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72C19-5DE4-43E4-9F50-85FD2FDFE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54373-CC5C-4C4D-859D-A3F0C028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B5B6F-1171-4A39-A037-9BD7BAB6E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C78BC-0F48-4AA4-ABDE-D95846606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1F008-973F-472F-8F5C-AD75C65C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BB4BE-C255-4EEC-9FB8-2E3967159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B9323-E066-4FD1-B4E8-DFCE62B5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FBAA-F647-490E-9811-AAC6312A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2AF4A-A1D6-4779-8554-49159E17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463F-38F9-4C28-A1E0-6E7A4E84B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628E0-FD4A-4315-98C3-B3714C6E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hyperlink" Target="http://cn.netor.com/m/box200011/pic/m3175&#26753;&#21551;&#36229;.jpg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audio11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gi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audio" Target="../media/audio212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gi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10701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Rectangle 2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470025"/>
          </a:xfrm>
        </p:spPr>
        <p:txBody>
          <a:bodyPr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r>
              <a:rPr lang="zh-CN" altLang="en-US" sz="8800" b="1" i="1">
                <a:solidFill>
                  <a:srgbClr val="CC9900"/>
                </a:solidFill>
                <a:ea typeface="华文琥珀" panose="02010800040101010101" pitchFamily="2" charset="-122"/>
              </a:rPr>
              <a:t>敬业 </a:t>
            </a:r>
            <a:r>
              <a:rPr lang="zh-CN" altLang="en-US" sz="8800" b="1">
                <a:ea typeface="幼圆" panose="02010509060101010101" pitchFamily="1" charset="-122"/>
              </a:rPr>
              <a:t>与</a:t>
            </a:r>
            <a:r>
              <a:rPr lang="zh-CN" altLang="en-US" sz="8800" b="1">
                <a:solidFill>
                  <a:srgbClr val="CC9900"/>
                </a:solidFill>
                <a:ea typeface="幼圆" panose="02010509060101010101" pitchFamily="1" charset="-122"/>
              </a:rPr>
              <a:t> </a:t>
            </a:r>
            <a:r>
              <a:rPr lang="zh-CN" altLang="en-US" sz="8800" b="1" i="1">
                <a:solidFill>
                  <a:srgbClr val="CC3300"/>
                </a:solidFill>
                <a:ea typeface="华文琥珀" panose="02010800040101010101" pitchFamily="2" charset="-122"/>
              </a:rPr>
              <a:t>乐业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108547" name="Rectangle 3"/>
          <p:cNvSpPr>
            <a:spLocks noGrp="1"/>
          </p:cNvSpPr>
          <p:nvPr>
            <p:ph type="subTitle" idx="1"/>
          </p:nvPr>
        </p:nvSpPr>
        <p:spPr>
          <a:xfrm>
            <a:off x="762000" y="2209800"/>
            <a:ext cx="6400800" cy="1752600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ClrTx/>
              <a:buSzTx/>
              <a:buFontTx/>
            </a:pP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议论文</a:t>
            </a:r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eaLnBrk="1" hangingPunct="1">
              <a:lnSpc>
                <a:spcPct val="80000"/>
              </a:lnSpc>
              <a:buClrTx/>
              <a:buSzTx/>
              <a:buFontTx/>
            </a:pP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（演讲稿） </a:t>
            </a:r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eaLnBrk="1" hangingPunct="1">
              <a:lnSpc>
                <a:spcPct val="80000"/>
              </a:lnSpc>
              <a:buClrTx/>
              <a:buSzTx/>
              <a:buFontTx/>
            </a:pP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</a:t>
            </a:r>
            <a:r>
              <a:rPr lang="en-US" altLang="zh-CN" sz="4400" b="1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-----</a:t>
            </a: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梁启超 </a:t>
            </a:r>
            <a:endParaRPr lang="zh-CN" altLang="en-US" sz="4400" b="1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2051" name="Picture 4" descr="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24200"/>
            <a:ext cx="9144000" cy="3371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8548" name="TextBox 10854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7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3" name="Picture 2" descr="m3175%E6%A2%81%E5%90%AF%E8%B6%85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304800"/>
            <a:ext cx="2432050" cy="32178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4" name="Text Box 3"/>
          <p:cNvSpPr txBox="1"/>
          <p:nvPr/>
        </p:nvSpPr>
        <p:spPr>
          <a:xfrm>
            <a:off x="2819400" y="533400"/>
            <a:ext cx="6019800" cy="30781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梁启超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1873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～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1929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中国近代维新派代表人物，学者。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和其师康有为一起，倡导变法维新，并称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"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康梁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"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戊戌变法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领袖之一。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字卓如，号任公，别号饮冰室主人。广东新会人。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075" name="Text Box 4"/>
          <p:cNvSpPr txBox="1"/>
          <p:nvPr/>
        </p:nvSpPr>
        <p:spPr>
          <a:xfrm>
            <a:off x="457200" y="3886200"/>
            <a:ext cx="8534400" cy="22891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他兴趣广泛，学识渊博，在文学、史学、哲学、佛学等诸多领域，都有较深的造诣。他一生著述宏富，所遗</a:t>
            </a:r>
            <a:r>
              <a:rPr lang="en-US" altLang="zh-CN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饮冰室合集</a:t>
            </a:r>
            <a:r>
              <a:rPr lang="en-US" altLang="zh-CN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计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148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卷，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1000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余万字。</a:t>
            </a:r>
            <a:r>
              <a:rPr lang="zh-CN" altLang="en-US" sz="2800" b="1">
                <a:solidFill>
                  <a:srgbClr val="66FF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800" b="1">
              <a:solidFill>
                <a:srgbClr val="66FF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WordArt 2"/>
          <p:cNvSpPr>
            <a:spLocks noTextEdit="1"/>
          </p:cNvSpPr>
          <p:nvPr/>
        </p:nvSpPr>
        <p:spPr>
          <a:xfrm>
            <a:off x="609600" y="304800"/>
            <a:ext cx="2738438" cy="460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9050" cap="flat" cmpd="sng">
                  <a:solidFill>
                    <a:srgbClr val="99CCFF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背景资料</a:t>
            </a:r>
            <a:endParaRPr lang="zh-CN" altLang="en-US" sz="3600">
              <a:ln w="19050" cap="flat" cmpd="sng">
                <a:solidFill>
                  <a:srgbClr val="99CCFF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4995" name="Text Box 3"/>
          <p:cNvSpPr txBox="1"/>
          <p:nvPr/>
        </p:nvSpPr>
        <p:spPr>
          <a:xfrm>
            <a:off x="3492500" y="981075"/>
            <a:ext cx="5334000" cy="3743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《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敬业与乐业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》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是梁启超先生于</a:t>
            </a:r>
            <a:r>
              <a:rPr lang="en-US" altLang="zh-CN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70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多年前在上海中华职业学校为学生所作的</a:t>
            </a:r>
            <a:r>
              <a:rPr lang="zh-CN" altLang="en-US" sz="2400" b="1">
                <a:solidFill>
                  <a:srgbClr val="FFFF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演讲</a:t>
            </a:r>
            <a:r>
              <a:rPr lang="zh-CN" altLang="en-US" sz="2400" b="1">
                <a:latin typeface="华文中宋" panose="02010600040101010101" pitchFamily="2" charset="-122"/>
                <a:ea typeface="华文中宋" panose="02010600040101010101" pitchFamily="2" charset="-122"/>
              </a:rPr>
              <a:t>，对学生进行职业道德启蒙教育。中国的传统文化是一种有等级色彩的官本位文化，人们奉行“万般皆下品，惟有读书高”的信条，主张“学而优则仕”，鄙视普通职业，尤其是体力劳动，以显亲扬名、出人头地为人生价值取向。因此有很强的针对性。</a:t>
            </a:r>
            <a:endParaRPr lang="zh-CN" altLang="en-US" sz="2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pic>
        <p:nvPicPr>
          <p:cNvPr id="4099" name="Picture 4" descr="F20030806170634000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133600"/>
            <a:ext cx="2895600" cy="411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0" name="Text Box 5"/>
          <p:cNvSpPr txBox="1"/>
          <p:nvPr/>
        </p:nvSpPr>
        <p:spPr>
          <a:xfrm>
            <a:off x="3708400" y="4941888"/>
            <a:ext cx="543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这是一篇</a:t>
            </a:r>
            <a:r>
              <a:rPr lang="zh-CN" altLang="en-US" sz="2400" b="1">
                <a:solidFill>
                  <a:srgbClr val="FF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演说词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，可看作</a:t>
            </a:r>
            <a:r>
              <a:rPr lang="zh-CN" altLang="en-US" sz="2400" b="1">
                <a:solidFill>
                  <a:srgbClr val="FF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议论文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体。</a:t>
            </a: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Text Box 2"/>
          <p:cNvSpPr txBox="1"/>
          <p:nvPr/>
        </p:nvSpPr>
        <p:spPr>
          <a:xfrm>
            <a:off x="323850" y="3435350"/>
            <a:ext cx="41910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6666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要求：</a:t>
            </a:r>
            <a:endParaRPr lang="zh-CN" altLang="en-US" sz="3600" b="1">
              <a:solidFill>
                <a:srgbClr val="6666FF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86019" name="Text Box 3"/>
          <p:cNvSpPr txBox="1"/>
          <p:nvPr/>
        </p:nvSpPr>
        <p:spPr>
          <a:xfrm>
            <a:off x="1331913" y="4133850"/>
            <a:ext cx="58674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1" charset="-122"/>
              </a:rPr>
              <a:t>认清对象，确立主旨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86020" name="Text Box 4"/>
          <p:cNvSpPr txBox="1"/>
          <p:nvPr/>
        </p:nvSpPr>
        <p:spPr>
          <a:xfrm>
            <a:off x="1331913" y="4781550"/>
            <a:ext cx="57150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1" charset="-122"/>
              </a:rPr>
              <a:t>思路清晰，节奏明快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86021" name="Text Box 5"/>
          <p:cNvSpPr txBox="1"/>
          <p:nvPr/>
        </p:nvSpPr>
        <p:spPr>
          <a:xfrm>
            <a:off x="1331913" y="5516563"/>
            <a:ext cx="5943600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1" charset="-122"/>
              </a:rPr>
              <a:t>感情充沛，说理充分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86022" name="Text Box 6"/>
          <p:cNvSpPr txBox="1"/>
          <p:nvPr/>
        </p:nvSpPr>
        <p:spPr>
          <a:xfrm>
            <a:off x="0" y="0"/>
            <a:ext cx="9144000" cy="31416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3600" b="1">
              <a:solidFill>
                <a:srgbClr val="FFFF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zh-CN" altLang="en-US" sz="3600" b="1">
                <a:solidFill>
                  <a:schemeClr val="accent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演讲的主要特点：</a:t>
            </a:r>
            <a:endParaRPr lang="zh-CN" altLang="en-US" sz="3600" b="1">
              <a:solidFill>
                <a:schemeClr val="accent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①</a:t>
            </a:r>
            <a:r>
              <a:rPr lang="zh-CN" altLang="en-US" sz="2400">
                <a:latin typeface="Times New Roman" panose="02020603050405020304" pitchFamily="18" charset="0"/>
                <a:ea typeface="黑体" panose="02010609060101010101" pitchFamily="49" charset="-122"/>
              </a:rPr>
              <a:t>以口语表达的方式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面对一定数量的听众，公开发表自己的观点；</a:t>
            </a: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②话题集中，中心突出，结构完整；</a:t>
            </a: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③语言简洁明快，充满感情，富有鼓动性。</a:t>
            </a: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主要手段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——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有声语言（讲）、</a:t>
            </a:r>
            <a:r>
              <a:rPr lang="zh-CN" altLang="en-US" sz="2400" b="1" u="sng">
                <a:latin typeface="Times New Roman" panose="02020603050405020304" pitchFamily="18" charset="0"/>
                <a:ea typeface="宋体" panose="02010600030101010101" pitchFamily="2" charset="-122"/>
              </a:rPr>
              <a:t>态势语言</a:t>
            </a: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（演）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60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860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dur="8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860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dur="8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860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860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60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6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60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  <p:bldP spid="86019" grpId="0"/>
      <p:bldP spid="86020" grpId="0"/>
      <p:bldP spid="860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WordArt 2"/>
          <p:cNvSpPr>
            <a:spLocks noTextEdit="1"/>
          </p:cNvSpPr>
          <p:nvPr/>
        </p:nvSpPr>
        <p:spPr>
          <a:xfrm>
            <a:off x="2819400" y="533400"/>
            <a:ext cx="3336925" cy="5191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EAEAEA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教学目标</a:t>
            </a:r>
            <a:endParaRPr lang="zh-CN" altLang="en-US" sz="3600" b="1">
              <a:ln w="12700" cap="flat" cmpd="sng">
                <a:solidFill>
                  <a:srgbClr val="EAEAEA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46" name="Text Box 3"/>
          <p:cNvSpPr txBox="1"/>
          <p:nvPr/>
        </p:nvSpPr>
        <p:spPr>
          <a:xfrm>
            <a:off x="228600" y="1905000"/>
            <a:ext cx="8686800" cy="30845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、理解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敬业与乐业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的主旨（中心论点）。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、经典语句、格言的积累。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举例子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讲道理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、正反对比等论证方法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 的初步学习。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、演讲和口语特色的体会。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Picture 2" descr="b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0771" name="Text Box 3"/>
          <p:cNvSpPr txBox="1"/>
          <p:nvPr/>
        </p:nvSpPr>
        <p:spPr>
          <a:xfrm>
            <a:off x="684213" y="0"/>
            <a:ext cx="4648200" cy="66405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　</a:t>
            </a:r>
            <a:r>
              <a:rPr lang="zh-CN" altLang="en-US" sz="28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亵渎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x</a:t>
            </a:r>
            <a:r>
              <a:rPr lang="en-US" altLang="zh-CN" b="1">
                <a:solidFill>
                  <a:srgbClr val="6666FF"/>
                </a:solidFill>
                <a:latin typeface="Arial" pitchFamily="34" charset="0"/>
                <a:ea typeface="宋体" panose="02010600030101010101" pitchFamily="2" charset="-122"/>
              </a:rPr>
              <a:t>ī</a:t>
            </a: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è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dú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　　</a:t>
            </a:r>
            <a:r>
              <a:rPr lang="zh-CN" altLang="en-US" sz="28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骈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进：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pián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   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断章取义：　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安居乐业：　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心无旁</a:t>
            </a:r>
            <a:r>
              <a:rPr lang="zh-CN" altLang="en-US" sz="28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骛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wù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endParaRPr lang="en-US" altLang="zh-CN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强</a:t>
            </a:r>
            <a:r>
              <a:rPr lang="zh-CN" altLang="en-US" sz="28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聒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guō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不舍：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言行相顾：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2" name="Text Box 4"/>
          <p:cNvSpPr txBox="1"/>
          <p:nvPr/>
        </p:nvSpPr>
        <p:spPr>
          <a:xfrm>
            <a:off x="2700338" y="1690688"/>
            <a:ext cx="5791200" cy="946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　　不顾全篇内容，只是根据自己需要孤立地取其中一段或一句话。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3" name="Text Box 5"/>
          <p:cNvSpPr txBox="1"/>
          <p:nvPr/>
        </p:nvSpPr>
        <p:spPr>
          <a:xfrm>
            <a:off x="3203575" y="3141663"/>
            <a:ext cx="5105400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使人民安定生活，快乐劳作。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4" name="Text Box 6"/>
          <p:cNvSpPr txBox="1"/>
          <p:nvPr/>
        </p:nvSpPr>
        <p:spPr>
          <a:xfrm>
            <a:off x="3419475" y="3860800"/>
            <a:ext cx="5256213" cy="9461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心中没有正业以外的任何追求。旁骛，不专心。骛，追求。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5" name="Text Box 7"/>
          <p:cNvSpPr txBox="1"/>
          <p:nvPr/>
        </p:nvSpPr>
        <p:spPr>
          <a:xfrm>
            <a:off x="2987675" y="5300663"/>
            <a:ext cx="4953000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硬要啰唆个不停。聒，喧扰。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6" name="Text Box 8"/>
          <p:cNvSpPr txBox="1"/>
          <p:nvPr/>
        </p:nvSpPr>
        <p:spPr>
          <a:xfrm>
            <a:off x="4643438" y="260350"/>
            <a:ext cx="32766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轻慢，不尊重。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60777" name="Text Box 9"/>
          <p:cNvSpPr txBox="1"/>
          <p:nvPr/>
        </p:nvSpPr>
        <p:spPr>
          <a:xfrm>
            <a:off x="4284663" y="981075"/>
            <a:ext cx="32766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并进，一起前进。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7177" name="WordArt 10"/>
          <p:cNvSpPr>
            <a:spLocks noTextEdit="1"/>
          </p:cNvSpPr>
          <p:nvPr/>
        </p:nvSpPr>
        <p:spPr>
          <a:xfrm rot="5400000">
            <a:off x="7429500" y="495300"/>
            <a:ext cx="1905000" cy="914400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i="1">
                <a:ln w="9525" cap="flat" cmpd="sng">
                  <a:solidFill>
                    <a:srgbClr val="FF33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tx1"/>
                </a:solidFill>
                <a:effectLst>
                  <a:outerShdw dist="35921" dir="2699999" algn="ctr" rotWithShape="0">
                    <a:schemeClr val="bg1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词语解释</a:t>
            </a:r>
            <a:endParaRPr lang="zh-CN" altLang="en-US" sz="3600" i="1">
              <a:ln w="952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chemeClr val="tx1"/>
              </a:solidFill>
              <a:effectLst>
                <a:outerShdw dist="35921" dir="2699999" algn="ctr" rotWithShape="0">
                  <a:schemeClr val="bg1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8" name="AutoShape 11"/>
          <p:cNvSpPr/>
          <p:nvPr/>
        </p:nvSpPr>
        <p:spPr>
          <a:xfrm>
            <a:off x="8101013" y="5805488"/>
            <a:ext cx="381000" cy="304800"/>
          </a:xfrm>
          <a:prstGeom prst="star4">
            <a:avLst>
              <a:gd name="adj" fmla="val 12500"/>
            </a:avLst>
          </a:prstGeom>
          <a:solidFill>
            <a:srgbClr val="FFCC99"/>
          </a:solidFill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0780" name="Text Box 12"/>
          <p:cNvSpPr txBox="1"/>
          <p:nvPr/>
        </p:nvSpPr>
        <p:spPr>
          <a:xfrm>
            <a:off x="3059113" y="6092825"/>
            <a:ext cx="4826000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说的和做的相互照应。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0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07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0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0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60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07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0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2" grpId="0"/>
      <p:bldP spid="160773" grpId="0"/>
      <p:bldP spid="160774" grpId="0"/>
      <p:bldP spid="160775" grpId="0"/>
      <p:bldP spid="160776" grpId="0"/>
      <p:bldP spid="160777" grpId="0"/>
      <p:bldP spid="1607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WordArt 2"/>
          <p:cNvSpPr>
            <a:spLocks noTextEdit="1"/>
          </p:cNvSpPr>
          <p:nvPr/>
        </p:nvSpPr>
        <p:spPr>
          <a:xfrm>
            <a:off x="609600" y="609600"/>
            <a:ext cx="4800600" cy="1066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rgbClr val="FF00FF"/>
                </a:solidFill>
                <a:effectLst>
                  <a:outerShdw dist="35921" dir="2699999" algn="ctr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朗读课文，思考问题：</a:t>
            </a:r>
            <a:endParaRPr lang="zh-CN" altLang="en-US" sz="6000" b="1">
              <a:solidFill>
                <a:srgbClr val="FF00FF"/>
              </a:solidFill>
              <a:effectLst>
                <a:outerShdw dist="35921" dir="2699999" algn="ctr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4" name="Text Box 3"/>
          <p:cNvSpPr txBox="1"/>
          <p:nvPr/>
        </p:nvSpPr>
        <p:spPr>
          <a:xfrm>
            <a:off x="900113" y="1844675"/>
            <a:ext cx="7186612" cy="2101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zh-CN" altLang="en-US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、找出本文的</a:t>
            </a:r>
            <a:r>
              <a:rPr lang="zh-CN" altLang="en-US" sz="4400" b="1">
                <a:solidFill>
                  <a:srgbClr val="FF33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中心论点</a:t>
            </a:r>
            <a:r>
              <a:rPr lang="en-US" altLang="zh-CN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,</a:t>
            </a:r>
            <a:r>
              <a:rPr lang="zh-CN" altLang="en-US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围绕中心论点谈了哪几个观点</a:t>
            </a:r>
            <a:r>
              <a:rPr lang="en-US" altLang="zh-CN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(</a:t>
            </a:r>
            <a:r>
              <a:rPr lang="zh-CN" altLang="en-US" sz="4400" b="1">
                <a:solidFill>
                  <a:srgbClr val="FF33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分论点</a:t>
            </a:r>
            <a:r>
              <a:rPr lang="en-US" altLang="zh-CN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)?</a:t>
            </a:r>
            <a:endParaRPr lang="en-US" altLang="zh-CN" sz="44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24932" name="Rectangle 4"/>
          <p:cNvSpPr/>
          <p:nvPr/>
        </p:nvSpPr>
        <p:spPr>
          <a:xfrm>
            <a:off x="755650" y="4221163"/>
            <a:ext cx="7200900" cy="17668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zh-CN" altLang="en-US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、依据议论文的基本结构 </a:t>
            </a:r>
            <a:endParaRPr lang="zh-CN" altLang="en-US" sz="44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4400" b="1">
                <a:latin typeface="华文新魏" panose="02010800040101010101" pitchFamily="2" charset="-122"/>
                <a:ea typeface="华文新魏" panose="02010800040101010101" pitchFamily="2" charset="-122"/>
              </a:rPr>
              <a:t>     划分文章结构。</a:t>
            </a:r>
            <a:endParaRPr lang="zh-CN" altLang="en-US" sz="44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954" name="Text Box 2"/>
          <p:cNvSpPr txBox="1"/>
          <p:nvPr/>
        </p:nvSpPr>
        <p:spPr>
          <a:xfrm>
            <a:off x="990600" y="2209800"/>
            <a:ext cx="7467600" cy="968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我确信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楷体_GB2312" pitchFamily="49" charset="-122"/>
              </a:rPr>
              <a:t>“</a:t>
            </a:r>
            <a:r>
              <a:rPr lang="zh-CN" altLang="en-US" sz="32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敬业乐业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楷体_GB2312" pitchFamily="49" charset="-122"/>
              </a:rPr>
              <a:t>”</a:t>
            </a:r>
            <a:r>
              <a:rPr lang="zh-CN" altLang="en-US" sz="32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四个字，是人类生活的不二法门。</a:t>
            </a:r>
            <a:endParaRPr lang="zh-CN" altLang="en-US" sz="3200" b="1">
              <a:solidFill>
                <a:schemeClr val="tx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218" name="Text Box 3"/>
          <p:cNvSpPr txBox="1"/>
          <p:nvPr/>
        </p:nvSpPr>
        <p:spPr>
          <a:xfrm>
            <a:off x="1143000" y="3810000"/>
            <a:ext cx="2286000" cy="4206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endParaRPr lang="zh-CN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5956" name="Text Box 4"/>
          <p:cNvSpPr txBox="1"/>
          <p:nvPr/>
        </p:nvSpPr>
        <p:spPr>
          <a:xfrm>
            <a:off x="838200" y="4572000"/>
            <a:ext cx="2667000" cy="53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）要有业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5957" name="Text Box 5"/>
          <p:cNvSpPr txBox="1"/>
          <p:nvPr/>
        </p:nvSpPr>
        <p:spPr>
          <a:xfrm>
            <a:off x="3505200" y="4572000"/>
            <a:ext cx="2514600" cy="53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）要敬业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5958" name="Text Box 6"/>
          <p:cNvSpPr txBox="1"/>
          <p:nvPr/>
        </p:nvSpPr>
        <p:spPr>
          <a:xfrm>
            <a:off x="6019800" y="4572000"/>
            <a:ext cx="2682875" cy="5302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）要乐业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2" name="WordArt 7"/>
          <p:cNvSpPr>
            <a:spLocks noTextEdit="1"/>
          </p:cNvSpPr>
          <p:nvPr/>
        </p:nvSpPr>
        <p:spPr>
          <a:xfrm>
            <a:off x="381000" y="304800"/>
            <a:ext cx="1981200" cy="99060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23398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一览众山小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5960" name="Text Box 8"/>
          <p:cNvSpPr txBox="1"/>
          <p:nvPr/>
        </p:nvSpPr>
        <p:spPr>
          <a:xfrm>
            <a:off x="228600" y="3810000"/>
            <a:ext cx="67056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分论点：</a:t>
            </a:r>
            <a:endParaRPr lang="zh-CN" altLang="en-US" sz="4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4" name="Text Box 9"/>
          <p:cNvSpPr txBox="1"/>
          <p:nvPr/>
        </p:nvSpPr>
        <p:spPr>
          <a:xfrm>
            <a:off x="304800" y="1447800"/>
            <a:ext cx="60198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中心论点：</a:t>
            </a:r>
            <a:endParaRPr lang="zh-CN" altLang="en-US" sz="4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5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5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  <p:bldP spid="125956" grpId="0"/>
      <p:bldP spid="125957" grpId="0"/>
      <p:bldP spid="125958" grpId="0"/>
      <p:bldP spid="12596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WordArt 2"/>
          <p:cNvSpPr>
            <a:spLocks noTextEdit="1"/>
          </p:cNvSpPr>
          <p:nvPr/>
        </p:nvSpPr>
        <p:spPr>
          <a:xfrm>
            <a:off x="381000" y="0"/>
            <a:ext cx="6858000" cy="8001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ap="flat" cmpd="sng">
                  <a:solidFill>
                    <a:srgbClr val="EAEAEA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自由阅读，梳理结构</a:t>
            </a:r>
            <a:endParaRPr lang="zh-CN" altLang="en-US" sz="6000" b="1">
              <a:ln w="12700" cap="flat" cmpd="sng">
                <a:solidFill>
                  <a:srgbClr val="EAEAEA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6979" name="Text Box 3"/>
          <p:cNvSpPr txBox="1"/>
          <p:nvPr/>
        </p:nvSpPr>
        <p:spPr>
          <a:xfrm>
            <a:off x="1203325" y="1387475"/>
            <a:ext cx="1098550" cy="11906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提出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问题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26980" name="Text Box 4"/>
          <p:cNvSpPr txBox="1"/>
          <p:nvPr/>
        </p:nvSpPr>
        <p:spPr>
          <a:xfrm>
            <a:off x="2362200" y="1676400"/>
            <a:ext cx="1458913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6981" name="Text Box 5"/>
          <p:cNvSpPr txBox="1"/>
          <p:nvPr/>
        </p:nvSpPr>
        <p:spPr>
          <a:xfrm>
            <a:off x="3581400" y="1143000"/>
            <a:ext cx="4343400" cy="120015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揭示全文论述中心</a:t>
            </a:r>
            <a:r>
              <a:rPr lang="en-US" altLang="zh-CN" sz="3600" b="1">
                <a:latin typeface="Times New Roman" panose="02020603050405020304" pitchFamily="18" charset="0"/>
                <a:ea typeface="隶书" panose="02010509060101010101" pitchFamily="1" charset="-122"/>
              </a:rPr>
              <a:t>——</a:t>
            </a: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敬业与乐业</a:t>
            </a:r>
            <a:endParaRPr lang="zh-CN" altLang="en-US" sz="36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26982" name="Line 6"/>
          <p:cNvSpPr/>
          <p:nvPr/>
        </p:nvSpPr>
        <p:spPr>
          <a:xfrm flipH="1">
            <a:off x="1828800" y="2514600"/>
            <a:ext cx="0" cy="762000"/>
          </a:xfrm>
          <a:prstGeom prst="line">
            <a:avLst/>
          </a:prstGeom>
          <a:ln w="12065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6983" name="Text Box 7"/>
          <p:cNvSpPr txBox="1"/>
          <p:nvPr/>
        </p:nvSpPr>
        <p:spPr>
          <a:xfrm>
            <a:off x="1219200" y="3124200"/>
            <a:ext cx="1101725" cy="11906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分析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问题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26984" name="Text Box 8"/>
          <p:cNvSpPr txBox="1"/>
          <p:nvPr/>
        </p:nvSpPr>
        <p:spPr>
          <a:xfrm>
            <a:off x="2133600" y="3200400"/>
            <a:ext cx="2911475" cy="11890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2-8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3200" b="1" u="sng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3200" b="1" u="sng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写了三个方面</a:t>
            </a:r>
            <a:r>
              <a:rPr lang="en-US" altLang="zh-CN" sz="3200" b="1" u="sng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en-US" altLang="zh-CN" sz="3200" b="1" u="sng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6985" name="Line 9"/>
          <p:cNvSpPr/>
          <p:nvPr/>
        </p:nvSpPr>
        <p:spPr>
          <a:xfrm flipH="1">
            <a:off x="1752600" y="4343400"/>
            <a:ext cx="0" cy="762000"/>
          </a:xfrm>
          <a:prstGeom prst="line">
            <a:avLst/>
          </a:prstGeom>
          <a:ln w="12065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6986" name="Text Box 10"/>
          <p:cNvSpPr txBox="1"/>
          <p:nvPr/>
        </p:nvSpPr>
        <p:spPr>
          <a:xfrm>
            <a:off x="1279525" y="5045075"/>
            <a:ext cx="1101725" cy="11906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解决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3600" b="1">
                <a:solidFill>
                  <a:srgbClr val="FF0066"/>
                </a:solidFill>
                <a:latin typeface="Times New Roman" panose="02020603050405020304" pitchFamily="18" charset="0"/>
                <a:ea typeface="楷体_GB2312" pitchFamily="49" charset="-122"/>
              </a:rPr>
              <a:t>问题</a:t>
            </a:r>
            <a:endParaRPr lang="zh-CN" altLang="en-US" sz="3600" b="1">
              <a:solidFill>
                <a:srgbClr val="FF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26987" name="Text Box 11"/>
          <p:cNvSpPr txBox="1"/>
          <p:nvPr/>
        </p:nvSpPr>
        <p:spPr>
          <a:xfrm>
            <a:off x="2346325" y="5178425"/>
            <a:ext cx="1457325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4000" b="1">
                <a:latin typeface="Times New Roman" panose="02020603050405020304" pitchFamily="18" charset="0"/>
                <a:ea typeface="宋体" panose="02010600030101010101" pitchFamily="2" charset="-122"/>
              </a:rPr>
              <a:t>9</a:t>
            </a:r>
            <a:r>
              <a:rPr lang="zh-CN" altLang="en-US" sz="4000" b="1">
                <a:latin typeface="Times New Roman" panose="02020603050405020304" pitchFamily="18" charset="0"/>
                <a:ea typeface="宋体" panose="02010600030101010101" pitchFamily="2" charset="-122"/>
              </a:rPr>
              <a:t>）</a:t>
            </a:r>
            <a:endParaRPr lang="zh-CN" altLang="en-US" sz="40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6988" name="Text Box 12"/>
          <p:cNvSpPr txBox="1"/>
          <p:nvPr/>
        </p:nvSpPr>
        <p:spPr>
          <a:xfrm>
            <a:off x="3733800" y="5105400"/>
            <a:ext cx="4016375" cy="1200150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总结全文，勉励人敬业乐业</a:t>
            </a:r>
            <a:endParaRPr lang="zh-CN" altLang="en-US" sz="36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6989" name="Text Box 13"/>
          <p:cNvSpPr txBox="1"/>
          <p:nvPr/>
        </p:nvSpPr>
        <p:spPr>
          <a:xfrm>
            <a:off x="7848600" y="1219200"/>
            <a:ext cx="1101725" cy="11890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总</a:t>
            </a:r>
            <a:endParaRPr lang="zh-CN" altLang="en-US" sz="7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6990" name="Line 14"/>
          <p:cNvSpPr/>
          <p:nvPr/>
        </p:nvSpPr>
        <p:spPr>
          <a:xfrm flipH="1">
            <a:off x="8305800" y="2590800"/>
            <a:ext cx="0" cy="762000"/>
          </a:xfrm>
          <a:prstGeom prst="line">
            <a:avLst/>
          </a:prstGeom>
          <a:ln w="12065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6991" name="Text Box 15"/>
          <p:cNvSpPr txBox="1"/>
          <p:nvPr/>
        </p:nvSpPr>
        <p:spPr>
          <a:xfrm>
            <a:off x="7832725" y="3125788"/>
            <a:ext cx="1101725" cy="11890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分</a:t>
            </a:r>
            <a:endParaRPr lang="zh-CN" altLang="en-US" sz="7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6992" name="Line 16"/>
          <p:cNvSpPr/>
          <p:nvPr/>
        </p:nvSpPr>
        <p:spPr>
          <a:xfrm flipH="1">
            <a:off x="8382000" y="4267200"/>
            <a:ext cx="0" cy="762000"/>
          </a:xfrm>
          <a:prstGeom prst="line">
            <a:avLst/>
          </a:prstGeom>
          <a:ln w="12065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6993" name="Text Box 17"/>
          <p:cNvSpPr txBox="1"/>
          <p:nvPr/>
        </p:nvSpPr>
        <p:spPr>
          <a:xfrm>
            <a:off x="7848600" y="4953000"/>
            <a:ext cx="1101725" cy="11890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总</a:t>
            </a:r>
            <a:endParaRPr lang="zh-CN" altLang="en-US" sz="72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6994" name="AutoShape 18"/>
          <p:cNvSpPr/>
          <p:nvPr/>
        </p:nvSpPr>
        <p:spPr>
          <a:xfrm>
            <a:off x="990600" y="1600200"/>
            <a:ext cx="304800" cy="4267200"/>
          </a:xfrm>
          <a:prstGeom prst="leftBrace">
            <a:avLst>
              <a:gd name="adj1" fmla="val 116537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6995" name="Text Box 19"/>
          <p:cNvSpPr txBox="1"/>
          <p:nvPr/>
        </p:nvSpPr>
        <p:spPr>
          <a:xfrm>
            <a:off x="228600" y="1828800"/>
            <a:ext cx="915988" cy="4060825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Times New Roman" panose="02020603050405020304" pitchFamily="18" charset="0"/>
                <a:ea typeface="华文中宋" panose="02010600040101010101" pitchFamily="2" charset="-122"/>
              </a:rPr>
              <a:t>敬业与乐业</a:t>
            </a:r>
            <a:endParaRPr lang="zh-CN" altLang="en-US" sz="48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  <p:sp>
        <p:nvSpPr>
          <p:cNvPr id="126996" name="Text Box 20"/>
          <p:cNvSpPr txBox="1"/>
          <p:nvPr/>
        </p:nvSpPr>
        <p:spPr>
          <a:xfrm>
            <a:off x="4495800" y="2514600"/>
            <a:ext cx="28956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有业之必要</a:t>
            </a:r>
            <a:endParaRPr lang="zh-CN" altLang="en-US" sz="36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26997" name="Text Box 21"/>
          <p:cNvSpPr txBox="1"/>
          <p:nvPr/>
        </p:nvSpPr>
        <p:spPr>
          <a:xfrm>
            <a:off x="4724400" y="3200400"/>
            <a:ext cx="25908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敬业之重要</a:t>
            </a:r>
            <a:endParaRPr lang="zh-CN" altLang="en-US" sz="36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26998" name="Text Box 22"/>
          <p:cNvSpPr txBox="1"/>
          <p:nvPr/>
        </p:nvSpPr>
        <p:spPr>
          <a:xfrm>
            <a:off x="5029200" y="3962400"/>
            <a:ext cx="27432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隶书" panose="02010509060101010101" pitchFamily="1" charset="-122"/>
              </a:rPr>
              <a:t>乐业之重要</a:t>
            </a:r>
            <a:endParaRPr lang="zh-CN" altLang="en-US" sz="3600" b="1"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26999" name="Line 23"/>
          <p:cNvSpPr/>
          <p:nvPr/>
        </p:nvSpPr>
        <p:spPr>
          <a:xfrm flipV="1">
            <a:off x="3962400" y="2971800"/>
            <a:ext cx="685800" cy="4572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7000" name="Line 24"/>
          <p:cNvSpPr/>
          <p:nvPr/>
        </p:nvSpPr>
        <p:spPr>
          <a:xfrm>
            <a:off x="3962400" y="3657600"/>
            <a:ext cx="6858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7001" name="Line 25"/>
          <p:cNvSpPr/>
          <p:nvPr/>
        </p:nvSpPr>
        <p:spPr>
          <a:xfrm>
            <a:off x="3962400" y="3886200"/>
            <a:ext cx="762000" cy="4572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7002" name="Text Box 26"/>
          <p:cNvSpPr txBox="1"/>
          <p:nvPr/>
        </p:nvSpPr>
        <p:spPr>
          <a:xfrm>
            <a:off x="7010400" y="2514600"/>
            <a:ext cx="10668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2-5</a:t>
            </a:r>
            <a:endParaRPr lang="en-US"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7003" name="Text Box 27"/>
          <p:cNvSpPr txBox="1"/>
          <p:nvPr/>
        </p:nvSpPr>
        <p:spPr>
          <a:xfrm>
            <a:off x="7162800" y="3276600"/>
            <a:ext cx="10668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6-7</a:t>
            </a:r>
            <a:endParaRPr lang="en-US"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7004" name="Text Box 28"/>
          <p:cNvSpPr txBox="1"/>
          <p:nvPr/>
        </p:nvSpPr>
        <p:spPr>
          <a:xfrm>
            <a:off x="7391400" y="3962400"/>
            <a:ext cx="10668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endParaRPr lang="en-US"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69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6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69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69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7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6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6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7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69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69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27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6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6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69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69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69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269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69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69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69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6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6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6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269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269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270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270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270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/>
      <p:bldP spid="126980" grpId="0"/>
      <p:bldP spid="126981" grpId="0"/>
      <p:bldP spid="126983" grpId="0"/>
      <p:bldP spid="126984" grpId="0"/>
      <p:bldP spid="126986" grpId="0"/>
      <p:bldP spid="126987" grpId="0"/>
      <p:bldP spid="126988" grpId="0"/>
      <p:bldP spid="126989" grpId="0"/>
      <p:bldP spid="126991" grpId="0"/>
      <p:bldP spid="126993" grpId="0"/>
      <p:bldP spid="126994" grpId="0"/>
      <p:bldP spid="126995" grpId="0"/>
      <p:bldP spid="126996" grpId="0"/>
      <p:bldP spid="126997" grpId="0"/>
      <p:bldP spid="126998" grpId="0"/>
      <p:bldP spid="127002" grpId="0"/>
      <p:bldP spid="127003" grpId="0"/>
      <p:bldP spid="12700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/>
          <p:cNvSpPr>
            <a:spLocks noGrp="1"/>
          </p:cNvSpPr>
          <p:nvPr>
            <p:ph type="title"/>
          </p:nvPr>
        </p:nvSpPr>
        <p:spPr>
          <a:xfrm>
            <a:off x="228600" y="0"/>
            <a:ext cx="8915400" cy="1676400"/>
          </a:xfrm>
        </p:spPr>
        <p:txBody>
          <a:bodyPr wrap="square" lIns="91440" tIns="45720" rIns="91440" bIns="45720" anchor="ctr" anchorCtr="0"/>
          <a:lstStyle/>
          <a:p>
            <a:pPr algn="l" eaLnBrk="1" hangingPunct="1"/>
            <a:r>
              <a:rPr lang="en-US" altLang="zh-CN" sz="4800" i="1">
                <a:ea typeface="仿宋_GB2312" pitchFamily="49" charset="-122"/>
              </a:rPr>
              <a:t>▲</a:t>
            </a:r>
            <a:r>
              <a:rPr lang="zh-CN" altLang="en-US" sz="4800" b="1">
                <a:ea typeface="隶书" panose="02010509060101010101" pitchFamily="1" charset="-122"/>
              </a:rPr>
              <a:t>本文除了条理清楚以外，运用了很充实的论据：</a:t>
            </a:r>
            <a:endParaRPr lang="zh-CN" altLang="en-US" sz="4800" b="1">
              <a:ea typeface="隶书" panose="02010509060101010101" pitchFamily="1" charset="-122"/>
            </a:endParaRPr>
          </a:p>
        </p:txBody>
      </p:sp>
      <p:sp>
        <p:nvSpPr>
          <p:cNvPr id="128003" name="Rectangle 3"/>
          <p:cNvSpPr>
            <a:spLocks noGrp="1"/>
          </p:cNvSpPr>
          <p:nvPr>
            <p:ph idx="1"/>
          </p:nvPr>
        </p:nvSpPr>
        <p:spPr>
          <a:xfrm>
            <a:off x="228600" y="1905000"/>
            <a:ext cx="8915400" cy="4572000"/>
          </a:xfrm>
        </p:spPr>
        <p:txBody>
          <a:bodyPr wrap="square" lIns="91440" tIns="45720" rIns="91440" bIns="45720" anchor="t" anchorCtr="0"/>
          <a:lstStyle/>
          <a:p>
            <a:pPr eaLnBrk="1" hangingPunct="1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49" charset="-122"/>
              </a:rPr>
              <a:t>事实论据：</a:t>
            </a:r>
            <a:r>
              <a:rPr lang="zh-CN" altLang="en-US" sz="3600" b="1">
                <a:ea typeface="黑体" panose="02010609060101010101" pitchFamily="49" charset="-122"/>
              </a:rPr>
              <a:t>有在生活中的实例；有古代、外国名著中的事例，有作者亲身经历中卓有成效的经验。</a:t>
            </a:r>
            <a:endParaRPr lang="zh-CN" altLang="en-US" sz="3600" b="1"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49" charset="-122"/>
              </a:rPr>
              <a:t>道理论据：</a:t>
            </a:r>
            <a:r>
              <a:rPr lang="zh-CN" altLang="en-US" sz="3600" b="1">
                <a:ea typeface="黑体" panose="02010609060101010101" pitchFamily="49" charset="-122"/>
              </a:rPr>
              <a:t>主要是古人流传至今的名言警句。</a:t>
            </a:r>
            <a:endParaRPr lang="zh-CN" altLang="en-US" sz="3600" b="1">
              <a:ea typeface="黑体" panose="02010609060101010101" pitchFamily="49" charset="-122"/>
            </a:endParaRPr>
          </a:p>
          <a:p>
            <a:pPr eaLnBrk="1" hangingPunct="1">
              <a:buNone/>
            </a:pPr>
            <a:r>
              <a:rPr lang="zh-CN" altLang="en-US" sz="4400" b="1">
                <a:ea typeface="隶书" panose="02010509060101010101" pitchFamily="1" charset="-122"/>
              </a:rPr>
              <a:t>     请你在文中找出相应的论据</a:t>
            </a:r>
            <a:r>
              <a:rPr lang="en-US" altLang="zh-CN" sz="4400" b="1">
                <a:ea typeface="隶书" panose="02010509060101010101" pitchFamily="1" charset="-122"/>
              </a:rPr>
              <a:t>.</a:t>
            </a:r>
            <a:endParaRPr lang="en-US" altLang="zh-CN" sz="4400" b="1">
              <a:ea typeface="隶书" panose="020105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89" name="Picture 2" descr="dfg3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676400" cy="1149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0" name="Text Box 3"/>
          <p:cNvSpPr txBox="1"/>
          <p:nvPr/>
        </p:nvSpPr>
        <p:spPr>
          <a:xfrm>
            <a:off x="1524000" y="228600"/>
            <a:ext cx="59436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1" charset="-122"/>
              </a:rPr>
              <a:t>分析“有业”</a:t>
            </a:r>
            <a:endParaRPr lang="zh-CN" altLang="en-US" sz="40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29028" name="Text Box 4"/>
          <p:cNvSpPr txBox="1"/>
          <p:nvPr/>
        </p:nvSpPr>
        <p:spPr>
          <a:xfrm>
            <a:off x="228600" y="2133600"/>
            <a:ext cx="9067800" cy="120015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道理论证</a:t>
            </a:r>
            <a:r>
              <a:rPr lang="en-US" altLang="zh-CN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------------</a:t>
            </a:r>
            <a:r>
              <a:rPr lang="zh-CN" altLang="en-US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引用孔子的话</a:t>
            </a:r>
            <a:endParaRPr lang="zh-CN" altLang="en-US" sz="36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举例论证</a:t>
            </a:r>
            <a:r>
              <a:rPr lang="en-US" altLang="zh-CN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---------</a:t>
            </a:r>
            <a:r>
              <a:rPr lang="zh-CN" altLang="en-US" sz="36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百丈禅师的例子。</a:t>
            </a:r>
            <a:endParaRPr lang="zh-CN" altLang="en-US" sz="36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2292" name="Text Box 5"/>
          <p:cNvSpPr txBox="1"/>
          <p:nvPr/>
        </p:nvSpPr>
        <p:spPr>
          <a:xfrm>
            <a:off x="685800" y="1219200"/>
            <a:ext cx="84582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1.</a:t>
            </a: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论述“有业的必要”作者运用了哪些论证方法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129030" name="Text Box 6"/>
          <p:cNvSpPr txBox="1"/>
          <p:nvPr/>
        </p:nvSpPr>
        <p:spPr>
          <a:xfrm>
            <a:off x="0" y="3657600"/>
            <a:ext cx="97536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2.</a:t>
            </a: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第</a:t>
            </a:r>
            <a:r>
              <a:rPr lang="en-US" altLang="zh-CN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5</a:t>
            </a: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华文隶书" panose="02010800040101010101" pitchFamily="2" charset="-122"/>
              </a:rPr>
              <a:t>段中两个“简直是”有什么作用（表达效果）？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129031" name="Text Box 7"/>
          <p:cNvSpPr txBox="1"/>
          <p:nvPr/>
        </p:nvSpPr>
        <p:spPr>
          <a:xfrm>
            <a:off x="533400" y="4953000"/>
            <a:ext cx="8610600" cy="1311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表明作者对这两种人的强烈不满和鄙弃。</a:t>
            </a:r>
            <a:endParaRPr lang="zh-CN" altLang="en-US" sz="4000" b="1">
              <a:solidFill>
                <a:srgbClr val="0080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8" grpId="0"/>
      <p:bldP spid="129030" grpId="0"/>
      <p:bldP spid="1290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Text Box 2"/>
          <p:cNvSpPr txBox="1"/>
          <p:nvPr/>
        </p:nvSpPr>
        <p:spPr>
          <a:xfrm>
            <a:off x="533400" y="533400"/>
            <a:ext cx="4495800" cy="711200"/>
          </a:xfrm>
          <a:prstGeom prst="rect">
            <a:avLst/>
          </a:prstGeom>
          <a:noFill/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99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课后问题（二）</a:t>
            </a:r>
            <a:endParaRPr lang="zh-CN" altLang="en-US" sz="4000" b="1">
              <a:solidFill>
                <a:srgbClr val="FF99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314" name="Text Box 3"/>
          <p:cNvSpPr txBox="1"/>
          <p:nvPr/>
        </p:nvSpPr>
        <p:spPr>
          <a:xfrm>
            <a:off x="762000" y="1828800"/>
            <a:ext cx="7391400" cy="15208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  <a:buChar char="v"/>
            </a:pP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阅读课文第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，试着为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有业之必要</a:t>
            </a:r>
            <a:r>
              <a:rPr lang="zh-CN" altLang="en-US" sz="3600" b="1"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列举出几条理由。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2" descr="图片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5183188"/>
            <a:ext cx="2514600" cy="16748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1075" name="Text Box 3"/>
          <p:cNvSpPr txBox="1"/>
          <p:nvPr/>
        </p:nvSpPr>
        <p:spPr>
          <a:xfrm>
            <a:off x="0" y="0"/>
            <a:ext cx="9144000" cy="6775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en-US" altLang="zh-CN" sz="2800">
                <a:solidFill>
                  <a:srgbClr val="380BF5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“</a:t>
            </a:r>
            <a:r>
              <a:rPr lang="zh-CN" altLang="en-US" sz="3200" b="1">
                <a:solidFill>
                  <a:srgbClr val="380BF5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有业之必要”的理由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：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一、可以谋生，使自己在经济上独立，人格上自尊，不需要依赖他人、仰人鼻息、受人牵制；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二、使自己的身心有所安顿，不至于无所事事、烦闷无聊；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三、使自己的生活起居有规律，有利于健康养生。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四、从业过程中的困难、挫折、烦恼，是对意志和品性、能力和才干的锻炼；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五、事业上的小小成功，都会增强自信心与成就感，给人带来精神满足；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</a:pP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六、有创造性的成就，更是对生命价值</a:t>
            </a:r>
            <a:endParaRPr lang="zh-CN" altLang="en-US" sz="28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buFont typeface="Wingdings" panose="05000000000000000000" pitchFamily="2" charset="2"/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的最高肯定</a:t>
            </a:r>
            <a:r>
              <a:rPr lang="zh-CN" altLang="en-US" sz="2800">
                <a:latin typeface="Times New Roman" panose="02020603050405020304" pitchFamily="18" charset="0"/>
                <a:ea typeface="宋体" panose="02010600030101010101" pitchFamily="2" charset="-122"/>
              </a:rPr>
              <a:t>。</a:t>
            </a:r>
            <a:endParaRPr lang="zh-CN" altLang="en-US" sz="28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Text Box 2"/>
          <p:cNvSpPr txBox="1"/>
          <p:nvPr/>
        </p:nvSpPr>
        <p:spPr>
          <a:xfrm>
            <a:off x="838200" y="533400"/>
            <a:ext cx="7315200" cy="15557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Times New Roman" panose="02020603050405020304" pitchFamily="18" charset="0"/>
                <a:ea typeface="华文新魏" panose="02010800040101010101" pitchFamily="2" charset="-122"/>
              </a:rPr>
              <a:t>作者是怎样一步步论述“敬业”的必要性的？</a:t>
            </a:r>
            <a:endParaRPr lang="zh-CN" altLang="en-US" sz="4800" b="1"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15362" name="Text Box 3"/>
          <p:cNvSpPr txBox="1"/>
          <p:nvPr/>
        </p:nvSpPr>
        <p:spPr>
          <a:xfrm>
            <a:off x="457200" y="2438400"/>
            <a:ext cx="1828800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solidFill>
                  <a:srgbClr val="FF00FF"/>
                </a:solidFill>
                <a:latin typeface="Times New Roman" panose="02020603050405020304" pitchFamily="18" charset="0"/>
                <a:ea typeface="方正姚体" panose="02010601030101010101" pitchFamily="2" charset="-122"/>
              </a:rPr>
              <a:t>明确：</a:t>
            </a:r>
            <a:endParaRPr lang="zh-CN" altLang="en-US" sz="4800" b="1">
              <a:solidFill>
                <a:srgbClr val="FF00FF"/>
              </a:solidFill>
              <a:latin typeface="Times New Roman" panose="02020603050405020304" pitchFamily="18" charset="0"/>
              <a:ea typeface="方正姚体" panose="02010601030101010101" pitchFamily="2" charset="-122"/>
            </a:endParaRPr>
          </a:p>
        </p:txBody>
      </p:sp>
      <p:sp>
        <p:nvSpPr>
          <p:cNvPr id="132100" name="Text Box 4"/>
          <p:cNvSpPr txBox="1"/>
          <p:nvPr/>
        </p:nvSpPr>
        <p:spPr>
          <a:xfrm>
            <a:off x="2362200" y="2438400"/>
            <a:ext cx="6553200" cy="65087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、什么叫敬业（敬业的含义）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2101" name="Text Box 5"/>
          <p:cNvSpPr txBox="1"/>
          <p:nvPr/>
        </p:nvSpPr>
        <p:spPr>
          <a:xfrm>
            <a:off x="2286000" y="3581400"/>
            <a:ext cx="6629400" cy="65087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、为什么要敬业（敬业的原因）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2102" name="Text Box 6"/>
          <p:cNvSpPr txBox="1"/>
          <p:nvPr/>
        </p:nvSpPr>
        <p:spPr>
          <a:xfrm>
            <a:off x="2209800" y="4648200"/>
            <a:ext cx="6096000" cy="65087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、怎样才能做到敬业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2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0" grpId="0"/>
      <p:bldP spid="132101" grpId="0"/>
      <p:bldP spid="13210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Picture 2" descr="dfg3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11375" cy="228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6" name="WordArt 3"/>
          <p:cNvSpPr/>
          <p:nvPr/>
        </p:nvSpPr>
        <p:spPr>
          <a:xfrm>
            <a:off x="2286000" y="685800"/>
            <a:ext cx="5943600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chemeClr val="bg1"/>
                    </a:gs>
                    <a:gs pos="50000">
                      <a:schemeClr val="accent2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dist="45791" dir="2021404" algn="ctr" rotWithShape="0">
                    <a:schemeClr val="accent2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      </a:t>
            </a:r>
            <a:endParaRPr lang="zh-CN" altLang="en-US" sz="3600" b="1">
              <a:ln w="12700" cap="flat" cmpd="sng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chemeClr val="bg1"/>
                  </a:gs>
                  <a:gs pos="50000">
                    <a:schemeClr val="accent2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dist="45791" dir="2021404" algn="ctr" rotWithShape="0">
                  <a:schemeClr val="accent2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24" name="Text Box 4"/>
          <p:cNvSpPr txBox="1"/>
          <p:nvPr/>
        </p:nvSpPr>
        <p:spPr>
          <a:xfrm>
            <a:off x="1066800" y="2362200"/>
            <a:ext cx="7162800" cy="6286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1" charset="-122"/>
              </a:rPr>
              <a:t>主一无适便是敬。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1" charset="-122"/>
              </a:rPr>
              <a:t>－－朱熹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1" charset="-122"/>
            </a:endParaRPr>
          </a:p>
        </p:txBody>
      </p:sp>
      <p:sp>
        <p:nvSpPr>
          <p:cNvPr id="133125" name="Text Box 5"/>
          <p:cNvSpPr txBox="1"/>
          <p:nvPr/>
        </p:nvSpPr>
        <p:spPr>
          <a:xfrm>
            <a:off x="533400" y="3505200"/>
            <a:ext cx="8610600" cy="1431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凡做一件事</a:t>
            </a:r>
            <a:r>
              <a:rPr lang="en-US" altLang="zh-CN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,</a:t>
            </a:r>
            <a:r>
              <a:rPr lang="zh-CN" altLang="en-US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便忠于一件事</a:t>
            </a:r>
            <a:r>
              <a:rPr lang="en-US" altLang="zh-CN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,</a:t>
            </a:r>
            <a:r>
              <a:rPr lang="zh-CN" altLang="en-US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将全副精力集中到这事上头</a:t>
            </a:r>
            <a:r>
              <a:rPr lang="en-US" altLang="zh-CN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,</a:t>
            </a:r>
            <a:r>
              <a:rPr lang="zh-CN" altLang="en-US" sz="44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一点不旁骛。</a:t>
            </a:r>
            <a:endParaRPr lang="zh-CN" altLang="en-US" sz="3200" b="1">
              <a:solidFill>
                <a:srgbClr val="0080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133126" name="Text Box 6"/>
          <p:cNvSpPr txBox="1"/>
          <p:nvPr/>
        </p:nvSpPr>
        <p:spPr>
          <a:xfrm>
            <a:off x="304800" y="5181600"/>
            <a:ext cx="3048000" cy="588963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80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用成语概括：</a:t>
            </a:r>
            <a:endParaRPr lang="zh-CN" altLang="en-US" sz="3200" b="1">
              <a:solidFill>
                <a:srgbClr val="0080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133127" name="Text Box 7"/>
          <p:cNvSpPr txBox="1"/>
          <p:nvPr/>
        </p:nvSpPr>
        <p:spPr>
          <a:xfrm>
            <a:off x="3810000" y="5257800"/>
            <a:ext cx="4876800" cy="650875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专心致志（心无旁骛）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4" grpId="0"/>
      <p:bldP spid="133125" grpId="0"/>
      <p:bldP spid="133126" grpId="0"/>
      <p:bldP spid="13312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146" name="Text Box 2"/>
          <p:cNvSpPr txBox="1"/>
          <p:nvPr/>
        </p:nvSpPr>
        <p:spPr>
          <a:xfrm>
            <a:off x="381000" y="1981200"/>
            <a:ext cx="8382000" cy="17367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人类一面为生活而劳动</a:t>
            </a:r>
            <a:r>
              <a:rPr lang="zh-CN" altLang="en-US" sz="44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（人类生存的需要），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一面也是为劳动而生活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（个人生活的意义）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。要认定一件事去做 。</a:t>
            </a:r>
            <a:endParaRPr lang="zh-CN" altLang="en-US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0" name="Text Box 3"/>
          <p:cNvSpPr txBox="1"/>
          <p:nvPr/>
        </p:nvSpPr>
        <p:spPr>
          <a:xfrm>
            <a:off x="685800" y="609600"/>
            <a:ext cx="7543800" cy="10985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600" b="1">
                <a:solidFill>
                  <a:srgbClr val="FF99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2</a:t>
            </a:r>
            <a:r>
              <a:rPr lang="zh-CN" altLang="en-US" sz="6600" b="1">
                <a:solidFill>
                  <a:srgbClr val="FF9900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、为什么要敬业？</a:t>
            </a:r>
            <a:endParaRPr lang="zh-CN" altLang="en-US" sz="6600" b="1">
              <a:solidFill>
                <a:srgbClr val="FF9900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  <p:sp>
        <p:nvSpPr>
          <p:cNvPr id="134148" name="Text Box 4"/>
          <p:cNvSpPr txBox="1"/>
          <p:nvPr/>
        </p:nvSpPr>
        <p:spPr>
          <a:xfrm>
            <a:off x="457200" y="3962400"/>
            <a:ext cx="8686800" cy="1066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凡职业没有不是神圣的，所以凡职业没有不是可敬的。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4149" name="Text Box 5"/>
          <p:cNvSpPr txBox="1"/>
          <p:nvPr/>
        </p:nvSpPr>
        <p:spPr>
          <a:xfrm>
            <a:off x="228600" y="5257800"/>
            <a:ext cx="8915400" cy="1066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人生在世，是要天天劳作的。劳作便是功德，不劳作便是罪恶。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  <p:bldP spid="134148" grpId="0"/>
      <p:bldP spid="13414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Text Box 2"/>
          <p:cNvSpPr txBox="1"/>
          <p:nvPr/>
        </p:nvSpPr>
        <p:spPr>
          <a:xfrm>
            <a:off x="304800" y="304800"/>
            <a:ext cx="8534400" cy="19923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  <a:buFont typeface="Wingdings" panose="05000000000000000000" pitchFamily="2" charset="2"/>
            </a:pP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、文中说“我深信人类合理的生活总该如此”，用自己的话说说“人类合理的生活”应该是怎样的？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35171" name="Text Box 3"/>
          <p:cNvSpPr txBox="1"/>
          <p:nvPr/>
        </p:nvSpPr>
        <p:spPr>
          <a:xfrm>
            <a:off x="304800" y="2819400"/>
            <a:ext cx="8534400" cy="301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Char char="v"/>
            </a:pPr>
            <a:r>
              <a: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</a:rPr>
              <a:t>“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合理的生活”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，首先是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有一份正当的职业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，不能“饱食终日，无所用心”。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对于所做的事情要生出敬意，从而全神贯注，心无旁骛，忠实地把它做好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；二是要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从专心做事中发现乐趣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，不是皱着眉头、满腹牢骚地叫苦，而是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达到“乐以忘忧”的境界。</a:t>
            </a:r>
            <a:endParaRPr lang="zh-CN" altLang="en-US" sz="3200" b="1" u="sng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Picture 2" descr="b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6195" name="Text Box 3"/>
          <p:cNvSpPr txBox="1"/>
          <p:nvPr/>
        </p:nvSpPr>
        <p:spPr>
          <a:xfrm>
            <a:off x="2209800" y="3581400"/>
            <a:ext cx="6324600" cy="1006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latin typeface="Arial" pitchFamily="34" charset="0"/>
                <a:ea typeface="宋体" panose="02010600030101010101" pitchFamily="2" charset="-122"/>
              </a:rPr>
              <a:t>忠实 、不分心</a:t>
            </a:r>
            <a:endParaRPr lang="zh-CN" altLang="en-US" sz="60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9459" name="Text Box 4"/>
          <p:cNvSpPr txBox="1"/>
          <p:nvPr/>
        </p:nvSpPr>
        <p:spPr>
          <a:xfrm>
            <a:off x="2209800" y="1828800"/>
            <a:ext cx="6629400" cy="82391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 b="1">
                <a:solidFill>
                  <a:srgbClr val="FF99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4800" b="1">
                <a:solidFill>
                  <a:srgbClr val="FF99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、怎样才能做到敬业？</a:t>
            </a:r>
            <a:endParaRPr lang="zh-CN" altLang="en-US" sz="4800" b="1">
              <a:solidFill>
                <a:srgbClr val="FF99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Text Box 2"/>
          <p:cNvSpPr txBox="1"/>
          <p:nvPr/>
        </p:nvSpPr>
        <p:spPr>
          <a:xfrm>
            <a:off x="1447800" y="228600"/>
            <a:ext cx="8748713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隶书" panose="02010509060101010101" pitchFamily="1" charset="-122"/>
              </a:rPr>
              <a:t>6—7</a:t>
            </a:r>
            <a:r>
              <a:rPr lang="zh-CN" altLang="en-US" sz="4000" b="1">
                <a:latin typeface="Arial" pitchFamily="34" charset="0"/>
                <a:ea typeface="隶书" panose="02010509060101010101" pitchFamily="1" charset="-122"/>
              </a:rPr>
              <a:t>段从哪几方面谈“敬业”？</a:t>
            </a:r>
            <a:endParaRPr lang="zh-CN" altLang="en-US" sz="4000" b="1">
              <a:latin typeface="Arial" pitchFamily="34" charset="0"/>
              <a:ea typeface="隶书" panose="02010509060101010101" pitchFamily="1" charset="-122"/>
            </a:endParaRPr>
          </a:p>
        </p:txBody>
      </p:sp>
      <p:sp>
        <p:nvSpPr>
          <p:cNvPr id="20482" name="Text Box 3"/>
          <p:cNvSpPr txBox="1"/>
          <p:nvPr/>
        </p:nvSpPr>
        <p:spPr>
          <a:xfrm>
            <a:off x="1511300" y="1143000"/>
            <a:ext cx="7632700" cy="31130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什么是敬业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为什么敬业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怎样做到敬业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endParaRPr lang="en-US" altLang="zh-CN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0483" name="AutoShape 4"/>
          <p:cNvSpPr/>
          <p:nvPr/>
        </p:nvSpPr>
        <p:spPr>
          <a:xfrm>
            <a:off x="971550" y="1125538"/>
            <a:ext cx="863600" cy="2455862"/>
          </a:xfrm>
          <a:prstGeom prst="leftBrace">
            <a:avLst>
              <a:gd name="adj1" fmla="val 23671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84" name="Text Box 5"/>
          <p:cNvSpPr txBox="1"/>
          <p:nvPr/>
        </p:nvSpPr>
        <p:spPr>
          <a:xfrm>
            <a:off x="304800" y="1828800"/>
            <a:ext cx="915988" cy="1368425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Arial" pitchFamily="34" charset="0"/>
                <a:ea typeface="黑体" panose="02010609060101010101" pitchFamily="49" charset="-122"/>
              </a:rPr>
              <a:t>敬业</a:t>
            </a:r>
            <a:endParaRPr lang="zh-CN" altLang="en-US" sz="4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0485" name="Text Box 6"/>
          <p:cNvSpPr txBox="1"/>
          <p:nvPr/>
        </p:nvSpPr>
        <p:spPr>
          <a:xfrm>
            <a:off x="4267200" y="990600"/>
            <a:ext cx="4176713" cy="588963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专心致志做好一件事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86" name="Text Box 7"/>
          <p:cNvSpPr txBox="1"/>
          <p:nvPr/>
        </p:nvSpPr>
        <p:spPr>
          <a:xfrm>
            <a:off x="4191000" y="1752600"/>
            <a:ext cx="4356100" cy="1076325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为劳动而生活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任何职业都是神圣的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87" name="Text Box 8"/>
          <p:cNvSpPr txBox="1"/>
          <p:nvPr/>
        </p:nvSpPr>
        <p:spPr>
          <a:xfrm>
            <a:off x="4724400" y="2895600"/>
            <a:ext cx="3382963" cy="588963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忠实 、不分心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7225" name="Text Box 9"/>
          <p:cNvSpPr txBox="1"/>
          <p:nvPr/>
        </p:nvSpPr>
        <p:spPr>
          <a:xfrm>
            <a:off x="457200" y="4724400"/>
            <a:ext cx="8686800" cy="18018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道理论证：朱子、庄子、孔子、曾文正的名言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对比、举例论证：木匠与政治家、挑粪工与军人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489" name="Text Box 10"/>
          <p:cNvSpPr txBox="1"/>
          <p:nvPr/>
        </p:nvSpPr>
        <p:spPr>
          <a:xfrm>
            <a:off x="304800" y="4419600"/>
            <a:ext cx="236220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90" name="WordArt 11"/>
          <p:cNvSpPr>
            <a:spLocks noTextEdit="1"/>
          </p:cNvSpPr>
          <p:nvPr/>
        </p:nvSpPr>
        <p:spPr>
          <a:xfrm>
            <a:off x="228600" y="152400"/>
            <a:ext cx="1066800" cy="8763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CC99FF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9999FF">
                      <a:alpha val="79999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小结</a:t>
            </a:r>
            <a:endParaRPr lang="zh-CN" altLang="en-US" sz="3600" b="1">
              <a:ln w="9525" cap="flat" cmpd="sng">
                <a:solidFill>
                  <a:srgbClr val="CC99FF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9999FF">
                    <a:alpha val="79999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491" name="Text Box 12"/>
          <p:cNvSpPr txBox="1"/>
          <p:nvPr/>
        </p:nvSpPr>
        <p:spPr>
          <a:xfrm>
            <a:off x="838200" y="3886200"/>
            <a:ext cx="190500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492" name="Text Box 13"/>
          <p:cNvSpPr txBox="1"/>
          <p:nvPr/>
        </p:nvSpPr>
        <p:spPr>
          <a:xfrm>
            <a:off x="609600" y="3962400"/>
            <a:ext cx="1752600" cy="528638"/>
          </a:xfrm>
          <a:prstGeom prst="rect">
            <a:avLst/>
          </a:prstGeom>
          <a:noFill/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黑体" panose="02010609060101010101" pitchFamily="49" charset="-122"/>
              </a:rPr>
              <a:t>论证方法</a:t>
            </a:r>
            <a:endParaRPr lang="zh-CN" altLang="en-US" sz="2800" b="1">
              <a:solidFill>
                <a:srgbClr val="FF33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Text Box 2"/>
          <p:cNvSpPr txBox="1"/>
          <p:nvPr/>
        </p:nvSpPr>
        <p:spPr>
          <a:xfrm>
            <a:off x="1447800" y="228600"/>
            <a:ext cx="8748713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隶书" panose="02010509060101010101" pitchFamily="1" charset="-122"/>
              </a:rPr>
              <a:t>6—7</a:t>
            </a:r>
            <a:r>
              <a:rPr lang="zh-CN" altLang="en-US" sz="4000" b="1">
                <a:latin typeface="Arial" pitchFamily="34" charset="0"/>
                <a:ea typeface="隶书" panose="02010509060101010101" pitchFamily="1" charset="-122"/>
              </a:rPr>
              <a:t>段从哪几方面谈“敬业”？</a:t>
            </a:r>
            <a:endParaRPr lang="zh-CN" altLang="en-US" sz="4000" b="1">
              <a:latin typeface="Arial" pitchFamily="34" charset="0"/>
              <a:ea typeface="隶书" panose="02010509060101010101" pitchFamily="1" charset="-122"/>
            </a:endParaRPr>
          </a:p>
        </p:txBody>
      </p:sp>
      <p:sp>
        <p:nvSpPr>
          <p:cNvPr id="21506" name="Text Box 3"/>
          <p:cNvSpPr txBox="1"/>
          <p:nvPr/>
        </p:nvSpPr>
        <p:spPr>
          <a:xfrm>
            <a:off x="1511300" y="1143000"/>
            <a:ext cx="7632700" cy="31130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什么是敬业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为什么敬业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怎样做到敬业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endParaRPr lang="en-US" altLang="zh-CN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1507" name="AutoShape 4"/>
          <p:cNvSpPr/>
          <p:nvPr/>
        </p:nvSpPr>
        <p:spPr>
          <a:xfrm>
            <a:off x="971550" y="1125538"/>
            <a:ext cx="863600" cy="2455862"/>
          </a:xfrm>
          <a:prstGeom prst="leftBrace">
            <a:avLst>
              <a:gd name="adj1" fmla="val 23671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08" name="Text Box 5"/>
          <p:cNvSpPr txBox="1"/>
          <p:nvPr/>
        </p:nvSpPr>
        <p:spPr>
          <a:xfrm>
            <a:off x="304800" y="1828800"/>
            <a:ext cx="915988" cy="1368425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latin typeface="Arial" pitchFamily="34" charset="0"/>
                <a:ea typeface="黑体" panose="02010609060101010101" pitchFamily="49" charset="-122"/>
              </a:rPr>
              <a:t>敬业</a:t>
            </a:r>
            <a:endParaRPr lang="zh-CN" altLang="en-US" sz="4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1509" name="Text Box 6"/>
          <p:cNvSpPr txBox="1"/>
          <p:nvPr/>
        </p:nvSpPr>
        <p:spPr>
          <a:xfrm>
            <a:off x="4267200" y="990600"/>
            <a:ext cx="4176713" cy="588963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专心致志做好一件事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10" name="Text Box 7"/>
          <p:cNvSpPr txBox="1"/>
          <p:nvPr/>
        </p:nvSpPr>
        <p:spPr>
          <a:xfrm>
            <a:off x="4191000" y="1752600"/>
            <a:ext cx="4356100" cy="1076325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为劳动而生活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任何职业都是神圣的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11" name="Text Box 8"/>
          <p:cNvSpPr txBox="1"/>
          <p:nvPr/>
        </p:nvSpPr>
        <p:spPr>
          <a:xfrm>
            <a:off x="4724400" y="2895600"/>
            <a:ext cx="3382963" cy="588963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忠实 、不分心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8249" name="Text Box 9"/>
          <p:cNvSpPr txBox="1"/>
          <p:nvPr/>
        </p:nvSpPr>
        <p:spPr>
          <a:xfrm>
            <a:off x="457200" y="4419600"/>
            <a:ext cx="8686800" cy="18018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道理论证：朱子、庄子、孔子、曾文正的名言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对比（举例）论证：木匠与政治家、挑粪工与军人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举例论证： 佝偻丈人用竹竿粘蝉 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13" name="Text Box 10"/>
          <p:cNvSpPr txBox="1"/>
          <p:nvPr/>
        </p:nvSpPr>
        <p:spPr>
          <a:xfrm>
            <a:off x="304800" y="4419600"/>
            <a:ext cx="236220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14" name="WordArt 11"/>
          <p:cNvSpPr>
            <a:spLocks noTextEdit="1"/>
          </p:cNvSpPr>
          <p:nvPr/>
        </p:nvSpPr>
        <p:spPr>
          <a:xfrm>
            <a:off x="228600" y="152400"/>
            <a:ext cx="1066800" cy="8763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CC99FF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9999FF">
                      <a:alpha val="79999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小结</a:t>
            </a:r>
            <a:endParaRPr lang="zh-CN" altLang="en-US" sz="3600" b="1">
              <a:ln w="9525" cap="flat" cmpd="sng">
                <a:solidFill>
                  <a:srgbClr val="CC99FF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9999FF">
                    <a:alpha val="79999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15" name="Text Box 12"/>
          <p:cNvSpPr txBox="1"/>
          <p:nvPr/>
        </p:nvSpPr>
        <p:spPr>
          <a:xfrm>
            <a:off x="838200" y="3886200"/>
            <a:ext cx="1905000" cy="3667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16" name="Text Box 13"/>
          <p:cNvSpPr txBox="1"/>
          <p:nvPr/>
        </p:nvSpPr>
        <p:spPr>
          <a:xfrm>
            <a:off x="609600" y="3962400"/>
            <a:ext cx="1752600" cy="528638"/>
          </a:xfrm>
          <a:prstGeom prst="rect">
            <a:avLst/>
          </a:prstGeom>
          <a:noFill/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  <a:latin typeface="Arial" pitchFamily="34" charset="0"/>
                <a:ea typeface="黑体" panose="02010609060101010101" pitchFamily="49" charset="-122"/>
              </a:rPr>
              <a:t>论证方法</a:t>
            </a:r>
            <a:endParaRPr lang="zh-CN" altLang="en-US" sz="2800" b="1">
              <a:solidFill>
                <a:srgbClr val="FF33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29" name="Picture 2" descr="agf0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81000"/>
            <a:ext cx="1600200" cy="1343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0" name="WordArt 3"/>
          <p:cNvSpPr/>
          <p:nvPr/>
        </p:nvSpPr>
        <p:spPr>
          <a:xfrm>
            <a:off x="2667000" y="304800"/>
            <a:ext cx="5224463" cy="1066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0000FF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>
                    <a:alpha val="50195"/>
                  </a:schemeClr>
                </a:solidFill>
                <a:effectLst>
                  <a:outerShdw dist="45791" dir="2021404" algn="ctr" rotWithShape="0">
                    <a:srgbClr val="0066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“乐业”</a:t>
            </a:r>
            <a:endParaRPr lang="zh-CN" altLang="en-US" sz="3600" b="1">
              <a:ln w="1270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chemeClr val="accent2">
                  <a:alpha val="50195"/>
                </a:schemeClr>
              </a:solidFill>
              <a:effectLst>
                <a:outerShdw dist="45791" dir="2021404" algn="ctr" rotWithShape="0">
                  <a:srgbClr val="0066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9268" name="Text Box 4"/>
          <p:cNvSpPr txBox="1"/>
          <p:nvPr/>
        </p:nvSpPr>
        <p:spPr>
          <a:xfrm>
            <a:off x="304800" y="1828800"/>
            <a:ext cx="25146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乐业的原因</a:t>
            </a:r>
            <a:r>
              <a:rPr lang="en-US" altLang="zh-CN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endParaRPr lang="en-US" altLang="zh-CN" sz="36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9269" name="Text Box 5"/>
          <p:cNvSpPr txBox="1"/>
          <p:nvPr/>
        </p:nvSpPr>
        <p:spPr>
          <a:xfrm>
            <a:off x="1295400" y="2438400"/>
            <a:ext cx="7315200" cy="1749425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lang="zh-CN" altLang="en-US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人生免不了要劳苦</a:t>
            </a:r>
            <a:r>
              <a:rPr lang="en-US" altLang="zh-CN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但我们可以从劳苦中找到快乐</a:t>
            </a:r>
            <a:r>
              <a:rPr lang="en-US" altLang="zh-CN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600" b="1">
                <a:solidFill>
                  <a:srgbClr val="CC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而且职业本身都有乐趣。</a:t>
            </a:r>
            <a:endParaRPr lang="zh-CN" altLang="en-US" sz="3600" b="1">
              <a:solidFill>
                <a:srgbClr val="CC0066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9270" name="Text Box 6"/>
          <p:cNvSpPr txBox="1"/>
          <p:nvPr/>
        </p:nvSpPr>
        <p:spPr>
          <a:xfrm>
            <a:off x="228600" y="4343400"/>
            <a:ext cx="716280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职业的趣味：</a:t>
            </a:r>
            <a:r>
              <a:rPr lang="en-US" altLang="zh-CN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36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点</a:t>
            </a:r>
            <a:r>
              <a:rPr lang="en-US" altLang="zh-CN" sz="3600" b="1">
                <a:solidFill>
                  <a:srgbClr val="0000FF"/>
                </a:solidFill>
                <a:latin typeface="Arial" pitchFamily="34" charset="0"/>
                <a:ea typeface="黑体" panose="02010609060101010101" pitchFamily="49" charset="-122"/>
              </a:rPr>
              <a:t>……</a:t>
            </a:r>
            <a:endParaRPr lang="en-US" altLang="zh-CN" sz="36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9271" name="Text Box 7"/>
          <p:cNvSpPr txBox="1"/>
          <p:nvPr/>
        </p:nvSpPr>
        <p:spPr>
          <a:xfrm>
            <a:off x="381000" y="5105400"/>
            <a:ext cx="8305800" cy="11906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99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   </a:t>
            </a:r>
            <a:r>
              <a:rPr lang="zh-CN" altLang="en-US" sz="3600" b="1">
                <a:solidFill>
                  <a:srgbClr val="FF9900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知之者不如好之者，好之者不如乐之者。                           －－孔子</a:t>
            </a:r>
            <a:endParaRPr lang="zh-CN" altLang="en-US" sz="3600" b="1">
              <a:solidFill>
                <a:srgbClr val="FF9900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9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9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9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8" grpId="0"/>
      <p:bldP spid="139269" grpId="0"/>
      <p:bldP spid="139270" grpId="0"/>
      <p:bldP spid="13927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https://d.book118.com/678131070125006033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22</Slides>
  <Notes>0</Notes>
  <TotalTime>1</TotalTime>
  <HiddenSlides>2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9">
      <vt:lpstr>Arial</vt:lpstr>
      <vt:lpstr>Calibri</vt:lpstr>
      <vt:lpstr>宋体</vt:lpstr>
      <vt:lpstr>华文琥珀</vt:lpstr>
      <vt:lpstr>幼圆</vt:lpstr>
      <vt:lpstr>黑体</vt:lpstr>
      <vt:lpstr>华文中宋</vt:lpstr>
      <vt:lpstr>Times New Roman</vt:lpstr>
      <vt:lpstr>隶书</vt:lpstr>
      <vt:lpstr>华文新魏</vt:lpstr>
      <vt:lpstr>楷体_GB2312</vt:lpstr>
      <vt:lpstr>仿宋_GB2312</vt:lpstr>
      <vt:lpstr>华文隶书</vt:lpstr>
      <vt:lpstr>华文行楷</vt:lpstr>
      <vt:lpstr>Wingdings</vt:lpstr>
      <vt:lpstr>方正姚体</vt:lpstr>
      <vt:lpstr>Office Theme</vt:lpstr>
      <vt:lpstr>敬业 与 乐业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▲本文除了条理清楚以外，运用了很充实的论据：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2024-09-11T22:01:31.712</cp:lastPrinted>
  <dcterms:created xsi:type="dcterms:W3CDTF">2024-09-11T14:01:31Z</dcterms:created>
  <dcterms:modified xsi:type="dcterms:W3CDTF">2024-09-11T14:01:33Z</dcterms:modified>
</cp:coreProperties>
</file>