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79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F2977-32DF-45BD-9157-42D23349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434E2-5722-4786-BAC0-9965AD018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E83F2-B31F-4F07-91CE-AB408E66A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5E885-C45A-4D6E-B1A7-DE82C425B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959EB-03FE-4870-A69D-A4E3040A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71933-1290-4F97-9CD2-070BC8EBC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0113C9-FD23-4A11-852C-E680E9E5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A01E4-EFBC-466C-8BF6-1DE95DA8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88CB4-2A0E-438D-B294-0B5C22352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BDB3E-DA53-425D-B5CB-BD5A70F36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CD8A0-448B-434B-88C9-63E799F7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1.xml" /><Relationship Id="rId11" Type="http://schemas.openxmlformats.org/officeDocument/2006/relationships/tags" Target="../tags/tag742.xml" /><Relationship Id="rId12" Type="http://schemas.openxmlformats.org/officeDocument/2006/relationships/tags" Target="../tags/tag743.xml" /><Relationship Id="rId13" Type="http://schemas.openxmlformats.org/officeDocument/2006/relationships/tags" Target="../tags/tag744.xml" /><Relationship Id="rId2" Type="http://schemas.openxmlformats.org/officeDocument/2006/relationships/tags" Target="../tags/tag733.xml" /><Relationship Id="rId3" Type="http://schemas.openxmlformats.org/officeDocument/2006/relationships/tags" Target="../tags/tag734.xml" /><Relationship Id="rId4" Type="http://schemas.openxmlformats.org/officeDocument/2006/relationships/tags" Target="../tags/tag735.xml" /><Relationship Id="rId5" Type="http://schemas.openxmlformats.org/officeDocument/2006/relationships/tags" Target="../tags/tag736.xml" /><Relationship Id="rId6" Type="http://schemas.openxmlformats.org/officeDocument/2006/relationships/tags" Target="../tags/tag737.xml" /><Relationship Id="rId7" Type="http://schemas.openxmlformats.org/officeDocument/2006/relationships/tags" Target="../tags/tag738.xml" /><Relationship Id="rId8" Type="http://schemas.openxmlformats.org/officeDocument/2006/relationships/tags" Target="../tags/tag739.xml" /><Relationship Id="rId9" Type="http://schemas.openxmlformats.org/officeDocument/2006/relationships/tags" Target="../tags/tag7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45.xml" /><Relationship Id="rId3" Type="http://schemas.openxmlformats.org/officeDocument/2006/relationships/tags" Target="../tags/tag746.xml" /><Relationship Id="rId4" Type="http://schemas.openxmlformats.org/officeDocument/2006/relationships/tags" Target="../tags/tag7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6.xml" /><Relationship Id="rId11" Type="http://schemas.openxmlformats.org/officeDocument/2006/relationships/tags" Target="../tags/tag757.xml" /><Relationship Id="rId12" Type="http://schemas.openxmlformats.org/officeDocument/2006/relationships/tags" Target="../tags/tag758.xml" /><Relationship Id="rId13" Type="http://schemas.openxmlformats.org/officeDocument/2006/relationships/tags" Target="../tags/tag759.xml" /><Relationship Id="rId14" Type="http://schemas.openxmlformats.org/officeDocument/2006/relationships/tags" Target="../tags/tag760.xml" /><Relationship Id="rId15" Type="http://schemas.openxmlformats.org/officeDocument/2006/relationships/tags" Target="../tags/tag761.xml" /><Relationship Id="rId16" Type="http://schemas.openxmlformats.org/officeDocument/2006/relationships/tags" Target="../tags/tag762.xml" /><Relationship Id="rId17" Type="http://schemas.openxmlformats.org/officeDocument/2006/relationships/tags" Target="../tags/tag763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Relationship Id="rId6" Type="http://schemas.openxmlformats.org/officeDocument/2006/relationships/tags" Target="../tags/tag752.xml" /><Relationship Id="rId7" Type="http://schemas.openxmlformats.org/officeDocument/2006/relationships/tags" Target="../tags/tag753.xml" /><Relationship Id="rId8" Type="http://schemas.openxmlformats.org/officeDocument/2006/relationships/tags" Target="../tags/tag754.xml" /><Relationship Id="rId9" Type="http://schemas.openxmlformats.org/officeDocument/2006/relationships/tags" Target="../tags/tag7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2.xml" /><Relationship Id="rId11" Type="http://schemas.openxmlformats.org/officeDocument/2006/relationships/tags" Target="../tags/tag773.xml" /><Relationship Id="rId12" Type="http://schemas.openxmlformats.org/officeDocument/2006/relationships/tags" Target="../tags/tag774.xml" /><Relationship Id="rId13" Type="http://schemas.openxmlformats.org/officeDocument/2006/relationships/tags" Target="../tags/tag775.xml" /><Relationship Id="rId14" Type="http://schemas.openxmlformats.org/officeDocument/2006/relationships/tags" Target="../tags/tag776.xml" /><Relationship Id="rId15" Type="http://schemas.openxmlformats.org/officeDocument/2006/relationships/tags" Target="../tags/tag777.xml" /><Relationship Id="rId16" Type="http://schemas.openxmlformats.org/officeDocument/2006/relationships/tags" Target="../tags/tag778.xml" /><Relationship Id="rId17" Type="http://schemas.openxmlformats.org/officeDocument/2006/relationships/tags" Target="../tags/tag779.xml" /><Relationship Id="rId2" Type="http://schemas.openxmlformats.org/officeDocument/2006/relationships/tags" Target="../tags/tag764.xml" /><Relationship Id="rId3" Type="http://schemas.openxmlformats.org/officeDocument/2006/relationships/tags" Target="../tags/tag765.xml" /><Relationship Id="rId4" Type="http://schemas.openxmlformats.org/officeDocument/2006/relationships/tags" Target="../tags/tag766.xml" /><Relationship Id="rId5" Type="http://schemas.openxmlformats.org/officeDocument/2006/relationships/tags" Target="../tags/tag767.xml" /><Relationship Id="rId6" Type="http://schemas.openxmlformats.org/officeDocument/2006/relationships/tags" Target="../tags/tag768.xml" /><Relationship Id="rId7" Type="http://schemas.openxmlformats.org/officeDocument/2006/relationships/tags" Target="../tags/tag769.xml" /><Relationship Id="rId8" Type="http://schemas.openxmlformats.org/officeDocument/2006/relationships/tags" Target="../tags/tag770.xml" /><Relationship Id="rId9" Type="http://schemas.openxmlformats.org/officeDocument/2006/relationships/tags" Target="../tags/tag7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8.xml" /><Relationship Id="rId11" Type="http://schemas.openxmlformats.org/officeDocument/2006/relationships/tags" Target="../tags/tag789.xml" /><Relationship Id="rId12" Type="http://schemas.openxmlformats.org/officeDocument/2006/relationships/tags" Target="../tags/tag790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Relationship Id="rId5" Type="http://schemas.openxmlformats.org/officeDocument/2006/relationships/tags" Target="../tags/tag783.xml" /><Relationship Id="rId6" Type="http://schemas.openxmlformats.org/officeDocument/2006/relationships/tags" Target="../tags/tag784.xml" /><Relationship Id="rId7" Type="http://schemas.openxmlformats.org/officeDocument/2006/relationships/tags" Target="../tags/tag785.xml" /><Relationship Id="rId8" Type="http://schemas.openxmlformats.org/officeDocument/2006/relationships/tags" Target="../tags/tag786.xml" /><Relationship Id="rId9" Type="http://schemas.openxmlformats.org/officeDocument/2006/relationships/tags" Target="../tags/tag7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1.xml" /><Relationship Id="rId3" Type="http://schemas.openxmlformats.org/officeDocument/2006/relationships/tags" Target="../tags/tag792.xml" /><Relationship Id="rId4" Type="http://schemas.openxmlformats.org/officeDocument/2006/relationships/tags" Target="../tags/tag7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303003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研修总结报告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研修背景和目标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研修内容和过程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研修成果和收获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研修反思和改进建议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总结和展望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研修背景和目标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研修活动的背景和目的</a:t>
            </a:r>
            <a:endParaRPr lang="zh-CN" altLang="en-US"/>
          </a:p>
        </p:txBody>
      </p:sp>
      <p:sp>
        <p:nvSpPr>
          <p:cNvPr id="1051004" name="矩形 4"/>
          <p:cNvSpPr/>
          <p:nvPr>
            <p:custDataLst>
              <p:tags r:id="rId2"/>
            </p:custDataLst>
          </p:nvPr>
        </p:nvSpPr>
        <p:spPr>
          <a:xfrm>
            <a:off x="3582443" y="1490400"/>
            <a:ext cx="5021772" cy="47598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6" name="正文"/>
          <p:cNvSpPr txBox="1"/>
          <p:nvPr>
            <p:custDataLst>
              <p:tags r:id="rId3"/>
            </p:custDataLst>
          </p:nvPr>
        </p:nvSpPr>
        <p:spPr>
          <a:xfrm>
            <a:off x="4083238" y="2445267"/>
            <a:ext cx="2842885" cy="10601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背景：为了提高教师的专业素养和教育教学方法，促进教师之间的交流与合作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51008" name="标题"/>
          <p:cNvSpPr txBox="1"/>
          <p:nvPr>
            <p:custDataLst>
              <p:tags r:id="rId4"/>
            </p:custDataLst>
          </p:nvPr>
        </p:nvSpPr>
        <p:spPr>
          <a:xfrm>
            <a:off x="4083238" y="2042525"/>
            <a:ext cx="2842885" cy="367864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6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sz="16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1010" name="正文"/>
          <p:cNvSpPr txBox="1"/>
          <p:nvPr>
            <p:custDataLst>
              <p:tags r:id="rId5"/>
            </p:custDataLst>
          </p:nvPr>
        </p:nvSpPr>
        <p:spPr>
          <a:xfrm>
            <a:off x="4083238" y="4614283"/>
            <a:ext cx="2842885" cy="10601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目的：通过研修活动，使教师深入了解学科前沿动态和教育教学改革趋势，提高教师的教育教学能力和科研水平，促进教师的专业成长和发展。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51012" name="标题"/>
          <p:cNvSpPr txBox="1"/>
          <p:nvPr>
            <p:custDataLst>
              <p:tags r:id="rId6"/>
            </p:custDataLst>
          </p:nvPr>
        </p:nvSpPr>
        <p:spPr>
          <a:xfrm>
            <a:off x="4083238" y="4211541"/>
            <a:ext cx="2842885" cy="367864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6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sz="16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7"/>
            </p:custDataLst>
          </p:nvPr>
        </p:nvCxnSpPr>
        <p:spPr>
          <a:xfrm>
            <a:off x="4090477" y="3870658"/>
            <a:ext cx="2806691" cy="0"/>
          </a:xfrm>
          <a:prstGeom prst="line">
            <a:avLst/>
          </a:prstGeom>
          <a:ln w="3175">
            <a:solidFill>
              <a:schemeClr val="bg1">
                <a:alpha val="9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2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研修期望达到的目标</a:t>
            </a:r>
            <a:endParaRPr lang="zh-CN" altLang="en-US"/>
          </a:p>
        </p:txBody>
      </p:sp>
      <p:sp>
        <p:nvSpPr>
          <p:cNvPr id="10513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提高教师的教育教学水平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促进教师之间的交流与合作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更新教师的教育观念和教学方法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培养教师的创新能力和实践能力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0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研修内容和过程</a:t>
            </a:r>
            <a:endParaRPr lang="zh-CN" altLang="en-US"/>
          </a:p>
        </p:txBody>
      </p:sp>
      <p:sp>
        <p:nvSpPr>
          <p:cNvPr id="105161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研修的主要内容和课程设置</a:t>
            </a:r>
            <a:endParaRPr lang="zh-CN" altLang="en-US"/>
          </a:p>
        </p:txBody>
      </p:sp>
      <p:sp>
        <p:nvSpPr>
          <p:cNvPr id="10520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学术研讨：通过学术交流和讨论，开拓学生的视野，提高其学术素养和创新能力。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课程学习：涵盖了专业领域的知识和技能，包括理论和实践两个方面。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实践项目：针对实际问题的解决，提高学生的实践能力和团队协作能力。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导师指导：由专业导师进行一对一的指导，帮助学生解决学习和实践中的问题。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研修过程中的学习方法和经验</a:t>
            </a:r>
            <a:endParaRPr lang="zh-CN" altLang="en-US"/>
          </a:p>
        </p:txBody>
      </p:sp>
      <p:sp>
        <p:nvSpPr>
          <p:cNvPr id="10523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主动参与课堂互动：积极参与课堂讨论和互动，与老师和同学交流心得和经验，加深对研修内容的理解。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制定学习计划：根据研修目标和时间安排，制定详细的学习计划，包括学习内容、时间分配和复习计划等。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多样化学习方法：采用多种学习方法，如听课、阅读、讨论、实践等，以提高学习效果和兴趣。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及时总结和反思：在研修过程中及时总结和反思学习成果和经验，找出不足之处并加以改进，不断提高学习效果。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遇到的问题和解决方法</a:t>
            </a:r>
            <a:endParaRPr lang="zh-CN" altLang="en-US"/>
          </a:p>
        </p:txBody>
      </p:sp>
      <p:cxnSp>
        <p:nvCxnSpPr>
          <p:cNvPr id="3145731" name="直接连接符 3"/>
          <p:cNvCxnSpPr/>
          <p:nvPr>
            <p:custDataLst>
              <p:tags r:id="rId2"/>
            </p:custDataLst>
          </p:nvPr>
        </p:nvCxnSpPr>
        <p:spPr>
          <a:xfrm flipH="1">
            <a:off x="3069534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3" name="直接连接符 6"/>
          <p:cNvCxnSpPr/>
          <p:nvPr>
            <p:custDataLst>
              <p:tags r:id="rId3"/>
            </p:custDataLst>
          </p:nvPr>
        </p:nvCxnSpPr>
        <p:spPr>
          <a:xfrm flipH="1">
            <a:off x="6066037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4"/>
            </p:custDataLst>
          </p:nvPr>
        </p:nvCxnSpPr>
        <p:spPr>
          <a:xfrm flipH="1">
            <a:off x="9062539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52706" name="标题 2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3550976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 fontScale="9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问题：与同事沟通不畅 解决方法：主动沟通、倾听反馈、调整沟通方式</a:t>
            </a:r>
            <a:endParaRPr lang="zh-CN" altLang="en-US" sz="1800">
              <a:solidFill>
                <a:schemeClr val="accent1"/>
              </a:solidFill>
            </a:endParaRPr>
          </a:p>
        </p:txBody>
      </p:sp>
      <p:sp>
        <p:nvSpPr>
          <p:cNvPr id="1052708" name="正文"/>
          <p:cNvSpPr txBox="1"/>
          <p:nvPr>
            <p:custDataLst>
              <p:tags r:id="rId6"/>
            </p:custDataLst>
          </p:nvPr>
        </p:nvSpPr>
        <p:spPr>
          <a:xfrm>
            <a:off x="3550976" y="3265762"/>
            <a:ext cx="2141473" cy="2541699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解决方法：主动沟通、倾听反馈、调整沟通方式</a:t>
            </a:r>
            <a:endParaRPr lang="zh-CN" altLang="en-US">
              <a:sym typeface="+mn-ea"/>
            </a:endParaRPr>
          </a:p>
        </p:txBody>
      </p:sp>
      <p:sp>
        <p:nvSpPr>
          <p:cNvPr id="1052710" name="标题 2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9436127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 fontScale="95556" lnSpcReduction="1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问题：研修成果不明显 解决方法：深入分析、调整研究方向、加强实践操作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52712" name="正文"/>
          <p:cNvSpPr txBox="1"/>
          <p:nvPr>
            <p:custDataLst>
              <p:tags r:id="rId8"/>
            </p:custDataLst>
          </p:nvPr>
        </p:nvSpPr>
        <p:spPr>
          <a:xfrm>
            <a:off x="9436127" y="3266411"/>
            <a:ext cx="2141473" cy="2541050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解决方法：深入分析、调整研究方向、加强实践操作</a:t>
            </a:r>
            <a:endParaRPr lang="zh-CN" altLang="en-US">
              <a:sym typeface="+mn-ea"/>
            </a:endParaRPr>
          </a:p>
        </p:txBody>
      </p:sp>
      <p:sp>
        <p:nvSpPr>
          <p:cNvPr id="1052714" name="标题 2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493552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 fontScale="95556" lnSpcReduction="1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问题：时间管理不善 解决方法：制定计划、合理安排时间、提高工作效率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52716" name="正文"/>
          <p:cNvSpPr txBox="1"/>
          <p:nvPr>
            <p:custDataLst>
              <p:tags r:id="rId10"/>
            </p:custDataLst>
          </p:nvPr>
        </p:nvSpPr>
        <p:spPr>
          <a:xfrm>
            <a:off x="6493552" y="3266411"/>
            <a:ext cx="2141473" cy="2541050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解决方法：制定计划、合理安排时间、提高工作效率</a:t>
            </a:r>
            <a:endParaRPr lang="zh-CN" altLang="en-US">
              <a:sym typeface="+mn-ea"/>
            </a:endParaRPr>
          </a:p>
        </p:txBody>
      </p:sp>
      <p:sp>
        <p:nvSpPr>
          <p:cNvPr id="1052718" name="正文"/>
          <p:cNvSpPr txBox="1"/>
          <p:nvPr>
            <p:custDataLst>
              <p:tags r:id="rId11"/>
            </p:custDataLst>
          </p:nvPr>
        </p:nvSpPr>
        <p:spPr>
          <a:xfrm>
            <a:off x="608400" y="3265762"/>
            <a:ext cx="2141473" cy="2541699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解决方法：查阅资料、请教专家、团队讨论</a:t>
            </a:r>
            <a:endParaRPr lang="zh-CN" altLang="en-US">
              <a:sym typeface="+mn-ea"/>
            </a:endParaRPr>
          </a:p>
        </p:txBody>
      </p:sp>
      <p:sp>
        <p:nvSpPr>
          <p:cNvPr id="1052720" name="标题 22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608400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 fontScale="94444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问题：研修过程中遇到技术难题 解决方法：查阅资料、请教专家、团队讨论</a:t>
            </a:r>
            <a:endParaRPr lang="zh-CN" altLang="en-US" sz="180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0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研修成果和收获</a:t>
            </a:r>
            <a:endParaRPr lang="zh-CN" altLang="en-US"/>
          </a:p>
        </p:txBody>
      </p:sp>
      <p:sp>
        <p:nvSpPr>
          <p:cNvPr id="105300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https://d.book118.com/678133030032006023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6_1*l_i*1_1"/>
  <p:tag name="KSO_WM_UNIT_INDEX" val="1_1"/>
  <p:tag name="KSO_WM_UNIT_LAYERLEVEL" val="1_1"/>
  <p:tag name="KSO_WM_UNIT_TYPE" val="l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1*l_h_f*1_1_1"/>
  <p:tag name="KSO_WM_UNIT_INDEX" val="1_1_1"/>
  <p:tag name="KSO_WM_UNIT_LAYERLEVEL" val="1_1_1"/>
  <p:tag name="KSO_WM_UNIT_NOCLEAR" val="0"/>
  <p:tag name="KSO_WM_UNIT_PRESET_TEXT" val="单击添加文本具体内容，简明扼要地阐述您的观点。单击添加文本具体内容，简明扼要地阐述您的观点。单击添加文本具体内容"/>
  <p:tag name="KSO_WM_UNIT_SUBTYPE" val="a"/>
  <p:tag name="KSO_WM_UNIT_TYPE" val="l_h_f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1*l_h_f*1_2_1"/>
  <p:tag name="KSO_WM_UNIT_INDEX" val="1_2_1"/>
  <p:tag name="KSO_WM_UNIT_LAYERLEVEL" val="1_1_1"/>
  <p:tag name="KSO_WM_UNIT_NOCLEAR" val="0"/>
  <p:tag name="KSO_WM_UNIT_PRESET_TEXT" val="单击添加文本具体内容，简明扼要地阐述您的观点。单击添加文本具体内容，简明扼要地阐述您的观点。单击添加文本具体内容"/>
  <p:tag name="KSO_WM_UNIT_SUBTYPE" val="a"/>
  <p:tag name="KSO_WM_UNIT_TYPE" val="l_h_f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.0500000007450580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1*l_h_i*1_2_1"/>
  <p:tag name="KSO_WM_UNIT_INDEX" val="1_2_1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4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2_1"/>
  <p:tag name="KSO_WM_UNIT_INDEX" val="1_2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3_1"/>
  <p:tag name="KSO_WM_UNIT_INDEX" val="1_3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4_1"/>
  <p:tag name="KSO_WM_UNIT_INDEX" val="1_4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2_1"/>
  <p:tag name="KSO_WM_UNIT_INDEX" val="1_2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  <p:tag name="KSO_WM_UNIT_VALUE" val="32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4_1"/>
  <p:tag name="KSO_WM_UNIT_INDEX" val="1_4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3_1"/>
  <p:tag name="KSO_WM_UNIT_INDEX" val="1_3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1_1"/>
  <p:tag name="KSO_WM_UNIT_INDEX" val="1_1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7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研修总结报告</vt:lpstr>
      <vt:lpstr>目录</vt:lpstr>
      <vt:lpstr>研修背景和目标</vt:lpstr>
      <vt:lpstr>研修活动的背景和目的</vt:lpstr>
      <vt:lpstr>研修期望达到的目标</vt:lpstr>
      <vt:lpstr>研修内容和过程</vt:lpstr>
      <vt:lpstr>研修的主要内容和课程设置</vt:lpstr>
      <vt:lpstr>研修过程中的学习方法和经验</vt:lpstr>
      <vt:lpstr>遇到的问题和解决方法</vt:lpstr>
      <vt:lpstr>研修成果和收获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2024-08-29T15:39:02.365</cp:lastPrinted>
  <dcterms:created xsi:type="dcterms:W3CDTF">2024-08-29T07:39:02Z</dcterms:created>
  <dcterms:modified xsi:type="dcterms:W3CDTF">2024-08-29T07:39:05Z</dcterms:modified>
</cp:coreProperties>
</file>