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58A098-367C-47FF-A58E-3CC90066EE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BF62BC-1983-4D84-A377-F2BE6DB352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D8E412-B960-4C59-83B4-9D009898D4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49B63B-D53B-4B6F-8B7A-E4A134866E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FA8DD9-A368-43C4-BCE2-12EE343B00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48727B-1F07-4335-95EC-C893D29ECD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270F6E-F4BE-4E2B-B3FE-A56FCBB0AA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599535-252F-4AA3-959A-17C0FB9780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EBCD6F-A31B-4E26-80D8-F20EC68964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3FE288-D787-46EA-8270-F88C3B6427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16C6AF-70DE-45A0-8615-5A9548758A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13512406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腰椎骨折内固定护理查房ppt课件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腰椎骨折内固定概述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腰椎骨折内固定手术护理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腰椎骨折内固定康复护理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腰椎骨折内固定并发症预防与处理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腰椎骨折内固定护理查房实践与案例分析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腰椎骨折内固定概述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腰椎骨折内固定可根据手术入路、固定方式、植入物类型等进行分类，如前路固定、后路固定、椎弓根螺钉固定等。</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腰椎骨折内固定是一种通过手术将金属内固定物植入到腰椎骨折部位，以恢复脊柱稳定性和功能的治疗方法。</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6762" r="16762"/>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病因</a:t>
            </a:r>
            <a:endParaRPr lang="en-US" sz="1100"/>
          </a:p>
        </p:txBody>
      </p:sp>
      <p:sp>
        <p:nvSpPr>
          <p:cNvPr id="9" name="AutoShape 9"/>
          <p:cNvSpPr/>
          <p:nvPr/>
        </p:nvSpPr>
        <p:spPr>
          <a:xfrm>
            <a:off x="6612352" y="2883800"/>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腰椎骨折通常由外伤引起，如车祸、高处坠落等，也有部分患者因骨质疏松、肿瘤等原因导致骨折。</a:t>
            </a:r>
            <a:endParaRPr lang="en-US" sz="1100"/>
          </a:p>
        </p:txBody>
      </p:sp>
      <p:sp>
        <p:nvSpPr>
          <p:cNvPr id="10" name="AutoShape 10"/>
          <p:cNvSpPr/>
          <p:nvPr/>
        </p:nvSpPr>
        <p:spPr>
          <a:xfrm>
            <a:off x="6612352" y="448987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病理</a:t>
            </a:r>
            <a:endParaRPr lang="en-US" sz="1100"/>
          </a:p>
        </p:txBody>
      </p:sp>
      <p:sp>
        <p:nvSpPr>
          <p:cNvPr id="11" name="AutoShape 11"/>
          <p:cNvSpPr/>
          <p:nvPr/>
        </p:nvSpPr>
        <p:spPr>
          <a:xfrm>
            <a:off x="6612352" y="4841681"/>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腰椎骨折后，脊柱稳定性受到破坏，可能导致神经损伤和疼痛，严重时可影响日常生活和工作。</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腰椎骨折患者常出现腰痛、活动受限、脊柱畸形等症状，严重时可出现神经损伤表现，如下肢麻木、肌肉无力等。</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根据患者病史、体格检查和影像学检查（如X线、CT、MRI等）可明确诊断。影像学检查可显示骨折部位、程度和移位情况，为治疗方案选择提供依据。</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临床表现</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诊断</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腰椎骨折内固定手术护理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心理护理</a:t>
            </a:r>
            <a:endParaRPr lang="en-US" sz="1100"/>
          </a:p>
        </p:txBody>
      </p:sp>
      <p:sp>
        <p:nvSpPr>
          <p:cNvPr id="10" name="AutoShape 10"/>
          <p:cNvSpPr/>
          <p:nvPr/>
        </p:nvSpPr>
        <p:spPr>
          <a:xfrm>
            <a:off x="951871" y="2556134"/>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对患者进行心理疏导，减轻其焦虑、恐惧等情绪。</a:t>
            </a:r>
            <a:endParaRPr lang="en-US" sz="1100"/>
          </a:p>
        </p:txBody>
      </p:sp>
      <p:sp>
        <p:nvSpPr>
          <p:cNvPr id="11" name="AutoShape 11"/>
          <p:cNvSpPr/>
          <p:nvPr/>
        </p:nvSpPr>
        <p:spPr>
          <a:xfrm>
            <a:off x="951871" y="3917737"/>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环境准备</a:t>
            </a:r>
            <a:endParaRPr lang="en-US" sz="1100"/>
          </a:p>
        </p:txBody>
      </p:sp>
      <p:sp>
        <p:nvSpPr>
          <p:cNvPr id="12" name="AutoShape 12"/>
          <p:cNvSpPr/>
          <p:nvPr/>
        </p:nvSpPr>
        <p:spPr>
          <a:xfrm>
            <a:off x="951871" y="4293372"/>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确保手术室的清洁和消毒，准备好手术所需器械和物品。</a:t>
            </a:r>
            <a:endParaRPr lang="en-US" sz="1100"/>
          </a:p>
        </p:txBody>
      </p:sp>
      <p:sp>
        <p:nvSpPr>
          <p:cNvPr id="13" name="AutoShape 13"/>
          <p:cNvSpPr/>
          <p:nvPr/>
        </p:nvSpPr>
        <p:spPr>
          <a:xfrm>
            <a:off x="7675726" y="2201468"/>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身体准备</a:t>
            </a:r>
            <a:endParaRPr lang="en-US" sz="1100"/>
          </a:p>
        </p:txBody>
      </p:sp>
      <p:sp>
        <p:nvSpPr>
          <p:cNvPr id="14" name="AutoShape 14"/>
          <p:cNvSpPr/>
          <p:nvPr/>
        </p:nvSpPr>
        <p:spPr>
          <a:xfrm>
            <a:off x="7675726" y="2556134"/>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进行必要的身体检查，确保患者能够承受手术。</a:t>
            </a:r>
            <a:endParaRPr lang="en-US" sz="1100"/>
          </a:p>
        </p:txBody>
      </p:sp>
      <p:sp>
        <p:nvSpPr>
          <p:cNvPr id="15" name="AutoShape 15"/>
          <p:cNvSpPr/>
          <p:nvPr/>
        </p:nvSpPr>
        <p:spPr>
          <a:xfrm>
            <a:off x="7620854" y="3917737"/>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患者准备</a:t>
            </a:r>
            <a:endParaRPr lang="en-US" sz="1100"/>
          </a:p>
        </p:txBody>
      </p:sp>
      <p:sp>
        <p:nvSpPr>
          <p:cNvPr id="16" name="AutoShape 16"/>
          <p:cNvSpPr/>
          <p:nvPr/>
        </p:nvSpPr>
        <p:spPr>
          <a:xfrm>
            <a:off x="7620854" y="4293372"/>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指导患者进行术前注意事项，如禁食、禁水等。</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904945" y="3042418"/>
            <a:ext cx="11060341" cy="1849865"/>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ln w="16669">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1094842"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94842" y="1712085"/>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sp>
        <p:nvSpPr>
          <p:cNvPr id="5" name="AutoShape 5"/>
          <p:cNvSpPr/>
          <p:nvPr/>
        </p:nvSpPr>
        <p:spPr>
          <a:xfrm>
            <a:off x="3175406" y="4892284"/>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175406" y="5000061"/>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sp>
        <p:nvSpPr>
          <p:cNvPr id="7" name="AutoShape 7"/>
          <p:cNvSpPr/>
          <p:nvPr/>
        </p:nvSpPr>
        <p:spPr>
          <a:xfrm>
            <a:off x="6746759"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746759" y="1716352"/>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sp>
        <p:nvSpPr>
          <p:cNvPr id="9" name="AutoShape 9"/>
          <p:cNvSpPr/>
          <p:nvPr/>
        </p:nvSpPr>
        <p:spPr>
          <a:xfrm>
            <a:off x="7851160" y="4930445"/>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51160" y="5039198"/>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sp>
        <p:nvSpPr>
          <p:cNvPr id="11" name="AutoShape 11"/>
          <p:cNvSpPr/>
          <p:nvPr/>
        </p:nvSpPr>
        <p:spPr>
          <a:xfrm>
            <a:off x="1989800" y="1513965"/>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监测生命体征</a:t>
            </a:r>
            <a:endParaRPr lang="en-US" sz="1100"/>
          </a:p>
        </p:txBody>
      </p:sp>
      <p:sp>
        <p:nvSpPr>
          <p:cNvPr id="12" name="AutoShape 12"/>
          <p:cNvSpPr/>
          <p:nvPr/>
        </p:nvSpPr>
        <p:spPr>
          <a:xfrm>
            <a:off x="1989801" y="1912430"/>
            <a:ext cx="2323724"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在手术过程中，密切监测患者的生命体征，如心率、血压、呼吸等。</a:t>
            </a:r>
            <a:endParaRPr lang="en-US" sz="1100"/>
          </a:p>
        </p:txBody>
      </p:sp>
      <p:sp>
        <p:nvSpPr>
          <p:cNvPr id="13" name="AutoShape 13"/>
          <p:cNvSpPr/>
          <p:nvPr/>
        </p:nvSpPr>
        <p:spPr>
          <a:xfrm>
            <a:off x="7572427" y="1513965"/>
            <a:ext cx="257942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体位护理</a:t>
            </a:r>
            <a:endParaRPr lang="en-US" sz="1100"/>
          </a:p>
        </p:txBody>
      </p:sp>
      <p:sp>
        <p:nvSpPr>
          <p:cNvPr id="14" name="AutoShape 14"/>
          <p:cNvSpPr/>
          <p:nvPr/>
        </p:nvSpPr>
        <p:spPr>
          <a:xfrm>
            <a:off x="7572426" y="1912430"/>
            <a:ext cx="2299372"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确保患者体位正确，防止因体位不当导致手术困难或损伤。</a:t>
            </a:r>
            <a:endParaRPr lang="en-US" sz="1100"/>
          </a:p>
        </p:txBody>
      </p:sp>
      <p:sp>
        <p:nvSpPr>
          <p:cNvPr id="15" name="AutoShape 15"/>
          <p:cNvSpPr/>
          <p:nvPr/>
        </p:nvSpPr>
        <p:spPr>
          <a:xfrm>
            <a:off x="4080279" y="4843387"/>
            <a:ext cx="2530719"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配合医生手术</a:t>
            </a:r>
            <a:endParaRPr lang="en-US" sz="1100"/>
          </a:p>
        </p:txBody>
      </p:sp>
      <p:sp>
        <p:nvSpPr>
          <p:cNvPr id="16" name="AutoShape 16"/>
          <p:cNvSpPr/>
          <p:nvPr/>
        </p:nvSpPr>
        <p:spPr>
          <a:xfrm>
            <a:off x="4080279" y="5241851"/>
            <a:ext cx="2299372"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及时传递医生所需的器械和物品，确保手术顺利进行。</a:t>
            </a:r>
            <a:endParaRPr lang="en-US" sz="1100"/>
          </a:p>
        </p:txBody>
      </p:sp>
      <p:sp>
        <p:nvSpPr>
          <p:cNvPr id="17" name="AutoShape 17"/>
          <p:cNvSpPr/>
          <p:nvPr/>
        </p:nvSpPr>
        <p:spPr>
          <a:xfrm>
            <a:off x="8807187" y="4829578"/>
            <a:ext cx="254289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预防感染</a:t>
            </a:r>
            <a:endParaRPr lang="en-US" sz="1100"/>
          </a:p>
        </p:txBody>
      </p:sp>
      <p:sp>
        <p:nvSpPr>
          <p:cNvPr id="18" name="AutoShape 18"/>
          <p:cNvSpPr/>
          <p:nvPr/>
        </p:nvSpPr>
        <p:spPr>
          <a:xfrm>
            <a:off x="8807187" y="5228043"/>
            <a:ext cx="2311548"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严格遵守无菌操作原则，降低手术感染的风险。</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术中护理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疼痛护理</a:t>
            </a:r>
            <a:endParaRPr lang="en-US" sz="1100"/>
          </a:p>
        </p:txBody>
      </p:sp>
      <p:sp>
        <p:nvSpPr>
          <p:cNvPr id="19" name="AutoShape 19"/>
          <p:cNvSpPr/>
          <p:nvPr/>
        </p:nvSpPr>
        <p:spPr>
          <a:xfrm>
            <a:off x="1030805"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评估患者的疼痛程度，采取必要的措施缓解疼痛，如药物治疗、物理治疗等。</a:t>
            </a:r>
            <a:endParaRPr lang="en-US" sz="1100"/>
          </a:p>
        </p:txBody>
      </p:sp>
      <p:sp>
        <p:nvSpPr>
          <p:cNvPr id="20" name="AutoShape 20"/>
          <p:cNvSpPr/>
          <p:nvPr/>
        </p:nvSpPr>
        <p:spPr>
          <a:xfrm>
            <a:off x="3705053"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康复训练</a:t>
            </a:r>
            <a:endParaRPr lang="en-US" sz="1100"/>
          </a:p>
        </p:txBody>
      </p:sp>
      <p:sp>
        <p:nvSpPr>
          <p:cNvPr id="21" name="AutoShape 21"/>
          <p:cNvSpPr/>
          <p:nvPr/>
        </p:nvSpPr>
        <p:spPr>
          <a:xfrm>
            <a:off x="3811153"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根据患者的恢复情况，指导其进行适当的康复训练，促进功能恢复。</a:t>
            </a:r>
            <a:endParaRPr lang="en-US" sz="1100"/>
          </a:p>
        </p:txBody>
      </p:sp>
      <p:sp>
        <p:nvSpPr>
          <p:cNvPr id="22" name="AutoShape 22"/>
          <p:cNvSpPr/>
          <p:nvPr/>
        </p:nvSpPr>
        <p:spPr>
          <a:xfrm>
            <a:off x="639497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预防并发症</a:t>
            </a:r>
            <a:endParaRPr lang="en-US" sz="1100"/>
          </a:p>
        </p:txBody>
      </p:sp>
      <p:sp>
        <p:nvSpPr>
          <p:cNvPr id="23" name="AutoShape 23"/>
          <p:cNvSpPr/>
          <p:nvPr/>
        </p:nvSpPr>
        <p:spPr>
          <a:xfrm>
            <a:off x="6501074"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采取措施预防术后并发症，如感染、血栓形成等。</a:t>
            </a:r>
            <a:endParaRPr lang="en-US" sz="1100"/>
          </a:p>
        </p:txBody>
      </p:sp>
      <p:sp>
        <p:nvSpPr>
          <p:cNvPr id="24" name="AutoShape 24"/>
          <p:cNvSpPr/>
          <p:nvPr/>
        </p:nvSpPr>
        <p:spPr>
          <a:xfrm>
            <a:off x="9157221" y="3291405"/>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生活指导</a:t>
            </a:r>
            <a:endParaRPr lang="en-US" sz="1100"/>
          </a:p>
        </p:txBody>
      </p:sp>
      <p:sp>
        <p:nvSpPr>
          <p:cNvPr id="25" name="AutoShape 25"/>
          <p:cNvSpPr/>
          <p:nvPr/>
        </p:nvSpPr>
        <p:spPr>
          <a:xfrm>
            <a:off x="9263320" y="3676867"/>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指导患者术后生活中的注意事项，如饮食、休息、活动等。</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腰椎骨折内固定康复护理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https://d.book118.com/678135124066006025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2024-09-02T05:17:36.354</cp:lastPrinted>
  <dcterms:created xsi:type="dcterms:W3CDTF">2024-09-01T21:17:36Z</dcterms:created>
  <dcterms:modified xsi:type="dcterms:W3CDTF">2024-09-01T21:17:38Z</dcterms:modified>
</cp:coreProperties>
</file>