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OJTDA+MS-UIGothic"/>
      <p:regular r:id="rId15"/>
    </p:embeddedFont>
    <p:embeddedFont>
      <p:font typeface="RRALGB+PNDEQN+MicrosoftYaHei-Bold"/>
      <p:regular r:id="rId16"/>
    </p:embeddedFont>
    <p:embeddedFont>
      <p:font typeface="AUSEUH+KWJBMB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73E7E-0EAF-40A1-908F-D8CB75210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09273-E01E-4074-BFE2-1D1E90ED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BA4B4-E840-47CE-91B9-15B23FF8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F9C70-203F-4FF3-9246-B74127CC1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39AAF-7804-48AE-B281-7A2542758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E6903-17FB-47B9-A9F7-3BD64A48C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2B255-E933-4745-B7A2-1436A0794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72EC3-B4FD-47D1-B179-21DA67C4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1CBFF-2533-4D8F-B3BA-C149FC1A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E628C-1E5D-4809-AE68-44CD9C54D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BF939-54E4-41A8-A2AB-818FAED2B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7142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653460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OJTDA+MS-UIGothic"/>
                <a:cs typeface="WOJTDA+MS-UIGothic"/>
              </a:rPr>
              <a:t>成本核算的基本程序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OJTDA+MS-UIGothic"/>
                <a:cs typeface="WOJTDA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2751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SEUH+KWJBMB+ArialMT"/>
                <a:cs typeface="AUSEUH+KWJBMB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OJTDA+MS-UIGothic"/>
                <a:cs typeface="WOJTDA+MS-UIGothic"/>
              </a:rPr>
              <a:t>成本核算概述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214560"/>
            <a:ext cx="3738821" cy="22447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SEUH+KWJBMB+ArialMT"/>
                <a:cs typeface="AUSEUH+KWJBMB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OJTDA+MS-UIGothic"/>
                <a:cs typeface="WOJTDA+MS-UIGothic"/>
              </a:rPr>
              <a:t>成本核算前的准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000000"/>
                </a:solidFill>
                <a:latin typeface="WOJTDA+MS-UIGothic"/>
                <a:cs typeface="WOJTDA+MS-UIGothic"/>
              </a:rPr>
              <a:t>工作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SEUH+KWJBMB+ArialMT"/>
                <a:cs typeface="AUSEUH+KWJBMB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OJTDA+MS-UIGothic"/>
                <a:cs typeface="WOJTDA+MS-UIGothic"/>
              </a:rPr>
              <a:t>成本核算的具体程序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SEUH+KWJBMB+ArialMT"/>
                <a:cs typeface="AUSEUH+KWJBMB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OJTDA+MS-UIGothic"/>
                <a:cs typeface="WOJTDA+MS-UIGothic"/>
              </a:rPr>
              <a:t>成本核算的后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000000"/>
                </a:solidFill>
                <a:latin typeface="WOJTDA+MS-UIGothic"/>
                <a:cs typeface="WOJTDA+MS-UIGothic"/>
              </a:rPr>
              <a:t>工作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AUSEUH+KWJBMB+ArialMT"/>
                <a:cs typeface="AUSEUH+KWJBMB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0000"/>
                </a:solidFill>
                <a:latin typeface="WOJTDA+MS-UIGothic"/>
                <a:cs typeface="WOJTDA+MS-UIGothic"/>
              </a:rPr>
              <a:t>代成本核算方法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RRALGB+PNDEQN+MicrosoftYaHei-Bold"/>
                <a:cs typeface="RRALGB+PNDEQ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WOJTDA+MS-UIGothic"/>
                <a:cs typeface="WOJTDA+MS-UIGothic"/>
              </a:rPr>
              <a:t>成本核算概述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成本核算的定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6153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成本核算：是指企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根据会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制度和企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管理要求，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对实际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生的各种成本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、分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汇总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和核算，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内部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管理提供依据，并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为编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财务报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表提供数据。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成本核算的目的是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了控制成本、管理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用和生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用，提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成本核算的重要性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成本核算是企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业财务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管理的重要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，它能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提供准确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的成本信息，帮助企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做出正确的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决策。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成本核算能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品价格提供依据，提高企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争力。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成本核算是企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行成本控制和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效考核的基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提高企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的管理水平和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成本核算的基本原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90255" y="15479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WOJTDA+MS-UIGothic"/>
                <a:cs typeface="WOJTDA+MS-UIGothic"/>
              </a:rPr>
              <a:t>一致性原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80079" y="159301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WOJTDA+MS-UIGothic"/>
                <a:cs typeface="WOJTDA+MS-UIGothic"/>
              </a:rPr>
              <a:t>可靠性原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36130" y="1986697"/>
            <a:ext cx="1833432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6D1B"/>
                </a:solidFill>
                <a:latin typeface="RRALGB+PNDEQN+MicrosoftYaHei-Bold"/>
                <a:cs typeface="RRALGB+PNDEQN+MicrosoftYaHei-Bold"/>
              </a:rPr>
              <a:t>D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90255" y="2072378"/>
            <a:ext cx="39433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行成本核算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遵循一致性原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，即核算方法、科目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置、凭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填制等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保持一致，不得随意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7455" y="2144767"/>
            <a:ext cx="39433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行成本核算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数据的真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性和准确性，不得虚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瞒报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或漏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44565" y="2704882"/>
            <a:ext cx="1738889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6D1B"/>
                </a:solidFill>
                <a:latin typeface="RRALGB+PNDEQN+MicrosoftYaHei-Bold"/>
                <a:cs typeface="RRALGB+PNDEQN+MicrosoftYaHei-Bold"/>
              </a:rPr>
              <a:t>C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8715" y="3377982"/>
            <a:ext cx="1747093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6D1B"/>
                </a:solidFill>
                <a:latin typeface="RRALGB+PNDEQN+MicrosoftYaHei-Bold"/>
                <a:cs typeface="RRALGB+PNDEQN+MicrosoftYaHei-Bold"/>
              </a:rPr>
              <a:t>B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36130" y="3969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权责发</a:t>
            </a:r>
            <a:r>
              <a:rPr sz="2300" spc="25">
                <a:solidFill>
                  <a:srgbClr val="FF6D1B"/>
                </a:solidFill>
                <a:latin typeface="WOJTDA+MS-UIGothic"/>
                <a:cs typeface="WOJTDA+MS-UIGothic"/>
              </a:rPr>
              <a:t>生制原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52929" y="4037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实际</a:t>
            </a:r>
            <a:r>
              <a:rPr sz="2300" spc="25">
                <a:solidFill>
                  <a:srgbClr val="FF6D1B"/>
                </a:solidFill>
                <a:latin typeface="WOJTDA+MS-UIGothic"/>
                <a:cs typeface="WOJTDA+MS-UIGothic"/>
              </a:rPr>
              <a:t>成本原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804284" y="4098073"/>
            <a:ext cx="1801787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6D1B"/>
                </a:solidFill>
                <a:latin typeface="RRALGB+PNDEQN+MicrosoftYaHei-Bold"/>
                <a:cs typeface="RRALGB+PNDEQN+MicrosoftYaHei-Bold"/>
              </a:rPr>
              <a:t>A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136130" y="4494268"/>
            <a:ext cx="39433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行成本核算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权责发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制原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和核算，即按照收入和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属期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量。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18490" y="4561578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行成本核算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18490" y="4835897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际发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生的成本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和核算，不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得随意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整或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RRALGB+PNDEQN+MicrosoftYaHei-Bold"/>
                <a:cs typeface="RRALGB+PNDEQ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WOJTDA+MS-UIGothic"/>
                <a:cs typeface="WOJTDA+MS-UIGothic"/>
              </a:rPr>
              <a:t>成本核算前的准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4500">
                <a:solidFill>
                  <a:srgbClr val="000000"/>
                </a:solidFill>
                <a:latin typeface="WOJTDA+MS-UIGothic"/>
                <a:cs typeface="WOJTDA+MS-UIGothic"/>
              </a:rPr>
              <a:t>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确定成本核算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象是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行成本核算的基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，需要根据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75564" cy="5291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62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2</a:t>
            </a:r>
          </a:p>
          <a:p>
            <a:pPr marL="2984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1970142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特点和管理要求来确定。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43785" y="3330947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选择应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产组织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特点、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流程、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品品种、生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产规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模等。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43785" y="506195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象可以是一个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品、一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组产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品、一个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批次或一个生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WOJTDA+MS-UIGothic"/>
                <a:cs typeface="WOJTD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确定成本核算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46530" y="2122658"/>
            <a:ext cx="453485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目是按照成本要素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行分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，包括直接材料、直接人工、制造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用等。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5644" y="2230401"/>
            <a:ext cx="694359" cy="18147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6D1B"/>
                </a:solidFill>
                <a:latin typeface="RRALGB+PNDEQN+MicrosoftYaHei-Bold"/>
                <a:cs typeface="RRALGB+PNDEQN+MicrosoftYaHei-Bold"/>
              </a:rPr>
              <a:t>01</a:t>
            </a:r>
          </a:p>
          <a:p>
            <a:pPr marL="0" marR="0">
              <a:lnSpc>
                <a:spcPts val="2083"/>
              </a:lnSpc>
              <a:spcBef>
                <a:spcPts val="7121"/>
              </a:spcBef>
              <a:spcAft>
                <a:spcPct val="0"/>
              </a:spcAft>
            </a:pPr>
            <a:r>
              <a:rPr sz="2000">
                <a:solidFill>
                  <a:srgbClr val="FF9000"/>
                </a:solidFill>
                <a:latin typeface="RRALGB+PNDEQN+MicrosoftYaHei-Bold"/>
                <a:cs typeface="RRALGB+PNDEQ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46530" y="3291692"/>
            <a:ext cx="453485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确定成本核算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特点和成本管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46530" y="360030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理要求。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46530" y="4525498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具有可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量性、可追溯性和可控制性。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11834" y="4623081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C76900"/>
                </a:solidFill>
                <a:latin typeface="RRALGB+PNDEQN+MicrosoftYaHei-Bold"/>
                <a:cs typeface="RRALGB+PNDEQN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制定成本核算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WOJTDA+MS-UIGothic"/>
                <a:cs typeface="WOJTDA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8900" y="222433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83329" y="222433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30925" y="222433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RRALGB+PNDEQN+MicrosoftYaHei-Bold"/>
                <a:cs typeface="RRALGB+PNDEQ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7390" y="3524738"/>
            <a:ext cx="1971675" cy="14141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准是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行成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本核算的依据，包括各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种原材料、燃料、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力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等的消耗定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，工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定</a:t>
            </a:r>
          </a:p>
          <a:p>
            <a:pPr marL="600074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63875" y="3524738"/>
            <a:ext cx="1971675" cy="11677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制定成本核算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考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特点和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史数据，并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科学</a:t>
            </a:r>
          </a:p>
          <a:p>
            <a:pPr marL="85725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合理的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算和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验证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79415" y="3524738"/>
            <a:ext cx="19716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成本核算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具有相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对稳</a:t>
            </a: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定性，以保持其可</a:t>
            </a:r>
          </a:p>
          <a:p>
            <a:pPr marL="17145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OJTDA+MS-UIGothic"/>
                <a:cs typeface="WOJTDA+MS-UIGothic"/>
              </a:rPr>
              <a:t>参考性和可比性。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https://d.book118.com/678137142065006046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WOJTDA+MS-UIGothic</vt:lpstr>
      <vt:lpstr>SimSun</vt:lpstr>
      <vt:lpstr>RRALGB+PNDEQN+MicrosoftYaHei-Bold</vt:lpstr>
      <vt:lpstr>AUSEUH+KWJBMB+ArialMT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2024-09-27T10:05:51.831</cp:lastPrinted>
  <dcterms:created xsi:type="dcterms:W3CDTF">2024-09-27T02:05:51Z</dcterms:created>
  <dcterms:modified xsi:type="dcterms:W3CDTF">2024-09-27T02:05:53Z</dcterms:modified>
</cp:coreProperties>
</file>