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57A694-031D-4B6B-BD77-3863A39FA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EB2D21-C423-43E1-B4E0-2D25669FB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3CE650-9612-4231-8357-CD25FE182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45368-67A6-472E-9708-C44A8AD9C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979844-5DB4-4231-98D7-59EAC969A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70B8E5-ED89-43B3-B9B2-B10B8C9243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D4769E-B06D-4E50-9495-066934F48F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DA48A-4D06-47ED-94A5-5DB85F6ED4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BC647A-CDDE-4216-843C-EBBD8F11EE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33281B-4701-4107-9184-3DEF3491C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5538B-B889-4DE6-A926-E1BB7BF35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0320233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财富管理与私人银行</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财富管理概述与市场趋势。
 私人银行的定义与服务内容。
 财富管理与私人银行的区别与联系。
 私人银行客户需求与特点分析。
 财富管理的投资策略与风险管理。
 私人银行业务的运营模式与挑战。
 财富管理与私人银行的未来展望。
 案例分析：私人银行成功案例分析。</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财富管理概述与市场趋势。</a:t>
            </a:r>
          </a:p>
        </p:txBody>
      </p:sp>
      <p:sp>
        <p:nvSpPr>
          <p:cNvPr id="3" name="Subtitle 2"/>
          <p:cNvSpPr>
            <a:spLocks noGrp="1"/>
          </p:cNvSpPr>
          <p:nvPr>
            <p:ph type="subTitle" idx="1"/>
          </p:nvPr>
        </p:nvSpPr>
        <p:spPr/>
        <p:txBody>
          <a:bodyPr/>
          <a:lstStyle/>
          <a:p>
            <a:r>
              <a:t>财富管理与私人银行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财富管理概述与市场趋势。</a:t>
            </a:r>
          </a:p>
        </p:txBody>
      </p:sp>
      <p:sp>
        <p:nvSpPr>
          <p:cNvPr id="3" name="Content Placeholder 2"/>
          <p:cNvSpPr>
            <a:spLocks noGrp="1"/>
          </p:cNvSpPr>
          <p:nvPr>
            <p:ph sz="half" idx="2"/>
          </p:nvPr>
        </p:nvSpPr>
        <p:spPr/>
        <p:txBody>
          <a:bodyPr/>
          <a:lstStyle/>
          <a:p>
            <a:r>
              <a:t>1.财富管理是指通过一系列金融规划和服务，帮助客户保护、增加和转移财富的过程。</a:t>
            </a:r>
          </a:p>
          <a:p>
            <a:r>
              <a:t>2.随着全球化和经济发展，财富管理的重要性逐渐提升，成为金融机构的重要组成部分。</a:t>
            </a:r>
          </a:p>
          <a:p>
            <a:r>
              <a:t>3.有效的财富管理可以帮助客户实现财务目标，提高生活质量。</a:t>
            </a:r>
          </a:p>
          <a:p/>
        </p:txBody>
      </p:sp>
      <p:sp>
        <p:nvSpPr>
          <p:cNvPr id="4" name="Text Placeholder 3"/>
          <p:cNvSpPr>
            <a:spLocks noGrp="1"/>
          </p:cNvSpPr>
          <p:nvPr>
            <p:ph type="body" idx="3"/>
          </p:nvPr>
        </p:nvSpPr>
        <p:spPr/>
        <p:txBody>
          <a:bodyPr/>
          <a:lstStyle/>
          <a:p>
            <a:r>
              <a:t>财富管理市场现状与规模</a:t>
            </a:r>
          </a:p>
        </p:txBody>
      </p:sp>
      <p:sp>
        <p:nvSpPr>
          <p:cNvPr id="5" name="Content Placeholder 4"/>
          <p:cNvSpPr>
            <a:spLocks noGrp="1"/>
          </p:cNvSpPr>
          <p:nvPr>
            <p:ph sz="half" idx="4"/>
          </p:nvPr>
        </p:nvSpPr>
        <p:spPr/>
        <p:txBody>
          <a:bodyPr/>
          <a:lstStyle/>
          <a:p>
            <a:r>
              <a:t>1.全球财富管理市场规模持续扩大，客户需求多样化。</a:t>
            </a:r>
          </a:p>
          <a:p>
            <a:r>
              <a:t>2.科技创新和数字化趋势对财富管理市场产生深远影响。</a:t>
            </a:r>
          </a:p>
          <a:p>
            <a:r>
              <a:t>3.监管政策加强，促进市场规范和健康发展。</a:t>
            </a:r>
          </a:p>
          <a:p/>
        </p:txBody>
      </p:sp>
      <p:sp>
        <p:nvSpPr>
          <p:cNvPr id="6" name="Text Placeholder 5"/>
          <p:cNvSpPr>
            <a:spLocks noGrp="1"/>
          </p:cNvSpPr>
          <p:nvPr>
            <p:ph type="body" idx="1"/>
          </p:nvPr>
        </p:nvSpPr>
        <p:spPr/>
        <p:txBody>
          <a:bodyPr/>
          <a:lstStyle/>
          <a:p>
            <a:r>
              <a:t>财富管理定义与重要性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财富管理概述与市场趋势。</a:t>
            </a:r>
          </a:p>
        </p:txBody>
      </p:sp>
      <p:sp>
        <p:nvSpPr>
          <p:cNvPr id="3" name="Text Placeholder 2"/>
          <p:cNvSpPr>
            <a:spLocks noGrp="1"/>
          </p:cNvSpPr>
          <p:nvPr>
            <p:ph type="body" idx="1"/>
          </p:nvPr>
        </p:nvSpPr>
        <p:spPr/>
        <p:txBody>
          <a:bodyPr/>
          <a:lstStyle/>
          <a:p>
            <a:r>
              <a:t>财富管理产品与服务</a:t>
            </a:r>
          </a:p>
        </p:txBody>
      </p:sp>
      <p:sp>
        <p:nvSpPr>
          <p:cNvPr id="4" name="Content Placeholder 3"/>
          <p:cNvSpPr>
            <a:spLocks noGrp="1"/>
          </p:cNvSpPr>
          <p:nvPr>
            <p:ph sz="half" idx="2"/>
          </p:nvPr>
        </p:nvSpPr>
        <p:spPr/>
        <p:txBody>
          <a:bodyPr/>
          <a:lstStyle/>
          <a:p>
            <a:r>
              <a:t>1.财富管理产品包括投资基金、保险、债券、股票等多元化金融产品。</a:t>
            </a:r>
          </a:p>
          <a:p>
            <a:r>
              <a:t>2.服务范围涵盖投资咨询、财务规划、税务筹划、遗产传承等全方位服务。</a:t>
            </a:r>
          </a:p>
          <a:p>
            <a:r>
              <a:t>3.定制化服务成为趋势，满足客户个性化需求。</a:t>
            </a:r>
          </a:p>
          <a:p/>
        </p:txBody>
      </p:sp>
      <p:sp>
        <p:nvSpPr>
          <p:cNvPr id="5" name="Text Placeholder 4"/>
          <p:cNvSpPr>
            <a:spLocks noGrp="1"/>
          </p:cNvSpPr>
          <p:nvPr>
            <p:ph type="body" idx="3"/>
          </p:nvPr>
        </p:nvSpPr>
        <p:spPr/>
        <p:txBody>
          <a:bodyPr/>
          <a:lstStyle/>
          <a:p>
            <a:r>
              <a:t>市场趋势与未来发展</a:t>
            </a:r>
          </a:p>
        </p:txBody>
      </p:sp>
      <p:sp>
        <p:nvSpPr>
          <p:cNvPr id="6" name="Content Placeholder 5"/>
          <p:cNvSpPr>
            <a:spLocks noGrp="1"/>
          </p:cNvSpPr>
          <p:nvPr>
            <p:ph sz="half" idx="4"/>
          </p:nvPr>
        </p:nvSpPr>
        <p:spPr/>
        <p:txBody>
          <a:bodyPr/>
          <a:lstStyle/>
          <a:p>
            <a:r>
              <a:t>1.人工智能、大数据等技术在财富管理领域的应用将进一步提升服务质量和效率。</a:t>
            </a:r>
          </a:p>
          <a:p>
            <a:r>
              <a:t>2.环境保护、社会责任和公司治理（ESG）投资成为新的关注焦点。</a:t>
            </a:r>
          </a:p>
          <a:p>
            <a:r>
              <a:t>3.随着人口老龄化，养老规划和传承规划将成为财富管理的重要领域。</a:t>
            </a:r>
          </a:p>
          <a:p>
            <a:r>
              <a:t>以上内容仅供参考，具体内容可以根据实际需求进行调整和优化。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私人银行的定义与服务内容。</a:t>
            </a:r>
          </a:p>
        </p:txBody>
      </p:sp>
      <p:sp>
        <p:nvSpPr>
          <p:cNvPr id="3" name="Subtitle 2"/>
          <p:cNvSpPr>
            <a:spLocks noGrp="1"/>
          </p:cNvSpPr>
          <p:nvPr>
            <p:ph type="subTitle" idx="1"/>
          </p:nvPr>
        </p:nvSpPr>
        <p:spPr/>
        <p:txBody>
          <a:bodyPr/>
          <a:lstStyle/>
          <a:p>
            <a:r>
              <a:t>财富管理与私人银行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私人银行的定义与服务内容。</a:t>
            </a:r>
          </a:p>
        </p:txBody>
      </p:sp>
      <p:sp>
        <p:nvSpPr>
          <p:cNvPr id="3" name="Text Placeholder 2"/>
          <p:cNvSpPr>
            <a:spLocks noGrp="1"/>
          </p:cNvSpPr>
          <p:nvPr>
            <p:ph type="body" idx="1"/>
          </p:nvPr>
        </p:nvSpPr>
        <p:spPr/>
        <p:txBody>
          <a:bodyPr/>
          <a:lstStyle/>
          <a:p>
            <a:r>
              <a:t>私人银行的定义</a:t>
            </a:r>
          </a:p>
        </p:txBody>
      </p:sp>
      <p:sp>
        <p:nvSpPr>
          <p:cNvPr id="4" name="Content Placeholder 3"/>
          <p:cNvSpPr>
            <a:spLocks noGrp="1"/>
          </p:cNvSpPr>
          <p:nvPr>
            <p:ph sz="half" idx="2"/>
          </p:nvPr>
        </p:nvSpPr>
        <p:spPr/>
        <p:txBody>
          <a:bodyPr/>
          <a:lstStyle/>
          <a:p>
            <a:r>
              <a:t>1.私人银行是向高净值个人和家庭提供全方位金融服务的机构。</a:t>
            </a:r>
          </a:p>
          <a:p>
            <a:r>
              <a:t>2.私人银行的服务范围涵盖财富管理、投资咨询、税务规划、保险及遗产规划等。</a:t>
            </a:r>
          </a:p>
          <a:p>
            <a:r>
              <a:t>3.私人银行以客户为中心，提供定制化的金融解决方案，以满足客户的个性化需求。</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私人银行的定义与服务内容。</a:t>
            </a:r>
          </a:p>
        </p:txBody>
      </p:sp>
      <p:sp>
        <p:nvSpPr>
          <p:cNvPr id="3" name="Text Placeholder 2"/>
          <p:cNvSpPr>
            <a:spLocks noGrp="1"/>
          </p:cNvSpPr>
          <p:nvPr>
            <p:ph type="body" idx="1"/>
          </p:nvPr>
        </p:nvSpPr>
        <p:spPr/>
        <p:txBody>
          <a:bodyPr/>
          <a:lstStyle/>
          <a:p>
            <a:r>
              <a:t>私人银行的服务内容</a:t>
            </a:r>
          </a:p>
        </p:txBody>
      </p:sp>
      <p:sp>
        <p:nvSpPr>
          <p:cNvPr id="4" name="Content Placeholder 3"/>
          <p:cNvSpPr>
            <a:spLocks noGrp="1"/>
          </p:cNvSpPr>
          <p:nvPr>
            <p:ph sz="half" idx="2"/>
          </p:nvPr>
        </p:nvSpPr>
        <p:spPr/>
        <p:txBody>
          <a:bodyPr/>
          <a:lstStyle/>
          <a:p>
            <a:r>
              <a:t>1.财富管理：私人银行为客户提供全面的财富管理服务，包括投资组合管理、资产配置、股票、债券、基金等投资产品的推荐及购买等。</a:t>
            </a:r>
          </a:p>
          <a:p>
            <a:r>
              <a:t>2.投资咨询：私人银行为客户提供专业的投资咨询，根据客户的投资目标和风险偏好，提供适合的投资方案。</a:t>
            </a:r>
          </a:p>
          <a:p>
            <a:r>
              <a:t>3.税务规划：私人银行为客户进行合理的税务规划，合法降低客户的税收负担。</a:t>
            </a:r>
          </a:p>
          <a:p>
            <a:r>
              <a:t>4.保险服务：私人银行为客户提供全面的保险服务，根据客户的需求和实际情况，为客户推荐合适的保险计划。</a:t>
            </a:r>
          </a:p>
          <a:p>
            <a:r>
              <a:t>5.遗产规划：私人银行为客户提供遗产规划服务，确保客户的财产能够合法、有效地传承给下一代。</a:t>
            </a:r>
          </a:p>
          <a:p>
            <a:r>
              <a:t>以上私人银行的定义与服务内容，旨在为高净值客户提供全方位的金融服务，以满足客户在财富增值、传承及规划等方面的需求。私人银行以其专业的服务团队、全面的服务内容、定制化的服务方案，赢得了越来越多高净值客户的青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财富管理与私人银行的区别与联系。</a:t>
            </a:r>
          </a:p>
        </p:txBody>
      </p:sp>
      <p:sp>
        <p:nvSpPr>
          <p:cNvPr id="3" name="Subtitle 2"/>
          <p:cNvSpPr>
            <a:spLocks noGrp="1"/>
          </p:cNvSpPr>
          <p:nvPr>
            <p:ph type="subTitle" idx="1"/>
          </p:nvPr>
        </p:nvSpPr>
        <p:spPr/>
        <p:txBody>
          <a:bodyPr/>
          <a:lstStyle/>
          <a:p>
            <a:r>
              <a:t>财富管理与私人银行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财富管理与私人银行的区别与联系。</a:t>
            </a:r>
          </a:p>
        </p:txBody>
      </p:sp>
      <p:sp>
        <p:nvSpPr>
          <p:cNvPr id="3" name="Content Placeholder 2"/>
          <p:cNvSpPr>
            <a:spLocks noGrp="1"/>
          </p:cNvSpPr>
          <p:nvPr>
            <p:ph sz="half" idx="2"/>
          </p:nvPr>
        </p:nvSpPr>
        <p:spPr/>
        <p:txBody>
          <a:bodyPr/>
          <a:lstStyle/>
          <a:p>
            <a:r>
              <a:t>1.财富管理主要服务于高净值个人和机构，旨在通过全方位的财务规划实现财富保值、增值和传承。</a:t>
            </a:r>
          </a:p>
          <a:p>
            <a:r>
              <a:t>2.私人银行则更多地关注超高净值客户，提供更为个性化和全面的金融服务，以满足客户在财富积累、管理和传承方面的需求。</a:t>
            </a:r>
          </a:p>
          <a:p/>
        </p:txBody>
      </p:sp>
      <p:sp>
        <p:nvSpPr>
          <p:cNvPr id="4" name="Text Placeholder 3"/>
          <p:cNvSpPr>
            <a:spLocks noGrp="1"/>
          </p:cNvSpPr>
          <p:nvPr>
            <p:ph type="body" idx="3"/>
          </p:nvPr>
        </p:nvSpPr>
        <p:spPr/>
        <p:txBody>
          <a:bodyPr/>
          <a:lstStyle/>
          <a:p>
            <a:r>
              <a:t>服务内容及范围</a:t>
            </a:r>
          </a:p>
        </p:txBody>
      </p:sp>
      <p:sp>
        <p:nvSpPr>
          <p:cNvPr id="5" name="Content Placeholder 4"/>
          <p:cNvSpPr>
            <a:spLocks noGrp="1"/>
          </p:cNvSpPr>
          <p:nvPr>
            <p:ph sz="half" idx="4"/>
          </p:nvPr>
        </p:nvSpPr>
        <p:spPr/>
        <p:txBody>
          <a:bodyPr/>
          <a:lstStyle/>
          <a:p>
            <a:r>
              <a:t>1.财富管理主要提供投资咨询、资产配置、税务规划等服务，更注重客户的个性化需求。</a:t>
            </a:r>
          </a:p>
          <a:p>
            <a:r>
              <a:t>2.私人银行则提供更为全面的金融服务，包括投资咨询、资产管理、税务规划、遗产规划、保险及信贷等。</a:t>
            </a:r>
          </a:p>
          <a:p/>
        </p:txBody>
      </p:sp>
      <p:sp>
        <p:nvSpPr>
          <p:cNvPr id="6" name="Text Placeholder 5"/>
          <p:cNvSpPr>
            <a:spLocks noGrp="1"/>
          </p:cNvSpPr>
          <p:nvPr>
            <p:ph type="body" idx="1"/>
          </p:nvPr>
        </p:nvSpPr>
        <p:spPr/>
        <p:txBody>
          <a:bodyPr/>
          <a:lstStyle/>
          <a:p>
            <a:r>
              <a:t>服务对象及目标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财富管理与私人银行的区别与联系。</a:t>
            </a:r>
          </a:p>
        </p:txBody>
      </p:sp>
      <p:sp>
        <p:nvSpPr>
          <p:cNvPr id="3" name="Text Placeholder 2"/>
          <p:cNvSpPr>
            <a:spLocks noGrp="1"/>
          </p:cNvSpPr>
          <p:nvPr>
            <p:ph type="body" idx="1"/>
          </p:nvPr>
        </p:nvSpPr>
        <p:spPr/>
        <p:txBody>
          <a:bodyPr/>
          <a:lstStyle/>
          <a:p>
            <a:r>
              <a:t>服务模式及关系</a:t>
            </a:r>
          </a:p>
        </p:txBody>
      </p:sp>
      <p:sp>
        <p:nvSpPr>
          <p:cNvPr id="4" name="Content Placeholder 3"/>
          <p:cNvSpPr>
            <a:spLocks noGrp="1"/>
          </p:cNvSpPr>
          <p:nvPr>
            <p:ph sz="half" idx="2"/>
          </p:nvPr>
        </p:nvSpPr>
        <p:spPr/>
        <p:txBody>
          <a:bodyPr/>
          <a:lstStyle/>
          <a:p>
            <a:r>
              <a:t>1.财富管理通常采用一对一的顾问服务模式，强调与客户建立长期、深入的合作关系。</a:t>
            </a:r>
          </a:p>
          <a:p>
            <a:r>
              <a:t>2.私人银行则通常采用团队服务模式，以客户经理为核心，整合各类金融专家为客户提供综合服务。</a:t>
            </a:r>
          </a:p>
          <a:p/>
        </p:txBody>
      </p:sp>
      <p:sp>
        <p:nvSpPr>
          <p:cNvPr id="5" name="Text Placeholder 4"/>
          <p:cNvSpPr>
            <a:spLocks noGrp="1"/>
          </p:cNvSpPr>
          <p:nvPr>
            <p:ph type="body" idx="3"/>
          </p:nvPr>
        </p:nvSpPr>
        <p:spPr/>
        <p:txBody>
          <a:bodyPr/>
          <a:lstStyle/>
          <a:p>
            <a:r>
              <a:t>行业发展趋势</a:t>
            </a:r>
          </a:p>
        </p:txBody>
      </p:sp>
      <p:sp>
        <p:nvSpPr>
          <p:cNvPr id="6" name="Content Placeholder 5"/>
          <p:cNvSpPr>
            <a:spLocks noGrp="1"/>
          </p:cNvSpPr>
          <p:nvPr>
            <p:ph sz="half" idx="4"/>
          </p:nvPr>
        </p:nvSpPr>
        <p:spPr/>
        <p:txBody>
          <a:bodyPr/>
          <a:lstStyle/>
          <a:p>
            <a:r>
              <a:t>1.随着金融科技的发展，财富管理和私人银行业务将更加智能化和数字化。</a:t>
            </a:r>
          </a:p>
          <a:p>
            <a:r>
              <a:t>2.随着客户需求的日益复杂化和多样化，财富管理和私人银行业务将更加注重提供全方位、一站式的服务。</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财富管理与私人银行的区别与联系。</a:t>
            </a:r>
          </a:p>
        </p:txBody>
      </p:sp>
      <p:sp>
        <p:nvSpPr>
          <p:cNvPr id="3" name="Text Placeholder 2"/>
          <p:cNvSpPr>
            <a:spLocks noGrp="1"/>
          </p:cNvSpPr>
          <p:nvPr>
            <p:ph type="body" idx="1"/>
          </p:nvPr>
        </p:nvSpPr>
        <p:spPr/>
        <p:txBody>
          <a:bodyPr/>
          <a:lstStyle/>
          <a:p>
            <a:r>
              <a:t>监管及合规要求</a:t>
            </a:r>
          </a:p>
        </p:txBody>
      </p:sp>
      <p:sp>
        <p:nvSpPr>
          <p:cNvPr id="4" name="Content Placeholder 3"/>
          <p:cNvSpPr>
            <a:spLocks noGrp="1"/>
          </p:cNvSpPr>
          <p:nvPr>
            <p:ph sz="half" idx="2"/>
          </p:nvPr>
        </p:nvSpPr>
        <p:spPr/>
        <p:txBody>
          <a:bodyPr/>
          <a:lstStyle/>
          <a:p>
            <a:r>
              <a:t>1.财富管理和私人银行业务需要遵守相关的金融监管法规，确保业务合规。</a:t>
            </a:r>
          </a:p>
          <a:p>
            <a:r>
              <a:t>2.随着监管政策的不断收紧，财富管理和私人银行业务需要加强内部风险控制，确保业务稳健发展。</a:t>
            </a:r>
          </a:p>
          <a:p/>
        </p:txBody>
      </p:sp>
      <p:sp>
        <p:nvSpPr>
          <p:cNvPr id="5" name="Text Placeholder 4"/>
          <p:cNvSpPr>
            <a:spLocks noGrp="1"/>
          </p:cNvSpPr>
          <p:nvPr>
            <p:ph type="body" idx="3"/>
          </p:nvPr>
        </p:nvSpPr>
        <p:spPr/>
        <p:txBody>
          <a:bodyPr/>
          <a:lstStyle/>
          <a:p>
            <a:r>
              <a:t>市场竞争及格局</a:t>
            </a:r>
          </a:p>
        </p:txBody>
      </p:sp>
      <p:sp>
        <p:nvSpPr>
          <p:cNvPr id="6" name="Content Placeholder 5"/>
          <p:cNvSpPr>
            <a:spLocks noGrp="1"/>
          </p:cNvSpPr>
          <p:nvPr>
            <p:ph sz="half" idx="4"/>
          </p:nvPr>
        </p:nvSpPr>
        <p:spPr/>
        <p:txBody>
          <a:bodyPr/>
          <a:lstStyle/>
          <a:p>
            <a:r>
              <a:t>1.财富管理和私人银行业务市场竞争激烈，各类金融机构都在加强布局。</a:t>
            </a:r>
          </a:p>
          <a:p>
            <a:r>
              <a:t>2.未来，拥有强大品牌影响力和综合服务能力的机构将在市场竞争中更具优势。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私人银行客户需求与特点分析。</a:t>
            </a:r>
          </a:p>
        </p:txBody>
      </p:sp>
      <p:sp>
        <p:nvSpPr>
          <p:cNvPr id="3" name="Subtitle 2"/>
          <p:cNvSpPr>
            <a:spLocks noGrp="1"/>
          </p:cNvSpPr>
          <p:nvPr>
            <p:ph type="subTitle" idx="1"/>
          </p:nvPr>
        </p:nvSpPr>
        <p:spPr/>
        <p:txBody>
          <a:bodyPr/>
          <a:lstStyle/>
          <a:p>
            <a:r>
              <a:t>财富管理与私人银行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私人银行客户需求与特点分析。</a:t>
            </a:r>
          </a:p>
        </p:txBody>
      </p:sp>
      <p:sp>
        <p:nvSpPr>
          <p:cNvPr id="3" name="Text Placeholder 2"/>
          <p:cNvSpPr>
            <a:spLocks noGrp="1"/>
          </p:cNvSpPr>
          <p:nvPr>
            <p:ph type="body" idx="1"/>
          </p:nvPr>
        </p:nvSpPr>
        <p:spPr/>
        <p:txBody>
          <a:bodyPr/>
          <a:lstStyle/>
          <a:p>
            <a:r>
              <a:t>私人银行客户需求概述</a:t>
            </a:r>
          </a:p>
        </p:txBody>
      </p:sp>
      <p:sp>
        <p:nvSpPr>
          <p:cNvPr id="4" name="Content Placeholder 3"/>
          <p:cNvSpPr>
            <a:spLocks noGrp="1"/>
          </p:cNvSpPr>
          <p:nvPr>
            <p:ph sz="half" idx="2"/>
          </p:nvPr>
        </p:nvSpPr>
        <p:spPr/>
        <p:txBody>
          <a:bodyPr/>
          <a:lstStyle/>
          <a:p>
            <a:r>
              <a:t>1.财富增值：客户首要需求是实现财富的长期增值，对投资回报率和资产保值增值有较高的期望。</a:t>
            </a:r>
          </a:p>
          <a:p>
            <a:r>
              <a:t>2.综合金融服务：客户需要私人银行提供全面的金融服务，包括投资咨询、保险、税务规划、遗产传承等。</a:t>
            </a:r>
          </a:p>
          <a:p>
            <a:r>
              <a:t>3.个性化服务：客户要求私人银行根据他们的个人情况和需求提供定制化的服务。</a:t>
            </a:r>
          </a:p>
          <a:p/>
        </p:txBody>
      </p:sp>
      <p:sp>
        <p:nvSpPr>
          <p:cNvPr id="5" name="Text Placeholder 4"/>
          <p:cNvSpPr>
            <a:spLocks noGrp="1"/>
          </p:cNvSpPr>
          <p:nvPr>
            <p:ph type="body" idx="3"/>
          </p:nvPr>
        </p:nvSpPr>
        <p:spPr/>
        <p:txBody>
          <a:bodyPr/>
          <a:lstStyle/>
          <a:p>
            <a:r>
              <a:t>私人银行客户特点分析</a:t>
            </a:r>
          </a:p>
        </p:txBody>
      </p:sp>
      <p:sp>
        <p:nvSpPr>
          <p:cNvPr id="6" name="Content Placeholder 5"/>
          <p:cNvSpPr>
            <a:spLocks noGrp="1"/>
          </p:cNvSpPr>
          <p:nvPr>
            <p:ph sz="half" idx="4"/>
          </p:nvPr>
        </p:nvSpPr>
        <p:spPr/>
        <p:txBody>
          <a:bodyPr/>
          <a:lstStyle/>
          <a:p>
            <a:r>
              <a:t>1.高净值人群：私人银行客户通常是高净值人群，他们拥有较多的可投资资产。</a:t>
            </a:r>
          </a:p>
          <a:p>
            <a:r>
              <a:t>2.多元化需求：客户对投资的需求多元化，既注重长期投资回报，也关注短期流动性需求。</a:t>
            </a:r>
          </a:p>
          <a:p>
            <a:r>
              <a:t>3.注重隐私保护：客户对隐私保护有较高的要求，希望私人银行能够严格保护他们的个人信息和交易信息。</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https://d.book118.com/685003202334011100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财富管理概述与市场趋势。</vt:lpstr>
      <vt:lpstr> 财富管理概述与市场趋势。</vt:lpstr>
      <vt:lpstr> 财富管理概述与市场趋势。</vt:lpstr>
      <vt:lpstr> 私人银行的定义与服务内容。</vt:lpstr>
      <vt:lpstr> 私人银行的定义与服务内容。</vt:lpstr>
      <vt:lpstr> 私人银行的定义与服务内容。</vt:lpstr>
      <vt:lpstr> 财富管理与私人银行的区别与联系。</vt:lpstr>
      <vt:lpstr> 财富管理与私人银行的区别与联系。</vt:lpstr>
      <vt:lpstr> 财富管理与私人银行的区别与联系。</vt:lpstr>
      <vt:lpstr> 财富管理与私人银行的区别与联系。</vt:lpstr>
      <vt:lpstr> 私人银行客户需求与特点分析。</vt:lpstr>
      <vt:lpstr> 私人银行客户需求与特点分析。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2024-09-09T00:41:23.036</cp:lastPrinted>
  <dcterms:created xsi:type="dcterms:W3CDTF">2024-09-08T16:41:23Z</dcterms:created>
  <dcterms:modified xsi:type="dcterms:W3CDTF">2024-09-08T16:41:25Z</dcterms:modified>
</cp:coreProperties>
</file>