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3DCB806-4B30-493A-B2DD-6C5A3B97C7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AAEFD9-548B-4F8C-A7B7-8548653B19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6144721-8E9F-4174-BDCC-80FF9BA7B7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4CFD1B8-5F9A-4AAA-92E5-CD8BA84FB8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2E44C17-1D19-418A-AAB8-F96A63A59D0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8636B41-7426-419F-B8C7-F915B5372A1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CC0DE6D-E045-4FBB-9DCA-8A4605F086D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DE060E-D2C6-4E07-8736-DBF39F2459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962297-3C14-4432-BFC5-54C68115B1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9213A1-9681-4382-B02F-8E9B34E80D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EE45B4-7BC9-42A1-841B-D0E9AE91C7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5004040122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headEnd type="oval"/>
            <a:tailEnd type="oval"/>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solidFill>
                <a:latin typeface="Microsoft Yahei"/>
                <a:ea typeface="Microsoft Yahei"/>
                <a:cs typeface="Microsoft Yahei"/>
              </a:rPr>
              <a:t>有色金属行业2024年制度改革前景展望</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solidFill>
                <a:latin typeface="Microsoft Yahei"/>
                <a:ea typeface="Microsoft Yahei"/>
                <a:cs typeface="Microsoft Yahei"/>
              </a:rPr>
              <a:t>2023-12-28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solidFill>
                <a:latin typeface="Microsoft Yahei"/>
                <a:ea typeface="Microsoft Yahei"/>
                <a:cs typeface="Microsoft Yahei"/>
              </a:rPr>
              <a:t>行业现状及发展趋势</a:t>
            </a:r>
          </a:p>
          <a:p>
            <a:pPr marL="203200" lvl="0" indent="-203200">
              <a:lnSpc>
                <a:spcPct val="180000"/>
              </a:lnSpc>
              <a:spcBef>
                <a:spcPct val="0"/>
              </a:spcBef>
              <a:buFont typeface="Arial"/>
              <a:buChar char="•"/>
            </a:pPr>
            <a:r>
              <a:rPr lang="en-US" sz="2100" b="1">
                <a:solidFill>
                  <a:schemeClr val="dk1"/>
                </a:solidFill>
                <a:latin typeface="Microsoft Yahei"/>
                <a:ea typeface="Microsoft Yahei"/>
                <a:cs typeface="Microsoft Yahei"/>
              </a:rPr>
              <a:t>2024年制度改革背景及意义</a:t>
            </a:r>
          </a:p>
          <a:p>
            <a:pPr marL="203200" lvl="0" indent="-203200">
              <a:lnSpc>
                <a:spcPct val="180000"/>
              </a:lnSpc>
              <a:spcBef>
                <a:spcPct val="0"/>
              </a:spcBef>
              <a:buFont typeface="Arial"/>
              <a:buChar char="•"/>
            </a:pPr>
            <a:r>
              <a:rPr lang="en-US" sz="2100" b="1">
                <a:solidFill>
                  <a:schemeClr val="dk1"/>
                </a:solidFill>
                <a:latin typeface="Microsoft Yahei"/>
                <a:ea typeface="Microsoft Yahei"/>
                <a:cs typeface="Microsoft Yahei"/>
              </a:rPr>
              <a:t>关键制度改革举措及预期效果</a:t>
            </a:r>
          </a:p>
          <a:p>
            <a:pPr marL="203200" lvl="0" indent="-203200">
              <a:lnSpc>
                <a:spcPct val="180000"/>
              </a:lnSpc>
              <a:spcBef>
                <a:spcPct val="0"/>
              </a:spcBef>
              <a:buFont typeface="Arial"/>
              <a:buChar char="•"/>
            </a:pPr>
            <a:r>
              <a:rPr lang="en-US" sz="2100" b="1">
                <a:solidFill>
                  <a:schemeClr val="dk1"/>
                </a:solidFill>
                <a:latin typeface="Microsoft Yahei"/>
                <a:ea typeface="Microsoft Yahei"/>
                <a:cs typeface="Microsoft Yahei"/>
              </a:rPr>
              <a:t>上下游产业链协同发展机遇与挑战</a:t>
            </a:r>
          </a:p>
          <a:p>
            <a:pPr marL="203200" lvl="0" indent="-203200">
              <a:lnSpc>
                <a:spcPct val="180000"/>
              </a:lnSpc>
              <a:spcBef>
                <a:spcPct val="0"/>
              </a:spcBef>
              <a:buFont typeface="Arial"/>
              <a:buChar char="•"/>
            </a:pPr>
            <a:r>
              <a:rPr lang="en-US" sz="2100" b="1">
                <a:solidFill>
                  <a:schemeClr val="dk1"/>
                </a:solidFill>
                <a:latin typeface="Microsoft Yahei"/>
                <a:ea typeface="Microsoft Yahei"/>
                <a:cs typeface="Microsoft Yahei"/>
              </a:rPr>
              <a:t>投资策略与建议</a:t>
            </a:r>
          </a:p>
          <a:p>
            <a:pPr marL="203200" lvl="0" indent="-203200">
              <a:lnSpc>
                <a:spcPct val="180000"/>
              </a:lnSpc>
              <a:spcBef>
                <a:spcPct val="0"/>
              </a:spcBef>
              <a:buFont typeface="Arial"/>
              <a:buChar char="•"/>
            </a:pPr>
            <a:r>
              <a:rPr lang="en-US" sz="2100" b="1">
                <a:solidFill>
                  <a:schemeClr val="dk1"/>
                </a:solidFill>
                <a:latin typeface="Microsoft Yahei"/>
                <a:ea typeface="Microsoft Yahei"/>
                <a:cs typeface="Microsoft Yahei"/>
              </a:rPr>
              <a:t>总结与展望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solidFill>
                <a:latin typeface="Microsoft Yahei"/>
                <a:ea typeface="Microsoft Yahei"/>
                <a:cs typeface="Microsoft Yahei"/>
              </a:rPr>
              <a:t>行业现状及发展趋势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行业规模与增长</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有色金属行业是全球重要的基础产业之一，涉及铝、铜、锌、镍、铅等多种金属的开采、冶炼和加工。近年来，随着全球经济的复苏和工业化进程的加速，有色金属行业规模持续扩大，产量和消费需求不断增长。</a:t>
            </a:r>
          </a:p>
        </p:txBody>
      </p:sp>
      <p:sp>
        <p:nvSpPr>
          <p:cNvPr id="7" name="AutoShape 7"/>
          <p:cNvSpPr/>
          <p:nvPr/>
        </p:nvSpPr>
        <p:spPr>
          <a:xfrm>
            <a:off x="-545608" y="2453663"/>
            <a:ext cx="3870955" cy="387095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产业链结构</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有色金属产业链包括上游的矿产资源开采、中游的冶炼和下游的加工应用等环节。其中，上游环节受资源储量和开采成本影响较大，中游环节涉及冶炼技术和设备，下游环节则与市场需求和产业政策密切相关。</a:t>
            </a:r>
          </a:p>
        </p:txBody>
      </p:sp>
      <p:sp>
        <p:nvSpPr>
          <p:cNvPr id="14" name="AutoShape 14"/>
          <p:cNvSpPr/>
          <p:nvPr/>
        </p:nvSpPr>
        <p:spPr>
          <a:xfrm>
            <a:off x="3629637" y="487552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竞争格局</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全球有色金属行业呈现多元化竞争格局，包括众多大型跨国公司和国内龙头企业。这些企业通过技术创新、资源整合和市场拓展等手段，不断提高自身竞争力，争夺市场份额。</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有色金属行业概况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国际市场现状</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国际有色金属市场受全球经济形势、贸易政策和地缘政治等多种因素影响。近年来，随着全球经济的逐步复苏，有色金属消费需求稳步增长，但贸易摩擦和地缘政治风险也对市场带来一定冲击。</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国内市场现状</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中国是全球最大的有色金属生产和消费国之一。近年来，随着国内经济的稳定增长和工业化进程的加速，中国有色金属行业快速发展，但也面临着资源短缺、环境污染和产能过剩等问题。</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国内外市场对比</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与国际市场相比，中国有色金属行业在资源储量、生产规模和消费需求等方面具有较大优势。然而，在技术创新、环保标准和市场规范等方面，中国有色金属行业仍需进一步提升。</a:t>
            </a:r>
          </a:p>
        </p:txBody>
      </p:sp>
      <p:sp>
        <p:nvSpPr>
          <p:cNvPr id="17" name="AutoShape 17"/>
          <p:cNvSpPr/>
          <p:nvPr/>
        </p:nvSpPr>
        <p:spPr>
          <a:xfrm>
            <a:off x="873196" y="3067327"/>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国内外市场现状及对比</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技术创新与智能化发展</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随着科技的不断进步，有色金属行业将更加注重技术创新和智能化发展。例如，采用先进的冶炼技术、自动化设备和智能制造等手段，提高生产效率和产品质量，降低能耗和排放。</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绿色低碳与可持续发展</a:t>
            </a:r>
          </a:p>
        </p:txBody>
      </p:sp>
      <p:sp>
        <p:nvSpPr>
          <p:cNvPr id="11" name="AutoShape 11"/>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在全球应对气候变化和推动绿色发展的背景下，有色金属行业将加快绿色低碳转型。例如，发展循环经济、推广清洁能源和加强环保治理等，促进行业可持续发展。</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国际化合作与市场拓展</a:t>
            </a:r>
          </a:p>
        </p:txBody>
      </p:sp>
      <p:sp>
        <p:nvSpPr>
          <p:cNvPr id="17" name="AutoShape 17"/>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随着全球经济一体化的深入发展，有色金属行业将加强国际化合作和市场拓展。例如，深化国际贸易合作、参与国际标准制定和拓展新兴市场等，提升国际竞争力和市场份额。</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发展趋势与机遇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solidFill>
                <a:latin typeface="Microsoft Yahei"/>
                <a:ea typeface="Microsoft Yahei"/>
                <a:cs typeface="Microsoft Yahei"/>
              </a:rPr>
              <a:t>2024年制度改革背景及意义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pic>
        <p:nvPicPr>
          <p:cNvPr id="8" name="Picture 8"/>
          <p:cNvPicPr>
            <a:picLocks noChangeAspect="1"/>
          </p:cNvPicPr>
          <p:nvPr/>
        </p:nvPicPr>
        <p:blipFill>
          <a:blip r:embed="rId2"/>
          <a:srcRect t="18636" b="1863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72" b="2637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政策背景及推动力量</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全球经济形势变化</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随着全球经济格局的不断调整，有色金属行业面临着新的机遇和挑战，制度改革成为应对变化的重要手段。</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环保政策压力</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全球范围内对环保要求的提高，促使有色金属行业必须加快转型升级，实现绿色发展。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技术创新推动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科技进步为有色金属行业提供了更多的可能性，制度改革有助于激发行业创新活力。</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667" r="14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通过制度改革，推动有色金属行业提高资源利用效率，降低能源消耗和排放，实现可持续发展。</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提升资源利用效率</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引导有色金属行业向集群化、规模化方向发展，形成优势互补、协同发展的产业格局。</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优化产业布局</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鼓励企业加大科技研发投入，提升自主创新能力，推动新技术、新工艺在有色金属行业的应用。</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加强技术创新</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制度改革目标与方向</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增强可持续发展能力</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制度改革将促进有色金属行业实现绿色发展、循环发展，增强可持续发展能力。</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促进产业升级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制度改革将推动有色金属行业加快转型升级步伐，提升产业整体竞争力。</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提高国际竞争力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通过与国际接轨的制度改革，有助于我国有色金属行业更好地融入全球市场，提高国际竞争力。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对行业发展的深远影响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solidFill>
                <a:latin typeface="Microsoft Yahei"/>
                <a:ea typeface="Microsoft Yahei"/>
                <a:cs typeface="Microsoft Yahei"/>
              </a:rPr>
              <a:t>关键制度改革举措及预期效果</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产权明晰化</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通过明确产权归属，减少有色金属企业间的产权纠纷，提高资源配置效率。</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混合所有制探索</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鼓励国有资本、民营资本和外资等多种所有制形式共同参与有色金属企业改革，形成多元化的股权结构。</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激发企业活力</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产权制度改革和混合所有制推进有助于激发企业内生动力和创新活力，提升企业市场竞争力。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产权制度改革与混合所有制推进</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加大对有色金属行业环保政策的执行力度，推动企业加强环保投入和治理。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环保政策强化</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9" name="Picture 9"/>
          <p:cNvPicPr>
            <a:picLocks noChangeAspect="1"/>
          </p:cNvPicPr>
          <p:nvPr/>
        </p:nvPicPr>
        <p:blipFill>
          <a:blip r:embed="rId2"/>
          <a:srcRect t="17667" b="17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绿色技术创新</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绿色发展转型</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鼓励企业研发和应用绿色技术，提高资源利用率和回收率，降低能耗和排放。</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引导有色金属企业向绿色、低碳、循环发展方向转型，培育新的增长点。</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环保政策调整及绿色发展转型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https://d.book118.com/685004040122011034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2024-08-29T20:09:10.547</cp:lastPrinted>
  <dcterms:created xsi:type="dcterms:W3CDTF">2024-08-29T12:09:10Z</dcterms:created>
  <dcterms:modified xsi:type="dcterms:W3CDTF">2024-08-29T12:09:12Z</dcterms:modified>
</cp:coreProperties>
</file>