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99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6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A4C4A-0BB7-46DC-8490-EE5D8C183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4CBCC-A06F-4FCB-AB00-4D0B8F679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43F6E-F696-4914-9674-CFF1FA961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82CDD-9302-429C-AD3B-285ECD467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D2AB56-253F-4BF5-BF1B-63130969E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269AB-E49B-445A-AE3C-55FDE9493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1D7AC-AF15-47BF-B94A-3DB27BE8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1ED2F-CC3A-49EC-926F-93398462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904B6-8D54-4688-B8F4-D04EF0D85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B5691-F61F-49B3-A676-86C40BB96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900CF-F3EA-4AA5-B887-90E330B6E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9926" r:id="rId2"/>
    <p:sldLayoutId id="2147519927" r:id="rId3"/>
    <p:sldLayoutId id="2147519928" r:id="rId4"/>
    <p:sldLayoutId id="2147519929" r:id="rId5"/>
    <p:sldLayoutId id="2147519930" r:id="rId6"/>
    <p:sldLayoutId id="2147519931" r:id="rId7"/>
    <p:sldLayoutId id="2147519932" r:id="rId8"/>
    <p:sldLayoutId id="2147519933" r:id="rId9"/>
    <p:sldLayoutId id="2147519934" r:id="rId10"/>
    <p:sldLayoutId id="21475199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421123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学校如何建立有效的举报机制预防校园欺凌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添加目录项标题</a:t>
            </a:r>
            <a:endParaRPr lang="zh-CN" altLang="en-US" sz="22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校园欺凌的危害</a:t>
            </a:r>
            <a:endParaRPr lang="zh-CN" altLang="en-US" sz="22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建立举报机制的必要性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预防校园欺凌的其他措施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如何建立有效的举报机制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06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总结与展望</a:t>
            </a:r>
            <a:endParaRPr lang="zh-CN" altLang="en-US" sz="22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校园欺凌的危害</a:t>
            </a:r>
            <a:endParaRPr lang="zh-CN" altLang="en-US"/>
          </a:p>
        </p:txBody>
      </p:sp>
      <p:sp>
        <p:nvSpPr>
          <p:cNvPr id="10489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对学生的身心健康造成伤害</a:t>
            </a:r>
            <a:endParaRPr lang="zh-CN" altLang="en-US"/>
          </a:p>
        </p:txBody>
      </p:sp>
      <p:sp>
        <p:nvSpPr>
          <p:cNvPr id="104896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10415" y="3904796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4"/>
          <p:cNvSpPr/>
          <p:nvPr>
            <p:custDataLst>
              <p:tags r:id="rId3"/>
            </p:custDataLst>
          </p:nvPr>
        </p:nvSpPr>
        <p:spPr>
          <a:xfrm>
            <a:off x="2522259" y="4259294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5"/>
          <p:cNvSpPr txBox="1"/>
          <p:nvPr>
            <p:custDataLst>
              <p:tags r:id="rId4"/>
            </p:custDataLst>
          </p:nvPr>
        </p:nvSpPr>
        <p:spPr>
          <a:xfrm>
            <a:off x="2816111" y="4216155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学习困难：校园欺凌可能导致学生注意力不集中，学习效率下降，影响学业成绩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4183" y="3904796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0" name="矩形 57"/>
          <p:cNvSpPr/>
          <p:nvPr>
            <p:custDataLst>
              <p:tags r:id="rId6"/>
            </p:custDataLst>
          </p:nvPr>
        </p:nvSpPr>
        <p:spPr>
          <a:xfrm>
            <a:off x="6176028" y="425929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58"/>
          <p:cNvSpPr txBox="1"/>
          <p:nvPr>
            <p:custDataLst>
              <p:tags r:id="rId7"/>
            </p:custDataLst>
          </p:nvPr>
        </p:nvSpPr>
        <p:spPr>
          <a:xfrm>
            <a:off x="6469880" y="4216155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自我认同感降低：校园欺凌可能导致学生自我认同感降低，缺乏自信和自尊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4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83530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6" name="矩形 65"/>
          <p:cNvSpPr/>
          <p:nvPr>
            <p:custDataLst>
              <p:tags r:id="rId9"/>
            </p:custDataLst>
          </p:nvPr>
        </p:nvSpPr>
        <p:spPr>
          <a:xfrm>
            <a:off x="696000" y="179406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66"/>
          <p:cNvSpPr txBox="1"/>
          <p:nvPr>
            <p:custDataLst>
              <p:tags r:id="rId10"/>
            </p:custDataLst>
          </p:nvPr>
        </p:nvSpPr>
        <p:spPr>
          <a:xfrm>
            <a:off x="989852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身体伤害：校园欺凌可能导致学生身体受伤，甚至危及生命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0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7299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69"/>
          <p:cNvSpPr/>
          <p:nvPr>
            <p:custDataLst>
              <p:tags r:id="rId12"/>
            </p:custDataLst>
          </p:nvPr>
        </p:nvSpPr>
        <p:spPr>
          <a:xfrm>
            <a:off x="4349143" y="1794064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70"/>
          <p:cNvSpPr txBox="1"/>
          <p:nvPr>
            <p:custDataLst>
              <p:tags r:id="rId13"/>
            </p:custDataLst>
          </p:nvPr>
        </p:nvSpPr>
        <p:spPr>
          <a:xfrm>
            <a:off x="4642995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心理伤害：校园欺凌可能导致学生产生心理问题，如焦虑、抑郁、恐惧等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6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91068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8" name="文本框 74"/>
          <p:cNvSpPr txBox="1"/>
          <p:nvPr>
            <p:custDataLst>
              <p:tags r:id="rId15"/>
            </p:custDataLst>
          </p:nvPr>
        </p:nvSpPr>
        <p:spPr>
          <a:xfrm>
            <a:off x="8296764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社交障碍：校园欺凌可能导致学生社交能力下降，难以建立良好的人际关系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0" name="矩形 73"/>
          <p:cNvSpPr/>
          <p:nvPr>
            <p:custDataLst>
              <p:tags r:id="rId16"/>
            </p:custDataLst>
          </p:nvPr>
        </p:nvSpPr>
        <p:spPr>
          <a:xfrm>
            <a:off x="8002912" y="179406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影响学生的学习和成长</a:t>
            </a:r>
            <a:endParaRPr lang="zh-CN" altLang="en-US"/>
          </a:p>
        </p:txBody>
      </p:sp>
      <p:sp>
        <p:nvSpPr>
          <p:cNvPr id="1049030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36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校园欺凌会影响学生的学习成绩和自信心，导致学习成绩下降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8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0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6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校园欺凌会对学生的心理造成伤害，导致心理问题，如焦虑、抑郁等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8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0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6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校园欺凌会影响学生的社交能力，导致社交恐惧症等社交障碍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8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0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6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校园欺凌会对学生的价值观产生负面影响，导致价值观扭曲，如暴力倾向、反社会行为等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8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破坏学校的和谐氛围</a:t>
            </a:r>
            <a:endParaRPr lang="zh-CN" altLang="en-US"/>
          </a:p>
        </p:txBody>
      </p:sp>
      <p:sp>
        <p:nvSpPr>
          <p:cNvPr id="10491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影响学生的心理健康：欺凌行为可能导致学生产生心理问题，如焦虑、抑郁等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影响学生的学业成绩：欺凌行为可能导致学生无法专心学习，影响学业成绩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影响学校的声誉：欺凌行为可能导致学校声誉受损，影响学校的招生和办学质量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影响学校的安全稳定：欺凌行为可能导致学校安全稳定受到威胁，影响学校的正常教学秩序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可能导致法律纠纷</a:t>
            </a:r>
            <a:endParaRPr lang="zh-CN" altLang="en-US"/>
          </a:p>
        </p:txBody>
      </p:sp>
      <p:sp>
        <p:nvSpPr>
          <p:cNvPr id="1049170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2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4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校园欺凌可能导致学生受伤，引发法律诉讼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7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78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0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2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校园欺凌可能导致学生心理创伤，引发法律赔偿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8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86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8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0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校园欺凌可能导致学生辍学，引发法律纠纷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9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94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96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8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校园欺凌可能导致学校声誉受损，引发法律诉讼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0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建立举报机制的必要性</a:t>
            </a:r>
            <a:endParaRPr lang="zh-CN" altLang="en-US"/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及时发现和制止校园欺凌行为</a:t>
            </a:r>
            <a:endParaRPr lang="zh-CN" altLang="en-US"/>
          </a:p>
        </p:txBody>
      </p:sp>
      <p:sp>
        <p:nvSpPr>
          <p:cNvPr id="1049284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校园欺凌行为对受害者的身心健康造成严重影响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建立举报机制可以及时发现和制止校园欺凌行为，保护学生的权益和安全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校园欺凌行为可能引发社会问题，如犯罪、暴力等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校园欺凌行为可能导致受害者产生心理问题，如焦虑、抑郁等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保护受害学生的权益</a:t>
            </a:r>
            <a:endParaRPr lang="zh-CN" altLang="en-US"/>
          </a:p>
        </p:txBody>
      </p:sp>
      <p:sp>
        <p:nvSpPr>
          <p:cNvPr id="10493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建立举报机制可以及时制止校园欺凌行为，保护受害学生的人身安全。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举报机制可以加强学校对校园欺凌行为的监管，提高学校的管理水平。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举报机制可以促进校园欺凌行为的预防和治理，营造良好的校园环境。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举报机制可以提供有效的证据，帮助受害学生维护自己的权益。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预防校园欺凌的再次发生</a:t>
            </a:r>
            <a:endParaRPr lang="zh-CN" altLang="en-US"/>
          </a:p>
        </p:txBody>
      </p:sp>
      <p:sp>
        <p:nvSpPr>
          <p:cNvPr id="1049444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举报机制可以提高学生的安全意识和自我保护能力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建立举报机制可以及时发现和制止校园欺凌行为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举报机制可以提供有效的证据，帮助学校处理欺凌事件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举报机制可以加强学校和家长的沟通，共同预防校园欺凌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提高学校的安全管理水平</a:t>
            </a:r>
            <a:endParaRPr lang="zh-CN" altLang="en-US"/>
          </a:p>
        </p:txBody>
      </p:sp>
      <p:sp>
        <p:nvSpPr>
          <p:cNvPr id="10495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建立举报机制可以及时发现和处理校园欺凌事件，保障学生的安全和权益。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建立举报机制可以加强学校与家长、社会的沟通和合作，共同维护校园安全。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建立举报机制可以增强学生的自我保护意识和能力，提高学生的安全意识。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建立举报机制可以提高学校的安全管理水平，预防校园欺凌事件的发生。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如何建立有效的举报机制</a:t>
            </a:r>
            <a:endParaRPr lang="zh-CN" altLang="en-US"/>
          </a:p>
        </p:txBody>
      </p:sp>
      <p:sp>
        <p:nvSpPr>
          <p:cNvPr id="10495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设立专门的举报渠道</a:t>
            </a:r>
            <a:endParaRPr lang="zh-CN" altLang="en-US"/>
          </a:p>
        </p:txBody>
      </p:sp>
      <p:sp>
        <p:nvSpPr>
          <p:cNvPr id="104963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10415" y="3904796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4"/>
          <p:cNvSpPr/>
          <p:nvPr>
            <p:custDataLst>
              <p:tags r:id="rId3"/>
            </p:custDataLst>
          </p:nvPr>
        </p:nvSpPr>
        <p:spPr>
          <a:xfrm>
            <a:off x="2522259" y="4259294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文本框 5"/>
          <p:cNvSpPr txBox="1"/>
          <p:nvPr>
            <p:custDataLst>
              <p:tags r:id="rId4"/>
            </p:custDataLst>
          </p:nvPr>
        </p:nvSpPr>
        <p:spPr>
          <a:xfrm>
            <a:off x="2816111" y="4216155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设立举报信箱：设立举报信箱，方便学生通过信件举报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4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4183" y="3904796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4" name="矩形 57"/>
          <p:cNvSpPr/>
          <p:nvPr>
            <p:custDataLst>
              <p:tags r:id="rId6"/>
            </p:custDataLst>
          </p:nvPr>
        </p:nvSpPr>
        <p:spPr>
          <a:xfrm>
            <a:off x="6176028" y="425929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58"/>
          <p:cNvSpPr txBox="1"/>
          <p:nvPr>
            <p:custDataLst>
              <p:tags r:id="rId7"/>
            </p:custDataLst>
          </p:nvPr>
        </p:nvSpPr>
        <p:spPr>
          <a:xfrm>
            <a:off x="6469880" y="4216155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设立举报窗口：设立举报窗口，方便学生当面举报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4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83530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50" name="矩形 65"/>
          <p:cNvSpPr/>
          <p:nvPr>
            <p:custDataLst>
              <p:tags r:id="rId9"/>
            </p:custDataLst>
          </p:nvPr>
        </p:nvSpPr>
        <p:spPr>
          <a:xfrm>
            <a:off x="696000" y="179406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66"/>
          <p:cNvSpPr txBox="1"/>
          <p:nvPr>
            <p:custDataLst>
              <p:tags r:id="rId10"/>
            </p:custDataLst>
          </p:nvPr>
        </p:nvSpPr>
        <p:spPr>
          <a:xfrm>
            <a:off x="989852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设立举报箱：在学校的显眼位置设立举报箱，方便学生匿名举报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5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7299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69"/>
          <p:cNvSpPr/>
          <p:nvPr>
            <p:custDataLst>
              <p:tags r:id="rId12"/>
            </p:custDataLst>
          </p:nvPr>
        </p:nvSpPr>
        <p:spPr>
          <a:xfrm>
            <a:off x="4349143" y="1794064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70"/>
          <p:cNvSpPr txBox="1"/>
          <p:nvPr>
            <p:custDataLst>
              <p:tags r:id="rId13"/>
            </p:custDataLst>
          </p:nvPr>
        </p:nvSpPr>
        <p:spPr>
          <a:xfrm>
            <a:off x="4642995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设立举报热线：设立专门的举报热线，方便学生随时举报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6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91068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2" name="文本框 74"/>
          <p:cNvSpPr txBox="1"/>
          <p:nvPr>
            <p:custDataLst>
              <p:tags r:id="rId15"/>
            </p:custDataLst>
          </p:nvPr>
        </p:nvSpPr>
        <p:spPr>
          <a:xfrm>
            <a:off x="8296764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设立网络举报平台：设立网络举报平台，方便学生通过网络举报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64" name="矩形 73"/>
          <p:cNvSpPr/>
          <p:nvPr>
            <p:custDataLst>
              <p:tags r:id="rId16"/>
            </p:custDataLst>
          </p:nvPr>
        </p:nvSpPr>
        <p:spPr>
          <a:xfrm>
            <a:off x="8002912" y="179406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https://d.book118.com/685042112310011102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1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Demibold</vt:lpstr>
      <vt:lpstr>微软雅黑</vt:lpstr>
      <vt:lpstr>+中文正文</vt:lpstr>
      <vt:lpstr>宋体</vt:lpstr>
      <vt:lpstr>Office Theme</vt:lpstr>
      <vt:lpstr>学校如何建立有效的举报机制预防校园欺凌</vt:lpstr>
      <vt:lpstr>目录</vt:lpstr>
      <vt:lpstr>添加章节标题</vt:lpstr>
      <vt:lpstr>校园欺凌的危害</vt:lpstr>
      <vt:lpstr>对学生的身心健康造成伤害</vt:lpstr>
      <vt:lpstr>影响学生的学习和成长</vt:lpstr>
      <vt:lpstr>破坏学校的和谐氛围</vt:lpstr>
      <vt:lpstr>可能导致法律纠纷</vt:lpstr>
      <vt:lpstr>建立举报机制的必要性</vt:lpstr>
      <vt:lpstr>及时发现和制止校园欺凌行为</vt:lpstr>
      <vt:lpstr>保护受害学生的权益</vt:lpstr>
      <vt:lpstr>预防校园欺凌的再次发生</vt:lpstr>
      <vt:lpstr>提高学校的安全管理水平</vt:lpstr>
      <vt:lpstr>如何建立有效的举报机制</vt:lpstr>
      <vt:lpstr>设立专门的举报渠道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2024-09-11T19:47:14.089</cp:lastPrinted>
  <dcterms:created xsi:type="dcterms:W3CDTF">2024-09-11T11:47:14Z</dcterms:created>
  <dcterms:modified xsi:type="dcterms:W3CDTF">2024-09-11T11:47:16Z</dcterms:modified>
</cp:coreProperties>
</file>