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41C8C-3F1E-48F2-BD69-1884C2732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E0CE7-D4C1-461F-8FF0-ABD8B1CBB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F73BE-B6CE-4803-9E05-17BE8993C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AFEBE-1EDE-4DB2-B3F0-CE2A60FE9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7A3C14-FC9D-499A-AA1B-CD4FDC7A3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55AF36-818B-4D2C-A246-1366C1277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F495B7-A202-4A4D-95E8-F3AA6A181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24520-A229-478B-9FCF-ECAE0C953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B50D3-8A69-4198-AACC-21DC7486B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0FF48-AD43-4CD9-856C-A54B60AD1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A3D12-9A46-4392-87DC-05C2F129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343232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药剂学药物制剂的设计\n## 1.药物制剂设计的基本原理与方法\n### 1.1药物制剂设计的目的与意义\n### 1.2药物制剂设计的基本原理\n### 1.3药物制剂设计的常用方法\n## 2.药物制剂的分类与选择\n### 2.1药物制剂的分类及特点\n### 2.2药物制剂的选择依据\n### 2.3药物制剂的优选原则\n## 3.药物制剂的处方设计\n### 3.1处方设计的基本步骤与方法\n### 3.2处方中各成分的作用与选择\n### 3.3处方设计的优化与验证\n## 4.药物制剂的工艺设计\n### 4.1工艺设计的基本步骤与方法\n### 4.2工艺条件的选择与优化\n### 4.3工艺过程的控制与保障\n## 5.药物制剂的质量控制与评价\n### 5.1药物制剂的质量控制标准与方法\n### 5.2药物制剂的质量评价指标\n### 5.3药物制剂的质量保证与持续改进\n## 6.药物制剂的设计实例与分析\n### 6.1典型药物制剂的设计实例\n### 6.2药物制剂设计实例的分析与讨论\n### 6.3药物制剂设计的未来发展趋势与挑战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药剂学药物制剂的设计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药物制剂设计的基本原理与方法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提高药物的生物利用度，减少副作用</a:t>
                </a:r>
                <a:endParaRPr/>
              </a:p>
            </p:txBody>
          </p:sp>
          <p:sp>
            <p:nvSpPr>
              <p:cNvPr id="21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溶解度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靶向性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毒性</a:t>
                </a:r>
                <a:endParaRPr/>
              </a:p>
            </p:txBody>
          </p:sp>
        </p:grpSp>
        <p:grpSp>
          <p:nvGrpSpPr>
            <p:cNvPr id="21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提高药物的疗效和安全性</a:t>
                </a:r>
                <a:endParaRPr/>
              </a:p>
            </p:txBody>
          </p:sp>
          <p:sp>
            <p:nvSpPr>
              <p:cNvPr id="21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优化药物的吸收、分布、代谢和排泄过程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毒性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患者依从性</a:t>
                </a:r>
                <a:endParaRPr/>
              </a:p>
            </p:txBody>
          </p:sp>
        </p:grpSp>
        <p:grpSp>
          <p:nvGrpSpPr>
            <p:cNvPr id="21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促进药物制剂的创新和发展</a:t>
                </a:r>
                <a:endParaRPr/>
              </a:p>
            </p:txBody>
          </p:sp>
          <p:sp>
            <p:nvSpPr>
              <p:cNvPr id="2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开发新型药物制剂，满足临床需求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提高药物制剂的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生产工艺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促进药物制剂的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进程</a:t>
                </a:r>
                <a:endParaRPr/>
              </a:p>
            </p:txBody>
          </p:sp>
        </p:grpSp>
      </p:grpSp>
      <p:pic>
        <p:nvPicPr>
          <p:cNvPr id="21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药物制剂设计的目的与意义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药物制剂设计的结构原理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药物分子与载体分子之间的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药物分子在载体分子中的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药物分子从载体分子中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释放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的机制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药物制剂设计的功能原理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药物制剂的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生物相容性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药物制剂的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药物制剂的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药效学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药动学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特性</a:t>
                </a:r>
                <a:endParaRPr/>
              </a:p>
            </p:txBody>
          </p:sp>
        </p:grpSp>
        <p:grpSp>
          <p:nvGrpSpPr>
            <p:cNvPr id="23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药物制剂设计的工艺原理</a:t>
                </a:r>
                <a:endParaRPr/>
              </a:p>
            </p:txBody>
          </p:sp>
          <p:sp>
            <p:nvSpPr>
              <p:cNvPr id="23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药物制剂的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生产工艺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药物制剂的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药物制剂的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市场竞争力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药物制剂设计的基本原理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药物制剂设计的实验方法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平衡溶解度法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：测定药物在不同条件下的溶解度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凝胶过滤法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：测定药物分子与载体分子的结合常数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红外光谱法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：测定药物分子与载体分子的相互作用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药物制剂设计的计算方法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分子模拟法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：模拟药物分子与载体分子的相互作用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动力学模型法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：预测药物制剂的稳定性、释放速率和生物利用度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优化算法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：优化药物制剂的处方和工艺参数</a:t>
                </a:r>
                <a:endParaRPr/>
              </a:p>
            </p:txBody>
          </p:sp>
          <p:pic>
            <p:nvPicPr>
              <p:cNvPr id="24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药物制剂设计的综合评价方法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权重评分法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：综合评价药物制剂的多个性能指标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模糊综合评价法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：处理药物制剂评价中的模糊性问题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灰色关联分析法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：分析药物制剂各性能指标之间的关系</a:t>
                </a:r>
                <a:endParaRPr/>
              </a:p>
            </p:txBody>
          </p:sp>
          <p:pic>
            <p:nvPicPr>
              <p:cNvPr id="25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药物制剂设计的常用方法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药物制剂的分类与选择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5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固体制剂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片剂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：常用的口服制剂，具有良好的生物利用度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胶囊剂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：填充药物粉末或颗粒的制剂，具有良好的生物相容性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颗粒剂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：药物与辅料的颗粒状制剂，具有良好的分散性和流动性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液体制剂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注射剂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：常用的静脉和肌肉注射制剂，具有快速吸收和高效的特点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口服溶液剂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：药物与溶剂的溶液状制剂，具有良好的口感和吸收性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悬浮剂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：药物与辅料的悬浮液状制剂，具有良好的分散性和稳定性</a:t>
                </a:r>
                <a:endParaRPr/>
              </a:p>
            </p:txBody>
          </p:sp>
          <p:pic>
            <p:nvPicPr>
              <p:cNvPr id="26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半固体制剂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软膏剂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：药物与基质的软膏状制剂，具有良好的皮肤相容性和渗透性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凝胶剂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：药物与辅料的水凝胶状制剂，具有良好的生物相容性和触变性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：药物与辅料的油水混合制剂，具有良好的稳定性和生物利用度</a:t>
                </a:r>
                <a:endParaRPr/>
              </a:p>
            </p:txBody>
          </p:sp>
          <p:pic>
            <p:nvPicPr>
              <p:cNvPr id="27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药物制剂的分类及特点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76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" name="椭圆 48"/>
          <p:cNvSpPr>
            <a:spLocks noChangeAspect="1"/>
          </p:cNvSpPr>
          <p:nvPr/>
        </p:nvSpPr>
        <p:spPr>
          <a:xfrm>
            <a:off x="6756206" y="93435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78" name="椭圆 49"/>
          <p:cNvSpPr>
            <a:spLocks noChangeAspect="1"/>
          </p:cNvSpPr>
          <p:nvPr/>
        </p:nvSpPr>
        <p:spPr>
          <a:xfrm>
            <a:off x="6756206" y="2453450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79" name="椭圆 50"/>
          <p:cNvSpPr>
            <a:spLocks noChangeAspect="1"/>
          </p:cNvSpPr>
          <p:nvPr/>
        </p:nvSpPr>
        <p:spPr>
          <a:xfrm>
            <a:off x="6756206" y="5491649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934351"/>
            <a:ext cx="3412535" cy="5923712"/>
            <a:chOff x="7877764" y="934351"/>
            <a:chExt cx="3412535" cy="5923712"/>
          </a:xfrm>
        </p:grpSpPr>
        <p:grpSp>
          <p:nvGrpSpPr>
            <p:cNvPr id="281" name=""/>
            <p:cNvGrpSpPr/>
            <p:nvPr/>
          </p:nvGrpSpPr>
          <p:grpSpPr>
            <a:xfrm>
              <a:off x="7877765" y="934351"/>
              <a:ext cx="3412534" cy="1366414"/>
              <a:chOff x="7877765" y="934351"/>
              <a:chExt cx="3412534" cy="1366414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934351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药物的理化性质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1334461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溶解度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熔点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药物与辅料的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相容性</a:t>
                </a:r>
                <a:endParaRPr/>
              </a:p>
            </p:txBody>
          </p:sp>
        </p:grpSp>
        <p:grpSp>
          <p:nvGrpSpPr>
            <p:cNvPr id="284" name=""/>
            <p:cNvGrpSpPr/>
            <p:nvPr/>
          </p:nvGrpSpPr>
          <p:grpSpPr>
            <a:xfrm>
              <a:off x="7877764" y="2453450"/>
              <a:ext cx="3412534" cy="1366414"/>
              <a:chOff x="7877764" y="2453450"/>
              <a:chExt cx="3412534" cy="1366414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2453450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药物的药理作用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2853560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药效学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药动学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药物在体内的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</a:t>
                </a:r>
                <a:endParaRPr/>
              </a:p>
            </p:txBody>
          </p:sp>
        </p:grpSp>
        <p:grpSp>
          <p:nvGrpSpPr>
            <p:cNvPr id="287" name=""/>
            <p:cNvGrpSpPr/>
            <p:nvPr/>
          </p:nvGrpSpPr>
          <p:grpSpPr>
            <a:xfrm>
              <a:off x="7877764" y="3972549"/>
              <a:ext cx="3412534" cy="1366414"/>
              <a:chOff x="7877764" y="3972549"/>
              <a:chExt cx="3412534" cy="1366414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397254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患者的生理特点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37265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患者对药物制剂的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耐受性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敏感性</a:t>
                </a:r>
                <a:endParaRPr/>
              </a:p>
            </p:txBody>
          </p:sp>
        </p:grpSp>
        <p:grpSp>
          <p:nvGrpSpPr>
            <p:cNvPr id="290" name=""/>
            <p:cNvGrpSpPr/>
            <p:nvPr/>
          </p:nvGrpSpPr>
          <p:grpSpPr>
            <a:xfrm>
              <a:off x="7877765" y="5491649"/>
              <a:ext cx="3412534" cy="1366414"/>
              <a:chOff x="7877765" y="5491649"/>
              <a:chExt cx="3412534" cy="1366414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549164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临床用药需求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589175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给药途径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给药频率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药物制剂的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</a:t>
                </a:r>
                <a:endParaRPr/>
              </a:p>
            </p:txBody>
          </p:sp>
        </p:grpSp>
      </p:grpSp>
      <p:sp>
        <p:nvSpPr>
          <p:cNvPr id="293" name="椭圆 2"/>
          <p:cNvSpPr>
            <a:spLocks noChangeAspect="1"/>
          </p:cNvSpPr>
          <p:nvPr/>
        </p:nvSpPr>
        <p:spPr>
          <a:xfrm>
            <a:off x="6756206" y="3972549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药物制剂的选择依据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97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98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99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300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302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30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安全性优先：选择具有良好生物相容性和安全性的制剂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毒性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患者依从性</a:t>
                </a:r>
                <a:endParaRPr/>
              </a:p>
            </p:txBody>
          </p:sp>
        </p:grpSp>
        <p:grpSp>
          <p:nvGrpSpPr>
            <p:cNvPr id="305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毒性</a:t>
                </a:r>
                <a:endParaRPr/>
              </a:p>
            </p:txBody>
          </p:sp>
          <p:sp>
            <p:nvSpPr>
              <p:cNvPr id="30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有效性优先：选择具有良好生物利用度和药效学特性的制剂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8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30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稳定性优先：选择具有良好稳定性和可控性的制剂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延长药物制剂的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保质期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降低药物制剂的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市场风险</a:t>
                </a:r>
                <a:endParaRPr/>
              </a:p>
            </p:txBody>
          </p:sp>
        </p:grpSp>
        <p:grpSp>
          <p:nvGrpSpPr>
            <p:cNvPr id="311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优化药物制剂的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生产工艺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降低药物制剂的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市场售价</a:t>
                </a:r>
                <a:endParaRPr/>
              </a:p>
            </p:txBody>
          </p:sp>
          <p:sp>
            <p:nvSpPr>
              <p:cNvPr id="313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经济性优先：选择具有较低生产成本和市场竞争力的制剂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药物制剂的优选原则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药物制剂的处方设计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药物制剂的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生物利用度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经济性</a:t>
                </a:r>
                <a:endParaRPr/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明确目标：根据药物的性质和临床需求，确定制剂的目标性能指标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载体的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相容性</a:t>
                </a:r>
                <a:endParaRPr/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选择载体：根据药物的性质和目标性能指标，选择合适的载体材料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药物与载体的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工艺条件</a:t>
                </a:r>
                <a:endParaRPr/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优化处方：通过实验和计算，优化药物制剂的处方参数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验证处方：通过实验验证，评价药物制剂的性能指标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药物制剂的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生物利用度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经济性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处方设计的基本步骤与方法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8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药物：药物制剂的主成分，具有治疗和预防疾病的作用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纯度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</a:t>
                </a:r>
                <a:endParaRPr/>
              </a:p>
            </p:txBody>
          </p:sp>
          <p:sp>
            <p:nvSpPr>
              <p:cNvPr id="3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载体：药物制剂的辅助成分，改善药物的物理化学性质和生物性能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载体的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相容性</a:t>
                </a:r>
                <a:endParaRPr/>
              </a:p>
            </p:txBody>
          </p:sp>
          <p:sp>
            <p:nvSpPr>
              <p:cNvPr id="3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3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3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辅料：药物制剂的辅助成分，改善药物制剂的工艺性能和稳定性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辅料的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纯度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endParaRPr/>
              </a:p>
            </p:txBody>
          </p:sp>
          <p:sp>
            <p:nvSpPr>
              <p:cNvPr id="3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处方中各成分的作用与选择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4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实验设计：采用统计学方法，设计实验方案并分析实验数据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单因素实验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：考察单一因素对药物制剂性能的影响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正交实验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：考察多个因素对药物制剂性能的影响</a:t>
                </a:r>
                <a:endParaRPr/>
              </a:p>
            </p:txBody>
          </p:sp>
        </p:grpSp>
        <p:grpSp>
          <p:nvGrpSpPr>
            <p:cNvPr id="4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模型建立：通过数学模型，描述药物制剂的性能与处方参数之间的关系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线性模型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：描述药物制剂性能与处方参数之间的线性关系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非线性模型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：描述药物制剂性能与处方参数之间的非线性关系</a:t>
                </a:r>
                <a:endParaRPr/>
              </a:p>
            </p:txBody>
          </p:sp>
        </p:grpSp>
        <p:grpSp>
          <p:nvGrpSpPr>
            <p:cNvPr id="4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处方验证：通过实验验证，评价药物制剂的性能指标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生物利用度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经济性</a:t>
                </a:r>
                <a:endParaRPr/>
              </a:p>
            </p:txBody>
          </p: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处方设计的优化与验证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https://d.book118.com/685134323232011114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药剂学药物制剂的设计</vt:lpstr>
      <vt:lpstr>药物制剂设计的基本原理与方法</vt:lpstr>
      <vt:lpstr>PowerPoint Presentation</vt:lpstr>
      <vt:lpstr>PowerPoint Presentation</vt:lpstr>
      <vt:lpstr>PowerPoint Presentation</vt:lpstr>
      <vt:lpstr>药物制剂的分类与选择</vt:lpstr>
      <vt:lpstr>PowerPoint Presentation</vt:lpstr>
      <vt:lpstr>PowerPoint Presentation</vt:lpstr>
      <vt:lpstr>PowerPoint Presentation</vt:lpstr>
      <vt:lpstr>药物制剂的处方设计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2024-09-21T20:37:59.867</cp:lastPrinted>
  <dcterms:created xsi:type="dcterms:W3CDTF">2024-09-21T12:37:59Z</dcterms:created>
  <dcterms:modified xsi:type="dcterms:W3CDTF">2024-09-21T12:38:01Z</dcterms:modified>
</cp:coreProperties>
</file>