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A3AA93-FF72-4DB9-8EAC-305A8DC8D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DD33F-A28B-4F38-A3DF-5C458EF6B5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F9C75D-C352-45F0-A01B-188088CCC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465BBA-2157-4530-B936-321AD3E901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223541-75FE-4F07-BCFB-A874FA7531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D50708-F23C-483B-9768-5DC6E628EE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149799-AA40-4100-89C2-87B1BAFB0C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E23F0E-AE5A-48F0-9E19-8052AB18B6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23AEEA-6D0B-48B9-B4CF-D315F6518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01F3E6-0F9C-4996-A10B-F3497EFDC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95A498-B221-4A74-BDE7-4BD5811C28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ctrTitle"/>
          </p:nvPr>
        </p:nvSpPr>
        <p:spPr>
          <a:xfrm>
            <a:off x="1061341" y="1371514"/>
            <a:ext cx="1222375" cy="1191260"/>
          </a:xfrm>
          <a:prstGeom prst="rect">
            <a:avLst/>
          </a:prstGeom>
        </p:spPr>
        <p:txBody>
          <a:bodyPr wrap="square" lIns="0" tIns="0" rIns="0" bIns="0">
            <a:spAutoFit/>
          </a:bodyPr>
          <a:lstStyle>
            <a:lvl1pPr>
              <a:defRPr sz="3000" b="1" i="0">
                <a:solidFill>
                  <a:srgbClr val="3045FC"/>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3045FC"/>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3045FC"/>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title"/>
          </p:nvPr>
        </p:nvSpPr>
        <p:spPr/>
        <p:txBody>
          <a:bodyPr lIns="0" tIns="0" rIns="0" bIns="0"/>
          <a:lstStyle>
            <a:lvl1pPr>
              <a:defRPr sz="3000" b="1" i="0">
                <a:solidFill>
                  <a:srgbClr val="3045FC"/>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2311400" cy="482600"/>
          </a:xfrm>
          <a:prstGeom prst="rect">
            <a:avLst/>
          </a:prstGeom>
        </p:spPr>
        <p:txBody>
          <a:bodyPr wrap="square" lIns="0" tIns="0" rIns="0" bIns="0">
            <a:spAutoFit/>
          </a:bodyPr>
          <a:lstStyle>
            <a:lvl1pPr>
              <a:defRPr sz="3000" b="1" i="0">
                <a:solidFill>
                  <a:srgbClr val="3045FC"/>
                </a:solidFill>
                <a:latin typeface="微软雅黑"/>
                <a:cs typeface="微软雅黑"/>
              </a:defRPr>
            </a:lvl1pPr>
          </a:lstStyle>
          <a:p/>
        </p:txBody>
      </p:sp>
      <p:sp>
        <p:nvSpPr>
          <p:cNvPr id="3" name="Holder 3"/>
          <p:cNvSpPr>
            <a:spLocks noGrp="1"/>
          </p:cNvSpPr>
          <p:nvPr>
            <p:ph type="body" idx="1"/>
          </p:nvPr>
        </p:nvSpPr>
        <p:spPr>
          <a:xfrm>
            <a:off x="609600" y="1577340"/>
            <a:ext cx="10972800" cy="452628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8.png" /><Relationship Id="rId11" Type="http://schemas.openxmlformats.org/officeDocument/2006/relationships/image" Target="../media/image19.png"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14.png" /><Relationship Id="rId7" Type="http://schemas.openxmlformats.org/officeDocument/2006/relationships/image" Target="../media/image15.png" /><Relationship Id="rId8" Type="http://schemas.openxmlformats.org/officeDocument/2006/relationships/image" Target="../media/image16.png" /><Relationship Id="rId9" Type="http://schemas.openxmlformats.org/officeDocument/2006/relationships/image" Target="../media/image1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7.png" /><Relationship Id="rId12" Type="http://schemas.openxmlformats.org/officeDocument/2006/relationships/image" Target="../media/image18.png" /><Relationship Id="rId13" Type="http://schemas.openxmlformats.org/officeDocument/2006/relationships/image" Target="../media/image19.png" /><Relationship Id="rId2" Type="http://schemas.openxmlformats.org/officeDocument/2006/relationships/image" Target="../media/image20.png" /><Relationship Id="rId3" Type="http://schemas.openxmlformats.org/officeDocument/2006/relationships/image" Target="../media/image21.png" /><Relationship Id="rId4" Type="http://schemas.openxmlformats.org/officeDocument/2006/relationships/image" Target="../media/image22.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12" Type="http://schemas.openxmlformats.org/officeDocument/2006/relationships/image" Target="../media/image15.png" /><Relationship Id="rId13" Type="http://schemas.openxmlformats.org/officeDocument/2006/relationships/image" Target="../media/image16.png" /><Relationship Id="rId14" Type="http://schemas.openxmlformats.org/officeDocument/2006/relationships/image" Target="../media/image17.png" /><Relationship Id="rId15" Type="http://schemas.openxmlformats.org/officeDocument/2006/relationships/image" Target="../media/image18.png" /><Relationship Id="rId16" Type="http://schemas.openxmlformats.org/officeDocument/2006/relationships/image" Target="../media/image19.png" /><Relationship Id="rId2" Type="http://schemas.openxmlformats.org/officeDocument/2006/relationships/image" Target="../media/image23.png" /><Relationship Id="rId3" Type="http://schemas.openxmlformats.org/officeDocument/2006/relationships/image" Target="../media/image24.png" /><Relationship Id="rId4" Type="http://schemas.openxmlformats.org/officeDocument/2006/relationships/image" Target="../media/image25.png" /><Relationship Id="rId5" Type="http://schemas.openxmlformats.org/officeDocument/2006/relationships/image" Target="../media/image26.png" /><Relationship Id="rId6" Type="http://schemas.openxmlformats.org/officeDocument/2006/relationships/image" Target="../media/image27.png" /><Relationship Id="rId7" Type="http://schemas.openxmlformats.org/officeDocument/2006/relationships/image" Target="../media/image28.png" /><Relationship Id="rId8" Type="http://schemas.openxmlformats.org/officeDocument/2006/relationships/image" Target="../media/image11.png" /><Relationship Id="rId9" Type="http://schemas.openxmlformats.org/officeDocument/2006/relationships/image" Target="../media/image1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9.png" /><Relationship Id="rId11" Type="http://schemas.openxmlformats.org/officeDocument/2006/relationships/image" Target="../media/image18.png" /><Relationship Id="rId2" Type="http://schemas.openxmlformats.org/officeDocument/2006/relationships/image" Target="../media/image29.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15.png" /><Relationship Id="rId7" Type="http://schemas.openxmlformats.org/officeDocument/2006/relationships/image" Target="../media/image14.png" /><Relationship Id="rId8" Type="http://schemas.openxmlformats.org/officeDocument/2006/relationships/image" Target="../media/image16.png" /><Relationship Id="rId9" Type="http://schemas.openxmlformats.org/officeDocument/2006/relationships/image" Target="../media/image1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9.png"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15.png" /><Relationship Id="rId7" Type="http://schemas.openxmlformats.org/officeDocument/2006/relationships/image" Target="../media/image16.png" /><Relationship Id="rId8" Type="http://schemas.openxmlformats.org/officeDocument/2006/relationships/image" Target="../media/image17.png" /><Relationship Id="rId9" Type="http://schemas.openxmlformats.org/officeDocument/2006/relationships/image" Target="../media/image18.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9.png" /><Relationship Id="rId2" Type="http://schemas.openxmlformats.org/officeDocument/2006/relationships/image" Target="../media/image11.png" /><Relationship Id="rId3" Type="http://schemas.openxmlformats.org/officeDocument/2006/relationships/image" Target="../media/image13.png" /><Relationship Id="rId4" Type="http://schemas.openxmlformats.org/officeDocument/2006/relationships/image" Target="../media/image12.png" /><Relationship Id="rId5" Type="http://schemas.openxmlformats.org/officeDocument/2006/relationships/image" Target="../media/image14.png" /><Relationship Id="rId6" Type="http://schemas.openxmlformats.org/officeDocument/2006/relationships/image" Target="../media/image15.png" /><Relationship Id="rId7" Type="http://schemas.openxmlformats.org/officeDocument/2006/relationships/image" Target="../media/image16.png" /><Relationship Id="rId8" Type="http://schemas.openxmlformats.org/officeDocument/2006/relationships/image" Target="../media/image17.png" /><Relationship Id="rId9" Type="http://schemas.openxmlformats.org/officeDocument/2006/relationships/image" Target="../media/image1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8.png" /><Relationship Id="rId11" Type="http://schemas.openxmlformats.org/officeDocument/2006/relationships/image" Target="../media/image19.png" /><Relationship Id="rId2" Type="http://schemas.openxmlformats.org/officeDocument/2006/relationships/image" Target="../media/image21.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14.png" /><Relationship Id="rId7" Type="http://schemas.openxmlformats.org/officeDocument/2006/relationships/image" Target="../media/image15.png" /><Relationship Id="rId8" Type="http://schemas.openxmlformats.org/officeDocument/2006/relationships/image" Target="../media/image16.png" /><Relationship Id="rId9" Type="http://schemas.openxmlformats.org/officeDocument/2006/relationships/image" Target="../media/image17.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9.png"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5.png" /><Relationship Id="rId6" Type="http://schemas.openxmlformats.org/officeDocument/2006/relationships/image" Target="../media/image14.png" /><Relationship Id="rId7" Type="http://schemas.openxmlformats.org/officeDocument/2006/relationships/image" Target="../media/image16.png" /><Relationship Id="rId8" Type="http://schemas.openxmlformats.org/officeDocument/2006/relationships/image" Target="../media/image17.png" /><Relationship Id="rId9" Type="http://schemas.openxmlformats.org/officeDocument/2006/relationships/image" Target="../media/image18.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19.png"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15.png" /><Relationship Id="rId7" Type="http://schemas.openxmlformats.org/officeDocument/2006/relationships/image" Target="../media/image16.png" /><Relationship Id="rId8" Type="http://schemas.openxmlformats.org/officeDocument/2006/relationships/image" Target="../media/image17.png" /><Relationship Id="rId9" Type="http://schemas.openxmlformats.org/officeDocument/2006/relationships/image" Target="../media/image18.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20301414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1124308" y="896425"/>
            <a:ext cx="5940425" cy="1918335"/>
          </a:xfrm>
          <a:prstGeom prst="rect">
            <a:avLst/>
          </a:prstGeom>
        </p:spPr>
        <p:txBody>
          <a:bodyPr vert="horz" wrap="square" lIns="0" tIns="11430" rIns="0" bIns="0" rtlCol="0">
            <a:spAutoFit/>
          </a:bodyPr>
          <a:lstStyle/>
          <a:p>
            <a:pPr marL="12700" marR="5080">
              <a:lnSpc>
                <a:spcPct val="120600"/>
              </a:lnSpc>
              <a:spcBef>
                <a:spcPts val="90"/>
              </a:spcBef>
            </a:pPr>
            <a:r>
              <a:rPr sz="5150" spc="-10">
                <a:solidFill>
                  <a:srgbClr val="FFFFFF"/>
                </a:solidFill>
              </a:rPr>
              <a:t>保险风险特征分析报</a:t>
            </a:r>
            <a:r>
              <a:rPr sz="5150" spc="-50">
                <a:solidFill>
                  <a:srgbClr val="FFFFFF"/>
                </a:solidFill>
              </a:rPr>
              <a:t>告</a:t>
            </a:r>
            <a:endParaRPr sz="515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pic>
        <p:nvPicPr>
          <p:cNvPr id="3" name="object 3"/>
          <p:cNvPicPr/>
          <p:nvPr/>
        </p:nvPicPr>
        <p:blipFill>
          <a:blip r:embed="rId3"/>
          <a:stretch>
            <a:fillRect/>
          </a:stretch>
        </p:blipFill>
        <p:spPr>
          <a:xfrm>
            <a:off x="1140758" y="0"/>
            <a:ext cx="2809138" cy="4792410"/>
          </a:xfrm>
          <a:prstGeom prst="rect">
            <a:avLst/>
          </a:prstGeom>
        </p:spPr>
      </p:pic>
      <p:sp>
        <p:nvSpPr>
          <p:cNvPr id="4" name="object 4"/>
          <p:cNvSpPr txBox="1"/>
          <p:nvPr/>
        </p:nvSpPr>
        <p:spPr>
          <a:xfrm>
            <a:off x="1995580" y="2869544"/>
            <a:ext cx="1056005" cy="231140"/>
          </a:xfrm>
          <a:prstGeom prst="rect">
            <a:avLst/>
          </a:prstGeom>
        </p:spPr>
        <p:txBody>
          <a:bodyPr vert="horz" wrap="square" lIns="0" tIns="12700" rIns="0" bIns="0" rtlCol="0">
            <a:spAutoFit/>
          </a:bodyPr>
          <a:lstStyle/>
          <a:p>
            <a:pPr marL="12700">
              <a:lnSpc>
                <a:spcPct val="100000"/>
              </a:lnSpc>
              <a:spcBef>
                <a:spcPts val="100"/>
              </a:spcBef>
            </a:pPr>
            <a:r>
              <a:rPr sz="1350" spc="-10">
                <a:solidFill>
                  <a:srgbClr val="FFFFFF"/>
                </a:solidFill>
                <a:latin typeface="微软雅黑"/>
                <a:cs typeface="微软雅黑"/>
              </a:rPr>
              <a:t>CATALOGUE</a:t>
            </a:r>
            <a:endParaRPr sz="1350">
              <a:latin typeface="微软雅黑"/>
              <a:cs typeface="微软雅黑"/>
            </a:endParaRPr>
          </a:p>
        </p:txBody>
      </p:sp>
      <p:sp>
        <p:nvSpPr>
          <p:cNvPr id="5" name="object 5"/>
          <p:cNvSpPr txBox="1"/>
          <p:nvPr/>
        </p:nvSpPr>
        <p:spPr>
          <a:xfrm>
            <a:off x="1760796" y="3365540"/>
            <a:ext cx="1492250"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FFFFFF"/>
                </a:solidFill>
                <a:latin typeface="微软雅黑"/>
                <a:cs typeface="微软雅黑"/>
              </a:rPr>
              <a:t>目录</a:t>
            </a:r>
            <a:endParaRPr sz="5750">
              <a:latin typeface="微软雅黑"/>
              <a:cs typeface="微软雅黑"/>
            </a:endParaRPr>
          </a:p>
        </p:txBody>
      </p:sp>
      <p:sp>
        <p:nvSpPr>
          <p:cNvPr id="6" name="object 6"/>
          <p:cNvSpPr txBox="1"/>
          <p:nvPr/>
        </p:nvSpPr>
        <p:spPr>
          <a:xfrm>
            <a:off x="5455907" y="1361747"/>
            <a:ext cx="3276600" cy="3308985"/>
          </a:xfrm>
          <a:prstGeom prst="rect">
            <a:avLst/>
          </a:prstGeom>
        </p:spPr>
        <p:txBody>
          <a:bodyPr vert="horz" wrap="square" lIns="0" tIns="185420" rIns="0" bIns="0" rtlCol="0">
            <a:spAutoFit/>
          </a:bodyPr>
          <a:lstStyle/>
          <a:p>
            <a:pPr marL="215900" indent="-203200">
              <a:lnSpc>
                <a:spcPct val="100000"/>
              </a:lnSpc>
              <a:spcBef>
                <a:spcPts val="1460"/>
              </a:spcBef>
              <a:buSzPct val="102083"/>
              <a:buFont typeface="Arial"/>
              <a:buChar char="•"/>
              <a:tabLst>
                <a:tab pos="215900"/>
              </a:tabLst>
            </a:pPr>
            <a:r>
              <a:rPr sz="2400" b="1" spc="-25">
                <a:solidFill>
                  <a:srgbClr val="3045FC"/>
                </a:solidFill>
                <a:latin typeface="微软雅黑"/>
                <a:cs typeface="微软雅黑"/>
              </a:rPr>
              <a:t>引言</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3045FC"/>
                </a:solidFill>
                <a:latin typeface="微软雅黑"/>
                <a:cs typeface="微软雅黑"/>
              </a:rPr>
              <a:t>保险风险特征概述</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3045FC"/>
                </a:solidFill>
                <a:latin typeface="微软雅黑"/>
                <a:cs typeface="微软雅黑"/>
              </a:rPr>
              <a:t>人身保险风险特征分析</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3045FC"/>
                </a:solidFill>
                <a:latin typeface="微软雅黑"/>
                <a:cs typeface="微软雅黑"/>
              </a:rPr>
              <a:t>财产保险风险特征分析</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3045FC"/>
                </a:solidFill>
                <a:latin typeface="微软雅黑"/>
                <a:cs typeface="微软雅黑"/>
              </a:rPr>
              <a:t>保险风险评估与管理</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3045FC"/>
                </a:solidFill>
                <a:latin typeface="微软雅黑"/>
                <a:cs typeface="微软雅黑"/>
              </a:rPr>
              <a:t>结论与建议</a:t>
            </a:r>
            <a:endParaRPr sz="2400">
              <a:latin typeface="微软雅黑"/>
              <a:cs typeface="微软雅黑"/>
            </a:endParaRPr>
          </a:p>
        </p:txBody>
      </p:sp>
      <p:sp>
        <p:nvSpPr>
          <p:cNvPr id="7" name="object 7"/>
          <p:cNvSpPr/>
          <p:nvPr/>
        </p:nvSpPr>
        <p:spPr>
          <a:xfrm>
            <a:off x="1823497" y="2897445"/>
            <a:ext cx="1375410" cy="131445"/>
          </a:xfrm>
          <a:custGeom>
            <a:rect l="l" t="t" r="r" b="b"/>
            <a:pathLst>
              <a:path w="1375410" h="131444">
                <a:moveTo>
                  <a:pt x="1375002" y="0"/>
                </a:moveTo>
                <a:lnTo>
                  <a:pt x="1375002" y="130950"/>
                </a:lnTo>
              </a:path>
              <a:path w="1375410" h="131444">
                <a:moveTo>
                  <a:pt x="0" y="0"/>
                </a:moveTo>
                <a:lnTo>
                  <a:pt x="0" y="130950"/>
                </a:lnTo>
              </a:path>
            </a:pathLst>
          </a:custGeom>
          <a:ln w="9525">
            <a:solidFill>
              <a:srgbClr val="FFFFFF"/>
            </a:solidFill>
          </a:ln>
        </p:spPr>
        <p:txBody>
          <a:bodyPr wrap="square" lIns="0" tIns="0" rIns="0" bIns="0" rtlCol="0"/>
          <a:lstStyle/>
          <a:p/>
        </p:txBody>
      </p:sp>
      <p:grpSp>
        <p:nvGrpSpPr>
          <p:cNvPr id="8" name="object 8"/>
          <p:cNvGrpSpPr/>
          <p:nvPr/>
        </p:nvGrpSpPr>
        <p:grpSpPr>
          <a:xfrm>
            <a:off x="611546" y="2352183"/>
            <a:ext cx="259715" cy="1538605"/>
            <a:chOff x="611546" y="2352183"/>
            <a:chExt cx="259715" cy="1538605"/>
          </a:xfrm>
        </p:grpSpPr>
        <p:pic>
          <p:nvPicPr>
            <p:cNvPr id="9" name="object 9"/>
            <p:cNvPicPr/>
            <p:nvPr/>
          </p:nvPicPr>
          <p:blipFill>
            <a:blip r:embed="rId4"/>
            <a:stretch>
              <a:fillRect/>
            </a:stretch>
          </p:blipFill>
          <p:spPr>
            <a:xfrm>
              <a:off x="611546" y="2481966"/>
              <a:ext cx="259567" cy="1408740"/>
            </a:xfrm>
            <a:prstGeom prst="rect">
              <a:avLst/>
            </a:prstGeom>
          </p:spPr>
        </p:pic>
        <p:sp>
          <p:nvSpPr>
            <p:cNvPr id="10" name="object 10"/>
            <p:cNvSpPr/>
            <p:nvPr/>
          </p:nvSpPr>
          <p:spPr>
            <a:xfrm>
              <a:off x="611546" y="2352183"/>
              <a:ext cx="259715" cy="259715"/>
            </a:xfrm>
            <a:custGeom>
              <a:rect l="l" t="t" r="r" b="b"/>
              <a:pathLst>
                <a:path w="259715" h="259714">
                  <a:moveTo>
                    <a:pt x="129783" y="259566"/>
                  </a:moveTo>
                  <a:lnTo>
                    <a:pt x="79265" y="249367"/>
                  </a:lnTo>
                  <a:lnTo>
                    <a:pt x="38012" y="221553"/>
                  </a:lnTo>
                  <a:lnTo>
                    <a:pt x="10198" y="180300"/>
                  </a:lnTo>
                  <a:lnTo>
                    <a:pt x="0" y="129782"/>
                  </a:lnTo>
                  <a:lnTo>
                    <a:pt x="10199" y="79265"/>
                  </a:lnTo>
                  <a:lnTo>
                    <a:pt x="38013" y="38012"/>
                  </a:lnTo>
                  <a:lnTo>
                    <a:pt x="79267" y="10198"/>
                  </a:lnTo>
                  <a:lnTo>
                    <a:pt x="129783" y="0"/>
                  </a:lnTo>
                  <a:lnTo>
                    <a:pt x="180301" y="10199"/>
                  </a:lnTo>
                  <a:lnTo>
                    <a:pt x="221554" y="38012"/>
                  </a:lnTo>
                  <a:lnTo>
                    <a:pt x="249367" y="79266"/>
                  </a:lnTo>
                  <a:lnTo>
                    <a:pt x="259566" y="129783"/>
                  </a:lnTo>
                  <a:lnTo>
                    <a:pt x="249367" y="180300"/>
                  </a:lnTo>
                  <a:lnTo>
                    <a:pt x="221553" y="221554"/>
                  </a:lnTo>
                  <a:lnTo>
                    <a:pt x="180300" y="249367"/>
                  </a:lnTo>
                  <a:lnTo>
                    <a:pt x="129783" y="259566"/>
                  </a:lnTo>
                  <a:close/>
                </a:path>
              </a:pathLst>
            </a:custGeom>
            <a:solidFill>
              <a:srgbClr val="99CEFF"/>
            </a:solidFill>
          </p:spPr>
          <p:txBody>
            <a:bodyPr wrap="square" lIns="0" tIns="0" rIns="0" bIns="0" rtlCol="0"/>
            <a:lstStyle/>
            <a:p/>
          </p:txBody>
        </p:sp>
      </p:grpSp>
      <p:pic>
        <p:nvPicPr>
          <p:cNvPr id="11" name="object 11"/>
          <p:cNvPicPr/>
          <p:nvPr/>
        </p:nvPicPr>
        <p:blipFill>
          <a:blip r:embed="rId5"/>
          <a:stretch>
            <a:fillRect/>
          </a:stretch>
        </p:blipFill>
        <p:spPr>
          <a:xfrm>
            <a:off x="0" y="4877074"/>
            <a:ext cx="790787" cy="1797770"/>
          </a:xfrm>
          <a:prstGeom prst="rect">
            <a:avLst/>
          </a:prstGeom>
        </p:spPr>
      </p:pic>
      <p:grpSp>
        <p:nvGrpSpPr>
          <p:cNvPr id="12" name="object 12"/>
          <p:cNvGrpSpPr/>
          <p:nvPr/>
        </p:nvGrpSpPr>
        <p:grpSpPr>
          <a:xfrm>
            <a:off x="4298474" y="0"/>
            <a:ext cx="669290" cy="2249805"/>
            <a:chOff x="4298474" y="0"/>
            <a:chExt cx="669290" cy="2249805"/>
          </a:xfrm>
        </p:grpSpPr>
        <p:pic>
          <p:nvPicPr>
            <p:cNvPr id="13" name="object 13"/>
            <p:cNvPicPr/>
            <p:nvPr/>
          </p:nvPicPr>
          <p:blipFill>
            <a:blip r:embed="rId6"/>
            <a:stretch>
              <a:fillRect/>
            </a:stretch>
          </p:blipFill>
          <p:spPr>
            <a:xfrm>
              <a:off x="4298477" y="0"/>
              <a:ext cx="668834" cy="1915360"/>
            </a:xfrm>
            <a:prstGeom prst="rect">
              <a:avLst/>
            </a:prstGeom>
          </p:spPr>
        </p:pic>
        <p:sp>
          <p:nvSpPr>
            <p:cNvPr id="14" name="object 14"/>
            <p:cNvSpPr/>
            <p:nvPr/>
          </p:nvSpPr>
          <p:spPr>
            <a:xfrm>
              <a:off x="4298474" y="1580941"/>
              <a:ext cx="669290" cy="669290"/>
            </a:xfrm>
            <a:custGeom>
              <a:rect l="l" t="t" r="r" b="b"/>
              <a:pathLst>
                <a:path w="669289" h="669289">
                  <a:moveTo>
                    <a:pt x="668835" y="334417"/>
                  </a:moveTo>
                  <a:lnTo>
                    <a:pt x="1" y="334417"/>
                  </a:lnTo>
                  <a:lnTo>
                    <a:pt x="3627" y="284999"/>
                  </a:lnTo>
                  <a:lnTo>
                    <a:pt x="14160" y="237833"/>
                  </a:lnTo>
                  <a:lnTo>
                    <a:pt x="31083" y="193435"/>
                  </a:lnTo>
                  <a:lnTo>
                    <a:pt x="53878" y="152323"/>
                  </a:lnTo>
                  <a:lnTo>
                    <a:pt x="82029" y="115014"/>
                  </a:lnTo>
                  <a:lnTo>
                    <a:pt x="115017" y="82026"/>
                  </a:lnTo>
                  <a:lnTo>
                    <a:pt x="152325" y="53876"/>
                  </a:lnTo>
                  <a:lnTo>
                    <a:pt x="193437" y="31081"/>
                  </a:lnTo>
                  <a:lnTo>
                    <a:pt x="237835" y="14158"/>
                  </a:lnTo>
                  <a:lnTo>
                    <a:pt x="285002" y="3625"/>
                  </a:lnTo>
                  <a:lnTo>
                    <a:pt x="334419" y="0"/>
                  </a:lnTo>
                  <a:lnTo>
                    <a:pt x="383835" y="3625"/>
                  </a:lnTo>
                  <a:lnTo>
                    <a:pt x="431002" y="14158"/>
                  </a:lnTo>
                  <a:lnTo>
                    <a:pt x="475400" y="31081"/>
                  </a:lnTo>
                  <a:lnTo>
                    <a:pt x="516512" y="53876"/>
                  </a:lnTo>
                  <a:lnTo>
                    <a:pt x="553820" y="82027"/>
                  </a:lnTo>
                  <a:lnTo>
                    <a:pt x="586809" y="115015"/>
                  </a:lnTo>
                  <a:lnTo>
                    <a:pt x="614959" y="152323"/>
                  </a:lnTo>
                  <a:lnTo>
                    <a:pt x="637754" y="193435"/>
                  </a:lnTo>
                  <a:lnTo>
                    <a:pt x="654676" y="237833"/>
                  </a:lnTo>
                  <a:lnTo>
                    <a:pt x="665209" y="284999"/>
                  </a:lnTo>
                  <a:lnTo>
                    <a:pt x="668835" y="334417"/>
                  </a:lnTo>
                  <a:close/>
                </a:path>
                <a:path w="669289" h="669289">
                  <a:moveTo>
                    <a:pt x="334417" y="668834"/>
                  </a:moveTo>
                  <a:lnTo>
                    <a:pt x="284999" y="665208"/>
                  </a:lnTo>
                  <a:lnTo>
                    <a:pt x="237833" y="654675"/>
                  </a:lnTo>
                  <a:lnTo>
                    <a:pt x="193435" y="637753"/>
                  </a:lnTo>
                  <a:lnTo>
                    <a:pt x="152323" y="614958"/>
                  </a:lnTo>
                  <a:lnTo>
                    <a:pt x="115015" y="586807"/>
                  </a:lnTo>
                  <a:lnTo>
                    <a:pt x="82026" y="553819"/>
                  </a:lnTo>
                  <a:lnTo>
                    <a:pt x="53876" y="516511"/>
                  </a:lnTo>
                  <a:lnTo>
                    <a:pt x="31081" y="475399"/>
                  </a:lnTo>
                  <a:lnTo>
                    <a:pt x="14158" y="431001"/>
                  </a:lnTo>
                  <a:lnTo>
                    <a:pt x="3625" y="383835"/>
                  </a:lnTo>
                  <a:lnTo>
                    <a:pt x="0" y="334417"/>
                  </a:lnTo>
                  <a:lnTo>
                    <a:pt x="668835" y="334417"/>
                  </a:lnTo>
                  <a:lnTo>
                    <a:pt x="665209" y="383835"/>
                  </a:lnTo>
                  <a:lnTo>
                    <a:pt x="654676" y="431001"/>
                  </a:lnTo>
                  <a:lnTo>
                    <a:pt x="637753" y="475399"/>
                  </a:lnTo>
                  <a:lnTo>
                    <a:pt x="614958" y="516511"/>
                  </a:lnTo>
                  <a:lnTo>
                    <a:pt x="586808" y="553819"/>
                  </a:lnTo>
                  <a:lnTo>
                    <a:pt x="553820" y="586807"/>
                  </a:lnTo>
                  <a:lnTo>
                    <a:pt x="516511" y="614958"/>
                  </a:lnTo>
                  <a:lnTo>
                    <a:pt x="475399" y="637753"/>
                  </a:lnTo>
                  <a:lnTo>
                    <a:pt x="431002" y="654676"/>
                  </a:lnTo>
                  <a:lnTo>
                    <a:pt x="383835" y="665209"/>
                  </a:lnTo>
                  <a:lnTo>
                    <a:pt x="334417" y="668834"/>
                  </a:lnTo>
                  <a:close/>
                </a:path>
              </a:pathLst>
            </a:custGeom>
            <a:solidFill>
              <a:srgbClr val="3045FC"/>
            </a:solidFill>
          </p:spPr>
          <p:txBody>
            <a:bodyPr wrap="square" lIns="0" tIns="0" rIns="0" bIns="0" rtlCol="0"/>
            <a:lstStyle/>
            <a:p/>
          </p:txBody>
        </p:sp>
      </p:grpSp>
      <p:pic>
        <p:nvPicPr>
          <p:cNvPr id="15" name="object 15"/>
          <p:cNvPicPr/>
          <p:nvPr/>
        </p:nvPicPr>
        <p:blipFill>
          <a:blip r:embed="rId7"/>
          <a:stretch>
            <a:fillRect/>
          </a:stretch>
        </p:blipFill>
        <p:spPr>
          <a:xfrm>
            <a:off x="10066683" y="5912671"/>
            <a:ext cx="531248" cy="531246"/>
          </a:xfrm>
          <a:prstGeom prst="rect">
            <a:avLst/>
          </a:prstGeom>
        </p:spPr>
      </p:pic>
      <p:pic>
        <p:nvPicPr>
          <p:cNvPr id="16" name="object 16"/>
          <p:cNvPicPr/>
          <p:nvPr/>
        </p:nvPicPr>
        <p:blipFill>
          <a:blip r:embed="rId8"/>
          <a:stretch>
            <a:fillRect/>
          </a:stretch>
        </p:blipFill>
        <p:spPr>
          <a:xfrm>
            <a:off x="10779575" y="0"/>
            <a:ext cx="1412424" cy="1915360"/>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1061341" y="1371514"/>
            <a:ext cx="1222375" cy="2480945"/>
          </a:xfrm>
          <a:prstGeom prst="rect">
            <a:avLst/>
          </a:prstGeom>
        </p:spPr>
        <p:txBody>
          <a:bodyPr vert="horz" wrap="square" lIns="0" tIns="12700" rIns="0" bIns="0" rtlCol="0">
            <a:spAutoFit/>
          </a:bodyPr>
          <a:lstStyle/>
          <a:p>
            <a:pPr marL="12700">
              <a:lnSpc>
                <a:spcPct val="100000"/>
              </a:lnSpc>
              <a:spcBef>
                <a:spcPts val="100"/>
              </a:spcBef>
            </a:pPr>
            <a:r>
              <a:rPr sz="7650" b="1" spc="-25">
                <a:solidFill>
                  <a:srgbClr val="FFFFFF"/>
                </a:solidFill>
                <a:latin typeface="微软雅黑"/>
                <a:cs typeface="微软雅黑"/>
              </a:rPr>
              <a:t>01</a:t>
            </a:r>
            <a:endParaRPr sz="7650">
              <a:latin typeface="微软雅黑"/>
              <a:cs typeface="微软雅黑"/>
            </a:endParaRPr>
          </a:p>
          <a:p>
            <a:pPr marL="12700">
              <a:lnSpc>
                <a:spcPct val="100000"/>
              </a:lnSpc>
              <a:spcBef>
                <a:spcPts val="5585"/>
              </a:spcBef>
            </a:pPr>
            <a:r>
              <a:rPr sz="3800" b="1" spc="-25">
                <a:solidFill>
                  <a:srgbClr val="3045FC"/>
                </a:solidFill>
                <a:latin typeface="微软雅黑"/>
                <a:cs typeface="微软雅黑"/>
              </a:rPr>
              <a:t>引言</a:t>
            </a:r>
            <a:endParaRPr sz="38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39481" y="1415326"/>
            <a:ext cx="4843294" cy="4843295"/>
          </a:xfrm>
          <a:prstGeom prst="rect">
            <a:avLst/>
          </a:prstGeom>
        </p:spPr>
      </p:pic>
      <p:sp>
        <p:nvSpPr>
          <p:cNvPr id="3" name="object 3"/>
          <p:cNvSpPr txBox="1"/>
          <p:nvPr/>
        </p:nvSpPr>
        <p:spPr>
          <a:xfrm>
            <a:off x="6372873" y="1642057"/>
            <a:ext cx="4483100" cy="1591310"/>
          </a:xfrm>
          <a:prstGeom prst="rect">
            <a:avLst/>
          </a:prstGeom>
        </p:spPr>
        <p:txBody>
          <a:bodyPr vert="horz" wrap="square" lIns="0" tIns="13970" rIns="0" bIns="0" rtlCol="0">
            <a:spAutoFit/>
          </a:bodyPr>
          <a:lstStyle/>
          <a:p>
            <a:pPr marL="12700">
              <a:lnSpc>
                <a:spcPct val="100000"/>
              </a:lnSpc>
              <a:spcBef>
                <a:spcPts val="110"/>
              </a:spcBef>
            </a:pPr>
            <a:r>
              <a:rPr sz="2000" b="1" spc="-25">
                <a:solidFill>
                  <a:srgbClr val="3045FC"/>
                </a:solidFill>
                <a:latin typeface="微软雅黑"/>
                <a:cs typeface="微软雅黑"/>
              </a:rPr>
              <a:t>目的</a:t>
            </a:r>
            <a:endParaRPr sz="2000">
              <a:latin typeface="微软雅黑"/>
              <a:cs typeface="微软雅黑"/>
            </a:endParaRPr>
          </a:p>
          <a:p>
            <a:pPr marL="12700" marR="5080" algn="just">
              <a:lnSpc>
                <a:spcPct val="186000"/>
              </a:lnSpc>
              <a:spcBef>
                <a:spcPts val="875"/>
              </a:spcBef>
            </a:pPr>
            <a:r>
              <a:rPr sz="1350" spc="-5">
                <a:latin typeface="微软雅黑"/>
                <a:cs typeface="微软雅黑"/>
              </a:rPr>
              <a:t>本报告旨在分析保险业务中面临的各种风险的特征，包括风险来源、性质、影响程度等，为保险公司制定风险管理策略</a:t>
            </a:r>
            <a:r>
              <a:rPr sz="1350" spc="-10">
                <a:latin typeface="微软雅黑"/>
                <a:cs typeface="微软雅黑"/>
              </a:rPr>
              <a:t>提供依据。</a:t>
            </a:r>
            <a:endParaRPr sz="1350">
              <a:latin typeface="微软雅黑"/>
              <a:cs typeface="微软雅黑"/>
            </a:endParaRPr>
          </a:p>
        </p:txBody>
      </p:sp>
      <p:sp>
        <p:nvSpPr>
          <p:cNvPr id="4" name="object 4"/>
          <p:cNvSpPr txBox="1"/>
          <p:nvPr/>
        </p:nvSpPr>
        <p:spPr>
          <a:xfrm>
            <a:off x="6372873" y="4159927"/>
            <a:ext cx="4483100" cy="1566545"/>
          </a:xfrm>
          <a:prstGeom prst="rect">
            <a:avLst/>
          </a:prstGeom>
        </p:spPr>
        <p:txBody>
          <a:bodyPr vert="horz" wrap="square" lIns="0" tIns="13970" rIns="0" bIns="0" rtlCol="0">
            <a:spAutoFit/>
          </a:bodyPr>
          <a:lstStyle/>
          <a:p>
            <a:pPr marL="12700">
              <a:lnSpc>
                <a:spcPct val="100000"/>
              </a:lnSpc>
              <a:spcBef>
                <a:spcPts val="110"/>
              </a:spcBef>
            </a:pPr>
            <a:r>
              <a:rPr sz="2000" b="1" spc="-25">
                <a:solidFill>
                  <a:srgbClr val="3045FC"/>
                </a:solidFill>
                <a:latin typeface="微软雅黑"/>
                <a:cs typeface="微软雅黑"/>
              </a:rPr>
              <a:t>背景</a:t>
            </a:r>
            <a:endParaRPr sz="2000">
              <a:latin typeface="微软雅黑"/>
              <a:cs typeface="微软雅黑"/>
            </a:endParaRPr>
          </a:p>
          <a:p>
            <a:pPr marL="12700" marR="5080" algn="just">
              <a:lnSpc>
                <a:spcPct val="186000"/>
              </a:lnSpc>
              <a:spcBef>
                <a:spcPts val="685"/>
              </a:spcBef>
            </a:pPr>
            <a:r>
              <a:rPr sz="1350" spc="-5">
                <a:latin typeface="微软雅黑"/>
                <a:cs typeface="微软雅黑"/>
              </a:rPr>
              <a:t>随着经济全球化和金融市场的复杂化，保险行业面临的风险日益多样化、复杂化。对风险特征进行深入分析，有助于提高保险公司的风险管理水平，保障业务的稳健发展。</a:t>
            </a:r>
            <a:endParaRPr sz="1350">
              <a:latin typeface="微软雅黑"/>
              <a:cs typeface="微软雅黑"/>
            </a:endParaRPr>
          </a:p>
        </p:txBody>
      </p:sp>
      <p:grpSp>
        <p:nvGrpSpPr>
          <p:cNvPr id="5" name="object 5"/>
          <p:cNvGrpSpPr/>
          <p:nvPr/>
        </p:nvGrpSpPr>
        <p:grpSpPr>
          <a:xfrm>
            <a:off x="454963" y="331167"/>
            <a:ext cx="515620" cy="440055"/>
            <a:chOff x="454963" y="331167"/>
            <a:chExt cx="515620" cy="440055"/>
          </a:xfrm>
        </p:grpSpPr>
        <p:pic>
          <p:nvPicPr>
            <p:cNvPr id="6" name="object 6"/>
            <p:cNvPicPr/>
            <p:nvPr/>
          </p:nvPicPr>
          <p:blipFill>
            <a:blip r:embed="rId3"/>
            <a:stretch>
              <a:fillRect/>
            </a:stretch>
          </p:blipFill>
          <p:spPr>
            <a:xfrm>
              <a:off x="454963" y="331167"/>
              <a:ext cx="84147" cy="84146"/>
            </a:xfrm>
            <a:prstGeom prst="rect">
              <a:avLst/>
            </a:prstGeom>
          </p:spPr>
        </p:pic>
        <p:pic>
          <p:nvPicPr>
            <p:cNvPr id="7" name="object 7"/>
            <p:cNvPicPr/>
            <p:nvPr/>
          </p:nvPicPr>
          <p:blipFill>
            <a:blip r:embed="rId4"/>
            <a:stretch>
              <a:fillRect/>
            </a:stretch>
          </p:blipFill>
          <p:spPr>
            <a:xfrm>
              <a:off x="575049" y="337742"/>
              <a:ext cx="78137" cy="78136"/>
            </a:xfrm>
            <a:prstGeom prst="rect">
              <a:avLst/>
            </a:prstGeom>
          </p:spPr>
        </p:pic>
        <p:pic>
          <p:nvPicPr>
            <p:cNvPr id="8" name="object 8"/>
            <p:cNvPicPr/>
            <p:nvPr/>
          </p:nvPicPr>
          <p:blipFill>
            <a:blip r:embed="rId5"/>
            <a:stretch>
              <a:fillRect/>
            </a:stretch>
          </p:blipFill>
          <p:spPr>
            <a:xfrm>
              <a:off x="689124" y="339459"/>
              <a:ext cx="74704" cy="74703"/>
            </a:xfrm>
            <a:prstGeom prst="rect">
              <a:avLst/>
            </a:prstGeom>
          </p:spPr>
        </p:pic>
        <p:pic>
          <p:nvPicPr>
            <p:cNvPr id="9" name="object 9"/>
            <p:cNvPicPr/>
            <p:nvPr/>
          </p:nvPicPr>
          <p:blipFill>
            <a:blip r:embed="rId6"/>
            <a:stretch>
              <a:fillRect/>
            </a:stretch>
          </p:blipFill>
          <p:spPr>
            <a:xfrm>
              <a:off x="799767" y="348429"/>
              <a:ext cx="69238" cy="69237"/>
            </a:xfrm>
            <a:prstGeom prst="rect">
              <a:avLst/>
            </a:prstGeom>
          </p:spPr>
        </p:pic>
        <p:pic>
          <p:nvPicPr>
            <p:cNvPr id="10" name="object 10"/>
            <p:cNvPicPr/>
            <p:nvPr/>
          </p:nvPicPr>
          <p:blipFill>
            <a:blip r:embed="rId7"/>
            <a:stretch>
              <a:fillRect/>
            </a:stretch>
          </p:blipFill>
          <p:spPr>
            <a:xfrm>
              <a:off x="904944" y="344296"/>
              <a:ext cx="65594" cy="65593"/>
            </a:xfrm>
            <a:prstGeom prst="rect">
              <a:avLst/>
            </a:prstGeom>
          </p:spPr>
        </p:pic>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7"/>
            <a:stretch>
              <a:fillRect/>
            </a:stretch>
          </p:blipFill>
          <p:spPr>
            <a:xfrm>
              <a:off x="904944" y="462069"/>
              <a:ext cx="65594" cy="65594"/>
            </a:xfrm>
            <a:prstGeom prst="rect">
              <a:avLst/>
            </a:prstGeom>
          </p:spPr>
        </p:pic>
        <p:pic>
          <p:nvPicPr>
            <p:cNvPr id="16" name="object 16"/>
            <p:cNvPicPr/>
            <p:nvPr/>
          </p:nvPicPr>
          <p:blipFill>
            <a:blip r:embed="rId8"/>
            <a:stretch>
              <a:fillRect/>
            </a:stretch>
          </p:blipFill>
          <p:spPr>
            <a:xfrm>
              <a:off x="454963" y="566714"/>
              <a:ext cx="84147" cy="84146"/>
            </a:xfrm>
            <a:prstGeom prst="rect">
              <a:avLst/>
            </a:prstGeom>
          </p:spPr>
        </p:pic>
        <p:pic>
          <p:nvPicPr>
            <p:cNvPr id="17" name="object 17"/>
            <p:cNvPicPr/>
            <p:nvPr/>
          </p:nvPicPr>
          <p:blipFill>
            <a:blip r:embed="rId10"/>
            <a:stretch>
              <a:fillRect/>
            </a:stretch>
          </p:blipFill>
          <p:spPr>
            <a:xfrm>
              <a:off x="575049" y="573290"/>
              <a:ext cx="78137" cy="78136"/>
            </a:xfrm>
            <a:prstGeom prst="rect">
              <a:avLst/>
            </a:prstGeom>
          </p:spPr>
        </p:pic>
        <p:pic>
          <p:nvPicPr>
            <p:cNvPr id="18" name="object 18"/>
            <p:cNvPicPr/>
            <p:nvPr/>
          </p:nvPicPr>
          <p:blipFill>
            <a:blip r:embed="rId11"/>
            <a:stretch>
              <a:fillRect/>
            </a:stretch>
          </p:blipFill>
          <p:spPr>
            <a:xfrm>
              <a:off x="689124" y="575006"/>
              <a:ext cx="74703" cy="74704"/>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7"/>
            <a:stretch>
              <a:fillRect/>
            </a:stretch>
          </p:blipFill>
          <p:spPr>
            <a:xfrm>
              <a:off x="904944" y="579843"/>
              <a:ext cx="65594" cy="65594"/>
            </a:xfrm>
            <a:prstGeom prst="rect">
              <a:avLst/>
            </a:prstGeom>
          </p:spPr>
        </p:pic>
        <p:pic>
          <p:nvPicPr>
            <p:cNvPr id="21" name="object 21"/>
            <p:cNvPicPr/>
            <p:nvPr/>
          </p:nvPicPr>
          <p:blipFill>
            <a:blip r:embed="rId10"/>
            <a:stretch>
              <a:fillRect/>
            </a:stretch>
          </p:blipFill>
          <p:spPr>
            <a:xfrm>
              <a:off x="575049" y="691063"/>
              <a:ext cx="78137" cy="78136"/>
            </a:xfrm>
            <a:prstGeom prst="rect">
              <a:avLst/>
            </a:prstGeom>
          </p:spPr>
        </p:pic>
        <p:pic>
          <p:nvPicPr>
            <p:cNvPr id="22" name="object 22"/>
            <p:cNvPicPr/>
            <p:nvPr/>
          </p:nvPicPr>
          <p:blipFill>
            <a:blip r:embed="rId3"/>
            <a:stretch>
              <a:fillRect/>
            </a:stretch>
          </p:blipFill>
          <p:spPr>
            <a:xfrm>
              <a:off x="454963" y="684488"/>
              <a:ext cx="84147" cy="8414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6"/>
            <a:stretch>
              <a:fillRect/>
            </a:stretch>
          </p:blipFill>
          <p:spPr>
            <a:xfrm>
              <a:off x="799767" y="701750"/>
              <a:ext cx="69237" cy="69237"/>
            </a:xfrm>
            <a:prstGeom prst="rect">
              <a:avLst/>
            </a:prstGeom>
          </p:spPr>
        </p:pic>
        <p:pic>
          <p:nvPicPr>
            <p:cNvPr id="25" name="object 25"/>
            <p:cNvPicPr/>
            <p:nvPr/>
          </p:nvPicPr>
          <p:blipFill>
            <a:blip r:embed="rId7"/>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报告目的和背景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74953" y="1701391"/>
            <a:ext cx="6502400" cy="1174750"/>
          </a:xfrm>
          <a:prstGeom prst="rect">
            <a:avLst/>
          </a:prstGeom>
        </p:spPr>
        <p:txBody>
          <a:bodyPr vert="horz" wrap="square" lIns="0" tIns="15875" rIns="0" bIns="0" rtlCol="0">
            <a:spAutoFit/>
          </a:bodyPr>
          <a:lstStyle/>
          <a:p>
            <a:pPr marL="12700">
              <a:lnSpc>
                <a:spcPct val="100000"/>
              </a:lnSpc>
              <a:spcBef>
                <a:spcPts val="125"/>
              </a:spcBef>
            </a:pPr>
            <a:r>
              <a:rPr sz="2300" b="1">
                <a:solidFill>
                  <a:srgbClr val="3045FC"/>
                </a:solidFill>
                <a:latin typeface="微软雅黑"/>
                <a:cs typeface="微软雅黑"/>
              </a:rPr>
              <a:t>风险定</a:t>
            </a:r>
            <a:r>
              <a:rPr sz="2300" b="1" spc="-50">
                <a:solidFill>
                  <a:srgbClr val="3045FC"/>
                </a:solidFill>
                <a:latin typeface="微软雅黑"/>
                <a:cs typeface="微软雅黑"/>
              </a:rPr>
              <a:t>义</a:t>
            </a:r>
            <a:endParaRPr sz="2300">
              <a:latin typeface="微软雅黑"/>
              <a:cs typeface="微软雅黑"/>
            </a:endParaRPr>
          </a:p>
          <a:p>
            <a:pPr marL="12700" marR="5080">
              <a:lnSpc>
                <a:spcPct val="150000"/>
              </a:lnSpc>
              <a:spcBef>
                <a:spcPts val="860"/>
              </a:spcBef>
            </a:pPr>
            <a:r>
              <a:rPr sz="1500" spc="-5">
                <a:latin typeface="微软雅黑"/>
                <a:cs typeface="微软雅黑"/>
              </a:rPr>
              <a:t>风险是指在一定条件下，未来可能产生损失的不确定性。在保险业务中，风险主要指潜在的损失事件或情况。</a:t>
            </a:r>
            <a:endParaRPr sz="1500">
              <a:latin typeface="微软雅黑"/>
              <a:cs typeface="微软雅黑"/>
            </a:endParaRPr>
          </a:p>
        </p:txBody>
      </p:sp>
      <p:sp>
        <p:nvSpPr>
          <p:cNvPr id="3" name="object 3"/>
          <p:cNvSpPr txBox="1"/>
          <p:nvPr/>
        </p:nvSpPr>
        <p:spPr>
          <a:xfrm>
            <a:off x="800717" y="4235722"/>
            <a:ext cx="6502400" cy="1535430"/>
          </a:xfrm>
          <a:prstGeom prst="rect">
            <a:avLst/>
          </a:prstGeom>
        </p:spPr>
        <p:txBody>
          <a:bodyPr vert="horz" wrap="square" lIns="0" tIns="15875" rIns="0" bIns="0" rtlCol="0">
            <a:spAutoFit/>
          </a:bodyPr>
          <a:lstStyle/>
          <a:p>
            <a:pPr marL="12700">
              <a:lnSpc>
                <a:spcPct val="100000"/>
              </a:lnSpc>
              <a:spcBef>
                <a:spcPts val="125"/>
              </a:spcBef>
            </a:pPr>
            <a:r>
              <a:rPr sz="2300" b="1">
                <a:solidFill>
                  <a:srgbClr val="3045FC"/>
                </a:solidFill>
                <a:latin typeface="微软雅黑"/>
                <a:cs typeface="微软雅黑"/>
              </a:rPr>
              <a:t>风险分</a:t>
            </a:r>
            <a:r>
              <a:rPr sz="2300" b="1" spc="-50">
                <a:solidFill>
                  <a:srgbClr val="3045FC"/>
                </a:solidFill>
                <a:latin typeface="微软雅黑"/>
                <a:cs typeface="微软雅黑"/>
              </a:rPr>
              <a:t>类</a:t>
            </a:r>
            <a:endParaRPr sz="2300">
              <a:latin typeface="微软雅黑"/>
              <a:cs typeface="微软雅黑"/>
            </a:endParaRPr>
          </a:p>
          <a:p>
            <a:pPr marL="12700" marR="5080" algn="just">
              <a:lnSpc>
                <a:spcPct val="150000"/>
              </a:lnSpc>
              <a:spcBef>
                <a:spcPts val="1000"/>
              </a:spcBef>
            </a:pPr>
            <a:r>
              <a:rPr sz="1500" spc="-5">
                <a:latin typeface="微软雅黑"/>
                <a:cs typeface="微软雅黑"/>
              </a:rPr>
              <a:t>根据不同的标准，风险可以分为多种类型，如按来源可分为内部风险和外部风险；按性质可分为纯粹风险和投机风险等。对风险进行合理分类有助于更好地理解和应对不同类型风险。</a:t>
            </a:r>
            <a:endParaRPr sz="1500">
              <a:latin typeface="微软雅黑"/>
              <a:cs typeface="微软雅黑"/>
            </a:endParaRPr>
          </a:p>
        </p:txBody>
      </p:sp>
      <p:grpSp>
        <p:nvGrpSpPr>
          <p:cNvPr id="4" name="object 4"/>
          <p:cNvGrpSpPr/>
          <p:nvPr/>
        </p:nvGrpSpPr>
        <p:grpSpPr>
          <a:xfrm>
            <a:off x="799767" y="1295400"/>
            <a:ext cx="10678160" cy="4906645"/>
            <a:chOff x="799767" y="1295400"/>
            <a:chExt cx="10678160" cy="4906645"/>
          </a:xfrm>
        </p:grpSpPr>
        <p:sp>
          <p:nvSpPr>
            <p:cNvPr id="5" name="object 5"/>
            <p:cNvSpPr/>
            <p:nvPr/>
          </p:nvSpPr>
          <p:spPr>
            <a:xfrm>
              <a:off x="884405" y="5955115"/>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3045FC"/>
            </a:solidFill>
          </p:spPr>
          <p:txBody>
            <a:bodyPr wrap="square" lIns="0" tIns="0" rIns="0" bIns="0" rtlCol="0"/>
            <a:lstStyle/>
            <a:p/>
          </p:txBody>
        </p:sp>
        <p:pic>
          <p:nvPicPr>
            <p:cNvPr id="6" name="object 6"/>
            <p:cNvPicPr/>
            <p:nvPr/>
          </p:nvPicPr>
          <p:blipFill>
            <a:blip r:embed="rId2"/>
            <a:stretch>
              <a:fillRect/>
            </a:stretch>
          </p:blipFill>
          <p:spPr>
            <a:xfrm>
              <a:off x="831493" y="5955115"/>
              <a:ext cx="122997" cy="122998"/>
            </a:xfrm>
            <a:prstGeom prst="rect">
              <a:avLst/>
            </a:prstGeom>
          </p:spPr>
        </p:pic>
        <p:pic>
          <p:nvPicPr>
            <p:cNvPr id="7" name="object 7"/>
            <p:cNvPicPr/>
            <p:nvPr/>
          </p:nvPicPr>
          <p:blipFill>
            <a:blip r:embed="rId3"/>
            <a:stretch>
              <a:fillRect/>
            </a:stretch>
          </p:blipFill>
          <p:spPr>
            <a:xfrm>
              <a:off x="1514245" y="5955115"/>
              <a:ext cx="122997" cy="122998"/>
            </a:xfrm>
            <a:prstGeom prst="rect">
              <a:avLst/>
            </a:prstGeom>
          </p:spPr>
        </p:pic>
        <p:sp>
          <p:nvSpPr>
            <p:cNvPr id="8" name="object 8"/>
            <p:cNvSpPr/>
            <p:nvPr/>
          </p:nvSpPr>
          <p:spPr>
            <a:xfrm>
              <a:off x="1585873" y="6029345"/>
              <a:ext cx="6182360" cy="0"/>
            </a:xfrm>
            <a:custGeom>
              <a:rect l="l" t="t" r="r" b="b"/>
              <a:pathLst>
                <a:path w="6182359">
                  <a:moveTo>
                    <a:pt x="6181975" y="0"/>
                  </a:moveTo>
                  <a:lnTo>
                    <a:pt x="0" y="0"/>
                  </a:lnTo>
                </a:path>
              </a:pathLst>
            </a:custGeom>
            <a:solidFill>
              <a:srgbClr val="3045FC"/>
            </a:solidFill>
          </p:spPr>
          <p:txBody>
            <a:bodyPr wrap="square" lIns="0" tIns="0" rIns="0" bIns="0" rtlCol="0"/>
            <a:lstStyle/>
            <a:p/>
          </p:txBody>
        </p:sp>
        <p:sp>
          <p:nvSpPr>
            <p:cNvPr id="9" name="object 9"/>
            <p:cNvSpPr/>
            <p:nvPr/>
          </p:nvSpPr>
          <p:spPr>
            <a:xfrm>
              <a:off x="1585873" y="6029345"/>
              <a:ext cx="6182360" cy="0"/>
            </a:xfrm>
            <a:custGeom>
              <a:rect l="l" t="t" r="r" b="b"/>
              <a:pathLst>
                <a:path w="6182359">
                  <a:moveTo>
                    <a:pt x="0" y="0"/>
                  </a:moveTo>
                  <a:lnTo>
                    <a:pt x="6181975" y="0"/>
                  </a:lnTo>
                </a:path>
              </a:pathLst>
            </a:custGeom>
            <a:ln w="14287">
              <a:solidFill>
                <a:srgbClr val="3045FC"/>
              </a:solidFill>
              <a:prstDash val="sysDash"/>
            </a:ln>
          </p:spPr>
          <p:txBody>
            <a:bodyPr wrap="square" lIns="0" tIns="0" rIns="0" bIns="0" rtlCol="0"/>
            <a:lstStyle/>
            <a:p/>
          </p:txBody>
        </p:sp>
        <p:pic>
          <p:nvPicPr>
            <p:cNvPr id="10" name="object 10"/>
            <p:cNvPicPr/>
            <p:nvPr/>
          </p:nvPicPr>
          <p:blipFill>
            <a:blip r:embed="rId4"/>
            <a:stretch>
              <a:fillRect/>
            </a:stretch>
          </p:blipFill>
          <p:spPr>
            <a:xfrm>
              <a:off x="7797800" y="1295400"/>
              <a:ext cx="3679824" cy="4906431"/>
            </a:xfrm>
            <a:prstGeom prst="rect">
              <a:avLst/>
            </a:prstGeom>
          </p:spPr>
        </p:pic>
        <p:sp>
          <p:nvSpPr>
            <p:cNvPr id="11" name="object 11"/>
            <p:cNvSpPr/>
            <p:nvPr/>
          </p:nvSpPr>
          <p:spPr>
            <a:xfrm>
              <a:off x="852680" y="3629459"/>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3045FC"/>
            </a:solidFill>
          </p:spPr>
          <p:txBody>
            <a:bodyPr wrap="square" lIns="0" tIns="0" rIns="0" bIns="0" rtlCol="0"/>
            <a:lstStyle/>
            <a:p/>
          </p:txBody>
        </p:sp>
        <p:pic>
          <p:nvPicPr>
            <p:cNvPr id="12" name="object 12"/>
            <p:cNvPicPr/>
            <p:nvPr/>
          </p:nvPicPr>
          <p:blipFill>
            <a:blip r:embed="rId3"/>
            <a:stretch>
              <a:fillRect/>
            </a:stretch>
          </p:blipFill>
          <p:spPr>
            <a:xfrm>
              <a:off x="799767" y="3629458"/>
              <a:ext cx="122998" cy="122998"/>
            </a:xfrm>
            <a:prstGeom prst="rect">
              <a:avLst/>
            </a:prstGeom>
          </p:spPr>
        </p:pic>
        <p:pic>
          <p:nvPicPr>
            <p:cNvPr id="13" name="object 13"/>
            <p:cNvPicPr/>
            <p:nvPr/>
          </p:nvPicPr>
          <p:blipFill>
            <a:blip r:embed="rId3"/>
            <a:stretch>
              <a:fillRect/>
            </a:stretch>
          </p:blipFill>
          <p:spPr>
            <a:xfrm>
              <a:off x="1482519" y="3629458"/>
              <a:ext cx="122997" cy="122998"/>
            </a:xfrm>
            <a:prstGeom prst="rect">
              <a:avLst/>
            </a:prstGeom>
          </p:spPr>
        </p:pic>
        <p:sp>
          <p:nvSpPr>
            <p:cNvPr id="14" name="object 14"/>
            <p:cNvSpPr/>
            <p:nvPr/>
          </p:nvSpPr>
          <p:spPr>
            <a:xfrm>
              <a:off x="1554147" y="3703689"/>
              <a:ext cx="6182360" cy="0"/>
            </a:xfrm>
            <a:custGeom>
              <a:rect l="l" t="t" r="r" b="b"/>
              <a:pathLst>
                <a:path w="6182359">
                  <a:moveTo>
                    <a:pt x="6181975" y="0"/>
                  </a:moveTo>
                  <a:lnTo>
                    <a:pt x="0" y="0"/>
                  </a:lnTo>
                </a:path>
              </a:pathLst>
            </a:custGeom>
            <a:solidFill>
              <a:srgbClr val="3045FC"/>
            </a:solidFill>
          </p:spPr>
          <p:txBody>
            <a:bodyPr wrap="square" lIns="0" tIns="0" rIns="0" bIns="0" rtlCol="0"/>
            <a:lstStyle/>
            <a:p/>
          </p:txBody>
        </p:sp>
        <p:sp>
          <p:nvSpPr>
            <p:cNvPr id="15" name="object 15"/>
            <p:cNvSpPr/>
            <p:nvPr/>
          </p:nvSpPr>
          <p:spPr>
            <a:xfrm>
              <a:off x="1554147" y="3703689"/>
              <a:ext cx="6182360" cy="0"/>
            </a:xfrm>
            <a:custGeom>
              <a:rect l="l" t="t" r="r" b="b"/>
              <a:pathLst>
                <a:path w="6182359">
                  <a:moveTo>
                    <a:pt x="0" y="0"/>
                  </a:moveTo>
                  <a:lnTo>
                    <a:pt x="6181975" y="0"/>
                  </a:lnTo>
                </a:path>
              </a:pathLst>
            </a:custGeom>
            <a:ln w="14287">
              <a:solidFill>
                <a:srgbClr val="3045FC"/>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5"/>
            <a:stretch>
              <a:fillRect/>
            </a:stretch>
          </p:blipFill>
          <p:spPr>
            <a:xfrm>
              <a:off x="454963" y="331167"/>
              <a:ext cx="84147" cy="84146"/>
            </a:xfrm>
            <a:prstGeom prst="rect">
              <a:avLst/>
            </a:prstGeom>
          </p:spPr>
        </p:pic>
        <p:pic>
          <p:nvPicPr>
            <p:cNvPr id="18" name="object 18"/>
            <p:cNvPicPr/>
            <p:nvPr/>
          </p:nvPicPr>
          <p:blipFill>
            <a:blip r:embed="rId6"/>
            <a:stretch>
              <a:fillRect/>
            </a:stretch>
          </p:blipFill>
          <p:spPr>
            <a:xfrm>
              <a:off x="575049" y="337742"/>
              <a:ext cx="78137" cy="78136"/>
            </a:xfrm>
            <a:prstGeom prst="rect">
              <a:avLst/>
            </a:prstGeom>
          </p:spPr>
        </p:pic>
        <p:pic>
          <p:nvPicPr>
            <p:cNvPr id="19" name="object 19"/>
            <p:cNvPicPr/>
            <p:nvPr/>
          </p:nvPicPr>
          <p:blipFill>
            <a:blip r:embed="rId7"/>
            <a:stretch>
              <a:fillRect/>
            </a:stretch>
          </p:blipFill>
          <p:spPr>
            <a:xfrm>
              <a:off x="689124" y="339459"/>
              <a:ext cx="74704" cy="74703"/>
            </a:xfrm>
            <a:prstGeom prst="rect">
              <a:avLst/>
            </a:prstGeom>
          </p:spPr>
        </p:pic>
        <p:pic>
          <p:nvPicPr>
            <p:cNvPr id="20" name="object 20"/>
            <p:cNvPicPr/>
            <p:nvPr/>
          </p:nvPicPr>
          <p:blipFill>
            <a:blip r:embed="rId8"/>
            <a:stretch>
              <a:fillRect/>
            </a:stretch>
          </p:blipFill>
          <p:spPr>
            <a:xfrm>
              <a:off x="799767" y="348429"/>
              <a:ext cx="69238" cy="69237"/>
            </a:xfrm>
            <a:prstGeom prst="rect">
              <a:avLst/>
            </a:prstGeom>
          </p:spPr>
        </p:pic>
        <p:pic>
          <p:nvPicPr>
            <p:cNvPr id="21" name="object 21"/>
            <p:cNvPicPr/>
            <p:nvPr/>
          </p:nvPicPr>
          <p:blipFill>
            <a:blip r:embed="rId9"/>
            <a:stretch>
              <a:fillRect/>
            </a:stretch>
          </p:blipFill>
          <p:spPr>
            <a:xfrm>
              <a:off x="904944" y="344296"/>
              <a:ext cx="65594" cy="65593"/>
            </a:xfrm>
            <a:prstGeom prst="rect">
              <a:avLst/>
            </a:prstGeom>
          </p:spPr>
        </p:pic>
        <p:pic>
          <p:nvPicPr>
            <p:cNvPr id="22" name="object 22"/>
            <p:cNvPicPr/>
            <p:nvPr/>
          </p:nvPicPr>
          <p:blipFill>
            <a:blip r:embed="rId10"/>
            <a:stretch>
              <a:fillRect/>
            </a:stretch>
          </p:blipFill>
          <p:spPr>
            <a:xfrm>
              <a:off x="454963" y="448941"/>
              <a:ext cx="84147" cy="84146"/>
            </a:xfrm>
            <a:prstGeom prst="rect">
              <a:avLst/>
            </a:prstGeom>
          </p:spPr>
        </p:pic>
        <p:pic>
          <p:nvPicPr>
            <p:cNvPr id="23" name="object 23"/>
            <p:cNvPicPr/>
            <p:nvPr/>
          </p:nvPicPr>
          <p:blipFill>
            <a:blip r:embed="rId6"/>
            <a:stretch>
              <a:fillRect/>
            </a:stretch>
          </p:blipFill>
          <p:spPr>
            <a:xfrm>
              <a:off x="575049" y="455516"/>
              <a:ext cx="78137" cy="78136"/>
            </a:xfrm>
            <a:prstGeom prst="rect">
              <a:avLst/>
            </a:prstGeom>
          </p:spPr>
        </p:pic>
        <p:pic>
          <p:nvPicPr>
            <p:cNvPr id="24" name="object 24"/>
            <p:cNvPicPr/>
            <p:nvPr/>
          </p:nvPicPr>
          <p:blipFill>
            <a:blip r:embed="rId7"/>
            <a:stretch>
              <a:fillRect/>
            </a:stretch>
          </p:blipFill>
          <p:spPr>
            <a:xfrm>
              <a:off x="689124" y="457232"/>
              <a:ext cx="74703" cy="74704"/>
            </a:xfrm>
            <a:prstGeom prst="rect">
              <a:avLst/>
            </a:prstGeom>
          </p:spPr>
        </p:pic>
        <p:pic>
          <p:nvPicPr>
            <p:cNvPr id="25" name="object 25"/>
            <p:cNvPicPr/>
            <p:nvPr/>
          </p:nvPicPr>
          <p:blipFill>
            <a:blip r:embed="rId11"/>
            <a:stretch>
              <a:fillRect/>
            </a:stretch>
          </p:blipFill>
          <p:spPr>
            <a:xfrm>
              <a:off x="799767" y="466202"/>
              <a:ext cx="69237" cy="69237"/>
            </a:xfrm>
            <a:prstGeom prst="rect">
              <a:avLst/>
            </a:prstGeom>
          </p:spPr>
        </p:pic>
        <p:pic>
          <p:nvPicPr>
            <p:cNvPr id="26" name="object 26"/>
            <p:cNvPicPr/>
            <p:nvPr/>
          </p:nvPicPr>
          <p:blipFill>
            <a:blip r:embed="rId9"/>
            <a:stretch>
              <a:fillRect/>
            </a:stretch>
          </p:blipFill>
          <p:spPr>
            <a:xfrm>
              <a:off x="904944" y="462069"/>
              <a:ext cx="65594" cy="65594"/>
            </a:xfrm>
            <a:prstGeom prst="rect">
              <a:avLst/>
            </a:prstGeom>
          </p:spPr>
        </p:pic>
        <p:pic>
          <p:nvPicPr>
            <p:cNvPr id="27" name="object 27"/>
            <p:cNvPicPr/>
            <p:nvPr/>
          </p:nvPicPr>
          <p:blipFill>
            <a:blip r:embed="rId10"/>
            <a:stretch>
              <a:fillRect/>
            </a:stretch>
          </p:blipFill>
          <p:spPr>
            <a:xfrm>
              <a:off x="454963" y="566714"/>
              <a:ext cx="84147" cy="84146"/>
            </a:xfrm>
            <a:prstGeom prst="rect">
              <a:avLst/>
            </a:prstGeom>
          </p:spPr>
        </p:pic>
        <p:pic>
          <p:nvPicPr>
            <p:cNvPr id="28" name="object 28"/>
            <p:cNvPicPr/>
            <p:nvPr/>
          </p:nvPicPr>
          <p:blipFill>
            <a:blip r:embed="rId12"/>
            <a:stretch>
              <a:fillRect/>
            </a:stretch>
          </p:blipFill>
          <p:spPr>
            <a:xfrm>
              <a:off x="575049" y="573290"/>
              <a:ext cx="78137" cy="78136"/>
            </a:xfrm>
            <a:prstGeom prst="rect">
              <a:avLst/>
            </a:prstGeom>
          </p:spPr>
        </p:pic>
        <p:pic>
          <p:nvPicPr>
            <p:cNvPr id="29" name="object 29"/>
            <p:cNvPicPr/>
            <p:nvPr/>
          </p:nvPicPr>
          <p:blipFill>
            <a:blip r:embed="rId13"/>
            <a:stretch>
              <a:fillRect/>
            </a:stretch>
          </p:blipFill>
          <p:spPr>
            <a:xfrm>
              <a:off x="689124" y="575006"/>
              <a:ext cx="74703" cy="74704"/>
            </a:xfrm>
            <a:prstGeom prst="rect">
              <a:avLst/>
            </a:prstGeom>
          </p:spPr>
        </p:pic>
        <p:pic>
          <p:nvPicPr>
            <p:cNvPr id="30" name="object 30"/>
            <p:cNvPicPr/>
            <p:nvPr/>
          </p:nvPicPr>
          <p:blipFill>
            <a:blip r:embed="rId11"/>
            <a:stretch>
              <a:fillRect/>
            </a:stretch>
          </p:blipFill>
          <p:spPr>
            <a:xfrm>
              <a:off x="799767" y="583976"/>
              <a:ext cx="69237" cy="69237"/>
            </a:xfrm>
            <a:prstGeom prst="rect">
              <a:avLst/>
            </a:prstGeom>
          </p:spPr>
        </p:pic>
        <p:pic>
          <p:nvPicPr>
            <p:cNvPr id="31" name="object 31"/>
            <p:cNvPicPr/>
            <p:nvPr/>
          </p:nvPicPr>
          <p:blipFill>
            <a:blip r:embed="rId9"/>
            <a:stretch>
              <a:fillRect/>
            </a:stretch>
          </p:blipFill>
          <p:spPr>
            <a:xfrm>
              <a:off x="904944" y="579843"/>
              <a:ext cx="65594" cy="65594"/>
            </a:xfrm>
            <a:prstGeom prst="rect">
              <a:avLst/>
            </a:prstGeom>
          </p:spPr>
        </p:pic>
        <p:pic>
          <p:nvPicPr>
            <p:cNvPr id="32" name="object 32"/>
            <p:cNvPicPr/>
            <p:nvPr/>
          </p:nvPicPr>
          <p:blipFill>
            <a:blip r:embed="rId5"/>
            <a:stretch>
              <a:fillRect/>
            </a:stretch>
          </p:blipFill>
          <p:spPr>
            <a:xfrm>
              <a:off x="454963" y="684488"/>
              <a:ext cx="84147" cy="84146"/>
            </a:xfrm>
            <a:prstGeom prst="rect">
              <a:avLst/>
            </a:prstGeom>
          </p:spPr>
        </p:pic>
        <p:pic>
          <p:nvPicPr>
            <p:cNvPr id="33" name="object 33"/>
            <p:cNvPicPr/>
            <p:nvPr/>
          </p:nvPicPr>
          <p:blipFill>
            <a:blip r:embed="rId12"/>
            <a:stretch>
              <a:fillRect/>
            </a:stretch>
          </p:blipFill>
          <p:spPr>
            <a:xfrm>
              <a:off x="575049" y="691063"/>
              <a:ext cx="78137" cy="78136"/>
            </a:xfrm>
            <a:prstGeom prst="rect">
              <a:avLst/>
            </a:prstGeom>
          </p:spPr>
        </p:pic>
        <p:pic>
          <p:nvPicPr>
            <p:cNvPr id="34" name="object 34"/>
            <p:cNvPicPr/>
            <p:nvPr/>
          </p:nvPicPr>
          <p:blipFill>
            <a:blip r:embed="rId7"/>
            <a:stretch>
              <a:fillRect/>
            </a:stretch>
          </p:blipFill>
          <p:spPr>
            <a:xfrm>
              <a:off x="689124" y="692780"/>
              <a:ext cx="74703" cy="74704"/>
            </a:xfrm>
            <a:prstGeom prst="rect">
              <a:avLst/>
            </a:prstGeom>
          </p:spPr>
        </p:pic>
        <p:pic>
          <p:nvPicPr>
            <p:cNvPr id="35" name="object 35"/>
            <p:cNvPicPr/>
            <p:nvPr/>
          </p:nvPicPr>
          <p:blipFill>
            <a:blip r:embed="rId8"/>
            <a:stretch>
              <a:fillRect/>
            </a:stretch>
          </p:blipFill>
          <p:spPr>
            <a:xfrm>
              <a:off x="799767" y="701750"/>
              <a:ext cx="69237" cy="69237"/>
            </a:xfrm>
            <a:prstGeom prst="rect">
              <a:avLst/>
            </a:prstGeom>
          </p:spPr>
        </p:pic>
        <p:pic>
          <p:nvPicPr>
            <p:cNvPr id="36" name="object 36"/>
            <p:cNvPicPr/>
            <p:nvPr/>
          </p:nvPicPr>
          <p:blipFill>
            <a:blip r:embed="rId9"/>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风险定义与分类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1341" y="1371514"/>
            <a:ext cx="1222375" cy="1191260"/>
          </a:xfrm>
          <a:prstGeom prst="rect">
            <a:avLst/>
          </a:prstGeom>
        </p:spPr>
        <p:txBody>
          <a:bodyPr vert="horz" wrap="square" lIns="0" tIns="12700" rIns="0" bIns="0" rtlCol="0">
            <a:spAutoFit/>
          </a:bodyPr>
          <a:lstStyle/>
          <a:p>
            <a:pPr marL="12700">
              <a:lnSpc>
                <a:spcPct val="100000"/>
              </a:lnSpc>
              <a:spcBef>
                <a:spcPts val="100"/>
              </a:spcBef>
            </a:pPr>
            <a:r>
              <a:rPr sz="7650" b="1" spc="-25">
                <a:solidFill>
                  <a:srgbClr val="FFFFFF"/>
                </a:solidFill>
                <a:latin typeface="微软雅黑"/>
                <a:cs typeface="微软雅黑"/>
              </a:rPr>
              <a:t>02</a:t>
            </a:r>
            <a:endParaRPr sz="7650">
              <a:latin typeface="微软雅黑"/>
              <a:cs typeface="微软雅黑"/>
            </a:endParaRPr>
          </a:p>
        </p:txBody>
      </p:sp>
      <p:sp>
        <p:nvSpPr>
          <p:cNvPr id="3" name="object 3"/>
          <p:cNvSpPr txBox="1">
            <a:spLocks noGrp="1"/>
          </p:cNvSpPr>
          <p:nvPr>
            <p:ph type="title"/>
          </p:nvPr>
        </p:nvSpPr>
        <p:spPr>
          <a:xfrm>
            <a:off x="1061341" y="3243903"/>
            <a:ext cx="3911600" cy="608330"/>
          </a:xfrm>
          <a:prstGeom prst="rect">
            <a:avLst/>
          </a:prstGeom>
        </p:spPr>
        <p:txBody>
          <a:bodyPr vert="horz" wrap="square" lIns="0" tIns="15875" rIns="0" bIns="0" rtlCol="0">
            <a:spAutoFit/>
          </a:bodyPr>
          <a:lstStyle/>
          <a:p>
            <a:pPr marL="12700">
              <a:lnSpc>
                <a:spcPct val="100000"/>
              </a:lnSpc>
              <a:spcBef>
                <a:spcPts val="125"/>
              </a:spcBef>
            </a:pPr>
            <a:r>
              <a:rPr sz="3800" spc="-10"/>
              <a:t>保险风险特征概述</a:t>
            </a:r>
            <a:endParaRPr sz="38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72404" y="1168477"/>
            <a:ext cx="11247755" cy="4906645"/>
            <a:chOff x="472404" y="1168477"/>
            <a:chExt cx="11247755" cy="4906645"/>
          </a:xfrm>
        </p:grpSpPr>
        <p:sp>
          <p:nvSpPr>
            <p:cNvPr id="3" name="object 3"/>
            <p:cNvSpPr/>
            <p:nvPr/>
          </p:nvSpPr>
          <p:spPr>
            <a:xfrm>
              <a:off x="4073226" y="1168477"/>
              <a:ext cx="455930" cy="207010"/>
            </a:xfrm>
            <a:custGeom>
              <a:rect l="l" t="t" r="r" b="b"/>
              <a:pathLst>
                <a:path w="455929" h="207009">
                  <a:moveTo>
                    <a:pt x="455409" y="206922"/>
                  </a:moveTo>
                  <a:lnTo>
                    <a:pt x="113852" y="206922"/>
                  </a:lnTo>
                  <a:lnTo>
                    <a:pt x="0" y="0"/>
                  </a:lnTo>
                  <a:lnTo>
                    <a:pt x="341556" y="0"/>
                  </a:lnTo>
                  <a:lnTo>
                    <a:pt x="455409" y="206922"/>
                  </a:lnTo>
                  <a:close/>
                </a:path>
              </a:pathLst>
            </a:custGeom>
            <a:solidFill>
              <a:srgbClr val="0064BF">
                <a:alpha val="50195"/>
              </a:srgbClr>
            </a:solidFill>
          </p:spPr>
          <p:txBody>
            <a:bodyPr wrap="square" lIns="0" tIns="0" rIns="0" bIns="0" rtlCol="0"/>
            <a:lstStyle/>
            <a:p/>
          </p:txBody>
        </p:sp>
        <p:sp>
          <p:nvSpPr>
            <p:cNvPr id="4" name="object 4"/>
            <p:cNvSpPr/>
            <p:nvPr/>
          </p:nvSpPr>
          <p:spPr>
            <a:xfrm>
              <a:off x="472404" y="1375399"/>
              <a:ext cx="11247755" cy="4699635"/>
            </a:xfrm>
            <a:custGeom>
              <a:rect l="l" t="t" r="r" b="b"/>
              <a:pathLst>
                <a:path w="11247755" h="4699635">
                  <a:moveTo>
                    <a:pt x="11247191" y="4699510"/>
                  </a:moveTo>
                  <a:lnTo>
                    <a:pt x="0" y="4699510"/>
                  </a:lnTo>
                  <a:lnTo>
                    <a:pt x="0" y="0"/>
                  </a:lnTo>
                  <a:lnTo>
                    <a:pt x="11247191" y="0"/>
                  </a:lnTo>
                  <a:lnTo>
                    <a:pt x="11247191" y="4699510"/>
                  </a:lnTo>
                  <a:close/>
                </a:path>
              </a:pathLst>
            </a:custGeom>
            <a:solidFill>
              <a:srgbClr val="0085FF">
                <a:alpha val="79998"/>
              </a:srgbClr>
            </a:solidFill>
          </p:spPr>
          <p:txBody>
            <a:bodyPr wrap="square" lIns="0" tIns="0" rIns="0" bIns="0" rtlCol="0"/>
            <a:lstStyle/>
            <a:p/>
          </p:txBody>
        </p:sp>
        <p:pic>
          <p:nvPicPr>
            <p:cNvPr id="5" name="object 5"/>
            <p:cNvPicPr/>
            <p:nvPr/>
          </p:nvPicPr>
          <p:blipFill>
            <a:blip r:embed="rId2"/>
            <a:stretch>
              <a:fillRect/>
            </a:stretch>
          </p:blipFill>
          <p:spPr>
            <a:xfrm>
              <a:off x="740687" y="1168478"/>
              <a:ext cx="3679823" cy="4906430"/>
            </a:xfrm>
            <a:prstGeom prst="rect">
              <a:avLst/>
            </a:prstGeom>
          </p:spPr>
        </p:pic>
      </p:grpSp>
      <p:sp>
        <p:nvSpPr>
          <p:cNvPr id="6" name="object 6"/>
          <p:cNvSpPr/>
          <p:nvPr/>
        </p:nvSpPr>
        <p:spPr>
          <a:xfrm>
            <a:off x="2499429" y="6236294"/>
            <a:ext cx="9220200" cy="67945"/>
          </a:xfrm>
          <a:custGeom>
            <a:rect l="l" t="t" r="r" b="b"/>
            <a:pathLst>
              <a:path w="9220200" h="67945">
                <a:moveTo>
                  <a:pt x="9220164" y="67345"/>
                </a:moveTo>
                <a:lnTo>
                  <a:pt x="0" y="67345"/>
                </a:lnTo>
                <a:lnTo>
                  <a:pt x="0" y="0"/>
                </a:lnTo>
                <a:lnTo>
                  <a:pt x="9220164" y="0"/>
                </a:lnTo>
                <a:lnTo>
                  <a:pt x="9220164" y="67345"/>
                </a:lnTo>
                <a:close/>
              </a:path>
            </a:pathLst>
          </a:custGeom>
          <a:solidFill>
            <a:srgbClr val="3045FC"/>
          </a:solidFill>
        </p:spPr>
        <p:txBody>
          <a:bodyPr wrap="square" lIns="0" tIns="0" rIns="0" bIns="0" rtlCol="0"/>
          <a:lstStyle/>
          <a:p/>
        </p:txBody>
      </p:sp>
      <p:sp>
        <p:nvSpPr>
          <p:cNvPr id="7" name="object 7"/>
          <p:cNvSpPr/>
          <p:nvPr/>
        </p:nvSpPr>
        <p:spPr>
          <a:xfrm>
            <a:off x="483810" y="6236294"/>
            <a:ext cx="740410" cy="67945"/>
          </a:xfrm>
          <a:custGeom>
            <a:rect l="l" t="t" r="r" b="b"/>
            <a:pathLst>
              <a:path w="740410" h="67945">
                <a:moveTo>
                  <a:pt x="740059" y="67345"/>
                </a:moveTo>
                <a:lnTo>
                  <a:pt x="0" y="67345"/>
                </a:lnTo>
                <a:lnTo>
                  <a:pt x="0" y="0"/>
                </a:lnTo>
                <a:lnTo>
                  <a:pt x="740059" y="0"/>
                </a:lnTo>
                <a:lnTo>
                  <a:pt x="740059" y="67345"/>
                </a:lnTo>
                <a:close/>
              </a:path>
            </a:pathLst>
          </a:custGeom>
          <a:solidFill>
            <a:srgbClr val="3045FC"/>
          </a:solidFill>
        </p:spPr>
        <p:txBody>
          <a:bodyPr wrap="square" lIns="0" tIns="0" rIns="0" bIns="0" rtlCol="0"/>
          <a:lstStyle/>
          <a:p/>
        </p:txBody>
      </p:sp>
      <p:pic>
        <p:nvPicPr>
          <p:cNvPr id="8" name="object 8"/>
          <p:cNvPicPr/>
          <p:nvPr/>
        </p:nvPicPr>
        <p:blipFill>
          <a:blip r:embed="rId3"/>
          <a:stretch>
            <a:fillRect/>
          </a:stretch>
        </p:blipFill>
        <p:spPr>
          <a:xfrm>
            <a:off x="1375876" y="6200640"/>
            <a:ext cx="158718" cy="158718"/>
          </a:xfrm>
          <a:prstGeom prst="rect">
            <a:avLst/>
          </a:prstGeom>
        </p:spPr>
      </p:pic>
      <p:pic>
        <p:nvPicPr>
          <p:cNvPr id="9" name="object 9"/>
          <p:cNvPicPr/>
          <p:nvPr/>
        </p:nvPicPr>
        <p:blipFill>
          <a:blip r:embed="rId4"/>
          <a:stretch>
            <a:fillRect/>
          </a:stretch>
        </p:blipFill>
        <p:spPr>
          <a:xfrm>
            <a:off x="1607198" y="6207252"/>
            <a:ext cx="147382" cy="147382"/>
          </a:xfrm>
          <a:prstGeom prst="rect">
            <a:avLst/>
          </a:prstGeom>
        </p:spPr>
      </p:pic>
      <p:pic>
        <p:nvPicPr>
          <p:cNvPr id="10" name="object 10"/>
          <p:cNvPicPr/>
          <p:nvPr/>
        </p:nvPicPr>
        <p:blipFill>
          <a:blip r:embed="rId5"/>
          <a:stretch>
            <a:fillRect/>
          </a:stretch>
        </p:blipFill>
        <p:spPr>
          <a:xfrm>
            <a:off x="1827184" y="6213862"/>
            <a:ext cx="136044" cy="136043"/>
          </a:xfrm>
          <a:prstGeom prst="rect">
            <a:avLst/>
          </a:prstGeom>
        </p:spPr>
      </p:pic>
      <p:pic>
        <p:nvPicPr>
          <p:cNvPr id="11" name="object 11"/>
          <p:cNvPicPr/>
          <p:nvPr/>
        </p:nvPicPr>
        <p:blipFill>
          <a:blip r:embed="rId6"/>
          <a:stretch>
            <a:fillRect/>
          </a:stretch>
        </p:blipFill>
        <p:spPr>
          <a:xfrm>
            <a:off x="2027322" y="6220475"/>
            <a:ext cx="124707" cy="124708"/>
          </a:xfrm>
          <a:prstGeom prst="rect">
            <a:avLst/>
          </a:prstGeom>
        </p:spPr>
      </p:pic>
      <p:pic>
        <p:nvPicPr>
          <p:cNvPr id="12" name="object 12"/>
          <p:cNvPicPr/>
          <p:nvPr/>
        </p:nvPicPr>
        <p:blipFill>
          <a:blip r:embed="rId7"/>
          <a:stretch>
            <a:fillRect/>
          </a:stretch>
        </p:blipFill>
        <p:spPr>
          <a:xfrm>
            <a:off x="2224635" y="6214893"/>
            <a:ext cx="113370" cy="113370"/>
          </a:xfrm>
          <a:prstGeom prst="rect">
            <a:avLst/>
          </a:prstGeom>
        </p:spPr>
      </p:pic>
      <p:sp>
        <p:nvSpPr>
          <p:cNvPr id="13" name="object 13"/>
          <p:cNvSpPr txBox="1"/>
          <p:nvPr/>
        </p:nvSpPr>
        <p:spPr>
          <a:xfrm>
            <a:off x="4866004" y="1928423"/>
            <a:ext cx="6026150" cy="109347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总结</a:t>
            </a:r>
            <a:r>
              <a:rPr sz="2300" b="1" spc="-50">
                <a:solidFill>
                  <a:srgbClr val="FFFFFF"/>
                </a:solidFill>
                <a:latin typeface="微软雅黑"/>
                <a:cs typeface="微软雅黑"/>
              </a:rPr>
              <a:t>词</a:t>
            </a:r>
            <a:endParaRPr sz="2300">
              <a:latin typeface="微软雅黑"/>
              <a:cs typeface="微软雅黑"/>
            </a:endParaRPr>
          </a:p>
          <a:p>
            <a:pPr marL="12700" marR="5080">
              <a:lnSpc>
                <a:spcPct val="150000"/>
              </a:lnSpc>
              <a:spcBef>
                <a:spcPts val="760"/>
              </a:spcBef>
            </a:pPr>
            <a:r>
              <a:rPr sz="1350" spc="-5">
                <a:solidFill>
                  <a:srgbClr val="FFFFFF"/>
                </a:solidFill>
                <a:latin typeface="微软雅黑"/>
                <a:cs typeface="微软雅黑"/>
              </a:rPr>
              <a:t>风险的不确定性是指风险发生的时间、地点、方式和后果等都具有不确定性，无</a:t>
            </a:r>
            <a:r>
              <a:rPr sz="1350" spc="-10">
                <a:solidFill>
                  <a:srgbClr val="FFFFFF"/>
                </a:solidFill>
                <a:latin typeface="微软雅黑"/>
                <a:cs typeface="微软雅黑"/>
              </a:rPr>
              <a:t>法准确预测和掌控。</a:t>
            </a:r>
            <a:endParaRPr sz="1350">
              <a:latin typeface="微软雅黑"/>
              <a:cs typeface="微软雅黑"/>
            </a:endParaRPr>
          </a:p>
        </p:txBody>
      </p:sp>
      <p:sp>
        <p:nvSpPr>
          <p:cNvPr id="14" name="object 14"/>
          <p:cNvSpPr txBox="1"/>
          <p:nvPr/>
        </p:nvSpPr>
        <p:spPr>
          <a:xfrm>
            <a:off x="4866005" y="3984222"/>
            <a:ext cx="6197600" cy="1478915"/>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详细描</a:t>
            </a:r>
            <a:r>
              <a:rPr sz="2300" b="1" spc="-50">
                <a:solidFill>
                  <a:srgbClr val="FFFFFF"/>
                </a:solidFill>
                <a:latin typeface="微软雅黑"/>
                <a:cs typeface="微软雅黑"/>
              </a:rPr>
              <a:t>述</a:t>
            </a:r>
            <a:endParaRPr sz="2300">
              <a:latin typeface="微软雅黑"/>
              <a:cs typeface="微软雅黑"/>
            </a:endParaRPr>
          </a:p>
          <a:p>
            <a:pPr marL="12700" marR="5080">
              <a:lnSpc>
                <a:spcPct val="150000"/>
              </a:lnSpc>
              <a:spcBef>
                <a:spcPts val="1370"/>
              </a:spcBef>
            </a:pPr>
            <a:r>
              <a:rPr sz="1350" spc="-5">
                <a:solidFill>
                  <a:srgbClr val="FFFFFF"/>
                </a:solidFill>
                <a:latin typeface="微软雅黑"/>
                <a:cs typeface="微软雅黑"/>
              </a:rPr>
              <a:t>风险的不确定性是保险业面临的核心问题之一。由于风险事件的随机性和复杂性，保险公司无法准确预测未来可能发生的损失，因此需要制定相应的风险管理策略</a:t>
            </a:r>
            <a:r>
              <a:rPr sz="1350" spc="-50">
                <a:solidFill>
                  <a:srgbClr val="FFFFFF"/>
                </a:solidFill>
                <a:latin typeface="微软雅黑"/>
                <a:cs typeface="微软雅黑"/>
              </a:rPr>
              <a:t> </a:t>
            </a:r>
            <a:r>
              <a:rPr sz="1350" spc="-15">
                <a:solidFill>
                  <a:srgbClr val="FFFFFF"/>
                </a:solidFill>
                <a:latin typeface="微软雅黑"/>
                <a:cs typeface="微软雅黑"/>
              </a:rPr>
              <a:t>来应对。</a:t>
            </a:r>
            <a:endParaRPr sz="1350">
              <a:latin typeface="微软雅黑"/>
              <a:cs typeface="微软雅黑"/>
            </a:endParaRPr>
          </a:p>
        </p:txBody>
      </p:sp>
      <p:grpSp>
        <p:nvGrpSpPr>
          <p:cNvPr id="15" name="object 15"/>
          <p:cNvGrpSpPr/>
          <p:nvPr/>
        </p:nvGrpSpPr>
        <p:grpSpPr>
          <a:xfrm>
            <a:off x="454963" y="331167"/>
            <a:ext cx="515620" cy="440055"/>
            <a:chOff x="454963" y="331167"/>
            <a:chExt cx="515620" cy="440055"/>
          </a:xfrm>
        </p:grpSpPr>
        <p:pic>
          <p:nvPicPr>
            <p:cNvPr id="16" name="object 16"/>
            <p:cNvPicPr/>
            <p:nvPr/>
          </p:nvPicPr>
          <p:blipFill>
            <a:blip r:embed="rId8"/>
            <a:stretch>
              <a:fillRect/>
            </a:stretch>
          </p:blipFill>
          <p:spPr>
            <a:xfrm>
              <a:off x="454963" y="331167"/>
              <a:ext cx="84147" cy="84146"/>
            </a:xfrm>
            <a:prstGeom prst="rect">
              <a:avLst/>
            </a:prstGeom>
          </p:spPr>
        </p:pic>
        <p:pic>
          <p:nvPicPr>
            <p:cNvPr id="17" name="object 17"/>
            <p:cNvPicPr/>
            <p:nvPr/>
          </p:nvPicPr>
          <p:blipFill>
            <a:blip r:embed="rId9"/>
            <a:stretch>
              <a:fillRect/>
            </a:stretch>
          </p:blipFill>
          <p:spPr>
            <a:xfrm>
              <a:off x="575049" y="337742"/>
              <a:ext cx="78137" cy="78136"/>
            </a:xfrm>
            <a:prstGeom prst="rect">
              <a:avLst/>
            </a:prstGeom>
          </p:spPr>
        </p:pic>
        <p:pic>
          <p:nvPicPr>
            <p:cNvPr id="18" name="object 18"/>
            <p:cNvPicPr/>
            <p:nvPr/>
          </p:nvPicPr>
          <p:blipFill>
            <a:blip r:embed="rId10"/>
            <a:stretch>
              <a:fillRect/>
            </a:stretch>
          </p:blipFill>
          <p:spPr>
            <a:xfrm>
              <a:off x="689124" y="339459"/>
              <a:ext cx="74704" cy="74703"/>
            </a:xfrm>
            <a:prstGeom prst="rect">
              <a:avLst/>
            </a:prstGeom>
          </p:spPr>
        </p:pic>
        <p:pic>
          <p:nvPicPr>
            <p:cNvPr id="19" name="object 19"/>
            <p:cNvPicPr/>
            <p:nvPr/>
          </p:nvPicPr>
          <p:blipFill>
            <a:blip r:embed="rId11"/>
            <a:stretch>
              <a:fillRect/>
            </a:stretch>
          </p:blipFill>
          <p:spPr>
            <a:xfrm>
              <a:off x="799767" y="348429"/>
              <a:ext cx="69238" cy="69237"/>
            </a:xfrm>
            <a:prstGeom prst="rect">
              <a:avLst/>
            </a:prstGeom>
          </p:spPr>
        </p:pic>
        <p:pic>
          <p:nvPicPr>
            <p:cNvPr id="20" name="object 20"/>
            <p:cNvPicPr/>
            <p:nvPr/>
          </p:nvPicPr>
          <p:blipFill>
            <a:blip r:embed="rId12"/>
            <a:stretch>
              <a:fillRect/>
            </a:stretch>
          </p:blipFill>
          <p:spPr>
            <a:xfrm>
              <a:off x="904944" y="344296"/>
              <a:ext cx="65594" cy="65593"/>
            </a:xfrm>
            <a:prstGeom prst="rect">
              <a:avLst/>
            </a:prstGeom>
          </p:spPr>
        </p:pic>
        <p:pic>
          <p:nvPicPr>
            <p:cNvPr id="21" name="object 21"/>
            <p:cNvPicPr/>
            <p:nvPr/>
          </p:nvPicPr>
          <p:blipFill>
            <a:blip r:embed="rId13"/>
            <a:stretch>
              <a:fillRect/>
            </a:stretch>
          </p:blipFill>
          <p:spPr>
            <a:xfrm>
              <a:off x="454963" y="448941"/>
              <a:ext cx="84147" cy="84146"/>
            </a:xfrm>
            <a:prstGeom prst="rect">
              <a:avLst/>
            </a:prstGeom>
          </p:spPr>
        </p:pic>
        <p:pic>
          <p:nvPicPr>
            <p:cNvPr id="22" name="object 22"/>
            <p:cNvPicPr/>
            <p:nvPr/>
          </p:nvPicPr>
          <p:blipFill>
            <a:blip r:embed="rId9"/>
            <a:stretch>
              <a:fillRect/>
            </a:stretch>
          </p:blipFill>
          <p:spPr>
            <a:xfrm>
              <a:off x="575049" y="455516"/>
              <a:ext cx="78137" cy="78136"/>
            </a:xfrm>
            <a:prstGeom prst="rect">
              <a:avLst/>
            </a:prstGeom>
          </p:spPr>
        </p:pic>
        <p:pic>
          <p:nvPicPr>
            <p:cNvPr id="23" name="object 23"/>
            <p:cNvPicPr/>
            <p:nvPr/>
          </p:nvPicPr>
          <p:blipFill>
            <a:blip r:embed="rId10"/>
            <a:stretch>
              <a:fillRect/>
            </a:stretch>
          </p:blipFill>
          <p:spPr>
            <a:xfrm>
              <a:off x="689124" y="457232"/>
              <a:ext cx="74703" cy="74704"/>
            </a:xfrm>
            <a:prstGeom prst="rect">
              <a:avLst/>
            </a:prstGeom>
          </p:spPr>
        </p:pic>
        <p:pic>
          <p:nvPicPr>
            <p:cNvPr id="24" name="object 24"/>
            <p:cNvPicPr/>
            <p:nvPr/>
          </p:nvPicPr>
          <p:blipFill>
            <a:blip r:embed="rId14"/>
            <a:stretch>
              <a:fillRect/>
            </a:stretch>
          </p:blipFill>
          <p:spPr>
            <a:xfrm>
              <a:off x="799767" y="466202"/>
              <a:ext cx="69237" cy="69237"/>
            </a:xfrm>
            <a:prstGeom prst="rect">
              <a:avLst/>
            </a:prstGeom>
          </p:spPr>
        </p:pic>
        <p:pic>
          <p:nvPicPr>
            <p:cNvPr id="25" name="object 25"/>
            <p:cNvPicPr/>
            <p:nvPr/>
          </p:nvPicPr>
          <p:blipFill>
            <a:blip r:embed="rId12"/>
            <a:stretch>
              <a:fillRect/>
            </a:stretch>
          </p:blipFill>
          <p:spPr>
            <a:xfrm>
              <a:off x="904944" y="462069"/>
              <a:ext cx="65594" cy="65594"/>
            </a:xfrm>
            <a:prstGeom prst="rect">
              <a:avLst/>
            </a:prstGeom>
          </p:spPr>
        </p:pic>
        <p:pic>
          <p:nvPicPr>
            <p:cNvPr id="26" name="object 26"/>
            <p:cNvPicPr/>
            <p:nvPr/>
          </p:nvPicPr>
          <p:blipFill>
            <a:blip r:embed="rId13"/>
            <a:stretch>
              <a:fillRect/>
            </a:stretch>
          </p:blipFill>
          <p:spPr>
            <a:xfrm>
              <a:off x="454963" y="566714"/>
              <a:ext cx="84147" cy="84146"/>
            </a:xfrm>
            <a:prstGeom prst="rect">
              <a:avLst/>
            </a:prstGeom>
          </p:spPr>
        </p:pic>
        <p:pic>
          <p:nvPicPr>
            <p:cNvPr id="27" name="object 27"/>
            <p:cNvPicPr/>
            <p:nvPr/>
          </p:nvPicPr>
          <p:blipFill>
            <a:blip r:embed="rId15"/>
            <a:stretch>
              <a:fillRect/>
            </a:stretch>
          </p:blipFill>
          <p:spPr>
            <a:xfrm>
              <a:off x="575049" y="573290"/>
              <a:ext cx="78137" cy="78136"/>
            </a:xfrm>
            <a:prstGeom prst="rect">
              <a:avLst/>
            </a:prstGeom>
          </p:spPr>
        </p:pic>
        <p:pic>
          <p:nvPicPr>
            <p:cNvPr id="28" name="object 28"/>
            <p:cNvPicPr/>
            <p:nvPr/>
          </p:nvPicPr>
          <p:blipFill>
            <a:blip r:embed="rId16"/>
            <a:stretch>
              <a:fillRect/>
            </a:stretch>
          </p:blipFill>
          <p:spPr>
            <a:xfrm>
              <a:off x="689124" y="575006"/>
              <a:ext cx="74703" cy="74704"/>
            </a:xfrm>
            <a:prstGeom prst="rect">
              <a:avLst/>
            </a:prstGeom>
          </p:spPr>
        </p:pic>
        <p:pic>
          <p:nvPicPr>
            <p:cNvPr id="29" name="object 29"/>
            <p:cNvPicPr/>
            <p:nvPr/>
          </p:nvPicPr>
          <p:blipFill>
            <a:blip r:embed="rId14"/>
            <a:stretch>
              <a:fillRect/>
            </a:stretch>
          </p:blipFill>
          <p:spPr>
            <a:xfrm>
              <a:off x="799767" y="583976"/>
              <a:ext cx="69237" cy="69237"/>
            </a:xfrm>
            <a:prstGeom prst="rect">
              <a:avLst/>
            </a:prstGeom>
          </p:spPr>
        </p:pic>
        <p:pic>
          <p:nvPicPr>
            <p:cNvPr id="30" name="object 30"/>
            <p:cNvPicPr/>
            <p:nvPr/>
          </p:nvPicPr>
          <p:blipFill>
            <a:blip r:embed="rId12"/>
            <a:stretch>
              <a:fillRect/>
            </a:stretch>
          </p:blipFill>
          <p:spPr>
            <a:xfrm>
              <a:off x="904944" y="579843"/>
              <a:ext cx="65594" cy="65594"/>
            </a:xfrm>
            <a:prstGeom prst="rect">
              <a:avLst/>
            </a:prstGeom>
          </p:spPr>
        </p:pic>
        <p:pic>
          <p:nvPicPr>
            <p:cNvPr id="31" name="object 31"/>
            <p:cNvPicPr/>
            <p:nvPr/>
          </p:nvPicPr>
          <p:blipFill>
            <a:blip r:embed="rId8"/>
            <a:stretch>
              <a:fillRect/>
            </a:stretch>
          </p:blipFill>
          <p:spPr>
            <a:xfrm>
              <a:off x="454963" y="684488"/>
              <a:ext cx="84147" cy="84146"/>
            </a:xfrm>
            <a:prstGeom prst="rect">
              <a:avLst/>
            </a:prstGeom>
          </p:spPr>
        </p:pic>
        <p:pic>
          <p:nvPicPr>
            <p:cNvPr id="32" name="object 32"/>
            <p:cNvPicPr/>
            <p:nvPr/>
          </p:nvPicPr>
          <p:blipFill>
            <a:blip r:embed="rId15"/>
            <a:stretch>
              <a:fillRect/>
            </a:stretch>
          </p:blipFill>
          <p:spPr>
            <a:xfrm>
              <a:off x="575049" y="691063"/>
              <a:ext cx="78137" cy="78136"/>
            </a:xfrm>
            <a:prstGeom prst="rect">
              <a:avLst/>
            </a:prstGeom>
          </p:spPr>
        </p:pic>
        <p:pic>
          <p:nvPicPr>
            <p:cNvPr id="33" name="object 33"/>
            <p:cNvPicPr/>
            <p:nvPr/>
          </p:nvPicPr>
          <p:blipFill>
            <a:blip r:embed="rId10"/>
            <a:stretch>
              <a:fillRect/>
            </a:stretch>
          </p:blipFill>
          <p:spPr>
            <a:xfrm>
              <a:off x="689124" y="692780"/>
              <a:ext cx="74703" cy="74704"/>
            </a:xfrm>
            <a:prstGeom prst="rect">
              <a:avLst/>
            </a:prstGeom>
          </p:spPr>
        </p:pic>
        <p:pic>
          <p:nvPicPr>
            <p:cNvPr id="34" name="object 34"/>
            <p:cNvPicPr/>
            <p:nvPr/>
          </p:nvPicPr>
          <p:blipFill>
            <a:blip r:embed="rId11"/>
            <a:stretch>
              <a:fillRect/>
            </a:stretch>
          </p:blipFill>
          <p:spPr>
            <a:xfrm>
              <a:off x="799767" y="701750"/>
              <a:ext cx="69237" cy="69237"/>
            </a:xfrm>
            <a:prstGeom prst="rect">
              <a:avLst/>
            </a:prstGeom>
          </p:spPr>
        </p:pic>
        <p:pic>
          <p:nvPicPr>
            <p:cNvPr id="35" name="object 35"/>
            <p:cNvPicPr/>
            <p:nvPr/>
          </p:nvPicPr>
          <p:blipFill>
            <a:blip r:embed="rId12"/>
            <a:stretch>
              <a:fillRect/>
            </a:stretch>
          </p:blipFill>
          <p:spPr>
            <a:xfrm>
              <a:off x="904944" y="697617"/>
              <a:ext cx="65594" cy="65594"/>
            </a:xfrm>
            <a:prstGeom prst="rect">
              <a:avLst/>
            </a:prstGeom>
          </p:spPr>
        </p:pic>
      </p:grpSp>
      <p:sp>
        <p:nvSpPr>
          <p:cNvPr id="36" name="object 36"/>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风险的不确定性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风险的客观性</a:t>
            </a:r>
          </a:p>
        </p:txBody>
      </p:sp>
      <p:sp>
        <p:nvSpPr>
          <p:cNvPr id="27" name="object 27"/>
          <p:cNvSpPr txBox="1"/>
          <p:nvPr/>
        </p:nvSpPr>
        <p:spPr>
          <a:xfrm>
            <a:off x="7863129" y="1443503"/>
            <a:ext cx="796925" cy="334010"/>
          </a:xfrm>
          <a:prstGeom prst="rect">
            <a:avLst/>
          </a:prstGeom>
        </p:spPr>
        <p:txBody>
          <a:bodyPr vert="horz" wrap="square" lIns="0" tIns="15875" rIns="0" bIns="0" rtlCol="0">
            <a:spAutoFit/>
          </a:bodyPr>
          <a:lstStyle/>
          <a:p>
            <a:pPr marL="12700">
              <a:lnSpc>
                <a:spcPct val="100000"/>
              </a:lnSpc>
              <a:spcBef>
                <a:spcPts val="125"/>
              </a:spcBef>
            </a:pPr>
            <a:r>
              <a:rPr sz="2000" b="1">
                <a:solidFill>
                  <a:srgbClr val="3045FC"/>
                </a:solidFill>
                <a:latin typeface="微软雅黑"/>
                <a:cs typeface="微软雅黑"/>
              </a:rPr>
              <a:t>总结</a:t>
            </a:r>
            <a:r>
              <a:rPr sz="2000" b="1" spc="-50">
                <a:solidFill>
                  <a:srgbClr val="3045FC"/>
                </a:solidFill>
                <a:latin typeface="微软雅黑"/>
                <a:cs typeface="微软雅黑"/>
              </a:rPr>
              <a:t>词</a:t>
            </a:r>
            <a:endParaRPr sz="2000">
              <a:latin typeface="微软雅黑"/>
              <a:cs typeface="微软雅黑"/>
            </a:endParaRPr>
          </a:p>
        </p:txBody>
      </p:sp>
      <p:sp>
        <p:nvSpPr>
          <p:cNvPr id="28" name="object 28"/>
          <p:cNvSpPr txBox="1"/>
          <p:nvPr/>
        </p:nvSpPr>
        <p:spPr>
          <a:xfrm>
            <a:off x="7821007" y="2365512"/>
            <a:ext cx="3263900" cy="711200"/>
          </a:xfrm>
          <a:prstGeom prst="rect">
            <a:avLst/>
          </a:prstGeom>
        </p:spPr>
        <p:txBody>
          <a:bodyPr vert="horz" wrap="square" lIns="0" tIns="12700" rIns="0" bIns="0" rtlCol="0">
            <a:spAutoFit/>
          </a:bodyPr>
          <a:lstStyle/>
          <a:p>
            <a:pPr marL="12700" marR="5080">
              <a:lnSpc>
                <a:spcPct val="150000"/>
              </a:lnSpc>
              <a:spcBef>
                <a:spcPts val="100"/>
              </a:spcBef>
            </a:pPr>
            <a:r>
              <a:rPr sz="1500" spc="-5">
                <a:latin typeface="微软雅黑"/>
                <a:cs typeface="微软雅黑"/>
              </a:rPr>
              <a:t>风险的客观性是指风险是客观存在的，不以人的意志为转移。</a:t>
            </a:r>
            <a:endParaRPr sz="1500">
              <a:latin typeface="微软雅黑"/>
              <a:cs typeface="微软雅黑"/>
            </a:endParaRPr>
          </a:p>
        </p:txBody>
      </p:sp>
      <p:sp>
        <p:nvSpPr>
          <p:cNvPr id="29" name="object 29"/>
          <p:cNvSpPr txBox="1"/>
          <p:nvPr/>
        </p:nvSpPr>
        <p:spPr>
          <a:xfrm>
            <a:off x="7863129" y="3868975"/>
            <a:ext cx="3126740" cy="2147570"/>
          </a:xfrm>
          <a:prstGeom prst="rect">
            <a:avLst/>
          </a:prstGeom>
        </p:spPr>
        <p:txBody>
          <a:bodyPr vert="horz" wrap="square" lIns="0" tIns="15875" rIns="0" bIns="0" rtlCol="0">
            <a:spAutoFit/>
          </a:bodyPr>
          <a:lstStyle/>
          <a:p>
            <a:pPr marL="12700">
              <a:lnSpc>
                <a:spcPct val="100000"/>
              </a:lnSpc>
              <a:spcBef>
                <a:spcPts val="125"/>
              </a:spcBef>
            </a:pPr>
            <a:r>
              <a:rPr sz="2000" b="1">
                <a:solidFill>
                  <a:srgbClr val="3045FC"/>
                </a:solidFill>
                <a:latin typeface="微软雅黑"/>
                <a:cs typeface="微软雅黑"/>
              </a:rPr>
              <a:t>详细描</a:t>
            </a:r>
            <a:r>
              <a:rPr sz="2000" b="1" spc="-50">
                <a:solidFill>
                  <a:srgbClr val="3045FC"/>
                </a:solidFill>
                <a:latin typeface="微软雅黑"/>
                <a:cs typeface="微软雅黑"/>
              </a:rPr>
              <a:t>述</a:t>
            </a:r>
            <a:endParaRPr sz="2000">
              <a:latin typeface="微软雅黑"/>
              <a:cs typeface="微软雅黑"/>
            </a:endParaRPr>
          </a:p>
          <a:p>
            <a:pPr marL="65405" marR="5080" algn="just">
              <a:lnSpc>
                <a:spcPct val="150000"/>
              </a:lnSpc>
              <a:spcBef>
                <a:spcPts val="785"/>
              </a:spcBef>
            </a:pPr>
            <a:r>
              <a:rPr sz="1500" spc="-5">
                <a:latin typeface="微软雅黑"/>
                <a:cs typeface="微软雅黑"/>
              </a:rPr>
              <a:t>风险的客观性意味着风险不会因为人的主观意愿而消失或改变。保险公司需要认识到风险的客观性，并制定相应的风险管理策略来应对可能发生的</a:t>
            </a:r>
            <a:r>
              <a:rPr sz="1500" spc="-20">
                <a:latin typeface="微软雅黑"/>
                <a:cs typeface="微软雅黑"/>
              </a:rPr>
              <a:t>损失。</a:t>
            </a:r>
            <a:endParaRPr sz="15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6185765" y="1751286"/>
            <a:ext cx="5243195" cy="4234815"/>
          </a:xfrm>
          <a:custGeom>
            <a:rect l="l" t="t" r="r" b="b"/>
            <a:pathLst>
              <a:path w="5243195" h="4234815">
                <a:moveTo>
                  <a:pt x="705757" y="4234459"/>
                </a:moveTo>
                <a:lnTo>
                  <a:pt x="657436" y="4232830"/>
                </a:lnTo>
                <a:lnTo>
                  <a:pt x="609990" y="4228016"/>
                </a:lnTo>
                <a:lnTo>
                  <a:pt x="563522" y="4220120"/>
                </a:lnTo>
                <a:lnTo>
                  <a:pt x="518138" y="4209248"/>
                </a:lnTo>
                <a:lnTo>
                  <a:pt x="473944" y="4195505"/>
                </a:lnTo>
                <a:lnTo>
                  <a:pt x="431044" y="4178997"/>
                </a:lnTo>
                <a:lnTo>
                  <a:pt x="389543" y="4159827"/>
                </a:lnTo>
                <a:lnTo>
                  <a:pt x="349547" y="4138102"/>
                </a:lnTo>
                <a:lnTo>
                  <a:pt x="311161" y="4113926"/>
                </a:lnTo>
                <a:lnTo>
                  <a:pt x="274489" y="4087405"/>
                </a:lnTo>
                <a:lnTo>
                  <a:pt x="239638" y="4058644"/>
                </a:lnTo>
                <a:lnTo>
                  <a:pt x="206711" y="4027747"/>
                </a:lnTo>
                <a:lnTo>
                  <a:pt x="175814" y="3994820"/>
                </a:lnTo>
                <a:lnTo>
                  <a:pt x="147053" y="3959968"/>
                </a:lnTo>
                <a:lnTo>
                  <a:pt x="120532" y="3923297"/>
                </a:lnTo>
                <a:lnTo>
                  <a:pt x="96356" y="3884910"/>
                </a:lnTo>
                <a:lnTo>
                  <a:pt x="74631" y="3844914"/>
                </a:lnTo>
                <a:lnTo>
                  <a:pt x="55462" y="3803414"/>
                </a:lnTo>
                <a:lnTo>
                  <a:pt x="38953" y="3760514"/>
                </a:lnTo>
                <a:lnTo>
                  <a:pt x="25210" y="3716319"/>
                </a:lnTo>
                <a:lnTo>
                  <a:pt x="14338" y="3670936"/>
                </a:lnTo>
                <a:lnTo>
                  <a:pt x="6443" y="3624468"/>
                </a:lnTo>
                <a:lnTo>
                  <a:pt x="1628" y="3577022"/>
                </a:lnTo>
                <a:lnTo>
                  <a:pt x="0" y="3528702"/>
                </a:lnTo>
                <a:lnTo>
                  <a:pt x="0" y="705757"/>
                </a:lnTo>
                <a:lnTo>
                  <a:pt x="1628" y="657436"/>
                </a:lnTo>
                <a:lnTo>
                  <a:pt x="6442" y="609989"/>
                </a:lnTo>
                <a:lnTo>
                  <a:pt x="14338" y="563522"/>
                </a:lnTo>
                <a:lnTo>
                  <a:pt x="25210" y="518138"/>
                </a:lnTo>
                <a:lnTo>
                  <a:pt x="38953" y="473944"/>
                </a:lnTo>
                <a:lnTo>
                  <a:pt x="55462" y="431044"/>
                </a:lnTo>
                <a:lnTo>
                  <a:pt x="74631" y="389543"/>
                </a:lnTo>
                <a:lnTo>
                  <a:pt x="96357" y="349547"/>
                </a:lnTo>
                <a:lnTo>
                  <a:pt x="120532" y="311161"/>
                </a:lnTo>
                <a:lnTo>
                  <a:pt x="147054" y="274489"/>
                </a:lnTo>
                <a:lnTo>
                  <a:pt x="175815" y="239637"/>
                </a:lnTo>
                <a:lnTo>
                  <a:pt x="206712" y="206710"/>
                </a:lnTo>
                <a:lnTo>
                  <a:pt x="239639" y="175814"/>
                </a:lnTo>
                <a:lnTo>
                  <a:pt x="274491" y="147052"/>
                </a:lnTo>
                <a:lnTo>
                  <a:pt x="311162" y="120531"/>
                </a:lnTo>
                <a:lnTo>
                  <a:pt x="349549" y="96356"/>
                </a:lnTo>
                <a:lnTo>
                  <a:pt x="389545" y="74631"/>
                </a:lnTo>
                <a:lnTo>
                  <a:pt x="431045" y="55461"/>
                </a:lnTo>
                <a:lnTo>
                  <a:pt x="473945" y="38953"/>
                </a:lnTo>
                <a:lnTo>
                  <a:pt x="518139" y="25210"/>
                </a:lnTo>
                <a:lnTo>
                  <a:pt x="563523" y="14338"/>
                </a:lnTo>
                <a:lnTo>
                  <a:pt x="609990" y="6442"/>
                </a:lnTo>
                <a:lnTo>
                  <a:pt x="657436" y="1628"/>
                </a:lnTo>
                <a:lnTo>
                  <a:pt x="705756" y="0"/>
                </a:lnTo>
                <a:lnTo>
                  <a:pt x="4536905" y="0"/>
                </a:lnTo>
                <a:lnTo>
                  <a:pt x="4585224" y="1628"/>
                </a:lnTo>
                <a:lnTo>
                  <a:pt x="4632670" y="6442"/>
                </a:lnTo>
                <a:lnTo>
                  <a:pt x="4679138" y="14338"/>
                </a:lnTo>
                <a:lnTo>
                  <a:pt x="4724522" y="25210"/>
                </a:lnTo>
                <a:lnTo>
                  <a:pt x="4768717" y="38953"/>
                </a:lnTo>
                <a:lnTo>
                  <a:pt x="4811617" y="55462"/>
                </a:lnTo>
                <a:lnTo>
                  <a:pt x="4853117" y="74631"/>
                </a:lnTo>
                <a:lnTo>
                  <a:pt x="4893113" y="96356"/>
                </a:lnTo>
                <a:lnTo>
                  <a:pt x="4931500" y="120532"/>
                </a:lnTo>
                <a:lnTo>
                  <a:pt x="4968171" y="147053"/>
                </a:lnTo>
                <a:lnTo>
                  <a:pt x="5003023" y="175815"/>
                </a:lnTo>
                <a:lnTo>
                  <a:pt x="5035950" y="206711"/>
                </a:lnTo>
                <a:lnTo>
                  <a:pt x="5066847" y="239638"/>
                </a:lnTo>
                <a:lnTo>
                  <a:pt x="5095608" y="274490"/>
                </a:lnTo>
                <a:lnTo>
                  <a:pt x="5122129" y="311162"/>
                </a:lnTo>
                <a:lnTo>
                  <a:pt x="5146305" y="349548"/>
                </a:lnTo>
                <a:lnTo>
                  <a:pt x="5168030" y="389544"/>
                </a:lnTo>
                <a:lnTo>
                  <a:pt x="5187200" y="431045"/>
                </a:lnTo>
                <a:lnTo>
                  <a:pt x="5203708" y="473945"/>
                </a:lnTo>
                <a:lnTo>
                  <a:pt x="5217451" y="518139"/>
                </a:lnTo>
                <a:lnTo>
                  <a:pt x="5228323" y="563523"/>
                </a:lnTo>
                <a:lnTo>
                  <a:pt x="5236219" y="609990"/>
                </a:lnTo>
                <a:lnTo>
                  <a:pt x="5241033" y="657437"/>
                </a:lnTo>
                <a:lnTo>
                  <a:pt x="5242662" y="705757"/>
                </a:lnTo>
                <a:lnTo>
                  <a:pt x="5242662" y="3528702"/>
                </a:lnTo>
                <a:lnTo>
                  <a:pt x="5241033" y="3577022"/>
                </a:lnTo>
                <a:lnTo>
                  <a:pt x="5236219" y="3624469"/>
                </a:lnTo>
                <a:lnTo>
                  <a:pt x="5228323" y="3670937"/>
                </a:lnTo>
                <a:lnTo>
                  <a:pt x="5217451" y="3716320"/>
                </a:lnTo>
                <a:lnTo>
                  <a:pt x="5203708" y="3760514"/>
                </a:lnTo>
                <a:lnTo>
                  <a:pt x="5187199" y="3803414"/>
                </a:lnTo>
                <a:lnTo>
                  <a:pt x="5168030" y="3844915"/>
                </a:lnTo>
                <a:lnTo>
                  <a:pt x="5146305" y="3884911"/>
                </a:lnTo>
                <a:lnTo>
                  <a:pt x="5122129" y="3923297"/>
                </a:lnTo>
                <a:lnTo>
                  <a:pt x="5095608" y="3959969"/>
                </a:lnTo>
                <a:lnTo>
                  <a:pt x="5066846" y="3994821"/>
                </a:lnTo>
                <a:lnTo>
                  <a:pt x="5035950" y="4027747"/>
                </a:lnTo>
                <a:lnTo>
                  <a:pt x="5003023" y="4058644"/>
                </a:lnTo>
                <a:lnTo>
                  <a:pt x="4968171" y="4087406"/>
                </a:lnTo>
                <a:lnTo>
                  <a:pt x="4931499" y="4113927"/>
                </a:lnTo>
                <a:lnTo>
                  <a:pt x="4893113" y="4138102"/>
                </a:lnTo>
                <a:lnTo>
                  <a:pt x="4853117" y="4159827"/>
                </a:lnTo>
                <a:lnTo>
                  <a:pt x="4811616" y="4178997"/>
                </a:lnTo>
                <a:lnTo>
                  <a:pt x="4768716" y="4195506"/>
                </a:lnTo>
                <a:lnTo>
                  <a:pt x="4724522" y="4209248"/>
                </a:lnTo>
                <a:lnTo>
                  <a:pt x="4679138" y="4220120"/>
                </a:lnTo>
                <a:lnTo>
                  <a:pt x="4632671" y="4228016"/>
                </a:lnTo>
                <a:lnTo>
                  <a:pt x="4585224" y="4232830"/>
                </a:lnTo>
                <a:lnTo>
                  <a:pt x="4536905" y="4234458"/>
                </a:lnTo>
                <a:lnTo>
                  <a:pt x="705757" y="4234459"/>
                </a:lnTo>
                <a:close/>
              </a:path>
            </a:pathLst>
          </a:custGeom>
          <a:solidFill>
            <a:srgbClr val="CCE7FF"/>
          </a:solidFill>
        </p:spPr>
        <p:txBody>
          <a:bodyPr wrap="square" lIns="0" tIns="0" rIns="0" bIns="0" rtlCol="0"/>
          <a:lstStyle/>
          <a:p/>
        </p:txBody>
      </p:sp>
      <p:grpSp>
        <p:nvGrpSpPr>
          <p:cNvPr id="3" name="object 3"/>
          <p:cNvGrpSpPr/>
          <p:nvPr/>
        </p:nvGrpSpPr>
        <p:grpSpPr>
          <a:xfrm>
            <a:off x="763570" y="1751286"/>
            <a:ext cx="6898005" cy="4234815"/>
            <a:chOff x="763570" y="1751286"/>
            <a:chExt cx="6898005" cy="4234815"/>
          </a:xfrm>
        </p:grpSpPr>
        <p:sp>
          <p:nvSpPr>
            <p:cNvPr id="4" name="object 4"/>
            <p:cNvSpPr/>
            <p:nvPr/>
          </p:nvSpPr>
          <p:spPr>
            <a:xfrm>
              <a:off x="763570" y="1751286"/>
              <a:ext cx="5243195" cy="4234815"/>
            </a:xfrm>
            <a:custGeom>
              <a:rect l="l" t="t" r="r" b="b"/>
              <a:pathLst>
                <a:path w="5243195" h="4234815">
                  <a:moveTo>
                    <a:pt x="705757" y="4234459"/>
                  </a:moveTo>
                  <a:lnTo>
                    <a:pt x="657436" y="4232830"/>
                  </a:lnTo>
                  <a:lnTo>
                    <a:pt x="609990" y="4228016"/>
                  </a:lnTo>
                  <a:lnTo>
                    <a:pt x="563522" y="4220120"/>
                  </a:lnTo>
                  <a:lnTo>
                    <a:pt x="518138" y="4209248"/>
                  </a:lnTo>
                  <a:lnTo>
                    <a:pt x="473944" y="4195505"/>
                  </a:lnTo>
                  <a:lnTo>
                    <a:pt x="431044" y="4178997"/>
                  </a:lnTo>
                  <a:lnTo>
                    <a:pt x="389543" y="4159827"/>
                  </a:lnTo>
                  <a:lnTo>
                    <a:pt x="349547" y="4138102"/>
                  </a:lnTo>
                  <a:lnTo>
                    <a:pt x="311161" y="4113926"/>
                  </a:lnTo>
                  <a:lnTo>
                    <a:pt x="274489" y="4087405"/>
                  </a:lnTo>
                  <a:lnTo>
                    <a:pt x="239638" y="4058644"/>
                  </a:lnTo>
                  <a:lnTo>
                    <a:pt x="206711" y="4027747"/>
                  </a:lnTo>
                  <a:lnTo>
                    <a:pt x="175814" y="3994820"/>
                  </a:lnTo>
                  <a:lnTo>
                    <a:pt x="147053" y="3959968"/>
                  </a:lnTo>
                  <a:lnTo>
                    <a:pt x="120532" y="3923297"/>
                  </a:lnTo>
                  <a:lnTo>
                    <a:pt x="96356" y="3884910"/>
                  </a:lnTo>
                  <a:lnTo>
                    <a:pt x="74631" y="3844914"/>
                  </a:lnTo>
                  <a:lnTo>
                    <a:pt x="55461" y="3803414"/>
                  </a:lnTo>
                  <a:lnTo>
                    <a:pt x="38953" y="3760514"/>
                  </a:lnTo>
                  <a:lnTo>
                    <a:pt x="25210" y="3716319"/>
                  </a:lnTo>
                  <a:lnTo>
                    <a:pt x="14338" y="3670936"/>
                  </a:lnTo>
                  <a:lnTo>
                    <a:pt x="6442" y="3624468"/>
                  </a:lnTo>
                  <a:lnTo>
                    <a:pt x="1628" y="3577022"/>
                  </a:lnTo>
                  <a:lnTo>
                    <a:pt x="0" y="3528702"/>
                  </a:lnTo>
                  <a:lnTo>
                    <a:pt x="0" y="705757"/>
                  </a:lnTo>
                  <a:lnTo>
                    <a:pt x="1628" y="657436"/>
                  </a:lnTo>
                  <a:lnTo>
                    <a:pt x="6442" y="609989"/>
                  </a:lnTo>
                  <a:lnTo>
                    <a:pt x="14338" y="563522"/>
                  </a:lnTo>
                  <a:lnTo>
                    <a:pt x="25210" y="518138"/>
                  </a:lnTo>
                  <a:lnTo>
                    <a:pt x="38953" y="473944"/>
                  </a:lnTo>
                  <a:lnTo>
                    <a:pt x="55462" y="431044"/>
                  </a:lnTo>
                  <a:lnTo>
                    <a:pt x="74631" y="389543"/>
                  </a:lnTo>
                  <a:lnTo>
                    <a:pt x="96357" y="349547"/>
                  </a:lnTo>
                  <a:lnTo>
                    <a:pt x="120532" y="311161"/>
                  </a:lnTo>
                  <a:lnTo>
                    <a:pt x="147053" y="274489"/>
                  </a:lnTo>
                  <a:lnTo>
                    <a:pt x="175815" y="239637"/>
                  </a:lnTo>
                  <a:lnTo>
                    <a:pt x="206712" y="206710"/>
                  </a:lnTo>
                  <a:lnTo>
                    <a:pt x="239638" y="175814"/>
                  </a:lnTo>
                  <a:lnTo>
                    <a:pt x="274490" y="147052"/>
                  </a:lnTo>
                  <a:lnTo>
                    <a:pt x="311162" y="120531"/>
                  </a:lnTo>
                  <a:lnTo>
                    <a:pt x="349548" y="96356"/>
                  </a:lnTo>
                  <a:lnTo>
                    <a:pt x="389544" y="74631"/>
                  </a:lnTo>
                  <a:lnTo>
                    <a:pt x="431045" y="55461"/>
                  </a:lnTo>
                  <a:lnTo>
                    <a:pt x="473945" y="38953"/>
                  </a:lnTo>
                  <a:lnTo>
                    <a:pt x="518139" y="25210"/>
                  </a:lnTo>
                  <a:lnTo>
                    <a:pt x="563522" y="14338"/>
                  </a:lnTo>
                  <a:lnTo>
                    <a:pt x="609990" y="6442"/>
                  </a:lnTo>
                  <a:lnTo>
                    <a:pt x="657436" y="1628"/>
                  </a:lnTo>
                  <a:lnTo>
                    <a:pt x="705756" y="0"/>
                  </a:lnTo>
                  <a:lnTo>
                    <a:pt x="4536905" y="0"/>
                  </a:lnTo>
                  <a:lnTo>
                    <a:pt x="4585224" y="1628"/>
                  </a:lnTo>
                  <a:lnTo>
                    <a:pt x="4632671" y="6442"/>
                  </a:lnTo>
                  <a:lnTo>
                    <a:pt x="4679139" y="14338"/>
                  </a:lnTo>
                  <a:lnTo>
                    <a:pt x="4724523" y="25210"/>
                  </a:lnTo>
                  <a:lnTo>
                    <a:pt x="4768717" y="38953"/>
                  </a:lnTo>
                  <a:lnTo>
                    <a:pt x="4811617" y="55462"/>
                  </a:lnTo>
                  <a:lnTo>
                    <a:pt x="4853118" y="74631"/>
                  </a:lnTo>
                  <a:lnTo>
                    <a:pt x="4893114" y="96356"/>
                  </a:lnTo>
                  <a:lnTo>
                    <a:pt x="4931501" y="120532"/>
                  </a:lnTo>
                  <a:lnTo>
                    <a:pt x="4968172" y="147053"/>
                  </a:lnTo>
                  <a:lnTo>
                    <a:pt x="5003024" y="175815"/>
                  </a:lnTo>
                  <a:lnTo>
                    <a:pt x="5035951" y="206711"/>
                  </a:lnTo>
                  <a:lnTo>
                    <a:pt x="5066847" y="239638"/>
                  </a:lnTo>
                  <a:lnTo>
                    <a:pt x="5095609" y="274490"/>
                  </a:lnTo>
                  <a:lnTo>
                    <a:pt x="5122130" y="311162"/>
                  </a:lnTo>
                  <a:lnTo>
                    <a:pt x="5146306" y="349548"/>
                  </a:lnTo>
                  <a:lnTo>
                    <a:pt x="5168031" y="389544"/>
                  </a:lnTo>
                  <a:lnTo>
                    <a:pt x="5187200" y="431045"/>
                  </a:lnTo>
                  <a:lnTo>
                    <a:pt x="5203709" y="473945"/>
                  </a:lnTo>
                  <a:lnTo>
                    <a:pt x="5217452" y="518139"/>
                  </a:lnTo>
                  <a:lnTo>
                    <a:pt x="5228324" y="563523"/>
                  </a:lnTo>
                  <a:lnTo>
                    <a:pt x="5236219" y="609990"/>
                  </a:lnTo>
                  <a:lnTo>
                    <a:pt x="5241034" y="657437"/>
                  </a:lnTo>
                  <a:lnTo>
                    <a:pt x="5242662" y="705757"/>
                  </a:lnTo>
                  <a:lnTo>
                    <a:pt x="5242662" y="3528702"/>
                  </a:lnTo>
                  <a:lnTo>
                    <a:pt x="5241034" y="3577022"/>
                  </a:lnTo>
                  <a:lnTo>
                    <a:pt x="5236219" y="3624469"/>
                  </a:lnTo>
                  <a:lnTo>
                    <a:pt x="5228323" y="3670937"/>
                  </a:lnTo>
                  <a:lnTo>
                    <a:pt x="5217452" y="3716320"/>
                  </a:lnTo>
                  <a:lnTo>
                    <a:pt x="5203709" y="3760514"/>
                  </a:lnTo>
                  <a:lnTo>
                    <a:pt x="5187200" y="3803414"/>
                  </a:lnTo>
                  <a:lnTo>
                    <a:pt x="5168030" y="3844915"/>
                  </a:lnTo>
                  <a:lnTo>
                    <a:pt x="5146305" y="3884911"/>
                  </a:lnTo>
                  <a:lnTo>
                    <a:pt x="5122130" y="3923297"/>
                  </a:lnTo>
                  <a:lnTo>
                    <a:pt x="5095608" y="3959969"/>
                  </a:lnTo>
                  <a:lnTo>
                    <a:pt x="5066847" y="3994821"/>
                  </a:lnTo>
                  <a:lnTo>
                    <a:pt x="5035950" y="4027747"/>
                  </a:lnTo>
                  <a:lnTo>
                    <a:pt x="5003023" y="4058644"/>
                  </a:lnTo>
                  <a:lnTo>
                    <a:pt x="4968172" y="4087406"/>
                  </a:lnTo>
                  <a:lnTo>
                    <a:pt x="4931500" y="4113927"/>
                  </a:lnTo>
                  <a:lnTo>
                    <a:pt x="4893114" y="4138102"/>
                  </a:lnTo>
                  <a:lnTo>
                    <a:pt x="4853118" y="4159827"/>
                  </a:lnTo>
                  <a:lnTo>
                    <a:pt x="4811617" y="4178997"/>
                  </a:lnTo>
                  <a:lnTo>
                    <a:pt x="4768717" y="4195506"/>
                  </a:lnTo>
                  <a:lnTo>
                    <a:pt x="4724523" y="4209248"/>
                  </a:lnTo>
                  <a:lnTo>
                    <a:pt x="4679139" y="4220120"/>
                  </a:lnTo>
                  <a:lnTo>
                    <a:pt x="4632671" y="4228016"/>
                  </a:lnTo>
                  <a:lnTo>
                    <a:pt x="4585224" y="4232830"/>
                  </a:lnTo>
                  <a:lnTo>
                    <a:pt x="4536905" y="4234458"/>
                  </a:lnTo>
                  <a:lnTo>
                    <a:pt x="705757" y="4234459"/>
                  </a:lnTo>
                  <a:close/>
                </a:path>
              </a:pathLst>
            </a:custGeom>
            <a:solidFill>
              <a:srgbClr val="3045FC"/>
            </a:solidFill>
          </p:spPr>
          <p:txBody>
            <a:bodyPr wrap="square" lIns="0" tIns="0" rIns="0" bIns="0" rtlCol="0"/>
            <a:lstStyle/>
            <a:p/>
          </p:txBody>
        </p:sp>
        <p:sp>
          <p:nvSpPr>
            <p:cNvPr id="5" name="object 5"/>
            <p:cNvSpPr/>
            <p:nvPr/>
          </p:nvSpPr>
          <p:spPr>
            <a:xfrm>
              <a:off x="4530717" y="2430557"/>
              <a:ext cx="3131185" cy="3131185"/>
            </a:xfrm>
            <a:custGeom>
              <a:rect l="l" t="t" r="r" b="b"/>
              <a:pathLst>
                <a:path w="3131184" h="3131185">
                  <a:moveTo>
                    <a:pt x="1565280" y="3130564"/>
                  </a:moveTo>
                  <a:lnTo>
                    <a:pt x="1517425" y="3129846"/>
                  </a:lnTo>
                  <a:lnTo>
                    <a:pt x="1469928" y="3127707"/>
                  </a:lnTo>
                  <a:lnTo>
                    <a:pt x="1422808" y="3124167"/>
                  </a:lnTo>
                  <a:lnTo>
                    <a:pt x="1376086" y="3119246"/>
                  </a:lnTo>
                  <a:lnTo>
                    <a:pt x="1329783" y="3112965"/>
                  </a:lnTo>
                  <a:lnTo>
                    <a:pt x="1283919" y="3105345"/>
                  </a:lnTo>
                  <a:lnTo>
                    <a:pt x="1238514" y="3096405"/>
                  </a:lnTo>
                  <a:lnTo>
                    <a:pt x="1193590" y="3086167"/>
                  </a:lnTo>
                  <a:lnTo>
                    <a:pt x="1149166" y="3074650"/>
                  </a:lnTo>
                  <a:lnTo>
                    <a:pt x="1105263" y="3061876"/>
                  </a:lnTo>
                  <a:lnTo>
                    <a:pt x="1061902" y="3047864"/>
                  </a:lnTo>
                  <a:lnTo>
                    <a:pt x="1019102" y="3032635"/>
                  </a:lnTo>
                  <a:lnTo>
                    <a:pt x="976885" y="3016211"/>
                  </a:lnTo>
                  <a:lnTo>
                    <a:pt x="935271" y="2998610"/>
                  </a:lnTo>
                  <a:lnTo>
                    <a:pt x="894280" y="2979853"/>
                  </a:lnTo>
                  <a:lnTo>
                    <a:pt x="853933" y="2959962"/>
                  </a:lnTo>
                  <a:lnTo>
                    <a:pt x="814250" y="2938956"/>
                  </a:lnTo>
                  <a:lnTo>
                    <a:pt x="775252" y="2916857"/>
                  </a:lnTo>
                  <a:lnTo>
                    <a:pt x="736959" y="2893683"/>
                  </a:lnTo>
                  <a:lnTo>
                    <a:pt x="699392" y="2869457"/>
                  </a:lnTo>
                  <a:lnTo>
                    <a:pt x="662571" y="2844198"/>
                  </a:lnTo>
                  <a:lnTo>
                    <a:pt x="626516" y="2817926"/>
                  </a:lnTo>
                  <a:lnTo>
                    <a:pt x="591248" y="2790663"/>
                  </a:lnTo>
                  <a:lnTo>
                    <a:pt x="556788" y="2762429"/>
                  </a:lnTo>
                  <a:lnTo>
                    <a:pt x="523156" y="2733244"/>
                  </a:lnTo>
                  <a:lnTo>
                    <a:pt x="490373" y="2703128"/>
                  </a:lnTo>
                  <a:lnTo>
                    <a:pt x="458458" y="2672103"/>
                  </a:lnTo>
                  <a:lnTo>
                    <a:pt x="427433" y="2640188"/>
                  </a:lnTo>
                  <a:lnTo>
                    <a:pt x="397317" y="2607405"/>
                  </a:lnTo>
                  <a:lnTo>
                    <a:pt x="368132" y="2573773"/>
                  </a:lnTo>
                  <a:lnTo>
                    <a:pt x="339898" y="2539313"/>
                  </a:lnTo>
                  <a:lnTo>
                    <a:pt x="312635" y="2504045"/>
                  </a:lnTo>
                  <a:lnTo>
                    <a:pt x="286364" y="2467991"/>
                  </a:lnTo>
                  <a:lnTo>
                    <a:pt x="261104" y="2431170"/>
                  </a:lnTo>
                  <a:lnTo>
                    <a:pt x="236878" y="2393602"/>
                  </a:lnTo>
                  <a:lnTo>
                    <a:pt x="213704" y="2355309"/>
                  </a:lnTo>
                  <a:lnTo>
                    <a:pt x="191605" y="2316311"/>
                  </a:lnTo>
                  <a:lnTo>
                    <a:pt x="170599" y="2276628"/>
                  </a:lnTo>
                  <a:lnTo>
                    <a:pt x="150708" y="2236281"/>
                  </a:lnTo>
                  <a:lnTo>
                    <a:pt x="131951" y="2195290"/>
                  </a:lnTo>
                  <a:lnTo>
                    <a:pt x="114350" y="2153676"/>
                  </a:lnTo>
                  <a:lnTo>
                    <a:pt x="97926" y="2111459"/>
                  </a:lnTo>
                  <a:lnTo>
                    <a:pt x="82697" y="2068660"/>
                  </a:lnTo>
                  <a:lnTo>
                    <a:pt x="68685" y="2025298"/>
                  </a:lnTo>
                  <a:lnTo>
                    <a:pt x="55911" y="1981396"/>
                  </a:lnTo>
                  <a:lnTo>
                    <a:pt x="44394" y="1936972"/>
                  </a:lnTo>
                  <a:lnTo>
                    <a:pt x="34156" y="1892047"/>
                  </a:lnTo>
                  <a:lnTo>
                    <a:pt x="25216" y="1846643"/>
                  </a:lnTo>
                  <a:lnTo>
                    <a:pt x="17596" y="1800779"/>
                  </a:lnTo>
                  <a:lnTo>
                    <a:pt x="11315" y="1754476"/>
                  </a:lnTo>
                  <a:lnTo>
                    <a:pt x="6394" y="1707754"/>
                  </a:lnTo>
                  <a:lnTo>
                    <a:pt x="2854" y="1660634"/>
                  </a:lnTo>
                  <a:lnTo>
                    <a:pt x="715" y="1613137"/>
                  </a:lnTo>
                  <a:lnTo>
                    <a:pt x="0" y="1565282"/>
                  </a:lnTo>
                  <a:lnTo>
                    <a:pt x="717" y="1517426"/>
                  </a:lnTo>
                  <a:lnTo>
                    <a:pt x="2856" y="1469928"/>
                  </a:lnTo>
                  <a:lnTo>
                    <a:pt x="6396" y="1422808"/>
                  </a:lnTo>
                  <a:lnTo>
                    <a:pt x="11317" y="1376086"/>
                  </a:lnTo>
                  <a:lnTo>
                    <a:pt x="17598" y="1329783"/>
                  </a:lnTo>
                  <a:lnTo>
                    <a:pt x="25219" y="1283919"/>
                  </a:lnTo>
                  <a:lnTo>
                    <a:pt x="34158" y="1238515"/>
                  </a:lnTo>
                  <a:lnTo>
                    <a:pt x="44397" y="1193590"/>
                  </a:lnTo>
                  <a:lnTo>
                    <a:pt x="55913" y="1149166"/>
                  </a:lnTo>
                  <a:lnTo>
                    <a:pt x="68688" y="1105263"/>
                  </a:lnTo>
                  <a:lnTo>
                    <a:pt x="82700" y="1061902"/>
                  </a:lnTo>
                  <a:lnTo>
                    <a:pt x="97928" y="1019102"/>
                  </a:lnTo>
                  <a:lnTo>
                    <a:pt x="114353" y="976885"/>
                  </a:lnTo>
                  <a:lnTo>
                    <a:pt x="131954" y="935271"/>
                  </a:lnTo>
                  <a:lnTo>
                    <a:pt x="150710" y="894280"/>
                  </a:lnTo>
                  <a:lnTo>
                    <a:pt x="170602" y="853933"/>
                  </a:lnTo>
                  <a:lnTo>
                    <a:pt x="191608" y="814250"/>
                  </a:lnTo>
                  <a:lnTo>
                    <a:pt x="213707" y="775252"/>
                  </a:lnTo>
                  <a:lnTo>
                    <a:pt x="236881" y="736959"/>
                  </a:lnTo>
                  <a:lnTo>
                    <a:pt x="261107" y="699392"/>
                  </a:lnTo>
                  <a:lnTo>
                    <a:pt x="286367" y="662571"/>
                  </a:lnTo>
                  <a:lnTo>
                    <a:pt x="312638" y="626516"/>
                  </a:lnTo>
                  <a:lnTo>
                    <a:pt x="339901" y="591249"/>
                  </a:lnTo>
                  <a:lnTo>
                    <a:pt x="368136" y="556789"/>
                  </a:lnTo>
                  <a:lnTo>
                    <a:pt x="397321" y="523157"/>
                  </a:lnTo>
                  <a:lnTo>
                    <a:pt x="427436" y="490373"/>
                  </a:lnTo>
                  <a:lnTo>
                    <a:pt x="458462" y="458459"/>
                  </a:lnTo>
                  <a:lnTo>
                    <a:pt x="490376" y="427433"/>
                  </a:lnTo>
                  <a:lnTo>
                    <a:pt x="523160" y="397318"/>
                  </a:lnTo>
                  <a:lnTo>
                    <a:pt x="556792" y="368133"/>
                  </a:lnTo>
                  <a:lnTo>
                    <a:pt x="591252" y="339899"/>
                  </a:lnTo>
                  <a:lnTo>
                    <a:pt x="626520" y="312636"/>
                  </a:lnTo>
                  <a:lnTo>
                    <a:pt x="662574" y="286364"/>
                  </a:lnTo>
                  <a:lnTo>
                    <a:pt x="699395" y="261105"/>
                  </a:lnTo>
                  <a:lnTo>
                    <a:pt x="736963" y="236879"/>
                  </a:lnTo>
                  <a:lnTo>
                    <a:pt x="775256" y="213705"/>
                  </a:lnTo>
                  <a:lnTo>
                    <a:pt x="814254" y="191606"/>
                  </a:lnTo>
                  <a:lnTo>
                    <a:pt x="853937" y="170600"/>
                  </a:lnTo>
                  <a:lnTo>
                    <a:pt x="894284" y="150709"/>
                  </a:lnTo>
                  <a:lnTo>
                    <a:pt x="935275" y="131952"/>
                  </a:lnTo>
                  <a:lnTo>
                    <a:pt x="976889" y="114352"/>
                  </a:lnTo>
                  <a:lnTo>
                    <a:pt x="1019106" y="97927"/>
                  </a:lnTo>
                  <a:lnTo>
                    <a:pt x="1061905" y="82698"/>
                  </a:lnTo>
                  <a:lnTo>
                    <a:pt x="1105267" y="68687"/>
                  </a:lnTo>
                  <a:lnTo>
                    <a:pt x="1149170" y="55912"/>
                  </a:lnTo>
                  <a:lnTo>
                    <a:pt x="1193593" y="44396"/>
                  </a:lnTo>
                  <a:lnTo>
                    <a:pt x="1238518" y="34158"/>
                  </a:lnTo>
                  <a:lnTo>
                    <a:pt x="1283922" y="25218"/>
                  </a:lnTo>
                  <a:lnTo>
                    <a:pt x="1329786" y="17598"/>
                  </a:lnTo>
                  <a:lnTo>
                    <a:pt x="1376089" y="11317"/>
                  </a:lnTo>
                  <a:lnTo>
                    <a:pt x="1422810" y="6396"/>
                  </a:lnTo>
                  <a:lnTo>
                    <a:pt x="1469929" y="2856"/>
                  </a:lnTo>
                  <a:lnTo>
                    <a:pt x="1517425" y="717"/>
                  </a:lnTo>
                  <a:lnTo>
                    <a:pt x="1565280" y="0"/>
                  </a:lnTo>
                  <a:lnTo>
                    <a:pt x="1613133" y="717"/>
                  </a:lnTo>
                  <a:lnTo>
                    <a:pt x="1660631" y="2856"/>
                  </a:lnTo>
                  <a:lnTo>
                    <a:pt x="1707752" y="6396"/>
                  </a:lnTo>
                  <a:lnTo>
                    <a:pt x="1754474" y="11317"/>
                  </a:lnTo>
                  <a:lnTo>
                    <a:pt x="1800777" y="17598"/>
                  </a:lnTo>
                  <a:lnTo>
                    <a:pt x="1846641" y="25219"/>
                  </a:lnTo>
                  <a:lnTo>
                    <a:pt x="1892046" y="34158"/>
                  </a:lnTo>
                  <a:lnTo>
                    <a:pt x="1936970" y="44397"/>
                  </a:lnTo>
                  <a:lnTo>
                    <a:pt x="1981394" y="55913"/>
                  </a:lnTo>
                  <a:lnTo>
                    <a:pt x="2025297" y="68688"/>
                  </a:lnTo>
                  <a:lnTo>
                    <a:pt x="2068659" y="82699"/>
                  </a:lnTo>
                  <a:lnTo>
                    <a:pt x="2111458" y="97928"/>
                  </a:lnTo>
                  <a:lnTo>
                    <a:pt x="2153675" y="114353"/>
                  </a:lnTo>
                  <a:lnTo>
                    <a:pt x="2195289" y="131954"/>
                  </a:lnTo>
                  <a:lnTo>
                    <a:pt x="2236280" y="150710"/>
                  </a:lnTo>
                  <a:lnTo>
                    <a:pt x="2276627" y="170601"/>
                  </a:lnTo>
                  <a:lnTo>
                    <a:pt x="2316310" y="191607"/>
                  </a:lnTo>
                  <a:lnTo>
                    <a:pt x="2355308" y="213707"/>
                  </a:lnTo>
                  <a:lnTo>
                    <a:pt x="2393601" y="236880"/>
                  </a:lnTo>
                  <a:lnTo>
                    <a:pt x="2431168" y="261107"/>
                  </a:lnTo>
                  <a:lnTo>
                    <a:pt x="2467989" y="286366"/>
                  </a:lnTo>
                  <a:lnTo>
                    <a:pt x="2504044" y="312638"/>
                  </a:lnTo>
                  <a:lnTo>
                    <a:pt x="2539311" y="339901"/>
                  </a:lnTo>
                  <a:lnTo>
                    <a:pt x="2573771" y="368135"/>
                  </a:lnTo>
                  <a:lnTo>
                    <a:pt x="2607403" y="397320"/>
                  </a:lnTo>
                  <a:lnTo>
                    <a:pt x="2640187" y="427436"/>
                  </a:lnTo>
                  <a:lnTo>
                    <a:pt x="2672102" y="458461"/>
                  </a:lnTo>
                  <a:lnTo>
                    <a:pt x="2703127" y="490376"/>
                  </a:lnTo>
                  <a:lnTo>
                    <a:pt x="2733242" y="523159"/>
                  </a:lnTo>
                  <a:lnTo>
                    <a:pt x="2762427" y="556791"/>
                  </a:lnTo>
                  <a:lnTo>
                    <a:pt x="2790661" y="591251"/>
                  </a:lnTo>
                  <a:lnTo>
                    <a:pt x="2817924" y="626519"/>
                  </a:lnTo>
                  <a:lnTo>
                    <a:pt x="2844196" y="662573"/>
                  </a:lnTo>
                  <a:lnTo>
                    <a:pt x="2869455" y="699394"/>
                  </a:lnTo>
                  <a:lnTo>
                    <a:pt x="2893681" y="736962"/>
                  </a:lnTo>
                  <a:lnTo>
                    <a:pt x="2916855" y="775255"/>
                  </a:lnTo>
                  <a:lnTo>
                    <a:pt x="2938955" y="814253"/>
                  </a:lnTo>
                  <a:lnTo>
                    <a:pt x="2959960" y="853936"/>
                  </a:lnTo>
                  <a:lnTo>
                    <a:pt x="2979852" y="894283"/>
                  </a:lnTo>
                  <a:lnTo>
                    <a:pt x="2998608" y="935274"/>
                  </a:lnTo>
                  <a:lnTo>
                    <a:pt x="3016209" y="976888"/>
                  </a:lnTo>
                  <a:lnTo>
                    <a:pt x="3032633" y="1019105"/>
                  </a:lnTo>
                  <a:lnTo>
                    <a:pt x="3047862" y="1061904"/>
                  </a:lnTo>
                  <a:lnTo>
                    <a:pt x="3061874" y="1105266"/>
                  </a:lnTo>
                  <a:lnTo>
                    <a:pt x="3074648" y="1149169"/>
                  </a:lnTo>
                  <a:lnTo>
                    <a:pt x="3086165" y="1193592"/>
                  </a:lnTo>
                  <a:lnTo>
                    <a:pt x="3096403" y="1238517"/>
                  </a:lnTo>
                  <a:lnTo>
                    <a:pt x="3105343" y="1283921"/>
                  </a:lnTo>
                  <a:lnTo>
                    <a:pt x="3112963" y="1329785"/>
                  </a:lnTo>
                  <a:lnTo>
                    <a:pt x="3119244" y="1376088"/>
                  </a:lnTo>
                  <a:lnTo>
                    <a:pt x="3124165" y="1422810"/>
                  </a:lnTo>
                  <a:lnTo>
                    <a:pt x="3127705" y="1469930"/>
                  </a:lnTo>
                  <a:lnTo>
                    <a:pt x="3129844" y="1517428"/>
                  </a:lnTo>
                  <a:lnTo>
                    <a:pt x="3130561" y="1565282"/>
                  </a:lnTo>
                  <a:lnTo>
                    <a:pt x="3129843" y="1613137"/>
                  </a:lnTo>
                  <a:lnTo>
                    <a:pt x="3127704" y="1660635"/>
                  </a:lnTo>
                  <a:lnTo>
                    <a:pt x="3124164" y="1707755"/>
                  </a:lnTo>
                  <a:lnTo>
                    <a:pt x="3119243" y="1754477"/>
                  </a:lnTo>
                  <a:lnTo>
                    <a:pt x="3112962" y="1800780"/>
                  </a:lnTo>
                  <a:lnTo>
                    <a:pt x="3105342" y="1846644"/>
                  </a:lnTo>
                  <a:lnTo>
                    <a:pt x="3096402" y="1892048"/>
                  </a:lnTo>
                  <a:lnTo>
                    <a:pt x="3086164" y="1936973"/>
                  </a:lnTo>
                  <a:lnTo>
                    <a:pt x="3074647" y="1981396"/>
                  </a:lnTo>
                  <a:lnTo>
                    <a:pt x="3061873" y="2025299"/>
                  </a:lnTo>
                  <a:lnTo>
                    <a:pt x="3047861" y="2068660"/>
                  </a:lnTo>
                  <a:lnTo>
                    <a:pt x="3032632" y="2111460"/>
                  </a:lnTo>
                  <a:lnTo>
                    <a:pt x="3016208" y="2153677"/>
                  </a:lnTo>
                  <a:lnTo>
                    <a:pt x="2998607" y="2195291"/>
                  </a:lnTo>
                  <a:lnTo>
                    <a:pt x="2979850" y="2236282"/>
                  </a:lnTo>
                  <a:lnTo>
                    <a:pt x="2959959" y="2276629"/>
                  </a:lnTo>
                  <a:lnTo>
                    <a:pt x="2938953" y="2316312"/>
                  </a:lnTo>
                  <a:lnTo>
                    <a:pt x="2916853" y="2355310"/>
                  </a:lnTo>
                  <a:lnTo>
                    <a:pt x="2893680" y="2393603"/>
                  </a:lnTo>
                  <a:lnTo>
                    <a:pt x="2869454" y="2431170"/>
                  </a:lnTo>
                  <a:lnTo>
                    <a:pt x="2844194" y="2467991"/>
                  </a:lnTo>
                  <a:lnTo>
                    <a:pt x="2817923" y="2504046"/>
                  </a:lnTo>
                  <a:lnTo>
                    <a:pt x="2790660" y="2539313"/>
                  </a:lnTo>
                  <a:lnTo>
                    <a:pt x="2762426" y="2573773"/>
                  </a:lnTo>
                  <a:lnTo>
                    <a:pt x="2733241" y="2607405"/>
                  </a:lnTo>
                  <a:lnTo>
                    <a:pt x="2703125" y="2640189"/>
                  </a:lnTo>
                  <a:lnTo>
                    <a:pt x="2672100" y="2672104"/>
                  </a:lnTo>
                  <a:lnTo>
                    <a:pt x="2640185" y="2703129"/>
                  </a:lnTo>
                  <a:lnTo>
                    <a:pt x="2607402" y="2733244"/>
                  </a:lnTo>
                  <a:lnTo>
                    <a:pt x="2573770" y="2762429"/>
                  </a:lnTo>
                  <a:lnTo>
                    <a:pt x="2539310" y="2790663"/>
                  </a:lnTo>
                  <a:lnTo>
                    <a:pt x="2504042" y="2817927"/>
                  </a:lnTo>
                  <a:lnTo>
                    <a:pt x="2467988" y="2844198"/>
                  </a:lnTo>
                  <a:lnTo>
                    <a:pt x="2431166" y="2869457"/>
                  </a:lnTo>
                  <a:lnTo>
                    <a:pt x="2393599" y="2893683"/>
                  </a:lnTo>
                  <a:lnTo>
                    <a:pt x="2355306" y="2916857"/>
                  </a:lnTo>
                  <a:lnTo>
                    <a:pt x="2316308" y="2938957"/>
                  </a:lnTo>
                  <a:lnTo>
                    <a:pt x="2276625" y="2959962"/>
                  </a:lnTo>
                  <a:lnTo>
                    <a:pt x="2236278" y="2979854"/>
                  </a:lnTo>
                  <a:lnTo>
                    <a:pt x="2195288" y="2998610"/>
                  </a:lnTo>
                  <a:lnTo>
                    <a:pt x="2153673" y="3016211"/>
                  </a:lnTo>
                  <a:lnTo>
                    <a:pt x="2111456" y="3032636"/>
                  </a:lnTo>
                  <a:lnTo>
                    <a:pt x="2068657" y="3047864"/>
                  </a:lnTo>
                  <a:lnTo>
                    <a:pt x="2025296" y="3061876"/>
                  </a:lnTo>
                  <a:lnTo>
                    <a:pt x="1981393" y="3074650"/>
                  </a:lnTo>
                  <a:lnTo>
                    <a:pt x="1936969" y="3086167"/>
                  </a:lnTo>
                  <a:lnTo>
                    <a:pt x="1892045" y="3096405"/>
                  </a:lnTo>
                  <a:lnTo>
                    <a:pt x="1846641" y="3105345"/>
                  </a:lnTo>
                  <a:lnTo>
                    <a:pt x="1800777" y="3112965"/>
                  </a:lnTo>
                  <a:lnTo>
                    <a:pt x="1754474" y="3119246"/>
                  </a:lnTo>
                  <a:lnTo>
                    <a:pt x="1707752" y="3124167"/>
                  </a:lnTo>
                  <a:lnTo>
                    <a:pt x="1660632" y="3127707"/>
                  </a:lnTo>
                  <a:lnTo>
                    <a:pt x="1613134" y="3129846"/>
                  </a:lnTo>
                  <a:lnTo>
                    <a:pt x="1565280" y="3130564"/>
                  </a:lnTo>
                  <a:close/>
                </a:path>
              </a:pathLst>
            </a:custGeom>
            <a:solidFill>
              <a:srgbClr val="FFFFFF">
                <a:alpha val="50195"/>
              </a:srgbClr>
            </a:solidFill>
          </p:spPr>
          <p:txBody>
            <a:bodyPr wrap="square" lIns="0" tIns="0" rIns="0" bIns="0" rtlCol="0"/>
            <a:lstStyle/>
            <a:p/>
          </p:txBody>
        </p:sp>
        <p:sp>
          <p:nvSpPr>
            <p:cNvPr id="6" name="object 6"/>
            <p:cNvSpPr/>
            <p:nvPr/>
          </p:nvSpPr>
          <p:spPr>
            <a:xfrm>
              <a:off x="4721541" y="2621384"/>
              <a:ext cx="2748915" cy="2748915"/>
            </a:xfrm>
            <a:custGeom>
              <a:rect l="l" t="t" r="r" b="b"/>
              <a:pathLst>
                <a:path w="2748915" h="2748915">
                  <a:moveTo>
                    <a:pt x="2748908" y="1374455"/>
                  </a:moveTo>
                  <a:lnTo>
                    <a:pt x="3" y="1374455"/>
                  </a:lnTo>
                  <a:lnTo>
                    <a:pt x="834" y="1326200"/>
                  </a:lnTo>
                  <a:lnTo>
                    <a:pt x="3309" y="1278364"/>
                  </a:lnTo>
                  <a:lnTo>
                    <a:pt x="7402" y="1230974"/>
                  </a:lnTo>
                  <a:lnTo>
                    <a:pt x="13084" y="1184056"/>
                  </a:lnTo>
                  <a:lnTo>
                    <a:pt x="20328" y="1137637"/>
                  </a:lnTo>
                  <a:lnTo>
                    <a:pt x="29108" y="1091745"/>
                  </a:lnTo>
                  <a:lnTo>
                    <a:pt x="39395" y="1046407"/>
                  </a:lnTo>
                  <a:lnTo>
                    <a:pt x="51163" y="1001650"/>
                  </a:lnTo>
                  <a:lnTo>
                    <a:pt x="64385" y="957501"/>
                  </a:lnTo>
                  <a:lnTo>
                    <a:pt x="79032" y="913988"/>
                  </a:lnTo>
                  <a:lnTo>
                    <a:pt x="95079" y="871138"/>
                  </a:lnTo>
                  <a:lnTo>
                    <a:pt x="112497" y="828979"/>
                  </a:lnTo>
                  <a:lnTo>
                    <a:pt x="131259" y="787536"/>
                  </a:lnTo>
                  <a:lnTo>
                    <a:pt x="151339" y="746839"/>
                  </a:lnTo>
                  <a:lnTo>
                    <a:pt x="172708" y="706913"/>
                  </a:lnTo>
                  <a:lnTo>
                    <a:pt x="195340" y="667787"/>
                  </a:lnTo>
                  <a:lnTo>
                    <a:pt x="219207" y="629487"/>
                  </a:lnTo>
                  <a:lnTo>
                    <a:pt x="244282" y="592041"/>
                  </a:lnTo>
                  <a:lnTo>
                    <a:pt x="270539" y="555476"/>
                  </a:lnTo>
                  <a:lnTo>
                    <a:pt x="297948" y="519819"/>
                  </a:lnTo>
                  <a:lnTo>
                    <a:pt x="326484" y="485098"/>
                  </a:lnTo>
                  <a:lnTo>
                    <a:pt x="356119" y="451339"/>
                  </a:lnTo>
                  <a:lnTo>
                    <a:pt x="386826" y="418571"/>
                  </a:lnTo>
                  <a:lnTo>
                    <a:pt x="418578" y="386819"/>
                  </a:lnTo>
                  <a:lnTo>
                    <a:pt x="451346" y="356113"/>
                  </a:lnTo>
                  <a:lnTo>
                    <a:pt x="485105" y="326478"/>
                  </a:lnTo>
                  <a:lnTo>
                    <a:pt x="519826" y="297942"/>
                  </a:lnTo>
                  <a:lnTo>
                    <a:pt x="555483" y="270532"/>
                  </a:lnTo>
                  <a:lnTo>
                    <a:pt x="592049" y="244276"/>
                  </a:lnTo>
                  <a:lnTo>
                    <a:pt x="629495" y="219201"/>
                  </a:lnTo>
                  <a:lnTo>
                    <a:pt x="667795" y="195334"/>
                  </a:lnTo>
                  <a:lnTo>
                    <a:pt x="706921" y="172702"/>
                  </a:lnTo>
                  <a:lnTo>
                    <a:pt x="746847" y="151333"/>
                  </a:lnTo>
                  <a:lnTo>
                    <a:pt x="787545" y="131254"/>
                  </a:lnTo>
                  <a:lnTo>
                    <a:pt x="828987" y="112492"/>
                  </a:lnTo>
                  <a:lnTo>
                    <a:pt x="871147" y="95074"/>
                  </a:lnTo>
                  <a:lnTo>
                    <a:pt x="913997" y="79027"/>
                  </a:lnTo>
                  <a:lnTo>
                    <a:pt x="957510" y="64380"/>
                  </a:lnTo>
                  <a:lnTo>
                    <a:pt x="1001659" y="51159"/>
                  </a:lnTo>
                  <a:lnTo>
                    <a:pt x="1046416" y="39391"/>
                  </a:lnTo>
                  <a:lnTo>
                    <a:pt x="1091755" y="29103"/>
                  </a:lnTo>
                  <a:lnTo>
                    <a:pt x="1137647" y="20324"/>
                  </a:lnTo>
                  <a:lnTo>
                    <a:pt x="1184067" y="13080"/>
                  </a:lnTo>
                  <a:lnTo>
                    <a:pt x="1230986" y="7398"/>
                  </a:lnTo>
                  <a:lnTo>
                    <a:pt x="1278380" y="3306"/>
                  </a:lnTo>
                  <a:lnTo>
                    <a:pt x="1326233" y="831"/>
                  </a:lnTo>
                  <a:lnTo>
                    <a:pt x="1374456" y="0"/>
                  </a:lnTo>
                  <a:lnTo>
                    <a:pt x="1422715" y="831"/>
                  </a:lnTo>
                  <a:lnTo>
                    <a:pt x="1470548" y="3306"/>
                  </a:lnTo>
                  <a:lnTo>
                    <a:pt x="1517937" y="7399"/>
                  </a:lnTo>
                  <a:lnTo>
                    <a:pt x="1564855" y="13081"/>
                  </a:lnTo>
                  <a:lnTo>
                    <a:pt x="1611273" y="20325"/>
                  </a:lnTo>
                  <a:lnTo>
                    <a:pt x="1657165" y="29105"/>
                  </a:lnTo>
                  <a:lnTo>
                    <a:pt x="1702503" y="39392"/>
                  </a:lnTo>
                  <a:lnTo>
                    <a:pt x="1747259" y="51160"/>
                  </a:lnTo>
                  <a:lnTo>
                    <a:pt x="1791408" y="64381"/>
                  </a:lnTo>
                  <a:lnTo>
                    <a:pt x="1834920" y="79029"/>
                  </a:lnTo>
                  <a:lnTo>
                    <a:pt x="1877770" y="95075"/>
                  </a:lnTo>
                  <a:lnTo>
                    <a:pt x="1919930" y="112493"/>
                  </a:lnTo>
                  <a:lnTo>
                    <a:pt x="1961372" y="131256"/>
                  </a:lnTo>
                  <a:lnTo>
                    <a:pt x="2002069" y="151335"/>
                  </a:lnTo>
                  <a:lnTo>
                    <a:pt x="2041995" y="172704"/>
                  </a:lnTo>
                  <a:lnTo>
                    <a:pt x="2081121" y="195336"/>
                  </a:lnTo>
                  <a:lnTo>
                    <a:pt x="2119421" y="219204"/>
                  </a:lnTo>
                  <a:lnTo>
                    <a:pt x="2156867" y="244279"/>
                  </a:lnTo>
                  <a:lnTo>
                    <a:pt x="2193432" y="270535"/>
                  </a:lnTo>
                  <a:lnTo>
                    <a:pt x="2229089" y="297945"/>
                  </a:lnTo>
                  <a:lnTo>
                    <a:pt x="2263810" y="326480"/>
                  </a:lnTo>
                  <a:lnTo>
                    <a:pt x="2297568" y="356115"/>
                  </a:lnTo>
                  <a:lnTo>
                    <a:pt x="2330337" y="386822"/>
                  </a:lnTo>
                  <a:lnTo>
                    <a:pt x="2362088" y="418574"/>
                  </a:lnTo>
                  <a:lnTo>
                    <a:pt x="2392795" y="451342"/>
                  </a:lnTo>
                  <a:lnTo>
                    <a:pt x="2422430" y="485101"/>
                  </a:lnTo>
                  <a:lnTo>
                    <a:pt x="2450966" y="519822"/>
                  </a:lnTo>
                  <a:lnTo>
                    <a:pt x="2478375" y="555479"/>
                  </a:lnTo>
                  <a:lnTo>
                    <a:pt x="2504631" y="592044"/>
                  </a:lnTo>
                  <a:lnTo>
                    <a:pt x="2529706" y="629490"/>
                  </a:lnTo>
                  <a:lnTo>
                    <a:pt x="2553573" y="667790"/>
                  </a:lnTo>
                  <a:lnTo>
                    <a:pt x="2576205" y="706916"/>
                  </a:lnTo>
                  <a:lnTo>
                    <a:pt x="2597574" y="746842"/>
                  </a:lnTo>
                  <a:lnTo>
                    <a:pt x="2617654" y="787539"/>
                  </a:lnTo>
                  <a:lnTo>
                    <a:pt x="2636416" y="828982"/>
                  </a:lnTo>
                  <a:lnTo>
                    <a:pt x="2653834" y="871141"/>
                  </a:lnTo>
                  <a:lnTo>
                    <a:pt x="2669880" y="913991"/>
                  </a:lnTo>
                  <a:lnTo>
                    <a:pt x="2684528" y="957504"/>
                  </a:lnTo>
                  <a:lnTo>
                    <a:pt x="2697749" y="1001653"/>
                  </a:lnTo>
                  <a:lnTo>
                    <a:pt x="2709517" y="1046410"/>
                  </a:lnTo>
                  <a:lnTo>
                    <a:pt x="2719804" y="1091748"/>
                  </a:lnTo>
                  <a:lnTo>
                    <a:pt x="2728584" y="1137640"/>
                  </a:lnTo>
                  <a:lnTo>
                    <a:pt x="2735828" y="1184059"/>
                  </a:lnTo>
                  <a:lnTo>
                    <a:pt x="2741510" y="1230977"/>
                  </a:lnTo>
                  <a:lnTo>
                    <a:pt x="2745602" y="1278367"/>
                  </a:lnTo>
                  <a:lnTo>
                    <a:pt x="2748077" y="1326202"/>
                  </a:lnTo>
                  <a:lnTo>
                    <a:pt x="2748908" y="1374455"/>
                  </a:lnTo>
                  <a:close/>
                </a:path>
                <a:path w="2748915" h="2748915">
                  <a:moveTo>
                    <a:pt x="1374454" y="2748907"/>
                  </a:moveTo>
                  <a:lnTo>
                    <a:pt x="1326201" y="2748075"/>
                  </a:lnTo>
                  <a:lnTo>
                    <a:pt x="1278366" y="2745600"/>
                  </a:lnTo>
                  <a:lnTo>
                    <a:pt x="1230976" y="2741508"/>
                  </a:lnTo>
                  <a:lnTo>
                    <a:pt x="1184058" y="2735826"/>
                  </a:lnTo>
                  <a:lnTo>
                    <a:pt x="1137639" y="2728581"/>
                  </a:lnTo>
                  <a:lnTo>
                    <a:pt x="1091747" y="2719802"/>
                  </a:lnTo>
                  <a:lnTo>
                    <a:pt x="1046409" y="2709515"/>
                  </a:lnTo>
                  <a:lnTo>
                    <a:pt x="1001652" y="2697747"/>
                  </a:lnTo>
                  <a:lnTo>
                    <a:pt x="957503" y="2684525"/>
                  </a:lnTo>
                  <a:lnTo>
                    <a:pt x="913990" y="2669878"/>
                  </a:lnTo>
                  <a:lnTo>
                    <a:pt x="871141" y="2653832"/>
                  </a:lnTo>
                  <a:lnTo>
                    <a:pt x="828981" y="2636414"/>
                  </a:lnTo>
                  <a:lnTo>
                    <a:pt x="787539" y="2617651"/>
                  </a:lnTo>
                  <a:lnTo>
                    <a:pt x="746841" y="2597572"/>
                  </a:lnTo>
                  <a:lnTo>
                    <a:pt x="706916" y="2576203"/>
                  </a:lnTo>
                  <a:lnTo>
                    <a:pt x="667789" y="2553571"/>
                  </a:lnTo>
                  <a:lnTo>
                    <a:pt x="629489" y="2529704"/>
                  </a:lnTo>
                  <a:lnTo>
                    <a:pt x="592043" y="2504629"/>
                  </a:lnTo>
                  <a:lnTo>
                    <a:pt x="555478" y="2478373"/>
                  </a:lnTo>
                  <a:lnTo>
                    <a:pt x="519821" y="2450963"/>
                  </a:lnTo>
                  <a:lnTo>
                    <a:pt x="485100" y="2422427"/>
                  </a:lnTo>
                  <a:lnTo>
                    <a:pt x="451341" y="2392792"/>
                  </a:lnTo>
                  <a:lnTo>
                    <a:pt x="418573" y="2362085"/>
                  </a:lnTo>
                  <a:lnTo>
                    <a:pt x="386821" y="2330334"/>
                  </a:lnTo>
                  <a:lnTo>
                    <a:pt x="356115" y="2297566"/>
                  </a:lnTo>
                  <a:lnTo>
                    <a:pt x="326480" y="2263807"/>
                  </a:lnTo>
                  <a:lnTo>
                    <a:pt x="297944" y="2229086"/>
                  </a:lnTo>
                  <a:lnTo>
                    <a:pt x="270534" y="2193429"/>
                  </a:lnTo>
                  <a:lnTo>
                    <a:pt x="244278" y="2156864"/>
                  </a:lnTo>
                  <a:lnTo>
                    <a:pt x="219203" y="2119418"/>
                  </a:lnTo>
                  <a:lnTo>
                    <a:pt x="195336" y="2081118"/>
                  </a:lnTo>
                  <a:lnTo>
                    <a:pt x="172704" y="2041992"/>
                  </a:lnTo>
                  <a:lnTo>
                    <a:pt x="151334" y="2002066"/>
                  </a:lnTo>
                  <a:lnTo>
                    <a:pt x="131255" y="1961368"/>
                  </a:lnTo>
                  <a:lnTo>
                    <a:pt x="112493" y="1919926"/>
                  </a:lnTo>
                  <a:lnTo>
                    <a:pt x="95075" y="1877767"/>
                  </a:lnTo>
                  <a:lnTo>
                    <a:pt x="79028" y="1834917"/>
                  </a:lnTo>
                  <a:lnTo>
                    <a:pt x="64381" y="1791404"/>
                  </a:lnTo>
                  <a:lnTo>
                    <a:pt x="51159" y="1747255"/>
                  </a:lnTo>
                  <a:lnTo>
                    <a:pt x="39391" y="1702498"/>
                  </a:lnTo>
                  <a:lnTo>
                    <a:pt x="29104" y="1657160"/>
                  </a:lnTo>
                  <a:lnTo>
                    <a:pt x="20325" y="1611268"/>
                  </a:lnTo>
                  <a:lnTo>
                    <a:pt x="13080" y="1564849"/>
                  </a:lnTo>
                  <a:lnTo>
                    <a:pt x="7398" y="1517931"/>
                  </a:lnTo>
                  <a:lnTo>
                    <a:pt x="3306" y="1470541"/>
                  </a:lnTo>
                  <a:lnTo>
                    <a:pt x="831" y="1422706"/>
                  </a:lnTo>
                  <a:lnTo>
                    <a:pt x="0" y="1374453"/>
                  </a:lnTo>
                  <a:lnTo>
                    <a:pt x="2748908" y="1374455"/>
                  </a:lnTo>
                  <a:lnTo>
                    <a:pt x="2748076" y="1422706"/>
                  </a:lnTo>
                  <a:lnTo>
                    <a:pt x="2745601" y="1470541"/>
                  </a:lnTo>
                  <a:lnTo>
                    <a:pt x="2741509" y="1517932"/>
                  </a:lnTo>
                  <a:lnTo>
                    <a:pt x="2735827" y="1564850"/>
                  </a:lnTo>
                  <a:lnTo>
                    <a:pt x="2728583" y="1611268"/>
                  </a:lnTo>
                  <a:lnTo>
                    <a:pt x="2719803" y="1657160"/>
                  </a:lnTo>
                  <a:lnTo>
                    <a:pt x="2709516" y="1702499"/>
                  </a:lnTo>
                  <a:lnTo>
                    <a:pt x="2697748" y="1747256"/>
                  </a:lnTo>
                  <a:lnTo>
                    <a:pt x="2684526" y="1791404"/>
                  </a:lnTo>
                  <a:lnTo>
                    <a:pt x="2669879" y="1834917"/>
                  </a:lnTo>
                  <a:lnTo>
                    <a:pt x="2653833" y="1877767"/>
                  </a:lnTo>
                  <a:lnTo>
                    <a:pt x="2636415" y="1919926"/>
                  </a:lnTo>
                  <a:lnTo>
                    <a:pt x="2617652" y="1961369"/>
                  </a:lnTo>
                  <a:lnTo>
                    <a:pt x="2597573" y="2002066"/>
                  </a:lnTo>
                  <a:lnTo>
                    <a:pt x="2576204" y="2041992"/>
                  </a:lnTo>
                  <a:lnTo>
                    <a:pt x="2553572" y="2081118"/>
                  </a:lnTo>
                  <a:lnTo>
                    <a:pt x="2529705" y="2119418"/>
                  </a:lnTo>
                  <a:lnTo>
                    <a:pt x="2504629" y="2156864"/>
                  </a:lnTo>
                  <a:lnTo>
                    <a:pt x="2478373" y="2193429"/>
                  </a:lnTo>
                  <a:lnTo>
                    <a:pt x="2450964" y="2229086"/>
                  </a:lnTo>
                  <a:lnTo>
                    <a:pt x="2422428" y="2263807"/>
                  </a:lnTo>
                  <a:lnTo>
                    <a:pt x="2392793" y="2297566"/>
                  </a:lnTo>
                  <a:lnTo>
                    <a:pt x="2362086" y="2330334"/>
                  </a:lnTo>
                  <a:lnTo>
                    <a:pt x="2330335" y="2362085"/>
                  </a:lnTo>
                  <a:lnTo>
                    <a:pt x="2297566" y="2392792"/>
                  </a:lnTo>
                  <a:lnTo>
                    <a:pt x="2263808" y="2422427"/>
                  </a:lnTo>
                  <a:lnTo>
                    <a:pt x="2229087" y="2450963"/>
                  </a:lnTo>
                  <a:lnTo>
                    <a:pt x="2193430" y="2478373"/>
                  </a:lnTo>
                  <a:lnTo>
                    <a:pt x="2156865" y="2504629"/>
                  </a:lnTo>
                  <a:lnTo>
                    <a:pt x="2119418" y="2529704"/>
                  </a:lnTo>
                  <a:lnTo>
                    <a:pt x="2081119" y="2553571"/>
                  </a:lnTo>
                  <a:lnTo>
                    <a:pt x="2041992" y="2576203"/>
                  </a:lnTo>
                  <a:lnTo>
                    <a:pt x="2002067" y="2597572"/>
                  </a:lnTo>
                  <a:lnTo>
                    <a:pt x="1961369" y="2617652"/>
                  </a:lnTo>
                  <a:lnTo>
                    <a:pt x="1919927" y="2636414"/>
                  </a:lnTo>
                  <a:lnTo>
                    <a:pt x="1877767" y="2653832"/>
                  </a:lnTo>
                  <a:lnTo>
                    <a:pt x="1834917" y="2669878"/>
                  </a:lnTo>
                  <a:lnTo>
                    <a:pt x="1791405" y="2684526"/>
                  </a:lnTo>
                  <a:lnTo>
                    <a:pt x="1747256" y="2697747"/>
                  </a:lnTo>
                  <a:lnTo>
                    <a:pt x="1702499" y="2709515"/>
                  </a:lnTo>
                  <a:lnTo>
                    <a:pt x="1657161" y="2719803"/>
                  </a:lnTo>
                  <a:lnTo>
                    <a:pt x="1611269" y="2728582"/>
                  </a:lnTo>
                  <a:lnTo>
                    <a:pt x="1564850" y="2735826"/>
                  </a:lnTo>
                  <a:lnTo>
                    <a:pt x="1517932" y="2741508"/>
                  </a:lnTo>
                  <a:lnTo>
                    <a:pt x="1470542" y="2745601"/>
                  </a:lnTo>
                  <a:lnTo>
                    <a:pt x="1422707" y="2748076"/>
                  </a:lnTo>
                  <a:lnTo>
                    <a:pt x="1374454" y="2748907"/>
                  </a:lnTo>
                  <a:close/>
                </a:path>
              </a:pathLst>
            </a:custGeom>
            <a:solidFill>
              <a:srgbClr val="2947E8"/>
            </a:solidFill>
          </p:spPr>
          <p:txBody>
            <a:bodyPr wrap="square" lIns="0" tIns="0" rIns="0" bIns="0" rtlCol="0"/>
            <a:lstStyle/>
            <a:p/>
          </p:txBody>
        </p:sp>
      </p:grpSp>
      <p:sp>
        <p:nvSpPr>
          <p:cNvPr id="7" name="object 7"/>
          <p:cNvSpPr txBox="1"/>
          <p:nvPr/>
        </p:nvSpPr>
        <p:spPr>
          <a:xfrm>
            <a:off x="5387394" y="3448761"/>
            <a:ext cx="1303655" cy="1191260"/>
          </a:xfrm>
          <a:prstGeom prst="rect">
            <a:avLst/>
          </a:prstGeom>
        </p:spPr>
        <p:txBody>
          <a:bodyPr vert="horz" wrap="square" lIns="0" tIns="12700" rIns="0" bIns="0" rtlCol="0">
            <a:spAutoFit/>
          </a:bodyPr>
          <a:lstStyle/>
          <a:p>
            <a:pPr marL="12700">
              <a:lnSpc>
                <a:spcPct val="100000"/>
              </a:lnSpc>
              <a:spcBef>
                <a:spcPts val="100"/>
              </a:spcBef>
            </a:pPr>
            <a:r>
              <a:rPr sz="7650" b="1" spc="-25">
                <a:solidFill>
                  <a:srgbClr val="FFFFFF"/>
                </a:solidFill>
                <a:latin typeface="微软雅黑"/>
                <a:cs typeface="微软雅黑"/>
              </a:rPr>
              <a:t>VS</a:t>
            </a:r>
            <a:endParaRPr sz="7650">
              <a:latin typeface="微软雅黑"/>
              <a:cs typeface="微软雅黑"/>
            </a:endParaRPr>
          </a:p>
        </p:txBody>
      </p:sp>
      <p:sp>
        <p:nvSpPr>
          <p:cNvPr id="8" name="object 8"/>
          <p:cNvSpPr/>
          <p:nvPr/>
        </p:nvSpPr>
        <p:spPr>
          <a:xfrm>
            <a:off x="1176414" y="2817090"/>
            <a:ext cx="2894330" cy="76200"/>
          </a:xfrm>
          <a:custGeom>
            <a:rect l="l" t="t" r="r" b="b"/>
            <a:pathLst>
              <a:path w="2894329"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38" y="31750"/>
                </a:lnTo>
                <a:lnTo>
                  <a:pt x="49538" y="44450"/>
                </a:lnTo>
                <a:lnTo>
                  <a:pt x="74917" y="44450"/>
                </a:lnTo>
                <a:lnTo>
                  <a:pt x="73205" y="52930"/>
                </a:lnTo>
                <a:lnTo>
                  <a:pt x="65040" y="65040"/>
                </a:lnTo>
                <a:lnTo>
                  <a:pt x="52930" y="73206"/>
                </a:lnTo>
                <a:lnTo>
                  <a:pt x="38100" y="76200"/>
                </a:lnTo>
                <a:close/>
              </a:path>
              <a:path w="2894329" h="76200">
                <a:moveTo>
                  <a:pt x="74917" y="44450"/>
                </a:moveTo>
                <a:lnTo>
                  <a:pt x="49538" y="44450"/>
                </a:lnTo>
                <a:lnTo>
                  <a:pt x="49538" y="31750"/>
                </a:lnTo>
                <a:lnTo>
                  <a:pt x="74917" y="31750"/>
                </a:lnTo>
                <a:lnTo>
                  <a:pt x="76200" y="38100"/>
                </a:lnTo>
                <a:lnTo>
                  <a:pt x="74917" y="44450"/>
                </a:lnTo>
                <a:close/>
              </a:path>
              <a:path w="2894329" h="76200">
                <a:moveTo>
                  <a:pt x="2894155" y="44450"/>
                </a:moveTo>
                <a:lnTo>
                  <a:pt x="74917" y="44450"/>
                </a:lnTo>
                <a:lnTo>
                  <a:pt x="76200" y="38100"/>
                </a:lnTo>
                <a:lnTo>
                  <a:pt x="74917" y="31750"/>
                </a:lnTo>
                <a:lnTo>
                  <a:pt x="2894155" y="31750"/>
                </a:lnTo>
                <a:lnTo>
                  <a:pt x="2894155" y="44450"/>
                </a:lnTo>
                <a:close/>
              </a:path>
            </a:pathLst>
          </a:custGeom>
          <a:solidFill>
            <a:srgbClr val="FFFFFF"/>
          </a:solidFill>
        </p:spPr>
        <p:txBody>
          <a:bodyPr wrap="square" lIns="0" tIns="0" rIns="0" bIns="0" rtlCol="0"/>
          <a:lstStyle/>
          <a:p/>
        </p:txBody>
      </p:sp>
      <p:sp>
        <p:nvSpPr>
          <p:cNvPr id="9" name="object 9"/>
          <p:cNvSpPr txBox="1"/>
          <p:nvPr/>
        </p:nvSpPr>
        <p:spPr>
          <a:xfrm>
            <a:off x="1196197" y="3006875"/>
            <a:ext cx="3111500" cy="64262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FFFFFF"/>
                </a:solidFill>
                <a:latin typeface="微软雅黑"/>
                <a:cs typeface="微软雅黑"/>
              </a:rPr>
              <a:t>风险的潜在性是指风险是一种潜在的可</a:t>
            </a:r>
            <a:r>
              <a:rPr sz="1350" spc="-50">
                <a:solidFill>
                  <a:srgbClr val="FFFFFF"/>
                </a:solidFill>
                <a:latin typeface="微软雅黑"/>
                <a:cs typeface="微软雅黑"/>
              </a:rPr>
              <a:t> </a:t>
            </a:r>
            <a:r>
              <a:rPr sz="1350" spc="-5">
                <a:solidFill>
                  <a:srgbClr val="FFFFFF"/>
                </a:solidFill>
                <a:latin typeface="微软雅黑"/>
                <a:cs typeface="微软雅黑"/>
              </a:rPr>
              <a:t>能性，只有在特定条件下才会变成现实。</a:t>
            </a:r>
            <a:endParaRPr sz="1350">
              <a:latin typeface="微软雅黑"/>
              <a:cs typeface="微软雅黑"/>
            </a:endParaRPr>
          </a:p>
        </p:txBody>
      </p:sp>
      <p:sp>
        <p:nvSpPr>
          <p:cNvPr id="10" name="object 10"/>
          <p:cNvSpPr txBox="1"/>
          <p:nvPr/>
        </p:nvSpPr>
        <p:spPr>
          <a:xfrm>
            <a:off x="10011145" y="2275469"/>
            <a:ext cx="1049020" cy="332740"/>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3045FC"/>
                </a:solidFill>
                <a:latin typeface="微软雅黑"/>
                <a:cs typeface="微软雅黑"/>
              </a:rPr>
              <a:t>详细描述</a:t>
            </a:r>
            <a:endParaRPr sz="2000">
              <a:latin typeface="微软雅黑"/>
              <a:cs typeface="微软雅黑"/>
            </a:endParaRPr>
          </a:p>
        </p:txBody>
      </p:sp>
      <p:sp>
        <p:nvSpPr>
          <p:cNvPr id="11" name="object 11"/>
          <p:cNvSpPr/>
          <p:nvPr/>
        </p:nvSpPr>
        <p:spPr>
          <a:xfrm>
            <a:off x="8117650" y="2817101"/>
            <a:ext cx="2894330" cy="76200"/>
          </a:xfrm>
          <a:custGeom>
            <a:rect l="l" t="t" r="r" b="b"/>
            <a:pathLst>
              <a:path w="2894329" h="76200">
                <a:moveTo>
                  <a:pt x="2894165" y="38100"/>
                </a:moveTo>
                <a:lnTo>
                  <a:pt x="2870885" y="2984"/>
                </a:lnTo>
                <a:lnTo>
                  <a:pt x="2856065" y="0"/>
                </a:lnTo>
                <a:lnTo>
                  <a:pt x="2841231" y="2984"/>
                </a:lnTo>
                <a:lnTo>
                  <a:pt x="2829115" y="11150"/>
                </a:lnTo>
                <a:lnTo>
                  <a:pt x="2820949" y="23266"/>
                </a:lnTo>
                <a:lnTo>
                  <a:pt x="2819235" y="31750"/>
                </a:lnTo>
                <a:lnTo>
                  <a:pt x="0" y="31750"/>
                </a:lnTo>
                <a:lnTo>
                  <a:pt x="0" y="38100"/>
                </a:lnTo>
                <a:lnTo>
                  <a:pt x="0" y="44450"/>
                </a:lnTo>
                <a:lnTo>
                  <a:pt x="2819235" y="44450"/>
                </a:lnTo>
                <a:lnTo>
                  <a:pt x="2820949" y="52920"/>
                </a:lnTo>
                <a:lnTo>
                  <a:pt x="2829115" y="65036"/>
                </a:lnTo>
                <a:lnTo>
                  <a:pt x="2841231" y="73202"/>
                </a:lnTo>
                <a:lnTo>
                  <a:pt x="2856065" y="76200"/>
                </a:lnTo>
                <a:lnTo>
                  <a:pt x="2870885" y="73202"/>
                </a:lnTo>
                <a:lnTo>
                  <a:pt x="2883001" y="65036"/>
                </a:lnTo>
                <a:lnTo>
                  <a:pt x="2891167" y="52920"/>
                </a:lnTo>
                <a:lnTo>
                  <a:pt x="2892882" y="44450"/>
                </a:lnTo>
                <a:lnTo>
                  <a:pt x="2894165" y="38100"/>
                </a:lnTo>
                <a:close/>
              </a:path>
            </a:pathLst>
          </a:custGeom>
          <a:solidFill>
            <a:srgbClr val="3045FC"/>
          </a:solidFill>
        </p:spPr>
        <p:txBody>
          <a:bodyPr wrap="square" lIns="0" tIns="0" rIns="0" bIns="0" rtlCol="0"/>
          <a:lstStyle/>
          <a:p/>
        </p:txBody>
      </p:sp>
      <p:sp>
        <p:nvSpPr>
          <p:cNvPr id="12" name="object 12"/>
          <p:cNvSpPr txBox="1"/>
          <p:nvPr/>
        </p:nvSpPr>
        <p:spPr>
          <a:xfrm>
            <a:off x="7928808" y="3006875"/>
            <a:ext cx="3282950" cy="125984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011195"/>
                </a:solidFill>
                <a:latin typeface="微软雅黑"/>
                <a:cs typeface="微软雅黑"/>
              </a:rPr>
              <a:t>风险的潜在性意味着风险只是一种可能性，而不是必然会发生的事件。保险公司需要</a:t>
            </a:r>
            <a:r>
              <a:rPr sz="1350" spc="-50">
                <a:solidFill>
                  <a:srgbClr val="011195"/>
                </a:solidFill>
                <a:latin typeface="微软雅黑"/>
                <a:cs typeface="微软雅黑"/>
              </a:rPr>
              <a:t> </a:t>
            </a:r>
            <a:r>
              <a:rPr sz="1350" spc="-5">
                <a:solidFill>
                  <a:srgbClr val="011195"/>
                </a:solidFill>
                <a:latin typeface="微软雅黑"/>
                <a:cs typeface="微软雅黑"/>
              </a:rPr>
              <a:t>评估风险的潜在性，并制定相应的风险管</a:t>
            </a:r>
            <a:r>
              <a:rPr sz="1350" spc="-50">
                <a:solidFill>
                  <a:srgbClr val="011195"/>
                </a:solidFill>
                <a:latin typeface="微软雅黑"/>
                <a:cs typeface="微软雅黑"/>
              </a:rPr>
              <a:t> </a:t>
            </a:r>
            <a:r>
              <a:rPr sz="1350" spc="-5">
                <a:solidFill>
                  <a:srgbClr val="011195"/>
                </a:solidFill>
                <a:latin typeface="微软雅黑"/>
                <a:cs typeface="微软雅黑"/>
              </a:rPr>
              <a:t>理策略来应对可能发生的损失。</a:t>
            </a:r>
            <a:endParaRPr sz="1350">
              <a:latin typeface="微软雅黑"/>
              <a:cs typeface="微软雅黑"/>
            </a:endParaRPr>
          </a:p>
        </p:txBody>
      </p:sp>
      <p:sp>
        <p:nvSpPr>
          <p:cNvPr id="13" name="object 13"/>
          <p:cNvSpPr txBox="1"/>
          <p:nvPr/>
        </p:nvSpPr>
        <p:spPr>
          <a:xfrm>
            <a:off x="1196197" y="2275469"/>
            <a:ext cx="793115" cy="332740"/>
          </a:xfrm>
          <a:prstGeom prst="rect">
            <a:avLst/>
          </a:prstGeom>
        </p:spPr>
        <p:txBody>
          <a:bodyPr vert="horz" wrap="square" lIns="0" tIns="13970" rIns="0" bIns="0" rtlCol="0">
            <a:spAutoFit/>
          </a:bodyPr>
          <a:lstStyle/>
          <a:p>
            <a:pPr marL="12700">
              <a:lnSpc>
                <a:spcPct val="100000"/>
              </a:lnSpc>
              <a:spcBef>
                <a:spcPts val="110"/>
              </a:spcBef>
            </a:pPr>
            <a:r>
              <a:rPr sz="2000" b="1" spc="-20">
                <a:solidFill>
                  <a:srgbClr val="FFFFFF"/>
                </a:solidFill>
                <a:latin typeface="微软雅黑"/>
                <a:cs typeface="微软雅黑"/>
              </a:rPr>
              <a:t>总结词</a:t>
            </a:r>
            <a:endParaRPr sz="2000">
              <a:latin typeface="微软雅黑"/>
              <a:cs typeface="微软雅黑"/>
            </a:endParaRPr>
          </a:p>
        </p:txBody>
      </p:sp>
      <p:grpSp>
        <p:nvGrpSpPr>
          <p:cNvPr id="14" name="object 14"/>
          <p:cNvGrpSpPr/>
          <p:nvPr/>
        </p:nvGrpSpPr>
        <p:grpSpPr>
          <a:xfrm>
            <a:off x="454963" y="331167"/>
            <a:ext cx="515620" cy="440055"/>
            <a:chOff x="454963" y="331167"/>
            <a:chExt cx="515620" cy="440055"/>
          </a:xfrm>
        </p:grpSpPr>
        <p:pic>
          <p:nvPicPr>
            <p:cNvPr id="15" name="object 15"/>
            <p:cNvPicPr/>
            <p:nvPr/>
          </p:nvPicPr>
          <p:blipFill>
            <a:blip r:embed="rId2"/>
            <a:stretch>
              <a:fillRect/>
            </a:stretch>
          </p:blipFill>
          <p:spPr>
            <a:xfrm>
              <a:off x="454963" y="331167"/>
              <a:ext cx="84147" cy="84146"/>
            </a:xfrm>
            <a:prstGeom prst="rect">
              <a:avLst/>
            </a:prstGeom>
          </p:spPr>
        </p:pic>
        <p:pic>
          <p:nvPicPr>
            <p:cNvPr id="16" name="object 16"/>
            <p:cNvPicPr/>
            <p:nvPr/>
          </p:nvPicPr>
          <p:blipFill>
            <a:blip r:embed="rId3"/>
            <a:stretch>
              <a:fillRect/>
            </a:stretch>
          </p:blipFill>
          <p:spPr>
            <a:xfrm>
              <a:off x="575049" y="337742"/>
              <a:ext cx="78137" cy="78136"/>
            </a:xfrm>
            <a:prstGeom prst="rect">
              <a:avLst/>
            </a:prstGeom>
          </p:spPr>
        </p:pic>
        <p:pic>
          <p:nvPicPr>
            <p:cNvPr id="17" name="object 17"/>
            <p:cNvPicPr/>
            <p:nvPr/>
          </p:nvPicPr>
          <p:blipFill>
            <a:blip r:embed="rId4"/>
            <a:stretch>
              <a:fillRect/>
            </a:stretch>
          </p:blipFill>
          <p:spPr>
            <a:xfrm>
              <a:off x="689124" y="339459"/>
              <a:ext cx="74704" cy="74703"/>
            </a:xfrm>
            <a:prstGeom prst="rect">
              <a:avLst/>
            </a:prstGeom>
          </p:spPr>
        </p:pic>
        <p:pic>
          <p:nvPicPr>
            <p:cNvPr id="18" name="object 18"/>
            <p:cNvPicPr/>
            <p:nvPr/>
          </p:nvPicPr>
          <p:blipFill>
            <a:blip r:embed="rId5"/>
            <a:stretch>
              <a:fillRect/>
            </a:stretch>
          </p:blipFill>
          <p:spPr>
            <a:xfrm>
              <a:off x="799767" y="348429"/>
              <a:ext cx="69238" cy="69237"/>
            </a:xfrm>
            <a:prstGeom prst="rect">
              <a:avLst/>
            </a:prstGeom>
          </p:spPr>
        </p:pic>
        <p:pic>
          <p:nvPicPr>
            <p:cNvPr id="19" name="object 19"/>
            <p:cNvPicPr/>
            <p:nvPr/>
          </p:nvPicPr>
          <p:blipFill>
            <a:blip r:embed="rId6"/>
            <a:stretch>
              <a:fillRect/>
            </a:stretch>
          </p:blipFill>
          <p:spPr>
            <a:xfrm>
              <a:off x="904944" y="344296"/>
              <a:ext cx="65594" cy="65593"/>
            </a:xfrm>
            <a:prstGeom prst="rect">
              <a:avLst/>
            </a:prstGeom>
          </p:spPr>
        </p:pic>
        <p:pic>
          <p:nvPicPr>
            <p:cNvPr id="20" name="object 20"/>
            <p:cNvPicPr/>
            <p:nvPr/>
          </p:nvPicPr>
          <p:blipFill>
            <a:blip r:embed="rId7"/>
            <a:stretch>
              <a:fillRect/>
            </a:stretch>
          </p:blipFill>
          <p:spPr>
            <a:xfrm>
              <a:off x="454963" y="448941"/>
              <a:ext cx="84147" cy="84146"/>
            </a:xfrm>
            <a:prstGeom prst="rect">
              <a:avLst/>
            </a:prstGeom>
          </p:spPr>
        </p:pic>
        <p:pic>
          <p:nvPicPr>
            <p:cNvPr id="21" name="object 21"/>
            <p:cNvPicPr/>
            <p:nvPr/>
          </p:nvPicPr>
          <p:blipFill>
            <a:blip r:embed="rId3"/>
            <a:stretch>
              <a:fillRect/>
            </a:stretch>
          </p:blipFill>
          <p:spPr>
            <a:xfrm>
              <a:off x="575049" y="455516"/>
              <a:ext cx="78137" cy="78136"/>
            </a:xfrm>
            <a:prstGeom prst="rect">
              <a:avLst/>
            </a:prstGeom>
          </p:spPr>
        </p:pic>
        <p:pic>
          <p:nvPicPr>
            <p:cNvPr id="22" name="object 22"/>
            <p:cNvPicPr/>
            <p:nvPr/>
          </p:nvPicPr>
          <p:blipFill>
            <a:blip r:embed="rId4"/>
            <a:stretch>
              <a:fillRect/>
            </a:stretch>
          </p:blipFill>
          <p:spPr>
            <a:xfrm>
              <a:off x="689124" y="457232"/>
              <a:ext cx="74703" cy="74704"/>
            </a:xfrm>
            <a:prstGeom prst="rect">
              <a:avLst/>
            </a:prstGeom>
          </p:spPr>
        </p:pic>
        <p:pic>
          <p:nvPicPr>
            <p:cNvPr id="23" name="object 23"/>
            <p:cNvPicPr/>
            <p:nvPr/>
          </p:nvPicPr>
          <p:blipFill>
            <a:blip r:embed="rId8"/>
            <a:stretch>
              <a:fillRect/>
            </a:stretch>
          </p:blipFill>
          <p:spPr>
            <a:xfrm>
              <a:off x="799767" y="466202"/>
              <a:ext cx="69237" cy="69237"/>
            </a:xfrm>
            <a:prstGeom prst="rect">
              <a:avLst/>
            </a:prstGeom>
          </p:spPr>
        </p:pic>
        <p:pic>
          <p:nvPicPr>
            <p:cNvPr id="24" name="object 24"/>
            <p:cNvPicPr/>
            <p:nvPr/>
          </p:nvPicPr>
          <p:blipFill>
            <a:blip r:embed="rId6"/>
            <a:stretch>
              <a:fillRect/>
            </a:stretch>
          </p:blipFill>
          <p:spPr>
            <a:xfrm>
              <a:off x="904944" y="462069"/>
              <a:ext cx="65594" cy="65594"/>
            </a:xfrm>
            <a:prstGeom prst="rect">
              <a:avLst/>
            </a:prstGeom>
          </p:spPr>
        </p:pic>
        <p:pic>
          <p:nvPicPr>
            <p:cNvPr id="25" name="object 25"/>
            <p:cNvPicPr/>
            <p:nvPr/>
          </p:nvPicPr>
          <p:blipFill>
            <a:blip r:embed="rId7"/>
            <a:stretch>
              <a:fillRect/>
            </a:stretch>
          </p:blipFill>
          <p:spPr>
            <a:xfrm>
              <a:off x="454963" y="566714"/>
              <a:ext cx="84147" cy="84146"/>
            </a:xfrm>
            <a:prstGeom prst="rect">
              <a:avLst/>
            </a:prstGeom>
          </p:spPr>
        </p:pic>
        <p:pic>
          <p:nvPicPr>
            <p:cNvPr id="26" name="object 26"/>
            <p:cNvPicPr/>
            <p:nvPr/>
          </p:nvPicPr>
          <p:blipFill>
            <a:blip r:embed="rId9"/>
            <a:stretch>
              <a:fillRect/>
            </a:stretch>
          </p:blipFill>
          <p:spPr>
            <a:xfrm>
              <a:off x="575049" y="573290"/>
              <a:ext cx="78137" cy="78136"/>
            </a:xfrm>
            <a:prstGeom prst="rect">
              <a:avLst/>
            </a:prstGeom>
          </p:spPr>
        </p:pic>
        <p:pic>
          <p:nvPicPr>
            <p:cNvPr id="27" name="object 27"/>
            <p:cNvPicPr/>
            <p:nvPr/>
          </p:nvPicPr>
          <p:blipFill>
            <a:blip r:embed="rId10"/>
            <a:stretch>
              <a:fillRect/>
            </a:stretch>
          </p:blipFill>
          <p:spPr>
            <a:xfrm>
              <a:off x="689124" y="575006"/>
              <a:ext cx="74703" cy="74704"/>
            </a:xfrm>
            <a:prstGeom prst="rect">
              <a:avLst/>
            </a:prstGeom>
          </p:spPr>
        </p:pic>
        <p:pic>
          <p:nvPicPr>
            <p:cNvPr id="28" name="object 28"/>
            <p:cNvPicPr/>
            <p:nvPr/>
          </p:nvPicPr>
          <p:blipFill>
            <a:blip r:embed="rId8"/>
            <a:stretch>
              <a:fillRect/>
            </a:stretch>
          </p:blipFill>
          <p:spPr>
            <a:xfrm>
              <a:off x="799767" y="583976"/>
              <a:ext cx="69237" cy="69237"/>
            </a:xfrm>
            <a:prstGeom prst="rect">
              <a:avLst/>
            </a:prstGeom>
          </p:spPr>
        </p:pic>
        <p:pic>
          <p:nvPicPr>
            <p:cNvPr id="29" name="object 29"/>
            <p:cNvPicPr/>
            <p:nvPr/>
          </p:nvPicPr>
          <p:blipFill>
            <a:blip r:embed="rId6"/>
            <a:stretch>
              <a:fillRect/>
            </a:stretch>
          </p:blipFill>
          <p:spPr>
            <a:xfrm>
              <a:off x="904944" y="579843"/>
              <a:ext cx="65594" cy="65594"/>
            </a:xfrm>
            <a:prstGeom prst="rect">
              <a:avLst/>
            </a:prstGeom>
          </p:spPr>
        </p:pic>
        <p:pic>
          <p:nvPicPr>
            <p:cNvPr id="30" name="object 30"/>
            <p:cNvPicPr/>
            <p:nvPr/>
          </p:nvPicPr>
          <p:blipFill>
            <a:blip r:embed="rId2"/>
            <a:stretch>
              <a:fillRect/>
            </a:stretch>
          </p:blipFill>
          <p:spPr>
            <a:xfrm>
              <a:off x="454963" y="684488"/>
              <a:ext cx="84147" cy="84146"/>
            </a:xfrm>
            <a:prstGeom prst="rect">
              <a:avLst/>
            </a:prstGeom>
          </p:spPr>
        </p:pic>
        <p:pic>
          <p:nvPicPr>
            <p:cNvPr id="31" name="object 31"/>
            <p:cNvPicPr/>
            <p:nvPr/>
          </p:nvPicPr>
          <p:blipFill>
            <a:blip r:embed="rId9"/>
            <a:stretch>
              <a:fillRect/>
            </a:stretch>
          </p:blipFill>
          <p:spPr>
            <a:xfrm>
              <a:off x="575049" y="691063"/>
              <a:ext cx="78137" cy="78136"/>
            </a:xfrm>
            <a:prstGeom prst="rect">
              <a:avLst/>
            </a:prstGeom>
          </p:spPr>
        </p:pic>
        <p:pic>
          <p:nvPicPr>
            <p:cNvPr id="32" name="object 32"/>
            <p:cNvPicPr/>
            <p:nvPr/>
          </p:nvPicPr>
          <p:blipFill>
            <a:blip r:embed="rId4"/>
            <a:stretch>
              <a:fillRect/>
            </a:stretch>
          </p:blipFill>
          <p:spPr>
            <a:xfrm>
              <a:off x="689124" y="692780"/>
              <a:ext cx="74703" cy="74704"/>
            </a:xfrm>
            <a:prstGeom prst="rect">
              <a:avLst/>
            </a:prstGeom>
          </p:spPr>
        </p:pic>
        <p:pic>
          <p:nvPicPr>
            <p:cNvPr id="33" name="object 33"/>
            <p:cNvPicPr/>
            <p:nvPr/>
          </p:nvPicPr>
          <p:blipFill>
            <a:blip r:embed="rId5"/>
            <a:stretch>
              <a:fillRect/>
            </a:stretch>
          </p:blipFill>
          <p:spPr>
            <a:xfrm>
              <a:off x="799767" y="701750"/>
              <a:ext cx="69237" cy="69237"/>
            </a:xfrm>
            <a:prstGeom prst="rect">
              <a:avLst/>
            </a:prstGeom>
          </p:spPr>
        </p:pic>
        <p:pic>
          <p:nvPicPr>
            <p:cNvPr id="34" name="object 34"/>
            <p:cNvPicPr/>
            <p:nvPr/>
          </p:nvPicPr>
          <p:blipFill>
            <a:blip r:embed="rId6"/>
            <a:stretch>
              <a:fillRect/>
            </a:stretch>
          </p:blipFill>
          <p:spPr>
            <a:xfrm>
              <a:off x="904944" y="697617"/>
              <a:ext cx="65594" cy="65594"/>
            </a:xfrm>
            <a:prstGeom prst="rect">
              <a:avLst/>
            </a:prstGeom>
          </p:spPr>
        </p:pic>
      </p:grpSp>
      <p:sp>
        <p:nvSpPr>
          <p:cNvPr id="35" name="object 35"/>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风险的潜在性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66574" y="1250442"/>
            <a:ext cx="10459085" cy="2438400"/>
          </a:xfrm>
          <a:custGeom>
            <a:rect l="l" t="t" r="r" b="b"/>
            <a:pathLst>
              <a:path w="10459085" h="2438400">
                <a:moveTo>
                  <a:pt x="406408" y="2438400"/>
                </a:moveTo>
                <a:lnTo>
                  <a:pt x="359012" y="2435665"/>
                </a:lnTo>
                <a:lnTo>
                  <a:pt x="313222" y="2427666"/>
                </a:lnTo>
                <a:lnTo>
                  <a:pt x="269343" y="2414706"/>
                </a:lnTo>
                <a:lnTo>
                  <a:pt x="227679" y="2397091"/>
                </a:lnTo>
                <a:lnTo>
                  <a:pt x="188537" y="2375126"/>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1"/>
                </a:lnTo>
                <a:lnTo>
                  <a:pt x="0" y="406408"/>
                </a:lnTo>
                <a:lnTo>
                  <a:pt x="2734" y="359012"/>
                </a:lnTo>
                <a:lnTo>
                  <a:pt x="10733" y="313222"/>
                </a:lnTo>
                <a:lnTo>
                  <a:pt x="23693" y="269343"/>
                </a:lnTo>
                <a:lnTo>
                  <a:pt x="41308" y="227679"/>
                </a:lnTo>
                <a:lnTo>
                  <a:pt x="63273" y="188537"/>
                </a:lnTo>
                <a:lnTo>
                  <a:pt x="89283" y="152220"/>
                </a:lnTo>
                <a:lnTo>
                  <a:pt x="119034" y="119033"/>
                </a:lnTo>
                <a:lnTo>
                  <a:pt x="152221" y="89282"/>
                </a:lnTo>
                <a:lnTo>
                  <a:pt x="188538" y="63272"/>
                </a:lnTo>
                <a:lnTo>
                  <a:pt x="227680" y="41307"/>
                </a:lnTo>
                <a:lnTo>
                  <a:pt x="269344" y="23692"/>
                </a:lnTo>
                <a:lnTo>
                  <a:pt x="313223" y="10733"/>
                </a:lnTo>
                <a:lnTo>
                  <a:pt x="359012" y="2734"/>
                </a:lnTo>
                <a:lnTo>
                  <a:pt x="406407" y="0"/>
                </a:lnTo>
                <a:lnTo>
                  <a:pt x="10052442" y="0"/>
                </a:lnTo>
                <a:lnTo>
                  <a:pt x="10099837" y="2734"/>
                </a:lnTo>
                <a:lnTo>
                  <a:pt x="10145627" y="10733"/>
                </a:lnTo>
                <a:lnTo>
                  <a:pt x="10189506" y="23693"/>
                </a:lnTo>
                <a:lnTo>
                  <a:pt x="10231170" y="41307"/>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1"/>
                </a:lnTo>
                <a:lnTo>
                  <a:pt x="10456115" y="2079387"/>
                </a:lnTo>
                <a:lnTo>
                  <a:pt x="10448116" y="2125177"/>
                </a:lnTo>
                <a:lnTo>
                  <a:pt x="10435156" y="2169056"/>
                </a:lnTo>
                <a:lnTo>
                  <a:pt x="10417542" y="2210719"/>
                </a:lnTo>
                <a:lnTo>
                  <a:pt x="10395577" y="2249862"/>
                </a:lnTo>
                <a:lnTo>
                  <a:pt x="10369566" y="2286179"/>
                </a:lnTo>
                <a:lnTo>
                  <a:pt x="10339815" y="2319365"/>
                </a:lnTo>
                <a:lnTo>
                  <a:pt x="10306629" y="2349116"/>
                </a:lnTo>
                <a:lnTo>
                  <a:pt x="10270312" y="2375127"/>
                </a:lnTo>
                <a:lnTo>
                  <a:pt x="10231169" y="2397092"/>
                </a:lnTo>
                <a:lnTo>
                  <a:pt x="10189506" y="2414706"/>
                </a:lnTo>
                <a:lnTo>
                  <a:pt x="10145627" y="2427666"/>
                </a:lnTo>
                <a:lnTo>
                  <a:pt x="10099836" y="2435665"/>
                </a:lnTo>
                <a:lnTo>
                  <a:pt x="10052442" y="2438399"/>
                </a:lnTo>
                <a:lnTo>
                  <a:pt x="406408" y="2438400"/>
                </a:lnTo>
                <a:close/>
              </a:path>
            </a:pathLst>
          </a:custGeom>
          <a:solidFill>
            <a:srgbClr val="0085FF"/>
          </a:solidFill>
        </p:spPr>
        <p:txBody>
          <a:bodyPr wrap="square" lIns="0" tIns="0" rIns="0" bIns="0" rtlCol="0"/>
          <a:lstStyle/>
          <a:p/>
        </p:txBody>
      </p:sp>
      <p:sp>
        <p:nvSpPr>
          <p:cNvPr id="3" name="object 3"/>
          <p:cNvSpPr txBox="1"/>
          <p:nvPr/>
        </p:nvSpPr>
        <p:spPr>
          <a:xfrm>
            <a:off x="1411199" y="1591237"/>
            <a:ext cx="5930900" cy="1024255"/>
          </a:xfrm>
          <a:prstGeom prst="rect">
            <a:avLst/>
          </a:prstGeom>
        </p:spPr>
        <p:txBody>
          <a:bodyPr vert="horz" wrap="square" lIns="0" tIns="13970" rIns="0" bIns="0" rtlCol="0">
            <a:spAutoFit/>
          </a:bodyPr>
          <a:lstStyle/>
          <a:p>
            <a:pPr marL="12700">
              <a:lnSpc>
                <a:spcPct val="100000"/>
              </a:lnSpc>
              <a:spcBef>
                <a:spcPts val="110"/>
              </a:spcBef>
            </a:pPr>
            <a:r>
              <a:rPr sz="2000" b="1" spc="-20">
                <a:solidFill>
                  <a:srgbClr val="FFFFFF"/>
                </a:solidFill>
                <a:latin typeface="微软雅黑"/>
                <a:cs typeface="微软雅黑"/>
              </a:rPr>
              <a:t>总结词</a:t>
            </a:r>
            <a:endParaRPr sz="2000">
              <a:latin typeface="微软雅黑"/>
              <a:cs typeface="微软雅黑"/>
            </a:endParaRPr>
          </a:p>
          <a:p>
            <a:pPr>
              <a:lnSpc>
                <a:spcPct val="100000"/>
              </a:lnSpc>
              <a:spcBef>
                <a:spcPts val="55"/>
              </a:spcBef>
            </a:pPr>
            <a:endParaRPr sz="1950">
              <a:latin typeface="微软雅黑"/>
              <a:cs typeface="微软雅黑"/>
            </a:endParaRPr>
          </a:p>
          <a:p>
            <a:pPr marL="12700">
              <a:lnSpc>
                <a:spcPct val="100000"/>
              </a:lnSpc>
            </a:pPr>
            <a:r>
              <a:rPr sz="1500" spc="-5">
                <a:solidFill>
                  <a:srgbClr val="FFFFFF"/>
                </a:solidFill>
                <a:latin typeface="微软雅黑"/>
                <a:cs typeface="微软雅黑"/>
              </a:rPr>
              <a:t>风险的相对性是指风险的大小和影响程度是相对于特定的主体而言的。</a:t>
            </a:r>
            <a:endParaRPr sz="1500">
              <a:latin typeface="微软雅黑"/>
              <a:cs typeface="微软雅黑"/>
            </a:endParaRPr>
          </a:p>
        </p:txBody>
      </p:sp>
      <p:sp>
        <p:nvSpPr>
          <p:cNvPr id="4" name="object 4"/>
          <p:cNvSpPr/>
          <p:nvPr/>
        </p:nvSpPr>
        <p:spPr>
          <a:xfrm>
            <a:off x="866574" y="3952505"/>
            <a:ext cx="10459085" cy="2438400"/>
          </a:xfrm>
          <a:custGeom>
            <a:rect l="l" t="t" r="r" b="b"/>
            <a:pathLst>
              <a:path w="10459085" h="2438400">
                <a:moveTo>
                  <a:pt x="406408" y="2438400"/>
                </a:moveTo>
                <a:lnTo>
                  <a:pt x="359012" y="2435665"/>
                </a:lnTo>
                <a:lnTo>
                  <a:pt x="313222" y="2427666"/>
                </a:lnTo>
                <a:lnTo>
                  <a:pt x="269343" y="2414706"/>
                </a:lnTo>
                <a:lnTo>
                  <a:pt x="227679" y="2397092"/>
                </a:lnTo>
                <a:lnTo>
                  <a:pt x="188537" y="2375127"/>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2"/>
                </a:lnTo>
                <a:lnTo>
                  <a:pt x="0" y="406408"/>
                </a:lnTo>
                <a:lnTo>
                  <a:pt x="2734" y="359012"/>
                </a:lnTo>
                <a:lnTo>
                  <a:pt x="10733" y="313222"/>
                </a:lnTo>
                <a:lnTo>
                  <a:pt x="23693" y="269343"/>
                </a:lnTo>
                <a:lnTo>
                  <a:pt x="41307" y="227679"/>
                </a:lnTo>
                <a:lnTo>
                  <a:pt x="63273" y="188537"/>
                </a:lnTo>
                <a:lnTo>
                  <a:pt x="89283" y="152220"/>
                </a:lnTo>
                <a:lnTo>
                  <a:pt x="119034" y="119034"/>
                </a:lnTo>
                <a:lnTo>
                  <a:pt x="152220" y="89283"/>
                </a:lnTo>
                <a:lnTo>
                  <a:pt x="188537" y="63272"/>
                </a:lnTo>
                <a:lnTo>
                  <a:pt x="227680" y="41307"/>
                </a:lnTo>
                <a:lnTo>
                  <a:pt x="269343" y="23693"/>
                </a:lnTo>
                <a:lnTo>
                  <a:pt x="313222" y="10733"/>
                </a:lnTo>
                <a:lnTo>
                  <a:pt x="359011" y="2734"/>
                </a:lnTo>
                <a:lnTo>
                  <a:pt x="406407" y="0"/>
                </a:lnTo>
                <a:lnTo>
                  <a:pt x="10052442" y="0"/>
                </a:lnTo>
                <a:lnTo>
                  <a:pt x="10099837" y="2734"/>
                </a:lnTo>
                <a:lnTo>
                  <a:pt x="10145627" y="10733"/>
                </a:lnTo>
                <a:lnTo>
                  <a:pt x="10189506" y="23693"/>
                </a:lnTo>
                <a:lnTo>
                  <a:pt x="10231169" y="41308"/>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2"/>
                </a:lnTo>
                <a:lnTo>
                  <a:pt x="10456115" y="2079388"/>
                </a:lnTo>
                <a:lnTo>
                  <a:pt x="10448116" y="2125177"/>
                </a:lnTo>
                <a:lnTo>
                  <a:pt x="10435156" y="2169056"/>
                </a:lnTo>
                <a:lnTo>
                  <a:pt x="10417542" y="2210720"/>
                </a:lnTo>
                <a:lnTo>
                  <a:pt x="10395577" y="2249862"/>
                </a:lnTo>
                <a:lnTo>
                  <a:pt x="10369566" y="2286179"/>
                </a:lnTo>
                <a:lnTo>
                  <a:pt x="10339815" y="2319366"/>
                </a:lnTo>
                <a:lnTo>
                  <a:pt x="10306629" y="2349116"/>
                </a:lnTo>
                <a:lnTo>
                  <a:pt x="10270312" y="2375127"/>
                </a:lnTo>
                <a:lnTo>
                  <a:pt x="10231169" y="2397092"/>
                </a:lnTo>
                <a:lnTo>
                  <a:pt x="10189506" y="2414707"/>
                </a:lnTo>
                <a:lnTo>
                  <a:pt x="10145627" y="2427666"/>
                </a:lnTo>
                <a:lnTo>
                  <a:pt x="10099836" y="2435665"/>
                </a:lnTo>
                <a:lnTo>
                  <a:pt x="10052442" y="2438400"/>
                </a:lnTo>
                <a:lnTo>
                  <a:pt x="406408" y="2438400"/>
                </a:lnTo>
                <a:close/>
              </a:path>
            </a:pathLst>
          </a:custGeom>
          <a:solidFill>
            <a:srgbClr val="D6DAFF"/>
          </a:solidFill>
        </p:spPr>
        <p:txBody>
          <a:bodyPr wrap="square" lIns="0" tIns="0" rIns="0" bIns="0" rtlCol="0"/>
          <a:lstStyle/>
          <a:p/>
        </p:txBody>
      </p:sp>
      <p:sp>
        <p:nvSpPr>
          <p:cNvPr id="5" name="object 5"/>
          <p:cNvSpPr txBox="1"/>
          <p:nvPr/>
        </p:nvSpPr>
        <p:spPr>
          <a:xfrm>
            <a:off x="1399006" y="4310053"/>
            <a:ext cx="9359900" cy="1342390"/>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3045FC"/>
                </a:solidFill>
                <a:latin typeface="微软雅黑"/>
                <a:cs typeface="微软雅黑"/>
              </a:rPr>
              <a:t>详细描述</a:t>
            </a:r>
            <a:endParaRPr sz="2000">
              <a:latin typeface="微软雅黑"/>
              <a:cs typeface="微软雅黑"/>
            </a:endParaRPr>
          </a:p>
          <a:p>
            <a:pPr>
              <a:lnSpc>
                <a:spcPct val="100000"/>
              </a:lnSpc>
              <a:spcBef>
                <a:spcPts val="70"/>
              </a:spcBef>
            </a:pPr>
            <a:endParaRPr sz="1350">
              <a:latin typeface="微软雅黑"/>
              <a:cs typeface="微软雅黑"/>
            </a:endParaRPr>
          </a:p>
          <a:p>
            <a:pPr marL="12700" marR="5080">
              <a:lnSpc>
                <a:spcPct val="150000"/>
              </a:lnSpc>
            </a:pPr>
            <a:r>
              <a:rPr sz="1500" spc="-5">
                <a:solidFill>
                  <a:srgbClr val="011195"/>
                </a:solidFill>
                <a:latin typeface="微软雅黑"/>
                <a:cs typeface="微软雅黑"/>
              </a:rPr>
              <a:t>风险的相对性意味着不同主体面临的风险大小和影响程度是不同的。保险公司需要评估不同主体面临的风险，并制定相应的风险管理策略来应对可能发生的损失。</a:t>
            </a:r>
            <a:endParaRPr sz="1500">
              <a:latin typeface="微软雅黑"/>
              <a:cs typeface="微软雅黑"/>
            </a:endParaRPr>
          </a:p>
        </p:txBody>
      </p:sp>
      <p:sp>
        <p:nvSpPr>
          <p:cNvPr id="6" name="object 6"/>
          <p:cNvSpPr/>
          <p:nvPr/>
        </p:nvSpPr>
        <p:spPr>
          <a:xfrm>
            <a:off x="1435557" y="4791354"/>
            <a:ext cx="9258935" cy="76200"/>
          </a:xfrm>
          <a:custGeom>
            <a:rect l="l" t="t" r="r" b="b"/>
            <a:pathLst>
              <a:path w="9258935" h="76200">
                <a:moveTo>
                  <a:pt x="9258389" y="31750"/>
                </a:moveTo>
                <a:lnTo>
                  <a:pt x="74917" y="31750"/>
                </a:lnTo>
                <a:lnTo>
                  <a:pt x="73202" y="23279"/>
                </a:lnTo>
                <a:lnTo>
                  <a:pt x="65036" y="11163"/>
                </a:lnTo>
                <a:lnTo>
                  <a:pt x="52920" y="2997"/>
                </a:lnTo>
                <a:lnTo>
                  <a:pt x="38100" y="0"/>
                </a:lnTo>
                <a:lnTo>
                  <a:pt x="23266" y="2997"/>
                </a:lnTo>
                <a:lnTo>
                  <a:pt x="11150" y="11163"/>
                </a:lnTo>
                <a:lnTo>
                  <a:pt x="2984" y="23279"/>
                </a:lnTo>
                <a:lnTo>
                  <a:pt x="0" y="38100"/>
                </a:lnTo>
                <a:lnTo>
                  <a:pt x="2984" y="52933"/>
                </a:lnTo>
                <a:lnTo>
                  <a:pt x="11150" y="65049"/>
                </a:lnTo>
                <a:lnTo>
                  <a:pt x="23266" y="73215"/>
                </a:lnTo>
                <a:lnTo>
                  <a:pt x="38100" y="76200"/>
                </a:lnTo>
                <a:lnTo>
                  <a:pt x="52920" y="73215"/>
                </a:lnTo>
                <a:lnTo>
                  <a:pt x="65036" y="65049"/>
                </a:lnTo>
                <a:lnTo>
                  <a:pt x="73202" y="52933"/>
                </a:lnTo>
                <a:lnTo>
                  <a:pt x="74917" y="44450"/>
                </a:lnTo>
                <a:lnTo>
                  <a:pt x="9258389" y="44450"/>
                </a:lnTo>
                <a:lnTo>
                  <a:pt x="9258389" y="38100"/>
                </a:lnTo>
                <a:lnTo>
                  <a:pt x="9258389" y="31750"/>
                </a:lnTo>
                <a:close/>
              </a:path>
            </a:pathLst>
          </a:custGeom>
          <a:solidFill>
            <a:srgbClr val="3045FC"/>
          </a:solidFill>
        </p:spPr>
        <p:txBody>
          <a:bodyPr wrap="square" lIns="0" tIns="0" rIns="0" bIns="0" rtlCol="0"/>
          <a:lstStyle/>
          <a:p/>
        </p:txBody>
      </p:sp>
      <p:grpSp>
        <p:nvGrpSpPr>
          <p:cNvPr id="7" name="object 7"/>
          <p:cNvGrpSpPr/>
          <p:nvPr/>
        </p:nvGrpSpPr>
        <p:grpSpPr>
          <a:xfrm>
            <a:off x="1443277" y="2137685"/>
            <a:ext cx="9258935" cy="76200"/>
            <a:chOff x="1443277" y="2137685"/>
            <a:chExt cx="9258935" cy="76200"/>
          </a:xfrm>
        </p:grpSpPr>
        <p:sp>
          <p:nvSpPr>
            <p:cNvPr id="8" name="object 8"/>
            <p:cNvSpPr/>
            <p:nvPr/>
          </p:nvSpPr>
          <p:spPr>
            <a:xfrm>
              <a:off x="1481377" y="2175785"/>
              <a:ext cx="9220835" cy="0"/>
            </a:xfrm>
            <a:custGeom>
              <a:rect l="l" t="t" r="r" b="b"/>
              <a:pathLst>
                <a:path w="9220835">
                  <a:moveTo>
                    <a:pt x="9220297" y="0"/>
                  </a:moveTo>
                  <a:lnTo>
                    <a:pt x="0" y="0"/>
                  </a:lnTo>
                </a:path>
              </a:pathLst>
            </a:custGeom>
            <a:solidFill>
              <a:srgbClr val="3045FC"/>
            </a:solidFill>
          </p:spPr>
          <p:txBody>
            <a:bodyPr wrap="square" lIns="0" tIns="0" rIns="0" bIns="0" rtlCol="0"/>
            <a:lstStyle/>
            <a:p/>
          </p:txBody>
        </p:sp>
        <p:sp>
          <p:nvSpPr>
            <p:cNvPr id="9" name="object 9"/>
            <p:cNvSpPr/>
            <p:nvPr/>
          </p:nvSpPr>
          <p:spPr>
            <a:xfrm>
              <a:off x="1443277" y="2137685"/>
              <a:ext cx="9258935" cy="76200"/>
            </a:xfrm>
            <a:custGeom>
              <a:rect l="l" t="t" r="r" b="b"/>
              <a:pathLst>
                <a:path w="92589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635" y="31750"/>
                  </a:lnTo>
                  <a:lnTo>
                    <a:pt x="49635" y="44450"/>
                  </a:lnTo>
                  <a:lnTo>
                    <a:pt x="74917" y="44450"/>
                  </a:lnTo>
                  <a:lnTo>
                    <a:pt x="73205" y="52930"/>
                  </a:lnTo>
                  <a:lnTo>
                    <a:pt x="65040" y="65040"/>
                  </a:lnTo>
                  <a:lnTo>
                    <a:pt x="52930" y="73206"/>
                  </a:lnTo>
                  <a:lnTo>
                    <a:pt x="38100" y="76200"/>
                  </a:lnTo>
                  <a:close/>
                </a:path>
                <a:path w="9258935" h="76200">
                  <a:moveTo>
                    <a:pt x="74917" y="44450"/>
                  </a:moveTo>
                  <a:lnTo>
                    <a:pt x="49635" y="44450"/>
                  </a:lnTo>
                  <a:lnTo>
                    <a:pt x="49635" y="31750"/>
                  </a:lnTo>
                  <a:lnTo>
                    <a:pt x="74917" y="31750"/>
                  </a:lnTo>
                  <a:lnTo>
                    <a:pt x="76200" y="38100"/>
                  </a:lnTo>
                  <a:lnTo>
                    <a:pt x="74917" y="44450"/>
                  </a:lnTo>
                  <a:close/>
                </a:path>
                <a:path w="9258935" h="76200">
                  <a:moveTo>
                    <a:pt x="9258397" y="44450"/>
                  </a:moveTo>
                  <a:lnTo>
                    <a:pt x="74917" y="44450"/>
                  </a:lnTo>
                  <a:lnTo>
                    <a:pt x="76200" y="38100"/>
                  </a:lnTo>
                  <a:lnTo>
                    <a:pt x="74917" y="31750"/>
                  </a:lnTo>
                  <a:lnTo>
                    <a:pt x="9258397" y="31750"/>
                  </a:lnTo>
                  <a:lnTo>
                    <a:pt x="9258397" y="44450"/>
                  </a:lnTo>
                  <a:close/>
                </a:path>
              </a:pathLst>
            </a:custGeom>
            <a:solidFill>
              <a:srgbClr val="D6DAFF"/>
            </a:solidFill>
          </p:spPr>
          <p:txBody>
            <a:bodyPr wrap="square" lIns="0" tIns="0" rIns="0" bIns="0" rtlCol="0"/>
            <a:lstStyle/>
            <a:p/>
          </p:txBody>
        </p:sp>
      </p:grpSp>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2"/>
            <a:stretch>
              <a:fillRect/>
            </a:stretch>
          </p:blipFill>
          <p:spPr>
            <a:xfrm>
              <a:off x="454963" y="331167"/>
              <a:ext cx="84147" cy="84146"/>
            </a:xfrm>
            <a:prstGeom prst="rect">
              <a:avLst/>
            </a:prstGeom>
          </p:spPr>
        </p:pic>
        <p:pic>
          <p:nvPicPr>
            <p:cNvPr id="12" name="object 12"/>
            <p:cNvPicPr/>
            <p:nvPr/>
          </p:nvPicPr>
          <p:blipFill>
            <a:blip r:embed="rId3"/>
            <a:stretch>
              <a:fillRect/>
            </a:stretch>
          </p:blipFill>
          <p:spPr>
            <a:xfrm>
              <a:off x="689124" y="339459"/>
              <a:ext cx="74704" cy="74703"/>
            </a:xfrm>
            <a:prstGeom prst="rect">
              <a:avLst/>
            </a:prstGeom>
          </p:spPr>
        </p:pic>
        <p:pic>
          <p:nvPicPr>
            <p:cNvPr id="13" name="object 13"/>
            <p:cNvPicPr/>
            <p:nvPr/>
          </p:nvPicPr>
          <p:blipFill>
            <a:blip r:embed="rId4"/>
            <a:stretch>
              <a:fillRect/>
            </a:stretch>
          </p:blipFill>
          <p:spPr>
            <a:xfrm>
              <a:off x="575049" y="337742"/>
              <a:ext cx="78137" cy="78136"/>
            </a:xfrm>
            <a:prstGeom prst="rect">
              <a:avLst/>
            </a:prstGeom>
          </p:spPr>
        </p:pic>
        <p:pic>
          <p:nvPicPr>
            <p:cNvPr id="14" name="object 14"/>
            <p:cNvPicPr/>
            <p:nvPr/>
          </p:nvPicPr>
          <p:blipFill>
            <a:blip r:embed="rId5"/>
            <a:stretch>
              <a:fillRect/>
            </a:stretch>
          </p:blipFill>
          <p:spPr>
            <a:xfrm>
              <a:off x="799767" y="348429"/>
              <a:ext cx="69238" cy="69237"/>
            </a:xfrm>
            <a:prstGeom prst="rect">
              <a:avLst/>
            </a:prstGeom>
          </p:spPr>
        </p:pic>
        <p:pic>
          <p:nvPicPr>
            <p:cNvPr id="15" name="object 15"/>
            <p:cNvPicPr/>
            <p:nvPr/>
          </p:nvPicPr>
          <p:blipFill>
            <a:blip r:embed="rId6"/>
            <a:stretch>
              <a:fillRect/>
            </a:stretch>
          </p:blipFill>
          <p:spPr>
            <a:xfrm>
              <a:off x="904944" y="344296"/>
              <a:ext cx="65594" cy="65593"/>
            </a:xfrm>
            <a:prstGeom prst="rect">
              <a:avLst/>
            </a:prstGeom>
          </p:spPr>
        </p:pic>
        <p:pic>
          <p:nvPicPr>
            <p:cNvPr id="16" name="object 16"/>
            <p:cNvPicPr/>
            <p:nvPr/>
          </p:nvPicPr>
          <p:blipFill>
            <a:blip r:embed="rId7"/>
            <a:stretch>
              <a:fillRect/>
            </a:stretch>
          </p:blipFill>
          <p:spPr>
            <a:xfrm>
              <a:off x="454963" y="448941"/>
              <a:ext cx="84147" cy="84146"/>
            </a:xfrm>
            <a:prstGeom prst="rect">
              <a:avLst/>
            </a:prstGeom>
          </p:spPr>
        </p:pic>
        <p:pic>
          <p:nvPicPr>
            <p:cNvPr id="17" name="object 17"/>
            <p:cNvPicPr/>
            <p:nvPr/>
          </p:nvPicPr>
          <p:blipFill>
            <a:blip r:embed="rId4"/>
            <a:stretch>
              <a:fillRect/>
            </a:stretch>
          </p:blipFill>
          <p:spPr>
            <a:xfrm>
              <a:off x="575049" y="455516"/>
              <a:ext cx="78137" cy="78136"/>
            </a:xfrm>
            <a:prstGeom prst="rect">
              <a:avLst/>
            </a:prstGeom>
          </p:spPr>
        </p:pic>
        <p:pic>
          <p:nvPicPr>
            <p:cNvPr id="18" name="object 18"/>
            <p:cNvPicPr/>
            <p:nvPr/>
          </p:nvPicPr>
          <p:blipFill>
            <a:blip r:embed="rId3"/>
            <a:stretch>
              <a:fillRect/>
            </a:stretch>
          </p:blipFill>
          <p:spPr>
            <a:xfrm>
              <a:off x="689124" y="457232"/>
              <a:ext cx="74703" cy="74704"/>
            </a:xfrm>
            <a:prstGeom prst="rect">
              <a:avLst/>
            </a:prstGeom>
          </p:spPr>
        </p:pic>
        <p:pic>
          <p:nvPicPr>
            <p:cNvPr id="19" name="object 19"/>
            <p:cNvPicPr/>
            <p:nvPr/>
          </p:nvPicPr>
          <p:blipFill>
            <a:blip r:embed="rId8"/>
            <a:stretch>
              <a:fillRect/>
            </a:stretch>
          </p:blipFill>
          <p:spPr>
            <a:xfrm>
              <a:off x="799767" y="466202"/>
              <a:ext cx="69237" cy="69237"/>
            </a:xfrm>
            <a:prstGeom prst="rect">
              <a:avLst/>
            </a:prstGeom>
          </p:spPr>
        </p:pic>
        <p:pic>
          <p:nvPicPr>
            <p:cNvPr id="20" name="object 20"/>
            <p:cNvPicPr/>
            <p:nvPr/>
          </p:nvPicPr>
          <p:blipFill>
            <a:blip r:embed="rId6"/>
            <a:stretch>
              <a:fillRect/>
            </a:stretch>
          </p:blipFill>
          <p:spPr>
            <a:xfrm>
              <a:off x="904944" y="462069"/>
              <a:ext cx="65594" cy="65594"/>
            </a:xfrm>
            <a:prstGeom prst="rect">
              <a:avLst/>
            </a:prstGeom>
          </p:spPr>
        </p:pic>
        <p:pic>
          <p:nvPicPr>
            <p:cNvPr id="21" name="object 21"/>
            <p:cNvPicPr/>
            <p:nvPr/>
          </p:nvPicPr>
          <p:blipFill>
            <a:blip r:embed="rId7"/>
            <a:stretch>
              <a:fillRect/>
            </a:stretch>
          </p:blipFill>
          <p:spPr>
            <a:xfrm>
              <a:off x="454963" y="566714"/>
              <a:ext cx="84147" cy="84146"/>
            </a:xfrm>
            <a:prstGeom prst="rect">
              <a:avLst/>
            </a:prstGeom>
          </p:spPr>
        </p:pic>
        <p:pic>
          <p:nvPicPr>
            <p:cNvPr id="22" name="object 22"/>
            <p:cNvPicPr/>
            <p:nvPr/>
          </p:nvPicPr>
          <p:blipFill>
            <a:blip r:embed="rId9"/>
            <a:stretch>
              <a:fillRect/>
            </a:stretch>
          </p:blipFill>
          <p:spPr>
            <a:xfrm>
              <a:off x="575049" y="573290"/>
              <a:ext cx="78137" cy="78136"/>
            </a:xfrm>
            <a:prstGeom prst="rect">
              <a:avLst/>
            </a:prstGeom>
          </p:spPr>
        </p:pic>
        <p:pic>
          <p:nvPicPr>
            <p:cNvPr id="23" name="object 23"/>
            <p:cNvPicPr/>
            <p:nvPr/>
          </p:nvPicPr>
          <p:blipFill>
            <a:blip r:embed="rId10"/>
            <a:stretch>
              <a:fillRect/>
            </a:stretch>
          </p:blipFill>
          <p:spPr>
            <a:xfrm>
              <a:off x="689124" y="575006"/>
              <a:ext cx="74703" cy="74704"/>
            </a:xfrm>
            <a:prstGeom prst="rect">
              <a:avLst/>
            </a:prstGeom>
          </p:spPr>
        </p:pic>
        <p:pic>
          <p:nvPicPr>
            <p:cNvPr id="24" name="object 24"/>
            <p:cNvPicPr/>
            <p:nvPr/>
          </p:nvPicPr>
          <p:blipFill>
            <a:blip r:embed="rId6"/>
            <a:stretch>
              <a:fillRect/>
            </a:stretch>
          </p:blipFill>
          <p:spPr>
            <a:xfrm>
              <a:off x="904944" y="579843"/>
              <a:ext cx="65594" cy="65594"/>
            </a:xfrm>
            <a:prstGeom prst="rect">
              <a:avLst/>
            </a:prstGeom>
          </p:spPr>
        </p:pic>
        <p:pic>
          <p:nvPicPr>
            <p:cNvPr id="25" name="object 25"/>
            <p:cNvPicPr/>
            <p:nvPr/>
          </p:nvPicPr>
          <p:blipFill>
            <a:blip r:embed="rId8"/>
            <a:stretch>
              <a:fillRect/>
            </a:stretch>
          </p:blipFill>
          <p:spPr>
            <a:xfrm>
              <a:off x="799767" y="583976"/>
              <a:ext cx="69237" cy="69237"/>
            </a:xfrm>
            <a:prstGeom prst="rect">
              <a:avLst/>
            </a:prstGeom>
          </p:spPr>
        </p:pic>
        <p:pic>
          <p:nvPicPr>
            <p:cNvPr id="26" name="object 26"/>
            <p:cNvPicPr/>
            <p:nvPr/>
          </p:nvPicPr>
          <p:blipFill>
            <a:blip r:embed="rId2"/>
            <a:stretch>
              <a:fillRect/>
            </a:stretch>
          </p:blipFill>
          <p:spPr>
            <a:xfrm>
              <a:off x="454963" y="684488"/>
              <a:ext cx="84147" cy="84146"/>
            </a:xfrm>
            <a:prstGeom prst="rect">
              <a:avLst/>
            </a:prstGeom>
          </p:spPr>
        </p:pic>
        <p:pic>
          <p:nvPicPr>
            <p:cNvPr id="27" name="object 27"/>
            <p:cNvPicPr/>
            <p:nvPr/>
          </p:nvPicPr>
          <p:blipFill>
            <a:blip r:embed="rId9"/>
            <a:stretch>
              <a:fillRect/>
            </a:stretch>
          </p:blipFill>
          <p:spPr>
            <a:xfrm>
              <a:off x="575049" y="691063"/>
              <a:ext cx="78137" cy="78136"/>
            </a:xfrm>
            <a:prstGeom prst="rect">
              <a:avLst/>
            </a:prstGeom>
          </p:spPr>
        </p:pic>
        <p:pic>
          <p:nvPicPr>
            <p:cNvPr id="28" name="object 28"/>
            <p:cNvPicPr/>
            <p:nvPr/>
          </p:nvPicPr>
          <p:blipFill>
            <a:blip r:embed="rId3"/>
            <a:stretch>
              <a:fillRect/>
            </a:stretch>
          </p:blipFill>
          <p:spPr>
            <a:xfrm>
              <a:off x="689124" y="692780"/>
              <a:ext cx="74703" cy="74704"/>
            </a:xfrm>
            <a:prstGeom prst="rect">
              <a:avLst/>
            </a:prstGeom>
          </p:spPr>
        </p:pic>
        <p:pic>
          <p:nvPicPr>
            <p:cNvPr id="29" name="object 29"/>
            <p:cNvPicPr/>
            <p:nvPr/>
          </p:nvPicPr>
          <p:blipFill>
            <a:blip r:embed="rId5"/>
            <a:stretch>
              <a:fillRect/>
            </a:stretch>
          </p:blipFill>
          <p:spPr>
            <a:xfrm>
              <a:off x="799767" y="701750"/>
              <a:ext cx="69237" cy="69237"/>
            </a:xfrm>
            <a:prstGeom prst="rect">
              <a:avLst/>
            </a:prstGeom>
          </p:spPr>
        </p:pic>
        <p:pic>
          <p:nvPicPr>
            <p:cNvPr id="30" name="object 30"/>
            <p:cNvPicPr/>
            <p:nvPr/>
          </p:nvPicPr>
          <p:blipFill>
            <a:blip r:embed="rId6"/>
            <a:stretch>
              <a:fillRect/>
            </a:stretch>
          </p:blipFill>
          <p:spPr>
            <a:xfrm>
              <a:off x="904944" y="697617"/>
              <a:ext cx="65594" cy="65594"/>
            </a:xfrm>
            <a:prstGeom prst="rect">
              <a:avLst/>
            </a:prstGeom>
          </p:spPr>
        </p:pic>
      </p:grpSp>
      <p:sp>
        <p:nvSpPr>
          <p:cNvPr id="31" name="object 31"/>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风险的相对性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1341" y="1371514"/>
            <a:ext cx="1222375" cy="1191260"/>
          </a:xfrm>
          <a:prstGeom prst="rect">
            <a:avLst/>
          </a:prstGeom>
        </p:spPr>
        <p:txBody>
          <a:bodyPr vert="horz" wrap="square" lIns="0" tIns="12700" rIns="0" bIns="0" rtlCol="0">
            <a:spAutoFit/>
          </a:bodyPr>
          <a:lstStyle/>
          <a:p>
            <a:pPr marL="12700">
              <a:lnSpc>
                <a:spcPct val="100000"/>
              </a:lnSpc>
              <a:spcBef>
                <a:spcPts val="100"/>
              </a:spcBef>
            </a:pPr>
            <a:r>
              <a:rPr sz="7650" b="1" spc="-25">
                <a:solidFill>
                  <a:srgbClr val="FFFFFF"/>
                </a:solidFill>
                <a:latin typeface="微软雅黑"/>
                <a:cs typeface="微软雅黑"/>
              </a:rPr>
              <a:t>03</a:t>
            </a:r>
            <a:endParaRPr sz="7650">
              <a:latin typeface="微软雅黑"/>
              <a:cs typeface="微软雅黑"/>
            </a:endParaRPr>
          </a:p>
        </p:txBody>
      </p:sp>
      <p:sp>
        <p:nvSpPr>
          <p:cNvPr id="3" name="object 3"/>
          <p:cNvSpPr txBox="1">
            <a:spLocks noGrp="1"/>
          </p:cNvSpPr>
          <p:nvPr>
            <p:ph type="title"/>
          </p:nvPr>
        </p:nvSpPr>
        <p:spPr>
          <a:xfrm>
            <a:off x="1061341" y="3243903"/>
            <a:ext cx="4883150" cy="608330"/>
          </a:xfrm>
          <a:prstGeom prst="rect">
            <a:avLst/>
          </a:prstGeom>
        </p:spPr>
        <p:txBody>
          <a:bodyPr vert="horz" wrap="square" lIns="0" tIns="15875" rIns="0" bIns="0" rtlCol="0">
            <a:spAutoFit/>
          </a:bodyPr>
          <a:lstStyle/>
          <a:p>
            <a:pPr marL="12700">
              <a:lnSpc>
                <a:spcPct val="100000"/>
              </a:lnSpc>
              <a:spcBef>
                <a:spcPts val="125"/>
              </a:spcBef>
            </a:pPr>
            <a:r>
              <a:rPr sz="3800" spc="-5"/>
              <a:t>人身保险风险特征分析</a:t>
            </a:r>
            <a:endParaRPr sz="38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97253" y="5955115"/>
            <a:ext cx="10995025" cy="123189"/>
            <a:chOff x="1197253" y="5955115"/>
            <a:chExt cx="10995025" cy="123189"/>
          </a:xfrm>
        </p:grpSpPr>
        <p:sp>
          <p:nvSpPr>
            <p:cNvPr id="3" name="object 3"/>
            <p:cNvSpPr/>
            <p:nvPr/>
          </p:nvSpPr>
          <p:spPr>
            <a:xfrm>
              <a:off x="1250166" y="5955115"/>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3045FC"/>
            </a:solidFill>
          </p:spPr>
          <p:txBody>
            <a:bodyPr wrap="square" lIns="0" tIns="0" rIns="0" bIns="0" rtlCol="0"/>
            <a:lstStyle/>
            <a:p/>
          </p:txBody>
        </p:sp>
        <p:pic>
          <p:nvPicPr>
            <p:cNvPr id="4" name="object 4"/>
            <p:cNvPicPr/>
            <p:nvPr/>
          </p:nvPicPr>
          <p:blipFill>
            <a:blip r:embed="rId2"/>
            <a:stretch>
              <a:fillRect/>
            </a:stretch>
          </p:blipFill>
          <p:spPr>
            <a:xfrm>
              <a:off x="1197253" y="5955115"/>
              <a:ext cx="122997" cy="122998"/>
            </a:xfrm>
            <a:prstGeom prst="rect">
              <a:avLst/>
            </a:prstGeom>
          </p:spPr>
        </p:pic>
        <p:pic>
          <p:nvPicPr>
            <p:cNvPr id="5" name="object 5"/>
            <p:cNvPicPr/>
            <p:nvPr/>
          </p:nvPicPr>
          <p:blipFill>
            <a:blip r:embed="rId2"/>
            <a:stretch>
              <a:fillRect/>
            </a:stretch>
          </p:blipFill>
          <p:spPr>
            <a:xfrm>
              <a:off x="1880005" y="5955115"/>
              <a:ext cx="122997" cy="122998"/>
            </a:xfrm>
            <a:prstGeom prst="rect">
              <a:avLst/>
            </a:prstGeom>
          </p:spPr>
        </p:pic>
        <p:sp>
          <p:nvSpPr>
            <p:cNvPr id="6" name="object 6"/>
            <p:cNvSpPr/>
            <p:nvPr/>
          </p:nvSpPr>
          <p:spPr>
            <a:xfrm>
              <a:off x="1951633" y="6029345"/>
              <a:ext cx="10240645" cy="0"/>
            </a:xfrm>
            <a:custGeom>
              <a:rect l="l" t="t" r="r" b="b"/>
              <a:pathLst>
                <a:path w="10240645">
                  <a:moveTo>
                    <a:pt x="10240366" y="0"/>
                  </a:moveTo>
                  <a:lnTo>
                    <a:pt x="0" y="0"/>
                  </a:lnTo>
                  <a:lnTo>
                    <a:pt x="10240366" y="0"/>
                  </a:lnTo>
                  <a:close/>
                </a:path>
              </a:pathLst>
            </a:custGeom>
            <a:solidFill>
              <a:srgbClr val="3045FC"/>
            </a:solidFill>
          </p:spPr>
          <p:txBody>
            <a:bodyPr wrap="square" lIns="0" tIns="0" rIns="0" bIns="0" rtlCol="0"/>
            <a:lstStyle/>
            <a:p/>
          </p:txBody>
        </p:sp>
        <p:sp>
          <p:nvSpPr>
            <p:cNvPr id="7" name="object 7"/>
            <p:cNvSpPr/>
            <p:nvPr/>
          </p:nvSpPr>
          <p:spPr>
            <a:xfrm>
              <a:off x="1951633" y="6029345"/>
              <a:ext cx="10240645" cy="0"/>
            </a:xfrm>
            <a:custGeom>
              <a:rect l="l" t="t" r="r" b="b"/>
              <a:pathLst>
                <a:path w="10240645">
                  <a:moveTo>
                    <a:pt x="0" y="0"/>
                  </a:moveTo>
                  <a:lnTo>
                    <a:pt x="10240366" y="0"/>
                  </a:lnTo>
                </a:path>
              </a:pathLst>
            </a:custGeom>
            <a:ln w="14287">
              <a:solidFill>
                <a:srgbClr val="3045FC"/>
              </a:solidFill>
              <a:prstDash val="sysDash"/>
            </a:ln>
          </p:spPr>
          <p:txBody>
            <a:bodyPr wrap="square" lIns="0" tIns="0" rIns="0" bIns="0" rtlCol="0"/>
            <a:lstStyle/>
            <a:p/>
          </p:txBody>
        </p:sp>
      </p:grpSp>
      <p:sp>
        <p:nvSpPr>
          <p:cNvPr id="8" name="object 8"/>
          <p:cNvSpPr txBox="1"/>
          <p:nvPr/>
        </p:nvSpPr>
        <p:spPr>
          <a:xfrm>
            <a:off x="3685818" y="1429485"/>
            <a:ext cx="7740650" cy="89281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3045FC"/>
                </a:solidFill>
                <a:latin typeface="微软雅黑"/>
                <a:cs typeface="微软雅黑"/>
              </a:rPr>
              <a:t>总结</a:t>
            </a:r>
            <a:r>
              <a:rPr sz="2300" b="1" spc="-50">
                <a:solidFill>
                  <a:srgbClr val="3045FC"/>
                </a:solidFill>
                <a:latin typeface="微软雅黑"/>
                <a:cs typeface="微软雅黑"/>
              </a:rPr>
              <a:t>词</a:t>
            </a:r>
            <a:endParaRPr sz="2300">
              <a:latin typeface="微软雅黑"/>
              <a:cs typeface="微软雅黑"/>
            </a:endParaRPr>
          </a:p>
          <a:p>
            <a:pPr marL="12700">
              <a:lnSpc>
                <a:spcPct val="100000"/>
              </a:lnSpc>
              <a:spcBef>
                <a:spcPts val="895"/>
              </a:spcBef>
            </a:pPr>
            <a:r>
              <a:rPr sz="1350" spc="-5">
                <a:latin typeface="微软雅黑"/>
                <a:cs typeface="微软雅黑"/>
              </a:rPr>
              <a:t>疾病风险是人生中面临的主要风险之一，它可能导致长期或短期的健康问题，影响个人的工作和生活。</a:t>
            </a:r>
            <a:endParaRPr sz="1350">
              <a:latin typeface="微软雅黑"/>
              <a:cs typeface="微软雅黑"/>
            </a:endParaRPr>
          </a:p>
        </p:txBody>
      </p:sp>
      <p:sp>
        <p:nvSpPr>
          <p:cNvPr id="9" name="object 9"/>
          <p:cNvSpPr txBox="1"/>
          <p:nvPr/>
        </p:nvSpPr>
        <p:spPr>
          <a:xfrm>
            <a:off x="1308379" y="3977612"/>
            <a:ext cx="7569200" cy="151003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3045FC"/>
                </a:solidFill>
                <a:latin typeface="微软雅黑"/>
                <a:cs typeface="微软雅黑"/>
              </a:rPr>
              <a:t>详细描</a:t>
            </a:r>
            <a:r>
              <a:rPr sz="2300" b="1" spc="-50">
                <a:solidFill>
                  <a:srgbClr val="3045FC"/>
                </a:solidFill>
                <a:latin typeface="微软雅黑"/>
                <a:cs typeface="微软雅黑"/>
              </a:rPr>
              <a:t>述</a:t>
            </a:r>
            <a:endParaRPr sz="2300">
              <a:latin typeface="微软雅黑"/>
              <a:cs typeface="微软雅黑"/>
            </a:endParaRPr>
          </a:p>
          <a:p>
            <a:pPr marL="12700" marR="5080" algn="just">
              <a:lnSpc>
                <a:spcPct val="150000"/>
              </a:lnSpc>
              <a:spcBef>
                <a:spcPts val="85"/>
              </a:spcBef>
            </a:pPr>
            <a:r>
              <a:rPr sz="1350" spc="-5">
                <a:latin typeface="微软雅黑"/>
                <a:cs typeface="微软雅黑"/>
              </a:rPr>
              <a:t>疾病风险包括各种健康问题，如癌症、心脏病、中风、糖尿病等。这些疾病不仅对患者的身体健康造成影响，还可能导致长期的医疗费用和收入损失。因此，对于个人和家庭来说，疾病风险是一种重要</a:t>
            </a:r>
            <a:r>
              <a:rPr sz="1350" spc="-10">
                <a:latin typeface="微软雅黑"/>
                <a:cs typeface="微软雅黑"/>
              </a:rPr>
              <a:t>的保险风险特征。</a:t>
            </a:r>
            <a:endParaRPr sz="1350">
              <a:latin typeface="微软雅黑"/>
              <a:cs typeface="微软雅黑"/>
            </a:endParaRPr>
          </a:p>
        </p:txBody>
      </p:sp>
      <p:grpSp>
        <p:nvGrpSpPr>
          <p:cNvPr id="10" name="object 10"/>
          <p:cNvGrpSpPr/>
          <p:nvPr/>
        </p:nvGrpSpPr>
        <p:grpSpPr>
          <a:xfrm>
            <a:off x="3499344" y="3306001"/>
            <a:ext cx="8693150" cy="123189"/>
            <a:chOff x="3499344" y="3306001"/>
            <a:chExt cx="8693150" cy="123189"/>
          </a:xfrm>
        </p:grpSpPr>
        <p:sp>
          <p:nvSpPr>
            <p:cNvPr id="11" name="object 11"/>
            <p:cNvSpPr/>
            <p:nvPr/>
          </p:nvSpPr>
          <p:spPr>
            <a:xfrm>
              <a:off x="3552256" y="3306002"/>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3045FC"/>
            </a:solidFill>
          </p:spPr>
          <p:txBody>
            <a:bodyPr wrap="square" lIns="0" tIns="0" rIns="0" bIns="0" rtlCol="0"/>
            <a:lstStyle/>
            <a:p/>
          </p:txBody>
        </p:sp>
        <p:pic>
          <p:nvPicPr>
            <p:cNvPr id="12" name="object 12"/>
            <p:cNvPicPr/>
            <p:nvPr/>
          </p:nvPicPr>
          <p:blipFill>
            <a:blip r:embed="rId2"/>
            <a:stretch>
              <a:fillRect/>
            </a:stretch>
          </p:blipFill>
          <p:spPr>
            <a:xfrm>
              <a:off x="3499344" y="3306001"/>
              <a:ext cx="122998" cy="122998"/>
            </a:xfrm>
            <a:prstGeom prst="rect">
              <a:avLst/>
            </a:prstGeom>
          </p:spPr>
        </p:pic>
        <p:pic>
          <p:nvPicPr>
            <p:cNvPr id="13" name="object 13"/>
            <p:cNvPicPr/>
            <p:nvPr/>
          </p:nvPicPr>
          <p:blipFill>
            <a:blip r:embed="rId2"/>
            <a:stretch>
              <a:fillRect/>
            </a:stretch>
          </p:blipFill>
          <p:spPr>
            <a:xfrm>
              <a:off x="4182095" y="3306001"/>
              <a:ext cx="122998" cy="122998"/>
            </a:xfrm>
            <a:prstGeom prst="rect">
              <a:avLst/>
            </a:prstGeom>
          </p:spPr>
        </p:pic>
        <p:sp>
          <p:nvSpPr>
            <p:cNvPr id="14" name="object 14"/>
            <p:cNvSpPr/>
            <p:nvPr/>
          </p:nvSpPr>
          <p:spPr>
            <a:xfrm>
              <a:off x="4253724" y="3380232"/>
              <a:ext cx="7938770" cy="0"/>
            </a:xfrm>
            <a:custGeom>
              <a:rect l="l" t="t" r="r" b="b"/>
              <a:pathLst>
                <a:path w="7938770">
                  <a:moveTo>
                    <a:pt x="7938275" y="0"/>
                  </a:moveTo>
                  <a:lnTo>
                    <a:pt x="0" y="0"/>
                  </a:lnTo>
                  <a:lnTo>
                    <a:pt x="7938275" y="0"/>
                  </a:lnTo>
                  <a:close/>
                </a:path>
              </a:pathLst>
            </a:custGeom>
            <a:solidFill>
              <a:srgbClr val="3045FC"/>
            </a:solidFill>
          </p:spPr>
          <p:txBody>
            <a:bodyPr wrap="square" lIns="0" tIns="0" rIns="0" bIns="0" rtlCol="0"/>
            <a:lstStyle/>
            <a:p/>
          </p:txBody>
        </p:sp>
        <p:sp>
          <p:nvSpPr>
            <p:cNvPr id="15" name="object 15"/>
            <p:cNvSpPr/>
            <p:nvPr/>
          </p:nvSpPr>
          <p:spPr>
            <a:xfrm>
              <a:off x="4253724" y="3380232"/>
              <a:ext cx="7938770" cy="0"/>
            </a:xfrm>
            <a:custGeom>
              <a:rect l="l" t="t" r="r" b="b"/>
              <a:pathLst>
                <a:path w="7938770">
                  <a:moveTo>
                    <a:pt x="0" y="0"/>
                  </a:moveTo>
                  <a:lnTo>
                    <a:pt x="7938275" y="0"/>
                  </a:lnTo>
                </a:path>
              </a:pathLst>
            </a:custGeom>
            <a:ln w="14287">
              <a:solidFill>
                <a:srgbClr val="3045FC"/>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3"/>
            <a:stretch>
              <a:fillRect/>
            </a:stretch>
          </p:blipFill>
          <p:spPr>
            <a:xfrm>
              <a:off x="454963" y="331167"/>
              <a:ext cx="84147" cy="84146"/>
            </a:xfrm>
            <a:prstGeom prst="rect">
              <a:avLst/>
            </a:prstGeom>
          </p:spPr>
        </p:pic>
        <p:pic>
          <p:nvPicPr>
            <p:cNvPr id="18" name="object 18"/>
            <p:cNvPicPr/>
            <p:nvPr/>
          </p:nvPicPr>
          <p:blipFill>
            <a:blip r:embed="rId4"/>
            <a:stretch>
              <a:fillRect/>
            </a:stretch>
          </p:blipFill>
          <p:spPr>
            <a:xfrm>
              <a:off x="575049" y="337742"/>
              <a:ext cx="78137" cy="78136"/>
            </a:xfrm>
            <a:prstGeom prst="rect">
              <a:avLst/>
            </a:prstGeom>
          </p:spPr>
        </p:pic>
        <p:pic>
          <p:nvPicPr>
            <p:cNvPr id="19" name="object 19"/>
            <p:cNvPicPr/>
            <p:nvPr/>
          </p:nvPicPr>
          <p:blipFill>
            <a:blip r:embed="rId5"/>
            <a:stretch>
              <a:fillRect/>
            </a:stretch>
          </p:blipFill>
          <p:spPr>
            <a:xfrm>
              <a:off x="689124" y="339459"/>
              <a:ext cx="74704" cy="74703"/>
            </a:xfrm>
            <a:prstGeom prst="rect">
              <a:avLst/>
            </a:prstGeom>
          </p:spPr>
        </p:pic>
        <p:pic>
          <p:nvPicPr>
            <p:cNvPr id="20" name="object 20"/>
            <p:cNvPicPr/>
            <p:nvPr/>
          </p:nvPicPr>
          <p:blipFill>
            <a:blip r:embed="rId6"/>
            <a:stretch>
              <a:fillRect/>
            </a:stretch>
          </p:blipFill>
          <p:spPr>
            <a:xfrm>
              <a:off x="799767" y="348429"/>
              <a:ext cx="69238" cy="69237"/>
            </a:xfrm>
            <a:prstGeom prst="rect">
              <a:avLst/>
            </a:prstGeom>
          </p:spPr>
        </p:pic>
        <p:pic>
          <p:nvPicPr>
            <p:cNvPr id="21" name="object 21"/>
            <p:cNvPicPr/>
            <p:nvPr/>
          </p:nvPicPr>
          <p:blipFill>
            <a:blip r:embed="rId7"/>
            <a:stretch>
              <a:fillRect/>
            </a:stretch>
          </p:blipFill>
          <p:spPr>
            <a:xfrm>
              <a:off x="904944" y="344296"/>
              <a:ext cx="65594" cy="65593"/>
            </a:xfrm>
            <a:prstGeom prst="rect">
              <a:avLst/>
            </a:prstGeom>
          </p:spPr>
        </p:pic>
        <p:pic>
          <p:nvPicPr>
            <p:cNvPr id="22" name="object 22"/>
            <p:cNvPicPr/>
            <p:nvPr/>
          </p:nvPicPr>
          <p:blipFill>
            <a:blip r:embed="rId8"/>
            <a:stretch>
              <a:fillRect/>
            </a:stretch>
          </p:blipFill>
          <p:spPr>
            <a:xfrm>
              <a:off x="454963" y="448941"/>
              <a:ext cx="84147" cy="84146"/>
            </a:xfrm>
            <a:prstGeom prst="rect">
              <a:avLst/>
            </a:prstGeom>
          </p:spPr>
        </p:pic>
        <p:pic>
          <p:nvPicPr>
            <p:cNvPr id="23" name="object 23"/>
            <p:cNvPicPr/>
            <p:nvPr/>
          </p:nvPicPr>
          <p:blipFill>
            <a:blip r:embed="rId4"/>
            <a:stretch>
              <a:fillRect/>
            </a:stretch>
          </p:blipFill>
          <p:spPr>
            <a:xfrm>
              <a:off x="575049" y="455516"/>
              <a:ext cx="78137" cy="78136"/>
            </a:xfrm>
            <a:prstGeom prst="rect">
              <a:avLst/>
            </a:prstGeom>
          </p:spPr>
        </p:pic>
        <p:pic>
          <p:nvPicPr>
            <p:cNvPr id="24" name="object 24"/>
            <p:cNvPicPr/>
            <p:nvPr/>
          </p:nvPicPr>
          <p:blipFill>
            <a:blip r:embed="rId5"/>
            <a:stretch>
              <a:fillRect/>
            </a:stretch>
          </p:blipFill>
          <p:spPr>
            <a:xfrm>
              <a:off x="689124" y="457232"/>
              <a:ext cx="74703" cy="74704"/>
            </a:xfrm>
            <a:prstGeom prst="rect">
              <a:avLst/>
            </a:prstGeom>
          </p:spPr>
        </p:pic>
        <p:pic>
          <p:nvPicPr>
            <p:cNvPr id="25" name="object 25"/>
            <p:cNvPicPr/>
            <p:nvPr/>
          </p:nvPicPr>
          <p:blipFill>
            <a:blip r:embed="rId9"/>
            <a:stretch>
              <a:fillRect/>
            </a:stretch>
          </p:blipFill>
          <p:spPr>
            <a:xfrm>
              <a:off x="799767" y="466202"/>
              <a:ext cx="69237" cy="69237"/>
            </a:xfrm>
            <a:prstGeom prst="rect">
              <a:avLst/>
            </a:prstGeom>
          </p:spPr>
        </p:pic>
        <p:pic>
          <p:nvPicPr>
            <p:cNvPr id="26" name="object 26"/>
            <p:cNvPicPr/>
            <p:nvPr/>
          </p:nvPicPr>
          <p:blipFill>
            <a:blip r:embed="rId7"/>
            <a:stretch>
              <a:fillRect/>
            </a:stretch>
          </p:blipFill>
          <p:spPr>
            <a:xfrm>
              <a:off x="904944" y="462069"/>
              <a:ext cx="65594" cy="65594"/>
            </a:xfrm>
            <a:prstGeom prst="rect">
              <a:avLst/>
            </a:prstGeom>
          </p:spPr>
        </p:pic>
        <p:pic>
          <p:nvPicPr>
            <p:cNvPr id="27" name="object 27"/>
            <p:cNvPicPr/>
            <p:nvPr/>
          </p:nvPicPr>
          <p:blipFill>
            <a:blip r:embed="rId8"/>
            <a:stretch>
              <a:fillRect/>
            </a:stretch>
          </p:blipFill>
          <p:spPr>
            <a:xfrm>
              <a:off x="454963" y="566714"/>
              <a:ext cx="84147" cy="84146"/>
            </a:xfrm>
            <a:prstGeom prst="rect">
              <a:avLst/>
            </a:prstGeom>
          </p:spPr>
        </p:pic>
        <p:pic>
          <p:nvPicPr>
            <p:cNvPr id="28" name="object 28"/>
            <p:cNvPicPr/>
            <p:nvPr/>
          </p:nvPicPr>
          <p:blipFill>
            <a:blip r:embed="rId10"/>
            <a:stretch>
              <a:fillRect/>
            </a:stretch>
          </p:blipFill>
          <p:spPr>
            <a:xfrm>
              <a:off x="575049" y="573290"/>
              <a:ext cx="78137" cy="78136"/>
            </a:xfrm>
            <a:prstGeom prst="rect">
              <a:avLst/>
            </a:prstGeom>
          </p:spPr>
        </p:pic>
        <p:pic>
          <p:nvPicPr>
            <p:cNvPr id="29" name="object 29"/>
            <p:cNvPicPr/>
            <p:nvPr/>
          </p:nvPicPr>
          <p:blipFill>
            <a:blip r:embed="rId9"/>
            <a:stretch>
              <a:fillRect/>
            </a:stretch>
          </p:blipFill>
          <p:spPr>
            <a:xfrm>
              <a:off x="799767" y="583976"/>
              <a:ext cx="69237" cy="69237"/>
            </a:xfrm>
            <a:prstGeom prst="rect">
              <a:avLst/>
            </a:prstGeom>
          </p:spPr>
        </p:pic>
        <p:pic>
          <p:nvPicPr>
            <p:cNvPr id="30" name="object 30"/>
            <p:cNvPicPr/>
            <p:nvPr/>
          </p:nvPicPr>
          <p:blipFill>
            <a:blip r:embed="rId11"/>
            <a:stretch>
              <a:fillRect/>
            </a:stretch>
          </p:blipFill>
          <p:spPr>
            <a:xfrm>
              <a:off x="689124" y="575006"/>
              <a:ext cx="74703" cy="74704"/>
            </a:xfrm>
            <a:prstGeom prst="rect">
              <a:avLst/>
            </a:prstGeom>
          </p:spPr>
        </p:pic>
        <p:pic>
          <p:nvPicPr>
            <p:cNvPr id="31" name="object 31"/>
            <p:cNvPicPr/>
            <p:nvPr/>
          </p:nvPicPr>
          <p:blipFill>
            <a:blip r:embed="rId7"/>
            <a:stretch>
              <a:fillRect/>
            </a:stretch>
          </p:blipFill>
          <p:spPr>
            <a:xfrm>
              <a:off x="904944" y="579843"/>
              <a:ext cx="65594" cy="65594"/>
            </a:xfrm>
            <a:prstGeom prst="rect">
              <a:avLst/>
            </a:prstGeom>
          </p:spPr>
        </p:pic>
        <p:pic>
          <p:nvPicPr>
            <p:cNvPr id="32" name="object 32"/>
            <p:cNvPicPr/>
            <p:nvPr/>
          </p:nvPicPr>
          <p:blipFill>
            <a:blip r:embed="rId3"/>
            <a:stretch>
              <a:fillRect/>
            </a:stretch>
          </p:blipFill>
          <p:spPr>
            <a:xfrm>
              <a:off x="454963" y="684488"/>
              <a:ext cx="84147" cy="84146"/>
            </a:xfrm>
            <a:prstGeom prst="rect">
              <a:avLst/>
            </a:prstGeom>
          </p:spPr>
        </p:pic>
        <p:pic>
          <p:nvPicPr>
            <p:cNvPr id="33" name="object 33"/>
            <p:cNvPicPr/>
            <p:nvPr/>
          </p:nvPicPr>
          <p:blipFill>
            <a:blip r:embed="rId10"/>
            <a:stretch>
              <a:fillRect/>
            </a:stretch>
          </p:blipFill>
          <p:spPr>
            <a:xfrm>
              <a:off x="575049" y="691063"/>
              <a:ext cx="78137" cy="78136"/>
            </a:xfrm>
            <a:prstGeom prst="rect">
              <a:avLst/>
            </a:prstGeom>
          </p:spPr>
        </p:pic>
        <p:pic>
          <p:nvPicPr>
            <p:cNvPr id="34" name="object 34"/>
            <p:cNvPicPr/>
            <p:nvPr/>
          </p:nvPicPr>
          <p:blipFill>
            <a:blip r:embed="rId5"/>
            <a:stretch>
              <a:fillRect/>
            </a:stretch>
          </p:blipFill>
          <p:spPr>
            <a:xfrm>
              <a:off x="689124" y="692780"/>
              <a:ext cx="74703" cy="74704"/>
            </a:xfrm>
            <a:prstGeom prst="rect">
              <a:avLst/>
            </a:prstGeom>
          </p:spPr>
        </p:pic>
        <p:pic>
          <p:nvPicPr>
            <p:cNvPr id="35" name="object 35"/>
            <p:cNvPicPr/>
            <p:nvPr/>
          </p:nvPicPr>
          <p:blipFill>
            <a:blip r:embed="rId6"/>
            <a:stretch>
              <a:fillRect/>
            </a:stretch>
          </p:blipFill>
          <p:spPr>
            <a:xfrm>
              <a:off x="799767" y="701750"/>
              <a:ext cx="69237" cy="69237"/>
            </a:xfrm>
            <a:prstGeom prst="rect">
              <a:avLst/>
            </a:prstGeom>
          </p:spPr>
        </p:pic>
        <p:pic>
          <p:nvPicPr>
            <p:cNvPr id="36" name="object 36"/>
            <p:cNvPicPr/>
            <p:nvPr/>
          </p:nvPicPr>
          <p:blipFill>
            <a:blip r:embed="rId7"/>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1549400" cy="482600"/>
          </a:xfrm>
          <a:prstGeom prst="rect">
            <a:avLst/>
          </a:prstGeom>
        </p:spPr>
        <p:txBody>
          <a:bodyPr vert="horz" wrap="square" lIns="0" tIns="12700" rIns="0" bIns="0" rtlCol="0">
            <a:spAutoFit/>
          </a:bodyPr>
          <a:lstStyle/>
          <a:p>
            <a:pPr marL="12700">
              <a:lnSpc>
                <a:spcPct val="100000"/>
              </a:lnSpc>
              <a:spcBef>
                <a:spcPts val="100"/>
              </a:spcBef>
            </a:pPr>
            <a:r>
              <a:rPr spc="-15"/>
              <a:t>疾病风险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4963" y="331167"/>
            <a:ext cx="309245" cy="85090"/>
            <a:chOff x="454963" y="331167"/>
            <a:chExt cx="309245" cy="85090"/>
          </a:xfrm>
        </p:grpSpPr>
        <p:pic>
          <p:nvPicPr>
            <p:cNvPr id="3" name="object 3"/>
            <p:cNvPicPr/>
            <p:nvPr/>
          </p:nvPicPr>
          <p:blipFill>
            <a:blip r:embed="rId2"/>
            <a:stretch>
              <a:fillRect/>
            </a:stretch>
          </p:blipFill>
          <p:spPr>
            <a:xfrm>
              <a:off x="454963" y="331167"/>
              <a:ext cx="84147" cy="84146"/>
            </a:xfrm>
            <a:prstGeom prst="rect">
              <a:avLst/>
            </a:prstGeom>
          </p:spPr>
        </p:pic>
        <p:pic>
          <p:nvPicPr>
            <p:cNvPr id="4" name="object 4"/>
            <p:cNvPicPr/>
            <p:nvPr/>
          </p:nvPicPr>
          <p:blipFill>
            <a:blip r:embed="rId3"/>
            <a:stretch>
              <a:fillRect/>
            </a:stretch>
          </p:blipFill>
          <p:spPr>
            <a:xfrm>
              <a:off x="575049" y="337742"/>
              <a:ext cx="78137" cy="78136"/>
            </a:xfrm>
            <a:prstGeom prst="rect">
              <a:avLst/>
            </a:prstGeom>
          </p:spPr>
        </p:pic>
        <p:pic>
          <p:nvPicPr>
            <p:cNvPr id="5" name="object 5"/>
            <p:cNvPicPr/>
            <p:nvPr/>
          </p:nvPicPr>
          <p:blipFill>
            <a:blip r:embed="rId4"/>
            <a:stretch>
              <a:fillRect/>
            </a:stretch>
          </p:blipFill>
          <p:spPr>
            <a:xfrm>
              <a:off x="689124" y="339459"/>
              <a:ext cx="74704" cy="74703"/>
            </a:xfrm>
            <a:prstGeom prst="rect">
              <a:avLst/>
            </a:prstGeom>
          </p:spPr>
        </p:pic>
      </p:grpSp>
      <p:grpSp>
        <p:nvGrpSpPr>
          <p:cNvPr id="6" name="object 6"/>
          <p:cNvGrpSpPr/>
          <p:nvPr/>
        </p:nvGrpSpPr>
        <p:grpSpPr>
          <a:xfrm>
            <a:off x="799767" y="344296"/>
            <a:ext cx="170815" cy="73660"/>
            <a:chOff x="799767" y="344296"/>
            <a:chExt cx="170815" cy="73660"/>
          </a:xfrm>
        </p:grpSpPr>
        <p:pic>
          <p:nvPicPr>
            <p:cNvPr id="7" name="object 7"/>
            <p:cNvPicPr/>
            <p:nvPr/>
          </p:nvPicPr>
          <p:blipFill>
            <a:blip r:embed="rId5"/>
            <a:stretch>
              <a:fillRect/>
            </a:stretch>
          </p:blipFill>
          <p:spPr>
            <a:xfrm>
              <a:off x="904944" y="344296"/>
              <a:ext cx="65594" cy="65593"/>
            </a:xfrm>
            <a:prstGeom prst="rect">
              <a:avLst/>
            </a:prstGeom>
          </p:spPr>
        </p:pic>
        <p:pic>
          <p:nvPicPr>
            <p:cNvPr id="8" name="object 8"/>
            <p:cNvPicPr/>
            <p:nvPr/>
          </p:nvPicPr>
          <p:blipFill>
            <a:blip r:embed="rId6"/>
            <a:stretch>
              <a:fillRect/>
            </a:stretch>
          </p:blipFill>
          <p:spPr>
            <a:xfrm>
              <a:off x="799767" y="348429"/>
              <a:ext cx="69238" cy="69237"/>
            </a:xfrm>
            <a:prstGeom prst="rect">
              <a:avLst/>
            </a:prstGeom>
          </p:spPr>
        </p:pic>
      </p:grpSp>
      <p:grpSp>
        <p:nvGrpSpPr>
          <p:cNvPr id="9" name="object 9"/>
          <p:cNvGrpSpPr/>
          <p:nvPr/>
        </p:nvGrpSpPr>
        <p:grpSpPr>
          <a:xfrm>
            <a:off x="454963" y="448941"/>
            <a:ext cx="515620" cy="322580"/>
            <a:chOff x="454963" y="448941"/>
            <a:chExt cx="515620" cy="322580"/>
          </a:xfrm>
        </p:grpSpPr>
        <p:pic>
          <p:nvPicPr>
            <p:cNvPr id="10" name="object 10"/>
            <p:cNvPicPr/>
            <p:nvPr/>
          </p:nvPicPr>
          <p:blipFill>
            <a:blip r:embed="rId7"/>
            <a:stretch>
              <a:fillRect/>
            </a:stretch>
          </p:blipFill>
          <p:spPr>
            <a:xfrm>
              <a:off x="454963" y="448941"/>
              <a:ext cx="84147" cy="84146"/>
            </a:xfrm>
            <a:prstGeom prst="rect">
              <a:avLst/>
            </a:prstGeom>
          </p:spPr>
        </p:pic>
        <p:pic>
          <p:nvPicPr>
            <p:cNvPr id="11" name="object 11"/>
            <p:cNvPicPr/>
            <p:nvPr/>
          </p:nvPicPr>
          <p:blipFill>
            <a:blip r:embed="rId3"/>
            <a:stretch>
              <a:fillRect/>
            </a:stretch>
          </p:blipFill>
          <p:spPr>
            <a:xfrm>
              <a:off x="575049" y="455516"/>
              <a:ext cx="78137" cy="78136"/>
            </a:xfrm>
            <a:prstGeom prst="rect">
              <a:avLst/>
            </a:prstGeom>
          </p:spPr>
        </p:pic>
        <p:pic>
          <p:nvPicPr>
            <p:cNvPr id="12" name="object 12"/>
            <p:cNvPicPr/>
            <p:nvPr/>
          </p:nvPicPr>
          <p:blipFill>
            <a:blip r:embed="rId4"/>
            <a:stretch>
              <a:fillRect/>
            </a:stretch>
          </p:blipFill>
          <p:spPr>
            <a:xfrm>
              <a:off x="689124" y="457232"/>
              <a:ext cx="74703" cy="74704"/>
            </a:xfrm>
            <a:prstGeom prst="rect">
              <a:avLst/>
            </a:prstGeom>
          </p:spPr>
        </p:pic>
        <p:pic>
          <p:nvPicPr>
            <p:cNvPr id="13" name="object 13"/>
            <p:cNvPicPr/>
            <p:nvPr/>
          </p:nvPicPr>
          <p:blipFill>
            <a:blip r:embed="rId8"/>
            <a:stretch>
              <a:fillRect/>
            </a:stretch>
          </p:blipFill>
          <p:spPr>
            <a:xfrm>
              <a:off x="799767" y="466202"/>
              <a:ext cx="69237" cy="69237"/>
            </a:xfrm>
            <a:prstGeom prst="rect">
              <a:avLst/>
            </a:prstGeom>
          </p:spPr>
        </p:pic>
        <p:pic>
          <p:nvPicPr>
            <p:cNvPr id="14" name="object 14"/>
            <p:cNvPicPr/>
            <p:nvPr/>
          </p:nvPicPr>
          <p:blipFill>
            <a:blip r:embed="rId5"/>
            <a:stretch>
              <a:fillRect/>
            </a:stretch>
          </p:blipFill>
          <p:spPr>
            <a:xfrm>
              <a:off x="904944" y="462069"/>
              <a:ext cx="65594" cy="65594"/>
            </a:xfrm>
            <a:prstGeom prst="rect">
              <a:avLst/>
            </a:prstGeom>
          </p:spPr>
        </p:pic>
        <p:pic>
          <p:nvPicPr>
            <p:cNvPr id="15" name="object 15"/>
            <p:cNvPicPr/>
            <p:nvPr/>
          </p:nvPicPr>
          <p:blipFill>
            <a:blip r:embed="rId7"/>
            <a:stretch>
              <a:fillRect/>
            </a:stretch>
          </p:blipFill>
          <p:spPr>
            <a:xfrm>
              <a:off x="454963" y="566714"/>
              <a:ext cx="84147" cy="84146"/>
            </a:xfrm>
            <a:prstGeom prst="rect">
              <a:avLst/>
            </a:prstGeom>
          </p:spPr>
        </p:pic>
        <p:pic>
          <p:nvPicPr>
            <p:cNvPr id="16" name="object 16"/>
            <p:cNvPicPr/>
            <p:nvPr/>
          </p:nvPicPr>
          <p:blipFill>
            <a:blip r:embed="rId9"/>
            <a:stretch>
              <a:fillRect/>
            </a:stretch>
          </p:blipFill>
          <p:spPr>
            <a:xfrm>
              <a:off x="575049" y="573290"/>
              <a:ext cx="78137" cy="78136"/>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8"/>
            <a:stretch>
              <a:fillRect/>
            </a:stretch>
          </p:blipFill>
          <p:spPr>
            <a:xfrm>
              <a:off x="799767" y="583976"/>
              <a:ext cx="69237" cy="69237"/>
            </a:xfrm>
            <a:prstGeom prst="rect">
              <a:avLst/>
            </a:prstGeom>
          </p:spPr>
        </p:pic>
        <p:pic>
          <p:nvPicPr>
            <p:cNvPr id="19" name="object 19"/>
            <p:cNvPicPr/>
            <p:nvPr/>
          </p:nvPicPr>
          <p:blipFill>
            <a:blip r:embed="rId5"/>
            <a:stretch>
              <a:fillRect/>
            </a:stretch>
          </p:blipFill>
          <p:spPr>
            <a:xfrm>
              <a:off x="904944" y="579843"/>
              <a:ext cx="65594" cy="65594"/>
            </a:xfrm>
            <a:prstGeom prst="rect">
              <a:avLst/>
            </a:prstGeom>
          </p:spPr>
        </p:pic>
        <p:pic>
          <p:nvPicPr>
            <p:cNvPr id="20" name="object 20"/>
            <p:cNvPicPr/>
            <p:nvPr/>
          </p:nvPicPr>
          <p:blipFill>
            <a:blip r:embed="rId2"/>
            <a:stretch>
              <a:fillRect/>
            </a:stretch>
          </p:blipFill>
          <p:spPr>
            <a:xfrm>
              <a:off x="454963" y="684488"/>
              <a:ext cx="84147" cy="84146"/>
            </a:xfrm>
            <a:prstGeom prst="rect">
              <a:avLst/>
            </a:prstGeom>
          </p:spPr>
        </p:pic>
        <p:pic>
          <p:nvPicPr>
            <p:cNvPr id="21" name="object 21"/>
            <p:cNvPicPr/>
            <p:nvPr/>
          </p:nvPicPr>
          <p:blipFill>
            <a:blip r:embed="rId9"/>
            <a:stretch>
              <a:fillRect/>
            </a:stretch>
          </p:blipFill>
          <p:spPr>
            <a:xfrm>
              <a:off x="575049" y="691063"/>
              <a:ext cx="78137" cy="78136"/>
            </a:xfrm>
            <a:prstGeom prst="rect">
              <a:avLst/>
            </a:prstGeom>
          </p:spPr>
        </p:pic>
        <p:pic>
          <p:nvPicPr>
            <p:cNvPr id="22" name="object 22"/>
            <p:cNvPicPr/>
            <p:nvPr/>
          </p:nvPicPr>
          <p:blipFill>
            <a:blip r:embed="rId4"/>
            <a:stretch>
              <a:fillRect/>
            </a:stretch>
          </p:blipFill>
          <p:spPr>
            <a:xfrm>
              <a:off x="689124" y="692780"/>
              <a:ext cx="74703" cy="74704"/>
            </a:xfrm>
            <a:prstGeom prst="rect">
              <a:avLst/>
            </a:prstGeom>
          </p:spPr>
        </p:pic>
        <p:pic>
          <p:nvPicPr>
            <p:cNvPr id="23" name="object 23"/>
            <p:cNvPicPr/>
            <p:nvPr/>
          </p:nvPicPr>
          <p:blipFill>
            <a:blip r:embed="rId6"/>
            <a:stretch>
              <a:fillRect/>
            </a:stretch>
          </p:blipFill>
          <p:spPr>
            <a:xfrm>
              <a:off x="799767" y="701750"/>
              <a:ext cx="69237" cy="69237"/>
            </a:xfrm>
            <a:prstGeom prst="rect">
              <a:avLst/>
            </a:prstGeom>
          </p:spPr>
        </p:pic>
        <p:pic>
          <p:nvPicPr>
            <p:cNvPr id="24" name="object 24"/>
            <p:cNvPicPr/>
            <p:nvPr/>
          </p:nvPicPr>
          <p:blipFill>
            <a:blip r:embed="rId5"/>
            <a:stretch>
              <a:fillRect/>
            </a:stretch>
          </p:blipFill>
          <p:spPr>
            <a:xfrm>
              <a:off x="904944" y="697617"/>
              <a:ext cx="65594" cy="65594"/>
            </a:xfrm>
            <a:prstGeom prst="rect">
              <a:avLst/>
            </a:prstGeom>
          </p:spPr>
        </p:pic>
      </p:grpSp>
      <p:sp>
        <p:nvSpPr>
          <p:cNvPr id="25" name="object 25"/>
          <p:cNvSpPr txBox="1">
            <a:spLocks noGrp="1"/>
          </p:cNvSpPr>
          <p:nvPr>
            <p:ph type="title"/>
          </p:nvPr>
        </p:nvSpPr>
        <p:spPr>
          <a:xfrm>
            <a:off x="1205967" y="320735"/>
            <a:ext cx="1549400" cy="482600"/>
          </a:xfrm>
          <a:prstGeom prst="rect">
            <a:avLst/>
          </a:prstGeom>
        </p:spPr>
        <p:txBody>
          <a:bodyPr vert="horz" wrap="square" lIns="0" tIns="12700" rIns="0" bIns="0" rtlCol="0">
            <a:spAutoFit/>
          </a:bodyPr>
          <a:lstStyle/>
          <a:p>
            <a:pPr marL="12700">
              <a:lnSpc>
                <a:spcPct val="100000"/>
              </a:lnSpc>
              <a:spcBef>
                <a:spcPts val="100"/>
              </a:spcBef>
            </a:pPr>
            <a:r>
              <a:rPr spc="-15"/>
              <a:t>死亡风险</a:t>
            </a:r>
          </a:p>
        </p:txBody>
      </p:sp>
      <p:sp>
        <p:nvSpPr>
          <p:cNvPr id="26" name="object 26"/>
          <p:cNvSpPr txBox="1"/>
          <p:nvPr/>
        </p:nvSpPr>
        <p:spPr>
          <a:xfrm>
            <a:off x="3525429" y="2716893"/>
            <a:ext cx="7454900" cy="254000"/>
          </a:xfrm>
          <a:prstGeom prst="rect">
            <a:avLst/>
          </a:prstGeom>
        </p:spPr>
        <p:txBody>
          <a:bodyPr vert="horz" wrap="square" lIns="0" tIns="12700" rIns="0" bIns="0" rtlCol="0">
            <a:spAutoFit/>
          </a:bodyPr>
          <a:lstStyle/>
          <a:p>
            <a:pPr marL="12700">
              <a:lnSpc>
                <a:spcPct val="100000"/>
              </a:lnSpc>
              <a:spcBef>
                <a:spcPts val="100"/>
              </a:spcBef>
            </a:pPr>
            <a:r>
              <a:rPr sz="1500" spc="-5">
                <a:latin typeface="微软雅黑"/>
                <a:cs typeface="微软雅黑"/>
              </a:rPr>
              <a:t>死亡风险是人生中不可避免的风险，它可能导致家庭成员或亲属的财务困境和情感痛苦。</a:t>
            </a:r>
            <a:endParaRPr sz="1500">
              <a:latin typeface="微软雅黑"/>
              <a:cs typeface="微软雅黑"/>
            </a:endParaRPr>
          </a:p>
        </p:txBody>
      </p:sp>
      <p:sp>
        <p:nvSpPr>
          <p:cNvPr id="27" name="object 27"/>
          <p:cNvSpPr txBox="1"/>
          <p:nvPr/>
        </p:nvSpPr>
        <p:spPr>
          <a:xfrm>
            <a:off x="6854416" y="1601668"/>
            <a:ext cx="796925" cy="334010"/>
          </a:xfrm>
          <a:prstGeom prst="rect">
            <a:avLst/>
          </a:prstGeom>
        </p:spPr>
        <p:txBody>
          <a:bodyPr vert="horz" wrap="square" lIns="0" tIns="15875" rIns="0" bIns="0" rtlCol="0">
            <a:spAutoFit/>
          </a:bodyPr>
          <a:lstStyle/>
          <a:p>
            <a:pPr marL="12700">
              <a:lnSpc>
                <a:spcPct val="100000"/>
              </a:lnSpc>
              <a:spcBef>
                <a:spcPts val="125"/>
              </a:spcBef>
            </a:pPr>
            <a:r>
              <a:rPr sz="2000" b="1">
                <a:solidFill>
                  <a:srgbClr val="3045FC"/>
                </a:solidFill>
                <a:latin typeface="微软雅黑"/>
                <a:cs typeface="微软雅黑"/>
              </a:rPr>
              <a:t>总结</a:t>
            </a:r>
            <a:r>
              <a:rPr sz="2000" b="1" spc="-50">
                <a:solidFill>
                  <a:srgbClr val="3045FC"/>
                </a:solidFill>
                <a:latin typeface="微软雅黑"/>
                <a:cs typeface="微软雅黑"/>
              </a:rPr>
              <a:t>词</a:t>
            </a:r>
            <a:endParaRPr sz="2000">
              <a:latin typeface="微软雅黑"/>
              <a:cs typeface="微软雅黑"/>
            </a:endParaRPr>
          </a:p>
        </p:txBody>
      </p:sp>
      <p:sp>
        <p:nvSpPr>
          <p:cNvPr id="28" name="object 28"/>
          <p:cNvSpPr txBox="1"/>
          <p:nvPr/>
        </p:nvSpPr>
        <p:spPr>
          <a:xfrm>
            <a:off x="3620679" y="3963361"/>
            <a:ext cx="7264400" cy="1712595"/>
          </a:xfrm>
          <a:prstGeom prst="rect">
            <a:avLst/>
          </a:prstGeom>
        </p:spPr>
        <p:txBody>
          <a:bodyPr vert="horz" wrap="square" lIns="0" tIns="15875" rIns="0" bIns="0" rtlCol="0">
            <a:spAutoFit/>
          </a:bodyPr>
          <a:lstStyle/>
          <a:p>
            <a:pPr algn="ctr">
              <a:lnSpc>
                <a:spcPct val="100000"/>
              </a:lnSpc>
              <a:spcBef>
                <a:spcPts val="125"/>
              </a:spcBef>
            </a:pPr>
            <a:r>
              <a:rPr sz="2000" b="1">
                <a:solidFill>
                  <a:srgbClr val="3045FC"/>
                </a:solidFill>
                <a:latin typeface="微软雅黑"/>
                <a:cs typeface="微软雅黑"/>
              </a:rPr>
              <a:t>详细描</a:t>
            </a:r>
            <a:r>
              <a:rPr sz="2000" b="1" spc="-50">
                <a:solidFill>
                  <a:srgbClr val="3045FC"/>
                </a:solidFill>
                <a:latin typeface="微软雅黑"/>
                <a:cs typeface="微软雅黑"/>
              </a:rPr>
              <a:t>述</a:t>
            </a:r>
            <a:endParaRPr sz="2000">
              <a:latin typeface="微软雅黑"/>
              <a:cs typeface="微软雅黑"/>
            </a:endParaRPr>
          </a:p>
          <a:p>
            <a:pPr>
              <a:lnSpc>
                <a:spcPct val="100000"/>
              </a:lnSpc>
              <a:spcBef>
                <a:spcPts val="80"/>
              </a:spcBef>
            </a:pPr>
            <a:endParaRPr sz="1450">
              <a:latin typeface="微软雅黑"/>
              <a:cs typeface="微软雅黑"/>
            </a:endParaRPr>
          </a:p>
          <a:p>
            <a:pPr marL="12065" marR="5080" algn="ctr">
              <a:lnSpc>
                <a:spcPct val="150000"/>
              </a:lnSpc>
            </a:pPr>
            <a:r>
              <a:rPr sz="1500" spc="-5">
                <a:latin typeface="微软雅黑"/>
                <a:cs typeface="微软雅黑"/>
              </a:rPr>
              <a:t>死亡风险包括意外死亡和自然死亡。对于家庭来说，如果家庭主要收入来源突然去世，家庭成员可能会面临经济困境。因此，对于家庭来说，死亡风险是一种重要的保险风险</a:t>
            </a:r>
            <a:r>
              <a:rPr sz="1500" spc="-20">
                <a:latin typeface="微软雅黑"/>
                <a:cs typeface="微软雅黑"/>
              </a:rPr>
              <a:t>特征。</a:t>
            </a:r>
            <a:endParaRPr sz="1500">
              <a:latin typeface="微软雅黑"/>
              <a:cs typeface="微软雅黑"/>
            </a:endParaRPr>
          </a:p>
        </p:txBody>
      </p:sp>
      <p:grpSp>
        <p:nvGrpSpPr>
          <p:cNvPr id="29" name="object 29"/>
          <p:cNvGrpSpPr/>
          <p:nvPr/>
        </p:nvGrpSpPr>
        <p:grpSpPr>
          <a:xfrm>
            <a:off x="1075312" y="4179054"/>
            <a:ext cx="1748155" cy="1748155"/>
            <a:chOff x="1075312" y="4179054"/>
            <a:chExt cx="1748155" cy="1748155"/>
          </a:xfrm>
        </p:grpSpPr>
        <p:sp>
          <p:nvSpPr>
            <p:cNvPr id="30" name="object 30"/>
            <p:cNvSpPr/>
            <p:nvPr/>
          </p:nvSpPr>
          <p:spPr>
            <a:xfrm>
              <a:off x="1075312" y="4179054"/>
              <a:ext cx="1748155" cy="1748155"/>
            </a:xfrm>
            <a:custGeom>
              <a:rect l="l" t="t" r="r" b="b"/>
              <a:pathLst>
                <a:path w="1748155" h="1748154">
                  <a:moveTo>
                    <a:pt x="1747957" y="873979"/>
                  </a:moveTo>
                  <a:lnTo>
                    <a:pt x="1" y="873979"/>
                  </a:lnTo>
                  <a:lnTo>
                    <a:pt x="1294" y="826025"/>
                  </a:lnTo>
                  <a:lnTo>
                    <a:pt x="5129" y="778748"/>
                  </a:lnTo>
                  <a:lnTo>
                    <a:pt x="11440" y="732214"/>
                  </a:lnTo>
                  <a:lnTo>
                    <a:pt x="20159" y="686489"/>
                  </a:lnTo>
                  <a:lnTo>
                    <a:pt x="31220" y="641639"/>
                  </a:lnTo>
                  <a:lnTo>
                    <a:pt x="44557" y="597733"/>
                  </a:lnTo>
                  <a:lnTo>
                    <a:pt x="60102" y="554835"/>
                  </a:lnTo>
                  <a:lnTo>
                    <a:pt x="77790" y="513013"/>
                  </a:lnTo>
                  <a:lnTo>
                    <a:pt x="97553" y="472334"/>
                  </a:lnTo>
                  <a:lnTo>
                    <a:pt x="119325" y="432864"/>
                  </a:lnTo>
                  <a:lnTo>
                    <a:pt x="143039" y="394669"/>
                  </a:lnTo>
                  <a:lnTo>
                    <a:pt x="168629" y="357817"/>
                  </a:lnTo>
                  <a:lnTo>
                    <a:pt x="196027" y="322374"/>
                  </a:lnTo>
                  <a:lnTo>
                    <a:pt x="225168" y="288406"/>
                  </a:lnTo>
                  <a:lnTo>
                    <a:pt x="255984" y="255981"/>
                  </a:lnTo>
                  <a:lnTo>
                    <a:pt x="288409" y="225165"/>
                  </a:lnTo>
                  <a:lnTo>
                    <a:pt x="322377" y="196024"/>
                  </a:lnTo>
                  <a:lnTo>
                    <a:pt x="357820" y="168626"/>
                  </a:lnTo>
                  <a:lnTo>
                    <a:pt x="394673" y="143037"/>
                  </a:lnTo>
                  <a:lnTo>
                    <a:pt x="432867" y="119323"/>
                  </a:lnTo>
                  <a:lnTo>
                    <a:pt x="472338" y="97551"/>
                  </a:lnTo>
                  <a:lnTo>
                    <a:pt x="513017" y="77788"/>
                  </a:lnTo>
                  <a:lnTo>
                    <a:pt x="554839" y="60100"/>
                  </a:lnTo>
                  <a:lnTo>
                    <a:pt x="597737" y="44555"/>
                  </a:lnTo>
                  <a:lnTo>
                    <a:pt x="641644" y="31219"/>
                  </a:lnTo>
                  <a:lnTo>
                    <a:pt x="686494" y="20157"/>
                  </a:lnTo>
                  <a:lnTo>
                    <a:pt x="732220" y="11438"/>
                  </a:lnTo>
                  <a:lnTo>
                    <a:pt x="778756" y="5128"/>
                  </a:lnTo>
                  <a:lnTo>
                    <a:pt x="826044" y="1293"/>
                  </a:lnTo>
                  <a:lnTo>
                    <a:pt x="873978" y="0"/>
                  </a:lnTo>
                  <a:lnTo>
                    <a:pt x="921936" y="1293"/>
                  </a:lnTo>
                  <a:lnTo>
                    <a:pt x="969211" y="5128"/>
                  </a:lnTo>
                  <a:lnTo>
                    <a:pt x="1015744" y="11439"/>
                  </a:lnTo>
                  <a:lnTo>
                    <a:pt x="1061469" y="20158"/>
                  </a:lnTo>
                  <a:lnTo>
                    <a:pt x="1106318" y="31219"/>
                  </a:lnTo>
                  <a:lnTo>
                    <a:pt x="1150224" y="44556"/>
                  </a:lnTo>
                  <a:lnTo>
                    <a:pt x="1193122" y="60102"/>
                  </a:lnTo>
                  <a:lnTo>
                    <a:pt x="1234943" y="77789"/>
                  </a:lnTo>
                  <a:lnTo>
                    <a:pt x="1275623" y="97552"/>
                  </a:lnTo>
                  <a:lnTo>
                    <a:pt x="1315093" y="119324"/>
                  </a:lnTo>
                  <a:lnTo>
                    <a:pt x="1353287" y="143038"/>
                  </a:lnTo>
                  <a:lnTo>
                    <a:pt x="1390139" y="168627"/>
                  </a:lnTo>
                  <a:lnTo>
                    <a:pt x="1425582" y="196026"/>
                  </a:lnTo>
                  <a:lnTo>
                    <a:pt x="1459550" y="225167"/>
                  </a:lnTo>
                  <a:lnTo>
                    <a:pt x="1491975" y="255983"/>
                  </a:lnTo>
                  <a:lnTo>
                    <a:pt x="1522791" y="288408"/>
                  </a:lnTo>
                  <a:lnTo>
                    <a:pt x="1551931" y="322376"/>
                  </a:lnTo>
                  <a:lnTo>
                    <a:pt x="1579330" y="357819"/>
                  </a:lnTo>
                  <a:lnTo>
                    <a:pt x="1604919" y="394671"/>
                  </a:lnTo>
                  <a:lnTo>
                    <a:pt x="1628633" y="432865"/>
                  </a:lnTo>
                  <a:lnTo>
                    <a:pt x="1650405" y="472336"/>
                  </a:lnTo>
                  <a:lnTo>
                    <a:pt x="1670168" y="513015"/>
                  </a:lnTo>
                  <a:lnTo>
                    <a:pt x="1687855" y="554837"/>
                  </a:lnTo>
                  <a:lnTo>
                    <a:pt x="1703401" y="597734"/>
                  </a:lnTo>
                  <a:lnTo>
                    <a:pt x="1716737" y="641641"/>
                  </a:lnTo>
                  <a:lnTo>
                    <a:pt x="1727799" y="686490"/>
                  </a:lnTo>
                  <a:lnTo>
                    <a:pt x="1736518" y="732215"/>
                  </a:lnTo>
                  <a:lnTo>
                    <a:pt x="1742828" y="778750"/>
                  </a:lnTo>
                  <a:lnTo>
                    <a:pt x="1746663" y="826026"/>
                  </a:lnTo>
                  <a:lnTo>
                    <a:pt x="1747957" y="873979"/>
                  </a:lnTo>
                  <a:close/>
                </a:path>
                <a:path w="1748155" h="1748154">
                  <a:moveTo>
                    <a:pt x="873978" y="1747956"/>
                  </a:moveTo>
                  <a:lnTo>
                    <a:pt x="826026" y="1746663"/>
                  </a:lnTo>
                  <a:lnTo>
                    <a:pt x="778749" y="1742828"/>
                  </a:lnTo>
                  <a:lnTo>
                    <a:pt x="732215" y="1736517"/>
                  </a:lnTo>
                  <a:lnTo>
                    <a:pt x="686489" y="1727798"/>
                  </a:lnTo>
                  <a:lnTo>
                    <a:pt x="641640" y="1716737"/>
                  </a:lnTo>
                  <a:lnTo>
                    <a:pt x="597734" y="1703400"/>
                  </a:lnTo>
                  <a:lnTo>
                    <a:pt x="554836" y="1687855"/>
                  </a:lnTo>
                  <a:lnTo>
                    <a:pt x="513014" y="1670167"/>
                  </a:lnTo>
                  <a:lnTo>
                    <a:pt x="472335" y="1650404"/>
                  </a:lnTo>
                  <a:lnTo>
                    <a:pt x="432865" y="1628633"/>
                  </a:lnTo>
                  <a:lnTo>
                    <a:pt x="394670" y="1604919"/>
                  </a:lnTo>
                  <a:lnTo>
                    <a:pt x="357818" y="1579329"/>
                  </a:lnTo>
                  <a:lnTo>
                    <a:pt x="322375" y="1551931"/>
                  </a:lnTo>
                  <a:lnTo>
                    <a:pt x="288407" y="1522790"/>
                  </a:lnTo>
                  <a:lnTo>
                    <a:pt x="255982" y="1491974"/>
                  </a:lnTo>
                  <a:lnTo>
                    <a:pt x="225166" y="1459549"/>
                  </a:lnTo>
                  <a:lnTo>
                    <a:pt x="196025" y="1425581"/>
                  </a:lnTo>
                  <a:lnTo>
                    <a:pt x="168627" y="1390138"/>
                  </a:lnTo>
                  <a:lnTo>
                    <a:pt x="143037" y="1353286"/>
                  </a:lnTo>
                  <a:lnTo>
                    <a:pt x="119323" y="1315092"/>
                  </a:lnTo>
                  <a:lnTo>
                    <a:pt x="97551" y="1275621"/>
                  </a:lnTo>
                  <a:lnTo>
                    <a:pt x="77788" y="1234942"/>
                  </a:lnTo>
                  <a:lnTo>
                    <a:pt x="60101" y="1193120"/>
                  </a:lnTo>
                  <a:lnTo>
                    <a:pt x="44556" y="1150223"/>
                  </a:lnTo>
                  <a:lnTo>
                    <a:pt x="31219" y="1106316"/>
                  </a:lnTo>
                  <a:lnTo>
                    <a:pt x="20158" y="1061467"/>
                  </a:lnTo>
                  <a:lnTo>
                    <a:pt x="11438" y="1015742"/>
                  </a:lnTo>
                  <a:lnTo>
                    <a:pt x="5128" y="969208"/>
                  </a:lnTo>
                  <a:lnTo>
                    <a:pt x="1293" y="921931"/>
                  </a:lnTo>
                  <a:lnTo>
                    <a:pt x="0" y="873978"/>
                  </a:lnTo>
                  <a:lnTo>
                    <a:pt x="1747957" y="873979"/>
                  </a:lnTo>
                  <a:lnTo>
                    <a:pt x="1746663" y="921931"/>
                  </a:lnTo>
                  <a:lnTo>
                    <a:pt x="1742828" y="969208"/>
                  </a:lnTo>
                  <a:lnTo>
                    <a:pt x="1736517" y="1015742"/>
                  </a:lnTo>
                  <a:lnTo>
                    <a:pt x="1727798" y="1061467"/>
                  </a:lnTo>
                  <a:lnTo>
                    <a:pt x="1716737" y="1106316"/>
                  </a:lnTo>
                  <a:lnTo>
                    <a:pt x="1703400" y="1150223"/>
                  </a:lnTo>
                  <a:lnTo>
                    <a:pt x="1687855" y="1193121"/>
                  </a:lnTo>
                  <a:lnTo>
                    <a:pt x="1670167" y="1234942"/>
                  </a:lnTo>
                  <a:lnTo>
                    <a:pt x="1650404" y="1275622"/>
                  </a:lnTo>
                  <a:lnTo>
                    <a:pt x="1628632" y="1315092"/>
                  </a:lnTo>
                  <a:lnTo>
                    <a:pt x="1604918" y="1353286"/>
                  </a:lnTo>
                  <a:lnTo>
                    <a:pt x="1579329" y="1390138"/>
                  </a:lnTo>
                  <a:lnTo>
                    <a:pt x="1551931" y="1425582"/>
                  </a:lnTo>
                  <a:lnTo>
                    <a:pt x="1522790" y="1459549"/>
                  </a:lnTo>
                  <a:lnTo>
                    <a:pt x="1491974" y="1491974"/>
                  </a:lnTo>
                  <a:lnTo>
                    <a:pt x="1459549" y="1522790"/>
                  </a:lnTo>
                  <a:lnTo>
                    <a:pt x="1425581" y="1551931"/>
                  </a:lnTo>
                  <a:lnTo>
                    <a:pt x="1390138" y="1579329"/>
                  </a:lnTo>
                  <a:lnTo>
                    <a:pt x="1353286" y="1604919"/>
                  </a:lnTo>
                  <a:lnTo>
                    <a:pt x="1315091" y="1628633"/>
                  </a:lnTo>
                  <a:lnTo>
                    <a:pt x="1275621" y="1650405"/>
                  </a:lnTo>
                  <a:lnTo>
                    <a:pt x="1234942" y="1670168"/>
                  </a:lnTo>
                  <a:lnTo>
                    <a:pt x="1193120" y="1687855"/>
                  </a:lnTo>
                  <a:lnTo>
                    <a:pt x="1150223" y="1703400"/>
                  </a:lnTo>
                  <a:lnTo>
                    <a:pt x="1106316" y="1716737"/>
                  </a:lnTo>
                  <a:lnTo>
                    <a:pt x="1061467" y="1727798"/>
                  </a:lnTo>
                  <a:lnTo>
                    <a:pt x="1015742" y="1736517"/>
                  </a:lnTo>
                  <a:lnTo>
                    <a:pt x="969208" y="1742828"/>
                  </a:lnTo>
                  <a:lnTo>
                    <a:pt x="921931" y="1746663"/>
                  </a:lnTo>
                  <a:lnTo>
                    <a:pt x="873978" y="1747956"/>
                  </a:lnTo>
                  <a:close/>
                </a:path>
              </a:pathLst>
            </a:custGeom>
            <a:solidFill>
              <a:srgbClr val="3045FC"/>
            </a:solidFill>
          </p:spPr>
          <p:txBody>
            <a:bodyPr wrap="square" lIns="0" tIns="0" rIns="0" bIns="0" rtlCol="0"/>
            <a:lstStyle/>
            <a:p/>
          </p:txBody>
        </p:sp>
        <p:sp>
          <p:nvSpPr>
            <p:cNvPr id="31" name="object 31"/>
            <p:cNvSpPr/>
            <p:nvPr/>
          </p:nvSpPr>
          <p:spPr>
            <a:xfrm>
              <a:off x="1537812" y="4641553"/>
              <a:ext cx="822960" cy="822960"/>
            </a:xfrm>
            <a:custGeom>
              <a:rect l="l" t="t" r="r" b="b"/>
              <a:pathLst>
                <a:path w="822960" h="822960">
                  <a:moveTo>
                    <a:pt x="542530" y="133809"/>
                  </a:moveTo>
                  <a:lnTo>
                    <a:pt x="278572" y="133809"/>
                  </a:lnTo>
                  <a:lnTo>
                    <a:pt x="285906" y="130480"/>
                  </a:lnTo>
                  <a:lnTo>
                    <a:pt x="293305" y="127400"/>
                  </a:lnTo>
                  <a:lnTo>
                    <a:pt x="300795" y="124509"/>
                  </a:lnTo>
                  <a:lnTo>
                    <a:pt x="308404" y="121745"/>
                  </a:lnTo>
                  <a:lnTo>
                    <a:pt x="359248" y="0"/>
                  </a:lnTo>
                  <a:lnTo>
                    <a:pt x="462118" y="0"/>
                  </a:lnTo>
                  <a:lnTo>
                    <a:pt x="514247" y="122158"/>
                  </a:lnTo>
                  <a:lnTo>
                    <a:pt x="521578" y="124860"/>
                  </a:lnTo>
                  <a:lnTo>
                    <a:pt x="528803" y="127709"/>
                  </a:lnTo>
                  <a:lnTo>
                    <a:pt x="535931" y="130747"/>
                  </a:lnTo>
                  <a:lnTo>
                    <a:pt x="542530" y="133809"/>
                  </a:lnTo>
                  <a:close/>
                </a:path>
                <a:path w="822960" h="822960">
                  <a:moveTo>
                    <a:pt x="715891" y="134014"/>
                  </a:moveTo>
                  <a:lnTo>
                    <a:pt x="542972" y="134014"/>
                  </a:lnTo>
                  <a:lnTo>
                    <a:pt x="665439" y="83580"/>
                  </a:lnTo>
                  <a:lnTo>
                    <a:pt x="715891" y="134014"/>
                  </a:lnTo>
                  <a:close/>
                </a:path>
                <a:path w="822960" h="822960">
                  <a:moveTo>
                    <a:pt x="157418" y="739378"/>
                  </a:moveTo>
                  <a:lnTo>
                    <a:pt x="84688" y="666648"/>
                  </a:lnTo>
                  <a:lnTo>
                    <a:pt x="133601" y="544697"/>
                  </a:lnTo>
                  <a:lnTo>
                    <a:pt x="130136" y="537192"/>
                  </a:lnTo>
                  <a:lnTo>
                    <a:pt x="126921" y="529603"/>
                  </a:lnTo>
                  <a:lnTo>
                    <a:pt x="123819" y="521678"/>
                  </a:lnTo>
                  <a:lnTo>
                    <a:pt x="121051" y="514144"/>
                  </a:lnTo>
                  <a:lnTo>
                    <a:pt x="0" y="463711"/>
                  </a:lnTo>
                  <a:lnTo>
                    <a:pt x="0" y="360841"/>
                  </a:lnTo>
                  <a:lnTo>
                    <a:pt x="120949" y="309125"/>
                  </a:lnTo>
                  <a:lnTo>
                    <a:pt x="123791" y="301335"/>
                  </a:lnTo>
                  <a:lnTo>
                    <a:pt x="126771" y="293655"/>
                  </a:lnTo>
                  <a:lnTo>
                    <a:pt x="129958" y="286072"/>
                  </a:lnTo>
                  <a:lnTo>
                    <a:pt x="133423" y="278572"/>
                  </a:lnTo>
                  <a:lnTo>
                    <a:pt x="83581" y="157417"/>
                  </a:lnTo>
                  <a:lnTo>
                    <a:pt x="156311" y="84688"/>
                  </a:lnTo>
                  <a:lnTo>
                    <a:pt x="278572" y="133809"/>
                  </a:lnTo>
                  <a:lnTo>
                    <a:pt x="542530" y="133809"/>
                  </a:lnTo>
                  <a:lnTo>
                    <a:pt x="542972" y="134014"/>
                  </a:lnTo>
                  <a:lnTo>
                    <a:pt x="715891" y="134014"/>
                  </a:lnTo>
                  <a:lnTo>
                    <a:pt x="738196" y="156311"/>
                  </a:lnTo>
                  <a:lnTo>
                    <a:pt x="697681" y="257175"/>
                  </a:lnTo>
                  <a:lnTo>
                    <a:pt x="410683" y="257175"/>
                  </a:lnTo>
                  <a:lnTo>
                    <a:pt x="361927" y="265045"/>
                  </a:lnTo>
                  <a:lnTo>
                    <a:pt x="319571" y="286959"/>
                  </a:lnTo>
                  <a:lnTo>
                    <a:pt x="286162" y="320368"/>
                  </a:lnTo>
                  <a:lnTo>
                    <a:pt x="264249" y="362724"/>
                  </a:lnTo>
                  <a:lnTo>
                    <a:pt x="256378" y="411479"/>
                  </a:lnTo>
                  <a:lnTo>
                    <a:pt x="264249" y="460235"/>
                  </a:lnTo>
                  <a:lnTo>
                    <a:pt x="286162" y="502591"/>
                  </a:lnTo>
                  <a:lnTo>
                    <a:pt x="319571" y="536000"/>
                  </a:lnTo>
                  <a:lnTo>
                    <a:pt x="361927" y="557914"/>
                  </a:lnTo>
                  <a:lnTo>
                    <a:pt x="410683" y="565784"/>
                  </a:lnTo>
                  <a:lnTo>
                    <a:pt x="698240" y="565784"/>
                  </a:lnTo>
                  <a:lnTo>
                    <a:pt x="739351" y="665439"/>
                  </a:lnTo>
                  <a:lnTo>
                    <a:pt x="716051" y="688740"/>
                  </a:lnTo>
                  <a:lnTo>
                    <a:pt x="543256" y="688740"/>
                  </a:lnTo>
                  <a:lnTo>
                    <a:pt x="541907" y="689358"/>
                  </a:lnTo>
                  <a:lnTo>
                    <a:pt x="278880" y="689358"/>
                  </a:lnTo>
                  <a:lnTo>
                    <a:pt x="157418" y="739378"/>
                  </a:lnTo>
                  <a:close/>
                </a:path>
                <a:path w="822960" h="822960">
                  <a:moveTo>
                    <a:pt x="698240" y="565784"/>
                  </a:moveTo>
                  <a:lnTo>
                    <a:pt x="410683" y="565784"/>
                  </a:lnTo>
                  <a:lnTo>
                    <a:pt x="459439" y="557914"/>
                  </a:lnTo>
                  <a:lnTo>
                    <a:pt x="501795" y="536000"/>
                  </a:lnTo>
                  <a:lnTo>
                    <a:pt x="535204" y="502591"/>
                  </a:lnTo>
                  <a:lnTo>
                    <a:pt x="557117" y="460235"/>
                  </a:lnTo>
                  <a:lnTo>
                    <a:pt x="564988" y="411479"/>
                  </a:lnTo>
                  <a:lnTo>
                    <a:pt x="557117" y="362724"/>
                  </a:lnTo>
                  <a:lnTo>
                    <a:pt x="535204" y="320368"/>
                  </a:lnTo>
                  <a:lnTo>
                    <a:pt x="501795" y="286959"/>
                  </a:lnTo>
                  <a:lnTo>
                    <a:pt x="459439" y="265045"/>
                  </a:lnTo>
                  <a:lnTo>
                    <a:pt x="410683" y="257175"/>
                  </a:lnTo>
                  <a:lnTo>
                    <a:pt x="697681" y="257175"/>
                  </a:lnTo>
                  <a:lnTo>
                    <a:pt x="688559" y="279884"/>
                  </a:lnTo>
                  <a:lnTo>
                    <a:pt x="691806" y="286959"/>
                  </a:lnTo>
                  <a:lnTo>
                    <a:pt x="694658" y="293767"/>
                  </a:lnTo>
                  <a:lnTo>
                    <a:pt x="697395" y="300841"/>
                  </a:lnTo>
                  <a:lnTo>
                    <a:pt x="700004" y="308018"/>
                  </a:lnTo>
                  <a:lnTo>
                    <a:pt x="822959" y="359248"/>
                  </a:lnTo>
                  <a:lnTo>
                    <a:pt x="822959" y="462118"/>
                  </a:lnTo>
                  <a:lnTo>
                    <a:pt x="699977" y="514555"/>
                  </a:lnTo>
                  <a:lnTo>
                    <a:pt x="697289" y="521923"/>
                  </a:lnTo>
                  <a:lnTo>
                    <a:pt x="694684" y="528738"/>
                  </a:lnTo>
                  <a:lnTo>
                    <a:pt x="691700" y="536000"/>
                  </a:lnTo>
                  <a:lnTo>
                    <a:pt x="688713" y="542691"/>
                  </a:lnTo>
                  <a:lnTo>
                    <a:pt x="698240" y="565784"/>
                  </a:lnTo>
                  <a:close/>
                </a:path>
                <a:path w="822960" h="822960">
                  <a:moveTo>
                    <a:pt x="666624" y="738169"/>
                  </a:moveTo>
                  <a:lnTo>
                    <a:pt x="543256" y="688740"/>
                  </a:lnTo>
                  <a:lnTo>
                    <a:pt x="716051" y="688740"/>
                  </a:lnTo>
                  <a:lnTo>
                    <a:pt x="666624" y="738169"/>
                  </a:lnTo>
                  <a:close/>
                </a:path>
                <a:path w="822960" h="822960">
                  <a:moveTo>
                    <a:pt x="463711" y="822959"/>
                  </a:moveTo>
                  <a:lnTo>
                    <a:pt x="360841" y="822959"/>
                  </a:lnTo>
                  <a:lnTo>
                    <a:pt x="308815" y="701214"/>
                  </a:lnTo>
                  <a:lnTo>
                    <a:pt x="301190" y="698526"/>
                  </a:lnTo>
                  <a:lnTo>
                    <a:pt x="293664" y="695700"/>
                  </a:lnTo>
                  <a:lnTo>
                    <a:pt x="286230" y="692667"/>
                  </a:lnTo>
                  <a:lnTo>
                    <a:pt x="278880" y="689358"/>
                  </a:lnTo>
                  <a:lnTo>
                    <a:pt x="541907" y="689358"/>
                  </a:lnTo>
                  <a:lnTo>
                    <a:pt x="536260" y="691948"/>
                  </a:lnTo>
                  <a:lnTo>
                    <a:pt x="529138" y="694966"/>
                  </a:lnTo>
                  <a:lnTo>
                    <a:pt x="521919" y="697835"/>
                  </a:lnTo>
                  <a:lnTo>
                    <a:pt x="514633" y="700595"/>
                  </a:lnTo>
                  <a:lnTo>
                    <a:pt x="463711" y="822959"/>
                  </a:lnTo>
                  <a:close/>
                </a:path>
              </a:pathLst>
            </a:custGeom>
            <a:solidFill>
              <a:srgbClr val="FCFBFB"/>
            </a:solidFill>
          </p:spPr>
          <p:txBody>
            <a:bodyPr wrap="square" lIns="0" tIns="0" rIns="0" bIns="0" rtlCol="0"/>
            <a:lstStyle/>
            <a:p/>
          </p:txBody>
        </p:sp>
      </p:grpSp>
      <p:grpSp>
        <p:nvGrpSpPr>
          <p:cNvPr id="32" name="object 32"/>
          <p:cNvGrpSpPr/>
          <p:nvPr/>
        </p:nvGrpSpPr>
        <p:grpSpPr>
          <a:xfrm>
            <a:off x="1075312" y="1789317"/>
            <a:ext cx="1748155" cy="1748155"/>
            <a:chOff x="1075312" y="1789317"/>
            <a:chExt cx="1748155" cy="1748155"/>
          </a:xfrm>
        </p:grpSpPr>
        <p:sp>
          <p:nvSpPr>
            <p:cNvPr id="33" name="object 33"/>
            <p:cNvSpPr/>
            <p:nvPr/>
          </p:nvSpPr>
          <p:spPr>
            <a:xfrm>
              <a:off x="1075312" y="1789317"/>
              <a:ext cx="1748155" cy="1748155"/>
            </a:xfrm>
            <a:custGeom>
              <a:rect l="l" t="t" r="r" b="b"/>
              <a:pathLst>
                <a:path w="1748155" h="1748154">
                  <a:moveTo>
                    <a:pt x="873977" y="0"/>
                  </a:moveTo>
                  <a:close/>
                </a:path>
                <a:path w="1748155" h="1748154">
                  <a:moveTo>
                    <a:pt x="1747956" y="873979"/>
                  </a:moveTo>
                  <a:lnTo>
                    <a:pt x="1" y="873979"/>
                  </a:lnTo>
                  <a:lnTo>
                    <a:pt x="1294" y="826025"/>
                  </a:lnTo>
                  <a:lnTo>
                    <a:pt x="5129" y="778748"/>
                  </a:lnTo>
                  <a:lnTo>
                    <a:pt x="11440" y="732214"/>
                  </a:lnTo>
                  <a:lnTo>
                    <a:pt x="20159" y="686488"/>
                  </a:lnTo>
                  <a:lnTo>
                    <a:pt x="31220" y="641639"/>
                  </a:lnTo>
                  <a:lnTo>
                    <a:pt x="44557" y="597732"/>
                  </a:lnTo>
                  <a:lnTo>
                    <a:pt x="60102" y="554835"/>
                  </a:lnTo>
                  <a:lnTo>
                    <a:pt x="77790" y="513013"/>
                  </a:lnTo>
                  <a:lnTo>
                    <a:pt x="97553" y="472334"/>
                  </a:lnTo>
                  <a:lnTo>
                    <a:pt x="119325" y="432863"/>
                  </a:lnTo>
                  <a:lnTo>
                    <a:pt x="143039" y="394669"/>
                  </a:lnTo>
                  <a:lnTo>
                    <a:pt x="168628" y="357817"/>
                  </a:lnTo>
                  <a:lnTo>
                    <a:pt x="196027" y="322374"/>
                  </a:lnTo>
                  <a:lnTo>
                    <a:pt x="225168" y="288406"/>
                  </a:lnTo>
                  <a:lnTo>
                    <a:pt x="255984" y="255981"/>
                  </a:lnTo>
                  <a:lnTo>
                    <a:pt x="288409" y="225165"/>
                  </a:lnTo>
                  <a:lnTo>
                    <a:pt x="322377" y="196024"/>
                  </a:lnTo>
                  <a:lnTo>
                    <a:pt x="357820" y="168626"/>
                  </a:lnTo>
                  <a:lnTo>
                    <a:pt x="394672" y="143036"/>
                  </a:lnTo>
                  <a:lnTo>
                    <a:pt x="432867" y="119323"/>
                  </a:lnTo>
                  <a:lnTo>
                    <a:pt x="472337" y="97551"/>
                  </a:lnTo>
                  <a:lnTo>
                    <a:pt x="513016" y="77788"/>
                  </a:lnTo>
                  <a:lnTo>
                    <a:pt x="554838" y="60100"/>
                  </a:lnTo>
                  <a:lnTo>
                    <a:pt x="597736" y="44555"/>
                  </a:lnTo>
                  <a:lnTo>
                    <a:pt x="641642" y="31218"/>
                  </a:lnTo>
                  <a:lnTo>
                    <a:pt x="686492" y="20157"/>
                  </a:lnTo>
                  <a:lnTo>
                    <a:pt x="732217" y="11438"/>
                  </a:lnTo>
                  <a:lnTo>
                    <a:pt x="778751" y="5128"/>
                  </a:lnTo>
                  <a:lnTo>
                    <a:pt x="826030" y="1293"/>
                  </a:lnTo>
                  <a:lnTo>
                    <a:pt x="873977" y="0"/>
                  </a:lnTo>
                  <a:lnTo>
                    <a:pt x="921931" y="1293"/>
                  </a:lnTo>
                  <a:lnTo>
                    <a:pt x="969208" y="5128"/>
                  </a:lnTo>
                  <a:lnTo>
                    <a:pt x="1015742" y="11439"/>
                  </a:lnTo>
                  <a:lnTo>
                    <a:pt x="1061467" y="20158"/>
                  </a:lnTo>
                  <a:lnTo>
                    <a:pt x="1106317" y="31219"/>
                  </a:lnTo>
                  <a:lnTo>
                    <a:pt x="1150223" y="44556"/>
                  </a:lnTo>
                  <a:lnTo>
                    <a:pt x="1193121" y="60101"/>
                  </a:lnTo>
                  <a:lnTo>
                    <a:pt x="1234943" y="77789"/>
                  </a:lnTo>
                  <a:lnTo>
                    <a:pt x="1275622" y="97552"/>
                  </a:lnTo>
                  <a:lnTo>
                    <a:pt x="1315092" y="119324"/>
                  </a:lnTo>
                  <a:lnTo>
                    <a:pt x="1353287" y="143038"/>
                  </a:lnTo>
                  <a:lnTo>
                    <a:pt x="1390139" y="168627"/>
                  </a:lnTo>
                  <a:lnTo>
                    <a:pt x="1425582" y="196025"/>
                  </a:lnTo>
                  <a:lnTo>
                    <a:pt x="1459549" y="225166"/>
                  </a:lnTo>
                  <a:lnTo>
                    <a:pt x="1491974" y="255982"/>
                  </a:lnTo>
                  <a:lnTo>
                    <a:pt x="1522791" y="288408"/>
                  </a:lnTo>
                  <a:lnTo>
                    <a:pt x="1551931" y="322375"/>
                  </a:lnTo>
                  <a:lnTo>
                    <a:pt x="1579330" y="357818"/>
                  </a:lnTo>
                  <a:lnTo>
                    <a:pt x="1604919" y="394670"/>
                  </a:lnTo>
                  <a:lnTo>
                    <a:pt x="1628633" y="432865"/>
                  </a:lnTo>
                  <a:lnTo>
                    <a:pt x="1650405" y="472335"/>
                  </a:lnTo>
                  <a:lnTo>
                    <a:pt x="1670168" y="513014"/>
                  </a:lnTo>
                  <a:lnTo>
                    <a:pt x="1687855" y="554836"/>
                  </a:lnTo>
                  <a:lnTo>
                    <a:pt x="1703401" y="597734"/>
                  </a:lnTo>
                  <a:lnTo>
                    <a:pt x="1716737" y="641640"/>
                  </a:lnTo>
                  <a:lnTo>
                    <a:pt x="1727798" y="686490"/>
                  </a:lnTo>
                  <a:lnTo>
                    <a:pt x="1736518" y="732215"/>
                  </a:lnTo>
                  <a:lnTo>
                    <a:pt x="1742828" y="778749"/>
                  </a:lnTo>
                  <a:lnTo>
                    <a:pt x="1746663" y="826026"/>
                  </a:lnTo>
                  <a:lnTo>
                    <a:pt x="1747956" y="873979"/>
                  </a:lnTo>
                  <a:close/>
                </a:path>
                <a:path w="1748155" h="1748154">
                  <a:moveTo>
                    <a:pt x="873978" y="1747956"/>
                  </a:moveTo>
                  <a:lnTo>
                    <a:pt x="826026" y="1746663"/>
                  </a:lnTo>
                  <a:lnTo>
                    <a:pt x="778749" y="1742828"/>
                  </a:lnTo>
                  <a:lnTo>
                    <a:pt x="732215" y="1736517"/>
                  </a:lnTo>
                  <a:lnTo>
                    <a:pt x="686489" y="1727798"/>
                  </a:lnTo>
                  <a:lnTo>
                    <a:pt x="641640" y="1716737"/>
                  </a:lnTo>
                  <a:lnTo>
                    <a:pt x="597734" y="1703400"/>
                  </a:lnTo>
                  <a:lnTo>
                    <a:pt x="554836" y="1687855"/>
                  </a:lnTo>
                  <a:lnTo>
                    <a:pt x="513014" y="1670167"/>
                  </a:lnTo>
                  <a:lnTo>
                    <a:pt x="472335" y="1650404"/>
                  </a:lnTo>
                  <a:lnTo>
                    <a:pt x="432865" y="1628633"/>
                  </a:lnTo>
                  <a:lnTo>
                    <a:pt x="394670" y="1604919"/>
                  </a:lnTo>
                  <a:lnTo>
                    <a:pt x="357818" y="1579329"/>
                  </a:lnTo>
                  <a:lnTo>
                    <a:pt x="322375" y="1551931"/>
                  </a:lnTo>
                  <a:lnTo>
                    <a:pt x="288407" y="1522790"/>
                  </a:lnTo>
                  <a:lnTo>
                    <a:pt x="255982" y="1491974"/>
                  </a:lnTo>
                  <a:lnTo>
                    <a:pt x="225166" y="1459549"/>
                  </a:lnTo>
                  <a:lnTo>
                    <a:pt x="196025" y="1425581"/>
                  </a:lnTo>
                  <a:lnTo>
                    <a:pt x="168627" y="1390138"/>
                  </a:lnTo>
                  <a:lnTo>
                    <a:pt x="143037" y="1353286"/>
                  </a:lnTo>
                  <a:lnTo>
                    <a:pt x="119323" y="1315092"/>
                  </a:lnTo>
                  <a:lnTo>
                    <a:pt x="97552" y="1275621"/>
                  </a:lnTo>
                  <a:lnTo>
                    <a:pt x="77789" y="1234942"/>
                  </a:lnTo>
                  <a:lnTo>
                    <a:pt x="60101" y="1193120"/>
                  </a:lnTo>
                  <a:lnTo>
                    <a:pt x="44556" y="1150223"/>
                  </a:lnTo>
                  <a:lnTo>
                    <a:pt x="31219" y="1106316"/>
                  </a:lnTo>
                  <a:lnTo>
                    <a:pt x="20158" y="1061467"/>
                  </a:lnTo>
                  <a:lnTo>
                    <a:pt x="11438" y="1015742"/>
                  </a:lnTo>
                  <a:lnTo>
                    <a:pt x="5128" y="969207"/>
                  </a:lnTo>
                  <a:lnTo>
                    <a:pt x="1293" y="921931"/>
                  </a:lnTo>
                  <a:lnTo>
                    <a:pt x="0" y="873978"/>
                  </a:lnTo>
                  <a:lnTo>
                    <a:pt x="1747956" y="873979"/>
                  </a:lnTo>
                  <a:lnTo>
                    <a:pt x="1746663" y="921931"/>
                  </a:lnTo>
                  <a:lnTo>
                    <a:pt x="1742828" y="969208"/>
                  </a:lnTo>
                  <a:lnTo>
                    <a:pt x="1736517" y="1015742"/>
                  </a:lnTo>
                  <a:lnTo>
                    <a:pt x="1727798" y="1061467"/>
                  </a:lnTo>
                  <a:lnTo>
                    <a:pt x="1716737" y="1106316"/>
                  </a:lnTo>
                  <a:lnTo>
                    <a:pt x="1703400" y="1150223"/>
                  </a:lnTo>
                  <a:lnTo>
                    <a:pt x="1687855" y="1193120"/>
                  </a:lnTo>
                  <a:lnTo>
                    <a:pt x="1670167" y="1234942"/>
                  </a:lnTo>
                  <a:lnTo>
                    <a:pt x="1650404" y="1275622"/>
                  </a:lnTo>
                  <a:lnTo>
                    <a:pt x="1628632" y="1315092"/>
                  </a:lnTo>
                  <a:lnTo>
                    <a:pt x="1604919" y="1353286"/>
                  </a:lnTo>
                  <a:lnTo>
                    <a:pt x="1579329" y="1390138"/>
                  </a:lnTo>
                  <a:lnTo>
                    <a:pt x="1551931" y="1425581"/>
                  </a:lnTo>
                  <a:lnTo>
                    <a:pt x="1522790" y="1459549"/>
                  </a:lnTo>
                  <a:lnTo>
                    <a:pt x="1491974" y="1491974"/>
                  </a:lnTo>
                  <a:lnTo>
                    <a:pt x="1459549" y="1522790"/>
                  </a:lnTo>
                  <a:lnTo>
                    <a:pt x="1425581" y="1551931"/>
                  </a:lnTo>
                  <a:lnTo>
                    <a:pt x="1390138" y="1579329"/>
                  </a:lnTo>
                  <a:lnTo>
                    <a:pt x="1353286" y="1604919"/>
                  </a:lnTo>
                  <a:lnTo>
                    <a:pt x="1315091" y="1628633"/>
                  </a:lnTo>
                  <a:lnTo>
                    <a:pt x="1275621" y="1650404"/>
                  </a:lnTo>
                  <a:lnTo>
                    <a:pt x="1234942" y="1670167"/>
                  </a:lnTo>
                  <a:lnTo>
                    <a:pt x="1193120" y="1687855"/>
                  </a:lnTo>
                  <a:lnTo>
                    <a:pt x="1150223" y="1703400"/>
                  </a:lnTo>
                  <a:lnTo>
                    <a:pt x="1106316" y="1716737"/>
                  </a:lnTo>
                  <a:lnTo>
                    <a:pt x="1061467" y="1727798"/>
                  </a:lnTo>
                  <a:lnTo>
                    <a:pt x="1015742" y="1736517"/>
                  </a:lnTo>
                  <a:lnTo>
                    <a:pt x="969208" y="1742828"/>
                  </a:lnTo>
                  <a:lnTo>
                    <a:pt x="921931" y="1746663"/>
                  </a:lnTo>
                  <a:lnTo>
                    <a:pt x="873978" y="1747956"/>
                  </a:lnTo>
                  <a:close/>
                </a:path>
              </a:pathLst>
            </a:custGeom>
            <a:solidFill>
              <a:srgbClr val="3045FC"/>
            </a:solidFill>
          </p:spPr>
          <p:txBody>
            <a:bodyPr wrap="square" lIns="0" tIns="0" rIns="0" bIns="0" rtlCol="0"/>
            <a:lstStyle/>
            <a:p/>
          </p:txBody>
        </p:sp>
        <p:sp>
          <p:nvSpPr>
            <p:cNvPr id="34" name="object 34"/>
            <p:cNvSpPr/>
            <p:nvPr/>
          </p:nvSpPr>
          <p:spPr>
            <a:xfrm>
              <a:off x="1537812" y="2251817"/>
              <a:ext cx="822960" cy="822960"/>
            </a:xfrm>
            <a:custGeom>
              <a:rect l="l" t="t" r="r" b="b"/>
              <a:pathLst>
                <a:path w="822960" h="822960">
                  <a:moveTo>
                    <a:pt x="822959" y="329184"/>
                  </a:moveTo>
                  <a:lnTo>
                    <a:pt x="0" y="329184"/>
                  </a:lnTo>
                  <a:lnTo>
                    <a:pt x="0" y="246888"/>
                  </a:lnTo>
                  <a:lnTo>
                    <a:pt x="411480" y="0"/>
                  </a:lnTo>
                  <a:lnTo>
                    <a:pt x="822959" y="246888"/>
                  </a:lnTo>
                  <a:lnTo>
                    <a:pt x="822959" y="329184"/>
                  </a:lnTo>
                  <a:close/>
                </a:path>
                <a:path w="822960" h="822960">
                  <a:moveTo>
                    <a:pt x="740663" y="740664"/>
                  </a:moveTo>
                  <a:lnTo>
                    <a:pt x="82295" y="740664"/>
                  </a:lnTo>
                  <a:lnTo>
                    <a:pt x="82295" y="329184"/>
                  </a:lnTo>
                  <a:lnTo>
                    <a:pt x="246887" y="329184"/>
                  </a:lnTo>
                  <a:lnTo>
                    <a:pt x="246887" y="658368"/>
                  </a:lnTo>
                  <a:lnTo>
                    <a:pt x="740663" y="658368"/>
                  </a:lnTo>
                  <a:lnTo>
                    <a:pt x="740663" y="740664"/>
                  </a:lnTo>
                  <a:close/>
                </a:path>
                <a:path w="822960" h="822960">
                  <a:moveTo>
                    <a:pt x="493775" y="658368"/>
                  </a:moveTo>
                  <a:lnTo>
                    <a:pt x="329184" y="658368"/>
                  </a:lnTo>
                  <a:lnTo>
                    <a:pt x="329184" y="329184"/>
                  </a:lnTo>
                  <a:lnTo>
                    <a:pt x="493775" y="329184"/>
                  </a:lnTo>
                  <a:lnTo>
                    <a:pt x="493775" y="658368"/>
                  </a:lnTo>
                  <a:close/>
                </a:path>
                <a:path w="822960" h="822960">
                  <a:moveTo>
                    <a:pt x="740663" y="658368"/>
                  </a:moveTo>
                  <a:lnTo>
                    <a:pt x="576072" y="658368"/>
                  </a:lnTo>
                  <a:lnTo>
                    <a:pt x="576072" y="329184"/>
                  </a:lnTo>
                  <a:lnTo>
                    <a:pt x="740663" y="329184"/>
                  </a:lnTo>
                  <a:lnTo>
                    <a:pt x="740663" y="658368"/>
                  </a:lnTo>
                  <a:close/>
                </a:path>
                <a:path w="822960" h="822960">
                  <a:moveTo>
                    <a:pt x="822959" y="822960"/>
                  </a:moveTo>
                  <a:lnTo>
                    <a:pt x="0" y="822960"/>
                  </a:lnTo>
                  <a:lnTo>
                    <a:pt x="0" y="740664"/>
                  </a:lnTo>
                  <a:lnTo>
                    <a:pt x="822959" y="740664"/>
                  </a:lnTo>
                  <a:lnTo>
                    <a:pt x="822959" y="822960"/>
                  </a:lnTo>
                  <a:close/>
                </a:path>
              </a:pathLst>
            </a:custGeom>
            <a:solidFill>
              <a:srgbClr val="FCFBFB"/>
            </a:solidFill>
          </p:spPr>
          <p:txBody>
            <a:bodyPr wrap="square" lIns="0" tIns="0" rIns="0" bIns="0" rtlCol="0"/>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9631" y="2076769"/>
            <a:ext cx="1303655" cy="1303655"/>
          </a:xfrm>
          <a:custGeom>
            <a:rect l="l" t="t" r="r" b="b"/>
            <a:pathLst>
              <a:path w="1303655" h="1303654">
                <a:moveTo>
                  <a:pt x="1303225" y="651613"/>
                </a:moveTo>
                <a:lnTo>
                  <a:pt x="0" y="651613"/>
                </a:lnTo>
                <a:lnTo>
                  <a:pt x="1788" y="602982"/>
                </a:lnTo>
                <a:lnTo>
                  <a:pt x="7066" y="555321"/>
                </a:lnTo>
                <a:lnTo>
                  <a:pt x="15708" y="508758"/>
                </a:lnTo>
                <a:lnTo>
                  <a:pt x="27589" y="463418"/>
                </a:lnTo>
                <a:lnTo>
                  <a:pt x="42583" y="419426"/>
                </a:lnTo>
                <a:lnTo>
                  <a:pt x="60563" y="376908"/>
                </a:lnTo>
                <a:lnTo>
                  <a:pt x="81404" y="335992"/>
                </a:lnTo>
                <a:lnTo>
                  <a:pt x="104980" y="296802"/>
                </a:lnTo>
                <a:lnTo>
                  <a:pt x="131164" y="259464"/>
                </a:lnTo>
                <a:lnTo>
                  <a:pt x="159831" y="224106"/>
                </a:lnTo>
                <a:lnTo>
                  <a:pt x="190854" y="190852"/>
                </a:lnTo>
                <a:lnTo>
                  <a:pt x="224108" y="159829"/>
                </a:lnTo>
                <a:lnTo>
                  <a:pt x="259467" y="131162"/>
                </a:lnTo>
                <a:lnTo>
                  <a:pt x="296804" y="104978"/>
                </a:lnTo>
                <a:lnTo>
                  <a:pt x="335994" y="81402"/>
                </a:lnTo>
                <a:lnTo>
                  <a:pt x="376911" y="60562"/>
                </a:lnTo>
                <a:lnTo>
                  <a:pt x="419429" y="42581"/>
                </a:lnTo>
                <a:lnTo>
                  <a:pt x="463421" y="27588"/>
                </a:lnTo>
                <a:lnTo>
                  <a:pt x="508762" y="15707"/>
                </a:lnTo>
                <a:lnTo>
                  <a:pt x="555326" y="7065"/>
                </a:lnTo>
                <a:lnTo>
                  <a:pt x="602991" y="1787"/>
                </a:lnTo>
                <a:lnTo>
                  <a:pt x="651613" y="0"/>
                </a:lnTo>
                <a:lnTo>
                  <a:pt x="700245" y="1787"/>
                </a:lnTo>
                <a:lnTo>
                  <a:pt x="747904" y="7065"/>
                </a:lnTo>
                <a:lnTo>
                  <a:pt x="794467" y="15707"/>
                </a:lnTo>
                <a:lnTo>
                  <a:pt x="839808" y="27589"/>
                </a:lnTo>
                <a:lnTo>
                  <a:pt x="883800" y="42582"/>
                </a:lnTo>
                <a:lnTo>
                  <a:pt x="926317" y="60563"/>
                </a:lnTo>
                <a:lnTo>
                  <a:pt x="967233" y="81403"/>
                </a:lnTo>
                <a:lnTo>
                  <a:pt x="1006423" y="104979"/>
                </a:lnTo>
                <a:lnTo>
                  <a:pt x="1043760" y="131163"/>
                </a:lnTo>
                <a:lnTo>
                  <a:pt x="1079119" y="159830"/>
                </a:lnTo>
                <a:lnTo>
                  <a:pt x="1112373" y="190853"/>
                </a:lnTo>
                <a:lnTo>
                  <a:pt x="1143396" y="224107"/>
                </a:lnTo>
                <a:lnTo>
                  <a:pt x="1172063" y="259466"/>
                </a:lnTo>
                <a:lnTo>
                  <a:pt x="1198247" y="296803"/>
                </a:lnTo>
                <a:lnTo>
                  <a:pt x="1221822" y="335993"/>
                </a:lnTo>
                <a:lnTo>
                  <a:pt x="1242663" y="376910"/>
                </a:lnTo>
                <a:lnTo>
                  <a:pt x="1260643" y="419427"/>
                </a:lnTo>
                <a:lnTo>
                  <a:pt x="1275637" y="463419"/>
                </a:lnTo>
                <a:lnTo>
                  <a:pt x="1287518" y="508759"/>
                </a:lnTo>
                <a:lnTo>
                  <a:pt x="1296160" y="555323"/>
                </a:lnTo>
                <a:lnTo>
                  <a:pt x="1301438" y="602983"/>
                </a:lnTo>
                <a:lnTo>
                  <a:pt x="1303225" y="651613"/>
                </a:lnTo>
                <a:close/>
              </a:path>
              <a:path w="1303655" h="1303654">
                <a:moveTo>
                  <a:pt x="1303225" y="651613"/>
                </a:moveTo>
                <a:close/>
              </a:path>
              <a:path w="1303655" h="1303654">
                <a:moveTo>
                  <a:pt x="651612" y="1303225"/>
                </a:moveTo>
                <a:lnTo>
                  <a:pt x="602982" y="1301438"/>
                </a:lnTo>
                <a:lnTo>
                  <a:pt x="555322" y="1296160"/>
                </a:lnTo>
                <a:lnTo>
                  <a:pt x="508759" y="1287518"/>
                </a:lnTo>
                <a:lnTo>
                  <a:pt x="463418" y="1275637"/>
                </a:lnTo>
                <a:lnTo>
                  <a:pt x="419426" y="1260643"/>
                </a:lnTo>
                <a:lnTo>
                  <a:pt x="376909" y="1242663"/>
                </a:lnTo>
                <a:lnTo>
                  <a:pt x="335993" y="1221822"/>
                </a:lnTo>
                <a:lnTo>
                  <a:pt x="296803" y="1198247"/>
                </a:lnTo>
                <a:lnTo>
                  <a:pt x="259465" y="1172062"/>
                </a:lnTo>
                <a:lnTo>
                  <a:pt x="224107" y="1143396"/>
                </a:lnTo>
                <a:lnTo>
                  <a:pt x="190853" y="1112372"/>
                </a:lnTo>
                <a:lnTo>
                  <a:pt x="159829" y="1079119"/>
                </a:lnTo>
                <a:lnTo>
                  <a:pt x="131163" y="1043760"/>
                </a:lnTo>
                <a:lnTo>
                  <a:pt x="104979" y="1006423"/>
                </a:lnTo>
                <a:lnTo>
                  <a:pt x="81403" y="967233"/>
                </a:lnTo>
                <a:lnTo>
                  <a:pt x="60562" y="926316"/>
                </a:lnTo>
                <a:lnTo>
                  <a:pt x="42582" y="883799"/>
                </a:lnTo>
                <a:lnTo>
                  <a:pt x="27588" y="839807"/>
                </a:lnTo>
                <a:lnTo>
                  <a:pt x="15707" y="794466"/>
                </a:lnTo>
                <a:lnTo>
                  <a:pt x="7065" y="747903"/>
                </a:lnTo>
                <a:lnTo>
                  <a:pt x="1787" y="700243"/>
                </a:lnTo>
                <a:lnTo>
                  <a:pt x="0" y="651613"/>
                </a:lnTo>
                <a:lnTo>
                  <a:pt x="1303225" y="651613"/>
                </a:lnTo>
                <a:lnTo>
                  <a:pt x="1301438" y="700243"/>
                </a:lnTo>
                <a:lnTo>
                  <a:pt x="1296160" y="747903"/>
                </a:lnTo>
                <a:lnTo>
                  <a:pt x="1287518" y="794467"/>
                </a:lnTo>
                <a:lnTo>
                  <a:pt x="1275637" y="839807"/>
                </a:lnTo>
                <a:lnTo>
                  <a:pt x="1260643" y="883799"/>
                </a:lnTo>
                <a:lnTo>
                  <a:pt x="1242663" y="926316"/>
                </a:lnTo>
                <a:lnTo>
                  <a:pt x="1221822" y="967233"/>
                </a:lnTo>
                <a:lnTo>
                  <a:pt x="1198246" y="1006423"/>
                </a:lnTo>
                <a:lnTo>
                  <a:pt x="1172062" y="1043760"/>
                </a:lnTo>
                <a:lnTo>
                  <a:pt x="1143396" y="1079119"/>
                </a:lnTo>
                <a:lnTo>
                  <a:pt x="1112372" y="1112373"/>
                </a:lnTo>
                <a:lnTo>
                  <a:pt x="1079118" y="1143396"/>
                </a:lnTo>
                <a:lnTo>
                  <a:pt x="1043760" y="1172062"/>
                </a:lnTo>
                <a:lnTo>
                  <a:pt x="1006422" y="1198247"/>
                </a:lnTo>
                <a:lnTo>
                  <a:pt x="967233" y="1221822"/>
                </a:lnTo>
                <a:lnTo>
                  <a:pt x="926316" y="1242663"/>
                </a:lnTo>
                <a:lnTo>
                  <a:pt x="883799" y="1260643"/>
                </a:lnTo>
                <a:lnTo>
                  <a:pt x="839807" y="1275637"/>
                </a:lnTo>
                <a:lnTo>
                  <a:pt x="794466" y="1287518"/>
                </a:lnTo>
                <a:lnTo>
                  <a:pt x="747903" y="1296160"/>
                </a:lnTo>
                <a:lnTo>
                  <a:pt x="700243" y="1301438"/>
                </a:lnTo>
                <a:lnTo>
                  <a:pt x="651612" y="1303225"/>
                </a:lnTo>
                <a:close/>
              </a:path>
            </a:pathLst>
          </a:custGeom>
          <a:solidFill>
            <a:srgbClr val="0085FF"/>
          </a:solidFill>
        </p:spPr>
        <p:txBody>
          <a:bodyPr wrap="square" lIns="0" tIns="0" rIns="0" bIns="0" rtlCol="0"/>
          <a:lstStyle/>
          <a:p/>
        </p:txBody>
      </p:sp>
      <p:sp>
        <p:nvSpPr>
          <p:cNvPr id="3" name="object 3"/>
          <p:cNvSpPr/>
          <p:nvPr/>
        </p:nvSpPr>
        <p:spPr>
          <a:xfrm>
            <a:off x="10405043" y="2076769"/>
            <a:ext cx="1348105" cy="1348105"/>
          </a:xfrm>
          <a:custGeom>
            <a:rect l="l" t="t" r="r" b="b"/>
            <a:pathLst>
              <a:path w="1348104" h="1348104">
                <a:moveTo>
                  <a:pt x="673985" y="0"/>
                </a:moveTo>
                <a:close/>
              </a:path>
              <a:path w="1348104" h="1348104">
                <a:moveTo>
                  <a:pt x="1347971" y="673986"/>
                </a:moveTo>
                <a:lnTo>
                  <a:pt x="0" y="673986"/>
                </a:lnTo>
                <a:lnTo>
                  <a:pt x="1693" y="625852"/>
                </a:lnTo>
                <a:lnTo>
                  <a:pt x="6693" y="578632"/>
                </a:lnTo>
                <a:lnTo>
                  <a:pt x="14889" y="532439"/>
                </a:lnTo>
                <a:lnTo>
                  <a:pt x="26164" y="487388"/>
                </a:lnTo>
                <a:lnTo>
                  <a:pt x="40406" y="443593"/>
                </a:lnTo>
                <a:lnTo>
                  <a:pt x="57501" y="401167"/>
                </a:lnTo>
                <a:lnTo>
                  <a:pt x="77333" y="360225"/>
                </a:lnTo>
                <a:lnTo>
                  <a:pt x="99790" y="320881"/>
                </a:lnTo>
                <a:lnTo>
                  <a:pt x="124757" y="283248"/>
                </a:lnTo>
                <a:lnTo>
                  <a:pt x="152120" y="247442"/>
                </a:lnTo>
                <a:lnTo>
                  <a:pt x="181765" y="213575"/>
                </a:lnTo>
                <a:lnTo>
                  <a:pt x="213578" y="181762"/>
                </a:lnTo>
                <a:lnTo>
                  <a:pt x="247445" y="152117"/>
                </a:lnTo>
                <a:lnTo>
                  <a:pt x="283251" y="124755"/>
                </a:lnTo>
                <a:lnTo>
                  <a:pt x="320884" y="99788"/>
                </a:lnTo>
                <a:lnTo>
                  <a:pt x="360228" y="77331"/>
                </a:lnTo>
                <a:lnTo>
                  <a:pt x="401171" y="57499"/>
                </a:lnTo>
                <a:lnTo>
                  <a:pt x="443596" y="40405"/>
                </a:lnTo>
                <a:lnTo>
                  <a:pt x="487392" y="26163"/>
                </a:lnTo>
                <a:lnTo>
                  <a:pt x="532443" y="14887"/>
                </a:lnTo>
                <a:lnTo>
                  <a:pt x="578636" y="6692"/>
                </a:lnTo>
                <a:lnTo>
                  <a:pt x="625857" y="1692"/>
                </a:lnTo>
                <a:lnTo>
                  <a:pt x="673985" y="0"/>
                </a:lnTo>
                <a:lnTo>
                  <a:pt x="722119" y="1692"/>
                </a:lnTo>
                <a:lnTo>
                  <a:pt x="769340" y="6693"/>
                </a:lnTo>
                <a:lnTo>
                  <a:pt x="815532" y="14888"/>
                </a:lnTo>
                <a:lnTo>
                  <a:pt x="860583" y="26163"/>
                </a:lnTo>
                <a:lnTo>
                  <a:pt x="904378" y="40405"/>
                </a:lnTo>
                <a:lnTo>
                  <a:pt x="946804" y="57500"/>
                </a:lnTo>
                <a:lnTo>
                  <a:pt x="987746" y="77332"/>
                </a:lnTo>
                <a:lnTo>
                  <a:pt x="1027090" y="99789"/>
                </a:lnTo>
                <a:lnTo>
                  <a:pt x="1064723" y="124756"/>
                </a:lnTo>
                <a:lnTo>
                  <a:pt x="1100529" y="152118"/>
                </a:lnTo>
                <a:lnTo>
                  <a:pt x="1134396" y="181763"/>
                </a:lnTo>
                <a:lnTo>
                  <a:pt x="1166209" y="213576"/>
                </a:lnTo>
                <a:lnTo>
                  <a:pt x="1195854" y="247443"/>
                </a:lnTo>
                <a:lnTo>
                  <a:pt x="1223216" y="283250"/>
                </a:lnTo>
                <a:lnTo>
                  <a:pt x="1248183" y="320882"/>
                </a:lnTo>
                <a:lnTo>
                  <a:pt x="1270640" y="360226"/>
                </a:lnTo>
                <a:lnTo>
                  <a:pt x="1290472" y="401169"/>
                </a:lnTo>
                <a:lnTo>
                  <a:pt x="1307566" y="443594"/>
                </a:lnTo>
                <a:lnTo>
                  <a:pt x="1321808" y="487390"/>
                </a:lnTo>
                <a:lnTo>
                  <a:pt x="1333083" y="532440"/>
                </a:lnTo>
                <a:lnTo>
                  <a:pt x="1341279" y="578633"/>
                </a:lnTo>
                <a:lnTo>
                  <a:pt x="1346279" y="625853"/>
                </a:lnTo>
                <a:lnTo>
                  <a:pt x="1347971" y="673986"/>
                </a:lnTo>
                <a:close/>
              </a:path>
              <a:path w="1348104" h="1348104">
                <a:moveTo>
                  <a:pt x="673985" y="1347971"/>
                </a:moveTo>
                <a:lnTo>
                  <a:pt x="625852" y="1346279"/>
                </a:lnTo>
                <a:lnTo>
                  <a:pt x="578632" y="1341278"/>
                </a:lnTo>
                <a:lnTo>
                  <a:pt x="532440" y="1333083"/>
                </a:lnTo>
                <a:lnTo>
                  <a:pt x="487389" y="1321808"/>
                </a:lnTo>
                <a:lnTo>
                  <a:pt x="443594" y="1307566"/>
                </a:lnTo>
                <a:lnTo>
                  <a:pt x="401168" y="1290471"/>
                </a:lnTo>
                <a:lnTo>
                  <a:pt x="360226" y="1270639"/>
                </a:lnTo>
                <a:lnTo>
                  <a:pt x="320881" y="1248182"/>
                </a:lnTo>
                <a:lnTo>
                  <a:pt x="283249" y="1223216"/>
                </a:lnTo>
                <a:lnTo>
                  <a:pt x="247442" y="1195853"/>
                </a:lnTo>
                <a:lnTo>
                  <a:pt x="213575" y="1166208"/>
                </a:lnTo>
                <a:lnTo>
                  <a:pt x="181763" y="1134395"/>
                </a:lnTo>
                <a:lnTo>
                  <a:pt x="152118" y="1100528"/>
                </a:lnTo>
                <a:lnTo>
                  <a:pt x="124755" y="1064722"/>
                </a:lnTo>
                <a:lnTo>
                  <a:pt x="99788" y="1027089"/>
                </a:lnTo>
                <a:lnTo>
                  <a:pt x="77332" y="987745"/>
                </a:lnTo>
                <a:lnTo>
                  <a:pt x="57499" y="946803"/>
                </a:lnTo>
                <a:lnTo>
                  <a:pt x="40405" y="904377"/>
                </a:lnTo>
                <a:lnTo>
                  <a:pt x="26163" y="860582"/>
                </a:lnTo>
                <a:lnTo>
                  <a:pt x="14888" y="815531"/>
                </a:lnTo>
                <a:lnTo>
                  <a:pt x="6692" y="769339"/>
                </a:lnTo>
                <a:lnTo>
                  <a:pt x="1692" y="722119"/>
                </a:lnTo>
                <a:lnTo>
                  <a:pt x="0" y="673986"/>
                </a:lnTo>
                <a:lnTo>
                  <a:pt x="1347971" y="673986"/>
                </a:lnTo>
                <a:lnTo>
                  <a:pt x="1346278" y="722119"/>
                </a:lnTo>
                <a:lnTo>
                  <a:pt x="1341278" y="769339"/>
                </a:lnTo>
                <a:lnTo>
                  <a:pt x="1333082" y="815531"/>
                </a:lnTo>
                <a:lnTo>
                  <a:pt x="1321807" y="860582"/>
                </a:lnTo>
                <a:lnTo>
                  <a:pt x="1307565" y="904378"/>
                </a:lnTo>
                <a:lnTo>
                  <a:pt x="1290471" y="946803"/>
                </a:lnTo>
                <a:lnTo>
                  <a:pt x="1270638" y="987745"/>
                </a:lnTo>
                <a:lnTo>
                  <a:pt x="1248182" y="1027090"/>
                </a:lnTo>
                <a:lnTo>
                  <a:pt x="1223215" y="1064722"/>
                </a:lnTo>
                <a:lnTo>
                  <a:pt x="1195852" y="1100529"/>
                </a:lnTo>
                <a:lnTo>
                  <a:pt x="1166207" y="1134395"/>
                </a:lnTo>
                <a:lnTo>
                  <a:pt x="1134394" y="1166208"/>
                </a:lnTo>
                <a:lnTo>
                  <a:pt x="1100528" y="1195853"/>
                </a:lnTo>
                <a:lnTo>
                  <a:pt x="1064721" y="1223216"/>
                </a:lnTo>
                <a:lnTo>
                  <a:pt x="1027089" y="1248183"/>
                </a:lnTo>
                <a:lnTo>
                  <a:pt x="987744" y="1270639"/>
                </a:lnTo>
                <a:lnTo>
                  <a:pt x="946802" y="1290472"/>
                </a:lnTo>
                <a:lnTo>
                  <a:pt x="904377" y="1307566"/>
                </a:lnTo>
                <a:lnTo>
                  <a:pt x="860582" y="1321808"/>
                </a:lnTo>
                <a:lnTo>
                  <a:pt x="815531" y="1333083"/>
                </a:lnTo>
                <a:lnTo>
                  <a:pt x="769339" y="1341278"/>
                </a:lnTo>
                <a:lnTo>
                  <a:pt x="722119" y="1346279"/>
                </a:lnTo>
                <a:lnTo>
                  <a:pt x="673985" y="1347971"/>
                </a:lnTo>
                <a:close/>
              </a:path>
            </a:pathLst>
          </a:custGeom>
          <a:solidFill>
            <a:srgbClr val="3045FC"/>
          </a:solidFill>
        </p:spPr>
        <p:txBody>
          <a:bodyPr wrap="square" lIns="0" tIns="0" rIns="0" bIns="0" rtlCol="0"/>
          <a:lstStyle/>
          <a:p/>
        </p:txBody>
      </p:sp>
      <p:sp>
        <p:nvSpPr>
          <p:cNvPr id="4" name="object 4"/>
          <p:cNvSpPr/>
          <p:nvPr/>
        </p:nvSpPr>
        <p:spPr>
          <a:xfrm>
            <a:off x="2061121" y="2280475"/>
            <a:ext cx="3507104" cy="76200"/>
          </a:xfrm>
          <a:custGeom>
            <a:rect l="l" t="t" r="r" b="b"/>
            <a:pathLst>
              <a:path w="3507104" h="76200">
                <a:moveTo>
                  <a:pt x="3506736" y="31750"/>
                </a:moveTo>
                <a:lnTo>
                  <a:pt x="74917" y="31750"/>
                </a:lnTo>
                <a:lnTo>
                  <a:pt x="73202" y="23266"/>
                </a:lnTo>
                <a:lnTo>
                  <a:pt x="65036" y="11163"/>
                </a:lnTo>
                <a:lnTo>
                  <a:pt x="52920" y="2997"/>
                </a:lnTo>
                <a:lnTo>
                  <a:pt x="38100" y="0"/>
                </a:lnTo>
                <a:lnTo>
                  <a:pt x="23266" y="2997"/>
                </a:lnTo>
                <a:lnTo>
                  <a:pt x="11150" y="11163"/>
                </a:lnTo>
                <a:lnTo>
                  <a:pt x="2984" y="23266"/>
                </a:lnTo>
                <a:lnTo>
                  <a:pt x="0" y="38100"/>
                </a:lnTo>
                <a:lnTo>
                  <a:pt x="2984" y="52933"/>
                </a:lnTo>
                <a:lnTo>
                  <a:pt x="11150" y="65036"/>
                </a:lnTo>
                <a:lnTo>
                  <a:pt x="23266" y="73202"/>
                </a:lnTo>
                <a:lnTo>
                  <a:pt x="38100" y="76200"/>
                </a:lnTo>
                <a:lnTo>
                  <a:pt x="52920" y="73202"/>
                </a:lnTo>
                <a:lnTo>
                  <a:pt x="65036" y="65036"/>
                </a:lnTo>
                <a:lnTo>
                  <a:pt x="73202" y="52933"/>
                </a:lnTo>
                <a:lnTo>
                  <a:pt x="74917" y="44450"/>
                </a:lnTo>
                <a:lnTo>
                  <a:pt x="3506736" y="44450"/>
                </a:lnTo>
                <a:lnTo>
                  <a:pt x="3506736" y="38100"/>
                </a:lnTo>
                <a:lnTo>
                  <a:pt x="3506736" y="31750"/>
                </a:lnTo>
                <a:close/>
              </a:path>
            </a:pathLst>
          </a:custGeom>
          <a:solidFill>
            <a:srgbClr val="0085FF"/>
          </a:solidFill>
        </p:spPr>
        <p:txBody>
          <a:bodyPr wrap="square" lIns="0" tIns="0" rIns="0" bIns="0" rtlCol="0"/>
          <a:lstStyle/>
          <a:p/>
        </p:txBody>
      </p:sp>
      <p:sp>
        <p:nvSpPr>
          <p:cNvPr id="5" name="object 5"/>
          <p:cNvSpPr/>
          <p:nvPr/>
        </p:nvSpPr>
        <p:spPr>
          <a:xfrm>
            <a:off x="6478676" y="2280475"/>
            <a:ext cx="3507104" cy="76200"/>
          </a:xfrm>
          <a:custGeom>
            <a:rect l="l" t="t" r="r" b="b"/>
            <a:pathLst>
              <a:path w="3507104" h="76200">
                <a:moveTo>
                  <a:pt x="3506749" y="31750"/>
                </a:moveTo>
                <a:lnTo>
                  <a:pt x="74917" y="31750"/>
                </a:lnTo>
                <a:lnTo>
                  <a:pt x="73202" y="23266"/>
                </a:lnTo>
                <a:lnTo>
                  <a:pt x="65036" y="11163"/>
                </a:lnTo>
                <a:lnTo>
                  <a:pt x="52933" y="2997"/>
                </a:lnTo>
                <a:lnTo>
                  <a:pt x="38100" y="0"/>
                </a:lnTo>
                <a:lnTo>
                  <a:pt x="23266" y="2997"/>
                </a:lnTo>
                <a:lnTo>
                  <a:pt x="11163" y="11163"/>
                </a:lnTo>
                <a:lnTo>
                  <a:pt x="2997" y="23266"/>
                </a:lnTo>
                <a:lnTo>
                  <a:pt x="0" y="38100"/>
                </a:lnTo>
                <a:lnTo>
                  <a:pt x="2997" y="52933"/>
                </a:lnTo>
                <a:lnTo>
                  <a:pt x="11163" y="65036"/>
                </a:lnTo>
                <a:lnTo>
                  <a:pt x="23266" y="73202"/>
                </a:lnTo>
                <a:lnTo>
                  <a:pt x="38100" y="76200"/>
                </a:lnTo>
                <a:lnTo>
                  <a:pt x="52933" y="73202"/>
                </a:lnTo>
                <a:lnTo>
                  <a:pt x="65036" y="65036"/>
                </a:lnTo>
                <a:lnTo>
                  <a:pt x="73202" y="52933"/>
                </a:lnTo>
                <a:lnTo>
                  <a:pt x="74917" y="44450"/>
                </a:lnTo>
                <a:lnTo>
                  <a:pt x="3506749" y="44450"/>
                </a:lnTo>
                <a:lnTo>
                  <a:pt x="3506749" y="38100"/>
                </a:lnTo>
                <a:lnTo>
                  <a:pt x="3506749" y="31750"/>
                </a:lnTo>
                <a:close/>
              </a:path>
            </a:pathLst>
          </a:custGeom>
          <a:solidFill>
            <a:srgbClr val="0085FF"/>
          </a:solidFill>
        </p:spPr>
        <p:txBody>
          <a:bodyPr wrap="square" lIns="0" tIns="0" rIns="0" bIns="0" rtlCol="0"/>
          <a:lstStyle/>
          <a:p/>
        </p:txBody>
      </p:sp>
      <p:sp>
        <p:nvSpPr>
          <p:cNvPr id="6" name="object 6"/>
          <p:cNvSpPr txBox="1"/>
          <p:nvPr/>
        </p:nvSpPr>
        <p:spPr>
          <a:xfrm>
            <a:off x="6492780" y="2415676"/>
            <a:ext cx="3644900" cy="1739900"/>
          </a:xfrm>
          <a:prstGeom prst="rect">
            <a:avLst/>
          </a:prstGeom>
        </p:spPr>
        <p:txBody>
          <a:bodyPr vert="horz" wrap="square" lIns="0" tIns="12700" rIns="0" bIns="0" rtlCol="0">
            <a:spAutoFit/>
          </a:bodyPr>
          <a:lstStyle/>
          <a:p>
            <a:pPr marL="12700" marR="5080" algn="just">
              <a:lnSpc>
                <a:spcPct val="150000"/>
              </a:lnSpc>
              <a:spcBef>
                <a:spcPts val="100"/>
              </a:spcBef>
            </a:pPr>
            <a:r>
              <a:rPr sz="1500" spc="-5">
                <a:latin typeface="微软雅黑"/>
                <a:cs typeface="微软雅黑"/>
              </a:rPr>
              <a:t>伤残风险包括各种身体损伤，如骨折、脊髓损伤、截肢等。这些损伤可能导致长期的医疗费用和收入损失，同时影响个人的工作和生活能力。因此，对于个人和家庭来说，伤残风险也是一种重要的保险风险特征。</a:t>
            </a:r>
            <a:endParaRPr sz="1500">
              <a:latin typeface="微软雅黑"/>
              <a:cs typeface="微软雅黑"/>
            </a:endParaRPr>
          </a:p>
        </p:txBody>
      </p:sp>
      <p:sp>
        <p:nvSpPr>
          <p:cNvPr id="7" name="object 7"/>
          <p:cNvSpPr txBox="1"/>
          <p:nvPr/>
        </p:nvSpPr>
        <p:spPr>
          <a:xfrm>
            <a:off x="2075216" y="1720857"/>
            <a:ext cx="3644900" cy="1749425"/>
          </a:xfrm>
          <a:prstGeom prst="rect">
            <a:avLst/>
          </a:prstGeom>
        </p:spPr>
        <p:txBody>
          <a:bodyPr vert="horz" wrap="square" lIns="0" tIns="13970" rIns="0" bIns="0" rtlCol="0">
            <a:spAutoFit/>
          </a:bodyPr>
          <a:lstStyle/>
          <a:p>
            <a:pPr marL="12700">
              <a:lnSpc>
                <a:spcPct val="100000"/>
              </a:lnSpc>
              <a:spcBef>
                <a:spcPts val="110"/>
              </a:spcBef>
            </a:pPr>
            <a:r>
              <a:rPr sz="2000" b="1" spc="-20">
                <a:solidFill>
                  <a:srgbClr val="3045FC"/>
                </a:solidFill>
                <a:latin typeface="微软雅黑"/>
                <a:cs typeface="微软雅黑"/>
              </a:rPr>
              <a:t>总结词</a:t>
            </a:r>
            <a:endParaRPr sz="2000">
              <a:latin typeface="微软雅黑"/>
              <a:cs typeface="微软雅黑"/>
            </a:endParaRPr>
          </a:p>
          <a:p>
            <a:pPr>
              <a:lnSpc>
                <a:spcPct val="100000"/>
              </a:lnSpc>
              <a:spcBef>
                <a:spcPts val="15"/>
              </a:spcBef>
            </a:pPr>
            <a:endParaRPr sz="1650">
              <a:latin typeface="微软雅黑"/>
              <a:cs typeface="微软雅黑"/>
            </a:endParaRPr>
          </a:p>
          <a:p>
            <a:pPr marL="12700" marR="5080" algn="just">
              <a:lnSpc>
                <a:spcPct val="150000"/>
              </a:lnSpc>
              <a:spcBef>
                <a:spcPts val="5"/>
              </a:spcBef>
            </a:pPr>
            <a:r>
              <a:rPr sz="1500" spc="-5">
                <a:latin typeface="微软雅黑"/>
                <a:cs typeface="微软雅黑"/>
              </a:rPr>
              <a:t>伤残风险是指因意外或疾病导致身体受伤或残疾的风险，它可能影响个人的工作能力和</a:t>
            </a:r>
            <a:r>
              <a:rPr sz="1500" spc="-10">
                <a:latin typeface="微软雅黑"/>
                <a:cs typeface="微软雅黑"/>
              </a:rPr>
              <a:t>生活质量。</a:t>
            </a:r>
            <a:endParaRPr sz="1500">
              <a:latin typeface="微软雅黑"/>
              <a:cs typeface="微软雅黑"/>
            </a:endParaRPr>
          </a:p>
        </p:txBody>
      </p:sp>
      <p:sp>
        <p:nvSpPr>
          <p:cNvPr id="8" name="object 8"/>
          <p:cNvSpPr txBox="1"/>
          <p:nvPr/>
        </p:nvSpPr>
        <p:spPr>
          <a:xfrm>
            <a:off x="6492780" y="1720857"/>
            <a:ext cx="1049020" cy="332740"/>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3045FC"/>
                </a:solidFill>
                <a:latin typeface="微软雅黑"/>
                <a:cs typeface="微软雅黑"/>
              </a:rPr>
              <a:t>详细描述</a:t>
            </a:r>
            <a:endParaRPr sz="2000">
              <a:latin typeface="微软雅黑"/>
              <a:cs typeface="微软雅黑"/>
            </a:endParaRPr>
          </a:p>
        </p:txBody>
      </p:sp>
      <p:sp>
        <p:nvSpPr>
          <p:cNvPr id="9" name="object 9"/>
          <p:cNvSpPr/>
          <p:nvPr/>
        </p:nvSpPr>
        <p:spPr>
          <a:xfrm>
            <a:off x="10761443" y="2472866"/>
            <a:ext cx="635635" cy="556260"/>
          </a:xfrm>
          <a:custGeom>
            <a:rect l="l" t="t" r="r" b="b"/>
            <a:pathLst>
              <a:path w="635634" h="556260">
                <a:moveTo>
                  <a:pt x="317609" y="238191"/>
                </a:moveTo>
                <a:lnTo>
                  <a:pt x="0" y="158794"/>
                </a:lnTo>
                <a:lnTo>
                  <a:pt x="0" y="79397"/>
                </a:lnTo>
                <a:lnTo>
                  <a:pt x="317609" y="0"/>
                </a:lnTo>
                <a:lnTo>
                  <a:pt x="635176" y="79397"/>
                </a:lnTo>
                <a:lnTo>
                  <a:pt x="635176" y="158794"/>
                </a:lnTo>
                <a:lnTo>
                  <a:pt x="317609" y="238191"/>
                </a:lnTo>
                <a:close/>
              </a:path>
              <a:path w="635634" h="556260">
                <a:moveTo>
                  <a:pt x="317609" y="396985"/>
                </a:moveTo>
                <a:lnTo>
                  <a:pt x="0" y="317588"/>
                </a:lnTo>
                <a:lnTo>
                  <a:pt x="0" y="238191"/>
                </a:lnTo>
                <a:lnTo>
                  <a:pt x="317609" y="317588"/>
                </a:lnTo>
                <a:lnTo>
                  <a:pt x="635176" y="317588"/>
                </a:lnTo>
                <a:lnTo>
                  <a:pt x="317609" y="396985"/>
                </a:lnTo>
                <a:close/>
              </a:path>
              <a:path w="635634" h="556260">
                <a:moveTo>
                  <a:pt x="635176" y="317588"/>
                </a:moveTo>
                <a:lnTo>
                  <a:pt x="317609" y="317588"/>
                </a:lnTo>
                <a:lnTo>
                  <a:pt x="635176" y="238191"/>
                </a:lnTo>
                <a:lnTo>
                  <a:pt x="635176" y="317588"/>
                </a:lnTo>
                <a:close/>
              </a:path>
              <a:path w="635634" h="556260">
                <a:moveTo>
                  <a:pt x="317609" y="555779"/>
                </a:moveTo>
                <a:lnTo>
                  <a:pt x="0" y="476382"/>
                </a:lnTo>
                <a:lnTo>
                  <a:pt x="0" y="396985"/>
                </a:lnTo>
                <a:lnTo>
                  <a:pt x="317609" y="476382"/>
                </a:lnTo>
                <a:lnTo>
                  <a:pt x="635176" y="476382"/>
                </a:lnTo>
                <a:lnTo>
                  <a:pt x="317609" y="555779"/>
                </a:lnTo>
                <a:close/>
              </a:path>
              <a:path w="635634" h="556260">
                <a:moveTo>
                  <a:pt x="635176" y="476382"/>
                </a:moveTo>
                <a:lnTo>
                  <a:pt x="317609" y="476382"/>
                </a:lnTo>
                <a:lnTo>
                  <a:pt x="635176" y="396985"/>
                </a:lnTo>
                <a:lnTo>
                  <a:pt x="635176" y="476382"/>
                </a:lnTo>
                <a:close/>
              </a:path>
            </a:pathLst>
          </a:custGeom>
          <a:solidFill>
            <a:srgbClr val="FFFFFF"/>
          </a:solidFill>
        </p:spPr>
        <p:txBody>
          <a:bodyPr wrap="square" lIns="0" tIns="0" rIns="0" bIns="0" rtlCol="0"/>
          <a:lstStyle/>
          <a:p/>
        </p:txBody>
      </p:sp>
      <p:sp>
        <p:nvSpPr>
          <p:cNvPr id="10" name="object 10"/>
          <p:cNvSpPr/>
          <p:nvPr/>
        </p:nvSpPr>
        <p:spPr>
          <a:xfrm>
            <a:off x="794451" y="2401589"/>
            <a:ext cx="654050" cy="654050"/>
          </a:xfrm>
          <a:custGeom>
            <a:rect l="l" t="t" r="r" b="b"/>
            <a:pathLst>
              <a:path w="654050" h="654050">
                <a:moveTo>
                  <a:pt x="430888" y="106270"/>
                </a:moveTo>
                <a:lnTo>
                  <a:pt x="221239" y="106270"/>
                </a:lnTo>
                <a:lnTo>
                  <a:pt x="227064" y="103626"/>
                </a:lnTo>
                <a:lnTo>
                  <a:pt x="232940" y="101180"/>
                </a:lnTo>
                <a:lnTo>
                  <a:pt x="238889" y="98884"/>
                </a:lnTo>
                <a:lnTo>
                  <a:pt x="244932" y="96689"/>
                </a:lnTo>
                <a:lnTo>
                  <a:pt x="285312" y="0"/>
                </a:lnTo>
                <a:lnTo>
                  <a:pt x="367010" y="0"/>
                </a:lnTo>
                <a:lnTo>
                  <a:pt x="408411" y="97017"/>
                </a:lnTo>
                <a:lnTo>
                  <a:pt x="416233" y="99815"/>
                </a:lnTo>
                <a:lnTo>
                  <a:pt x="423811" y="102837"/>
                </a:lnTo>
                <a:lnTo>
                  <a:pt x="430888" y="106270"/>
                </a:lnTo>
                <a:close/>
              </a:path>
              <a:path w="654050" h="654050">
                <a:moveTo>
                  <a:pt x="568555" y="106433"/>
                </a:moveTo>
                <a:lnTo>
                  <a:pt x="431224" y="106433"/>
                </a:lnTo>
                <a:lnTo>
                  <a:pt x="528486" y="66379"/>
                </a:lnTo>
                <a:lnTo>
                  <a:pt x="568555" y="106433"/>
                </a:lnTo>
                <a:close/>
              </a:path>
              <a:path w="654050" h="654050">
                <a:moveTo>
                  <a:pt x="125020" y="587208"/>
                </a:moveTo>
                <a:lnTo>
                  <a:pt x="67258" y="529446"/>
                </a:lnTo>
                <a:lnTo>
                  <a:pt x="106105" y="432594"/>
                </a:lnTo>
                <a:lnTo>
                  <a:pt x="103353" y="426633"/>
                </a:lnTo>
                <a:lnTo>
                  <a:pt x="100800" y="420606"/>
                </a:lnTo>
                <a:lnTo>
                  <a:pt x="98407" y="414507"/>
                </a:lnTo>
                <a:lnTo>
                  <a:pt x="96138" y="408329"/>
                </a:lnTo>
                <a:lnTo>
                  <a:pt x="0" y="368275"/>
                </a:lnTo>
                <a:lnTo>
                  <a:pt x="0" y="286577"/>
                </a:lnTo>
                <a:lnTo>
                  <a:pt x="96056" y="245504"/>
                </a:lnTo>
                <a:lnTo>
                  <a:pt x="98313" y="239317"/>
                </a:lnTo>
                <a:lnTo>
                  <a:pt x="100680" y="233218"/>
                </a:lnTo>
                <a:lnTo>
                  <a:pt x="103211" y="227196"/>
                </a:lnTo>
                <a:lnTo>
                  <a:pt x="105963" y="221239"/>
                </a:lnTo>
                <a:lnTo>
                  <a:pt x="66379" y="125020"/>
                </a:lnTo>
                <a:lnTo>
                  <a:pt x="124140" y="67258"/>
                </a:lnTo>
                <a:lnTo>
                  <a:pt x="221239" y="106270"/>
                </a:lnTo>
                <a:lnTo>
                  <a:pt x="430888" y="106270"/>
                </a:lnTo>
                <a:lnTo>
                  <a:pt x="431224" y="106433"/>
                </a:lnTo>
                <a:lnTo>
                  <a:pt x="568555" y="106433"/>
                </a:lnTo>
                <a:lnTo>
                  <a:pt x="586269" y="124140"/>
                </a:lnTo>
                <a:lnTo>
                  <a:pt x="554092" y="204246"/>
                </a:lnTo>
                <a:lnTo>
                  <a:pt x="326161" y="204246"/>
                </a:lnTo>
                <a:lnTo>
                  <a:pt x="278474" y="213881"/>
                </a:lnTo>
                <a:lnTo>
                  <a:pt x="239519" y="240152"/>
                </a:lnTo>
                <a:lnTo>
                  <a:pt x="213248" y="279107"/>
                </a:lnTo>
                <a:lnTo>
                  <a:pt x="203613" y="326794"/>
                </a:lnTo>
                <a:lnTo>
                  <a:pt x="213248" y="374480"/>
                </a:lnTo>
                <a:lnTo>
                  <a:pt x="239519" y="413435"/>
                </a:lnTo>
                <a:lnTo>
                  <a:pt x="278474" y="439706"/>
                </a:lnTo>
                <a:lnTo>
                  <a:pt x="326161" y="449341"/>
                </a:lnTo>
                <a:lnTo>
                  <a:pt x="554536" y="449341"/>
                </a:lnTo>
                <a:lnTo>
                  <a:pt x="587187" y="528486"/>
                </a:lnTo>
                <a:lnTo>
                  <a:pt x="568682" y="546991"/>
                </a:lnTo>
                <a:lnTo>
                  <a:pt x="431449" y="546991"/>
                </a:lnTo>
                <a:lnTo>
                  <a:pt x="430424" y="547482"/>
                </a:lnTo>
                <a:lnTo>
                  <a:pt x="221484" y="547482"/>
                </a:lnTo>
                <a:lnTo>
                  <a:pt x="125020" y="587208"/>
                </a:lnTo>
                <a:close/>
              </a:path>
              <a:path w="654050" h="654050">
                <a:moveTo>
                  <a:pt x="554536" y="449341"/>
                </a:moveTo>
                <a:lnTo>
                  <a:pt x="326161" y="449341"/>
                </a:lnTo>
                <a:lnTo>
                  <a:pt x="373847" y="439706"/>
                </a:lnTo>
                <a:lnTo>
                  <a:pt x="412802" y="413435"/>
                </a:lnTo>
                <a:lnTo>
                  <a:pt x="439073" y="374480"/>
                </a:lnTo>
                <a:lnTo>
                  <a:pt x="448709" y="326794"/>
                </a:lnTo>
                <a:lnTo>
                  <a:pt x="439073" y="279107"/>
                </a:lnTo>
                <a:lnTo>
                  <a:pt x="412802" y="240152"/>
                </a:lnTo>
                <a:lnTo>
                  <a:pt x="373847" y="213881"/>
                </a:lnTo>
                <a:lnTo>
                  <a:pt x="326161" y="204246"/>
                </a:lnTo>
                <a:lnTo>
                  <a:pt x="554092" y="204246"/>
                </a:lnTo>
                <a:lnTo>
                  <a:pt x="546848" y="222281"/>
                </a:lnTo>
                <a:lnTo>
                  <a:pt x="550362" y="229551"/>
                </a:lnTo>
                <a:lnTo>
                  <a:pt x="553221" y="236966"/>
                </a:lnTo>
                <a:lnTo>
                  <a:pt x="555937" y="244625"/>
                </a:lnTo>
                <a:lnTo>
                  <a:pt x="653588" y="285312"/>
                </a:lnTo>
                <a:lnTo>
                  <a:pt x="653588" y="367010"/>
                </a:lnTo>
                <a:lnTo>
                  <a:pt x="555916" y="408655"/>
                </a:lnTo>
                <a:lnTo>
                  <a:pt x="553201" y="416233"/>
                </a:lnTo>
                <a:lnTo>
                  <a:pt x="550403" y="423667"/>
                </a:lnTo>
                <a:lnTo>
                  <a:pt x="546970" y="431001"/>
                </a:lnTo>
                <a:lnTo>
                  <a:pt x="554536" y="449341"/>
                </a:lnTo>
                <a:close/>
              </a:path>
              <a:path w="654050" h="654050">
                <a:moveTo>
                  <a:pt x="529427" y="586247"/>
                </a:moveTo>
                <a:lnTo>
                  <a:pt x="431449" y="546991"/>
                </a:lnTo>
                <a:lnTo>
                  <a:pt x="568682" y="546991"/>
                </a:lnTo>
                <a:lnTo>
                  <a:pt x="529427" y="586247"/>
                </a:lnTo>
                <a:close/>
              </a:path>
              <a:path w="654050" h="654050">
                <a:moveTo>
                  <a:pt x="368275" y="653588"/>
                </a:moveTo>
                <a:lnTo>
                  <a:pt x="286577" y="653588"/>
                </a:lnTo>
                <a:lnTo>
                  <a:pt x="245258" y="556898"/>
                </a:lnTo>
                <a:lnTo>
                  <a:pt x="239202" y="554763"/>
                </a:lnTo>
                <a:lnTo>
                  <a:pt x="233225" y="552519"/>
                </a:lnTo>
                <a:lnTo>
                  <a:pt x="227321" y="550111"/>
                </a:lnTo>
                <a:lnTo>
                  <a:pt x="221484" y="547482"/>
                </a:lnTo>
                <a:lnTo>
                  <a:pt x="430424" y="547482"/>
                </a:lnTo>
                <a:lnTo>
                  <a:pt x="424118" y="550504"/>
                </a:lnTo>
                <a:lnTo>
                  <a:pt x="416458" y="553527"/>
                </a:lnTo>
                <a:lnTo>
                  <a:pt x="408717" y="556407"/>
                </a:lnTo>
                <a:lnTo>
                  <a:pt x="368275" y="653588"/>
                </a:lnTo>
                <a:close/>
              </a:path>
            </a:pathLst>
          </a:custGeom>
          <a:solidFill>
            <a:srgbClr val="FFFFFF"/>
          </a:solidFill>
        </p:spPr>
        <p:txBody>
          <a:bodyPr wrap="square" lIns="0" tIns="0" rIns="0" bIns="0" rtlCol="0"/>
          <a:lstStyle/>
          <a:p/>
        </p:txBody>
      </p:sp>
      <p:grpSp>
        <p:nvGrpSpPr>
          <p:cNvPr id="11" name="object 11"/>
          <p:cNvGrpSpPr/>
          <p:nvPr/>
        </p:nvGrpSpPr>
        <p:grpSpPr>
          <a:xfrm>
            <a:off x="454963" y="331167"/>
            <a:ext cx="515620" cy="440055"/>
            <a:chOff x="454963" y="331167"/>
            <a:chExt cx="515620" cy="440055"/>
          </a:xfrm>
        </p:grpSpPr>
        <p:pic>
          <p:nvPicPr>
            <p:cNvPr id="12" name="object 12"/>
            <p:cNvPicPr/>
            <p:nvPr/>
          </p:nvPicPr>
          <p:blipFill>
            <a:blip r:embed="rId2"/>
            <a:stretch>
              <a:fillRect/>
            </a:stretch>
          </p:blipFill>
          <p:spPr>
            <a:xfrm>
              <a:off x="454963" y="331167"/>
              <a:ext cx="84147" cy="84146"/>
            </a:xfrm>
            <a:prstGeom prst="rect">
              <a:avLst/>
            </a:prstGeom>
          </p:spPr>
        </p:pic>
        <p:pic>
          <p:nvPicPr>
            <p:cNvPr id="13" name="object 13"/>
            <p:cNvPicPr/>
            <p:nvPr/>
          </p:nvPicPr>
          <p:blipFill>
            <a:blip r:embed="rId3"/>
            <a:stretch>
              <a:fillRect/>
            </a:stretch>
          </p:blipFill>
          <p:spPr>
            <a:xfrm>
              <a:off x="575049" y="337742"/>
              <a:ext cx="78137" cy="78136"/>
            </a:xfrm>
            <a:prstGeom prst="rect">
              <a:avLst/>
            </a:prstGeom>
          </p:spPr>
        </p:pic>
        <p:pic>
          <p:nvPicPr>
            <p:cNvPr id="14" name="object 14"/>
            <p:cNvPicPr/>
            <p:nvPr/>
          </p:nvPicPr>
          <p:blipFill>
            <a:blip r:embed="rId4"/>
            <a:stretch>
              <a:fillRect/>
            </a:stretch>
          </p:blipFill>
          <p:spPr>
            <a:xfrm>
              <a:off x="689124" y="339459"/>
              <a:ext cx="74704" cy="74703"/>
            </a:xfrm>
            <a:prstGeom prst="rect">
              <a:avLst/>
            </a:prstGeom>
          </p:spPr>
        </p:pic>
        <p:pic>
          <p:nvPicPr>
            <p:cNvPr id="15" name="object 15"/>
            <p:cNvPicPr/>
            <p:nvPr/>
          </p:nvPicPr>
          <p:blipFill>
            <a:blip r:embed="rId5"/>
            <a:stretch>
              <a:fillRect/>
            </a:stretch>
          </p:blipFill>
          <p:spPr>
            <a:xfrm>
              <a:off x="799767" y="348429"/>
              <a:ext cx="69238" cy="69237"/>
            </a:xfrm>
            <a:prstGeom prst="rect">
              <a:avLst/>
            </a:prstGeom>
          </p:spPr>
        </p:pic>
        <p:pic>
          <p:nvPicPr>
            <p:cNvPr id="16" name="object 16"/>
            <p:cNvPicPr/>
            <p:nvPr/>
          </p:nvPicPr>
          <p:blipFill>
            <a:blip r:embed="rId6"/>
            <a:stretch>
              <a:fillRect/>
            </a:stretch>
          </p:blipFill>
          <p:spPr>
            <a:xfrm>
              <a:off x="904944" y="344296"/>
              <a:ext cx="65594" cy="65593"/>
            </a:xfrm>
            <a:prstGeom prst="rect">
              <a:avLst/>
            </a:prstGeom>
          </p:spPr>
        </p:pic>
        <p:pic>
          <p:nvPicPr>
            <p:cNvPr id="17" name="object 17"/>
            <p:cNvPicPr/>
            <p:nvPr/>
          </p:nvPicPr>
          <p:blipFill>
            <a:blip r:embed="rId7"/>
            <a:stretch>
              <a:fillRect/>
            </a:stretch>
          </p:blipFill>
          <p:spPr>
            <a:xfrm>
              <a:off x="454963" y="448941"/>
              <a:ext cx="84147" cy="84146"/>
            </a:xfrm>
            <a:prstGeom prst="rect">
              <a:avLst/>
            </a:prstGeom>
          </p:spPr>
        </p:pic>
        <p:pic>
          <p:nvPicPr>
            <p:cNvPr id="18" name="object 18"/>
            <p:cNvPicPr/>
            <p:nvPr/>
          </p:nvPicPr>
          <p:blipFill>
            <a:blip r:embed="rId3"/>
            <a:stretch>
              <a:fillRect/>
            </a:stretch>
          </p:blipFill>
          <p:spPr>
            <a:xfrm>
              <a:off x="575049" y="455516"/>
              <a:ext cx="78137" cy="78136"/>
            </a:xfrm>
            <a:prstGeom prst="rect">
              <a:avLst/>
            </a:prstGeom>
          </p:spPr>
        </p:pic>
        <p:pic>
          <p:nvPicPr>
            <p:cNvPr id="19" name="object 19"/>
            <p:cNvPicPr/>
            <p:nvPr/>
          </p:nvPicPr>
          <p:blipFill>
            <a:blip r:embed="rId4"/>
            <a:stretch>
              <a:fillRect/>
            </a:stretch>
          </p:blipFill>
          <p:spPr>
            <a:xfrm>
              <a:off x="689124" y="457232"/>
              <a:ext cx="74703" cy="74704"/>
            </a:xfrm>
            <a:prstGeom prst="rect">
              <a:avLst/>
            </a:prstGeom>
          </p:spPr>
        </p:pic>
        <p:pic>
          <p:nvPicPr>
            <p:cNvPr id="20" name="object 20"/>
            <p:cNvPicPr/>
            <p:nvPr/>
          </p:nvPicPr>
          <p:blipFill>
            <a:blip r:embed="rId8"/>
            <a:stretch>
              <a:fillRect/>
            </a:stretch>
          </p:blipFill>
          <p:spPr>
            <a:xfrm>
              <a:off x="799767" y="466202"/>
              <a:ext cx="69237" cy="69237"/>
            </a:xfrm>
            <a:prstGeom prst="rect">
              <a:avLst/>
            </a:prstGeom>
          </p:spPr>
        </p:pic>
        <p:pic>
          <p:nvPicPr>
            <p:cNvPr id="21" name="object 21"/>
            <p:cNvPicPr/>
            <p:nvPr/>
          </p:nvPicPr>
          <p:blipFill>
            <a:blip r:embed="rId6"/>
            <a:stretch>
              <a:fillRect/>
            </a:stretch>
          </p:blipFill>
          <p:spPr>
            <a:xfrm>
              <a:off x="904944" y="462069"/>
              <a:ext cx="65594" cy="65594"/>
            </a:xfrm>
            <a:prstGeom prst="rect">
              <a:avLst/>
            </a:prstGeom>
          </p:spPr>
        </p:pic>
        <p:pic>
          <p:nvPicPr>
            <p:cNvPr id="22" name="object 22"/>
            <p:cNvPicPr/>
            <p:nvPr/>
          </p:nvPicPr>
          <p:blipFill>
            <a:blip r:embed="rId7"/>
            <a:stretch>
              <a:fillRect/>
            </a:stretch>
          </p:blipFill>
          <p:spPr>
            <a:xfrm>
              <a:off x="454963" y="566714"/>
              <a:ext cx="84147" cy="84146"/>
            </a:xfrm>
            <a:prstGeom prst="rect">
              <a:avLst/>
            </a:prstGeom>
          </p:spPr>
        </p:pic>
        <p:pic>
          <p:nvPicPr>
            <p:cNvPr id="23" name="object 23"/>
            <p:cNvPicPr/>
            <p:nvPr/>
          </p:nvPicPr>
          <p:blipFill>
            <a:blip r:embed="rId9"/>
            <a:stretch>
              <a:fillRect/>
            </a:stretch>
          </p:blipFill>
          <p:spPr>
            <a:xfrm>
              <a:off x="575049" y="573290"/>
              <a:ext cx="78137" cy="78136"/>
            </a:xfrm>
            <a:prstGeom prst="rect">
              <a:avLst/>
            </a:prstGeom>
          </p:spPr>
        </p:pic>
        <p:pic>
          <p:nvPicPr>
            <p:cNvPr id="24" name="object 24"/>
            <p:cNvPicPr/>
            <p:nvPr/>
          </p:nvPicPr>
          <p:blipFill>
            <a:blip r:embed="rId10"/>
            <a:stretch>
              <a:fillRect/>
            </a:stretch>
          </p:blipFill>
          <p:spPr>
            <a:xfrm>
              <a:off x="689124" y="575006"/>
              <a:ext cx="74703" cy="74704"/>
            </a:xfrm>
            <a:prstGeom prst="rect">
              <a:avLst/>
            </a:prstGeom>
          </p:spPr>
        </p:pic>
        <p:pic>
          <p:nvPicPr>
            <p:cNvPr id="25" name="object 25"/>
            <p:cNvPicPr/>
            <p:nvPr/>
          </p:nvPicPr>
          <p:blipFill>
            <a:blip r:embed="rId8"/>
            <a:stretch>
              <a:fillRect/>
            </a:stretch>
          </p:blipFill>
          <p:spPr>
            <a:xfrm>
              <a:off x="799767" y="583976"/>
              <a:ext cx="69237" cy="69237"/>
            </a:xfrm>
            <a:prstGeom prst="rect">
              <a:avLst/>
            </a:prstGeom>
          </p:spPr>
        </p:pic>
        <p:pic>
          <p:nvPicPr>
            <p:cNvPr id="26" name="object 26"/>
            <p:cNvPicPr/>
            <p:nvPr/>
          </p:nvPicPr>
          <p:blipFill>
            <a:blip r:embed="rId6"/>
            <a:stretch>
              <a:fillRect/>
            </a:stretch>
          </p:blipFill>
          <p:spPr>
            <a:xfrm>
              <a:off x="904944" y="579843"/>
              <a:ext cx="65594" cy="65594"/>
            </a:xfrm>
            <a:prstGeom prst="rect">
              <a:avLst/>
            </a:prstGeom>
          </p:spPr>
        </p:pic>
        <p:pic>
          <p:nvPicPr>
            <p:cNvPr id="27" name="object 27"/>
            <p:cNvPicPr/>
            <p:nvPr/>
          </p:nvPicPr>
          <p:blipFill>
            <a:blip r:embed="rId2"/>
            <a:stretch>
              <a:fillRect/>
            </a:stretch>
          </p:blipFill>
          <p:spPr>
            <a:xfrm>
              <a:off x="454963" y="684488"/>
              <a:ext cx="84147" cy="84146"/>
            </a:xfrm>
            <a:prstGeom prst="rect">
              <a:avLst/>
            </a:prstGeom>
          </p:spPr>
        </p:pic>
        <p:pic>
          <p:nvPicPr>
            <p:cNvPr id="28" name="object 28"/>
            <p:cNvPicPr/>
            <p:nvPr/>
          </p:nvPicPr>
          <p:blipFill>
            <a:blip r:embed="rId9"/>
            <a:stretch>
              <a:fillRect/>
            </a:stretch>
          </p:blipFill>
          <p:spPr>
            <a:xfrm>
              <a:off x="575049" y="691063"/>
              <a:ext cx="78137" cy="78136"/>
            </a:xfrm>
            <a:prstGeom prst="rect">
              <a:avLst/>
            </a:prstGeom>
          </p:spPr>
        </p:pic>
        <p:pic>
          <p:nvPicPr>
            <p:cNvPr id="29" name="object 29"/>
            <p:cNvPicPr/>
            <p:nvPr/>
          </p:nvPicPr>
          <p:blipFill>
            <a:blip r:embed="rId4"/>
            <a:stretch>
              <a:fillRect/>
            </a:stretch>
          </p:blipFill>
          <p:spPr>
            <a:xfrm>
              <a:off x="689124" y="692780"/>
              <a:ext cx="74703" cy="74704"/>
            </a:xfrm>
            <a:prstGeom prst="rect">
              <a:avLst/>
            </a:prstGeom>
          </p:spPr>
        </p:pic>
        <p:pic>
          <p:nvPicPr>
            <p:cNvPr id="30" name="object 30"/>
            <p:cNvPicPr/>
            <p:nvPr/>
          </p:nvPicPr>
          <p:blipFill>
            <a:blip r:embed="rId5"/>
            <a:stretch>
              <a:fillRect/>
            </a:stretch>
          </p:blipFill>
          <p:spPr>
            <a:xfrm>
              <a:off x="799767" y="701750"/>
              <a:ext cx="69237" cy="69237"/>
            </a:xfrm>
            <a:prstGeom prst="rect">
              <a:avLst/>
            </a:prstGeom>
          </p:spPr>
        </p:pic>
        <p:pic>
          <p:nvPicPr>
            <p:cNvPr id="31" name="object 31"/>
            <p:cNvPicPr/>
            <p:nvPr/>
          </p:nvPicPr>
          <p:blipFill>
            <a:blip r:embed="rId6"/>
            <a:stretch>
              <a:fillRect/>
            </a:stretch>
          </p:blipFill>
          <p:spPr>
            <a:xfrm>
              <a:off x="904944" y="697617"/>
              <a:ext cx="65594" cy="65594"/>
            </a:xfrm>
            <a:prstGeom prst="rect">
              <a:avLst/>
            </a:prstGeom>
          </p:spPr>
        </p:pic>
      </p:grpSp>
      <p:sp>
        <p:nvSpPr>
          <p:cNvPr id="32" name="object 32"/>
          <p:cNvSpPr txBox="1">
            <a:spLocks noGrp="1"/>
          </p:cNvSpPr>
          <p:nvPr>
            <p:ph type="title"/>
          </p:nvPr>
        </p:nvSpPr>
        <p:spPr>
          <a:xfrm>
            <a:off x="1205967" y="320735"/>
            <a:ext cx="1549400" cy="482600"/>
          </a:xfrm>
          <a:prstGeom prst="rect">
            <a:avLst/>
          </a:prstGeom>
        </p:spPr>
        <p:txBody>
          <a:bodyPr vert="horz" wrap="square" lIns="0" tIns="12700" rIns="0" bIns="0" rtlCol="0">
            <a:spAutoFit/>
          </a:bodyPr>
          <a:lstStyle/>
          <a:p>
            <a:pPr marL="12700">
              <a:lnSpc>
                <a:spcPct val="100000"/>
              </a:lnSpc>
              <a:spcBef>
                <a:spcPts val="100"/>
              </a:spcBef>
            </a:pPr>
            <a:r>
              <a:rPr spc="-15"/>
              <a:t>伤残风险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https://d.book118.com/685203014144011121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保险风险特征分析报告</vt:lpstr>
      <vt:lpstr>PowerPoint Presentation</vt:lpstr>
      <vt:lpstr>PowerPoint Presentation</vt:lpstr>
      <vt:lpstr>报告目的和背景</vt:lpstr>
      <vt:lpstr>风险定义与分类</vt:lpstr>
      <vt:lpstr>保险风险特征概述</vt:lpstr>
      <vt:lpstr>风险的不确定性</vt:lpstr>
      <vt:lpstr>风险的客观性</vt:lpstr>
      <vt:lpstr>风险的潜在性</vt:lpstr>
      <vt:lpstr>风险的相对性</vt:lpstr>
      <vt:lpstr>人身保险风险特征分析</vt:lpstr>
      <vt:lpstr>疾病风险</vt:lpstr>
      <vt:lpstr>死亡风险</vt:lpstr>
      <vt:lpstr>伤残风险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2024-09-24T13:35:33.168</cp:lastPrinted>
  <dcterms:created xsi:type="dcterms:W3CDTF">2024-09-24T05:35:33Z</dcterms:created>
  <dcterms:modified xsi:type="dcterms:W3CDTF">2024-09-24T05:35:34Z</dcterms:modified>
</cp:coreProperties>
</file>