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1DE67E-7C9F-4D23-A2AD-7D4FEAC0D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D017C-AE44-4B00-8478-3519C88AD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A37D86-3451-491B-98B1-232B57D55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DB8DF6-B94D-4F0E-8467-FBD599897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4CCF22-B869-43C8-A61F-336E4D62D3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4EB36C-5FD2-47A7-95C7-92C83DFFA1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4E34A8-F995-4CA7-96BB-D4A1A49403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4BFF9C-E704-4252-8D2D-1FBF22922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E251CC-1798-41F6-A273-1D8A04D72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98CAC0-4415-407E-8BCE-0E17B4D41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7FE7AE-4E54-438F-9EEC-386F6A0F4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4011421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与社会主义核心价值观：深度融合与共同传承\n## 1.民法典的发展历程及其在中国法律体系中的地位\n### 1.1民法典的历史沿革：从《法国民法典》到《中华人民共和国民法典》\n### 1.2民法典在中国法律体系中的地位与作用\n### 1.3民法典的时代价值与挑战\n## 2.社会主义核心价值观的基本内涵及其重要性\n### 2.1社会主义核心价值观的提出背景与意义\n### 2.2社会主义核心价值观的基本内容及其解读\n### 2.3社会主义核心价值观在法治建设中的指导作用\n## 3.民法典与社会主义核心价值观的深度融合\n### 3.1民法典体现社会主义核心价值观的立法原则与理念\n### 3.2民法典与社会主义核心价值观在民事法律制度中的具体体现\n### 3.3民法典在践行社会主义核心价值观中的独特作用与意义\n## 4.民法典与社会主义核心价值观共同传承的实践路径\n### 4.1通过民法典的宣传教育，弘扬社会主义核心价值观\n### 4.2通过民法典的司法实践，落实社会主义核心价值观\n### 4.3通过民法典的国际交流，传播社会主义核心价值观\n## 5.结论：民法典与社会主义核心价值观共同构建和谐社会\n### 5.1民法典与社会主义核心价值观在构建和谐社会中的重要作用\n### 5.2民法典与社会主义核心价值观共同传承的未来展望\n### 5.3如何更好地发挥民法典与社会主义核心价值观在构建和谐社会中的积极作用\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606765"/>
            <a:ext cx="11055350" cy="1409700"/>
          </a:xfrm>
        </p:spPr>
        <p:txBody>
          <a:bodyPr vert="horz" wrap="square" lIns="91440" tIns="45720" rIns="91440" bIns="45720" anchor="t">
            <a:spAutoFit/>
          </a:bodyPr>
          <a:lstStyle/>
          <a:p>
            <a:r>
              <a:rPr lang="zh-CN" sz="4800"/>
              <a:t>民法典与社会主义核心价值观：深度融合与共同传承</a:t>
            </a:r>
            <a:endParaRPr/>
          </a:p>
        </p:txBody>
      </p:sp>
      <p:sp>
        <p:nvSpPr>
          <p:cNvPr id="3" name="文本占位符 3" descr="{&quot;isTemplate&quot;:false,&quot;type&quot;:&quot;content&quot;,&quot;canOmit&quot;:true,&quot;range&quot;:0}"/>
          <p:cNvSpPr>
            <a:spLocks noGrp="1"/>
          </p:cNvSpPr>
          <p:nvPr>
            <p:ph type="body" sz="quarter" idx="10"/>
          </p:nvPr>
        </p:nvSpPr>
        <p:spPr>
          <a:xfrm>
            <a:off x="5934740" y="1987738"/>
            <a:ext cx="322524" cy="480131"/>
          </a:xfrm>
        </p:spPr>
        <p:txBody>
          <a:bodyPr/>
          <a:lstStyle/>
          <a:p>
            <a:pPr>
              <a:buFont typeface="Arial" pitchFamily="34" charset="0"/>
              <a:buNone/>
            </a:pPr>
            <a:r>
              <a:rPr lang="en-US" sz="2800"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6"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7"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8"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2800">
                <a:solidFill>
                  <a:srgbClr val="FFFFFF">
                    <a:alpha val="100000"/>
                  </a:srgbClr>
                </a:solidFill>
                <a:latin typeface="微软雅黑"/>
                <a:ea typeface="微软雅黑"/>
              </a:rPr>
              <a:t>民法典的发展历程及其在中国法律体系中的地位</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5" name="组合 164"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6" name="组合 165"/>
            <p:cNvGrpSpPr/>
            <p:nvPr/>
          </p:nvGrpSpPr>
          <p:grpSpPr>
            <a:xfrm>
              <a:off x="685801" y="3146904"/>
              <a:ext cx="4207178" cy="3287791"/>
              <a:chOff x="685801" y="3146904"/>
              <a:chExt cx="4207178" cy="3287791"/>
            </a:xfrm>
          </p:grpSpPr>
          <p:sp>
            <p:nvSpPr>
              <p:cNvPr id="16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《法国民法典》（1804年）是世界第一部资产阶级民法典</a:t>
                </a:r>
                <a:endParaRPr kumimoji="1" lang="en-US" altLang="zh-CN" sz="18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确立了私有财产神圣不可侵犯的原则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保障了法国资产阶级革命的成果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对世界其他国家的民法典产生了深远影响</a:t>
                </a:r>
                <a:endParaRPr/>
              </a:p>
            </p:txBody>
          </p:sp>
        </p:grpSp>
        <p:grpSp>
          <p:nvGrpSpPr>
            <p:cNvPr id="169" name="组合 168"/>
            <p:cNvGrpSpPr/>
            <p:nvPr/>
          </p:nvGrpSpPr>
          <p:grpSpPr>
            <a:xfrm>
              <a:off x="4408278" y="3146904"/>
              <a:ext cx="3798485" cy="3287791"/>
              <a:chOff x="4408278" y="3146904"/>
              <a:chExt cx="3798485" cy="3287791"/>
            </a:xfrm>
          </p:grpSpPr>
          <p:sp>
            <p:nvSpPr>
              <p:cNvPr id="17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《德国民法典》（1896年）是大陆法系的代表性法典</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确立了法人制度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规定了知识产权的保护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对德国乃至欧洲的法律体系产生了重要影响</a:t>
                </a:r>
                <a:endParaRPr/>
              </a:p>
            </p:txBody>
          </p:sp>
        </p:grpSp>
        <p:grpSp>
          <p:nvGrpSpPr>
            <p:cNvPr id="172" name="组合 171"/>
            <p:cNvGrpSpPr/>
            <p:nvPr/>
          </p:nvGrpSpPr>
          <p:grpSpPr>
            <a:xfrm>
              <a:off x="7707715" y="3146904"/>
              <a:ext cx="3798485" cy="3287791"/>
              <a:chOff x="7707715" y="3146904"/>
              <a:chExt cx="3798485" cy="3287791"/>
            </a:xfrm>
          </p:grpSpPr>
          <p:sp>
            <p:nvSpPr>
              <p:cNvPr id="17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《中华人民共和国民法典》（2020年）是中国第一部具有里程碑意义的民法典</a:t>
                </a:r>
                <a:endParaRPr kumimoji="1" lang="en-US" altLang="zh-CN" sz="18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总结了新中国成立70多年来民事法律实践的经验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体现了中国特色社会主义法治理念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为中国民事法律制度的完善和发展奠定了基础</a:t>
                </a:r>
                <a:endParaRPr/>
              </a:p>
            </p:txBody>
          </p:sp>
        </p:grpSp>
      </p:grpSp>
      <p:sp>
        <p:nvSpPr>
          <p:cNvPr id="1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民法典的历史沿革：从《法国民法典》到《中华人民共和国民法典》</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民法典在中国法律体系中的地位与作用</a:t>
            </a:r>
            <a:endParaRPr lang="en-US" altLang="zh-CN" sz="2800" b="1">
              <a:latin typeface="+mj-ea"/>
              <a:ea typeface="+mj-ea"/>
            </a:endParaRPr>
          </a:p>
        </p:txBody>
      </p:sp>
      <p:grpSp>
        <p:nvGrpSpPr>
          <p:cNvPr id="178" name="组合 177"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79" name="组合 178"/>
            <p:cNvGrpSpPr/>
            <p:nvPr/>
          </p:nvGrpSpPr>
          <p:grpSpPr>
            <a:xfrm>
              <a:off x="660399" y="2074672"/>
              <a:ext cx="5100082" cy="4536540"/>
              <a:chOff x="660399" y="2074672"/>
              <a:chExt cx="5100082" cy="4536540"/>
            </a:xfrm>
          </p:grpSpPr>
          <p:sp>
            <p:nvSpPr>
              <p:cNvPr id="18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民法典是中国法律体系的重要组成部分</a:t>
                </a:r>
                <a:endParaRPr lang="en-US" altLang="zh-CN" sz="2000" b="1">
                  <a:latin typeface="Microsoft YaHei" panose="020b0503020204020204" pitchFamily="34" charset="-122"/>
                  <a:ea typeface="Microsoft YaHei" panose="020b0503020204020204" pitchFamily="34" charset="-122"/>
                </a:endParaRPr>
              </a:p>
            </p:txBody>
          </p:sp>
          <p:sp>
            <p:nvSpPr>
              <p:cNvPr id="18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规定了民事法律关系的主体、客体和内容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保障了公民、法人和其他组织的合法权益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为社会经济的发展提供了法律保障</a:t>
                </a:r>
                <a:endParaRPr/>
              </a:p>
            </p:txBody>
          </p:sp>
          <p:pic>
            <p:nvPicPr>
              <p:cNvPr id="18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4" name="组合 183"/>
            <p:cNvGrpSpPr/>
            <p:nvPr/>
          </p:nvGrpSpPr>
          <p:grpSpPr>
            <a:xfrm>
              <a:off x="6431519" y="2074672"/>
              <a:ext cx="5100082" cy="4536540"/>
              <a:chOff x="660399" y="2074672"/>
              <a:chExt cx="5100082" cy="4536540"/>
            </a:xfrm>
          </p:grpSpPr>
          <p:sp>
            <p:nvSpPr>
              <p:cNvPr id="18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民法典在中国法律体系中具有基础地位</a:t>
                </a:r>
                <a:endParaRPr lang="en-US" altLang="zh-CN" sz="2000" b="1">
                  <a:latin typeface="Microsoft YaHei" panose="020b0503020204020204" pitchFamily="34" charset="-122"/>
                  <a:ea typeface="Microsoft YaHei" panose="020b0503020204020204" pitchFamily="34" charset="-122"/>
                </a:endParaRPr>
              </a:p>
            </p:txBody>
          </p:sp>
          <p:sp>
            <p:nvSpPr>
              <p:cNvPr id="18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是其他法律部门的基础性法律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对其他法律部门的制定和实施具有指导和规范作用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有利于维护法制的统一和尊严</a:t>
                </a:r>
                <a:endParaRPr/>
              </a:p>
            </p:txBody>
          </p:sp>
          <p:pic>
            <p:nvPicPr>
              <p:cNvPr id="18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民法典的时代价值</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体现了以人民为中心的法治理念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有利于完善中国特色社会主义法律体系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为实现全面依法治国、建设法治国家提供了法律保障</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民法典面临的挑战</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如何适应新时代社会发展的需要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如何处理与现行法律法规的关系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如何提高民法典的实施效果</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民法典的时代价值与挑战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0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1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100">
                <a:solidFill>
                  <a:srgbClr val="FFFFFF">
                    <a:alpha val="100000"/>
                  </a:srgbClr>
                </a:solidFill>
                <a:latin typeface="微软雅黑"/>
                <a:ea typeface="微软雅黑"/>
              </a:rPr>
              <a:t>社会主义核心价值观的基本内涵及其重要性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社会主义核心价值观的提出背景与意义</a:t>
            </a:r>
            <a:endParaRPr lang="en-US" altLang="zh-CN" sz="2800" b="1">
              <a:latin typeface="+mj-ea"/>
              <a:ea typeface="+mj-ea"/>
            </a:endParaRPr>
          </a:p>
        </p:txBody>
      </p:sp>
      <p:grpSp>
        <p:nvGrpSpPr>
          <p:cNvPr id="213" name="组合 212"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4" name="组合 213"/>
            <p:cNvGrpSpPr/>
            <p:nvPr/>
          </p:nvGrpSpPr>
          <p:grpSpPr>
            <a:xfrm>
              <a:off x="660399" y="2074672"/>
              <a:ext cx="5100082" cy="4536540"/>
              <a:chOff x="660399" y="2074672"/>
              <a:chExt cx="5100082" cy="4536540"/>
            </a:xfrm>
          </p:grpSpPr>
          <p:sp>
            <p:nvSpPr>
              <p:cNvPr id="2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社会主义核心价值观的提出背景</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适应社会发展的需要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培育和践行社会主义核心价值观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提升国家文化软实力和国际影响力</a:t>
                </a:r>
                <a:endParaRPr/>
              </a:p>
            </p:txBody>
          </p:sp>
          <p:pic>
            <p:nvPicPr>
              <p:cNvPr id="2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9" name="组合 218"/>
            <p:cNvGrpSpPr/>
            <p:nvPr/>
          </p:nvGrpSpPr>
          <p:grpSpPr>
            <a:xfrm>
              <a:off x="6431519" y="2074672"/>
              <a:ext cx="5100082" cy="4536540"/>
              <a:chOff x="660399" y="2074672"/>
              <a:chExt cx="5100082" cy="4536540"/>
            </a:xfrm>
          </p:grpSpPr>
          <p:sp>
            <p:nvSpPr>
              <p:cNvPr id="2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社会主义核心价值观的意义</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体现了中国特色社会主义的价值取向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有利于引导社会成员的行为和价值取向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为实现社会和谐稳定提供了精神支柱</a:t>
                </a:r>
                <a:endParaRPr/>
              </a:p>
            </p:txBody>
          </p:sp>
          <p:pic>
            <p:nvPicPr>
              <p:cNvPr id="2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社会主义核心价值观的基本内容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富强、民主、文明、和谐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自由、平等、公正、法治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爱国、敬业、诚信、友善</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社会主义核心价值观的解读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富强：体现了国家的繁荣富强和人民的幸福生活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民主：体现了人民民主和社会主义民主政治的发展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文明：体现了社会主义精神文明和道德建设的要求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和谐：体现了社会公平正义和人与自然、人与社会的和谐共生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自由：体现了个人的自由发展和人权保障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平等：体现了公民在法律面前的平等地位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公正：体现了社会公平和正义的实现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法治：体现了依法治国和法治国家建设的要求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爱国：体现了公民对国家的忠诚和热爱</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敬业：体现了公民的职业精神和职业道德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诚信：体现了公民的信用和信誉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友善：体现了公民的友好和善良品质</a:t>
            </a:r>
            <a:endParaRPr/>
          </a:p>
        </p:txBody>
      </p:sp>
      <p:sp>
        <p:nvSpPr>
          <p:cNvPr id="22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社会主义核心价值观的基本内容及其解读</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8" name="组合 227"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9" name="组合 228"/>
            <p:cNvGrpSpPr/>
            <p:nvPr/>
          </p:nvGrpSpPr>
          <p:grpSpPr>
            <a:xfrm>
              <a:off x="4252327" y="1207692"/>
              <a:ext cx="8485777" cy="1440001"/>
              <a:chOff x="4252327" y="1207692"/>
              <a:chExt cx="8485777" cy="1440001"/>
            </a:xfrm>
          </p:grpSpPr>
          <p:sp>
            <p:nvSpPr>
              <p:cNvPr id="23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社会主义核心价值观对立法的指导作用</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引领立法的价值取向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指导立法的原则和制度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保障立法的民主性和科学性</a:t>
                </a:r>
                <a:endParaRPr/>
              </a:p>
            </p:txBody>
          </p:sp>
          <p:pic>
            <p:nvPicPr>
              <p:cNvPr id="23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4" name="组合 233"/>
            <p:cNvGrpSpPr/>
            <p:nvPr/>
          </p:nvGrpSpPr>
          <p:grpSpPr>
            <a:xfrm>
              <a:off x="4252325" y="2998393"/>
              <a:ext cx="8485779" cy="1440000"/>
              <a:chOff x="4252325" y="2998393"/>
              <a:chExt cx="8485779" cy="1440000"/>
            </a:xfrm>
          </p:grpSpPr>
          <p:sp>
            <p:nvSpPr>
              <p:cNvPr id="23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社会主义核心价值观对司法的指导作用</a:t>
                </a:r>
                <a:endParaRPr lang="en-US" altLang="zh-CN" sz="2000" b="1">
                  <a:latin typeface="Microsoft YaHei" panose="020b0503020204020204" pitchFamily="34" charset="-122"/>
                  <a:ea typeface="Microsoft YaHei" panose="020b0503020204020204" pitchFamily="34" charset="-122"/>
                </a:endParaRPr>
              </a:p>
            </p:txBody>
          </p:sp>
          <p:sp>
            <p:nvSpPr>
              <p:cNvPr id="23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指导司法的公正和效率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保障司法的独立和公正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促进司法为民和服务大局</a:t>
                </a:r>
                <a:endParaRPr/>
              </a:p>
            </p:txBody>
          </p:sp>
          <p:pic>
            <p:nvPicPr>
              <p:cNvPr id="23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9" name="组合 238"/>
            <p:cNvGrpSpPr/>
            <p:nvPr/>
          </p:nvGrpSpPr>
          <p:grpSpPr>
            <a:xfrm>
              <a:off x="4252323" y="4789093"/>
              <a:ext cx="8485781" cy="1440002"/>
              <a:chOff x="4252323" y="4789093"/>
              <a:chExt cx="8485781" cy="1440002"/>
            </a:xfrm>
          </p:grpSpPr>
          <p:sp>
            <p:nvSpPr>
              <p:cNvPr id="24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社会主义核心价值观对守法的作用</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引导公民自觉守法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提高公民的法治意识和道德素质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形成良好的法治氛围和道德风气</a:t>
                </a:r>
                <a:endParaRPr/>
              </a:p>
            </p:txBody>
          </p:sp>
          <p:pic>
            <p:nvPicPr>
              <p:cNvPr id="24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社会主义核心价值观在法治建设中的指导作用</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200">
                <a:solidFill>
                  <a:srgbClr val="FFFFFF">
                    <a:alpha val="100000"/>
                  </a:srgbClr>
                </a:solidFill>
                <a:latin typeface="微软雅黑"/>
                <a:ea typeface="微软雅黑"/>
              </a:rPr>
              <a:t>民法典与社会主义核心价值观的深度融合</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民法典体现了富强、民主、文明、和谐的价值取向</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保障国家、集体和个人的财产权益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保障公民的人格尊严和人身自由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促进社会公平正义和和谐发展</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民法典体现了自由、平等、公正、法治的价值取向</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保障公民的合同自由和意思自治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保障公民的平等地位和权利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促进司法公正和法治国家建设</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民法典体现社会主义核心价值观的立法原则与理念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https://d.book118.com/685240114211011112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民法典与社会主义核心价值观：深度融合与共同传承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2024-09-19T00:14:20.702</cp:lastPrinted>
  <dcterms:created xsi:type="dcterms:W3CDTF">2024-09-18T16:14:20Z</dcterms:created>
  <dcterms:modified xsi:type="dcterms:W3CDTF">2024-09-18T16:14:22Z</dcterms:modified>
</cp:coreProperties>
</file>