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477CC-4385-4AE2-AB6C-00112C7D2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6024D-0E5E-4692-8C66-9C1604C26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5DD5A-BA33-4E89-A331-2B4601AC4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93143B-DF24-4CAC-8082-7493A9592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E08DF-6D94-4251-8391-68FE57A5E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4AE650-C79E-4830-A540-F22D33F7AD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850E5E-B722-49E2-A462-96BE752771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AC06B-DAEC-4CE4-80FD-BF0D0B04A0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E25467-BF50-4758-AB5F-FD4A8789D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F7BB3-57BC-416D-9FB7-89947AAAF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B01D04-9DA0-495A-8126-6B333062C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4422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矿业法规与合规经营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矿业法规概述
 矿业权与矿产资源
 矿业经营许可与合规
 矿业安全生产法规
 矿业环境保护法规
 矿业税收法规
 矿业合规经营策略
 矿业法律责任与风险</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矿业法规概述</a:t>
            </a:r>
          </a:p>
        </p:txBody>
      </p:sp>
      <p:sp>
        <p:nvSpPr>
          <p:cNvPr id="3" name="Subtitle 2"/>
          <p:cNvSpPr>
            <a:spLocks noGrp="1"/>
          </p:cNvSpPr>
          <p:nvPr>
            <p:ph type="subTitle" idx="1"/>
          </p:nvPr>
        </p:nvSpPr>
        <p:spPr/>
        <p:txBody>
          <a:bodyPr/>
          <a:lstStyle/>
          <a:p>
            <a:r>
              <a:t>矿业法规与合规经营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矿业法规概述</a:t>
            </a:r>
          </a:p>
        </p:txBody>
      </p:sp>
      <p:sp>
        <p:nvSpPr>
          <p:cNvPr id="3" name="Content Placeholder 2"/>
          <p:cNvSpPr>
            <a:spLocks noGrp="1"/>
          </p:cNvSpPr>
          <p:nvPr>
            <p:ph sz="half" idx="2"/>
          </p:nvPr>
        </p:nvSpPr>
        <p:spPr/>
        <p:txBody>
          <a:bodyPr/>
          <a:lstStyle/>
          <a:p>
            <a:r>
              <a:t>1.矿业法规是确保矿业活动安全、有效、环保的重要基石。它规定了矿业企业的经营行为、责任与义务，为行业的健康发展提供了法律保障。</a:t>
            </a:r>
          </a:p>
          <a:p>
            <a:r>
              <a:t>2.遵守矿业法规可以避免因违规行为而导致的法律纠纷和财务损失，维护企业的声誉和利益。</a:t>
            </a:r>
          </a:p>
          <a:p>
            <a:r>
              <a:t>3.随着全球矿业市场的变化和技术的不断进步，矿业法规也在不断更新和完善，企业需要密切关注法规动态，以确保合规经营。</a:t>
            </a:r>
          </a:p>
          <a:p/>
        </p:txBody>
      </p:sp>
      <p:sp>
        <p:nvSpPr>
          <p:cNvPr id="4" name="Text Placeholder 3"/>
          <p:cNvSpPr>
            <a:spLocks noGrp="1"/>
          </p:cNvSpPr>
          <p:nvPr>
            <p:ph type="body" idx="3"/>
          </p:nvPr>
        </p:nvSpPr>
        <p:spPr/>
        <p:txBody>
          <a:bodyPr/>
          <a:lstStyle/>
          <a:p>
            <a:r>
              <a:t>矿业法规的主要内容</a:t>
            </a:r>
          </a:p>
        </p:txBody>
      </p:sp>
      <p:sp>
        <p:nvSpPr>
          <p:cNvPr id="5" name="Content Placeholder 4"/>
          <p:cNvSpPr>
            <a:spLocks noGrp="1"/>
          </p:cNvSpPr>
          <p:nvPr>
            <p:ph sz="half" idx="4"/>
          </p:nvPr>
        </p:nvSpPr>
        <p:spPr/>
        <p:txBody>
          <a:bodyPr/>
          <a:lstStyle/>
          <a:p>
            <a:r>
              <a:t>1.矿业法规涵盖了矿产资源的勘探、开采、加工、销售等各个环节，涉及地质调查、矿权管理、安全生产、环境保护等多个方面。</a:t>
            </a:r>
          </a:p>
          <a:p>
            <a:r>
              <a:t>2.矿业税费是矿业法规中的重要组成部分，包括矿产资源税、矿产资源补偿费、矿业权使用费等，企业需要了解并合规缴纳相关税费。</a:t>
            </a:r>
          </a:p>
          <a:p>
            <a:r>
              <a:t>3.矿业法规还对矿业企业的资质、人员、设备等方面提出了具体要求，企业需要具备相应的资质和条件才能从事矿业活动。</a:t>
            </a:r>
          </a:p>
          <a:p/>
        </p:txBody>
      </p:sp>
      <p:sp>
        <p:nvSpPr>
          <p:cNvPr id="6" name="Text Placeholder 5"/>
          <p:cNvSpPr>
            <a:spLocks noGrp="1"/>
          </p:cNvSpPr>
          <p:nvPr>
            <p:ph type="body" idx="1"/>
          </p:nvPr>
        </p:nvSpPr>
        <p:spPr/>
        <p:txBody>
          <a:bodyPr/>
          <a:lstStyle/>
          <a:p>
            <a:r>
              <a:t>矿业法规及其重要性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矿业法规概述</a:t>
            </a:r>
          </a:p>
        </p:txBody>
      </p:sp>
      <p:sp>
        <p:nvSpPr>
          <p:cNvPr id="3" name="Content Placeholder 2"/>
          <p:cNvSpPr>
            <a:spLocks noGrp="1"/>
          </p:cNvSpPr>
          <p:nvPr>
            <p:ph sz="half" idx="2"/>
          </p:nvPr>
        </p:nvSpPr>
        <p:spPr/>
        <p:txBody>
          <a:bodyPr/>
          <a:lstStyle/>
          <a:p>
            <a:r>
              <a:t>1.合规经营是矿业企业稳健发展的基础，违反矿业法规可能会导致严重的法律后果和经济损失。</a:t>
            </a:r>
          </a:p>
          <a:p>
            <a:r>
              <a:t>2.合规经营有利于提高企业的社会形象和信誉，获得政府和社会的认可和支持。</a:t>
            </a:r>
          </a:p>
          <a:p>
            <a:r>
              <a:t>3.随着全球矿业治理的不断加强，合规经营已经成为矿业企业的必然选择，企业需要建立健全的合规管理体系，确保经营行为的合法性和规范性。</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矿业合规经营的重要性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矿业权与矿产资源</a:t>
            </a:r>
          </a:p>
        </p:txBody>
      </p:sp>
      <p:sp>
        <p:nvSpPr>
          <p:cNvPr id="3" name="Subtitle 2"/>
          <p:cNvSpPr>
            <a:spLocks noGrp="1"/>
          </p:cNvSpPr>
          <p:nvPr>
            <p:ph type="subTitle" idx="1"/>
          </p:nvPr>
        </p:nvSpPr>
        <p:spPr/>
        <p:txBody>
          <a:bodyPr/>
          <a:lstStyle/>
          <a:p>
            <a:r>
              <a:t>矿业法规与合规经营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矿业权与矿产资源</a:t>
            </a:r>
          </a:p>
        </p:txBody>
      </p:sp>
      <p:sp>
        <p:nvSpPr>
          <p:cNvPr id="3" name="Text Placeholder 2"/>
          <p:cNvSpPr>
            <a:spLocks noGrp="1"/>
          </p:cNvSpPr>
          <p:nvPr>
            <p:ph type="body" idx="1"/>
          </p:nvPr>
        </p:nvSpPr>
        <p:spPr/>
        <p:txBody>
          <a:bodyPr/>
          <a:lstStyle/>
          <a:p>
            <a:r>
              <a:t>矿业权的定义与分类</a:t>
            </a:r>
          </a:p>
        </p:txBody>
      </p:sp>
      <p:sp>
        <p:nvSpPr>
          <p:cNvPr id="4" name="Content Placeholder 3"/>
          <p:cNvSpPr>
            <a:spLocks noGrp="1"/>
          </p:cNvSpPr>
          <p:nvPr>
            <p:ph sz="half" idx="2"/>
          </p:nvPr>
        </p:nvSpPr>
        <p:spPr/>
        <p:txBody>
          <a:bodyPr/>
          <a:lstStyle/>
          <a:p>
            <a:r>
              <a:t>1.矿业权是指在矿产资源勘查、开采过程中，相关权利人依法享有的权利。</a:t>
            </a:r>
          </a:p>
          <a:p>
            <a:r>
              <a:t>2.矿业权包括探矿权和采矿权，两者可以分别或同时取得。</a:t>
            </a:r>
          </a:p>
          <a:p>
            <a:r>
              <a:t>3.矿业权的取得需要经过申请、审批、登记等程序，必须符合法律规定。</a:t>
            </a:r>
          </a:p>
          <a:p/>
        </p:txBody>
      </p:sp>
      <p:sp>
        <p:nvSpPr>
          <p:cNvPr id="5" name="Text Placeholder 4"/>
          <p:cNvSpPr>
            <a:spLocks noGrp="1"/>
          </p:cNvSpPr>
          <p:nvPr>
            <p:ph type="body" idx="3"/>
          </p:nvPr>
        </p:nvSpPr>
        <p:spPr/>
        <p:txBody>
          <a:bodyPr/>
          <a:lstStyle/>
          <a:p>
            <a:r>
              <a:t>矿业权的流转与变更</a:t>
            </a:r>
          </a:p>
        </p:txBody>
      </p:sp>
      <p:sp>
        <p:nvSpPr>
          <p:cNvPr id="6" name="Content Placeholder 5"/>
          <p:cNvSpPr>
            <a:spLocks noGrp="1"/>
          </p:cNvSpPr>
          <p:nvPr>
            <p:ph sz="half" idx="4"/>
          </p:nvPr>
        </p:nvSpPr>
        <p:spPr/>
        <p:txBody>
          <a:bodyPr/>
          <a:lstStyle/>
          <a:p>
            <a:r>
              <a:t>1.矿业权可以通过出让、转让、出租、抵押等方式流转。</a:t>
            </a:r>
          </a:p>
          <a:p>
            <a:r>
              <a:t>2.矿业权的变更包括主体变更、内容变更和期限变更等。</a:t>
            </a:r>
          </a:p>
          <a:p>
            <a:r>
              <a:t>3.流转和变更必须经过法定程序，遵循公平、公正、公开的原则。</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矿业权与矿产资源</a:t>
            </a:r>
          </a:p>
        </p:txBody>
      </p:sp>
      <p:sp>
        <p:nvSpPr>
          <p:cNvPr id="3" name="Text Placeholder 2"/>
          <p:cNvSpPr>
            <a:spLocks noGrp="1"/>
          </p:cNvSpPr>
          <p:nvPr>
            <p:ph type="body" idx="1"/>
          </p:nvPr>
        </p:nvSpPr>
        <p:spPr/>
        <p:txBody>
          <a:bodyPr/>
          <a:lstStyle/>
          <a:p>
            <a:r>
              <a:t>矿产资源的属性与分类</a:t>
            </a:r>
          </a:p>
        </p:txBody>
      </p:sp>
      <p:sp>
        <p:nvSpPr>
          <p:cNvPr id="4" name="Content Placeholder 3"/>
          <p:cNvSpPr>
            <a:spLocks noGrp="1"/>
          </p:cNvSpPr>
          <p:nvPr>
            <p:ph sz="half" idx="2"/>
          </p:nvPr>
        </p:nvSpPr>
        <p:spPr/>
        <p:txBody>
          <a:bodyPr/>
          <a:lstStyle/>
          <a:p>
            <a:r>
              <a:t>1.矿产资源是指经过地质作用形成的，具有经济价值的自然资源。</a:t>
            </a:r>
          </a:p>
          <a:p>
            <a:r>
              <a:t>2.矿产资源分为能源矿产、金属矿产、非金属矿产和水气矿产等类别。</a:t>
            </a:r>
          </a:p>
          <a:p>
            <a:r>
              <a:t>3.不同类别的矿产资源具有不同的物理和化学性质，用途各异。</a:t>
            </a:r>
          </a:p>
          <a:p/>
        </p:txBody>
      </p:sp>
      <p:sp>
        <p:nvSpPr>
          <p:cNvPr id="5" name="Text Placeholder 4"/>
          <p:cNvSpPr>
            <a:spLocks noGrp="1"/>
          </p:cNvSpPr>
          <p:nvPr>
            <p:ph type="body" idx="3"/>
          </p:nvPr>
        </p:nvSpPr>
        <p:spPr/>
        <p:txBody>
          <a:bodyPr/>
          <a:lstStyle/>
          <a:p>
            <a:r>
              <a:t>矿产资源的勘查与评价</a:t>
            </a:r>
          </a:p>
        </p:txBody>
      </p:sp>
      <p:sp>
        <p:nvSpPr>
          <p:cNvPr id="6" name="Content Placeholder 5"/>
          <p:cNvSpPr>
            <a:spLocks noGrp="1"/>
          </p:cNvSpPr>
          <p:nvPr>
            <p:ph sz="half" idx="4"/>
          </p:nvPr>
        </p:nvSpPr>
        <p:spPr/>
        <p:txBody>
          <a:bodyPr/>
          <a:lstStyle/>
          <a:p>
            <a:r>
              <a:t>1.矿产资源勘查需要通过地质调查、物探、化探等手段进行。</a:t>
            </a:r>
          </a:p>
          <a:p>
            <a:r>
              <a:t>2.矿产资源的评价需要根据储量、品位、开采条件等因素进行综合评估。</a:t>
            </a:r>
          </a:p>
          <a:p>
            <a:r>
              <a:t>3.勘查和评价结果对于矿业投资决策和矿产资源开发利用具有重要意义。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矿业权与矿产资源</a:t>
            </a:r>
          </a:p>
        </p:txBody>
      </p:sp>
      <p:sp>
        <p:nvSpPr>
          <p:cNvPr id="3" name="Text Placeholder 2"/>
          <p:cNvSpPr>
            <a:spLocks noGrp="1"/>
          </p:cNvSpPr>
          <p:nvPr>
            <p:ph type="body" idx="1"/>
          </p:nvPr>
        </p:nvSpPr>
        <p:spPr/>
        <p:txBody>
          <a:bodyPr/>
          <a:lstStyle/>
          <a:p>
            <a:r>
              <a:t>矿产资源的开发与保护</a:t>
            </a:r>
          </a:p>
        </p:txBody>
      </p:sp>
      <p:sp>
        <p:nvSpPr>
          <p:cNvPr id="4" name="Content Placeholder 3"/>
          <p:cNvSpPr>
            <a:spLocks noGrp="1"/>
          </p:cNvSpPr>
          <p:nvPr>
            <p:ph sz="half" idx="2"/>
          </p:nvPr>
        </p:nvSpPr>
        <p:spPr/>
        <p:txBody>
          <a:bodyPr/>
          <a:lstStyle/>
          <a:p>
            <a:r>
              <a:t>1.矿产资源的开发需要遵循科学合理、安全环保的原则，确保资源的可持续利用。</a:t>
            </a:r>
          </a:p>
          <a:p>
            <a:r>
              <a:t>2.矿产资源的保护需要采取有效的措施，防止资源浪费和环境污染。</a:t>
            </a:r>
          </a:p>
          <a:p>
            <a:r>
              <a:t>3.开发和保护需要平衡经济利益和社会利益，促进矿业可持续发展。</a:t>
            </a:r>
          </a:p>
          <a:p/>
        </p:txBody>
      </p:sp>
      <p:sp>
        <p:nvSpPr>
          <p:cNvPr id="5" name="Text Placeholder 4"/>
          <p:cNvSpPr>
            <a:spLocks noGrp="1"/>
          </p:cNvSpPr>
          <p:nvPr>
            <p:ph type="body" idx="3"/>
          </p:nvPr>
        </p:nvSpPr>
        <p:spPr/>
        <p:txBody>
          <a:bodyPr/>
          <a:lstStyle/>
          <a:p>
            <a:r>
              <a:t>矿业权与矿产资源的监管与管理</a:t>
            </a:r>
          </a:p>
        </p:txBody>
      </p:sp>
      <p:sp>
        <p:nvSpPr>
          <p:cNvPr id="6" name="Content Placeholder 5"/>
          <p:cNvSpPr>
            <a:spLocks noGrp="1"/>
          </p:cNvSpPr>
          <p:nvPr>
            <p:ph sz="half" idx="4"/>
          </p:nvPr>
        </p:nvSpPr>
        <p:spPr/>
        <p:txBody>
          <a:bodyPr/>
          <a:lstStyle/>
          <a:p>
            <a:r>
              <a:t>1.矿业权和矿产资源的监管和管理机构需要依法履行职责，确保矿业秩序和资源安全。</a:t>
            </a:r>
          </a:p>
          <a:p>
            <a:r>
              <a:t>2.监管和管理需要加强信息化建设，提高管理效率和透明度。</a:t>
            </a:r>
          </a:p>
          <a:p>
            <a:r>
              <a:t>3.监管和管理需要加强执法力度，严厉打击违法违规行为，维护矿业市场的公平竞争。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矿业经营许可与合规</a:t>
            </a:r>
          </a:p>
        </p:txBody>
      </p:sp>
      <p:sp>
        <p:nvSpPr>
          <p:cNvPr id="3" name="Subtitle 2"/>
          <p:cNvSpPr>
            <a:spLocks noGrp="1"/>
          </p:cNvSpPr>
          <p:nvPr>
            <p:ph type="subTitle" idx="1"/>
          </p:nvPr>
        </p:nvSpPr>
        <p:spPr/>
        <p:txBody>
          <a:bodyPr/>
          <a:lstStyle/>
          <a:p>
            <a:r>
              <a:t>矿业法规与合规经营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矿业经营许可与合规</a:t>
            </a:r>
          </a:p>
        </p:txBody>
      </p:sp>
      <p:sp>
        <p:nvSpPr>
          <p:cNvPr id="3" name="Text Placeholder 2"/>
          <p:cNvSpPr>
            <a:spLocks noGrp="1"/>
          </p:cNvSpPr>
          <p:nvPr>
            <p:ph type="body" idx="1"/>
          </p:nvPr>
        </p:nvSpPr>
        <p:spPr/>
        <p:txBody>
          <a:bodyPr/>
          <a:lstStyle/>
          <a:p>
            <a:r>
              <a:t>矿业经营许可的类别与申请流程</a:t>
            </a:r>
          </a:p>
        </p:txBody>
      </p:sp>
      <p:sp>
        <p:nvSpPr>
          <p:cNvPr id="4" name="Content Placeholder 3"/>
          <p:cNvSpPr>
            <a:spLocks noGrp="1"/>
          </p:cNvSpPr>
          <p:nvPr>
            <p:ph sz="half" idx="2"/>
          </p:nvPr>
        </p:nvSpPr>
        <p:spPr/>
        <p:txBody>
          <a:bodyPr/>
          <a:lstStyle/>
          <a:p>
            <a:r>
              <a:t>1.详细介绍了不同类别的矿业经营许可，包括勘探许可、采矿许可、选矿许可等。</a:t>
            </a:r>
          </a:p>
          <a:p>
            <a:r>
              <a:t>2.阐述了不同类别许可的申请条件和流程，包括申请材料、审核流程、审批时限等。</a:t>
            </a:r>
          </a:p>
          <a:p>
            <a:r>
              <a:t>3.提供了申请许可的注意事项和技巧，帮助申请者更好地理解和准备申请流程。</a:t>
            </a:r>
          </a:p>
          <a:p/>
        </p:txBody>
      </p:sp>
      <p:sp>
        <p:nvSpPr>
          <p:cNvPr id="5" name="Text Placeholder 4"/>
          <p:cNvSpPr>
            <a:spLocks noGrp="1"/>
          </p:cNvSpPr>
          <p:nvPr>
            <p:ph type="body" idx="3"/>
          </p:nvPr>
        </p:nvSpPr>
        <p:spPr/>
        <p:txBody>
          <a:bodyPr/>
          <a:lstStyle/>
          <a:p>
            <a:r>
              <a:t>矿业经营许可的合规要求与监管机制</a:t>
            </a:r>
          </a:p>
        </p:txBody>
      </p:sp>
      <p:sp>
        <p:nvSpPr>
          <p:cNvPr id="6" name="Content Placeholder 5"/>
          <p:cNvSpPr>
            <a:spLocks noGrp="1"/>
          </p:cNvSpPr>
          <p:nvPr>
            <p:ph sz="half" idx="4"/>
          </p:nvPr>
        </p:nvSpPr>
        <p:spPr/>
        <p:txBody>
          <a:bodyPr/>
          <a:lstStyle/>
          <a:p>
            <a:r>
              <a:t>1.介绍了矿业经营许可的合规要求，包括安全生产、环境保护、劳动保护等方面的要求。</a:t>
            </a:r>
          </a:p>
          <a:p>
            <a:r>
              <a:t>2.阐述了监管机构的职责和监管方式，包括定期检查、专项检查、飞行检查等。</a:t>
            </a:r>
          </a:p>
          <a:p>
            <a:r>
              <a:t>3.提供了合规经营的建议和应对策略，帮助矿业企业更好地规避风险。</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矿业经营许可与合规</a:t>
            </a:r>
          </a:p>
        </p:txBody>
      </p:sp>
      <p:sp>
        <p:nvSpPr>
          <p:cNvPr id="3" name="Content Placeholder 2"/>
          <p:cNvSpPr>
            <a:spLocks noGrp="1"/>
          </p:cNvSpPr>
          <p:nvPr>
            <p:ph sz="half" idx="2"/>
          </p:nvPr>
        </p:nvSpPr>
        <p:spPr/>
        <p:txBody>
          <a:bodyPr/>
          <a:lstStyle/>
          <a:p>
            <a:r>
              <a:t>1.介绍了违反矿业经营许可规定的法律责任，包括行政处罚、刑事责任等。</a:t>
            </a:r>
          </a:p>
          <a:p>
            <a:r>
              <a:t>2.分析了可能出现的法律风险，包括合同风险、劳动纠纷、知识产权纠纷等。</a:t>
            </a:r>
          </a:p>
          <a:p>
            <a:r>
              <a:t>3.提供了风险防范的措施和建议，帮助矿业企业更好地预防和应对风险。</a:t>
            </a:r>
          </a:p>
          <a:p/>
        </p:txBody>
      </p:sp>
      <p:sp>
        <p:nvSpPr>
          <p:cNvPr id="4" name="Text Placeholder 3"/>
          <p:cNvSpPr>
            <a:spLocks noGrp="1"/>
          </p:cNvSpPr>
          <p:nvPr>
            <p:ph type="body" idx="3"/>
          </p:nvPr>
        </p:nvSpPr>
        <p:spPr/>
        <p:txBody>
          <a:bodyPr/>
          <a:lstStyle/>
          <a:p>
            <a:r>
              <a:t>矿业经营许可的国际比较与借鉴</a:t>
            </a:r>
          </a:p>
        </p:txBody>
      </p:sp>
      <p:sp>
        <p:nvSpPr>
          <p:cNvPr id="5" name="Content Placeholder 4"/>
          <p:cNvSpPr>
            <a:spLocks noGrp="1"/>
          </p:cNvSpPr>
          <p:nvPr>
            <p:ph sz="half" idx="4"/>
          </p:nvPr>
        </p:nvSpPr>
        <p:spPr/>
        <p:txBody>
          <a:bodyPr/>
          <a:lstStyle/>
          <a:p>
            <a:r>
              <a:t>1.比较了不同国家和地区的矿业经营许可制度和监管机制，分析了优缺点。</a:t>
            </a:r>
          </a:p>
          <a:p>
            <a:r>
              <a:t>2.总结了国际矿业法规的趋势和前沿，探讨了对我国矿业法规的借鉴意义。</a:t>
            </a:r>
          </a:p>
          <a:p>
            <a:r>
              <a:t>3.提供了改进我国矿业经营许可制度的建议和措施，以促进矿业发展。</a:t>
            </a:r>
          </a:p>
          <a:p/>
        </p:txBody>
      </p:sp>
      <p:sp>
        <p:nvSpPr>
          <p:cNvPr id="6" name="Text Placeholder 5"/>
          <p:cNvSpPr>
            <a:spLocks noGrp="1"/>
          </p:cNvSpPr>
          <p:nvPr>
            <p:ph type="body" idx="1"/>
          </p:nvPr>
        </p:nvSpPr>
        <p:spPr/>
        <p:txBody>
          <a:bodyPr/>
          <a:lstStyle/>
          <a:p>
            <a:r>
              <a:t>矿业经营许可的法律责任与风险防范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矿业经营许可与合规</a:t>
            </a:r>
          </a:p>
        </p:txBody>
      </p:sp>
      <p:sp>
        <p:nvSpPr>
          <p:cNvPr id="3" name="Text Placeholder 2"/>
          <p:cNvSpPr>
            <a:spLocks noGrp="1"/>
          </p:cNvSpPr>
          <p:nvPr>
            <p:ph type="body" idx="1"/>
          </p:nvPr>
        </p:nvSpPr>
        <p:spPr/>
        <p:txBody>
          <a:bodyPr/>
          <a:lstStyle/>
          <a:p>
            <a:r>
              <a:t>矿业经营许可与行业发展的关系</a:t>
            </a:r>
          </a:p>
        </p:txBody>
      </p:sp>
      <p:sp>
        <p:nvSpPr>
          <p:cNvPr id="4" name="Content Placeholder 3"/>
          <p:cNvSpPr>
            <a:spLocks noGrp="1"/>
          </p:cNvSpPr>
          <p:nvPr>
            <p:ph sz="half" idx="2"/>
          </p:nvPr>
        </p:nvSpPr>
        <p:spPr/>
        <p:txBody>
          <a:bodyPr/>
          <a:lstStyle/>
          <a:p>
            <a:r>
              <a:t>1.分析了矿业经营许可对行业发展的影响，包括促进有序竞争、保障资源安全等。</a:t>
            </a:r>
          </a:p>
          <a:p>
            <a:r>
              <a:t>2.探讨了矿业法规与行业发展的互动性，包括法规对行业技术的促进、对行业结构的优化等。</a:t>
            </a:r>
          </a:p>
          <a:p>
            <a:r>
              <a:t>3.提供了行业发展的建议和措施，以推动矿业可持续发展。</a:t>
            </a:r>
          </a:p>
          <a:p/>
        </p:txBody>
      </p:sp>
      <p:sp>
        <p:nvSpPr>
          <p:cNvPr id="5" name="Text Placeholder 4"/>
          <p:cNvSpPr>
            <a:spLocks noGrp="1"/>
          </p:cNvSpPr>
          <p:nvPr>
            <p:ph type="body" idx="3"/>
          </p:nvPr>
        </p:nvSpPr>
        <p:spPr/>
        <p:txBody>
          <a:bodyPr/>
          <a:lstStyle/>
          <a:p>
            <a:r>
              <a:t>未来矿业经营许可的展望与趋势</a:t>
            </a:r>
          </a:p>
        </p:txBody>
      </p:sp>
      <p:sp>
        <p:nvSpPr>
          <p:cNvPr id="6" name="Content Placeholder 5"/>
          <p:cNvSpPr>
            <a:spLocks noGrp="1"/>
          </p:cNvSpPr>
          <p:nvPr>
            <p:ph sz="half" idx="4"/>
          </p:nvPr>
        </p:nvSpPr>
        <p:spPr/>
        <p:txBody>
          <a:bodyPr/>
          <a:lstStyle/>
          <a:p>
            <a:r>
              <a:t>1.展望了未来矿业经营许可的发展趋势，包括更加严格的环保要求、更加智能化的监管方式等。</a:t>
            </a:r>
          </a:p>
          <a:p>
            <a:r>
              <a:t>2.分析了未来矿业法规的可能变化，包括加强矿产资源保护、促进绿色矿山建设等。</a:t>
            </a:r>
          </a:p>
          <a:p>
            <a:r>
              <a:t>3.提供了应对未来变化的建议和措施，帮助矿业企业更好地适应和把握未来趋势。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矿业安全生产法规</a:t>
            </a:r>
          </a:p>
        </p:txBody>
      </p:sp>
      <p:sp>
        <p:nvSpPr>
          <p:cNvPr id="3" name="Subtitle 2"/>
          <p:cNvSpPr>
            <a:spLocks noGrp="1"/>
          </p:cNvSpPr>
          <p:nvPr>
            <p:ph type="subTitle" idx="1"/>
          </p:nvPr>
        </p:nvSpPr>
        <p:spPr/>
        <p:txBody>
          <a:bodyPr/>
          <a:lstStyle/>
          <a:p>
            <a:r>
              <a:t>矿业法规与合规经营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矿业安全生产法规</a:t>
            </a:r>
          </a:p>
        </p:txBody>
      </p:sp>
      <p:sp>
        <p:nvSpPr>
          <p:cNvPr id="3" name="Text Placeholder 2"/>
          <p:cNvSpPr>
            <a:spLocks noGrp="1"/>
          </p:cNvSpPr>
          <p:nvPr>
            <p:ph type="body" idx="1"/>
          </p:nvPr>
        </p:nvSpPr>
        <p:spPr/>
        <p:txBody>
          <a:bodyPr/>
          <a:lstStyle/>
          <a:p>
            <a:r>
              <a:t>矿业安全生产法规概述</a:t>
            </a:r>
          </a:p>
        </p:txBody>
      </p:sp>
      <p:sp>
        <p:nvSpPr>
          <p:cNvPr id="4" name="Content Placeholder 3"/>
          <p:cNvSpPr>
            <a:spLocks noGrp="1"/>
          </p:cNvSpPr>
          <p:nvPr>
            <p:ph sz="half" idx="2"/>
          </p:nvPr>
        </p:nvSpPr>
        <p:spPr/>
        <p:txBody>
          <a:bodyPr/>
          <a:lstStyle/>
          <a:p>
            <a:r>
              <a:t>1.矿业安全生产法规的目的是确保矿工的生命安全和身体健康，促进矿业的可持续发展。</a:t>
            </a:r>
          </a:p>
          <a:p>
            <a:r>
              <a:t>2.矿业企业必须遵守国家安全生产法规，建立健全安全生产管理制度，确保安全生产。</a:t>
            </a:r>
          </a:p>
          <a:p>
            <a:r>
              <a:t>3.违反矿业安全生产法规的企业和个人将受到法律制裁。</a:t>
            </a:r>
          </a:p>
          <a:p/>
        </p:txBody>
      </p:sp>
      <p:sp>
        <p:nvSpPr>
          <p:cNvPr id="5" name="Text Placeholder 4"/>
          <p:cNvSpPr>
            <a:spLocks noGrp="1"/>
          </p:cNvSpPr>
          <p:nvPr>
            <p:ph type="body" idx="3"/>
          </p:nvPr>
        </p:nvSpPr>
        <p:spPr/>
        <p:txBody>
          <a:bodyPr/>
          <a:lstStyle/>
          <a:p>
            <a:r>
              <a:t>矿业安全生产责任制</a:t>
            </a:r>
          </a:p>
        </p:txBody>
      </p:sp>
      <p:sp>
        <p:nvSpPr>
          <p:cNvPr id="6" name="Content Placeholder 5"/>
          <p:cNvSpPr>
            <a:spLocks noGrp="1"/>
          </p:cNvSpPr>
          <p:nvPr>
            <p:ph sz="half" idx="4"/>
          </p:nvPr>
        </p:nvSpPr>
        <p:spPr/>
        <p:txBody>
          <a:bodyPr/>
          <a:lstStyle/>
          <a:p>
            <a:r>
              <a:t>1.矿业企业必须建立全员安全生产责任制，明确各级管理人员和员工的安全生产职责。</a:t>
            </a:r>
          </a:p>
          <a:p>
            <a:r>
              <a:t>2.企业法定代表人是安全生产第一责任人，对安全生产负总责。</a:t>
            </a:r>
          </a:p>
          <a:p>
            <a:r>
              <a:t>3.企业应建立健全安全生产考核制度，对各级管理人员和员工的安全生产工作进行考核。</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矿业安全生产法规</a:t>
            </a:r>
          </a:p>
        </p:txBody>
      </p:sp>
      <p:sp>
        <p:nvSpPr>
          <p:cNvPr id="3" name="Text Placeholder 2"/>
          <p:cNvSpPr>
            <a:spLocks noGrp="1"/>
          </p:cNvSpPr>
          <p:nvPr>
            <p:ph type="body" idx="1"/>
          </p:nvPr>
        </p:nvSpPr>
        <p:spPr/>
        <p:txBody>
          <a:bodyPr/>
          <a:lstStyle/>
          <a:p>
            <a:r>
              <a:t>矿业安全设施与装备</a:t>
            </a:r>
          </a:p>
        </p:txBody>
      </p:sp>
      <p:sp>
        <p:nvSpPr>
          <p:cNvPr id="4" name="Content Placeholder 3"/>
          <p:cNvSpPr>
            <a:spLocks noGrp="1"/>
          </p:cNvSpPr>
          <p:nvPr>
            <p:ph sz="half" idx="2"/>
          </p:nvPr>
        </p:nvSpPr>
        <p:spPr/>
        <p:txBody>
          <a:bodyPr/>
          <a:lstStyle/>
          <a:p>
            <a:r>
              <a:t>1.矿业企业应按照国家安全生产标准，配备先进的安全设施和装备。</a:t>
            </a:r>
          </a:p>
          <a:p>
            <a:r>
              <a:t>2.企业应定期对安全设施和装备进行检查、维护、更新，确保其正常运转。</a:t>
            </a:r>
          </a:p>
          <a:p>
            <a:r>
              <a:t>3.企业应加强对员工的安全设施和装备使用培训，提高员工的安全意识和操作技能。</a:t>
            </a:r>
          </a:p>
          <a:p/>
        </p:txBody>
      </p:sp>
      <p:sp>
        <p:nvSpPr>
          <p:cNvPr id="5" name="Text Placeholder 4"/>
          <p:cNvSpPr>
            <a:spLocks noGrp="1"/>
          </p:cNvSpPr>
          <p:nvPr>
            <p:ph type="body" idx="3"/>
          </p:nvPr>
        </p:nvSpPr>
        <p:spPr/>
        <p:txBody>
          <a:bodyPr/>
          <a:lstStyle/>
          <a:p>
            <a:r>
              <a:t>矿业安全生产与应急管理</a:t>
            </a:r>
          </a:p>
        </p:txBody>
      </p:sp>
      <p:sp>
        <p:nvSpPr>
          <p:cNvPr id="6" name="Content Placeholder 5"/>
          <p:cNvSpPr>
            <a:spLocks noGrp="1"/>
          </p:cNvSpPr>
          <p:nvPr>
            <p:ph sz="half" idx="4"/>
          </p:nvPr>
        </p:nvSpPr>
        <p:spPr/>
        <p:txBody>
          <a:bodyPr/>
          <a:lstStyle/>
          <a:p>
            <a:r>
              <a:t>1.矿业企业应建立健全应急管理制度，制定应急预案，定期组织应急演练。</a:t>
            </a:r>
          </a:p>
          <a:p>
            <a:r>
              <a:t>2.企业应建立应急救援队伍，配备必要的应急救援物资和设备。</a:t>
            </a:r>
          </a:p>
          <a:p>
            <a:r>
              <a:t>3.在发生紧急情况时，企业应迅速启动应急预案，组织救援，减少人员伤亡和财产损失。</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矿业安全生产法规</a:t>
            </a:r>
          </a:p>
        </p:txBody>
      </p:sp>
      <p:sp>
        <p:nvSpPr>
          <p:cNvPr id="3" name="Text Placeholder 2"/>
          <p:cNvSpPr>
            <a:spLocks noGrp="1"/>
          </p:cNvSpPr>
          <p:nvPr>
            <p:ph type="body" idx="1"/>
          </p:nvPr>
        </p:nvSpPr>
        <p:spPr/>
        <p:txBody>
          <a:bodyPr/>
          <a:lstStyle/>
          <a:p>
            <a:r>
              <a:t>矿业安全培训与教育</a:t>
            </a:r>
          </a:p>
        </p:txBody>
      </p:sp>
      <p:sp>
        <p:nvSpPr>
          <p:cNvPr id="4" name="Content Placeholder 3"/>
          <p:cNvSpPr>
            <a:spLocks noGrp="1"/>
          </p:cNvSpPr>
          <p:nvPr>
            <p:ph sz="half" idx="2"/>
          </p:nvPr>
        </p:nvSpPr>
        <p:spPr/>
        <p:txBody>
          <a:bodyPr/>
          <a:lstStyle/>
          <a:p>
            <a:r>
              <a:t>1.矿业企业应加强对员工的安全培训和教育，提高员工的安全意识和操作技能。</a:t>
            </a:r>
          </a:p>
          <a:p>
            <a:r>
              <a:t>2.新员工必须经过安全培训合格后才能上岗，转岗员工必须经过转岗安全培训。</a:t>
            </a:r>
          </a:p>
          <a:p>
            <a:r>
              <a:t>3.企业应定期对员工进行安全知识考核，不合格者需重新接受安全培训。</a:t>
            </a:r>
          </a:p>
          <a:p/>
        </p:txBody>
      </p:sp>
      <p:sp>
        <p:nvSpPr>
          <p:cNvPr id="5" name="Text Placeholder 4"/>
          <p:cNvSpPr>
            <a:spLocks noGrp="1"/>
          </p:cNvSpPr>
          <p:nvPr>
            <p:ph type="body" idx="3"/>
          </p:nvPr>
        </p:nvSpPr>
        <p:spPr/>
        <p:txBody>
          <a:bodyPr/>
          <a:lstStyle/>
          <a:p>
            <a:r>
              <a:t>矿业安全监管与执法</a:t>
            </a:r>
          </a:p>
        </p:txBody>
      </p:sp>
      <p:sp>
        <p:nvSpPr>
          <p:cNvPr id="6" name="Content Placeholder 5"/>
          <p:cNvSpPr>
            <a:spLocks noGrp="1"/>
          </p:cNvSpPr>
          <p:nvPr>
            <p:ph sz="half" idx="4"/>
          </p:nvPr>
        </p:nvSpPr>
        <p:spPr/>
        <p:txBody>
          <a:bodyPr/>
          <a:lstStyle/>
          <a:p>
            <a:r>
              <a:t>1.政府应加强对矿业安全的监管和执法力度，建立健全矿业安全监管体系。</a:t>
            </a:r>
          </a:p>
          <a:p>
            <a:r>
              <a:t>2.对于违反矿业安全生产法规的企业和个人，政府应依法进行处罚，严肃追究责任。</a:t>
            </a:r>
          </a:p>
          <a:p>
            <a:r>
              <a:t>3.政府应加强对矿业企业的监督检查，发现安全隐患及时督促整改，确保安全生产。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https://d.book118.com/685244222202011042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矿业法规概述</vt:lpstr>
      <vt:lpstr> 矿业法规概述</vt:lpstr>
      <vt:lpstr> 矿业法规概述</vt:lpstr>
      <vt:lpstr> 矿业权与矿产资源</vt:lpstr>
      <vt:lpstr> 矿业权与矿产资源</vt:lpstr>
      <vt:lpstr> 矿业权与矿产资源</vt:lpstr>
      <vt:lpstr> 矿业权与矿产资源</vt:lpstr>
      <vt:lpstr> 矿业经营许可与合规</vt:lpstr>
      <vt:lpstr> 矿业经营许可与合规</vt:lpstr>
      <vt:lpstr> 矿业经营许可与合规</vt:lpstr>
      <vt:lpstr> 矿业经营许可与合规</vt:lpstr>
      <vt:lpstr> 矿业安全生产法规</vt:lpstr>
      <vt:lpstr> 矿业安全生产法规</vt:lpstr>
      <vt:lpstr> 矿业安全生产法规</vt:lpstr>
      <vt:lpstr> 矿业安全生产法规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2024-09-03T20:01:35.523</cp:lastPrinted>
  <dcterms:created xsi:type="dcterms:W3CDTF">2024-09-03T12:01:35Z</dcterms:created>
  <dcterms:modified xsi:type="dcterms:W3CDTF">2024-09-03T12:01:37Z</dcterms:modified>
</cp:coreProperties>
</file>