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735C621-1148-4B17-B1A2-204BD20239C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2" name="PlaceHolder 1"/>
          <p:cNvSpPr>
            <a:spLocks noGrp="1"/>
          </p:cNvSpPr>
          <p:nvPr>
            <p:ph type="sldImg"/>
          </p:nvPr>
        </p:nvSpPr>
        <p:spPr>
          <a:xfrm>
            <a:off x="685800" y="1143000"/>
            <a:ext cx="5486040" cy="3085920"/>
          </a:xfrm>
          <a:prstGeom prst="rect">
            <a:avLst/>
          </a:prstGeom>
          <a:ln w="0">
            <a:noFill/>
          </a:ln>
        </p:spPr>
      </p:sp>
      <p:sp>
        <p:nvSpPr>
          <p:cNvPr id="7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5" name="PlaceHolder 1"/>
          <p:cNvSpPr>
            <a:spLocks noGrp="1"/>
          </p:cNvSpPr>
          <p:nvPr>
            <p:ph type="sldImg"/>
          </p:nvPr>
        </p:nvSpPr>
        <p:spPr>
          <a:xfrm>
            <a:off x="685800" y="1143000"/>
            <a:ext cx="5486040" cy="3085920"/>
          </a:xfrm>
          <a:prstGeom prst="rect">
            <a:avLst/>
          </a:prstGeom>
          <a:ln w="0">
            <a:noFill/>
          </a:ln>
        </p:spPr>
      </p:sp>
      <p:sp>
        <p:nvSpPr>
          <p:cNvPr id="7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8" name="PlaceHolder 1"/>
          <p:cNvSpPr>
            <a:spLocks noGrp="1"/>
          </p:cNvSpPr>
          <p:nvPr>
            <p:ph type="sldImg"/>
          </p:nvPr>
        </p:nvSpPr>
        <p:spPr>
          <a:xfrm>
            <a:off x="685800" y="1143000"/>
            <a:ext cx="5486040" cy="3085920"/>
          </a:xfrm>
          <a:prstGeom prst="rect">
            <a:avLst/>
          </a:prstGeom>
          <a:ln w="0">
            <a:noFill/>
          </a:ln>
        </p:spPr>
      </p:sp>
      <p:sp>
        <p:nvSpPr>
          <p:cNvPr id="7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1" name="PlaceHolder 1"/>
          <p:cNvSpPr>
            <a:spLocks noGrp="1"/>
          </p:cNvSpPr>
          <p:nvPr>
            <p:ph type="sldImg"/>
          </p:nvPr>
        </p:nvSpPr>
        <p:spPr>
          <a:xfrm>
            <a:off x="685800" y="1143000"/>
            <a:ext cx="5486040" cy="3085920"/>
          </a:xfrm>
          <a:prstGeom prst="rect">
            <a:avLst/>
          </a:prstGeom>
          <a:ln w="0">
            <a:noFill/>
          </a:ln>
        </p:spPr>
      </p:sp>
      <p:sp>
        <p:nvSpPr>
          <p:cNvPr id="7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4" name="PlaceHolder 1"/>
          <p:cNvSpPr>
            <a:spLocks noGrp="1"/>
          </p:cNvSpPr>
          <p:nvPr>
            <p:ph type="sldImg"/>
          </p:nvPr>
        </p:nvSpPr>
        <p:spPr>
          <a:xfrm>
            <a:off x="685800" y="1143000"/>
            <a:ext cx="5486040" cy="3085920"/>
          </a:xfrm>
          <a:prstGeom prst="rect">
            <a:avLst/>
          </a:prstGeom>
          <a:ln w="0">
            <a:noFill/>
          </a:ln>
        </p:spPr>
      </p:sp>
      <p:sp>
        <p:nvSpPr>
          <p:cNvPr id="7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7" name="PlaceHolder 1"/>
          <p:cNvSpPr>
            <a:spLocks noGrp="1"/>
          </p:cNvSpPr>
          <p:nvPr>
            <p:ph type="sldImg"/>
          </p:nvPr>
        </p:nvSpPr>
        <p:spPr>
          <a:xfrm>
            <a:off x="685800" y="1143000"/>
            <a:ext cx="5486040" cy="3085920"/>
          </a:xfrm>
          <a:prstGeom prst="rect">
            <a:avLst/>
          </a:prstGeom>
          <a:ln w="0">
            <a:noFill/>
          </a:ln>
        </p:spPr>
      </p:sp>
      <p:sp>
        <p:nvSpPr>
          <p:cNvPr id="7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0" name="PlaceHolder 1"/>
          <p:cNvSpPr>
            <a:spLocks noGrp="1"/>
          </p:cNvSpPr>
          <p:nvPr>
            <p:ph type="sldImg"/>
          </p:nvPr>
        </p:nvSpPr>
        <p:spPr>
          <a:xfrm>
            <a:off x="685800" y="1143000"/>
            <a:ext cx="5486040" cy="3085920"/>
          </a:xfrm>
          <a:prstGeom prst="rect">
            <a:avLst/>
          </a:prstGeom>
          <a:ln w="0">
            <a:noFill/>
          </a:ln>
        </p:spPr>
      </p:sp>
      <p:sp>
        <p:nvSpPr>
          <p:cNvPr id="7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A8C37D-96A8-4A23-B851-8B401C4A3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36193-56CB-47C0-8BA6-63946B809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F86E93-FE18-40B8-95EB-33D911A02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4474C-F5A4-4EF4-A865-6847608FF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1824D8-DB44-4373-8E56-20E80960BC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1E2D95-4520-4567-BEC7-9CA500E484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8386D2-3A8F-4244-8512-0CA9E34CBA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16987-851B-439F-9932-52EB4B8E0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9EA8C-0D9E-46FA-9CE2-DC99AAC55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762CF-AF78-4EC5-904A-92143D1B5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3C993F-62FB-4EE5-8EC6-759D36DB3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EFF9B04-C9C2-47BB-B49C-694DDC38B1F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CFA4E30-C480-41E9-950C-CA3D8C6A287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01233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渔业行业安全生产规章制度培训</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渔业生产安全规章制度介绍</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安全生产培训方法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安全技能培训内容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培训效果评估</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概述</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渔业行业安全生产规章制度培训的重要性</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渔业行业是一个高风险的行业，安全生产规章制度的培训对于保障渔民和船员的安全至关重要。在这个行业中，事故可能导致人员受伤甚至生命危险，因此培训是必不可少的。</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渔业行业安全生产现状</a:t>
            </a:r>
            <a:endParaRPr lang="en-US" sz="3600" b="0" strike="noStrike" spc="-1">
              <a:solidFill>
                <a:schemeClr val="dk1"/>
              </a:solidFill>
              <a:latin typeface="Arial"/>
            </a:endParaRPr>
          </a:p>
        </p:txBody>
      </p:sp>
      <p:sp>
        <p:nvSpPr>
          <p:cNvPr id="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渔业行业存在安全生产隐患</a:t>
            </a:r>
            <a:endParaRPr lang="en-US" sz="1600" b="0" strike="noStrike" spc="-1">
              <a:solidFill>
                <a:srgbClr val="000000"/>
              </a:solidFill>
              <a:latin typeface="Arial"/>
            </a:endParaRPr>
          </a:p>
        </p:txBody>
      </p:sp>
      <p:sp>
        <p:nvSpPr>
          <p:cNvPr id="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事故频发</a:t>
            </a:r>
            <a:endParaRPr lang="en-US" sz="2000" b="0" strike="noStrike" spc="-1">
              <a:solidFill>
                <a:srgbClr val="000000"/>
              </a:solidFill>
              <a:latin typeface="Arial"/>
            </a:endParaRPr>
          </a:p>
        </p:txBody>
      </p:sp>
      <p:sp>
        <p:nvSpPr>
          <p:cNvPr id="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提升安全意识的紧迫性</a:t>
            </a:r>
            <a:endParaRPr lang="en-US" sz="1600" b="0" strike="noStrike" spc="-1">
              <a:solidFill>
                <a:srgbClr val="000000"/>
              </a:solidFill>
              <a:latin typeface="Arial"/>
            </a:endParaRPr>
          </a:p>
        </p:txBody>
      </p:sp>
      <p:sp>
        <p:nvSpPr>
          <p:cNvPr id="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安全意识不足</a:t>
            </a:r>
            <a:endParaRPr lang="en-US" sz="2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培训的重要性</a:t>
            </a:r>
            <a:endParaRPr lang="en-US" sz="1600" b="0" strike="noStrike" spc="-1">
              <a:solidFill>
                <a:srgbClr val="000000"/>
              </a:solidFill>
              <a:latin typeface="Arial"/>
            </a:endParaRPr>
          </a:p>
        </p:txBody>
      </p:sp>
      <p:sp>
        <p:nvSpPr>
          <p:cNvPr id="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紧迫性和必要性</a:t>
            </a:r>
            <a:endParaRPr lang="en-US" sz="2000" b="0" strike="noStrike" spc="-1">
              <a:solidFill>
                <a:srgbClr val="000000"/>
              </a:solidFill>
              <a:latin typeface="Arial"/>
            </a:endParaRPr>
          </a:p>
        </p:txBody>
      </p:sp>
      <p:sp>
        <p:nvSpPr>
          <p:cNvPr id="10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0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fade">
                                      <p:cBhvr additive="repl">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培训目标</a:t>
            </a:r>
            <a:endParaRPr lang="en-US" sz="3600" b="0" strike="noStrike" spc="-1">
              <a:solidFill>
                <a:schemeClr val="dk1"/>
              </a:solidFill>
              <a:latin typeface="Arial"/>
            </a:endParaRPr>
          </a:p>
        </p:txBody>
      </p:sp>
      <p:sp>
        <p:nvSpPr>
          <p:cNvPr id="10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确保渔民和船员的安全</a:t>
            </a:r>
            <a:endParaRPr lang="en-US" sz="1600" b="0" strike="noStrike" spc="-1">
              <a:solidFill>
                <a:srgbClr val="000000"/>
              </a:solidFill>
              <a:latin typeface="Arial"/>
            </a:endParaRPr>
          </a:p>
        </p:txBody>
      </p:sp>
      <p:sp>
        <p:nvSpPr>
          <p:cNvPr id="10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提高安全意识</a:t>
            </a:r>
            <a:endParaRPr lang="en-US" sz="2000" b="0" strike="noStrike" spc="-1">
              <a:solidFill>
                <a:srgbClr val="000000"/>
              </a:solidFill>
              <a:latin typeface="Arial"/>
            </a:endParaRPr>
          </a:p>
        </p:txBody>
      </p:sp>
      <p:sp>
        <p:nvSpPr>
          <p:cNvPr id="10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应对突发情况</a:t>
            </a:r>
            <a:endParaRPr lang="en-US" sz="1600" b="0" strike="noStrike" spc="-1">
              <a:solidFill>
                <a:srgbClr val="000000"/>
              </a:solidFill>
              <a:latin typeface="Arial"/>
            </a:endParaRPr>
          </a:p>
        </p:txBody>
      </p:sp>
      <p:sp>
        <p:nvSpPr>
          <p:cNvPr id="10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掌握应急处理技能</a:t>
            </a:r>
            <a:endParaRPr lang="en-US" sz="2000" b="0" strike="noStrike" spc="-1">
              <a:solidFill>
                <a:srgbClr val="000000"/>
              </a:solidFill>
              <a:latin typeface="Arial"/>
            </a:endParaRPr>
          </a:p>
        </p:txBody>
      </p:sp>
      <p:sp>
        <p:nvSpPr>
          <p:cNvPr id="10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增加自救能力</a:t>
            </a:r>
            <a:endParaRPr lang="en-US" sz="1600" b="0" strike="noStrike" spc="-1">
              <a:solidFill>
                <a:srgbClr val="000000"/>
              </a:solidFill>
              <a:latin typeface="Arial"/>
            </a:endParaRPr>
          </a:p>
        </p:txBody>
      </p:sp>
      <p:sp>
        <p:nvSpPr>
          <p:cNvPr id="10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学习自救技能</a:t>
            </a:r>
            <a:endParaRPr lang="en-US" sz="2000" b="0" strike="noStrike" spc="-1">
              <a:solidFill>
                <a:srgbClr val="000000"/>
              </a:solidFill>
              <a:latin typeface="Arial"/>
            </a:endParaRPr>
          </a:p>
        </p:txBody>
      </p:sp>
      <p:sp>
        <p:nvSpPr>
          <p:cNvPr id="10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12" name="组合 4"/>
          <p:cNvGrpSpPr/>
          <p:nvPr/>
        </p:nvGrpSpPr>
        <p:grpSpPr>
          <a:xfrm>
            <a:off x="577800" y="381240"/>
            <a:ext cx="3060720" cy="2445480"/>
            <a:chOff x="577800" y="381240"/>
            <a:chExt cx="3060720" cy="2445480"/>
          </a:xfrm>
        </p:grpSpPr>
        <p:grpSp>
          <p:nvGrpSpPr>
            <p:cNvPr id="113" name="组合 19"/>
            <p:cNvGrpSpPr/>
            <p:nvPr/>
          </p:nvGrpSpPr>
          <p:grpSpPr>
            <a:xfrm>
              <a:off x="577800" y="381240"/>
              <a:ext cx="3060720" cy="2040480"/>
              <a:chOff x="577800" y="381240"/>
              <a:chExt cx="3060720" cy="2040480"/>
            </a:xfrm>
          </p:grpSpPr>
          <p:graphicFrame>
            <p:nvGraphicFramePr>
              <p:cNvPr id="11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15" name="组合 25"/>
              <p:cNvGrpSpPr/>
              <p:nvPr/>
            </p:nvGrpSpPr>
            <p:grpSpPr>
              <a:xfrm>
                <a:off x="1387800" y="696600"/>
                <a:ext cx="1394640" cy="1394640"/>
                <a:chOff x="1387800" y="696600"/>
                <a:chExt cx="1394640" cy="1394640"/>
              </a:xfrm>
            </p:grpSpPr>
            <p:sp>
              <p:nvSpPr>
                <p:cNvPr id="11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1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1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19" name="组合 7"/>
          <p:cNvGrpSpPr/>
          <p:nvPr/>
        </p:nvGrpSpPr>
        <p:grpSpPr>
          <a:xfrm>
            <a:off x="3127320" y="385200"/>
            <a:ext cx="3060720" cy="2445480"/>
            <a:chOff x="3127320" y="385200"/>
            <a:chExt cx="3060720" cy="2445480"/>
          </a:xfrm>
        </p:grpSpPr>
        <p:sp>
          <p:nvSpPr>
            <p:cNvPr id="12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1" name="组合 9"/>
            <p:cNvGrpSpPr/>
            <p:nvPr/>
          </p:nvGrpSpPr>
          <p:grpSpPr>
            <a:xfrm>
              <a:off x="3127320" y="385200"/>
              <a:ext cx="3060720" cy="2445480"/>
              <a:chOff x="3127320" y="385200"/>
              <a:chExt cx="3060720" cy="2445480"/>
            </a:xfrm>
          </p:grpSpPr>
          <p:grpSp>
            <p:nvGrpSpPr>
              <p:cNvPr id="122" name="组合 13"/>
              <p:cNvGrpSpPr/>
              <p:nvPr/>
            </p:nvGrpSpPr>
            <p:grpSpPr>
              <a:xfrm>
                <a:off x="3127320" y="385200"/>
                <a:ext cx="3060720" cy="2040480"/>
                <a:chOff x="3127320" y="385200"/>
                <a:chExt cx="3060720" cy="2040480"/>
              </a:xfrm>
            </p:grpSpPr>
            <p:graphicFrame>
              <p:nvGraphicFramePr>
                <p:cNvPr id="12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2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2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26" name="组合 10"/>
          <p:cNvGrpSpPr/>
          <p:nvPr/>
        </p:nvGrpSpPr>
        <p:grpSpPr>
          <a:xfrm>
            <a:off x="5771880" y="380880"/>
            <a:ext cx="3060720" cy="2445480"/>
            <a:chOff x="5771880" y="380880"/>
            <a:chExt cx="3060720" cy="2445480"/>
          </a:xfrm>
        </p:grpSpPr>
        <p:grpSp>
          <p:nvGrpSpPr>
            <p:cNvPr id="127" name="组合 11"/>
            <p:cNvGrpSpPr/>
            <p:nvPr/>
          </p:nvGrpSpPr>
          <p:grpSpPr>
            <a:xfrm>
              <a:off x="5771880" y="380880"/>
              <a:ext cx="3060720" cy="2445480"/>
              <a:chOff x="5771880" y="380880"/>
              <a:chExt cx="3060720" cy="2445480"/>
            </a:xfrm>
          </p:grpSpPr>
          <p:grpSp>
            <p:nvGrpSpPr>
              <p:cNvPr id="128" name="组合 14"/>
              <p:cNvGrpSpPr/>
              <p:nvPr/>
            </p:nvGrpSpPr>
            <p:grpSpPr>
              <a:xfrm>
                <a:off x="5771880" y="380880"/>
                <a:ext cx="3060720" cy="2040480"/>
                <a:chOff x="5771880" y="380880"/>
                <a:chExt cx="3060720" cy="2040480"/>
              </a:xfrm>
            </p:grpSpPr>
            <p:graphicFrame>
              <p:nvGraphicFramePr>
                <p:cNvPr id="12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3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32" name="Group 65"/>
            <p:cNvGrpSpPr/>
            <p:nvPr/>
          </p:nvGrpSpPr>
          <p:grpSpPr>
            <a:xfrm>
              <a:off x="7055640" y="1229040"/>
              <a:ext cx="479880" cy="476640"/>
              <a:chOff x="7055640" y="1229040"/>
              <a:chExt cx="479880" cy="476640"/>
            </a:xfrm>
          </p:grpSpPr>
          <p:sp>
            <p:nvSpPr>
              <p:cNvPr id="13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3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3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36" name="组合 12"/>
          <p:cNvGrpSpPr/>
          <p:nvPr/>
        </p:nvGrpSpPr>
        <p:grpSpPr>
          <a:xfrm>
            <a:off x="8371800" y="384480"/>
            <a:ext cx="3060720" cy="2445480"/>
            <a:chOff x="8371800" y="384480"/>
            <a:chExt cx="3060720" cy="2445480"/>
          </a:xfrm>
        </p:grpSpPr>
        <p:sp>
          <p:nvSpPr>
            <p:cNvPr id="13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38" name="组合 13"/>
            <p:cNvGrpSpPr/>
            <p:nvPr/>
          </p:nvGrpSpPr>
          <p:grpSpPr>
            <a:xfrm>
              <a:off x="8371800" y="384480"/>
              <a:ext cx="3060720" cy="2445480"/>
              <a:chOff x="8371800" y="384480"/>
              <a:chExt cx="3060720" cy="2445480"/>
            </a:xfrm>
          </p:grpSpPr>
          <p:grpSp>
            <p:nvGrpSpPr>
              <p:cNvPr id="139" name="组合 14"/>
              <p:cNvGrpSpPr/>
              <p:nvPr/>
            </p:nvGrpSpPr>
            <p:grpSpPr>
              <a:xfrm>
                <a:off x="8371800" y="384480"/>
                <a:ext cx="3060720" cy="2040480"/>
                <a:chOff x="8371800" y="384480"/>
                <a:chExt cx="3060720" cy="2040480"/>
              </a:xfrm>
            </p:grpSpPr>
            <p:graphicFrame>
              <p:nvGraphicFramePr>
                <p:cNvPr id="14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4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4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anim calcmode="lin" valueType="num">
                                      <p:cBhvr additive="repl">
                                        <p:cTn id="7" dur="500" fill="hold"/>
                                        <p:tgtEl>
                                          <p:spTgt spid="111"/>
                                        </p:tgtEl>
                                        <p:attrNameLst>
                                          <p:attrName>ppt_x</p:attrName>
                                        </p:attrNameLst>
                                      </p:cBhvr>
                                      <p:tavLst>
                                        <p:tav tm="0">
                                          <p:val>
                                            <p:strVal val="#ppt_x"/>
                                          </p:val>
                                        </p:tav>
                                        <p:tav tm="100000">
                                          <p:val>
                                            <p:strVal val="#ppt_x"/>
                                          </p:val>
                                        </p:tav>
                                      </p:tavLst>
                                    </p:anim>
                                    <p:anim calcmode="lin" valueType="num">
                                      <p:cBhvr additive="repl">
                                        <p:cTn id="8" dur="500" fill="hold"/>
                                        <p:tgtEl>
                                          <p:spTgt spid="11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12"/>
                                        </p:tgtEl>
                                        <p:attrNameLst>
                                          <p:attrName>style.visibility</p:attrName>
                                        </p:attrNameLst>
                                      </p:cBhvr>
                                      <p:to>
                                        <p:strVal val="visible"/>
                                      </p:to>
                                    </p:set>
                                    <p:anim calcmode="lin" valueType="num">
                                      <p:cBhvr additive="repl">
                                        <p:cTn id="11" dur="500" fill="hold"/>
                                        <p:tgtEl>
                                          <p:spTgt spid="112"/>
                                        </p:tgtEl>
                                        <p:attrNameLst>
                                          <p:attrName>ppt_w</p:attrName>
                                        </p:attrNameLst>
                                      </p:cBhvr>
                                      <p:tavLst>
                                        <p:tav tm="0">
                                          <p:val>
                                            <p:fltVal val="0"/>
                                          </p:val>
                                        </p:tav>
                                        <p:tav tm="100000">
                                          <p:val>
                                            <p:strVal val="#ppt_w"/>
                                          </p:val>
                                        </p:tav>
                                      </p:tavLst>
                                    </p:anim>
                                    <p:anim calcmode="lin" valueType="num">
                                      <p:cBhvr additive="repl">
                                        <p:cTn id="12" dur="500" fill="hold"/>
                                        <p:tgtEl>
                                          <p:spTgt spid="112"/>
                                        </p:tgtEl>
                                        <p:attrNameLst>
                                          <p:attrName>ppt_h</p:attrName>
                                        </p:attrNameLst>
                                      </p:cBhvr>
                                      <p:tavLst>
                                        <p:tav tm="0">
                                          <p:val>
                                            <p:fltVal val="0"/>
                                          </p:val>
                                        </p:tav>
                                        <p:tav tm="100000">
                                          <p:val>
                                            <p:strVal val="#ppt_h"/>
                                          </p:val>
                                        </p:tav>
                                      </p:tavLst>
                                    </p:anim>
                                    <p:animEffect transition="in" filter="fade">
                                      <p:cBhvr additive="repl">
                                        <p:cTn id="13" dur="500"/>
                                        <p:tgtEl>
                                          <p:spTgt spid="11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19"/>
                                        </p:tgtEl>
                                        <p:attrNameLst>
                                          <p:attrName>style.visibility</p:attrName>
                                        </p:attrNameLst>
                                      </p:cBhvr>
                                      <p:to>
                                        <p:strVal val="visible"/>
                                      </p:to>
                                    </p:set>
                                    <p:anim calcmode="lin" valueType="num">
                                      <p:cBhvr additive="repl">
                                        <p:cTn id="18" dur="500" fill="hold"/>
                                        <p:tgtEl>
                                          <p:spTgt spid="119"/>
                                        </p:tgtEl>
                                        <p:attrNameLst>
                                          <p:attrName>ppt_w</p:attrName>
                                        </p:attrNameLst>
                                      </p:cBhvr>
                                      <p:tavLst>
                                        <p:tav tm="0">
                                          <p:val>
                                            <p:fltVal val="0"/>
                                          </p:val>
                                        </p:tav>
                                        <p:tav tm="100000">
                                          <p:val>
                                            <p:strVal val="#ppt_w"/>
                                          </p:val>
                                        </p:tav>
                                      </p:tavLst>
                                    </p:anim>
                                    <p:anim calcmode="lin" valueType="num">
                                      <p:cBhvr additive="repl">
                                        <p:cTn id="19" dur="500" fill="hold"/>
                                        <p:tgtEl>
                                          <p:spTgt spid="119"/>
                                        </p:tgtEl>
                                        <p:attrNameLst>
                                          <p:attrName>ppt_h</p:attrName>
                                        </p:attrNameLst>
                                      </p:cBhvr>
                                      <p:tavLst>
                                        <p:tav tm="0">
                                          <p:val>
                                            <p:fltVal val="0"/>
                                          </p:val>
                                        </p:tav>
                                        <p:tav tm="100000">
                                          <p:val>
                                            <p:strVal val="#ppt_h"/>
                                          </p:val>
                                        </p:tav>
                                      </p:tavLst>
                                    </p:anim>
                                    <p:animEffect transition="in" filter="fade">
                                      <p:cBhvr additive="repl">
                                        <p:cTn id="20" dur="500"/>
                                        <p:tgtEl>
                                          <p:spTgt spid="11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26"/>
                                        </p:tgtEl>
                                        <p:attrNameLst>
                                          <p:attrName>style.visibility</p:attrName>
                                        </p:attrNameLst>
                                      </p:cBhvr>
                                      <p:to>
                                        <p:strVal val="visible"/>
                                      </p:to>
                                    </p:set>
                                    <p:anim calcmode="lin" valueType="num">
                                      <p:cBhvr additive="repl">
                                        <p:cTn id="23" dur="500" fill="hold"/>
                                        <p:tgtEl>
                                          <p:spTgt spid="126"/>
                                        </p:tgtEl>
                                        <p:attrNameLst>
                                          <p:attrName>ppt_w</p:attrName>
                                        </p:attrNameLst>
                                      </p:cBhvr>
                                      <p:tavLst>
                                        <p:tav tm="0">
                                          <p:val>
                                            <p:fltVal val="0"/>
                                          </p:val>
                                        </p:tav>
                                        <p:tav tm="100000">
                                          <p:val>
                                            <p:strVal val="#ppt_w"/>
                                          </p:val>
                                        </p:tav>
                                      </p:tavLst>
                                    </p:anim>
                                    <p:anim calcmode="lin" valueType="num">
                                      <p:cBhvr additive="repl">
                                        <p:cTn id="24" dur="500" fill="hold"/>
                                        <p:tgtEl>
                                          <p:spTgt spid="126"/>
                                        </p:tgtEl>
                                        <p:attrNameLst>
                                          <p:attrName>ppt_h</p:attrName>
                                        </p:attrNameLst>
                                      </p:cBhvr>
                                      <p:tavLst>
                                        <p:tav tm="0">
                                          <p:val>
                                            <p:fltVal val="0"/>
                                          </p:val>
                                        </p:tav>
                                        <p:tav tm="100000">
                                          <p:val>
                                            <p:strVal val="#ppt_h"/>
                                          </p:val>
                                        </p:tav>
                                      </p:tavLst>
                                    </p:anim>
                                    <p:animEffect transition="in" filter="fade">
                                      <p:cBhvr additive="repl">
                                        <p:cTn id="25" dur="500"/>
                                        <p:tgtEl>
                                          <p:spTgt spid="12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36"/>
                                        </p:tgtEl>
                                        <p:attrNameLst>
                                          <p:attrName>style.visibility</p:attrName>
                                        </p:attrNameLst>
                                      </p:cBhvr>
                                      <p:to>
                                        <p:strVal val="visible"/>
                                      </p:to>
                                    </p:set>
                                    <p:anim calcmode="lin" valueType="num">
                                      <p:cBhvr additive="repl">
                                        <p:cTn id="28" dur="500" fill="hold"/>
                                        <p:tgtEl>
                                          <p:spTgt spid="136"/>
                                        </p:tgtEl>
                                        <p:attrNameLst>
                                          <p:attrName>ppt_w</p:attrName>
                                        </p:attrNameLst>
                                      </p:cBhvr>
                                      <p:tavLst>
                                        <p:tav tm="0">
                                          <p:val>
                                            <p:fltVal val="0"/>
                                          </p:val>
                                        </p:tav>
                                        <p:tav tm="100000">
                                          <p:val>
                                            <p:strVal val="#ppt_w"/>
                                          </p:val>
                                        </p:tav>
                                      </p:tavLst>
                                    </p:anim>
                                    <p:anim calcmode="lin" valueType="num">
                                      <p:cBhvr additive="repl">
                                        <p:cTn id="29" dur="500" fill="hold"/>
                                        <p:tgtEl>
                                          <p:spTgt spid="136"/>
                                        </p:tgtEl>
                                        <p:attrNameLst>
                                          <p:attrName>ppt_h</p:attrName>
                                        </p:attrNameLst>
                                      </p:cBhvr>
                                      <p:tavLst>
                                        <p:tav tm="0">
                                          <p:val>
                                            <p:fltVal val="0"/>
                                          </p:val>
                                        </p:tav>
                                        <p:tav tm="100000">
                                          <p:val>
                                            <p:strVal val="#ppt_h"/>
                                          </p:val>
                                        </p:tav>
                                      </p:tavLst>
                                    </p:anim>
                                    <p:animEffect transition="in" filter="fade">
                                      <p:cBhvr additive="repl">
                                        <p:cTn id="30"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4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船员</a:t>
            </a:r>
            <a:endParaRPr lang="en-US" sz="1800" b="0" strike="noStrike" spc="-1">
              <a:solidFill>
                <a:srgbClr val="000000"/>
              </a:solidFill>
              <a:latin typeface="Arial"/>
            </a:endParaRPr>
          </a:p>
        </p:txBody>
      </p:sp>
      <p:sp>
        <p:nvSpPr>
          <p:cNvPr id="14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需要熟练操作救生设备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学习应急处理流程</a:t>
            </a:r>
            <a:endParaRPr lang="en-US" sz="1400" b="0" strike="noStrike" spc="-1">
              <a:solidFill>
                <a:srgbClr val="000000"/>
              </a:solidFill>
              <a:latin typeface="Arial"/>
            </a:endParaRPr>
          </a:p>
        </p:txBody>
      </p:sp>
      <p:sp>
        <p:nvSpPr>
          <p:cNvPr id="14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船长</a:t>
            </a:r>
            <a:endParaRPr lang="en-US" sz="1800" b="0" strike="noStrike" spc="-1">
              <a:solidFill>
                <a:srgbClr val="000000"/>
              </a:solidFill>
              <a:latin typeface="Arial"/>
            </a:endParaRPr>
          </a:p>
        </p:txBody>
      </p:sp>
      <p:sp>
        <p:nvSpPr>
          <p:cNvPr id="14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负责整个船员的安全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拥有更高的安全责任</a:t>
            </a:r>
            <a:endParaRPr lang="en-US" sz="1400" b="0" strike="noStrike" spc="-1">
              <a:solidFill>
                <a:srgbClr val="000000"/>
              </a:solidFill>
              <a:latin typeface="Arial"/>
            </a:endParaRPr>
          </a:p>
        </p:txBody>
      </p:sp>
      <p:sp>
        <p:nvSpPr>
          <p:cNvPr id="15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5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培训对象</a:t>
            </a:r>
            <a:endParaRPr lang="en-US" sz="3600" b="0" strike="noStrike" spc="-1">
              <a:solidFill>
                <a:schemeClr val="dk1"/>
              </a:solidFill>
              <a:latin typeface="Arial"/>
            </a:endParaRPr>
          </a:p>
        </p:txBody>
      </p:sp>
      <p:sp>
        <p:nvSpPr>
          <p:cNvPr id="15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渔民</a:t>
            </a:r>
            <a:endParaRPr lang="en-US" sz="1800" b="0" strike="noStrike" spc="-1">
              <a:solidFill>
                <a:srgbClr val="000000"/>
              </a:solidFill>
              <a:latin typeface="Arial"/>
            </a:endParaRPr>
          </a:p>
        </p:txBody>
      </p:sp>
      <p:sp>
        <p:nvSpPr>
          <p:cNvPr id="15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需要掌握基本安全常识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学习危险信号识别</a:t>
            </a:r>
            <a:endParaRPr lang="en-US" sz="1400" b="0" strike="noStrike" spc="-1">
              <a:solidFill>
                <a:srgbClr val="000000"/>
              </a:solidFill>
              <a:latin typeface="Arial"/>
            </a:endParaRPr>
          </a:p>
        </p:txBody>
      </p:sp>
      <p:grpSp>
        <p:nvGrpSpPr>
          <p:cNvPr id="157" name="组合 4"/>
          <p:cNvGrpSpPr/>
          <p:nvPr/>
        </p:nvGrpSpPr>
        <p:grpSpPr>
          <a:xfrm>
            <a:off x="0" y="497520"/>
            <a:ext cx="3060720" cy="2445480"/>
            <a:chOff x="0" y="497520"/>
            <a:chExt cx="3060720" cy="2445480"/>
          </a:xfrm>
        </p:grpSpPr>
        <p:grpSp>
          <p:nvGrpSpPr>
            <p:cNvPr id="158" name="组合 19"/>
            <p:cNvGrpSpPr/>
            <p:nvPr/>
          </p:nvGrpSpPr>
          <p:grpSpPr>
            <a:xfrm>
              <a:off x="0" y="497520"/>
              <a:ext cx="3060720" cy="2040480"/>
              <a:chOff x="0" y="497520"/>
              <a:chExt cx="3060720" cy="2040480"/>
            </a:xfrm>
          </p:grpSpPr>
          <p:graphicFrame>
            <p:nvGraphicFramePr>
              <p:cNvPr id="15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60" name="组合 25"/>
              <p:cNvGrpSpPr/>
              <p:nvPr/>
            </p:nvGrpSpPr>
            <p:grpSpPr>
              <a:xfrm>
                <a:off x="810000" y="812520"/>
                <a:ext cx="1394640" cy="1394640"/>
                <a:chOff x="810000" y="812520"/>
                <a:chExt cx="1394640" cy="1394640"/>
              </a:xfrm>
            </p:grpSpPr>
            <p:sp>
              <p:nvSpPr>
                <p:cNvPr id="16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6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6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4" name="组合 8"/>
          <p:cNvGrpSpPr/>
          <p:nvPr/>
        </p:nvGrpSpPr>
        <p:grpSpPr>
          <a:xfrm>
            <a:off x="2778120" y="497520"/>
            <a:ext cx="3060720" cy="2445480"/>
            <a:chOff x="2778120" y="497520"/>
            <a:chExt cx="3060720" cy="2445480"/>
          </a:xfrm>
        </p:grpSpPr>
        <p:sp>
          <p:nvSpPr>
            <p:cNvPr id="16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6" name="组合 6"/>
            <p:cNvGrpSpPr/>
            <p:nvPr/>
          </p:nvGrpSpPr>
          <p:grpSpPr>
            <a:xfrm>
              <a:off x="2778120" y="497520"/>
              <a:ext cx="3060720" cy="2445480"/>
              <a:chOff x="2778120" y="497520"/>
              <a:chExt cx="3060720" cy="2445480"/>
            </a:xfrm>
          </p:grpSpPr>
          <p:grpSp>
            <p:nvGrpSpPr>
              <p:cNvPr id="167" name="组合 13"/>
              <p:cNvGrpSpPr/>
              <p:nvPr/>
            </p:nvGrpSpPr>
            <p:grpSpPr>
              <a:xfrm>
                <a:off x="2778120" y="497520"/>
                <a:ext cx="3060720" cy="2040480"/>
                <a:chOff x="2778120" y="497520"/>
                <a:chExt cx="3060720" cy="2040480"/>
              </a:xfrm>
            </p:grpSpPr>
            <p:graphicFrame>
              <p:nvGraphicFramePr>
                <p:cNvPr id="16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6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71" name="组合 10"/>
          <p:cNvGrpSpPr/>
          <p:nvPr/>
        </p:nvGrpSpPr>
        <p:grpSpPr>
          <a:xfrm>
            <a:off x="5469480" y="508320"/>
            <a:ext cx="3060720" cy="2445480"/>
            <a:chOff x="5469480" y="508320"/>
            <a:chExt cx="3060720" cy="2445480"/>
          </a:xfrm>
        </p:grpSpPr>
        <p:grpSp>
          <p:nvGrpSpPr>
            <p:cNvPr id="172" name="组合 11"/>
            <p:cNvGrpSpPr/>
            <p:nvPr/>
          </p:nvGrpSpPr>
          <p:grpSpPr>
            <a:xfrm>
              <a:off x="5469480" y="508320"/>
              <a:ext cx="3060720" cy="2445480"/>
              <a:chOff x="5469480" y="508320"/>
              <a:chExt cx="3060720" cy="2445480"/>
            </a:xfrm>
          </p:grpSpPr>
          <p:grpSp>
            <p:nvGrpSpPr>
              <p:cNvPr id="173" name="组合 14"/>
              <p:cNvGrpSpPr/>
              <p:nvPr/>
            </p:nvGrpSpPr>
            <p:grpSpPr>
              <a:xfrm>
                <a:off x="5469480" y="508320"/>
                <a:ext cx="3060720" cy="2040480"/>
                <a:chOff x="5469480" y="508320"/>
                <a:chExt cx="3060720" cy="2040480"/>
              </a:xfrm>
            </p:grpSpPr>
            <p:graphicFrame>
              <p:nvGraphicFramePr>
                <p:cNvPr id="17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7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7" name="Group 65"/>
            <p:cNvGrpSpPr/>
            <p:nvPr/>
          </p:nvGrpSpPr>
          <p:grpSpPr>
            <a:xfrm>
              <a:off x="6753240" y="1356480"/>
              <a:ext cx="479880" cy="476640"/>
              <a:chOff x="6753240" y="1356480"/>
              <a:chExt cx="479880" cy="476640"/>
            </a:xfrm>
          </p:grpSpPr>
          <p:sp>
            <p:nvSpPr>
              <p:cNvPr id="17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8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81" name="组合 15"/>
          <p:cNvGrpSpPr/>
          <p:nvPr/>
        </p:nvGrpSpPr>
        <p:grpSpPr>
          <a:xfrm>
            <a:off x="8161920" y="389520"/>
            <a:ext cx="3060720" cy="2445840"/>
            <a:chOff x="8161920" y="389520"/>
            <a:chExt cx="3060720" cy="2445840"/>
          </a:xfrm>
        </p:grpSpPr>
        <p:sp>
          <p:nvSpPr>
            <p:cNvPr id="18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83" name="组合 16"/>
            <p:cNvGrpSpPr/>
            <p:nvPr/>
          </p:nvGrpSpPr>
          <p:grpSpPr>
            <a:xfrm>
              <a:off x="8161920" y="389520"/>
              <a:ext cx="3060720" cy="2445840"/>
              <a:chOff x="8161920" y="389520"/>
              <a:chExt cx="3060720" cy="2445840"/>
            </a:xfrm>
          </p:grpSpPr>
          <p:grpSp>
            <p:nvGrpSpPr>
              <p:cNvPr id="184" name="组合 14"/>
              <p:cNvGrpSpPr/>
              <p:nvPr/>
            </p:nvGrpSpPr>
            <p:grpSpPr>
              <a:xfrm>
                <a:off x="8161920" y="389520"/>
                <a:ext cx="3060720" cy="2040480"/>
                <a:chOff x="8161920" y="389520"/>
                <a:chExt cx="3060720" cy="2040480"/>
              </a:xfrm>
            </p:grpSpPr>
            <p:graphicFrame>
              <p:nvGraphicFramePr>
                <p:cNvPr id="18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8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43"/>
                                        </p:tgtEl>
                                        <p:attrNameLst>
                                          <p:attrName>style.visibility</p:attrName>
                                        </p:attrNameLst>
                                      </p:cBhvr>
                                      <p:to>
                                        <p:strVal val="visible"/>
                                      </p:to>
                                    </p:set>
                                    <p:anim calcmode="lin" valueType="num">
                                      <p:cBhvr additive="repl">
                                        <p:cTn id="7" dur="500" fill="hold"/>
                                        <p:tgtEl>
                                          <p:spTgt spid="143"/>
                                        </p:tgtEl>
                                        <p:attrNameLst>
                                          <p:attrName>ppt_x</p:attrName>
                                        </p:attrNameLst>
                                      </p:cBhvr>
                                      <p:tavLst>
                                        <p:tav tm="0">
                                          <p:val>
                                            <p:strVal val="#ppt_x"/>
                                          </p:val>
                                        </p:tav>
                                        <p:tav tm="100000">
                                          <p:val>
                                            <p:strVal val="#ppt_x"/>
                                          </p:val>
                                        </p:tav>
                                      </p:tavLst>
                                    </p:anim>
                                    <p:anim calcmode="lin" valueType="num">
                                      <p:cBhvr additive="repl">
                                        <p:cTn id="8" dur="500" fill="hold"/>
                                        <p:tgtEl>
                                          <p:spTgt spid="14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7"/>
                                        </p:tgtEl>
                                        <p:attrNameLst>
                                          <p:attrName>style.visibility</p:attrName>
                                        </p:attrNameLst>
                                      </p:cBhvr>
                                      <p:to>
                                        <p:strVal val="visible"/>
                                      </p:to>
                                    </p:set>
                                    <p:anim calcmode="lin" valueType="num">
                                      <p:cBhvr additive="repl">
                                        <p:cTn id="11" dur="500" fill="hold"/>
                                        <p:tgtEl>
                                          <p:spTgt spid="157"/>
                                        </p:tgtEl>
                                        <p:attrNameLst>
                                          <p:attrName>ppt_w</p:attrName>
                                        </p:attrNameLst>
                                      </p:cBhvr>
                                      <p:tavLst>
                                        <p:tav tm="0">
                                          <p:val>
                                            <p:fltVal val="0"/>
                                          </p:val>
                                        </p:tav>
                                        <p:tav tm="100000">
                                          <p:val>
                                            <p:strVal val="#ppt_w"/>
                                          </p:val>
                                        </p:tav>
                                      </p:tavLst>
                                    </p:anim>
                                    <p:anim calcmode="lin" valueType="num">
                                      <p:cBhvr additive="repl">
                                        <p:cTn id="12" dur="500" fill="hold"/>
                                        <p:tgtEl>
                                          <p:spTgt spid="157"/>
                                        </p:tgtEl>
                                        <p:attrNameLst>
                                          <p:attrName>ppt_h</p:attrName>
                                        </p:attrNameLst>
                                      </p:cBhvr>
                                      <p:tavLst>
                                        <p:tav tm="0">
                                          <p:val>
                                            <p:fltVal val="0"/>
                                          </p:val>
                                        </p:tav>
                                        <p:tav tm="100000">
                                          <p:val>
                                            <p:strVal val="#ppt_h"/>
                                          </p:val>
                                        </p:tav>
                                      </p:tavLst>
                                    </p:anim>
                                    <p:animEffect transition="in" filter="fade">
                                      <p:cBhvr additive="repl">
                                        <p:cTn id="13" dur="500"/>
                                        <p:tgtEl>
                                          <p:spTgt spid="15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64"/>
                                        </p:tgtEl>
                                        <p:attrNameLst>
                                          <p:attrName>style.visibility</p:attrName>
                                        </p:attrNameLst>
                                      </p:cBhvr>
                                      <p:to>
                                        <p:strVal val="visible"/>
                                      </p:to>
                                    </p:set>
                                    <p:anim calcmode="lin" valueType="num">
                                      <p:cBhvr additive="repl">
                                        <p:cTn id="18" dur="500" fill="hold"/>
                                        <p:tgtEl>
                                          <p:spTgt spid="164"/>
                                        </p:tgtEl>
                                        <p:attrNameLst>
                                          <p:attrName>ppt_w</p:attrName>
                                        </p:attrNameLst>
                                      </p:cBhvr>
                                      <p:tavLst>
                                        <p:tav tm="0">
                                          <p:val>
                                            <p:fltVal val="0"/>
                                          </p:val>
                                        </p:tav>
                                        <p:tav tm="100000">
                                          <p:val>
                                            <p:strVal val="#ppt_w"/>
                                          </p:val>
                                        </p:tav>
                                      </p:tavLst>
                                    </p:anim>
                                    <p:anim calcmode="lin" valueType="num">
                                      <p:cBhvr additive="repl">
                                        <p:cTn id="19" dur="500" fill="hold"/>
                                        <p:tgtEl>
                                          <p:spTgt spid="164"/>
                                        </p:tgtEl>
                                        <p:attrNameLst>
                                          <p:attrName>ppt_h</p:attrName>
                                        </p:attrNameLst>
                                      </p:cBhvr>
                                      <p:tavLst>
                                        <p:tav tm="0">
                                          <p:val>
                                            <p:fltVal val="0"/>
                                          </p:val>
                                        </p:tav>
                                        <p:tav tm="100000">
                                          <p:val>
                                            <p:strVal val="#ppt_h"/>
                                          </p:val>
                                        </p:tav>
                                      </p:tavLst>
                                    </p:anim>
                                    <p:animEffect transition="in" filter="fade">
                                      <p:cBhvr additive="repl">
                                        <p:cTn id="20" dur="500"/>
                                        <p:tgtEl>
                                          <p:spTgt spid="16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71"/>
                                        </p:tgtEl>
                                        <p:attrNameLst>
                                          <p:attrName>style.visibility</p:attrName>
                                        </p:attrNameLst>
                                      </p:cBhvr>
                                      <p:to>
                                        <p:strVal val="visible"/>
                                      </p:to>
                                    </p:set>
                                    <p:anim calcmode="lin" valueType="num">
                                      <p:cBhvr additive="repl">
                                        <p:cTn id="23" dur="500" fill="hold"/>
                                        <p:tgtEl>
                                          <p:spTgt spid="171"/>
                                        </p:tgtEl>
                                        <p:attrNameLst>
                                          <p:attrName>ppt_w</p:attrName>
                                        </p:attrNameLst>
                                      </p:cBhvr>
                                      <p:tavLst>
                                        <p:tav tm="0">
                                          <p:val>
                                            <p:fltVal val="0"/>
                                          </p:val>
                                        </p:tav>
                                        <p:tav tm="100000">
                                          <p:val>
                                            <p:strVal val="#ppt_w"/>
                                          </p:val>
                                        </p:tav>
                                      </p:tavLst>
                                    </p:anim>
                                    <p:anim calcmode="lin" valueType="num">
                                      <p:cBhvr additive="repl">
                                        <p:cTn id="24" dur="500" fill="hold"/>
                                        <p:tgtEl>
                                          <p:spTgt spid="171"/>
                                        </p:tgtEl>
                                        <p:attrNameLst>
                                          <p:attrName>ppt_h</p:attrName>
                                        </p:attrNameLst>
                                      </p:cBhvr>
                                      <p:tavLst>
                                        <p:tav tm="0">
                                          <p:val>
                                            <p:fltVal val="0"/>
                                          </p:val>
                                        </p:tav>
                                        <p:tav tm="100000">
                                          <p:val>
                                            <p:strVal val="#ppt_h"/>
                                          </p:val>
                                        </p:tav>
                                      </p:tavLst>
                                    </p:anim>
                                    <p:animEffect transition="in" filter="fade">
                                      <p:cBhvr additive="repl">
                                        <p:cTn id="25" dur="500"/>
                                        <p:tgtEl>
                                          <p:spTgt spid="17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81"/>
                                        </p:tgtEl>
                                        <p:attrNameLst>
                                          <p:attrName>style.visibility</p:attrName>
                                        </p:attrNameLst>
                                      </p:cBhvr>
                                      <p:to>
                                        <p:strVal val="visible"/>
                                      </p:to>
                                    </p:set>
                                    <p:anim calcmode="lin" valueType="num">
                                      <p:cBhvr additive="repl">
                                        <p:cTn id="28" dur="500" fill="hold"/>
                                        <p:tgtEl>
                                          <p:spTgt spid="181"/>
                                        </p:tgtEl>
                                        <p:attrNameLst>
                                          <p:attrName>ppt_w</p:attrName>
                                        </p:attrNameLst>
                                      </p:cBhvr>
                                      <p:tavLst>
                                        <p:tav tm="0">
                                          <p:val>
                                            <p:fltVal val="0"/>
                                          </p:val>
                                        </p:tav>
                                        <p:tav tm="100000">
                                          <p:val>
                                            <p:strVal val="#ppt_w"/>
                                          </p:val>
                                        </p:tav>
                                      </p:tavLst>
                                    </p:anim>
                                    <p:anim calcmode="lin" valueType="num">
                                      <p:cBhvr additive="repl">
                                        <p:cTn id="29" dur="500" fill="hold"/>
                                        <p:tgtEl>
                                          <p:spTgt spid="181"/>
                                        </p:tgtEl>
                                        <p:attrNameLst>
                                          <p:attrName>ppt_h</p:attrName>
                                        </p:attrNameLst>
                                      </p:cBhvr>
                                      <p:tavLst>
                                        <p:tav tm="0">
                                          <p:val>
                                            <p:fltVal val="0"/>
                                          </p:val>
                                        </p:tav>
                                        <p:tav tm="100000">
                                          <p:val>
                                            <p:strVal val="#ppt_h"/>
                                          </p:val>
                                        </p:tav>
                                      </p:tavLst>
                                    </p:anim>
                                    <p:animEffect transition="in" filter="fade">
                                      <p:cBhvr additive="repl">
                                        <p:cTn id="30" dur="5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渔业行业安全生产规章制度培训对于保障渔民和船员的生命安全至关重要。只有通过培训提高他们的安全意识和技能，才能有效减少事故的发生率，保障整个行业的安全和稳定发展。</a:t>
            </a:r>
            <a:endParaRPr lang="en-US" sz="2000" b="0" strike="noStrike" spc="-1">
              <a:solidFill>
                <a:srgbClr val="000000"/>
              </a:solidFill>
              <a:latin typeface="Arial"/>
            </a:endParaRPr>
          </a:p>
        </p:txBody>
      </p:sp>
      <p:pic>
        <p:nvPicPr>
          <p:cNvPr id="190"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 calcmode="lin" valueType="num">
                                      <p:cBhvr additive="repl">
                                        <p:cTn id="7" dur="500" fill="hold"/>
                                        <p:tgtEl>
                                          <p:spTgt spid="190"/>
                                        </p:tgtEl>
                                        <p:attrNameLst>
                                          <p:attrName>ppt_w</p:attrName>
                                        </p:attrNameLst>
                                      </p:cBhvr>
                                      <p:tavLst>
                                        <p:tav tm="0">
                                          <p:val>
                                            <p:fltVal val="0"/>
                                          </p:val>
                                        </p:tav>
                                        <p:tav tm="100000">
                                          <p:val>
                                            <p:strVal val="#ppt_w"/>
                                          </p:val>
                                        </p:tav>
                                      </p:tavLst>
                                    </p:anim>
                                    <p:anim calcmode="lin" valueType="num">
                                      <p:cBhvr additive="repl">
                                        <p:cTn id="8" dur="500" fill="hold"/>
                                        <p:tgtEl>
                                          <p:spTgt spid="190"/>
                                        </p:tgtEl>
                                        <p:attrNameLst>
                                          <p:attrName>ppt_h</p:attrName>
                                        </p:attrNameLst>
                                      </p:cBhvr>
                                      <p:tavLst>
                                        <p:tav tm="0">
                                          <p:val>
                                            <p:fltVal val="0"/>
                                          </p:val>
                                        </p:tav>
                                        <p:tav tm="100000">
                                          <p:val>
                                            <p:strVal val="#ppt_h"/>
                                          </p:val>
                                        </p:tav>
                                      </p:tavLst>
                                    </p:anim>
                                    <p:animEffect transition="in" filter="fade">
                                      <p:cBhvr additive="repl">
                                        <p:cTn id="9"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1" name="图片 7"/>
          <p:cNvPicPr/>
          <p:nvPr/>
        </p:nvPicPr>
        <p:blipFill>
          <a:blip r:embed="rId3"/>
          <a:srcRect l="22204" r="2142"/>
          <a:stretch>
            <a:fillRect/>
          </a:stretch>
        </p:blipFill>
        <p:spPr>
          <a:xfrm>
            <a:off x="0" y="0"/>
            <a:ext cx="12191760" cy="6857640"/>
          </a:xfrm>
          <a:prstGeom prst="rect">
            <a:avLst/>
          </a:prstGeom>
          <a:ln w="0">
            <a:noFill/>
          </a:ln>
        </p:spPr>
      </p:pic>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渔业生产安全规章制度介绍</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渔业生产安全规章制度概述</a:t>
            </a:r>
            <a:endParaRPr lang="en-US" sz="2800" b="0" strike="noStrike" spc="-1">
              <a:solidFill>
                <a:srgbClr val="000000"/>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渔业行业的安全生产是指采取各种措施和规定，确保在渔业生产过程中不发生安全事故，保障渔民和渔船的安全。这涉及到国家法律法规的遵守，以及企业内部制定的相关规章制度，共同构成了一套完整的安全管理体系。</a:t>
            </a:r>
            <a:endParaRPr lang="en-US" sz="18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0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fade">
                                      <p:cBhvr additive="repl">
                                        <p:cTn id="7" dur="5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渔业生产安全操作规程</a:t>
            </a:r>
            <a:endParaRPr lang="en-US" sz="3600" b="0" strike="noStrike" spc="-1">
              <a:solidFill>
                <a:schemeClr val="dk1"/>
              </a:solidFill>
              <a:latin typeface="Arial"/>
            </a:endParaRPr>
          </a:p>
        </p:txBody>
      </p:sp>
      <p:sp>
        <p:nvSpPr>
          <p:cNvPr id="20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如何合理使用救生衣、救生圈等装备</a:t>
            </a:r>
            <a:endParaRPr lang="en-US" sz="1600" b="0" strike="noStrike" spc="-1">
              <a:solidFill>
                <a:srgbClr val="000000"/>
              </a:solidFill>
              <a:latin typeface="Arial"/>
            </a:endParaRPr>
          </a:p>
        </p:txBody>
      </p:sp>
      <p:sp>
        <p:nvSpPr>
          <p:cNvPr id="20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正确使用安全设备</a:t>
            </a:r>
            <a:endParaRPr lang="en-US" sz="2000" b="0" strike="noStrike" spc="-1">
              <a:solidFill>
                <a:srgbClr val="000000"/>
              </a:solidFill>
              <a:latin typeface="Arial"/>
            </a:endParaRPr>
          </a:p>
        </p:txBody>
      </p:sp>
      <p:sp>
        <p:nvSpPr>
          <p:cNvPr id="2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如何保养船只，确保船舶在良好状态下出海</a:t>
            </a:r>
            <a:endParaRPr lang="en-US" sz="1600" b="0" strike="noStrike" spc="-1">
              <a:solidFill>
                <a:srgbClr val="000000"/>
              </a:solidFill>
              <a:latin typeface="Arial"/>
            </a:endParaRPr>
          </a:p>
        </p:txBody>
      </p:sp>
      <p:sp>
        <p:nvSpPr>
          <p:cNvPr id="2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船舶维护保养</a:t>
            </a:r>
            <a:endParaRPr lang="en-US" sz="2000" b="0" strike="noStrike" spc="-1">
              <a:solidFill>
                <a:srgbClr val="000000"/>
              </a:solidFill>
              <a:latin typeface="Arial"/>
            </a:endParaRPr>
          </a:p>
        </p:txBody>
      </p:sp>
      <p:sp>
        <p:nvSpPr>
          <p:cNvPr id="2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紧急情况下如何迅速反应，保障人员安全</a:t>
            </a:r>
            <a:endParaRPr lang="en-US" sz="1600" b="0" strike="noStrike" spc="-1">
              <a:solidFill>
                <a:srgbClr val="000000"/>
              </a:solidFill>
              <a:latin typeface="Arial"/>
            </a:endParaRPr>
          </a:p>
        </p:txBody>
      </p:sp>
      <p:sp>
        <p:nvSpPr>
          <p:cNvPr id="2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应对突发情况</a:t>
            </a:r>
            <a:endParaRPr lang="en-US" sz="2000" b="0" strike="noStrike" spc="-1">
              <a:solidFill>
                <a:srgbClr val="000000"/>
              </a:solidFill>
              <a:latin typeface="Arial"/>
            </a:endParaRPr>
          </a:p>
        </p:txBody>
      </p:sp>
      <p:sp>
        <p:nvSpPr>
          <p:cNvPr id="211"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12"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11"/>
                                        </p:tgtEl>
                                        <p:attrNameLst>
                                          <p:attrName>style.visibility</p:attrName>
                                        </p:attrNameLst>
                                      </p:cBhvr>
                                      <p:to>
                                        <p:strVal val="visible"/>
                                      </p:to>
                                    </p:set>
                                    <p:animEffect transition="in" filter="fade">
                                      <p:cBhvr additive="repl">
                                        <p:cTn id="7" dur="500"/>
                                        <p:tgtEl>
                                          <p:spTgt spid="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渔业生产安全事故案例分析</a:t>
            </a:r>
            <a:endParaRPr lang="en-US" sz="3600" b="0" strike="noStrike" spc="-1">
              <a:solidFill>
                <a:schemeClr val="dk1"/>
              </a:solidFill>
              <a:latin typeface="Arial"/>
            </a:endParaRPr>
          </a:p>
        </p:txBody>
      </p:sp>
      <p:sp>
        <p:nvSpPr>
          <p:cNvPr id="21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分析因渔网纠缠导致的安全事故</a:t>
            </a:r>
            <a:endParaRPr lang="en-US" sz="1600" b="0" strike="noStrike" spc="-1">
              <a:solidFill>
                <a:srgbClr val="000000"/>
              </a:solidFill>
              <a:latin typeface="Arial"/>
            </a:endParaRPr>
          </a:p>
        </p:txBody>
      </p:sp>
      <p:sp>
        <p:nvSpPr>
          <p:cNvPr id="21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渔网纠缠事故</a:t>
            </a:r>
            <a:endParaRPr lang="en-US" sz="2000" b="0" strike="noStrike" spc="-1">
              <a:solidFill>
                <a:srgbClr val="000000"/>
              </a:solidFill>
              <a:latin typeface="Arial"/>
            </a:endParaRPr>
          </a:p>
        </p:txBody>
      </p:sp>
      <p:sp>
        <p:nvSpPr>
          <p:cNvPr id="21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详细解析渔船漏水事故的发生原因及应对方法</a:t>
            </a:r>
            <a:endParaRPr lang="en-US" sz="1600" b="0" strike="noStrike" spc="-1">
              <a:solidFill>
                <a:srgbClr val="000000"/>
              </a:solidFill>
              <a:latin typeface="Arial"/>
            </a:endParaRPr>
          </a:p>
        </p:txBody>
      </p:sp>
      <p:sp>
        <p:nvSpPr>
          <p:cNvPr id="21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渔船漏水事故</a:t>
            </a:r>
            <a:endParaRPr lang="en-US" sz="2000" b="0" strike="noStrike" spc="-1">
              <a:solidFill>
                <a:srgbClr val="000000"/>
              </a:solidFill>
              <a:latin typeface="Arial"/>
            </a:endParaRPr>
          </a:p>
        </p:txBody>
      </p:sp>
      <p:sp>
        <p:nvSpPr>
          <p:cNvPr id="21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引发渔民溺水事故的内在因素和应急措施</a:t>
            </a:r>
            <a:endParaRPr lang="en-US" sz="1600" b="0" strike="noStrike" spc="-1">
              <a:solidFill>
                <a:srgbClr val="000000"/>
              </a:solidFill>
              <a:latin typeface="Arial"/>
            </a:endParaRPr>
          </a:p>
        </p:txBody>
      </p:sp>
      <p:sp>
        <p:nvSpPr>
          <p:cNvPr id="21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渔民溺水事故</a:t>
            </a:r>
            <a:endParaRPr lang="en-US" sz="2000" b="0" strike="noStrike" spc="-1">
              <a:solidFill>
                <a:srgbClr val="000000"/>
              </a:solidFill>
              <a:latin typeface="Arial"/>
            </a:endParaRPr>
          </a:p>
        </p:txBody>
      </p:sp>
      <p:sp>
        <p:nvSpPr>
          <p:cNvPr id="22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2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23" name="组合 4"/>
          <p:cNvGrpSpPr/>
          <p:nvPr/>
        </p:nvGrpSpPr>
        <p:grpSpPr>
          <a:xfrm>
            <a:off x="577800" y="381240"/>
            <a:ext cx="3060720" cy="2445480"/>
            <a:chOff x="577800" y="381240"/>
            <a:chExt cx="3060720" cy="2445480"/>
          </a:xfrm>
        </p:grpSpPr>
        <p:grpSp>
          <p:nvGrpSpPr>
            <p:cNvPr id="224" name="组合 19"/>
            <p:cNvGrpSpPr/>
            <p:nvPr/>
          </p:nvGrpSpPr>
          <p:grpSpPr>
            <a:xfrm>
              <a:off x="577800" y="381240"/>
              <a:ext cx="3060720" cy="2040480"/>
              <a:chOff x="577800" y="381240"/>
              <a:chExt cx="3060720" cy="2040480"/>
            </a:xfrm>
          </p:grpSpPr>
          <p:graphicFrame>
            <p:nvGraphicFramePr>
              <p:cNvPr id="22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26" name="组合 25"/>
              <p:cNvGrpSpPr/>
              <p:nvPr/>
            </p:nvGrpSpPr>
            <p:grpSpPr>
              <a:xfrm>
                <a:off x="1387800" y="696600"/>
                <a:ext cx="1394640" cy="1394640"/>
                <a:chOff x="1387800" y="696600"/>
                <a:chExt cx="1394640" cy="1394640"/>
              </a:xfrm>
            </p:grpSpPr>
            <p:sp>
              <p:nvSpPr>
                <p:cNvPr id="22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2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2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0" name="组合 7"/>
          <p:cNvGrpSpPr/>
          <p:nvPr/>
        </p:nvGrpSpPr>
        <p:grpSpPr>
          <a:xfrm>
            <a:off x="3127320" y="385200"/>
            <a:ext cx="3060720" cy="2445480"/>
            <a:chOff x="3127320" y="385200"/>
            <a:chExt cx="3060720" cy="2445480"/>
          </a:xfrm>
        </p:grpSpPr>
        <p:sp>
          <p:nvSpPr>
            <p:cNvPr id="23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2" name="组合 9"/>
            <p:cNvGrpSpPr/>
            <p:nvPr/>
          </p:nvGrpSpPr>
          <p:grpSpPr>
            <a:xfrm>
              <a:off x="3127320" y="385200"/>
              <a:ext cx="3060720" cy="2445480"/>
              <a:chOff x="3127320" y="385200"/>
              <a:chExt cx="3060720" cy="2445480"/>
            </a:xfrm>
          </p:grpSpPr>
          <p:grpSp>
            <p:nvGrpSpPr>
              <p:cNvPr id="233" name="组合 13"/>
              <p:cNvGrpSpPr/>
              <p:nvPr/>
            </p:nvGrpSpPr>
            <p:grpSpPr>
              <a:xfrm>
                <a:off x="3127320" y="385200"/>
                <a:ext cx="3060720" cy="2040480"/>
                <a:chOff x="3127320" y="385200"/>
                <a:chExt cx="3060720" cy="2040480"/>
              </a:xfrm>
            </p:grpSpPr>
            <p:graphicFrame>
              <p:nvGraphicFramePr>
                <p:cNvPr id="23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3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37" name="组合 10"/>
          <p:cNvGrpSpPr/>
          <p:nvPr/>
        </p:nvGrpSpPr>
        <p:grpSpPr>
          <a:xfrm>
            <a:off x="5771880" y="380880"/>
            <a:ext cx="3060720" cy="2445480"/>
            <a:chOff x="5771880" y="380880"/>
            <a:chExt cx="3060720" cy="2445480"/>
          </a:xfrm>
        </p:grpSpPr>
        <p:grpSp>
          <p:nvGrpSpPr>
            <p:cNvPr id="238" name="组合 11"/>
            <p:cNvGrpSpPr/>
            <p:nvPr/>
          </p:nvGrpSpPr>
          <p:grpSpPr>
            <a:xfrm>
              <a:off x="5771880" y="380880"/>
              <a:ext cx="3060720" cy="2445480"/>
              <a:chOff x="5771880" y="380880"/>
              <a:chExt cx="3060720" cy="2445480"/>
            </a:xfrm>
          </p:grpSpPr>
          <p:grpSp>
            <p:nvGrpSpPr>
              <p:cNvPr id="239" name="组合 14"/>
              <p:cNvGrpSpPr/>
              <p:nvPr/>
            </p:nvGrpSpPr>
            <p:grpSpPr>
              <a:xfrm>
                <a:off x="5771880" y="380880"/>
                <a:ext cx="3060720" cy="2040480"/>
                <a:chOff x="5771880" y="380880"/>
                <a:chExt cx="3060720" cy="2040480"/>
              </a:xfrm>
            </p:grpSpPr>
            <p:graphicFrame>
              <p:nvGraphicFramePr>
                <p:cNvPr id="24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4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43" name="Group 65"/>
            <p:cNvGrpSpPr/>
            <p:nvPr/>
          </p:nvGrpSpPr>
          <p:grpSpPr>
            <a:xfrm>
              <a:off x="7055640" y="1229040"/>
              <a:ext cx="479880" cy="476640"/>
              <a:chOff x="7055640" y="1229040"/>
              <a:chExt cx="479880" cy="476640"/>
            </a:xfrm>
          </p:grpSpPr>
          <p:sp>
            <p:nvSpPr>
              <p:cNvPr id="24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47" name="组合 12"/>
          <p:cNvGrpSpPr/>
          <p:nvPr/>
        </p:nvGrpSpPr>
        <p:grpSpPr>
          <a:xfrm>
            <a:off x="8371800" y="384480"/>
            <a:ext cx="3060720" cy="2445480"/>
            <a:chOff x="8371800" y="384480"/>
            <a:chExt cx="3060720" cy="2445480"/>
          </a:xfrm>
        </p:grpSpPr>
        <p:sp>
          <p:nvSpPr>
            <p:cNvPr id="24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49" name="组合 13"/>
            <p:cNvGrpSpPr/>
            <p:nvPr/>
          </p:nvGrpSpPr>
          <p:grpSpPr>
            <a:xfrm>
              <a:off x="8371800" y="384480"/>
              <a:ext cx="3060720" cy="2445480"/>
              <a:chOff x="8371800" y="384480"/>
              <a:chExt cx="3060720" cy="2445480"/>
            </a:xfrm>
          </p:grpSpPr>
          <p:grpSp>
            <p:nvGrpSpPr>
              <p:cNvPr id="250" name="组合 14"/>
              <p:cNvGrpSpPr/>
              <p:nvPr/>
            </p:nvGrpSpPr>
            <p:grpSpPr>
              <a:xfrm>
                <a:off x="8371800" y="384480"/>
                <a:ext cx="3060720" cy="2040480"/>
                <a:chOff x="8371800" y="384480"/>
                <a:chExt cx="3060720" cy="2040480"/>
              </a:xfrm>
            </p:grpSpPr>
            <p:graphicFrame>
              <p:nvGraphicFramePr>
                <p:cNvPr id="25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5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22"/>
                                        </p:tgtEl>
                                        <p:attrNameLst>
                                          <p:attrName>style.visibility</p:attrName>
                                        </p:attrNameLst>
                                      </p:cBhvr>
                                      <p:to>
                                        <p:strVal val="visible"/>
                                      </p:to>
                                    </p:set>
                                    <p:anim calcmode="lin" valueType="num">
                                      <p:cBhvr additive="repl">
                                        <p:cTn id="7" dur="500" fill="hold"/>
                                        <p:tgtEl>
                                          <p:spTgt spid="222"/>
                                        </p:tgtEl>
                                        <p:attrNameLst>
                                          <p:attrName>ppt_x</p:attrName>
                                        </p:attrNameLst>
                                      </p:cBhvr>
                                      <p:tavLst>
                                        <p:tav tm="0">
                                          <p:val>
                                            <p:strVal val="#ppt_x"/>
                                          </p:val>
                                        </p:tav>
                                        <p:tav tm="100000">
                                          <p:val>
                                            <p:strVal val="#ppt_x"/>
                                          </p:val>
                                        </p:tav>
                                      </p:tavLst>
                                    </p:anim>
                                    <p:anim calcmode="lin" valueType="num">
                                      <p:cBhvr additive="repl">
                                        <p:cTn id="8" dur="500" fill="hold"/>
                                        <p:tgtEl>
                                          <p:spTgt spid="22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23"/>
                                        </p:tgtEl>
                                        <p:attrNameLst>
                                          <p:attrName>style.visibility</p:attrName>
                                        </p:attrNameLst>
                                      </p:cBhvr>
                                      <p:to>
                                        <p:strVal val="visible"/>
                                      </p:to>
                                    </p:set>
                                    <p:anim calcmode="lin" valueType="num">
                                      <p:cBhvr additive="repl">
                                        <p:cTn id="11" dur="500" fill="hold"/>
                                        <p:tgtEl>
                                          <p:spTgt spid="223"/>
                                        </p:tgtEl>
                                        <p:attrNameLst>
                                          <p:attrName>ppt_w</p:attrName>
                                        </p:attrNameLst>
                                      </p:cBhvr>
                                      <p:tavLst>
                                        <p:tav tm="0">
                                          <p:val>
                                            <p:fltVal val="0"/>
                                          </p:val>
                                        </p:tav>
                                        <p:tav tm="100000">
                                          <p:val>
                                            <p:strVal val="#ppt_w"/>
                                          </p:val>
                                        </p:tav>
                                      </p:tavLst>
                                    </p:anim>
                                    <p:anim calcmode="lin" valueType="num">
                                      <p:cBhvr additive="repl">
                                        <p:cTn id="12" dur="500" fill="hold"/>
                                        <p:tgtEl>
                                          <p:spTgt spid="223"/>
                                        </p:tgtEl>
                                        <p:attrNameLst>
                                          <p:attrName>ppt_h</p:attrName>
                                        </p:attrNameLst>
                                      </p:cBhvr>
                                      <p:tavLst>
                                        <p:tav tm="0">
                                          <p:val>
                                            <p:fltVal val="0"/>
                                          </p:val>
                                        </p:tav>
                                        <p:tav tm="100000">
                                          <p:val>
                                            <p:strVal val="#ppt_h"/>
                                          </p:val>
                                        </p:tav>
                                      </p:tavLst>
                                    </p:anim>
                                    <p:animEffect transition="in" filter="fade">
                                      <p:cBhvr additive="repl">
                                        <p:cTn id="13" dur="500"/>
                                        <p:tgtEl>
                                          <p:spTgt spid="22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30"/>
                                        </p:tgtEl>
                                        <p:attrNameLst>
                                          <p:attrName>style.visibility</p:attrName>
                                        </p:attrNameLst>
                                      </p:cBhvr>
                                      <p:to>
                                        <p:strVal val="visible"/>
                                      </p:to>
                                    </p:set>
                                    <p:anim calcmode="lin" valueType="num">
                                      <p:cBhvr additive="repl">
                                        <p:cTn id="18" dur="500" fill="hold"/>
                                        <p:tgtEl>
                                          <p:spTgt spid="230"/>
                                        </p:tgtEl>
                                        <p:attrNameLst>
                                          <p:attrName>ppt_w</p:attrName>
                                        </p:attrNameLst>
                                      </p:cBhvr>
                                      <p:tavLst>
                                        <p:tav tm="0">
                                          <p:val>
                                            <p:fltVal val="0"/>
                                          </p:val>
                                        </p:tav>
                                        <p:tav tm="100000">
                                          <p:val>
                                            <p:strVal val="#ppt_w"/>
                                          </p:val>
                                        </p:tav>
                                      </p:tavLst>
                                    </p:anim>
                                    <p:anim calcmode="lin" valueType="num">
                                      <p:cBhvr additive="repl">
                                        <p:cTn id="19" dur="500" fill="hold"/>
                                        <p:tgtEl>
                                          <p:spTgt spid="230"/>
                                        </p:tgtEl>
                                        <p:attrNameLst>
                                          <p:attrName>ppt_h</p:attrName>
                                        </p:attrNameLst>
                                      </p:cBhvr>
                                      <p:tavLst>
                                        <p:tav tm="0">
                                          <p:val>
                                            <p:fltVal val="0"/>
                                          </p:val>
                                        </p:tav>
                                        <p:tav tm="100000">
                                          <p:val>
                                            <p:strVal val="#ppt_h"/>
                                          </p:val>
                                        </p:tav>
                                      </p:tavLst>
                                    </p:anim>
                                    <p:animEffect transition="in" filter="fade">
                                      <p:cBhvr additive="repl">
                                        <p:cTn id="20" dur="500"/>
                                        <p:tgtEl>
                                          <p:spTgt spid="23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37"/>
                                        </p:tgtEl>
                                        <p:attrNameLst>
                                          <p:attrName>style.visibility</p:attrName>
                                        </p:attrNameLst>
                                      </p:cBhvr>
                                      <p:to>
                                        <p:strVal val="visible"/>
                                      </p:to>
                                    </p:set>
                                    <p:anim calcmode="lin" valueType="num">
                                      <p:cBhvr additive="repl">
                                        <p:cTn id="23" dur="500" fill="hold"/>
                                        <p:tgtEl>
                                          <p:spTgt spid="237"/>
                                        </p:tgtEl>
                                        <p:attrNameLst>
                                          <p:attrName>ppt_w</p:attrName>
                                        </p:attrNameLst>
                                      </p:cBhvr>
                                      <p:tavLst>
                                        <p:tav tm="0">
                                          <p:val>
                                            <p:fltVal val="0"/>
                                          </p:val>
                                        </p:tav>
                                        <p:tav tm="100000">
                                          <p:val>
                                            <p:strVal val="#ppt_w"/>
                                          </p:val>
                                        </p:tav>
                                      </p:tavLst>
                                    </p:anim>
                                    <p:anim calcmode="lin" valueType="num">
                                      <p:cBhvr additive="repl">
                                        <p:cTn id="24" dur="500" fill="hold"/>
                                        <p:tgtEl>
                                          <p:spTgt spid="237"/>
                                        </p:tgtEl>
                                        <p:attrNameLst>
                                          <p:attrName>ppt_h</p:attrName>
                                        </p:attrNameLst>
                                      </p:cBhvr>
                                      <p:tavLst>
                                        <p:tav tm="0">
                                          <p:val>
                                            <p:fltVal val="0"/>
                                          </p:val>
                                        </p:tav>
                                        <p:tav tm="100000">
                                          <p:val>
                                            <p:strVal val="#ppt_h"/>
                                          </p:val>
                                        </p:tav>
                                      </p:tavLst>
                                    </p:anim>
                                    <p:animEffect transition="in" filter="fade">
                                      <p:cBhvr additive="repl">
                                        <p:cTn id="25" dur="500"/>
                                        <p:tgtEl>
                                          <p:spTgt spid="23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47"/>
                                        </p:tgtEl>
                                        <p:attrNameLst>
                                          <p:attrName>style.visibility</p:attrName>
                                        </p:attrNameLst>
                                      </p:cBhvr>
                                      <p:to>
                                        <p:strVal val="visible"/>
                                      </p:to>
                                    </p:set>
                                    <p:anim calcmode="lin" valueType="num">
                                      <p:cBhvr additive="repl">
                                        <p:cTn id="28" dur="500" fill="hold"/>
                                        <p:tgtEl>
                                          <p:spTgt spid="247"/>
                                        </p:tgtEl>
                                        <p:attrNameLst>
                                          <p:attrName>ppt_w</p:attrName>
                                        </p:attrNameLst>
                                      </p:cBhvr>
                                      <p:tavLst>
                                        <p:tav tm="0">
                                          <p:val>
                                            <p:fltVal val="0"/>
                                          </p:val>
                                        </p:tav>
                                        <p:tav tm="100000">
                                          <p:val>
                                            <p:strVal val="#ppt_w"/>
                                          </p:val>
                                        </p:tav>
                                      </p:tavLst>
                                    </p:anim>
                                    <p:anim calcmode="lin" valueType="num">
                                      <p:cBhvr additive="repl">
                                        <p:cTn id="29" dur="500" fill="hold"/>
                                        <p:tgtEl>
                                          <p:spTgt spid="247"/>
                                        </p:tgtEl>
                                        <p:attrNameLst>
                                          <p:attrName>ppt_h</p:attrName>
                                        </p:attrNameLst>
                                      </p:cBhvr>
                                      <p:tavLst>
                                        <p:tav tm="0">
                                          <p:val>
                                            <p:fltVal val="0"/>
                                          </p:val>
                                        </p:tav>
                                        <p:tav tm="100000">
                                          <p:val>
                                            <p:strVal val="#ppt_h"/>
                                          </p:val>
                                        </p:tav>
                                      </p:tavLst>
                                    </p:anim>
                                    <p:animEffect transition="in" filter="fade">
                                      <p:cBhvr additive="repl">
                                        <p:cTn id="30" dur="5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5"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6"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值班制度</a:t>
            </a:r>
            <a:endParaRPr lang="en-US" sz="1800" b="0" strike="noStrike" spc="-1">
              <a:solidFill>
                <a:srgbClr val="000000"/>
              </a:solidFill>
              <a:latin typeface="Arial"/>
            </a:endParaRPr>
          </a:p>
        </p:txBody>
      </p:sp>
      <p:sp>
        <p:nvSpPr>
          <p:cNvPr id="257"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a:t>
            </a:r>
            <a:r>
              <a:rPr lang="en-US" sz="1400" b="0" strike="noStrike" spc="-1">
                <a:solidFill>
                  <a:schemeClr val="dk1"/>
                </a:solidFill>
                <a:latin typeface="微软雅黑"/>
                <a:ea typeface="微软雅黑"/>
              </a:rPr>
              <a:t>24</a:t>
            </a:r>
            <a:r>
              <a:rPr lang="zh-CN" sz="1400" b="0" strike="noStrike" spc="-1">
                <a:solidFill>
                  <a:schemeClr val="dk1"/>
                </a:solidFill>
                <a:latin typeface="微软雅黑"/>
                <a:ea typeface="微软雅黑"/>
              </a:rPr>
              <a:t>小时应急值班制度，及时响应安全事件</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明确各岗位职责，确保安全管理到位</a:t>
            </a:r>
            <a:endParaRPr lang="en-US" sz="1400" b="0" strike="noStrike" spc="-1">
              <a:solidFill>
                <a:srgbClr val="000000"/>
              </a:solidFill>
              <a:latin typeface="Arial"/>
            </a:endParaRPr>
          </a:p>
        </p:txBody>
      </p:sp>
      <p:sp>
        <p:nvSpPr>
          <p:cNvPr id="258"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9"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安全督察</a:t>
            </a:r>
            <a:endParaRPr lang="en-US" sz="1800" b="0" strike="noStrike" spc="-1">
              <a:solidFill>
                <a:srgbClr val="000000"/>
              </a:solidFill>
              <a:latin typeface="Arial"/>
            </a:endParaRPr>
          </a:p>
        </p:txBody>
      </p:sp>
      <p:sp>
        <p:nvSpPr>
          <p:cNvPr id="260"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定期开展安全督察，检查各项安全制度执行情况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及时发现问题并制定整改措施</a:t>
            </a:r>
            <a:endParaRPr lang="en-US" sz="1400" b="0" strike="noStrike" spc="-1">
              <a:solidFill>
                <a:srgbClr val="000000"/>
              </a:solidFill>
              <a:latin typeface="Arial"/>
            </a:endParaRPr>
          </a:p>
        </p:txBody>
      </p:sp>
      <p:sp>
        <p:nvSpPr>
          <p:cNvPr id="261"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2"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安全奖惩</a:t>
            </a:r>
            <a:endParaRPr lang="en-US" sz="1800" b="0" strike="noStrike" spc="-1">
              <a:solidFill>
                <a:srgbClr val="000000"/>
              </a:solidFill>
              <a:latin typeface="Arial"/>
            </a:endParaRPr>
          </a:p>
        </p:txBody>
      </p:sp>
      <p:sp>
        <p:nvSpPr>
          <p:cNvPr id="263"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建立安全奖惩机制，激励遵守安全规定的渔民</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对违反安全规定者进行相应处罚</a:t>
            </a:r>
            <a:endParaRPr lang="en-US" sz="1400" b="0" strike="noStrike" spc="-1">
              <a:solidFill>
                <a:srgbClr val="000000"/>
              </a:solidFill>
              <a:latin typeface="Arial"/>
            </a:endParaRPr>
          </a:p>
        </p:txBody>
      </p:sp>
      <p:sp>
        <p:nvSpPr>
          <p:cNvPr id="26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渔业生产安全管理制度</a:t>
            </a:r>
            <a:endParaRPr lang="en-US" sz="3600" b="0" strike="noStrike" spc="-1">
              <a:solidFill>
                <a:schemeClr val="dk1"/>
              </a:solidFill>
              <a:latin typeface="Arial"/>
            </a:endParaRPr>
          </a:p>
        </p:txBody>
      </p:sp>
      <p:sp>
        <p:nvSpPr>
          <p:cNvPr id="265"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6"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安全培训</a:t>
            </a:r>
            <a:endParaRPr lang="en-US" sz="1800" b="0" strike="noStrike" spc="-1">
              <a:solidFill>
                <a:srgbClr val="000000"/>
              </a:solidFill>
              <a:latin typeface="Arial"/>
            </a:endParaRPr>
          </a:p>
        </p:txBody>
      </p:sp>
      <p:sp>
        <p:nvSpPr>
          <p:cNvPr id="267"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定期组织渔民进行安全培训，提高安全意识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加强渔民的安全技能培训，提升应急处理能力</a:t>
            </a:r>
            <a:endParaRPr lang="en-US" sz="1400" b="0" strike="noStrike" spc="-1">
              <a:solidFill>
                <a:srgbClr val="000000"/>
              </a:solidFill>
              <a:latin typeface="Arial"/>
            </a:endParaRPr>
          </a:p>
        </p:txBody>
      </p:sp>
      <p:grpSp>
        <p:nvGrpSpPr>
          <p:cNvPr id="268" name="组合 4"/>
          <p:cNvGrpSpPr/>
          <p:nvPr/>
        </p:nvGrpSpPr>
        <p:grpSpPr>
          <a:xfrm>
            <a:off x="0" y="497520"/>
            <a:ext cx="3060720" cy="2445480"/>
            <a:chOff x="0" y="497520"/>
            <a:chExt cx="3060720" cy="2445480"/>
          </a:xfrm>
        </p:grpSpPr>
        <p:grpSp>
          <p:nvGrpSpPr>
            <p:cNvPr id="269" name="组合 19"/>
            <p:cNvGrpSpPr/>
            <p:nvPr/>
          </p:nvGrpSpPr>
          <p:grpSpPr>
            <a:xfrm>
              <a:off x="0" y="497520"/>
              <a:ext cx="3060720" cy="2040480"/>
              <a:chOff x="0" y="497520"/>
              <a:chExt cx="3060720" cy="2040480"/>
            </a:xfrm>
          </p:grpSpPr>
          <p:graphicFrame>
            <p:nvGraphicFramePr>
              <p:cNvPr id="270"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71" name="组合 25"/>
              <p:cNvGrpSpPr/>
              <p:nvPr/>
            </p:nvGrpSpPr>
            <p:grpSpPr>
              <a:xfrm>
                <a:off x="810000" y="812520"/>
                <a:ext cx="1394640" cy="1394640"/>
                <a:chOff x="810000" y="812520"/>
                <a:chExt cx="1394640" cy="1394640"/>
              </a:xfrm>
            </p:grpSpPr>
            <p:sp>
              <p:nvSpPr>
                <p:cNvPr id="272"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3"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4"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5" name="组合 8"/>
          <p:cNvGrpSpPr/>
          <p:nvPr/>
        </p:nvGrpSpPr>
        <p:grpSpPr>
          <a:xfrm>
            <a:off x="2778120" y="497520"/>
            <a:ext cx="3060720" cy="2445480"/>
            <a:chOff x="2778120" y="497520"/>
            <a:chExt cx="3060720" cy="2445480"/>
          </a:xfrm>
        </p:grpSpPr>
        <p:sp>
          <p:nvSpPr>
            <p:cNvPr id="276"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7" name="组合 6"/>
            <p:cNvGrpSpPr/>
            <p:nvPr/>
          </p:nvGrpSpPr>
          <p:grpSpPr>
            <a:xfrm>
              <a:off x="2778120" y="497520"/>
              <a:ext cx="3060720" cy="2445480"/>
              <a:chOff x="2778120" y="497520"/>
              <a:chExt cx="3060720" cy="2445480"/>
            </a:xfrm>
          </p:grpSpPr>
          <p:grpSp>
            <p:nvGrpSpPr>
              <p:cNvPr id="278" name="组合 13"/>
              <p:cNvGrpSpPr/>
              <p:nvPr/>
            </p:nvGrpSpPr>
            <p:grpSpPr>
              <a:xfrm>
                <a:off x="2778120" y="497520"/>
                <a:ext cx="3060720" cy="2040480"/>
                <a:chOff x="2778120" y="497520"/>
                <a:chExt cx="3060720" cy="2040480"/>
              </a:xfrm>
            </p:grpSpPr>
            <p:graphicFrame>
              <p:nvGraphicFramePr>
                <p:cNvPr id="279"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80"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1"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2" name="组合 10"/>
          <p:cNvGrpSpPr/>
          <p:nvPr/>
        </p:nvGrpSpPr>
        <p:grpSpPr>
          <a:xfrm>
            <a:off x="5469480" y="508320"/>
            <a:ext cx="3060720" cy="2445480"/>
            <a:chOff x="5469480" y="508320"/>
            <a:chExt cx="3060720" cy="2445480"/>
          </a:xfrm>
        </p:grpSpPr>
        <p:grpSp>
          <p:nvGrpSpPr>
            <p:cNvPr id="283" name="组合 11"/>
            <p:cNvGrpSpPr/>
            <p:nvPr/>
          </p:nvGrpSpPr>
          <p:grpSpPr>
            <a:xfrm>
              <a:off x="5469480" y="508320"/>
              <a:ext cx="3060720" cy="2445480"/>
              <a:chOff x="5469480" y="508320"/>
              <a:chExt cx="3060720" cy="2445480"/>
            </a:xfrm>
          </p:grpSpPr>
          <p:grpSp>
            <p:nvGrpSpPr>
              <p:cNvPr id="284" name="组合 14"/>
              <p:cNvGrpSpPr/>
              <p:nvPr/>
            </p:nvGrpSpPr>
            <p:grpSpPr>
              <a:xfrm>
                <a:off x="5469480" y="508320"/>
                <a:ext cx="3060720" cy="2040480"/>
                <a:chOff x="5469480" y="508320"/>
                <a:chExt cx="3060720" cy="2040480"/>
              </a:xfrm>
            </p:grpSpPr>
            <p:graphicFrame>
              <p:nvGraphicFramePr>
                <p:cNvPr id="285"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86"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7"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8" name="Group 65"/>
            <p:cNvGrpSpPr/>
            <p:nvPr/>
          </p:nvGrpSpPr>
          <p:grpSpPr>
            <a:xfrm>
              <a:off x="6753240" y="1356480"/>
              <a:ext cx="479880" cy="476640"/>
              <a:chOff x="6753240" y="1356480"/>
              <a:chExt cx="479880" cy="476640"/>
            </a:xfrm>
          </p:grpSpPr>
          <p:sp>
            <p:nvSpPr>
              <p:cNvPr id="289"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0"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1"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2" name="组合 15"/>
          <p:cNvGrpSpPr/>
          <p:nvPr/>
        </p:nvGrpSpPr>
        <p:grpSpPr>
          <a:xfrm>
            <a:off x="8161920" y="389520"/>
            <a:ext cx="3060720" cy="2445840"/>
            <a:chOff x="8161920" y="389520"/>
            <a:chExt cx="3060720" cy="2445840"/>
          </a:xfrm>
        </p:grpSpPr>
        <p:sp>
          <p:nvSpPr>
            <p:cNvPr id="293"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4" name="组合 16"/>
            <p:cNvGrpSpPr/>
            <p:nvPr/>
          </p:nvGrpSpPr>
          <p:grpSpPr>
            <a:xfrm>
              <a:off x="8161920" y="389520"/>
              <a:ext cx="3060720" cy="2445840"/>
              <a:chOff x="8161920" y="389520"/>
              <a:chExt cx="3060720" cy="2445840"/>
            </a:xfrm>
          </p:grpSpPr>
          <p:grpSp>
            <p:nvGrpSpPr>
              <p:cNvPr id="295" name="组合 14"/>
              <p:cNvGrpSpPr/>
              <p:nvPr/>
            </p:nvGrpSpPr>
            <p:grpSpPr>
              <a:xfrm>
                <a:off x="8161920" y="389520"/>
                <a:ext cx="3060720" cy="2040480"/>
                <a:chOff x="8161920" y="389520"/>
                <a:chExt cx="3060720" cy="2040480"/>
              </a:xfrm>
            </p:grpSpPr>
            <p:graphicFrame>
              <p:nvGraphicFramePr>
                <p:cNvPr id="296"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97"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8"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500" fill="hold"/>
                                        <p:tgtEl>
                                          <p:spTgt spid="254"/>
                                        </p:tgtEl>
                                        <p:attrNameLst>
                                          <p:attrName>ppt_x</p:attrName>
                                        </p:attrNameLst>
                                      </p:cBhvr>
                                      <p:tavLst>
                                        <p:tav tm="0">
                                          <p:val>
                                            <p:strVal val="#ppt_x"/>
                                          </p:val>
                                        </p:tav>
                                        <p:tav tm="100000">
                                          <p:val>
                                            <p:strVal val="#ppt_x"/>
                                          </p:val>
                                        </p:tav>
                                      </p:tavLst>
                                    </p:anim>
                                    <p:anim calcmode="lin" valueType="num">
                                      <p:cBhvr additive="repl">
                                        <p:cTn id="8" dur="500" fill="hold"/>
                                        <p:tgtEl>
                                          <p:spTgt spid="254"/>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8"/>
                                        </p:tgtEl>
                                        <p:attrNameLst>
                                          <p:attrName>style.visibility</p:attrName>
                                        </p:attrNameLst>
                                      </p:cBhvr>
                                      <p:to>
                                        <p:strVal val="visible"/>
                                      </p:to>
                                    </p:set>
                                    <p:anim calcmode="lin" valueType="num">
                                      <p:cBhvr additive="repl">
                                        <p:cTn id="11" dur="500" fill="hold"/>
                                        <p:tgtEl>
                                          <p:spTgt spid="268"/>
                                        </p:tgtEl>
                                        <p:attrNameLst>
                                          <p:attrName>ppt_w</p:attrName>
                                        </p:attrNameLst>
                                      </p:cBhvr>
                                      <p:tavLst>
                                        <p:tav tm="0">
                                          <p:val>
                                            <p:fltVal val="0"/>
                                          </p:val>
                                        </p:tav>
                                        <p:tav tm="100000">
                                          <p:val>
                                            <p:strVal val="#ppt_w"/>
                                          </p:val>
                                        </p:tav>
                                      </p:tavLst>
                                    </p:anim>
                                    <p:anim calcmode="lin" valueType="num">
                                      <p:cBhvr additive="repl">
                                        <p:cTn id="12" dur="500" fill="hold"/>
                                        <p:tgtEl>
                                          <p:spTgt spid="268"/>
                                        </p:tgtEl>
                                        <p:attrNameLst>
                                          <p:attrName>ppt_h</p:attrName>
                                        </p:attrNameLst>
                                      </p:cBhvr>
                                      <p:tavLst>
                                        <p:tav tm="0">
                                          <p:val>
                                            <p:fltVal val="0"/>
                                          </p:val>
                                        </p:tav>
                                        <p:tav tm="100000">
                                          <p:val>
                                            <p:strVal val="#ppt_h"/>
                                          </p:val>
                                        </p:tav>
                                      </p:tavLst>
                                    </p:anim>
                                    <p:animEffect transition="in" filter="fade">
                                      <p:cBhvr additive="repl">
                                        <p:cTn id="13" dur="500"/>
                                        <p:tgtEl>
                                          <p:spTgt spid="26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5"/>
                                        </p:tgtEl>
                                        <p:attrNameLst>
                                          <p:attrName>style.visibility</p:attrName>
                                        </p:attrNameLst>
                                      </p:cBhvr>
                                      <p:to>
                                        <p:strVal val="visible"/>
                                      </p:to>
                                    </p:set>
                                    <p:anim calcmode="lin" valueType="num">
                                      <p:cBhvr additive="repl">
                                        <p:cTn id="18" dur="500" fill="hold"/>
                                        <p:tgtEl>
                                          <p:spTgt spid="275"/>
                                        </p:tgtEl>
                                        <p:attrNameLst>
                                          <p:attrName>ppt_w</p:attrName>
                                        </p:attrNameLst>
                                      </p:cBhvr>
                                      <p:tavLst>
                                        <p:tav tm="0">
                                          <p:val>
                                            <p:fltVal val="0"/>
                                          </p:val>
                                        </p:tav>
                                        <p:tav tm="100000">
                                          <p:val>
                                            <p:strVal val="#ppt_w"/>
                                          </p:val>
                                        </p:tav>
                                      </p:tavLst>
                                    </p:anim>
                                    <p:anim calcmode="lin" valueType="num">
                                      <p:cBhvr additive="repl">
                                        <p:cTn id="19" dur="500" fill="hold"/>
                                        <p:tgtEl>
                                          <p:spTgt spid="275"/>
                                        </p:tgtEl>
                                        <p:attrNameLst>
                                          <p:attrName>ppt_h</p:attrName>
                                        </p:attrNameLst>
                                      </p:cBhvr>
                                      <p:tavLst>
                                        <p:tav tm="0">
                                          <p:val>
                                            <p:fltVal val="0"/>
                                          </p:val>
                                        </p:tav>
                                        <p:tav tm="100000">
                                          <p:val>
                                            <p:strVal val="#ppt_h"/>
                                          </p:val>
                                        </p:tav>
                                      </p:tavLst>
                                    </p:anim>
                                    <p:animEffect transition="in" filter="fade">
                                      <p:cBhvr additive="repl">
                                        <p:cTn id="20" dur="500"/>
                                        <p:tgtEl>
                                          <p:spTgt spid="27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2"/>
                                        </p:tgtEl>
                                        <p:attrNameLst>
                                          <p:attrName>style.visibility</p:attrName>
                                        </p:attrNameLst>
                                      </p:cBhvr>
                                      <p:to>
                                        <p:strVal val="visible"/>
                                      </p:to>
                                    </p:set>
                                    <p:anim calcmode="lin" valueType="num">
                                      <p:cBhvr additive="repl">
                                        <p:cTn id="23" dur="500" fill="hold"/>
                                        <p:tgtEl>
                                          <p:spTgt spid="282"/>
                                        </p:tgtEl>
                                        <p:attrNameLst>
                                          <p:attrName>ppt_w</p:attrName>
                                        </p:attrNameLst>
                                      </p:cBhvr>
                                      <p:tavLst>
                                        <p:tav tm="0">
                                          <p:val>
                                            <p:fltVal val="0"/>
                                          </p:val>
                                        </p:tav>
                                        <p:tav tm="100000">
                                          <p:val>
                                            <p:strVal val="#ppt_w"/>
                                          </p:val>
                                        </p:tav>
                                      </p:tavLst>
                                    </p:anim>
                                    <p:anim calcmode="lin" valueType="num">
                                      <p:cBhvr additive="repl">
                                        <p:cTn id="24" dur="500" fill="hold"/>
                                        <p:tgtEl>
                                          <p:spTgt spid="282"/>
                                        </p:tgtEl>
                                        <p:attrNameLst>
                                          <p:attrName>ppt_h</p:attrName>
                                        </p:attrNameLst>
                                      </p:cBhvr>
                                      <p:tavLst>
                                        <p:tav tm="0">
                                          <p:val>
                                            <p:fltVal val="0"/>
                                          </p:val>
                                        </p:tav>
                                        <p:tav tm="100000">
                                          <p:val>
                                            <p:strVal val="#ppt_h"/>
                                          </p:val>
                                        </p:tav>
                                      </p:tavLst>
                                    </p:anim>
                                    <p:animEffect transition="in" filter="fade">
                                      <p:cBhvr additive="repl">
                                        <p:cTn id="25" dur="500"/>
                                        <p:tgtEl>
                                          <p:spTgt spid="28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2"/>
                                        </p:tgtEl>
                                        <p:attrNameLst>
                                          <p:attrName>style.visibility</p:attrName>
                                        </p:attrNameLst>
                                      </p:cBhvr>
                                      <p:to>
                                        <p:strVal val="visible"/>
                                      </p:to>
                                    </p:set>
                                    <p:anim calcmode="lin" valueType="num">
                                      <p:cBhvr additive="repl">
                                        <p:cTn id="28" dur="500" fill="hold"/>
                                        <p:tgtEl>
                                          <p:spTgt spid="292"/>
                                        </p:tgtEl>
                                        <p:attrNameLst>
                                          <p:attrName>ppt_w</p:attrName>
                                        </p:attrNameLst>
                                      </p:cBhvr>
                                      <p:tavLst>
                                        <p:tav tm="0">
                                          <p:val>
                                            <p:fltVal val="0"/>
                                          </p:val>
                                        </p:tav>
                                        <p:tav tm="100000">
                                          <p:val>
                                            <p:strVal val="#ppt_w"/>
                                          </p:val>
                                        </p:tav>
                                      </p:tavLst>
                                    </p:anim>
                                    <p:anim calcmode="lin" valueType="num">
                                      <p:cBhvr additive="repl">
                                        <p:cTn id="29" dur="500" fill="hold"/>
                                        <p:tgtEl>
                                          <p:spTgt spid="292"/>
                                        </p:tgtEl>
                                        <p:attrNameLst>
                                          <p:attrName>ppt_h</p:attrName>
                                        </p:attrNameLst>
                                      </p:cBhvr>
                                      <p:tavLst>
                                        <p:tav tm="0">
                                          <p:val>
                                            <p:fltVal val="0"/>
                                          </p:val>
                                        </p:tav>
                                        <p:tav tm="100000">
                                          <p:val>
                                            <p:strVal val="#ppt_h"/>
                                          </p:val>
                                        </p:tav>
                                      </p:tavLst>
                                    </p:anim>
                                    <p:animEffect transition="in" filter="fade">
                                      <p:cBhvr additive="repl">
                                        <p:cTn id="30" dur="500"/>
                                        <p:tgtEl>
                                          <p:spTgt spid="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结尾</a:t>
            </a:r>
            <a:endParaRPr lang="en-US" sz="3600" b="0" strike="noStrike" spc="-1">
              <a:solidFill>
                <a:schemeClr val="dk1"/>
              </a:solidFill>
              <a:latin typeface="Arial"/>
            </a:endParaRPr>
          </a:p>
        </p:txBody>
      </p:sp>
      <p:sp>
        <p:nvSpPr>
          <p:cNvPr id="300"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通过渔业生产安全规章制度的培训，渔民们能够更加深入地了解安全生产的重要性，掌握应对各种突发情况的方法，从而保障自身和船只的安全，促进渔业行业的稳定发展。</a:t>
            </a:r>
            <a:endParaRPr lang="en-US" sz="2000" b="0" strike="noStrike" spc="-1">
              <a:solidFill>
                <a:srgbClr val="000000"/>
              </a:solidFill>
              <a:latin typeface="Arial"/>
            </a:endParaRPr>
          </a:p>
        </p:txBody>
      </p:sp>
      <p:pic>
        <p:nvPicPr>
          <p:cNvPr id="301"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 calcmode="lin" valueType="num">
                                      <p:cBhvr additive="repl">
                                        <p:cTn id="7" dur="500" fill="hold"/>
                                        <p:tgtEl>
                                          <p:spTgt spid="301"/>
                                        </p:tgtEl>
                                        <p:attrNameLst>
                                          <p:attrName>ppt_w</p:attrName>
                                        </p:attrNameLst>
                                      </p:cBhvr>
                                      <p:tavLst>
                                        <p:tav tm="0">
                                          <p:val>
                                            <p:fltVal val="0"/>
                                          </p:val>
                                        </p:tav>
                                        <p:tav tm="100000">
                                          <p:val>
                                            <p:strVal val="#ppt_w"/>
                                          </p:val>
                                        </p:tav>
                                      </p:tavLst>
                                    </p:anim>
                                    <p:anim calcmode="lin" valueType="num">
                                      <p:cBhvr additive="repl">
                                        <p:cTn id="8" dur="500" fill="hold"/>
                                        <p:tgtEl>
                                          <p:spTgt spid="301"/>
                                        </p:tgtEl>
                                        <p:attrNameLst>
                                          <p:attrName>ppt_h</p:attrName>
                                        </p:attrNameLst>
                                      </p:cBhvr>
                                      <p:tavLst>
                                        <p:tav tm="0">
                                          <p:val>
                                            <p:fltVal val="0"/>
                                          </p:val>
                                        </p:tav>
                                        <p:tav tm="100000">
                                          <p:val>
                                            <p:strVal val="#ppt_h"/>
                                          </p:val>
                                        </p:tav>
                                      </p:tavLst>
                                    </p:anim>
                                    <p:animEffect transition="in" filter="fade">
                                      <p:cBhvr additive="repl">
                                        <p:cTn id="9" dur="5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2" name="图片 7"/>
          <p:cNvPicPr/>
          <p:nvPr/>
        </p:nvPicPr>
        <p:blipFill>
          <a:blip r:embed="rId3"/>
          <a:srcRect l="22204" r="2142"/>
          <a:stretch>
            <a:fillRect/>
          </a:stretch>
        </p:blipFill>
        <p:spPr>
          <a:xfrm>
            <a:off x="0" y="0"/>
            <a:ext cx="12191760" cy="6857640"/>
          </a:xfrm>
          <a:prstGeom prst="rect">
            <a:avLst/>
          </a:prstGeom>
          <a:ln w="0">
            <a:noFill/>
          </a:ln>
        </p:spPr>
      </p:pic>
      <p:sp>
        <p:nvSpPr>
          <p:cNvPr id="3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安全生产培训方法</a:t>
            </a:r>
            <a:endParaRPr lang="en-US" sz="3600" b="0" strike="noStrike" spc="-1">
              <a:solidFill>
                <a:schemeClr val="dk1"/>
              </a:solidFill>
              <a:latin typeface="Arial"/>
            </a:endParaRPr>
          </a:p>
        </p:txBody>
      </p:sp>
      <p:sp>
        <p:nvSpPr>
          <p:cNvPr id="3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教育培训模式</a:t>
            </a:r>
            <a:endParaRPr lang="en-US" sz="3600" b="0" strike="noStrike" spc="-1">
              <a:solidFill>
                <a:schemeClr val="dk1"/>
              </a:solidFill>
              <a:latin typeface="Arial"/>
            </a:endParaRPr>
          </a:p>
        </p:txBody>
      </p:sp>
      <p:sp>
        <p:nvSpPr>
          <p:cNvPr id="307"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集中时间、地点进行培训，提高效率</a:t>
            </a:r>
            <a:endParaRPr lang="en-US" sz="1600" b="0" strike="noStrike" spc="-1">
              <a:solidFill>
                <a:srgbClr val="000000"/>
              </a:solidFill>
              <a:latin typeface="Arial"/>
            </a:endParaRPr>
          </a:p>
        </p:txBody>
      </p:sp>
      <p:sp>
        <p:nvSpPr>
          <p:cNvPr id="308"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集中培训</a:t>
            </a:r>
            <a:endParaRPr lang="en-US" sz="2000" b="0" strike="noStrike" spc="-1">
              <a:solidFill>
                <a:srgbClr val="000000"/>
              </a:solidFill>
              <a:latin typeface="Arial"/>
            </a:endParaRPr>
          </a:p>
        </p:txBody>
      </p:sp>
      <p:sp>
        <p:nvSpPr>
          <p:cNvPr id="309"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实地指导学员进行安全操作</a:t>
            </a:r>
            <a:endParaRPr lang="en-US" sz="1600" b="0" strike="noStrike" spc="-1">
              <a:solidFill>
                <a:srgbClr val="000000"/>
              </a:solidFill>
              <a:latin typeface="Arial"/>
            </a:endParaRPr>
          </a:p>
        </p:txBody>
      </p:sp>
      <p:sp>
        <p:nvSpPr>
          <p:cNvPr id="310"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现场指导</a:t>
            </a:r>
            <a:endParaRPr lang="en-US" sz="2000" b="0" strike="noStrike" spc="-1">
              <a:solidFill>
                <a:srgbClr val="000000"/>
              </a:solidFill>
              <a:latin typeface="Arial"/>
            </a:endParaRPr>
          </a:p>
        </p:txBody>
      </p:sp>
      <p:sp>
        <p:nvSpPr>
          <p:cNvPr id="311"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通过小组讨论促进学员之间的互动和学习</a:t>
            </a:r>
            <a:endParaRPr lang="en-US" sz="1600" b="0" strike="noStrike" spc="-1">
              <a:solidFill>
                <a:srgbClr val="000000"/>
              </a:solidFill>
              <a:latin typeface="Arial"/>
            </a:endParaRPr>
          </a:p>
        </p:txBody>
      </p:sp>
      <p:sp>
        <p:nvSpPr>
          <p:cNvPr id="312"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小组讨论</a:t>
            </a:r>
            <a:endParaRPr lang="en-US" sz="2000" b="0" strike="noStrike" spc="-1">
              <a:solidFill>
                <a:srgbClr val="000000"/>
              </a:solidFill>
              <a:latin typeface="Arial"/>
            </a:endParaRPr>
          </a:p>
        </p:txBody>
      </p:sp>
      <p:sp>
        <p:nvSpPr>
          <p:cNvPr id="313"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4"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1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16" name="组合 4"/>
          <p:cNvGrpSpPr/>
          <p:nvPr/>
        </p:nvGrpSpPr>
        <p:grpSpPr>
          <a:xfrm>
            <a:off x="577800" y="381240"/>
            <a:ext cx="3060720" cy="2445480"/>
            <a:chOff x="577800" y="381240"/>
            <a:chExt cx="3060720" cy="2445480"/>
          </a:xfrm>
        </p:grpSpPr>
        <p:grpSp>
          <p:nvGrpSpPr>
            <p:cNvPr id="317" name="组合 19"/>
            <p:cNvGrpSpPr/>
            <p:nvPr/>
          </p:nvGrpSpPr>
          <p:grpSpPr>
            <a:xfrm>
              <a:off x="577800" y="381240"/>
              <a:ext cx="3060720" cy="2040480"/>
              <a:chOff x="577800" y="381240"/>
              <a:chExt cx="3060720" cy="2040480"/>
            </a:xfrm>
          </p:grpSpPr>
          <p:graphicFrame>
            <p:nvGraphicFramePr>
              <p:cNvPr id="318"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19" name="组合 25"/>
              <p:cNvGrpSpPr/>
              <p:nvPr/>
            </p:nvGrpSpPr>
            <p:grpSpPr>
              <a:xfrm>
                <a:off x="1387800" y="696600"/>
                <a:ext cx="1394640" cy="1394640"/>
                <a:chOff x="1387800" y="696600"/>
                <a:chExt cx="1394640" cy="1394640"/>
              </a:xfrm>
            </p:grpSpPr>
            <p:sp>
              <p:nvSpPr>
                <p:cNvPr id="320"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1"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22"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3" name="组合 7"/>
          <p:cNvGrpSpPr/>
          <p:nvPr/>
        </p:nvGrpSpPr>
        <p:grpSpPr>
          <a:xfrm>
            <a:off x="3127320" y="385200"/>
            <a:ext cx="3060720" cy="2445480"/>
            <a:chOff x="3127320" y="385200"/>
            <a:chExt cx="3060720" cy="2445480"/>
          </a:xfrm>
        </p:grpSpPr>
        <p:sp>
          <p:nvSpPr>
            <p:cNvPr id="324"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25" name="组合 9"/>
            <p:cNvGrpSpPr/>
            <p:nvPr/>
          </p:nvGrpSpPr>
          <p:grpSpPr>
            <a:xfrm>
              <a:off x="3127320" y="385200"/>
              <a:ext cx="3060720" cy="2445480"/>
              <a:chOff x="3127320" y="385200"/>
              <a:chExt cx="3060720" cy="2445480"/>
            </a:xfrm>
          </p:grpSpPr>
          <p:grpSp>
            <p:nvGrpSpPr>
              <p:cNvPr id="326" name="组合 13"/>
              <p:cNvGrpSpPr/>
              <p:nvPr/>
            </p:nvGrpSpPr>
            <p:grpSpPr>
              <a:xfrm>
                <a:off x="3127320" y="385200"/>
                <a:ext cx="3060720" cy="2040480"/>
                <a:chOff x="3127320" y="385200"/>
                <a:chExt cx="3060720" cy="2040480"/>
              </a:xfrm>
            </p:grpSpPr>
            <p:graphicFrame>
              <p:nvGraphicFramePr>
                <p:cNvPr id="327"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28"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9"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0" name="组合 10"/>
          <p:cNvGrpSpPr/>
          <p:nvPr/>
        </p:nvGrpSpPr>
        <p:grpSpPr>
          <a:xfrm>
            <a:off x="5771880" y="380880"/>
            <a:ext cx="3060720" cy="2445480"/>
            <a:chOff x="5771880" y="380880"/>
            <a:chExt cx="3060720" cy="2445480"/>
          </a:xfrm>
        </p:grpSpPr>
        <p:grpSp>
          <p:nvGrpSpPr>
            <p:cNvPr id="331" name="组合 11"/>
            <p:cNvGrpSpPr/>
            <p:nvPr/>
          </p:nvGrpSpPr>
          <p:grpSpPr>
            <a:xfrm>
              <a:off x="5771880" y="380880"/>
              <a:ext cx="3060720" cy="2445480"/>
              <a:chOff x="5771880" y="380880"/>
              <a:chExt cx="3060720" cy="2445480"/>
            </a:xfrm>
          </p:grpSpPr>
          <p:grpSp>
            <p:nvGrpSpPr>
              <p:cNvPr id="332" name="组合 14"/>
              <p:cNvGrpSpPr/>
              <p:nvPr/>
            </p:nvGrpSpPr>
            <p:grpSpPr>
              <a:xfrm>
                <a:off x="5771880" y="380880"/>
                <a:ext cx="3060720" cy="2040480"/>
                <a:chOff x="5771880" y="380880"/>
                <a:chExt cx="3060720" cy="2040480"/>
              </a:xfrm>
            </p:grpSpPr>
            <p:graphicFrame>
              <p:nvGraphicFramePr>
                <p:cNvPr id="333"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34"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5"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6" name="Group 65"/>
            <p:cNvGrpSpPr/>
            <p:nvPr/>
          </p:nvGrpSpPr>
          <p:grpSpPr>
            <a:xfrm>
              <a:off x="7055640" y="1229040"/>
              <a:ext cx="479880" cy="476640"/>
              <a:chOff x="7055640" y="1229040"/>
              <a:chExt cx="479880" cy="476640"/>
            </a:xfrm>
          </p:grpSpPr>
          <p:sp>
            <p:nvSpPr>
              <p:cNvPr id="337"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8"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9"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0" name="组合 12"/>
          <p:cNvGrpSpPr/>
          <p:nvPr/>
        </p:nvGrpSpPr>
        <p:grpSpPr>
          <a:xfrm>
            <a:off x="8371800" y="384480"/>
            <a:ext cx="3060720" cy="2445480"/>
            <a:chOff x="8371800" y="384480"/>
            <a:chExt cx="3060720" cy="2445480"/>
          </a:xfrm>
        </p:grpSpPr>
        <p:sp>
          <p:nvSpPr>
            <p:cNvPr id="341"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2" name="组合 13"/>
            <p:cNvGrpSpPr/>
            <p:nvPr/>
          </p:nvGrpSpPr>
          <p:grpSpPr>
            <a:xfrm>
              <a:off x="8371800" y="384480"/>
              <a:ext cx="3060720" cy="2445480"/>
              <a:chOff x="8371800" y="384480"/>
              <a:chExt cx="3060720" cy="2445480"/>
            </a:xfrm>
          </p:grpSpPr>
          <p:grpSp>
            <p:nvGrpSpPr>
              <p:cNvPr id="343" name="组合 14"/>
              <p:cNvGrpSpPr/>
              <p:nvPr/>
            </p:nvGrpSpPr>
            <p:grpSpPr>
              <a:xfrm>
                <a:off x="8371800" y="384480"/>
                <a:ext cx="3060720" cy="2040480"/>
                <a:chOff x="8371800" y="384480"/>
                <a:chExt cx="3060720" cy="2040480"/>
              </a:xfrm>
            </p:grpSpPr>
            <p:graphicFrame>
              <p:nvGraphicFramePr>
                <p:cNvPr id="344"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45"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6"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 calcmode="lin" valueType="num">
                                      <p:cBhvr additive="repl">
                                        <p:cTn id="7" dur="500" fill="hold"/>
                                        <p:tgtEl>
                                          <p:spTgt spid="315"/>
                                        </p:tgtEl>
                                        <p:attrNameLst>
                                          <p:attrName>ppt_x</p:attrName>
                                        </p:attrNameLst>
                                      </p:cBhvr>
                                      <p:tavLst>
                                        <p:tav tm="0">
                                          <p:val>
                                            <p:strVal val="#ppt_x"/>
                                          </p:val>
                                        </p:tav>
                                        <p:tav tm="100000">
                                          <p:val>
                                            <p:strVal val="#ppt_x"/>
                                          </p:val>
                                        </p:tav>
                                      </p:tavLst>
                                    </p:anim>
                                    <p:anim calcmode="lin" valueType="num">
                                      <p:cBhvr additive="repl">
                                        <p:cTn id="8" dur="500" fill="hold"/>
                                        <p:tgtEl>
                                          <p:spTgt spid="31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16"/>
                                        </p:tgtEl>
                                        <p:attrNameLst>
                                          <p:attrName>style.visibility</p:attrName>
                                        </p:attrNameLst>
                                      </p:cBhvr>
                                      <p:to>
                                        <p:strVal val="visible"/>
                                      </p:to>
                                    </p:set>
                                    <p:anim calcmode="lin" valueType="num">
                                      <p:cBhvr additive="repl">
                                        <p:cTn id="11" dur="500" fill="hold"/>
                                        <p:tgtEl>
                                          <p:spTgt spid="316"/>
                                        </p:tgtEl>
                                        <p:attrNameLst>
                                          <p:attrName>ppt_w</p:attrName>
                                        </p:attrNameLst>
                                      </p:cBhvr>
                                      <p:tavLst>
                                        <p:tav tm="0">
                                          <p:val>
                                            <p:fltVal val="0"/>
                                          </p:val>
                                        </p:tav>
                                        <p:tav tm="100000">
                                          <p:val>
                                            <p:strVal val="#ppt_w"/>
                                          </p:val>
                                        </p:tav>
                                      </p:tavLst>
                                    </p:anim>
                                    <p:anim calcmode="lin" valueType="num">
                                      <p:cBhvr additive="repl">
                                        <p:cTn id="12" dur="500" fill="hold"/>
                                        <p:tgtEl>
                                          <p:spTgt spid="316"/>
                                        </p:tgtEl>
                                        <p:attrNameLst>
                                          <p:attrName>ppt_h</p:attrName>
                                        </p:attrNameLst>
                                      </p:cBhvr>
                                      <p:tavLst>
                                        <p:tav tm="0">
                                          <p:val>
                                            <p:fltVal val="0"/>
                                          </p:val>
                                        </p:tav>
                                        <p:tav tm="100000">
                                          <p:val>
                                            <p:strVal val="#ppt_h"/>
                                          </p:val>
                                        </p:tav>
                                      </p:tavLst>
                                    </p:anim>
                                    <p:animEffect transition="in" filter="fade">
                                      <p:cBhvr additive="repl">
                                        <p:cTn id="13" dur="500"/>
                                        <p:tgtEl>
                                          <p:spTgt spid="3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23"/>
                                        </p:tgtEl>
                                        <p:attrNameLst>
                                          <p:attrName>style.visibility</p:attrName>
                                        </p:attrNameLst>
                                      </p:cBhvr>
                                      <p:to>
                                        <p:strVal val="visible"/>
                                      </p:to>
                                    </p:set>
                                    <p:anim calcmode="lin" valueType="num">
                                      <p:cBhvr additive="repl">
                                        <p:cTn id="18" dur="500" fill="hold"/>
                                        <p:tgtEl>
                                          <p:spTgt spid="323"/>
                                        </p:tgtEl>
                                        <p:attrNameLst>
                                          <p:attrName>ppt_w</p:attrName>
                                        </p:attrNameLst>
                                      </p:cBhvr>
                                      <p:tavLst>
                                        <p:tav tm="0">
                                          <p:val>
                                            <p:fltVal val="0"/>
                                          </p:val>
                                        </p:tav>
                                        <p:tav tm="100000">
                                          <p:val>
                                            <p:strVal val="#ppt_w"/>
                                          </p:val>
                                        </p:tav>
                                      </p:tavLst>
                                    </p:anim>
                                    <p:anim calcmode="lin" valueType="num">
                                      <p:cBhvr additive="repl">
                                        <p:cTn id="19" dur="500" fill="hold"/>
                                        <p:tgtEl>
                                          <p:spTgt spid="323"/>
                                        </p:tgtEl>
                                        <p:attrNameLst>
                                          <p:attrName>ppt_h</p:attrName>
                                        </p:attrNameLst>
                                      </p:cBhvr>
                                      <p:tavLst>
                                        <p:tav tm="0">
                                          <p:val>
                                            <p:fltVal val="0"/>
                                          </p:val>
                                        </p:tav>
                                        <p:tav tm="100000">
                                          <p:val>
                                            <p:strVal val="#ppt_h"/>
                                          </p:val>
                                        </p:tav>
                                      </p:tavLst>
                                    </p:anim>
                                    <p:animEffect transition="in" filter="fade">
                                      <p:cBhvr additive="repl">
                                        <p:cTn id="20" dur="500"/>
                                        <p:tgtEl>
                                          <p:spTgt spid="32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0"/>
                                        </p:tgtEl>
                                        <p:attrNameLst>
                                          <p:attrName>style.visibility</p:attrName>
                                        </p:attrNameLst>
                                      </p:cBhvr>
                                      <p:to>
                                        <p:strVal val="visible"/>
                                      </p:to>
                                    </p:set>
                                    <p:anim calcmode="lin" valueType="num">
                                      <p:cBhvr additive="repl">
                                        <p:cTn id="23" dur="500" fill="hold"/>
                                        <p:tgtEl>
                                          <p:spTgt spid="330"/>
                                        </p:tgtEl>
                                        <p:attrNameLst>
                                          <p:attrName>ppt_w</p:attrName>
                                        </p:attrNameLst>
                                      </p:cBhvr>
                                      <p:tavLst>
                                        <p:tav tm="0">
                                          <p:val>
                                            <p:fltVal val="0"/>
                                          </p:val>
                                        </p:tav>
                                        <p:tav tm="100000">
                                          <p:val>
                                            <p:strVal val="#ppt_w"/>
                                          </p:val>
                                        </p:tav>
                                      </p:tavLst>
                                    </p:anim>
                                    <p:anim calcmode="lin" valueType="num">
                                      <p:cBhvr additive="repl">
                                        <p:cTn id="24" dur="500" fill="hold"/>
                                        <p:tgtEl>
                                          <p:spTgt spid="330"/>
                                        </p:tgtEl>
                                        <p:attrNameLst>
                                          <p:attrName>ppt_h</p:attrName>
                                        </p:attrNameLst>
                                      </p:cBhvr>
                                      <p:tavLst>
                                        <p:tav tm="0">
                                          <p:val>
                                            <p:fltVal val="0"/>
                                          </p:val>
                                        </p:tav>
                                        <p:tav tm="100000">
                                          <p:val>
                                            <p:strVal val="#ppt_h"/>
                                          </p:val>
                                        </p:tav>
                                      </p:tavLst>
                                    </p:anim>
                                    <p:animEffect transition="in" filter="fade">
                                      <p:cBhvr additive="repl">
                                        <p:cTn id="25" dur="500"/>
                                        <p:tgtEl>
                                          <p:spTgt spid="33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0"/>
                                        </p:tgtEl>
                                        <p:attrNameLst>
                                          <p:attrName>style.visibility</p:attrName>
                                        </p:attrNameLst>
                                      </p:cBhvr>
                                      <p:to>
                                        <p:strVal val="visible"/>
                                      </p:to>
                                    </p:set>
                                    <p:anim calcmode="lin" valueType="num">
                                      <p:cBhvr additive="repl">
                                        <p:cTn id="28" dur="500" fill="hold"/>
                                        <p:tgtEl>
                                          <p:spTgt spid="340"/>
                                        </p:tgtEl>
                                        <p:attrNameLst>
                                          <p:attrName>ppt_w</p:attrName>
                                        </p:attrNameLst>
                                      </p:cBhvr>
                                      <p:tavLst>
                                        <p:tav tm="0">
                                          <p:val>
                                            <p:fltVal val="0"/>
                                          </p:val>
                                        </p:tav>
                                        <p:tav tm="100000">
                                          <p:val>
                                            <p:strVal val="#ppt_w"/>
                                          </p:val>
                                        </p:tav>
                                      </p:tavLst>
                                    </p:anim>
                                    <p:anim calcmode="lin" valueType="num">
                                      <p:cBhvr additive="repl">
                                        <p:cTn id="29" dur="500" fill="hold"/>
                                        <p:tgtEl>
                                          <p:spTgt spid="340"/>
                                        </p:tgtEl>
                                        <p:attrNameLst>
                                          <p:attrName>ppt_h</p:attrName>
                                        </p:attrNameLst>
                                      </p:cBhvr>
                                      <p:tavLst>
                                        <p:tav tm="0">
                                          <p:val>
                                            <p:fltVal val="0"/>
                                          </p:val>
                                        </p:tav>
                                        <p:tav tm="100000">
                                          <p:val>
                                            <p:strVal val="#ppt_h"/>
                                          </p:val>
                                        </p:tav>
                                      </p:tavLst>
                                    </p:anim>
                                    <p:animEffect transition="in" filter="fade">
                                      <p:cBhvr additive="repl">
                                        <p:cTn id="30" dur="500"/>
                                        <p:tgtEl>
                                          <p:spTgt spid="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模拟演练</a:t>
            </a:r>
            <a:endParaRPr lang="en-US" sz="3600" b="0" strike="noStrike" spc="-1">
              <a:solidFill>
                <a:schemeClr val="dk1"/>
              </a:solidFill>
              <a:latin typeface="Arial"/>
            </a:endParaRPr>
          </a:p>
        </p:txBody>
      </p:sp>
      <p:sp>
        <p:nvSpPr>
          <p:cNvPr id="34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模拟真实生产场景，让学员应对各种情况</a:t>
            </a:r>
            <a:endParaRPr lang="en-US" sz="1600" b="0" strike="noStrike" spc="-1">
              <a:solidFill>
                <a:srgbClr val="000000"/>
              </a:solidFill>
              <a:latin typeface="Arial"/>
            </a:endParaRPr>
          </a:p>
        </p:txBody>
      </p:sp>
      <p:sp>
        <p:nvSpPr>
          <p:cNvPr id="34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场景模拟</a:t>
            </a:r>
            <a:endParaRPr lang="en-US" sz="2000" b="0" strike="noStrike" spc="-1">
              <a:solidFill>
                <a:srgbClr val="000000"/>
              </a:solidFill>
              <a:latin typeface="Arial"/>
            </a:endParaRPr>
          </a:p>
        </p:txBody>
      </p:sp>
      <p:sp>
        <p:nvSpPr>
          <p:cNvPr id="3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通过演练评估培训效果，及时改进</a:t>
            </a:r>
            <a:endParaRPr lang="en-US" sz="1600" b="0" strike="noStrike" spc="-1">
              <a:solidFill>
                <a:srgbClr val="000000"/>
              </a:solidFill>
              <a:latin typeface="Arial"/>
            </a:endParaRPr>
          </a:p>
        </p:txBody>
      </p:sp>
      <p:sp>
        <p:nvSpPr>
          <p:cNvPr id="3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评估改进</a:t>
            </a:r>
            <a:endParaRPr lang="en-US" sz="2000" b="0" strike="noStrike" spc="-1">
              <a:solidFill>
                <a:srgbClr val="000000"/>
              </a:solidFill>
              <a:latin typeface="Arial"/>
            </a:endParaRPr>
          </a:p>
        </p:txBody>
      </p:sp>
      <p:sp>
        <p:nvSpPr>
          <p:cNvPr id="3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演练学员应急处理流程，增强应变能力</a:t>
            </a:r>
            <a:endParaRPr lang="en-US" sz="1600" b="0" strike="noStrike" spc="-1">
              <a:solidFill>
                <a:srgbClr val="000000"/>
              </a:solidFill>
              <a:latin typeface="Arial"/>
            </a:endParaRPr>
          </a:p>
        </p:txBody>
      </p:sp>
      <p:sp>
        <p:nvSpPr>
          <p:cNvPr id="3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紧急处理</a:t>
            </a:r>
            <a:endParaRPr lang="en-US" sz="2000" b="0" strike="noStrike" spc="-1">
              <a:solidFill>
                <a:srgbClr val="000000"/>
              </a:solidFill>
              <a:latin typeface="Arial"/>
            </a:endParaRPr>
          </a:p>
        </p:txBody>
      </p:sp>
      <p:sp>
        <p:nvSpPr>
          <p:cNvPr id="357"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58"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57"/>
                                        </p:tgtEl>
                                        <p:attrNameLst>
                                          <p:attrName>style.visibility</p:attrName>
                                        </p:attrNameLst>
                                      </p:cBhvr>
                                      <p:to>
                                        <p:strVal val="visible"/>
                                      </p:to>
                                    </p:set>
                                    <p:animEffect transition="in" filter="fade">
                                      <p:cBhvr additive="repl">
                                        <p:cTn id="7" dur="500"/>
                                        <p:tgtEl>
                                          <p:spTgt spid="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60"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1"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互动课件</a:t>
            </a:r>
            <a:endParaRPr lang="en-US" sz="1800" b="0" strike="noStrike" spc="-1">
              <a:solidFill>
                <a:srgbClr val="000000"/>
              </a:solidFill>
              <a:latin typeface="Arial"/>
            </a:endParaRPr>
          </a:p>
        </p:txBody>
      </p:sp>
      <p:sp>
        <p:nvSpPr>
          <p:cNvPr id="362"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增加学员参与度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提升培训效果</a:t>
            </a:r>
            <a:endParaRPr lang="en-US" sz="1400" b="0" strike="noStrike" spc="-1">
              <a:solidFill>
                <a:srgbClr val="000000"/>
              </a:solidFill>
              <a:latin typeface="Arial"/>
            </a:endParaRPr>
          </a:p>
        </p:txBody>
      </p:sp>
      <p:sp>
        <p:nvSpPr>
          <p:cNvPr id="363"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4"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在线学习平台</a:t>
            </a:r>
            <a:endParaRPr lang="en-US" sz="1800" b="0" strike="noStrike" spc="-1">
              <a:solidFill>
                <a:srgbClr val="000000"/>
              </a:solidFill>
              <a:latin typeface="Arial"/>
            </a:endParaRPr>
          </a:p>
        </p:txBody>
      </p:sp>
      <p:sp>
        <p:nvSpPr>
          <p:cNvPr id="365"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方便学员随时随地学习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灵活安排学习时间</a:t>
            </a:r>
            <a:endParaRPr lang="en-US" sz="1400" b="0" strike="noStrike" spc="-1">
              <a:solidFill>
                <a:srgbClr val="000000"/>
              </a:solidFill>
              <a:latin typeface="Arial"/>
            </a:endParaRPr>
          </a:p>
        </p:txBody>
      </p:sp>
      <p:sp>
        <p:nvSpPr>
          <p:cNvPr id="366"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7"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68"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6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多媒体教学</a:t>
            </a:r>
            <a:endParaRPr lang="en-US" sz="3600" b="0" strike="noStrike" spc="-1">
              <a:solidFill>
                <a:schemeClr val="dk1"/>
              </a:solidFill>
              <a:latin typeface="Arial"/>
            </a:endParaRPr>
          </a:p>
        </p:txBody>
      </p:sp>
      <p:sp>
        <p:nvSpPr>
          <p:cNvPr id="370"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1"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视频教学</a:t>
            </a:r>
            <a:endParaRPr lang="en-US" sz="1800" b="0" strike="noStrike" spc="-1">
              <a:solidFill>
                <a:srgbClr val="000000"/>
              </a:solidFill>
              <a:latin typeface="Arial"/>
            </a:endParaRPr>
          </a:p>
        </p:txBody>
      </p:sp>
      <p:sp>
        <p:nvSpPr>
          <p:cNvPr id="372"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生动展示操作流程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提高学习趣味性</a:t>
            </a:r>
            <a:endParaRPr lang="en-US" sz="1400" b="0" strike="noStrike" spc="-1">
              <a:solidFill>
                <a:srgbClr val="000000"/>
              </a:solidFill>
              <a:latin typeface="Arial"/>
            </a:endParaRPr>
          </a:p>
        </p:txBody>
      </p:sp>
      <p:grpSp>
        <p:nvGrpSpPr>
          <p:cNvPr id="373" name="组合 4"/>
          <p:cNvGrpSpPr/>
          <p:nvPr/>
        </p:nvGrpSpPr>
        <p:grpSpPr>
          <a:xfrm>
            <a:off x="0" y="497520"/>
            <a:ext cx="3060720" cy="2445480"/>
            <a:chOff x="0" y="497520"/>
            <a:chExt cx="3060720" cy="2445480"/>
          </a:xfrm>
        </p:grpSpPr>
        <p:grpSp>
          <p:nvGrpSpPr>
            <p:cNvPr id="374" name="组合 19"/>
            <p:cNvGrpSpPr/>
            <p:nvPr/>
          </p:nvGrpSpPr>
          <p:grpSpPr>
            <a:xfrm>
              <a:off x="0" y="497520"/>
              <a:ext cx="3060720" cy="2040480"/>
              <a:chOff x="0" y="497520"/>
              <a:chExt cx="3060720" cy="2040480"/>
            </a:xfrm>
          </p:grpSpPr>
          <p:graphicFrame>
            <p:nvGraphicFramePr>
              <p:cNvPr id="375"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76" name="组合 25"/>
              <p:cNvGrpSpPr/>
              <p:nvPr/>
            </p:nvGrpSpPr>
            <p:grpSpPr>
              <a:xfrm>
                <a:off x="810000" y="812520"/>
                <a:ext cx="1394640" cy="1394640"/>
                <a:chOff x="810000" y="812520"/>
                <a:chExt cx="1394640" cy="1394640"/>
              </a:xfrm>
            </p:grpSpPr>
            <p:sp>
              <p:nvSpPr>
                <p:cNvPr id="377"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78"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79"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0" name="组合 8"/>
          <p:cNvGrpSpPr/>
          <p:nvPr/>
        </p:nvGrpSpPr>
        <p:grpSpPr>
          <a:xfrm>
            <a:off x="2778120" y="497520"/>
            <a:ext cx="3060720" cy="2445480"/>
            <a:chOff x="2778120" y="497520"/>
            <a:chExt cx="3060720" cy="2445480"/>
          </a:xfrm>
        </p:grpSpPr>
        <p:sp>
          <p:nvSpPr>
            <p:cNvPr id="381"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82" name="组合 6"/>
            <p:cNvGrpSpPr/>
            <p:nvPr/>
          </p:nvGrpSpPr>
          <p:grpSpPr>
            <a:xfrm>
              <a:off x="2778120" y="497520"/>
              <a:ext cx="3060720" cy="2445480"/>
              <a:chOff x="2778120" y="497520"/>
              <a:chExt cx="3060720" cy="2445480"/>
            </a:xfrm>
          </p:grpSpPr>
          <p:grpSp>
            <p:nvGrpSpPr>
              <p:cNvPr id="383" name="组合 13"/>
              <p:cNvGrpSpPr/>
              <p:nvPr/>
            </p:nvGrpSpPr>
            <p:grpSpPr>
              <a:xfrm>
                <a:off x="2778120" y="497520"/>
                <a:ext cx="3060720" cy="2040480"/>
                <a:chOff x="2778120" y="497520"/>
                <a:chExt cx="3060720" cy="2040480"/>
              </a:xfrm>
            </p:grpSpPr>
            <p:graphicFrame>
              <p:nvGraphicFramePr>
                <p:cNvPr id="384"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85"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6"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87" name="组合 10"/>
          <p:cNvGrpSpPr/>
          <p:nvPr/>
        </p:nvGrpSpPr>
        <p:grpSpPr>
          <a:xfrm>
            <a:off x="5469480" y="508320"/>
            <a:ext cx="3060720" cy="2445480"/>
            <a:chOff x="5469480" y="508320"/>
            <a:chExt cx="3060720" cy="2445480"/>
          </a:xfrm>
        </p:grpSpPr>
        <p:grpSp>
          <p:nvGrpSpPr>
            <p:cNvPr id="388" name="组合 11"/>
            <p:cNvGrpSpPr/>
            <p:nvPr/>
          </p:nvGrpSpPr>
          <p:grpSpPr>
            <a:xfrm>
              <a:off x="5469480" y="508320"/>
              <a:ext cx="3060720" cy="2445480"/>
              <a:chOff x="5469480" y="508320"/>
              <a:chExt cx="3060720" cy="2445480"/>
            </a:xfrm>
          </p:grpSpPr>
          <p:grpSp>
            <p:nvGrpSpPr>
              <p:cNvPr id="389" name="组合 14"/>
              <p:cNvGrpSpPr/>
              <p:nvPr/>
            </p:nvGrpSpPr>
            <p:grpSpPr>
              <a:xfrm>
                <a:off x="5469480" y="508320"/>
                <a:ext cx="3060720" cy="2040480"/>
                <a:chOff x="5469480" y="508320"/>
                <a:chExt cx="3060720" cy="2040480"/>
              </a:xfrm>
            </p:grpSpPr>
            <p:graphicFrame>
              <p:nvGraphicFramePr>
                <p:cNvPr id="390"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91"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2"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93" name="Group 65"/>
            <p:cNvGrpSpPr/>
            <p:nvPr/>
          </p:nvGrpSpPr>
          <p:grpSpPr>
            <a:xfrm>
              <a:off x="6753240" y="1356480"/>
              <a:ext cx="479880" cy="476640"/>
              <a:chOff x="6753240" y="1356480"/>
              <a:chExt cx="479880" cy="476640"/>
            </a:xfrm>
          </p:grpSpPr>
          <p:sp>
            <p:nvSpPr>
              <p:cNvPr id="394"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5"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6"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97" name="组合 15"/>
          <p:cNvGrpSpPr/>
          <p:nvPr/>
        </p:nvGrpSpPr>
        <p:grpSpPr>
          <a:xfrm>
            <a:off x="8161920" y="389520"/>
            <a:ext cx="3060720" cy="2445840"/>
            <a:chOff x="8161920" y="389520"/>
            <a:chExt cx="3060720" cy="2445840"/>
          </a:xfrm>
        </p:grpSpPr>
        <p:sp>
          <p:nvSpPr>
            <p:cNvPr id="398"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99" name="组合 16"/>
            <p:cNvGrpSpPr/>
            <p:nvPr/>
          </p:nvGrpSpPr>
          <p:grpSpPr>
            <a:xfrm>
              <a:off x="8161920" y="389520"/>
              <a:ext cx="3060720" cy="2445840"/>
              <a:chOff x="8161920" y="389520"/>
              <a:chExt cx="3060720" cy="2445840"/>
            </a:xfrm>
          </p:grpSpPr>
          <p:grpSp>
            <p:nvGrpSpPr>
              <p:cNvPr id="400" name="组合 14"/>
              <p:cNvGrpSpPr/>
              <p:nvPr/>
            </p:nvGrpSpPr>
            <p:grpSpPr>
              <a:xfrm>
                <a:off x="8161920" y="389520"/>
                <a:ext cx="3060720" cy="2040480"/>
                <a:chOff x="8161920" y="389520"/>
                <a:chExt cx="3060720" cy="2040480"/>
              </a:xfrm>
            </p:grpSpPr>
            <p:graphicFrame>
              <p:nvGraphicFramePr>
                <p:cNvPr id="401"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02"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3"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59"/>
                                        </p:tgtEl>
                                        <p:attrNameLst>
                                          <p:attrName>style.visibility</p:attrName>
                                        </p:attrNameLst>
                                      </p:cBhvr>
                                      <p:to>
                                        <p:strVal val="visible"/>
                                      </p:to>
                                    </p:set>
                                    <p:anim calcmode="lin" valueType="num">
                                      <p:cBhvr additive="repl">
                                        <p:cTn id="7" dur="500" fill="hold"/>
                                        <p:tgtEl>
                                          <p:spTgt spid="359"/>
                                        </p:tgtEl>
                                        <p:attrNameLst>
                                          <p:attrName>ppt_x</p:attrName>
                                        </p:attrNameLst>
                                      </p:cBhvr>
                                      <p:tavLst>
                                        <p:tav tm="0">
                                          <p:val>
                                            <p:strVal val="#ppt_x"/>
                                          </p:val>
                                        </p:tav>
                                        <p:tav tm="100000">
                                          <p:val>
                                            <p:strVal val="#ppt_x"/>
                                          </p:val>
                                        </p:tav>
                                      </p:tavLst>
                                    </p:anim>
                                    <p:anim calcmode="lin" valueType="num">
                                      <p:cBhvr additive="repl">
                                        <p:cTn id="8" dur="500" fill="hold"/>
                                        <p:tgtEl>
                                          <p:spTgt spid="35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73"/>
                                        </p:tgtEl>
                                        <p:attrNameLst>
                                          <p:attrName>style.visibility</p:attrName>
                                        </p:attrNameLst>
                                      </p:cBhvr>
                                      <p:to>
                                        <p:strVal val="visible"/>
                                      </p:to>
                                    </p:set>
                                    <p:anim calcmode="lin" valueType="num">
                                      <p:cBhvr additive="repl">
                                        <p:cTn id="11" dur="500" fill="hold"/>
                                        <p:tgtEl>
                                          <p:spTgt spid="373"/>
                                        </p:tgtEl>
                                        <p:attrNameLst>
                                          <p:attrName>ppt_w</p:attrName>
                                        </p:attrNameLst>
                                      </p:cBhvr>
                                      <p:tavLst>
                                        <p:tav tm="0">
                                          <p:val>
                                            <p:fltVal val="0"/>
                                          </p:val>
                                        </p:tav>
                                        <p:tav tm="100000">
                                          <p:val>
                                            <p:strVal val="#ppt_w"/>
                                          </p:val>
                                        </p:tav>
                                      </p:tavLst>
                                    </p:anim>
                                    <p:anim calcmode="lin" valueType="num">
                                      <p:cBhvr additive="repl">
                                        <p:cTn id="12" dur="500" fill="hold"/>
                                        <p:tgtEl>
                                          <p:spTgt spid="373"/>
                                        </p:tgtEl>
                                        <p:attrNameLst>
                                          <p:attrName>ppt_h</p:attrName>
                                        </p:attrNameLst>
                                      </p:cBhvr>
                                      <p:tavLst>
                                        <p:tav tm="0">
                                          <p:val>
                                            <p:fltVal val="0"/>
                                          </p:val>
                                        </p:tav>
                                        <p:tav tm="100000">
                                          <p:val>
                                            <p:strVal val="#ppt_h"/>
                                          </p:val>
                                        </p:tav>
                                      </p:tavLst>
                                    </p:anim>
                                    <p:animEffect transition="in" filter="fade">
                                      <p:cBhvr additive="repl">
                                        <p:cTn id="13" dur="500"/>
                                        <p:tgtEl>
                                          <p:spTgt spid="37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80"/>
                                        </p:tgtEl>
                                        <p:attrNameLst>
                                          <p:attrName>style.visibility</p:attrName>
                                        </p:attrNameLst>
                                      </p:cBhvr>
                                      <p:to>
                                        <p:strVal val="visible"/>
                                      </p:to>
                                    </p:set>
                                    <p:anim calcmode="lin" valueType="num">
                                      <p:cBhvr additive="repl">
                                        <p:cTn id="18" dur="500" fill="hold"/>
                                        <p:tgtEl>
                                          <p:spTgt spid="380"/>
                                        </p:tgtEl>
                                        <p:attrNameLst>
                                          <p:attrName>ppt_w</p:attrName>
                                        </p:attrNameLst>
                                      </p:cBhvr>
                                      <p:tavLst>
                                        <p:tav tm="0">
                                          <p:val>
                                            <p:fltVal val="0"/>
                                          </p:val>
                                        </p:tav>
                                        <p:tav tm="100000">
                                          <p:val>
                                            <p:strVal val="#ppt_w"/>
                                          </p:val>
                                        </p:tav>
                                      </p:tavLst>
                                    </p:anim>
                                    <p:anim calcmode="lin" valueType="num">
                                      <p:cBhvr additive="repl">
                                        <p:cTn id="19" dur="500" fill="hold"/>
                                        <p:tgtEl>
                                          <p:spTgt spid="380"/>
                                        </p:tgtEl>
                                        <p:attrNameLst>
                                          <p:attrName>ppt_h</p:attrName>
                                        </p:attrNameLst>
                                      </p:cBhvr>
                                      <p:tavLst>
                                        <p:tav tm="0">
                                          <p:val>
                                            <p:fltVal val="0"/>
                                          </p:val>
                                        </p:tav>
                                        <p:tav tm="100000">
                                          <p:val>
                                            <p:strVal val="#ppt_h"/>
                                          </p:val>
                                        </p:tav>
                                      </p:tavLst>
                                    </p:anim>
                                    <p:animEffect transition="in" filter="fade">
                                      <p:cBhvr additive="repl">
                                        <p:cTn id="20" dur="500"/>
                                        <p:tgtEl>
                                          <p:spTgt spid="38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87"/>
                                        </p:tgtEl>
                                        <p:attrNameLst>
                                          <p:attrName>style.visibility</p:attrName>
                                        </p:attrNameLst>
                                      </p:cBhvr>
                                      <p:to>
                                        <p:strVal val="visible"/>
                                      </p:to>
                                    </p:set>
                                    <p:anim calcmode="lin" valueType="num">
                                      <p:cBhvr additive="repl">
                                        <p:cTn id="23" dur="500" fill="hold"/>
                                        <p:tgtEl>
                                          <p:spTgt spid="387"/>
                                        </p:tgtEl>
                                        <p:attrNameLst>
                                          <p:attrName>ppt_w</p:attrName>
                                        </p:attrNameLst>
                                      </p:cBhvr>
                                      <p:tavLst>
                                        <p:tav tm="0">
                                          <p:val>
                                            <p:fltVal val="0"/>
                                          </p:val>
                                        </p:tav>
                                        <p:tav tm="100000">
                                          <p:val>
                                            <p:strVal val="#ppt_w"/>
                                          </p:val>
                                        </p:tav>
                                      </p:tavLst>
                                    </p:anim>
                                    <p:anim calcmode="lin" valueType="num">
                                      <p:cBhvr additive="repl">
                                        <p:cTn id="24" dur="500" fill="hold"/>
                                        <p:tgtEl>
                                          <p:spTgt spid="387"/>
                                        </p:tgtEl>
                                        <p:attrNameLst>
                                          <p:attrName>ppt_h</p:attrName>
                                        </p:attrNameLst>
                                      </p:cBhvr>
                                      <p:tavLst>
                                        <p:tav tm="0">
                                          <p:val>
                                            <p:fltVal val="0"/>
                                          </p:val>
                                        </p:tav>
                                        <p:tav tm="100000">
                                          <p:val>
                                            <p:strVal val="#ppt_h"/>
                                          </p:val>
                                        </p:tav>
                                      </p:tavLst>
                                    </p:anim>
                                    <p:animEffect transition="in" filter="fade">
                                      <p:cBhvr additive="repl">
                                        <p:cTn id="25" dur="500"/>
                                        <p:tgtEl>
                                          <p:spTgt spid="38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97"/>
                                        </p:tgtEl>
                                        <p:attrNameLst>
                                          <p:attrName>style.visibility</p:attrName>
                                        </p:attrNameLst>
                                      </p:cBhvr>
                                      <p:to>
                                        <p:strVal val="visible"/>
                                      </p:to>
                                    </p:set>
                                    <p:anim calcmode="lin" valueType="num">
                                      <p:cBhvr additive="repl">
                                        <p:cTn id="28" dur="500" fill="hold"/>
                                        <p:tgtEl>
                                          <p:spTgt spid="397"/>
                                        </p:tgtEl>
                                        <p:attrNameLst>
                                          <p:attrName>ppt_w</p:attrName>
                                        </p:attrNameLst>
                                      </p:cBhvr>
                                      <p:tavLst>
                                        <p:tav tm="0">
                                          <p:val>
                                            <p:fltVal val="0"/>
                                          </p:val>
                                        </p:tav>
                                        <p:tav tm="100000">
                                          <p:val>
                                            <p:strVal val="#ppt_w"/>
                                          </p:val>
                                        </p:tav>
                                      </p:tavLst>
                                    </p:anim>
                                    <p:anim calcmode="lin" valueType="num">
                                      <p:cBhvr additive="repl">
                                        <p:cTn id="29" dur="500" fill="hold"/>
                                        <p:tgtEl>
                                          <p:spTgt spid="397"/>
                                        </p:tgtEl>
                                        <p:attrNameLst>
                                          <p:attrName>ppt_h</p:attrName>
                                        </p:attrNameLst>
                                      </p:cBhvr>
                                      <p:tavLst>
                                        <p:tav tm="0">
                                          <p:val>
                                            <p:fltVal val="0"/>
                                          </p:val>
                                        </p:tav>
                                        <p:tav tm="100000">
                                          <p:val>
                                            <p:strVal val="#ppt_h"/>
                                          </p:val>
                                        </p:tav>
                                      </p:tavLst>
                                    </p:anim>
                                    <p:animEffect transition="in" filter="fade">
                                      <p:cBhvr additive="repl">
                                        <p:cTn id="30" dur="500"/>
                                        <p:tgtEl>
                                          <p:spTgt spid="3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实地考察</a:t>
            </a:r>
            <a:endParaRPr lang="en-US" sz="3600" b="0" strike="noStrike" spc="-1">
              <a:solidFill>
                <a:schemeClr val="dk1"/>
              </a:solidFill>
              <a:latin typeface="Arial"/>
            </a:endParaRPr>
          </a:p>
        </p:txBody>
      </p:sp>
      <p:sp>
        <p:nvSpPr>
          <p:cNvPr id="405"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实地考察是安全生产培训中一个重要的环节，通过走访生产现场，学员能深入了解安全生产现状，发现问题并提出改进方案。实地考察能够加深学员对安全生产的认识，强化学习效果。</a:t>
            </a:r>
            <a:endParaRPr lang="en-US" sz="2000" b="0" strike="noStrike" spc="-1">
              <a:solidFill>
                <a:srgbClr val="000000"/>
              </a:solidFill>
              <a:latin typeface="Arial"/>
            </a:endParaRPr>
          </a:p>
        </p:txBody>
      </p:sp>
      <p:pic>
        <p:nvPicPr>
          <p:cNvPr id="406"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406"/>
                                        </p:tgtEl>
                                        <p:attrNameLst>
                                          <p:attrName>style.visibility</p:attrName>
                                        </p:attrNameLst>
                                      </p:cBhvr>
                                      <p:to>
                                        <p:strVal val="visible"/>
                                      </p:to>
                                    </p:set>
                                    <p:anim calcmode="lin" valueType="num">
                                      <p:cBhvr additive="repl">
                                        <p:cTn id="7" dur="500" fill="hold"/>
                                        <p:tgtEl>
                                          <p:spTgt spid="406"/>
                                        </p:tgtEl>
                                        <p:attrNameLst>
                                          <p:attrName>ppt_w</p:attrName>
                                        </p:attrNameLst>
                                      </p:cBhvr>
                                      <p:tavLst>
                                        <p:tav tm="0">
                                          <p:val>
                                            <p:fltVal val="0"/>
                                          </p:val>
                                        </p:tav>
                                        <p:tav tm="100000">
                                          <p:val>
                                            <p:strVal val="#ppt_w"/>
                                          </p:val>
                                        </p:tav>
                                      </p:tavLst>
                                    </p:anim>
                                    <p:anim calcmode="lin" valueType="num">
                                      <p:cBhvr additive="repl">
                                        <p:cTn id="8" dur="500" fill="hold"/>
                                        <p:tgtEl>
                                          <p:spTgt spid="406"/>
                                        </p:tgtEl>
                                        <p:attrNameLst>
                                          <p:attrName>ppt_h</p:attrName>
                                        </p:attrNameLst>
                                      </p:cBhvr>
                                      <p:tavLst>
                                        <p:tav tm="0">
                                          <p:val>
                                            <p:fltVal val="0"/>
                                          </p:val>
                                        </p:tav>
                                        <p:tav tm="100000">
                                          <p:val>
                                            <p:strVal val="#ppt_h"/>
                                          </p:val>
                                        </p:tav>
                                      </p:tavLst>
                                    </p:anim>
                                    <p:animEffect transition="in" filter="fade">
                                      <p:cBhvr additive="repl">
                                        <p:cTn id="9" dur="500"/>
                                        <p:tgtEl>
                                          <p:spTgt spid="4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https://d.book118.com/685301233013011130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20</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Helvetica Light</vt:lpstr>
      <vt:lpstr>DejaVu Sans</vt:lpstr>
      <vt:lpstr>Office Theme</vt:lpstr>
      <vt:lpstr>渔业行业安全生产规章制度培训</vt:lpstr>
      <vt:lpstr>目录</vt:lpstr>
      <vt:lpstr>第1章 概述</vt:lpstr>
      <vt:lpstr> </vt:lpstr>
      <vt:lpstr>渔业行业安全生产现状</vt:lpstr>
      <vt:lpstr>培训目标</vt:lpstr>
      <vt:lpstr>培训对象</vt:lpstr>
      <vt:lpstr>总结</vt:lpstr>
      <vt:lpstr>第2章 渔业生产安全规章制度介绍</vt:lpstr>
      <vt:lpstr> </vt:lpstr>
      <vt:lpstr>渔业生产安全操作规程</vt:lpstr>
      <vt:lpstr>渔业生产安全事故案例分析</vt:lpstr>
      <vt:lpstr>渔业生产安全管理制度</vt:lpstr>
      <vt:lpstr>结尾</vt:lpstr>
      <vt:lpstr>第3章 安全生产培训方法</vt:lpstr>
      <vt:lpstr>教育培训模式</vt:lpstr>
      <vt:lpstr>模拟演练</vt:lpstr>
      <vt:lpstr>多媒体教学</vt:lpstr>
      <vt:lpstr>实地考察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2024-09-29T14:28:45.516</cp:lastPrinted>
  <dcterms:created xsi:type="dcterms:W3CDTF">2024-09-29T06:28:45Z</dcterms:created>
  <dcterms:modified xsi:type="dcterms:W3CDTF">2024-09-29T06:28:48Z</dcterms:modified>
</cp:coreProperties>
</file>