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embeddedFontLst>
    <p:embeddedFont>
      <p:font typeface="WBRCUE+MS-UIGothic"/>
      <p:regular r:id="rId16"/>
    </p:embeddedFont>
    <p:embeddedFont>
      <p:font typeface="POCQOC+HVHAKP+ArialMT"/>
      <p:regular r:id="rId17"/>
    </p:embeddedFont>
    <p:embeddedFont>
      <p:font typeface="KMBKGE+IEFMHG+MicrosoftYaHei-Bold"/>
      <p:regular r:id="rId18"/>
    </p:embeddedFont>
    <p:embeddedFont>
      <p:font typeface="WFMHJN+LGCDJB+MS-Gothic,Bold"/>
      <p:regular r:id="rId19"/>
    </p:embeddedFont>
    <p:embeddedFont>
      <p:font typeface="SAIRJN+OLCISP+MicrosoftYaHei"/>
      <p:regular r:id="rId20"/>
    </p:embeddedFont>
    <p:embeddedFont>
      <p:font typeface="SNQUTU+LKHIEO+Calibri-Light"/>
      <p:regular r:id="rId21"/>
    </p:embeddedFont>
  </p:embeddedFontLst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font" Target="fonts/font1.fntdata" /><Relationship Id="rId17" Type="http://schemas.openxmlformats.org/officeDocument/2006/relationships/font" Target="fonts/font2.fntdata" /><Relationship Id="rId18" Type="http://schemas.openxmlformats.org/officeDocument/2006/relationships/font" Target="fonts/font3.fntdata" /><Relationship Id="rId19" Type="http://schemas.openxmlformats.org/officeDocument/2006/relationships/font" Target="fonts/font4.fntdata" /><Relationship Id="rId2" Type="http://schemas.openxmlformats.org/officeDocument/2006/relationships/slideMaster" Target="slideMasters/slideMaster2.xml" /><Relationship Id="rId20" Type="http://schemas.openxmlformats.org/officeDocument/2006/relationships/font" Target="fonts/font5.fntdata" /><Relationship Id="rId21" Type="http://schemas.openxmlformats.org/officeDocument/2006/relationships/font" Target="fonts/font6.fntdata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88FC46-7C87-468E-8679-0D249C7F57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7DECA7-E4C2-42B5-9FAF-AB2CA4123F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523AE7-537C-476A-99D0-A16219C4DA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B0ECCE8-74FF-4E4B-9E28-6C2F12F6A2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38368FA-26F4-457A-9558-703B9E6EE1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7606F1A-ABAB-44C3-A87D-734A26B534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D263E3A-4F03-4FB6-8EB2-61D2AB0E2A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143F16-322E-4283-8E7E-B27F5FD5A7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35E4123-F7A4-4146-86D4-EC41730422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91C3C7-30B0-4A2B-A8CA-5D7AA7BCD7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A35B89-933E-4371-93A6-635AAB7FBF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8530412221101111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628515" y="2701591"/>
            <a:ext cx="5092877" cy="19056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sz="3800" spc="27">
                <a:solidFill>
                  <a:srgbClr val="020000"/>
                </a:solidFill>
                <a:latin typeface="WBRCUE+MS-UIGothic"/>
                <a:cs typeface="WBRCUE+MS-UIGothic"/>
              </a:rPr>
              <a:t>抗</a:t>
            </a:r>
            <a:r>
              <a:rPr sz="3800" spc="23">
                <a:solidFill>
                  <a:srgbClr val="020000"/>
                </a:solidFill>
                <a:latin typeface="SimSun"/>
                <a:cs typeface="SimSun"/>
              </a:rPr>
              <a:t>溃疡药</a:t>
            </a:r>
            <a:r>
              <a:rPr sz="3800" spc="25">
                <a:solidFill>
                  <a:srgbClr val="020000"/>
                </a:solidFill>
                <a:latin typeface="WBRCUE+MS-UIGothic"/>
                <a:cs typeface="WBRCUE+MS-UIGothic"/>
              </a:rPr>
              <a:t>消化系</a:t>
            </a:r>
            <a:r>
              <a:rPr sz="3800" spc="27">
                <a:solidFill>
                  <a:srgbClr val="020000"/>
                </a:solidFill>
                <a:latin typeface="SimSun"/>
                <a:cs typeface="SimSun"/>
              </a:rPr>
              <a:t>统药</a:t>
            </a:r>
          </a:p>
          <a:p>
            <a:pPr marL="0" marR="0">
              <a:lnSpc>
                <a:spcPts val="3800"/>
              </a:lnSpc>
              <a:spcBef>
                <a:spcPts val="1704"/>
              </a:spcBef>
              <a:spcAft>
                <a:spcPct val="0"/>
              </a:spcAft>
            </a:pPr>
            <a:r>
              <a:rPr sz="3800" spc="27">
                <a:solidFill>
                  <a:srgbClr val="020000"/>
                </a:solidFill>
                <a:latin typeface="SimSun"/>
                <a:cs typeface="SimSun"/>
              </a:rPr>
              <a:t>药</a:t>
            </a:r>
            <a:r>
              <a:rPr sz="3800" spc="23">
                <a:solidFill>
                  <a:srgbClr val="020000"/>
                </a:solidFill>
                <a:latin typeface="WBRCUE+MS-UIGothic"/>
                <a:cs typeface="WBRCUE+MS-UIGothic"/>
              </a:rPr>
              <a:t>物化学</a:t>
            </a:r>
            <a:r>
              <a:rPr sz="3800" spc="27">
                <a:solidFill>
                  <a:srgbClr val="020000"/>
                </a:solidFill>
                <a:latin typeface="SimSun"/>
                <a:cs typeface="SimSun"/>
              </a:rPr>
              <a:t>护</a:t>
            </a:r>
            <a:r>
              <a:rPr sz="3800" spc="23">
                <a:solidFill>
                  <a:srgbClr val="020000"/>
                </a:solidFill>
                <a:latin typeface="WBRCUE+MS-UIGothic"/>
                <a:cs typeface="WBRCUE+MS-UIGothic"/>
              </a:rPr>
              <a:t>理</a:t>
            </a:r>
            <a:r>
              <a:rPr sz="3800" spc="27">
                <a:solidFill>
                  <a:srgbClr val="020000"/>
                </a:solidFill>
                <a:latin typeface="SimSun"/>
                <a:cs typeface="SimSun"/>
              </a:rPr>
              <a:t>课</a:t>
            </a:r>
            <a:r>
              <a:rPr sz="3800">
                <a:solidFill>
                  <a:srgbClr val="020000"/>
                </a:solidFill>
                <a:latin typeface="WBRCUE+MS-UIGothic"/>
                <a:cs typeface="WBRCUE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881109" y="1169554"/>
            <a:ext cx="2200275" cy="1571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50"/>
              </a:lnSpc>
              <a:spcBef>
                <a:spcPct val="0"/>
              </a:spcBef>
              <a:spcAft>
                <a:spcPct val="0"/>
              </a:spcAft>
            </a:pPr>
            <a:r>
              <a:rPr sz="4950">
                <a:solidFill>
                  <a:srgbClr val="FFFFFF"/>
                </a:solidFill>
                <a:latin typeface="WBRCUE+MS-UIGothic"/>
                <a:cs typeface="WBRCUE+MS-UIGothic"/>
              </a:rPr>
              <a:t>目</a:t>
            </a:r>
            <a:r>
              <a:rPr sz="4950">
                <a:solidFill>
                  <a:srgbClr val="FFFFFF"/>
                </a:solidFill>
                <a:latin typeface="SimSun"/>
                <a:cs typeface="SimSun"/>
              </a:rPr>
              <a:t>录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08380" y="2197004"/>
            <a:ext cx="2382704" cy="23188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136"/>
              </a:lnSpc>
              <a:spcBef>
                <a:spcPct val="0"/>
              </a:spcBef>
              <a:spcAft>
                <a:spcPct val="0"/>
              </a:spcAft>
            </a:pPr>
            <a:r>
              <a:rPr sz="2050">
                <a:solidFill>
                  <a:srgbClr val="000000"/>
                </a:solidFill>
                <a:latin typeface="POCQOC+HVHAKP+ArialMT"/>
                <a:cs typeface="POCQOC+HVHAKP+ArialMT"/>
              </a:rPr>
              <a:t>•</a:t>
            </a:r>
            <a:r>
              <a:rPr sz="2050" spc="37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spc="25">
                <a:solidFill>
                  <a:srgbClr val="000000"/>
                </a:solidFill>
                <a:latin typeface="WBRCUE+MS-UIGothic"/>
                <a:cs typeface="WBRCUE+MS-UIGothic"/>
              </a:rPr>
              <a:t>抗</a:t>
            </a:r>
            <a:r>
              <a:rPr sz="2000" spc="25">
                <a:solidFill>
                  <a:srgbClr val="000000"/>
                </a:solidFill>
                <a:latin typeface="SimSun"/>
                <a:cs typeface="SimSun"/>
              </a:rPr>
              <a:t>溃疡药</a:t>
            </a:r>
            <a:r>
              <a:rPr sz="2000" spc="25">
                <a:solidFill>
                  <a:srgbClr val="000000"/>
                </a:solidFill>
                <a:latin typeface="WBRCUE+MS-UIGothic"/>
                <a:cs typeface="WBRCUE+MS-UIGothic"/>
              </a:rPr>
              <a:t>概述</a:t>
            </a:r>
          </a:p>
          <a:p>
            <a:pPr marL="0" marR="0">
              <a:lnSpc>
                <a:spcPts val="2136"/>
              </a:lnSpc>
              <a:spcBef>
                <a:spcPts val="2283"/>
              </a:spcBef>
              <a:spcAft>
                <a:spcPct val="0"/>
              </a:spcAft>
            </a:pPr>
            <a:r>
              <a:rPr sz="2050">
                <a:solidFill>
                  <a:srgbClr val="000000"/>
                </a:solidFill>
                <a:latin typeface="POCQOC+HVHAKP+ArialMT"/>
                <a:cs typeface="POCQOC+HVHAKP+ArialMT"/>
              </a:rPr>
              <a:t>•</a:t>
            </a:r>
            <a:r>
              <a:rPr sz="2050" spc="37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spc="25">
                <a:solidFill>
                  <a:srgbClr val="000000"/>
                </a:solidFill>
                <a:latin typeface="WBRCUE+MS-UIGothic"/>
                <a:cs typeface="WBRCUE+MS-UIGothic"/>
              </a:rPr>
              <a:t>消化系</a:t>
            </a:r>
            <a:r>
              <a:rPr sz="2000" spc="25">
                <a:solidFill>
                  <a:srgbClr val="000000"/>
                </a:solidFill>
                <a:latin typeface="SimSun"/>
                <a:cs typeface="SimSun"/>
              </a:rPr>
              <a:t>统药</a:t>
            </a:r>
            <a:r>
              <a:rPr sz="2000" spc="23">
                <a:solidFill>
                  <a:srgbClr val="000000"/>
                </a:solidFill>
                <a:latin typeface="WBRCUE+MS-UIGothic"/>
                <a:cs typeface="WBRCUE+MS-UIGothic"/>
              </a:rPr>
              <a:t>介</a:t>
            </a:r>
            <a:r>
              <a:rPr sz="2000">
                <a:solidFill>
                  <a:srgbClr val="000000"/>
                </a:solidFill>
                <a:latin typeface="SimSun"/>
                <a:cs typeface="SimSun"/>
              </a:rPr>
              <a:t>绍</a:t>
            </a:r>
          </a:p>
          <a:p>
            <a:pPr marL="0" marR="0">
              <a:lnSpc>
                <a:spcPts val="2136"/>
              </a:lnSpc>
              <a:spcBef>
                <a:spcPts val="2283"/>
              </a:spcBef>
              <a:spcAft>
                <a:spcPct val="0"/>
              </a:spcAft>
            </a:pPr>
            <a:r>
              <a:rPr sz="2050">
                <a:solidFill>
                  <a:srgbClr val="000000"/>
                </a:solidFill>
                <a:latin typeface="POCQOC+HVHAKP+ArialMT"/>
                <a:cs typeface="POCQOC+HVHAKP+ArialMT"/>
              </a:rPr>
              <a:t>•</a:t>
            </a:r>
            <a:r>
              <a:rPr sz="2050" spc="37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spc="25">
                <a:solidFill>
                  <a:srgbClr val="000000"/>
                </a:solidFill>
                <a:latin typeface="SimSun"/>
                <a:cs typeface="SimSun"/>
              </a:rPr>
              <a:t>药</a:t>
            </a:r>
            <a:r>
              <a:rPr sz="2000" spc="25">
                <a:solidFill>
                  <a:srgbClr val="000000"/>
                </a:solidFill>
                <a:latin typeface="WBRCUE+MS-UIGothic"/>
                <a:cs typeface="WBRCUE+MS-UIGothic"/>
              </a:rPr>
              <a:t>物化学基</a:t>
            </a:r>
            <a:r>
              <a:rPr sz="2000">
                <a:solidFill>
                  <a:srgbClr val="000000"/>
                </a:solidFill>
                <a:latin typeface="SimSun"/>
                <a:cs typeface="SimSun"/>
              </a:rPr>
              <a:t>础</a:t>
            </a:r>
          </a:p>
          <a:p>
            <a:pPr marL="0" marR="0">
              <a:lnSpc>
                <a:spcPts val="2136"/>
              </a:lnSpc>
              <a:spcBef>
                <a:spcPts val="2233"/>
              </a:spcBef>
              <a:spcAft>
                <a:spcPct val="0"/>
              </a:spcAft>
            </a:pPr>
            <a:r>
              <a:rPr sz="2050">
                <a:solidFill>
                  <a:srgbClr val="000000"/>
                </a:solidFill>
                <a:latin typeface="POCQOC+HVHAKP+ArialMT"/>
                <a:cs typeface="POCQOC+HVHAKP+ArialMT"/>
              </a:rPr>
              <a:t>•</a:t>
            </a:r>
            <a:r>
              <a:rPr sz="2050" spc="37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spc="25">
                <a:solidFill>
                  <a:srgbClr val="000000"/>
                </a:solidFill>
                <a:latin typeface="SimSun"/>
                <a:cs typeface="SimSun"/>
              </a:rPr>
              <a:t>护</a:t>
            </a:r>
            <a:r>
              <a:rPr sz="2000" spc="25">
                <a:solidFill>
                  <a:srgbClr val="000000"/>
                </a:solidFill>
                <a:latin typeface="WBRCUE+MS-UIGothic"/>
                <a:cs typeface="WBRCUE+MS-UIGothic"/>
              </a:rPr>
              <a:t>理知</a:t>
            </a:r>
            <a:r>
              <a:rPr sz="2000">
                <a:solidFill>
                  <a:srgbClr val="000000"/>
                </a:solidFill>
                <a:latin typeface="SimSun"/>
                <a:cs typeface="SimSun"/>
              </a:rPr>
              <a:t>识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08380" y="4418869"/>
            <a:ext cx="2382440" cy="653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136"/>
              </a:lnSpc>
              <a:spcBef>
                <a:spcPct val="0"/>
              </a:spcBef>
              <a:spcAft>
                <a:spcPct val="0"/>
              </a:spcAft>
            </a:pPr>
            <a:r>
              <a:rPr sz="2050">
                <a:solidFill>
                  <a:srgbClr val="000000"/>
                </a:solidFill>
                <a:latin typeface="POCQOC+HVHAKP+ArialMT"/>
                <a:cs typeface="POCQOC+HVHAKP+ArialMT"/>
              </a:rPr>
              <a:t>•</a:t>
            </a:r>
            <a:r>
              <a:rPr sz="2050" spc="37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spc="25">
                <a:solidFill>
                  <a:srgbClr val="000000"/>
                </a:solidFill>
                <a:latin typeface="SimSun"/>
                <a:cs typeface="SimSun"/>
              </a:rPr>
              <a:t>药</a:t>
            </a:r>
            <a:r>
              <a:rPr sz="2000" spc="25">
                <a:solidFill>
                  <a:srgbClr val="000000"/>
                </a:solidFill>
                <a:latin typeface="WBRCUE+MS-UIGothic"/>
                <a:cs typeface="WBRCUE+MS-UIGothic"/>
              </a:rPr>
              <a:t>物研</a:t>
            </a:r>
            <a:r>
              <a:rPr sz="2000" spc="23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2000" spc="25">
                <a:solidFill>
                  <a:srgbClr val="000000"/>
                </a:solidFill>
                <a:latin typeface="WBRCUE+MS-UIGothic"/>
                <a:cs typeface="WBRCUE+MS-UIGothic"/>
              </a:rPr>
              <a:t>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781040" y="3223407"/>
            <a:ext cx="3286125" cy="1095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450"/>
              </a:lnSpc>
              <a:spcBef>
                <a:spcPct val="0"/>
              </a:spcBef>
              <a:spcAft>
                <a:spcPct val="0"/>
              </a:spcAft>
            </a:pPr>
            <a:r>
              <a:rPr sz="3450">
                <a:solidFill>
                  <a:srgbClr val="000000"/>
                </a:solidFill>
                <a:latin typeface="WBRCUE+MS-UIGothic"/>
                <a:cs typeface="WBRCUE+MS-UIGothic"/>
              </a:rPr>
              <a:t>抗</a:t>
            </a:r>
            <a:r>
              <a:rPr sz="3450">
                <a:solidFill>
                  <a:srgbClr val="000000"/>
                </a:solidFill>
                <a:latin typeface="SimSun"/>
                <a:cs typeface="SimSun"/>
              </a:rPr>
              <a:t>溃疡药</a:t>
            </a:r>
            <a:r>
              <a:rPr sz="3450">
                <a:solidFill>
                  <a:srgbClr val="000000"/>
                </a:solidFill>
                <a:latin typeface="WBRCUE+MS-UIGothic"/>
                <a:cs typeface="WBRCUE+MS-UIGothic"/>
              </a:rPr>
              <a:t>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262626"/>
                </a:solidFill>
                <a:latin typeface="WBRCUE+MS-UIGothic"/>
                <a:cs typeface="WBRCUE+MS-UIGothic"/>
              </a:rPr>
              <a:t>抗</a:t>
            </a:r>
            <a:r>
              <a:rPr sz="3000">
                <a:solidFill>
                  <a:srgbClr val="262626"/>
                </a:solidFill>
                <a:latin typeface="SimSun"/>
                <a:cs typeface="SimSun"/>
              </a:rPr>
              <a:t>溃疡药</a:t>
            </a:r>
            <a:r>
              <a:rPr sz="3000">
                <a:solidFill>
                  <a:srgbClr val="262626"/>
                </a:solidFill>
                <a:latin typeface="WBRCUE+MS-UIGothic"/>
                <a:cs typeface="WBRCUE+MS-UIGothic"/>
              </a:rPr>
              <a:t>的种</a:t>
            </a:r>
            <a:r>
              <a:rPr sz="3000">
                <a:solidFill>
                  <a:srgbClr val="262626"/>
                </a:solidFill>
                <a:latin typeface="SimSun"/>
                <a:cs typeface="SimSun"/>
              </a:rPr>
              <a:t>类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68069" y="3720369"/>
            <a:ext cx="192100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FFF"/>
                </a:solidFill>
                <a:latin typeface="SimSun"/>
                <a:cs typeface="SimSun"/>
              </a:rPr>
              <a:t>质</a:t>
            </a:r>
            <a:r>
              <a:rPr sz="2000" spc="25">
                <a:solidFill>
                  <a:srgbClr val="FFFFFF"/>
                </a:solidFill>
                <a:latin typeface="WBRCUE+MS-UIGothic"/>
                <a:cs typeface="WBRCUE+MS-UIGothic"/>
              </a:rPr>
              <a:t>子</a:t>
            </a:r>
            <a:r>
              <a:rPr sz="2000" spc="25">
                <a:solidFill>
                  <a:srgbClr val="FFFFFF"/>
                </a:solidFill>
                <a:latin typeface="SimSun"/>
                <a:cs typeface="SimSun"/>
              </a:rPr>
              <a:t>泵</a:t>
            </a:r>
            <a:r>
              <a:rPr sz="2000" spc="25">
                <a:solidFill>
                  <a:srgbClr val="FFFFFF"/>
                </a:solidFill>
                <a:latin typeface="WBRCUE+MS-UIGothic"/>
                <a:cs typeface="WBRCUE+MS-UIGothic"/>
              </a:rPr>
              <a:t>抑制</a:t>
            </a:r>
            <a:r>
              <a:rPr sz="2000">
                <a:solidFill>
                  <a:srgbClr val="FFFFFF"/>
                </a:solidFill>
                <a:latin typeface="SimSun"/>
                <a:cs typeface="SimSun"/>
              </a:rPr>
              <a:t>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949700" y="3715289"/>
            <a:ext cx="2003044" cy="6511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8">
                <a:solidFill>
                  <a:srgbClr val="FFFFFF"/>
                </a:solidFill>
                <a:latin typeface="KMBKGE+IEFMHG+MicrosoftYaHei-Bold"/>
                <a:cs typeface="KMBKGE+IEFMHG+MicrosoftYaHei-Bold"/>
              </a:rPr>
              <a:t>H</a:t>
            </a:r>
            <a:r>
              <a:rPr sz="2000" spc="10">
                <a:solidFill>
                  <a:srgbClr val="FFFFFF"/>
                </a:solidFill>
                <a:latin typeface="WFMHJN+LGCDJB+MS-Gothic,Bold"/>
                <a:cs typeface="WFMHJN+LGCDJB+MS-Gothic,Bold"/>
              </a:rPr>
              <a:t>₂</a:t>
            </a:r>
            <a:r>
              <a:rPr sz="2000" spc="25">
                <a:solidFill>
                  <a:srgbClr val="FFFFFF"/>
                </a:solidFill>
                <a:latin typeface="WBRCUE+MS-UIGothic"/>
                <a:cs typeface="WBRCUE+MS-UIGothic"/>
              </a:rPr>
              <a:t>受体拮抗</a:t>
            </a:r>
            <a:r>
              <a:rPr sz="2000">
                <a:solidFill>
                  <a:srgbClr val="FFFFFF"/>
                </a:solidFill>
                <a:latin typeface="SimSun"/>
                <a:cs typeface="SimSun"/>
              </a:rPr>
              <a:t>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795769" y="372036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FFF"/>
                </a:solidFill>
                <a:latin typeface="WBRCUE+MS-UIGothic"/>
                <a:cs typeface="WBRCUE+MS-UIGothic"/>
              </a:rPr>
              <a:t>胃黏膜保</a:t>
            </a:r>
            <a:r>
              <a:rPr sz="2000" spc="25">
                <a:solidFill>
                  <a:srgbClr val="FFFFFF"/>
                </a:solidFill>
                <a:latin typeface="SimSun"/>
                <a:cs typeface="SimSun"/>
              </a:rPr>
              <a:t>护剂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627869" y="372036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FFF"/>
                </a:solidFill>
                <a:latin typeface="WBRCUE+MS-UIGothic"/>
                <a:cs typeface="WBRCUE+MS-UIGothic"/>
              </a:rPr>
              <a:t>其他抗</a:t>
            </a:r>
            <a:r>
              <a:rPr sz="2000" spc="25">
                <a:solidFill>
                  <a:srgbClr val="FFFFFF"/>
                </a:solidFill>
                <a:latin typeface="SimSun"/>
                <a:cs typeface="SimSun"/>
              </a:rPr>
              <a:t>溃疡药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86459" y="4839708"/>
            <a:ext cx="2190750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WBRCUE+MS-UIGothic"/>
                <a:cs typeface="WBRCUE+MS-UIGothic"/>
              </a:rPr>
              <a:t>通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FFFDFD"/>
                </a:solidFill>
                <a:latin typeface="WBRCUE+MS-UIGothic"/>
                <a:cs typeface="WBRCUE+MS-UIGothic"/>
              </a:rPr>
              <a:t>抑制胃酸分泌的关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键酶</a:t>
            </a:r>
            <a:r>
              <a:rPr sz="1500">
                <a:solidFill>
                  <a:srgbClr val="FFFDFD"/>
                </a:solidFill>
                <a:latin typeface="WBRCUE+MS-UIGothic"/>
                <a:cs typeface="WBRCUE+MS-UIGothic"/>
              </a:rPr>
              <a:t>，减少胃酸分泌，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637279" y="4835263"/>
            <a:ext cx="2396132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WBRCUE+MS-UIGothic"/>
                <a:cs typeface="WBRCUE+MS-UIGothic"/>
              </a:rPr>
              <a:t>阻止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组</a:t>
            </a:r>
            <a:r>
              <a:rPr sz="1500">
                <a:solidFill>
                  <a:srgbClr val="FFFDFD"/>
                </a:solidFill>
                <a:latin typeface="WBRCUE+MS-UIGothic"/>
                <a:cs typeface="WBRCUE+MS-UIGothic"/>
              </a:rPr>
              <a:t>胺与</a:t>
            </a:r>
            <a:r>
              <a:rPr sz="1500">
                <a:solidFill>
                  <a:srgbClr val="FFFDFD"/>
                </a:solidFill>
                <a:latin typeface="SAIRJN+OLCISP+MicrosoftYaHei"/>
                <a:cs typeface="SAIRJN+OLCISP+MicrosoftYaHei"/>
              </a:rPr>
              <a:t>H</a:t>
            </a:r>
            <a:r>
              <a:rPr sz="1500">
                <a:solidFill>
                  <a:srgbClr val="FFFDFD"/>
                </a:solidFill>
                <a:latin typeface="WFMHJN+LGCDJB+MS-Gothic,Bold"/>
                <a:cs typeface="WFMHJN+LGCDJB+MS-Gothic,Bold"/>
              </a:rPr>
              <a:t>₂</a:t>
            </a:r>
            <a:r>
              <a:rPr sz="1500">
                <a:solidFill>
                  <a:srgbClr val="FFFDFD"/>
                </a:solidFill>
                <a:latin typeface="WBRCUE+MS-UIGothic"/>
                <a:cs typeface="WBRCUE+MS-UIGothic"/>
              </a:rPr>
              <a:t>受体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结</a:t>
            </a:r>
            <a:r>
              <a:rPr sz="1500">
                <a:solidFill>
                  <a:srgbClr val="FFFDFD"/>
                </a:solidFill>
                <a:latin typeface="WBRCUE+MS-UIGothic"/>
                <a:cs typeface="WBRCUE+MS-UIGothic"/>
              </a:rPr>
              <a:t>合，</a:t>
            </a:r>
          </a:p>
          <a:p>
            <a:pPr marL="121284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WBRCUE+MS-UIGothic"/>
                <a:cs typeface="WBRCUE+MS-UIGothic"/>
              </a:rPr>
              <a:t>减少胃酸分泌，如西咪</a:t>
            </a:r>
          </a:p>
          <a:p>
            <a:pPr marL="216534" marR="0">
              <a:lnSpc>
                <a:spcPts val="1500"/>
              </a:lnSpc>
              <a:spcBef>
                <a:spcPts val="1199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WBRCUE+MS-UIGothic"/>
                <a:cs typeface="WBRCUE+MS-UIGothic"/>
              </a:rPr>
              <a:t>替丁、雷尼替丁等。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597015" y="4839708"/>
            <a:ext cx="2126753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WBRCUE+MS-UIGothic"/>
                <a:cs typeface="WBRCUE+MS-UIGothic"/>
              </a:rPr>
              <a:t>增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强</a:t>
            </a:r>
            <a:r>
              <a:rPr sz="1500">
                <a:solidFill>
                  <a:srgbClr val="FFFDFD"/>
                </a:solidFill>
                <a:latin typeface="WBRCUE+MS-UIGothic"/>
                <a:cs typeface="WBRCUE+MS-UIGothic"/>
              </a:rPr>
              <a:t>胃黏膜屏障功能，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WBRCUE+MS-UIGothic"/>
                <a:cs typeface="WBRCUE+MS-UIGothic"/>
              </a:rPr>
              <a:t>促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FFFDFD"/>
                </a:solidFill>
                <a:latin typeface="WBRCUE+MS-UIGothic"/>
                <a:cs typeface="WBRCUE+MS-UIGothic"/>
              </a:rPr>
              <a:t>黏膜修复，如硫糖</a:t>
            </a:r>
          </a:p>
          <a:p>
            <a:pPr marL="9525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铝</a:t>
            </a:r>
            <a:r>
              <a:rPr sz="1500">
                <a:solidFill>
                  <a:srgbClr val="FFFDFD"/>
                </a:solidFill>
                <a:latin typeface="WBRCUE+MS-UIGothic"/>
                <a:cs typeface="WBRCUE+MS-UIGothic"/>
              </a:rPr>
              <a:t>、米索前列醇等。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448165" y="5182608"/>
            <a:ext cx="2062757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WBRCUE+MS-UIGothic"/>
                <a:cs typeface="WBRCUE+MS-UIGothic"/>
              </a:rPr>
              <a:t>如抗菌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药</a:t>
            </a:r>
            <a:r>
              <a:rPr sz="1500">
                <a:solidFill>
                  <a:srgbClr val="FFFDFD"/>
                </a:solidFill>
                <a:latin typeface="WBRCUE+MS-UIGothic"/>
                <a:cs typeface="WBRCUE+MS-UIGothic"/>
              </a:rPr>
              <a:t>、抗酸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剂</a:t>
            </a:r>
            <a:r>
              <a:rPr sz="1500">
                <a:solidFill>
                  <a:srgbClr val="FFFDFD"/>
                </a:solidFill>
                <a:latin typeface="WBRCUE+MS-UIGothic"/>
                <a:cs typeface="WBRCUE+MS-UIGothic"/>
              </a:rPr>
              <a:t>等。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695959" y="5525508"/>
            <a:ext cx="2481708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WBRCUE+MS-UIGothic"/>
                <a:cs typeface="WBRCUE+MS-UIGothic"/>
              </a:rPr>
              <a:t>如奥美拉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唑</a:t>
            </a:r>
            <a:r>
              <a:rPr sz="1500">
                <a:solidFill>
                  <a:srgbClr val="FFFDFD"/>
                </a:solidFill>
                <a:latin typeface="WBRCUE+MS-UIGothic"/>
                <a:cs typeface="WBRCUE+MS-UIGothic"/>
              </a:rPr>
              <a:t>、雷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贝</a:t>
            </a:r>
            <a:r>
              <a:rPr sz="1500">
                <a:solidFill>
                  <a:srgbClr val="FFFDFD"/>
                </a:solidFill>
                <a:latin typeface="WBRCUE+MS-UIGothic"/>
                <a:cs typeface="WBRCUE+MS-UIGothic"/>
              </a:rPr>
              <a:t>拉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唑</a:t>
            </a:r>
            <a:r>
              <a:rPr sz="1500">
                <a:solidFill>
                  <a:srgbClr val="FFFDFD"/>
                </a:solidFill>
                <a:latin typeface="WBRCUE+MS-UIGothic"/>
                <a:cs typeface="WBRCUE+MS-UIGothic"/>
              </a:rPr>
              <a:t>等。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262626"/>
                </a:solidFill>
                <a:latin typeface="WBRCUE+MS-UIGothic"/>
                <a:cs typeface="WBRCUE+MS-UIGothic"/>
              </a:rPr>
              <a:t>抗</a:t>
            </a:r>
            <a:r>
              <a:rPr sz="3000">
                <a:solidFill>
                  <a:srgbClr val="262626"/>
                </a:solidFill>
                <a:latin typeface="SimSun"/>
                <a:cs typeface="SimSun"/>
              </a:rPr>
              <a:t>溃疡药</a:t>
            </a:r>
            <a:r>
              <a:rPr sz="3000">
                <a:solidFill>
                  <a:srgbClr val="262626"/>
                </a:solidFill>
                <a:latin typeface="WBRCUE+MS-UIGothic"/>
                <a:cs typeface="WBRCUE+MS-UIGothic"/>
              </a:rPr>
              <a:t>的作用机制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392045" y="2787555"/>
            <a:ext cx="192100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262626"/>
                </a:solidFill>
                <a:latin typeface="SimSun"/>
                <a:cs typeface="SimSun"/>
              </a:rPr>
              <a:t>质</a:t>
            </a:r>
            <a:r>
              <a:rPr sz="2000" spc="25">
                <a:solidFill>
                  <a:srgbClr val="262626"/>
                </a:solidFill>
                <a:latin typeface="WBRCUE+MS-UIGothic"/>
                <a:cs typeface="WBRCUE+MS-UIGothic"/>
              </a:rPr>
              <a:t>子</a:t>
            </a:r>
            <a:r>
              <a:rPr sz="2000" spc="25">
                <a:solidFill>
                  <a:srgbClr val="262626"/>
                </a:solidFill>
                <a:latin typeface="SimSun"/>
                <a:cs typeface="SimSun"/>
              </a:rPr>
              <a:t>泵</a:t>
            </a:r>
            <a:r>
              <a:rPr sz="2000" spc="25">
                <a:solidFill>
                  <a:srgbClr val="262626"/>
                </a:solidFill>
                <a:latin typeface="WBRCUE+MS-UIGothic"/>
                <a:cs typeface="WBRCUE+MS-UIGothic"/>
              </a:rPr>
              <a:t>抑制</a:t>
            </a:r>
            <a:r>
              <a:rPr sz="2000">
                <a:solidFill>
                  <a:srgbClr val="262626"/>
                </a:solidFill>
                <a:latin typeface="SimSun"/>
                <a:cs typeface="SimSun"/>
              </a:rPr>
              <a:t>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196329" y="2781839"/>
            <a:ext cx="2003044" cy="6511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8">
                <a:solidFill>
                  <a:srgbClr val="262626"/>
                </a:solidFill>
                <a:latin typeface="KMBKGE+IEFMHG+MicrosoftYaHei-Bold"/>
                <a:cs typeface="KMBKGE+IEFMHG+MicrosoftYaHei-Bold"/>
              </a:rPr>
              <a:t>H</a:t>
            </a:r>
            <a:r>
              <a:rPr sz="2000" spc="10">
                <a:solidFill>
                  <a:srgbClr val="262626"/>
                </a:solidFill>
                <a:latin typeface="WFMHJN+LGCDJB+MS-Gothic,Bold"/>
                <a:cs typeface="WFMHJN+LGCDJB+MS-Gothic,Bold"/>
              </a:rPr>
              <a:t>₂</a:t>
            </a:r>
            <a:r>
              <a:rPr sz="2000" spc="25">
                <a:solidFill>
                  <a:srgbClr val="262626"/>
                </a:solidFill>
                <a:latin typeface="WBRCUE+MS-UIGothic"/>
                <a:cs typeface="WBRCUE+MS-UIGothic"/>
              </a:rPr>
              <a:t>受体拮抗</a:t>
            </a:r>
            <a:r>
              <a:rPr sz="2000">
                <a:solidFill>
                  <a:srgbClr val="262626"/>
                </a:solidFill>
                <a:latin typeface="SimSun"/>
                <a:cs typeface="SimSun"/>
              </a:rPr>
              <a:t>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130155" y="2787555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262626"/>
                </a:solidFill>
                <a:latin typeface="WBRCUE+MS-UIGothic"/>
                <a:cs typeface="WBRCUE+MS-UIGothic"/>
              </a:rPr>
              <a:t>胃黏膜保</a:t>
            </a:r>
            <a:r>
              <a:rPr sz="2000" spc="25">
                <a:solidFill>
                  <a:srgbClr val="262626"/>
                </a:solidFill>
                <a:latin typeface="SimSun"/>
                <a:cs typeface="SimSun"/>
              </a:rPr>
              <a:t>护剂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115820" y="3628763"/>
            <a:ext cx="2336229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抑制胃酸分泌的关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键酶</a:t>
            </a: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，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935345" y="3624953"/>
            <a:ext cx="2396132" cy="4883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阻止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组</a:t>
            </a: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胺与</a:t>
            </a:r>
            <a:r>
              <a:rPr sz="1500">
                <a:solidFill>
                  <a:srgbClr val="000000"/>
                </a:solidFill>
                <a:latin typeface="SAIRJN+OLCISP+MicrosoftYaHei"/>
                <a:cs typeface="SAIRJN+OLCISP+MicrosoftYaHei"/>
              </a:rPr>
              <a:t>H</a:t>
            </a:r>
            <a:r>
              <a:rPr sz="1500">
                <a:solidFill>
                  <a:srgbClr val="000000"/>
                </a:solidFill>
                <a:latin typeface="WFMHJN+LGCDJB+MS-Gothic,Bold"/>
                <a:cs typeface="WFMHJN+LGCDJB+MS-Gothic,Bold"/>
              </a:rPr>
              <a:t>₂</a:t>
            </a: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受体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结</a:t>
            </a: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合，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9853930" y="3628763"/>
            <a:ext cx="2336229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增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强</a:t>
            </a: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胃黏膜屏障功能，促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黏膜修复。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2115820" y="3971663"/>
            <a:ext cx="19362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从而减少胃酸分泌。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5935345" y="3971663"/>
            <a:ext cx="15552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抑制胃酸分泌。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262626"/>
                </a:solidFill>
                <a:latin typeface="WBRCUE+MS-UIGothic"/>
                <a:cs typeface="WBRCUE+MS-UIGothic"/>
              </a:rPr>
              <a:t>抗</a:t>
            </a:r>
            <a:r>
              <a:rPr sz="3000">
                <a:solidFill>
                  <a:srgbClr val="262626"/>
                </a:solidFill>
                <a:latin typeface="SimSun"/>
                <a:cs typeface="SimSun"/>
              </a:rPr>
              <a:t>溃疡药</a:t>
            </a:r>
            <a:r>
              <a:rPr sz="3000">
                <a:solidFill>
                  <a:srgbClr val="262626"/>
                </a:solidFill>
                <a:latin typeface="WBRCUE+MS-UIGothic"/>
                <a:cs typeface="WBRCUE+MS-UIGothic"/>
              </a:rPr>
              <a:t>的适用人群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033894" y="1227449"/>
            <a:ext cx="938859" cy="451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58"/>
              </a:lnSpc>
              <a:spcBef>
                <a:spcPct val="0"/>
              </a:spcBef>
              <a:spcAft>
                <a:spcPct val="0"/>
              </a:spcAft>
            </a:pPr>
            <a:r>
              <a:rPr sz="1400">
                <a:solidFill>
                  <a:srgbClr val="000000"/>
                </a:solidFill>
                <a:latin typeface="SAIRJN+OLCISP+MicrosoftYaHei"/>
                <a:cs typeface="SAIRJN+OLCISP+MicrosoftYaHei"/>
              </a:rPr>
              <a:t>STEP 03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013825" y="1810122"/>
            <a:ext cx="2336229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适用于胃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溃疡</a:t>
            </a: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、十二指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肠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溃疡</a:t>
            </a: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、胃炎等胃黏膜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损伤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性疾病。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760209" y="2023014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262626"/>
                </a:solidFill>
                <a:latin typeface="WBRCUE+MS-UIGothic"/>
                <a:cs typeface="WBRCUE+MS-UIGothic"/>
              </a:rPr>
              <a:t>胃黏膜保</a:t>
            </a:r>
            <a:r>
              <a:rPr sz="2000" spc="25">
                <a:solidFill>
                  <a:srgbClr val="262626"/>
                </a:solidFill>
                <a:latin typeface="SimSun"/>
                <a:cs typeface="SimSun"/>
              </a:rPr>
              <a:t>护剂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385945" y="2915279"/>
            <a:ext cx="938859" cy="451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58"/>
              </a:lnSpc>
              <a:spcBef>
                <a:spcPct val="0"/>
              </a:spcBef>
              <a:spcAft>
                <a:spcPct val="0"/>
              </a:spcAft>
            </a:pPr>
            <a:r>
              <a:rPr sz="1400">
                <a:solidFill>
                  <a:srgbClr val="000000"/>
                </a:solidFill>
                <a:latin typeface="SAIRJN+OLCISP+MicrosoftYaHei"/>
                <a:cs typeface="SAIRJN+OLCISP+MicrosoftYaHei"/>
              </a:rPr>
              <a:t>STEP 02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404609" y="3688453"/>
            <a:ext cx="2336229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适用于胃食管反流病、消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化性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溃疡</a:t>
            </a: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、胃泌素瘤等胃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酸相关性疾病。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070984" y="3724814"/>
            <a:ext cx="2003044" cy="6511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8">
                <a:solidFill>
                  <a:srgbClr val="262626"/>
                </a:solidFill>
                <a:latin typeface="KMBKGE+IEFMHG+MicrosoftYaHei-Bold"/>
                <a:cs typeface="KMBKGE+IEFMHG+MicrosoftYaHei-Bold"/>
              </a:rPr>
              <a:t>H</a:t>
            </a:r>
            <a:r>
              <a:rPr sz="2000" spc="10">
                <a:solidFill>
                  <a:srgbClr val="262626"/>
                </a:solidFill>
                <a:latin typeface="WFMHJN+LGCDJB+MS-Gothic,Bold"/>
                <a:cs typeface="WFMHJN+LGCDJB+MS-Gothic,Bold"/>
              </a:rPr>
              <a:t>₂</a:t>
            </a:r>
            <a:r>
              <a:rPr sz="2000" spc="25">
                <a:solidFill>
                  <a:srgbClr val="262626"/>
                </a:solidFill>
                <a:latin typeface="WBRCUE+MS-UIGothic"/>
                <a:cs typeface="WBRCUE+MS-UIGothic"/>
              </a:rPr>
              <a:t>受体拮抗</a:t>
            </a:r>
            <a:r>
              <a:rPr sz="2000">
                <a:solidFill>
                  <a:srgbClr val="262626"/>
                </a:solidFill>
                <a:latin typeface="SimSun"/>
                <a:cs typeface="SimSun"/>
              </a:rPr>
              <a:t>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658620" y="4483729"/>
            <a:ext cx="938859" cy="451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58"/>
              </a:lnSpc>
              <a:spcBef>
                <a:spcPct val="0"/>
              </a:spcBef>
              <a:spcAft>
                <a:spcPct val="0"/>
              </a:spcAft>
            </a:pPr>
            <a:r>
              <a:rPr sz="1400">
                <a:solidFill>
                  <a:srgbClr val="000000"/>
                </a:solidFill>
                <a:latin typeface="SAIRJN+OLCISP+MicrosoftYaHei"/>
                <a:cs typeface="SAIRJN+OLCISP+MicrosoftYaHei"/>
              </a:rPr>
              <a:t>STEP 01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365885" y="5250084"/>
            <a:ext cx="192100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262626"/>
                </a:solidFill>
                <a:latin typeface="SimSun"/>
                <a:cs typeface="SimSun"/>
              </a:rPr>
              <a:t>质</a:t>
            </a:r>
            <a:r>
              <a:rPr sz="2000" spc="25">
                <a:solidFill>
                  <a:srgbClr val="262626"/>
                </a:solidFill>
                <a:latin typeface="WBRCUE+MS-UIGothic"/>
                <a:cs typeface="WBRCUE+MS-UIGothic"/>
              </a:rPr>
              <a:t>子</a:t>
            </a:r>
            <a:r>
              <a:rPr sz="2000" spc="25">
                <a:solidFill>
                  <a:srgbClr val="262626"/>
                </a:solidFill>
                <a:latin typeface="SimSun"/>
                <a:cs typeface="SimSun"/>
              </a:rPr>
              <a:t>泵</a:t>
            </a:r>
            <a:r>
              <a:rPr sz="2000" spc="25">
                <a:solidFill>
                  <a:srgbClr val="262626"/>
                </a:solidFill>
                <a:latin typeface="WBRCUE+MS-UIGothic"/>
                <a:cs typeface="WBRCUE+MS-UIGothic"/>
              </a:rPr>
              <a:t>抑制</a:t>
            </a:r>
            <a:r>
              <a:rPr sz="2000">
                <a:solidFill>
                  <a:srgbClr val="262626"/>
                </a:solidFill>
                <a:latin typeface="SimSun"/>
                <a:cs typeface="SimSun"/>
              </a:rPr>
              <a:t>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3488054" y="5324847"/>
            <a:ext cx="2336229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适用于胃食管反流病、消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化性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溃疡</a:t>
            </a: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、胃泌素瘤等胃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酸相关性疾病。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781040" y="3223407"/>
            <a:ext cx="3724275" cy="1095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450"/>
              </a:lnSpc>
              <a:spcBef>
                <a:spcPct val="0"/>
              </a:spcBef>
              <a:spcAft>
                <a:spcPct val="0"/>
              </a:spcAft>
            </a:pPr>
            <a:r>
              <a:rPr sz="3450">
                <a:solidFill>
                  <a:srgbClr val="000000"/>
                </a:solidFill>
                <a:latin typeface="WBRCUE+MS-UIGothic"/>
                <a:cs typeface="WBRCUE+MS-UIGothic"/>
              </a:rPr>
              <a:t>消化系</a:t>
            </a:r>
            <a:r>
              <a:rPr sz="3450">
                <a:solidFill>
                  <a:srgbClr val="000000"/>
                </a:solidFill>
                <a:latin typeface="SimSun"/>
                <a:cs typeface="SimSun"/>
              </a:rPr>
              <a:t>统药</a:t>
            </a:r>
            <a:r>
              <a:rPr sz="3450">
                <a:solidFill>
                  <a:srgbClr val="000000"/>
                </a:solidFill>
                <a:latin typeface="WBRCUE+MS-UIGothic"/>
                <a:cs typeface="WBRCUE+MS-UIGothic"/>
              </a:rPr>
              <a:t>介</a:t>
            </a:r>
            <a:r>
              <a:rPr sz="3450">
                <a:solidFill>
                  <a:srgbClr val="000000"/>
                </a:solidFill>
                <a:latin typeface="SimSun"/>
                <a:cs typeface="SimSun"/>
              </a:rPr>
              <a:t>绍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262626"/>
                </a:solidFill>
                <a:latin typeface="WBRCUE+MS-UIGothic"/>
                <a:cs typeface="WBRCUE+MS-UIGothic"/>
              </a:rPr>
              <a:t>消化系</a:t>
            </a:r>
            <a:r>
              <a:rPr sz="3000">
                <a:solidFill>
                  <a:srgbClr val="262626"/>
                </a:solidFill>
                <a:latin typeface="SimSun"/>
                <a:cs typeface="SimSun"/>
              </a:rPr>
              <a:t>统药</a:t>
            </a:r>
            <a:r>
              <a:rPr sz="3000">
                <a:solidFill>
                  <a:srgbClr val="262626"/>
                </a:solidFill>
                <a:latin typeface="WBRCUE+MS-UIGothic"/>
                <a:cs typeface="WBRCUE+MS-UIGothic"/>
              </a:rPr>
              <a:t>的种</a:t>
            </a:r>
            <a:r>
              <a:rPr sz="3000">
                <a:solidFill>
                  <a:srgbClr val="262626"/>
                </a:solidFill>
                <a:latin typeface="SimSun"/>
                <a:cs typeface="SimSun"/>
              </a:rPr>
              <a:t>类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588500" y="1465484"/>
            <a:ext cx="11493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262626"/>
                </a:solidFill>
                <a:latin typeface="WBRCUE+MS-UIGothic"/>
                <a:cs typeface="WBRCUE+MS-UIGothic"/>
              </a:rPr>
              <a:t>抑酸</a:t>
            </a:r>
            <a:r>
              <a:rPr sz="2000">
                <a:solidFill>
                  <a:srgbClr val="262626"/>
                </a:solidFill>
                <a:latin typeface="SimSun"/>
                <a:cs typeface="SimSun"/>
              </a:rPr>
              <a:t>药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964689" y="1533430"/>
            <a:ext cx="11493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262626"/>
                </a:solidFill>
                <a:latin typeface="WBRCUE+MS-UIGothic"/>
                <a:cs typeface="WBRCUE+MS-UIGothic"/>
              </a:rPr>
              <a:t>抗酸</a:t>
            </a:r>
            <a:r>
              <a:rPr sz="2000">
                <a:solidFill>
                  <a:srgbClr val="262626"/>
                </a:solidFill>
                <a:latin typeface="SimSun"/>
                <a:cs typeface="SimSun"/>
              </a:rPr>
              <a:t>药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17269" y="2194297"/>
            <a:ext cx="2993454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用于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缓</a:t>
            </a: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解胃酸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多引起的胃痛、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反酸等症状，如碳酸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氢钠</a:t>
            </a: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氢</a:t>
            </a: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氧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化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铝</a:t>
            </a: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等。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545194" y="2297803"/>
            <a:ext cx="3284413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抑制胃酸分泌，用于治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疗</a:t>
            </a: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溃疡</a:t>
            </a: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、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胃炎等，如奥美拉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唑</a:t>
            </a: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、雷尼替丁等。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202419" y="391467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262626"/>
                </a:solidFill>
                <a:latin typeface="WBRCUE+MS-UIGothic"/>
                <a:cs typeface="WBRCUE+MS-UIGothic"/>
              </a:rPr>
              <a:t>胃黏膜保</a:t>
            </a:r>
            <a:r>
              <a:rPr sz="2000" spc="25">
                <a:solidFill>
                  <a:srgbClr val="262626"/>
                </a:solidFill>
                <a:latin typeface="SimSun"/>
                <a:cs typeface="SimSun"/>
              </a:rPr>
              <a:t>护药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579244" y="3982624"/>
            <a:ext cx="192100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262626"/>
                </a:solidFill>
                <a:latin typeface="WBRCUE+MS-UIGothic"/>
                <a:cs typeface="WBRCUE+MS-UIGothic"/>
              </a:rPr>
              <a:t>促胃</a:t>
            </a:r>
            <a:r>
              <a:rPr sz="2000" spc="25">
                <a:solidFill>
                  <a:srgbClr val="262626"/>
                </a:solidFill>
                <a:latin typeface="SimSun"/>
                <a:cs typeface="SimSun"/>
              </a:rPr>
              <a:t>肠动</a:t>
            </a:r>
            <a:r>
              <a:rPr sz="2000" spc="25">
                <a:solidFill>
                  <a:srgbClr val="262626"/>
                </a:solidFill>
                <a:latin typeface="WBRCUE+MS-UIGothic"/>
                <a:cs typeface="WBRCUE+MS-UIGothic"/>
              </a:rPr>
              <a:t>力</a:t>
            </a:r>
            <a:r>
              <a:rPr sz="2000">
                <a:solidFill>
                  <a:srgbClr val="262626"/>
                </a:solidFill>
                <a:latin typeface="SimSun"/>
                <a:cs typeface="SimSun"/>
              </a:rPr>
              <a:t>药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640444" y="4746997"/>
            <a:ext cx="3065338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保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护</a:t>
            </a: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胃黏膜，减少胃酸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黏膜的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刺激，如硫糖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铝</a:t>
            </a: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、枸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橼</a:t>
            </a: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酸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铋钾</a:t>
            </a: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等。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017269" y="4814943"/>
            <a:ext cx="3065338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肠</a:t>
            </a: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，改善消化不良等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症状，如多潘立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酮</a:t>
            </a: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、莫沙必利等。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262626"/>
                </a:solidFill>
                <a:latin typeface="WBRCUE+MS-UIGothic"/>
                <a:cs typeface="WBRCUE+MS-UIGothic"/>
              </a:rPr>
              <a:t>消化系</a:t>
            </a:r>
            <a:r>
              <a:rPr sz="3000">
                <a:solidFill>
                  <a:srgbClr val="262626"/>
                </a:solidFill>
                <a:latin typeface="SimSun"/>
                <a:cs typeface="SimSun"/>
              </a:rPr>
              <a:t>统药</a:t>
            </a:r>
            <a:r>
              <a:rPr sz="3000">
                <a:solidFill>
                  <a:srgbClr val="262626"/>
                </a:solidFill>
                <a:latin typeface="WBRCUE+MS-UIGothic"/>
                <a:cs typeface="WBRCUE+MS-UIGothic"/>
              </a:rPr>
              <a:t>的作用机制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709025" y="1967603"/>
            <a:ext cx="2993454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抑酸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药</a:t>
            </a: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抑制胃酸分泌，降低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胃内酸度，促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进溃疡</a:t>
            </a: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愈合，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缓</a:t>
            </a: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解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胃炎、胃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溃疡</a:t>
            </a: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等症状。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86130" y="2264783"/>
            <a:ext cx="3284413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抗酸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药</a:t>
            </a: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中和胃酸，降低胃内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酸度，从而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缓</a:t>
            </a: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解胃痛、反酸等症状。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775700" y="4295513"/>
            <a:ext cx="3067050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胃黏膜保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护药</a:t>
            </a: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在胃黏膜表面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形成保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护层</a:t>
            </a: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，防止胃酸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黏膜的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刺激和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损伤</a:t>
            </a: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，促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黏膜修复。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19455" y="4814943"/>
            <a:ext cx="3212529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促胃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肠动</a:t>
            </a: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力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药</a:t>
            </a: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肠</a:t>
            </a: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，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719455" y="5157843"/>
            <a:ext cx="3358008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加速胃排空，改善消化不良等症状。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262626"/>
                </a:solidFill>
                <a:latin typeface="WBRCUE+MS-UIGothic"/>
                <a:cs typeface="WBRCUE+MS-UIGothic"/>
              </a:rPr>
              <a:t>消化系</a:t>
            </a:r>
            <a:r>
              <a:rPr sz="3000">
                <a:solidFill>
                  <a:srgbClr val="262626"/>
                </a:solidFill>
                <a:latin typeface="SimSun"/>
                <a:cs typeface="SimSun"/>
              </a:rPr>
              <a:t>统药</a:t>
            </a:r>
            <a:r>
              <a:rPr sz="3000">
                <a:solidFill>
                  <a:srgbClr val="262626"/>
                </a:solidFill>
                <a:latin typeface="WBRCUE+MS-UIGothic"/>
                <a:cs typeface="WBRCUE+MS-UIGothic"/>
              </a:rPr>
              <a:t>的适用症状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797290" y="1802993"/>
            <a:ext cx="458762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</a:pPr>
            <a:r>
              <a:rPr sz="1800">
                <a:solidFill>
                  <a:srgbClr val="FFFFFF"/>
                </a:solidFill>
                <a:latin typeface="SNQUTU+LKHIEO+Calibri-Light"/>
                <a:cs typeface="SNQUTU+LKHIEO+Calibri-Light"/>
              </a:rPr>
              <a:t>2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414509" y="1796153"/>
            <a:ext cx="2336229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抑酸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药</a:t>
            </a: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适用于胃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溃疡</a:t>
            </a: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、胃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炎、反流性食管炎等症状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的治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疗</a:t>
            </a: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063239" y="2137638"/>
            <a:ext cx="458762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</a:pPr>
            <a:r>
              <a:rPr sz="1800">
                <a:solidFill>
                  <a:srgbClr val="FFFFFF"/>
                </a:solidFill>
                <a:latin typeface="SNQUTU+LKHIEO+Calibri-Light"/>
                <a:cs typeface="SNQUTU+LKHIEO+Calibri-Light"/>
              </a:rPr>
              <a:t>1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24509" y="2410197"/>
            <a:ext cx="2481708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抗酸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药</a:t>
            </a: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适用于胃痛、反酸、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24509" y="2753097"/>
            <a:ext cx="19362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烧</a:t>
            </a: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心等症状的治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疗</a:t>
            </a: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9023984" y="4388713"/>
            <a:ext cx="458762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</a:pPr>
            <a:r>
              <a:rPr sz="1800">
                <a:solidFill>
                  <a:srgbClr val="FFFFFF"/>
                </a:solidFill>
                <a:latin typeface="SNQUTU+LKHIEO+Calibri-Light"/>
                <a:cs typeface="SNQUTU+LKHIEO+Calibri-Light"/>
              </a:rPr>
              <a:t>3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3441065" y="4602073"/>
            <a:ext cx="458762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</a:pPr>
            <a:r>
              <a:rPr sz="1800">
                <a:solidFill>
                  <a:srgbClr val="FFFFFF"/>
                </a:solidFill>
                <a:latin typeface="SNQUTU+LKHIEO+Calibri-Light"/>
                <a:cs typeface="SNQUTU+LKHIEO+Calibri-Light"/>
              </a:rPr>
              <a:t>4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493884" y="4682228"/>
            <a:ext cx="2409825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胃黏膜保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护药</a:t>
            </a: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适用于胃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溃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疡</a:t>
            </a: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、胃炎等症状的治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疗</a:t>
            </a: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59789" y="5185147"/>
            <a:ext cx="2481708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促胃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肠动</a:t>
            </a: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力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药</a:t>
            </a: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适用于消化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不良、腹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胀</a:t>
            </a: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等症状的治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疗</a:t>
            </a:r>
            <a:r>
              <a:rPr sz="1500">
                <a:solidFill>
                  <a:srgbClr val="000000"/>
                </a:solidFill>
                <a:latin typeface="WBRCUE+MS-UIGothic"/>
                <a:cs typeface="WBRCUE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781040" y="3223407"/>
            <a:ext cx="3286125" cy="1095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450"/>
              </a:lnSpc>
              <a:spcBef>
                <a:spcPct val="0"/>
              </a:spcBef>
              <a:spcAft>
                <a:spcPct val="0"/>
              </a:spcAft>
            </a:pPr>
            <a:r>
              <a:rPr sz="3450">
                <a:solidFill>
                  <a:srgbClr val="000000"/>
                </a:solidFill>
                <a:latin typeface="SimSun"/>
                <a:cs typeface="SimSun"/>
              </a:rPr>
              <a:t>药</a:t>
            </a:r>
            <a:r>
              <a:rPr sz="3450">
                <a:solidFill>
                  <a:srgbClr val="000000"/>
                </a:solidFill>
                <a:latin typeface="WBRCUE+MS-UIGothic"/>
                <a:cs typeface="WBRCUE+MS-UIGothic"/>
              </a:rPr>
              <a:t>物化学基</a:t>
            </a:r>
            <a:r>
              <a:rPr sz="3450">
                <a:solidFill>
                  <a:srgbClr val="000000"/>
                </a:solidFill>
                <a:latin typeface="SimSun"/>
                <a:cs typeface="SimSun"/>
              </a:rPr>
              <a:t>础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https://d.book118.com/685304122211011114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3">
      <vt:lpstr>Arial</vt:lpstr>
      <vt:lpstr>Calibri</vt:lpstr>
      <vt:lpstr>WBRCUE+MS-UIGothic</vt:lpstr>
      <vt:lpstr>SimSun</vt:lpstr>
      <vt:lpstr>POCQOC+HVHAKP+ArialMT</vt:lpstr>
      <vt:lpstr>Times New Roman</vt:lpstr>
      <vt:lpstr>KMBKGE+IEFMHG+MicrosoftYaHei-Bold</vt:lpstr>
      <vt:lpstr>WFMHJN+LGCDJB+MS-Gothic,Bold</vt:lpstr>
      <vt:lpstr>SAIRJN+OLCISP+MicrosoftYaHei</vt:lpstr>
      <vt:lpstr>SNQUTU+LKHIEO+Calibri-Light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2024-09-21T16:40:37.231</cp:lastPrinted>
  <dcterms:created xsi:type="dcterms:W3CDTF">2024-09-21T08:40:37Z</dcterms:created>
  <dcterms:modified xsi:type="dcterms:W3CDTF">2024-09-21T08:40:38Z</dcterms:modified>
</cp:coreProperties>
</file>