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SLDEEV+MS-UIGothic"/>
      <p:regular r:id="rId22"/>
    </p:embeddedFont>
    <p:embeddedFont>
      <p:font typeface="FJTFOS+PTHVCO+ArialMT"/>
      <p:regular r:id="rId23"/>
    </p:embeddedFont>
    <p:embeddedFont>
      <p:font typeface="BAJBUC+DBKIEO+MicrosoftYaHei"/>
      <p:regular r:id="rId24"/>
    </p:embeddedFont>
    <p:embeddedFont>
      <p:font typeface="TFVQCL+LSDNEQ+MicrosoftYaHei-Bold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F289B-047C-431F-9F81-06C3CD0F6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CFE0F-66C3-47F5-9403-CEFB3AFC5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4F5A8-8AE9-4EB7-9BD1-0C9690E3D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53C42-088F-4F0B-B335-A1C2C3FE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F78F2D-E925-408A-B697-6B873DB82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12400-73BC-4E00-A3CC-745BE4BFD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93ED6-D576-42C3-BAA8-6CB8DE89D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619B0-A628-42DE-9A84-BA8E5EDA4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22993-BD89-4E13-BA81-2127DB52E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1594B-CA66-4280-8928-416891F70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747BC-71E8-4F4F-8BC5-7894EFCA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04131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010535" y="2964247"/>
            <a:ext cx="7098030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团</a:t>
            </a:r>
            <a:r>
              <a:rPr sz="4050">
                <a:solidFill>
                  <a:srgbClr val="CD5095"/>
                </a:solidFill>
                <a:latin typeface="SLDEEV+MS-UIGothic"/>
                <a:cs typeface="SLDEEV+MS-UIGothic"/>
              </a:rPr>
              <a:t>体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户</a:t>
            </a:r>
            <a:r>
              <a:rPr sz="4050">
                <a:solidFill>
                  <a:srgbClr val="CD5095"/>
                </a:solidFill>
                <a:latin typeface="SLDEEV+MS-UIGothic"/>
                <a:cs typeface="SLDEEV+MS-UIGothic"/>
              </a:rPr>
              <a:t>外拓展活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4050">
                <a:solidFill>
                  <a:srgbClr val="CD5095"/>
                </a:solidFill>
                <a:latin typeface="SLDEEV+MS-UIGothic"/>
                <a:cs typeface="SLDEEV+MS-UIGothic"/>
              </a:rPr>
              <a:t>方案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SLDEEV+MS-UIGothic"/>
                <a:cs typeface="SLDEE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276665"/>
            <a:ext cx="3099959" cy="13439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FJTFOS+PTHVCO+ArialMT"/>
                <a:cs typeface="FJTFOS+PTHVC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外拓展活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FJTFOS+PTHVCO+ArialMT"/>
                <a:cs typeface="FJTFOS+PTHVC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方案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3396170"/>
            <a:ext cx="3404717" cy="19039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FJTFOS+PTHVCO+ArialMT"/>
                <a:cs typeface="FJTFOS+PTHVC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动组织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FJTFOS+PTHVCO+ArialMT"/>
                <a:cs typeface="FJTFOS+PTHVC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效果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估与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总结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FJTFOS+PTHVCO+ArialMT"/>
                <a:cs typeface="FJTFOS+PTHVC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BAJBUC+DBKIEO+MicrosoftYaHei"/>
                <a:cs typeface="BAJBUC+DBKIEO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3890" y="507511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FJTFOS+PTHVCO+ArialMT"/>
                <a:cs typeface="FJTFOS+PTHVC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方案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CD5095"/>
                </a:solidFill>
                <a:latin typeface="SLDEEV+MS-UIGothic"/>
                <a:cs typeface="SLDEEV+MS-UIGothic"/>
              </a:rPr>
              <a:t>化与建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TFVQCL+LSDNEQ+MicrosoftYaHei-Bold"/>
                <a:cs typeface="TFVQCL+LSDNE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外拓展活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定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51914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外拓展活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是一种以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外体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、挑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和合作，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个人成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、增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强团队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凝聚力和提升沟通效果的活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LDEEV+MS-UIGothic"/>
                <a:cs typeface="SLDEEV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45445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外拓展活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了提供参与者一个不同于日常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境的挑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帮助他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更好地理解自己和他人，提高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作能力，以及培养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力和信任等关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技能。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动发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展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33965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外拓展活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起源于</a:t>
            </a:r>
            <a:r>
              <a:rPr sz="1350">
                <a:solidFill>
                  <a:srgbClr val="000000"/>
                </a:solidFill>
                <a:latin typeface="BAJBUC+DBKIEO+MicrosoftYaHei"/>
                <a:cs typeface="BAJBUC+DBKIEO+MicrosoftYaHei"/>
              </a:rPr>
              <a:t>20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BAJBUC+DBKIEO+MicrosoftYaHei"/>
                <a:cs typeface="BAJBUC+DBKIEO+MicrosoftYaHei"/>
              </a:rPr>
              <a:t>40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年代的英国，最初被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，帮助士兵在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上更好地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352678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LDEEV+MS-UIGothic"/>
                <a:cs typeface="SLDEEV+MS-UIGothic"/>
              </a:rPr>
              <a:t>引入商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业领</a:t>
            </a:r>
            <a:r>
              <a:rPr sz="1550">
                <a:solidFill>
                  <a:srgbClr val="EF62B0"/>
                </a:solidFill>
                <a:latin typeface="SLDEEV+MS-UIGothic"/>
                <a:cs typeface="SLDEEV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974953"/>
            <a:ext cx="4271448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的推移，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外拓展活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被引入商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业领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域，成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业团队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的重要工具。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521906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LDEEV+MS-UIGothic"/>
                <a:cs typeface="SLDEEV+MS-UIGothic"/>
              </a:rPr>
              <a:t>中国的拓展活</a:t>
            </a:r>
            <a:r>
              <a:rPr sz="1550">
                <a:solidFill>
                  <a:srgbClr val="B7468F"/>
                </a:solidFill>
                <a:latin typeface="SimSun"/>
                <a:cs typeface="SimSun"/>
              </a:rPr>
              <a:t> 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648178"/>
            <a:ext cx="433965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在中国，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外拓展活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自</a:t>
            </a:r>
            <a:r>
              <a:rPr sz="1350">
                <a:solidFill>
                  <a:srgbClr val="000000"/>
                </a:solidFill>
                <a:latin typeface="BAJBUC+DBKIEO+MicrosoftYaHei"/>
                <a:cs typeface="BAJBUC+DBKIEO+MicrosoftYaHei"/>
              </a:rPr>
              <a:t>20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BAJBUC+DBKIEO+MicrosoftYaHei"/>
                <a:cs typeface="BAJBUC+DBKIEO+MicrosoftYaHei"/>
              </a:rPr>
              <a:t>90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年代起逐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流行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起来，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、学校和其他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解决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基本要素与分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LDEEV+MS-UIGothic"/>
                <a:cs typeface="SLDEEV+MS-UIGothic"/>
              </a:rPr>
              <a:t>基本要素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1753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包括活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策划、安全保障、活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和活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动评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估等。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LDEEV+MS-UIGothic"/>
                <a:cs typeface="SLDEEV+MS-UIGothic"/>
              </a:rPr>
              <a:t>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根据参与人数、活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动难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度、活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动时长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等因素，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外拓展活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可以被分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不同的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型，如短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时轻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松型、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长时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型、高空冒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型等。在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合适的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外拓展活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，需要考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参与者的年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SLDEEV+MS-UIGothic"/>
                <a:cs typeface="SLDEEV+MS-UIGothic"/>
              </a:rPr>
              <a:t>、身体状况、技能水平等因素。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TFVQCL+LSDNEQ+MicrosoftYaHei-Bold"/>
                <a:cs typeface="TFVQCL+LSDNE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方案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方案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原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84539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BAJBUC+DBKIEO+MicrosoftYaHei"/>
                <a:cs typeface="BAJBUC+DBKIE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21429" y="28549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BAJBUC+DBKIEO+MicrosoftYaHei"/>
                <a:cs typeface="BAJBUC+DBKIE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BAJBUC+DBKIEO+MicrosoftYaHei"/>
                <a:cs typeface="BAJBUC+DBKIE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087484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BAJBUC+DBKIEO+MicrosoftYaHei"/>
                <a:cs typeface="BAJBUC+DBKIE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6720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安全性原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30700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LDEEV+MS-UIGothic"/>
                <a:cs typeface="SLDEEV+MS-UIGothic"/>
              </a:rPr>
              <a:t>参与性原</a:t>
            </a:r>
            <a:r>
              <a:rPr sz="1550">
                <a:solidFill>
                  <a:srgbClr val="EF62B0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71969" y="38709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LDEEV+MS-UIGothic"/>
                <a:cs typeface="SLDEEV+MS-UIGothic"/>
              </a:rPr>
              <a:t>目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标导</a:t>
            </a:r>
            <a:r>
              <a:rPr sz="1550" spc="25">
                <a:solidFill>
                  <a:srgbClr val="B7468F"/>
                </a:solidFill>
                <a:latin typeface="SLDEEV+MS-UIGothic"/>
                <a:cs typeface="SLDEEV+MS-UIGothic"/>
              </a:rPr>
              <a:t>向原</a:t>
            </a:r>
            <a:r>
              <a:rPr sz="1550">
                <a:solidFill>
                  <a:srgbClr val="B7468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96119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9E84D2"/>
                </a:solidFill>
                <a:latin typeface="SLDEEV+MS-UIGothic"/>
                <a:cs typeface="SLDEEV+MS-UIGothic"/>
              </a:rPr>
              <a:t>新性原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39494" y="4405483"/>
            <a:ext cx="2563177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在活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方案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程中，始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将安全放在首位，确保所有活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动环节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经过严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格的安全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估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防范措施。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95700" y="4405483"/>
            <a:ext cx="2563177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方案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充分考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参与者的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趣、技能和需求，鼓励全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参与，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每个人都能在活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中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找到自己的价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52540" y="4405483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明确活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，使参与者通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外拓展活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极、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深刻的体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08744" y="4405483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在方案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中注重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新，引入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颖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、有趣的活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形式和内容，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参与者的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趣和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方案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459924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1.</a:t>
            </a:r>
            <a:r>
              <a:rPr sz="2300" spc="110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2300" spc="25">
                <a:solidFill>
                  <a:srgbClr val="CD5095"/>
                </a:solidFill>
                <a:latin typeface="SLDEEV+MS-UIGothic"/>
                <a:cs typeface="SLDEEV+MS-UIGothic"/>
              </a:rPr>
              <a:t>确定活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CD5095"/>
                </a:solidFill>
                <a:latin typeface="SLDEEV+MS-UIGothic"/>
                <a:cs typeface="SLDEEV+MS-UIGothic"/>
              </a:rPr>
              <a:t>目的和主</a:t>
            </a:r>
            <a:r>
              <a:rPr sz="2300">
                <a:solidFill>
                  <a:srgbClr val="CD5095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特点和需求，明确活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的主要目的和主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，如增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强团队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作、提高沟通能力、培养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力等。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6113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2.</a:t>
            </a:r>
            <a:r>
              <a:rPr sz="2300" spc="110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2300" spc="25">
                <a:solidFill>
                  <a:srgbClr val="CD5095"/>
                </a:solidFill>
                <a:latin typeface="SLDEEV+MS-UIGothic"/>
                <a:cs typeface="SLDEEV+MS-UIGothic"/>
              </a:rPr>
              <a:t>制定活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动计</a:t>
            </a:r>
            <a:r>
              <a:rPr sz="2300">
                <a:solidFill>
                  <a:srgbClr val="CD5095"/>
                </a:solidFill>
                <a:latin typeface="SLDEEV+MS-UIGothic"/>
                <a:cs typeface="SLDEEV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786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根据活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目的和主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划，包括活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动时间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、地点、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内容、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算等。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459924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3.</a:t>
            </a:r>
            <a:r>
              <a:rPr sz="2300" spc="110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2300" spc="25">
                <a:solidFill>
                  <a:srgbClr val="CD5095"/>
                </a:solidFill>
                <a:latin typeface="SLDEEV+MS-UIGothic"/>
                <a:cs typeface="SLDEEV+MS-UIGothic"/>
              </a:rPr>
              <a:t>确定活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动场</a:t>
            </a:r>
            <a:r>
              <a:rPr sz="2300" spc="23">
                <a:solidFill>
                  <a:srgbClr val="CD5095"/>
                </a:solidFill>
                <a:latin typeface="SLDEEV+MS-UIGothic"/>
                <a:cs typeface="SLDEEV+MS-UIGothic"/>
              </a:rPr>
              <a:t>地和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设</a:t>
            </a:r>
            <a:r>
              <a:rPr sz="2300">
                <a:solidFill>
                  <a:srgbClr val="CD5095"/>
                </a:solidFill>
                <a:latin typeface="SLDEEV+MS-UIGothic"/>
                <a:cs typeface="SLDEEV+MS-UIGothic"/>
              </a:rPr>
              <a:t>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合适的活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动场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地和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施，确保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足活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需求，如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外拓展基地、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LDEEV+MS-UIGothic"/>
                <a:cs typeface="SLDEEV+MS-UIGothic"/>
              </a:rPr>
              <a:t>野外生存基地等。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方案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92654" y="1459226"/>
            <a:ext cx="173227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4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4.</a:t>
            </a:r>
            <a:r>
              <a:rPr sz="1550" spc="76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设计</a:t>
            </a: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动项</a:t>
            </a:r>
            <a:r>
              <a:rPr sz="1550">
                <a:solidFill>
                  <a:srgbClr val="CD5095"/>
                </a:solidFill>
                <a:latin typeface="SLDEEV+MS-UIGothic"/>
                <a:cs typeface="SLDEEV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07044" y="1459226"/>
            <a:ext cx="2802780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4">
                <a:solidFill>
                  <a:srgbClr val="EF62B0"/>
                </a:solidFill>
                <a:latin typeface="TFVQCL+LSDNEQ+MicrosoftYaHei-Bold"/>
                <a:cs typeface="TFVQCL+LSDNEQ+MicrosoftYaHei-Bold"/>
              </a:rPr>
              <a:t>5.</a:t>
            </a:r>
            <a:r>
              <a:rPr sz="1550" spc="76">
                <a:solidFill>
                  <a:srgbClr val="EF62B0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1550" spc="25">
                <a:solidFill>
                  <a:srgbClr val="EF62B0"/>
                </a:solidFill>
                <a:latin typeface="SLDEEV+MS-UIGothic"/>
                <a:cs typeface="SLDEEV+MS-UIGothic"/>
              </a:rPr>
              <a:t>制定活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动规则</a:t>
            </a:r>
            <a:r>
              <a:rPr sz="1550" spc="25">
                <a:solidFill>
                  <a:srgbClr val="EF62B0"/>
                </a:solidFill>
                <a:latin typeface="SLDEEV+MS-UIGothic"/>
                <a:cs typeface="SLDEEV+MS-UIGothic"/>
              </a:rPr>
              <a:t>和安全措施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97914" y="1878183"/>
            <a:ext cx="407428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施情况，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具有挑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性和趣味性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目，如高空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绳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索、攀岩、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接力等。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12684" y="1878183"/>
            <a:ext cx="407428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明确活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动规则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和安全措施，确保所有参与者都能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在安全的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境下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2275" y="4345935"/>
            <a:ext cx="2802780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4">
                <a:solidFill>
                  <a:srgbClr val="9E84D2"/>
                </a:solidFill>
                <a:latin typeface="TFVQCL+LSDNEQ+MicrosoftYaHei-Bold"/>
                <a:cs typeface="TFVQCL+LSDNEQ+MicrosoftYaHei-Bold"/>
              </a:rPr>
              <a:t>6.</a:t>
            </a:r>
            <a:r>
              <a:rPr sz="1550" spc="76">
                <a:solidFill>
                  <a:srgbClr val="9E84D2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1550" spc="25">
                <a:solidFill>
                  <a:srgbClr val="9E84D2"/>
                </a:solidFill>
                <a:latin typeface="SLDEEV+MS-UIGothic"/>
                <a:cs typeface="SLDEEV+MS-UIGothic"/>
              </a:rPr>
              <a:t>招募与培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训</a:t>
            </a:r>
            <a:r>
              <a:rPr sz="1550" spc="25">
                <a:solidFill>
                  <a:srgbClr val="9E84D2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9E84D2"/>
                </a:solidFill>
                <a:latin typeface="SLDEEV+MS-UIGothic"/>
                <a:cs typeface="SLDEEV+MS-UIGothic"/>
              </a:rPr>
              <a:t>工作人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7094" y="4345935"/>
            <a:ext cx="193227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4">
                <a:solidFill>
                  <a:srgbClr val="B7468F"/>
                </a:solidFill>
                <a:latin typeface="TFVQCL+LSDNEQ+MicrosoftYaHei-Bold"/>
                <a:cs typeface="TFVQCL+LSDNEQ+MicrosoftYaHei-Bold"/>
              </a:rPr>
              <a:t>7.</a:t>
            </a:r>
            <a:r>
              <a:rPr sz="1550" spc="76">
                <a:solidFill>
                  <a:srgbClr val="B7468F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1550" spc="25">
                <a:solidFill>
                  <a:srgbClr val="B7468F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动执</a:t>
            </a:r>
            <a:r>
              <a:rPr sz="1550" spc="25">
                <a:solidFill>
                  <a:srgbClr val="B7468F"/>
                </a:solidFill>
                <a:latin typeface="SLDEEV+MS-UIGothic"/>
                <a:cs typeface="SLDEEV+MS-UIGothic"/>
              </a:rPr>
              <a:t>行与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97914" y="4764892"/>
            <a:ext cx="407428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招募具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备专业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和技能的活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工作人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必要的培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，确保活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512684" y="4764892"/>
            <a:ext cx="407428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程中的精彩瞬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和感人故事，在活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动结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束后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和反思。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方案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76340" y="1232979"/>
            <a:ext cx="2940507" cy="1373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68"/>
              </a:lnSpc>
              <a:spcBef>
                <a:spcPct val="0"/>
              </a:spcBef>
              <a:spcAft>
                <a:spcPct val="0"/>
              </a:spcAft>
            </a:pPr>
            <a:r>
              <a:rPr sz="6400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01</a:t>
            </a:r>
            <a:r>
              <a:rPr sz="6400" spc="99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动场</a:t>
            </a: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地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89190" y="154734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根据活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目的和主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适合的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地，如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外拓展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89190" y="1794362"/>
            <a:ext cx="295597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基地、野外生存基地、自然公园等。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76340" y="2269299"/>
            <a:ext cx="3114842" cy="13475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68"/>
              </a:lnSpc>
              <a:spcBef>
                <a:spcPct val="0"/>
              </a:spcBef>
              <a:spcAft>
                <a:spcPct val="0"/>
              </a:spcAft>
            </a:pPr>
            <a:r>
              <a:rPr sz="6400">
                <a:solidFill>
                  <a:srgbClr val="EF62B0"/>
                </a:solidFill>
                <a:latin typeface="TFVQCL+LSDNEQ+MicrosoftYaHei-Bold"/>
                <a:cs typeface="TFVQCL+LSDNEQ+MicrosoftYaHei-Bold"/>
              </a:rPr>
              <a:t>02</a:t>
            </a:r>
            <a:r>
              <a:rPr sz="6400" spc="99">
                <a:solidFill>
                  <a:srgbClr val="EF62B0"/>
                </a:solidFill>
                <a:latin typeface="TFVQCL+LSDNEQ+MicrosoftYaHei-Bold"/>
                <a:cs typeface="TFVQCL+LSDNEQ+MicrosoftYaHei-Bold"/>
              </a:rPr>
              <a:t> </a:t>
            </a:r>
            <a:r>
              <a:rPr sz="1550" spc="25">
                <a:solidFill>
                  <a:srgbClr val="EF62B0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动设</a:t>
            </a:r>
            <a:r>
              <a:rPr sz="1550" spc="25">
                <a:solidFill>
                  <a:srgbClr val="EF62B0"/>
                </a:solidFill>
                <a:latin typeface="SLDEEV+MS-UIGothic"/>
                <a:cs typeface="SLDEEV+MS-UIGothic"/>
              </a:rPr>
              <a:t>施与装</a:t>
            </a:r>
            <a:r>
              <a:rPr sz="1550">
                <a:solidFill>
                  <a:srgbClr val="EF62B0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89190" y="2586208"/>
            <a:ext cx="4402380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根据活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目需求，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施和装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，如高空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绳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索、攀岩、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接力等。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93000" y="330898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动项</a:t>
            </a:r>
            <a:r>
              <a:rPr sz="1550" spc="25">
                <a:solidFill>
                  <a:srgbClr val="B7468F"/>
                </a:solidFill>
                <a:latin typeface="SLDEEV+MS-UIGothic"/>
                <a:cs typeface="SLDEEV+MS-UIGothic"/>
              </a:rPr>
              <a:t>目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76340" y="3339274"/>
            <a:ext cx="2221706" cy="41730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68"/>
              </a:lnSpc>
              <a:spcBef>
                <a:spcPct val="0"/>
              </a:spcBef>
              <a:spcAft>
                <a:spcPct val="0"/>
              </a:spcAft>
            </a:pPr>
            <a:r>
              <a:rPr sz="6400">
                <a:solidFill>
                  <a:srgbClr val="B7468F"/>
                </a:solidFill>
                <a:latin typeface="TFVQCL+LSDNEQ+MicrosoftYaHei-Bold"/>
                <a:cs typeface="TFVQCL+LSDNEQ+MicrosoftYaHei-Bold"/>
              </a:rPr>
              <a:t>03</a:t>
            </a:r>
          </a:p>
          <a:p>
            <a:pPr marL="0" marR="0">
              <a:lnSpc>
                <a:spcPts val="6668"/>
              </a:lnSpc>
              <a:spcBef>
                <a:spcPts val="1626"/>
              </a:spcBef>
              <a:spcAft>
                <a:spcPct val="0"/>
              </a:spcAft>
            </a:pPr>
            <a:r>
              <a:rPr sz="6400">
                <a:solidFill>
                  <a:srgbClr val="9E84D2"/>
                </a:solidFill>
                <a:latin typeface="TFVQCL+LSDNEQ+MicrosoftYaHei-Bold"/>
                <a:cs typeface="TFVQCL+LSDNEQ+MicrosoftYaHei-Bold"/>
              </a:rPr>
              <a:t>04</a:t>
            </a:r>
          </a:p>
          <a:p>
            <a:pPr marL="0" marR="0">
              <a:lnSpc>
                <a:spcPts val="6668"/>
              </a:lnSpc>
              <a:spcBef>
                <a:spcPts val="1626"/>
              </a:spcBef>
              <a:spcAft>
                <a:spcPct val="0"/>
              </a:spcAft>
            </a:pPr>
            <a:r>
              <a:rPr sz="6400">
                <a:solidFill>
                  <a:srgbClr val="B59BEB"/>
                </a:solidFill>
                <a:latin typeface="TFVQCL+LSDNEQ+MicrosoftYaHei-Bold"/>
                <a:cs typeface="TFVQCL+LSDNEQ+MicrosoftYaHei-Bold"/>
              </a:rPr>
              <a:t>05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89190" y="3621892"/>
            <a:ext cx="4468616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具有挑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性和趣味性的活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目，激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参与者的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趣和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情，促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进团队协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作和个人成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93000" y="434466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动规则</a:t>
            </a:r>
            <a:r>
              <a:rPr sz="1550" spc="25">
                <a:solidFill>
                  <a:srgbClr val="9E84D2"/>
                </a:solidFill>
                <a:latin typeface="SLDEEV+MS-UIGothic"/>
                <a:cs typeface="SLDEEV+MS-UIGothic"/>
              </a:rPr>
              <a:t>制定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489190" y="465757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制定清晰、明确的活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动规则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，确保活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的公平性和安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489190" y="490395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全性。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93000" y="538035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59BEB"/>
                </a:solidFill>
                <a:latin typeface="SLDEEV+MS-UIGothic"/>
                <a:cs typeface="SLDEEV+MS-UIGothic"/>
              </a:rPr>
              <a:t>安全措施保障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489190" y="5696437"/>
            <a:ext cx="43361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制定完善的安全措施，包括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案、急救措施等，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489190" y="5942818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确保参与者的安全。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TFVQCL+LSDNEQ+MicrosoftYaHei-Bold"/>
                <a:cs typeface="TFVQCL+LSDNE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动组织</a:t>
            </a: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与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动组织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机构与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9925" y="2811373"/>
            <a:ext cx="97869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F62B0"/>
                </a:solidFill>
                <a:latin typeface="TFVQCL+LSDNEQ+MicrosoftYaHei-Bold"/>
                <a:cs typeface="TFVQCL+LSDNEQ+MicrosoftYaHei-Bold"/>
              </a:rPr>
              <a:t>100%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97810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TFVQCL+LSDNEQ+MicrosoftYaHei-Bold"/>
                <a:cs typeface="TFVQCL+LSDNEQ+MicrosoftYaHei-Bold"/>
              </a:rPr>
              <a:t>80%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75725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B7468F"/>
                </a:solidFill>
                <a:latin typeface="TFVQCL+LSDNEQ+MicrosoftYaHei-Bold"/>
                <a:cs typeface="TFVQCL+LSDNEQ+MicrosoftYaHei-Bold"/>
              </a:rPr>
              <a:t>80%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90845" y="3467730"/>
            <a:ext cx="14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筹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小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78379" y="365442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指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导</a:t>
            </a: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委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550">
                <a:solidFill>
                  <a:srgbClr val="FFFEFE"/>
                </a:solidFill>
                <a:latin typeface="SLDEEV+MS-UIGothic"/>
                <a:cs typeface="SLDEEV+MS-UIGothic"/>
              </a:rPr>
              <a:t>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04884" y="36544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动执</a:t>
            </a: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行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团队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40535" y="4051153"/>
            <a:ext cx="2694109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的策划、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督，确保活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利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行和达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成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期目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23530" y="4051153"/>
            <a:ext cx="2694109" cy="675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的具体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施，包括人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配、活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内容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行等。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853304" y="4211173"/>
            <a:ext cx="2825040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地勘察、物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采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宣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推广等前期准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EFE"/>
                </a:solidFill>
                <a:latin typeface="SLDEEV+MS-UIGothic"/>
                <a:cs typeface="SLDEEV+MS-UIGothic"/>
              </a:rPr>
              <a:t>工作。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动实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施步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7390" y="1694696"/>
            <a:ext cx="858370" cy="34297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814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5F6"/>
                </a:solidFill>
                <a:latin typeface="BAJBUC+DBKIEO+MicrosoftYaHei"/>
                <a:cs typeface="BAJBUC+DBKIEO+MicrosoftYaHei"/>
              </a:rPr>
              <a:t>01</a:t>
            </a:r>
          </a:p>
          <a:p>
            <a:pPr marL="0" marR="0">
              <a:lnSpc>
                <a:spcPts val="2500"/>
              </a:lnSpc>
              <a:spcBef>
                <a:spcPts val="4399"/>
              </a:spcBef>
              <a:spcAft>
                <a:spcPct val="0"/>
              </a:spcAft>
            </a:pPr>
            <a:r>
              <a:rPr sz="2400">
                <a:solidFill>
                  <a:srgbClr val="FFF5F6"/>
                </a:solidFill>
                <a:latin typeface="BAJBUC+DBKIEO+MicrosoftYaHei"/>
                <a:cs typeface="BAJBUC+DBKIEO+MicrosoftYaHei"/>
              </a:rPr>
              <a:t>02</a:t>
            </a:r>
          </a:p>
          <a:p>
            <a:pPr marL="0" marR="0">
              <a:lnSpc>
                <a:spcPts val="2500"/>
              </a:lnSpc>
              <a:spcBef>
                <a:spcPts val="4439"/>
              </a:spcBef>
              <a:spcAft>
                <a:spcPct val="0"/>
              </a:spcAft>
            </a:pPr>
            <a:r>
              <a:rPr sz="2400">
                <a:solidFill>
                  <a:srgbClr val="FFF5F6"/>
                </a:solidFill>
                <a:latin typeface="BAJBUC+DBKIEO+MicrosoftYaHei"/>
                <a:cs typeface="BAJBUC+DBKIEO+MicrosoftYaHei"/>
              </a:rPr>
              <a:t>03</a:t>
            </a:r>
          </a:p>
          <a:p>
            <a:pPr marL="15239" marR="0">
              <a:lnSpc>
                <a:spcPts val="2500"/>
              </a:lnSpc>
              <a:spcBef>
                <a:spcPts val="4564"/>
              </a:spcBef>
              <a:spcAft>
                <a:spcPct val="0"/>
              </a:spcAft>
            </a:pPr>
            <a:r>
              <a:rPr sz="2400">
                <a:solidFill>
                  <a:srgbClr val="FFF5F6"/>
                </a:solidFill>
                <a:latin typeface="BAJBUC+DBKIEO+MicrosoftYaHei"/>
                <a:cs typeface="BAJBUC+DBKIEO+MicrosoftYaHei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25309" y="2334112"/>
            <a:ext cx="315313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明确活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目的、内容、形式和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算等。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70629" y="2366641"/>
            <a:ext cx="1292320" cy="2463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0964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策划</a:t>
            </a:r>
          </a:p>
          <a:p>
            <a:pPr marL="100329" marR="0">
              <a:lnSpc>
                <a:spcPts val="1550"/>
              </a:lnSpc>
              <a:spcBef>
                <a:spcPts val="357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宣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推广</a:t>
            </a:r>
          </a:p>
          <a:p>
            <a:pPr marL="0" marR="0">
              <a:lnSpc>
                <a:spcPts val="1550"/>
              </a:lnSpc>
              <a:spcBef>
                <a:spcPts val="3729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报</a:t>
            </a: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名与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筛选</a:t>
            </a:r>
          </a:p>
          <a:p>
            <a:pPr marL="100329" marR="0">
              <a:lnSpc>
                <a:spcPts val="1550"/>
              </a:lnSpc>
              <a:spcBef>
                <a:spcPts val="3525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动实</a:t>
            </a:r>
            <a:r>
              <a:rPr sz="1550">
                <a:solidFill>
                  <a:srgbClr val="FFFEFE"/>
                </a:solidFill>
                <a:latin typeface="SLDEEV+MS-UIGothic"/>
                <a:cs typeface="SLDEEV+MS-UIGothic"/>
              </a:rPr>
              <a:t>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22769" y="3025628"/>
            <a:ext cx="4599547" cy="1767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各种渠道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推广，吸引目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参与者。</a:t>
            </a:r>
          </a:p>
          <a:p>
            <a:pPr marL="0" marR="0">
              <a:lnSpc>
                <a:spcPts val="1350"/>
              </a:lnSpc>
              <a:spcBef>
                <a:spcPts val="387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接受参与者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名，并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审查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391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划和要求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施工作。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870325" y="50228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LDEEV+MS-UIGothic"/>
                <a:cs typeface="SLDEEV+MS-UIGothic"/>
              </a:rPr>
              <a:t>活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动总结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22769" y="5030958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估，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发现问题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并及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1994" y="5290701"/>
            <a:ext cx="8146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5F6"/>
                </a:solidFill>
                <a:latin typeface="BAJBUC+DBKIEO+MicrosoftYaHei"/>
                <a:cs typeface="BAJBUC+DBKIEO+Microsoft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安全保障措施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AJBUC+DBKIEO+MicrosoftYaHei"/>
                <a:cs typeface="BAJBUC+DBKIE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AJBUC+DBKIEO+MicrosoftYaHei"/>
                <a:cs typeface="BAJBUC+DBKIE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AJBUC+DBKIEO+MicrosoftYaHei"/>
                <a:cs typeface="BAJBUC+DBKIE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AJBUC+DBKIEO+MicrosoftYaHei"/>
                <a:cs typeface="BAJBUC+DBKIE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安全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CD5095"/>
                </a:solidFill>
                <a:latin typeface="SLDEEV+MS-UIGothic"/>
                <a:cs typeface="SLDEEV+MS-UIGothic"/>
              </a:rPr>
              <a:t>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安全教育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安全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安全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监</a:t>
            </a:r>
            <a:r>
              <a:rPr sz="1550">
                <a:solidFill>
                  <a:srgbClr val="CD5095"/>
                </a:solidFill>
                <a:latin typeface="SLDEEV+MS-UIGothic"/>
                <a:cs typeface="SLDEEV+MS-UIGothic"/>
              </a:rPr>
              <a:t>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案，包括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理措施、救援方案等。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参与者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行必要的安全教育，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提高其安全意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动场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地、器材等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行全面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，确保符合安全要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求。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在活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，安排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控，及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理安全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患。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TFVQCL+LSDNEQ+MicrosoftYaHei-Bold"/>
                <a:cs typeface="TFVQCL+LSDNEQ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效果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3600">
                <a:solidFill>
                  <a:srgbClr val="000000"/>
                </a:solidFill>
                <a:latin typeface="SLDEEV+MS-UIGothic"/>
                <a:cs typeface="SLDEEV+MS-UIGothic"/>
              </a:rPr>
              <a:t>估与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活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效果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CD5095"/>
                </a:solidFill>
                <a:latin typeface="SLDEEV+MS-UIGothic"/>
                <a:cs typeface="SLDEEV+MS-UIGothic"/>
              </a:rPr>
              <a:t>估方法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8444" y="141414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察法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8444" y="1781662"/>
            <a:ext cx="2563177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察者在活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中注意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参与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者的表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、互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情况、任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成情况等，以此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估活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8239" y="28816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问</a:t>
            </a: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卷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58239" y="3294867"/>
            <a:ext cx="2496941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在活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动结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束后，向参与者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放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卷，了解他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意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度、活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程中的感受和收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8809" y="40290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反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CD5095"/>
                </a:solidFill>
                <a:latin typeface="SLDEEV+MS-UIGothic"/>
                <a:cs typeface="SLDEEV+MS-UIGothic"/>
              </a:rPr>
              <a:t>会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8809" y="4483588"/>
            <a:ext cx="2496941" cy="1291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动结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束后，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参与者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，分享活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感受和建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，了解活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动对</a:t>
            </a: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每个人的影响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LDEEV+MS-UIGothic"/>
                <a:cs typeface="SLDEEV+MS-UIGothic"/>
              </a:rPr>
              <a:t>和效果。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https://d.book118.com/685304131211011114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SimSun</vt:lpstr>
      <vt:lpstr>SLDEEV+MS-UIGothic</vt:lpstr>
      <vt:lpstr>FJTFOS+PTHVCO+ArialMT</vt:lpstr>
      <vt:lpstr>Times New Roman</vt:lpstr>
      <vt:lpstr>BAJBUC+DBKIEO+MicrosoftYaHei</vt:lpstr>
      <vt:lpstr>TFVQCL+LSDNEQ+MicrosoftYaHei-Bold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2024-09-21T16:40:38.142</cp:lastPrinted>
  <dcterms:created xsi:type="dcterms:W3CDTF">2024-09-21T08:40:38Z</dcterms:created>
  <dcterms:modified xsi:type="dcterms:W3CDTF">2024-09-21T08:40:39Z</dcterms:modified>
</cp:coreProperties>
</file>