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F31B147-EB29-46AB-8353-9F3DDC571B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A27A3AD-5D71-435D-8EE8-4311C5A195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5F4D9BE-A0F8-4111-90F1-B82C2D6D95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8EABD8E-7009-4359-82CD-19A1DF41BA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4A1AABA-5572-48F1-9EAA-FA4D79260D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98170F3-F4DF-45CD-9552-78A14F20BD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9B40F5C-F85E-4041-96E2-E6E8275AB9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DEB72CD-6447-4A70-91DD-3C313C4652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0D94239-C0AC-48D3-8C44-63F627827F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633B949-AE80-46D8-BC52-46ADDC757B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B085EE8-D118-4936-BCA0-7F3F8F46AB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4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8532211320001110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08399" y="3366694"/>
            <a:ext cx="2724309" cy="175530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$number{01}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0" y="1969768"/>
            <a:ext cx="12192000" cy="291846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4753" y="2169417"/>
            <a:ext cx="8281818" cy="15455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工业产品质量安全管理中的先进工具与方法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764753" y="4274372"/>
            <a:ext cx="2461447" cy="31994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2024-01-23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764753" y="3876675"/>
            <a:ext cx="1851864" cy="4062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57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  <a:endParaRPr lang="en-US" sz="1100"/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277789" y="0"/>
            <a:ext cx="4892103" cy="6288968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4" y="0"/>
            <a:ext cx="12184811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991063" y="193190"/>
            <a:ext cx="1630680" cy="9582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5700" b="1">
                <a:solidFill>
                  <a:schemeClr val="accent1">
                    <a:alpha val="100000"/>
                  </a:schemeClr>
                </a:solidFill>
                <a:latin typeface="方正正纤黑简体"/>
                <a:ea typeface="方正正纤黑简体"/>
                <a:cs typeface="方正正纤黑简体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132645" y="1977496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工业产品质量安全管理概述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先进工具与方法介绍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工具与方法在工业产品质量安全管理中的应用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工业产品质量安全管理挑战与对策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未来展望与建议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99416" y="1957978"/>
            <a:ext cx="3374508" cy="2942044"/>
          </a:xfrm>
          <a:custGeom>
            <a:rect l="l" t="t" r="r" b="b"/>
            <a:pathLst>
              <a:path w="3191647" h="2866152">
                <a:moveTo>
                  <a:pt x="949445" y="0"/>
                </a:moveTo>
                <a:lnTo>
                  <a:pt x="2234352" y="0"/>
                </a:lnTo>
                <a:cubicBezTo>
                  <a:pt x="2296501" y="0"/>
                  <a:pt x="2354237" y="18893"/>
                  <a:pt x="2402131" y="51249"/>
                </a:cubicBezTo>
                <a:lnTo>
                  <a:pt x="2409685" y="57482"/>
                </a:lnTo>
                <a:lnTo>
                  <a:pt x="2430115" y="70005"/>
                </a:lnTo>
                <a:cubicBezTo>
                  <a:pt x="2461216" y="93504"/>
                  <a:pt x="2488224" y="123489"/>
                  <a:pt x="2508940" y="159371"/>
                </a:cubicBezTo>
                <a:lnTo>
                  <a:pt x="3151394" y="1272133"/>
                </a:lnTo>
                <a:cubicBezTo>
                  <a:pt x="3192826" y="1343897"/>
                  <a:pt x="3201249" y="1425660"/>
                  <a:pt x="3181372" y="1499841"/>
                </a:cubicBezTo>
                <a:lnTo>
                  <a:pt x="3172981" y="1522315"/>
                </a:lnTo>
                <a:lnTo>
                  <a:pt x="3170003" y="1535472"/>
                </a:lnTo>
                <a:cubicBezTo>
                  <a:pt x="3163697" y="1554388"/>
                  <a:pt x="3155402" y="1572954"/>
                  <a:pt x="3145044" y="1590895"/>
                </a:cubicBezTo>
                <a:lnTo>
                  <a:pt x="2502590" y="2703657"/>
                </a:lnTo>
                <a:lnTo>
                  <a:pt x="2488794" y="2722817"/>
                </a:lnTo>
                <a:lnTo>
                  <a:pt x="2482806" y="2733849"/>
                </a:lnTo>
                <a:lnTo>
                  <a:pt x="2467439" y="2752474"/>
                </a:lnTo>
                <a:lnTo>
                  <a:pt x="2467072" y="2752984"/>
                </a:lnTo>
                <a:lnTo>
                  <a:pt x="2466846" y="2753192"/>
                </a:lnTo>
                <a:lnTo>
                  <a:pt x="2446163" y="2778260"/>
                </a:lnTo>
                <a:cubicBezTo>
                  <a:pt x="2391859" y="2832565"/>
                  <a:pt x="2316839" y="2866152"/>
                  <a:pt x="2233973" y="2866152"/>
                </a:cubicBezTo>
                <a:lnTo>
                  <a:pt x="949066" y="2866152"/>
                </a:lnTo>
                <a:cubicBezTo>
                  <a:pt x="845484" y="2866152"/>
                  <a:pt x="754160" y="2813671"/>
                  <a:pt x="700233" y="2733849"/>
                </a:cubicBezTo>
                <a:lnTo>
                  <a:pt x="689623" y="2714300"/>
                </a:lnTo>
                <a:lnTo>
                  <a:pt x="681960" y="2703658"/>
                </a:lnTo>
                <a:lnTo>
                  <a:pt x="39506" y="1590896"/>
                </a:lnTo>
                <a:cubicBezTo>
                  <a:pt x="18789" y="1555014"/>
                  <a:pt x="6326" y="1516632"/>
                  <a:pt x="1526" y="1477948"/>
                </a:cubicBezTo>
                <a:lnTo>
                  <a:pt x="720" y="1447354"/>
                </a:lnTo>
                <a:lnTo>
                  <a:pt x="0" y="1443059"/>
                </a:lnTo>
                <a:lnTo>
                  <a:pt x="303" y="1431516"/>
                </a:lnTo>
                <a:lnTo>
                  <a:pt x="0" y="1419970"/>
                </a:lnTo>
                <a:lnTo>
                  <a:pt x="720" y="1415675"/>
                </a:lnTo>
                <a:lnTo>
                  <a:pt x="1526" y="1385081"/>
                </a:lnTo>
                <a:cubicBezTo>
                  <a:pt x="6326" y="1346398"/>
                  <a:pt x="18789" y="1308016"/>
                  <a:pt x="39506" y="1272134"/>
                </a:cubicBezTo>
                <a:lnTo>
                  <a:pt x="681960" y="159372"/>
                </a:lnTo>
                <a:lnTo>
                  <a:pt x="698045" y="137034"/>
                </a:lnTo>
                <a:lnTo>
                  <a:pt x="700612" y="132303"/>
                </a:lnTo>
                <a:lnTo>
                  <a:pt x="707202" y="124316"/>
                </a:lnTo>
                <a:lnTo>
                  <a:pt x="717478" y="110046"/>
                </a:lnTo>
                <a:lnTo>
                  <a:pt x="723796" y="104204"/>
                </a:lnTo>
                <a:lnTo>
                  <a:pt x="737255" y="87892"/>
                </a:lnTo>
                <a:cubicBezTo>
                  <a:pt x="791559" y="33588"/>
                  <a:pt x="866580" y="0"/>
                  <a:pt x="949445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728582" y="2121361"/>
            <a:ext cx="2933622" cy="2622594"/>
          </a:xfrm>
          <a:custGeom>
            <a:rect l="l" t="t" r="r" b="b"/>
            <a:pathLst>
              <a:path w="3191647" h="2866152">
                <a:moveTo>
                  <a:pt x="949445" y="0"/>
                </a:moveTo>
                <a:lnTo>
                  <a:pt x="2234352" y="0"/>
                </a:lnTo>
                <a:cubicBezTo>
                  <a:pt x="2296501" y="0"/>
                  <a:pt x="2354237" y="18893"/>
                  <a:pt x="2402131" y="51249"/>
                </a:cubicBezTo>
                <a:lnTo>
                  <a:pt x="2409685" y="57482"/>
                </a:lnTo>
                <a:lnTo>
                  <a:pt x="2430115" y="70005"/>
                </a:lnTo>
                <a:cubicBezTo>
                  <a:pt x="2461216" y="93504"/>
                  <a:pt x="2488224" y="123489"/>
                  <a:pt x="2508940" y="159371"/>
                </a:cubicBezTo>
                <a:lnTo>
                  <a:pt x="3151394" y="1272133"/>
                </a:lnTo>
                <a:cubicBezTo>
                  <a:pt x="3192826" y="1343897"/>
                  <a:pt x="3201249" y="1425660"/>
                  <a:pt x="3181372" y="1499841"/>
                </a:cubicBezTo>
                <a:lnTo>
                  <a:pt x="3172981" y="1522315"/>
                </a:lnTo>
                <a:lnTo>
                  <a:pt x="3170003" y="1535472"/>
                </a:lnTo>
                <a:cubicBezTo>
                  <a:pt x="3163697" y="1554388"/>
                  <a:pt x="3155402" y="1572954"/>
                  <a:pt x="3145044" y="1590895"/>
                </a:cubicBezTo>
                <a:lnTo>
                  <a:pt x="2502590" y="2703657"/>
                </a:lnTo>
                <a:lnTo>
                  <a:pt x="2488794" y="2722817"/>
                </a:lnTo>
                <a:lnTo>
                  <a:pt x="2482806" y="2733849"/>
                </a:lnTo>
                <a:lnTo>
                  <a:pt x="2467439" y="2752474"/>
                </a:lnTo>
                <a:lnTo>
                  <a:pt x="2467072" y="2752984"/>
                </a:lnTo>
                <a:lnTo>
                  <a:pt x="2466846" y="2753192"/>
                </a:lnTo>
                <a:lnTo>
                  <a:pt x="2446163" y="2778260"/>
                </a:lnTo>
                <a:cubicBezTo>
                  <a:pt x="2391859" y="2832565"/>
                  <a:pt x="2316839" y="2866152"/>
                  <a:pt x="2233973" y="2866152"/>
                </a:cubicBezTo>
                <a:lnTo>
                  <a:pt x="949066" y="2866152"/>
                </a:lnTo>
                <a:cubicBezTo>
                  <a:pt x="845484" y="2866152"/>
                  <a:pt x="754160" y="2813671"/>
                  <a:pt x="700233" y="2733849"/>
                </a:cubicBezTo>
                <a:lnTo>
                  <a:pt x="689623" y="2714300"/>
                </a:lnTo>
                <a:lnTo>
                  <a:pt x="681960" y="2703658"/>
                </a:lnTo>
                <a:lnTo>
                  <a:pt x="39506" y="1590896"/>
                </a:lnTo>
                <a:cubicBezTo>
                  <a:pt x="18789" y="1555014"/>
                  <a:pt x="6326" y="1516632"/>
                  <a:pt x="1526" y="1477948"/>
                </a:cubicBezTo>
                <a:lnTo>
                  <a:pt x="720" y="1447354"/>
                </a:lnTo>
                <a:lnTo>
                  <a:pt x="0" y="1443059"/>
                </a:lnTo>
                <a:lnTo>
                  <a:pt x="303" y="1431516"/>
                </a:lnTo>
                <a:lnTo>
                  <a:pt x="0" y="1419970"/>
                </a:lnTo>
                <a:lnTo>
                  <a:pt x="720" y="1415675"/>
                </a:lnTo>
                <a:lnTo>
                  <a:pt x="1526" y="1385081"/>
                </a:lnTo>
                <a:cubicBezTo>
                  <a:pt x="6326" y="1346398"/>
                  <a:pt x="18789" y="1308016"/>
                  <a:pt x="39506" y="1272134"/>
                </a:cubicBezTo>
                <a:lnTo>
                  <a:pt x="681960" y="159372"/>
                </a:lnTo>
                <a:lnTo>
                  <a:pt x="698045" y="137034"/>
                </a:lnTo>
                <a:lnTo>
                  <a:pt x="700612" y="132303"/>
                </a:lnTo>
                <a:lnTo>
                  <a:pt x="707202" y="124316"/>
                </a:lnTo>
                <a:lnTo>
                  <a:pt x="717478" y="110046"/>
                </a:lnTo>
                <a:lnTo>
                  <a:pt x="723796" y="104204"/>
                </a:lnTo>
                <a:lnTo>
                  <a:pt x="737255" y="87892"/>
                </a:lnTo>
                <a:cubicBezTo>
                  <a:pt x="791559" y="33588"/>
                  <a:pt x="866580" y="0"/>
                  <a:pt x="949445" y="0"/>
                </a:cubicBezTo>
                <a:close/>
              </a:path>
            </a:pathLst>
          </a:custGeom>
          <a:noFill/>
          <a:ln w="19050">
            <a:solidFill>
              <a:srgbClr val="FFFFFF">
                <a:alpha val="100000"/>
              </a:srgbClr>
            </a:solidFill>
            <a:prstDash val="solid"/>
          </a:ln>
          <a:effectLst>
            <a:outerShdw blurRad="571500" dist="342900" dir="2280000">
              <a:srgbClr val="000000">
                <a:alpha val="15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-1033732" y="2678430"/>
            <a:ext cx="6440805" cy="15011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8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368292" y="2986088"/>
            <a:ext cx="7260591" cy="885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1220560" y="2363963"/>
            <a:ext cx="3815503" cy="0"/>
          </a:xfrm>
          <a:prstGeom prst="line">
            <a:avLst/>
          </a:prstGeom>
          <a:ln w="50800">
            <a:solidFill>
              <a:schemeClr val="accent4"/>
            </a:solidFill>
            <a:prstDash val="solid"/>
            <a:headEnd type="oval"/>
            <a:tailEnd type="none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>
            <a:off x="1882845" y="3524561"/>
            <a:ext cx="3131592" cy="0"/>
          </a:xfrm>
          <a:prstGeom prst="line">
            <a:avLst/>
          </a:prstGeom>
          <a:ln w="50800">
            <a:solidFill>
              <a:schemeClr val="accent4"/>
            </a:solidFill>
            <a:prstDash val="solid"/>
            <a:headEnd type="none"/>
            <a:tailEnd type="none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>
            <a:off x="1857448" y="4685159"/>
            <a:ext cx="3995480" cy="0"/>
          </a:xfrm>
          <a:prstGeom prst="line">
            <a:avLst/>
          </a:prstGeom>
          <a:ln w="50800">
            <a:solidFill>
              <a:schemeClr val="accent4"/>
            </a:solidFill>
            <a:prstDash val="solid"/>
            <a:headEnd type="none"/>
            <a:tailEnd type="triangle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1896040" y="2255213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373032" y="2194563"/>
            <a:ext cx="319221" cy="31926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99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657059" y="3366979"/>
            <a:ext cx="319221" cy="319263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99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1828490" y="4516738"/>
            <a:ext cx="319221" cy="319263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99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2733950" y="2255213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592399" y="2255213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453641" y="2255213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2487177" y="3423915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347705" y="3423915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221787" y="3434181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2487177" y="4593708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3347705" y="4604199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221787" y="4592565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095871" y="4592565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sp>
        <p:nvSpPr>
          <p:cNvPr id="41" name="AutoShape 41"/>
          <p:cNvSpPr/>
          <p:nvPr/>
        </p:nvSpPr>
        <p:spPr>
          <a:xfrm>
            <a:off x="6572250" y="4836001"/>
            <a:ext cx="3341183" cy="427323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保障消费者权益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572250" y="5119283"/>
            <a:ext cx="4606550" cy="1401455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确保产品符合相关法规和标准要求，保护消费者免受低劣和危险产品的侵害。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6572250" y="1278982"/>
            <a:ext cx="3341183" cy="427323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提升工业产品质量水平</a:t>
            </a:r>
            <a:endParaRPr lang="en-US" sz="1100"/>
          </a:p>
        </p:txBody>
      </p:sp>
      <p:sp>
        <p:nvSpPr>
          <p:cNvPr id="44" name="AutoShape 44"/>
          <p:cNvSpPr/>
          <p:nvPr/>
        </p:nvSpPr>
        <p:spPr>
          <a:xfrm>
            <a:off x="6572250" y="1564591"/>
            <a:ext cx="4606550" cy="1401455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通过引入先进工具和方法，提高产品质量监管的效率和准确性，降低缺陷率和事故风险。</a:t>
            </a:r>
            <a:endParaRPr lang="en-US" sz="1100"/>
          </a:p>
        </p:txBody>
      </p:sp>
      <p:sp>
        <p:nvSpPr>
          <p:cNvPr id="45" name="AutoShape 45"/>
          <p:cNvSpPr/>
          <p:nvPr/>
        </p:nvSpPr>
        <p:spPr>
          <a:xfrm>
            <a:off x="6572250" y="3063763"/>
            <a:ext cx="3341183" cy="427323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强化企业竞争力</a:t>
            </a:r>
            <a:endParaRPr lang="en-US" sz="1100"/>
          </a:p>
        </p:txBody>
      </p:sp>
      <p:sp>
        <p:nvSpPr>
          <p:cNvPr id="46" name="AutoShape 46"/>
          <p:cNvSpPr/>
          <p:nvPr/>
        </p:nvSpPr>
        <p:spPr>
          <a:xfrm>
            <a:off x="6572250" y="3336829"/>
            <a:ext cx="4606550" cy="1401455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优化生产流程，减少浪费和成本，提升企业在市场中的竞争地位。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6823593" y="3784976"/>
            <a:ext cx="1631969" cy="672075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V="1">
            <a:off x="6823593" y="2056783"/>
            <a:ext cx="1631969" cy="672075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3929991" y="2152793"/>
            <a:ext cx="1645627" cy="576064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 flipH="1">
            <a:off x="3929991" y="3784976"/>
            <a:ext cx="1645627" cy="672075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6" name="Group 6"/>
          <p:cNvGrpSpPr/>
          <p:nvPr/>
        </p:nvGrpSpPr>
        <p:grpSpPr>
          <a:xfrm>
            <a:off x="2887644" y="1462367"/>
            <a:ext cx="1042321" cy="1042416"/>
            <a:chOff x="2887644" y="1462367"/>
            <a:chExt cx="1042321" cy="1042416"/>
          </a:xfrm>
        </p:grpSpPr>
        <p:sp>
          <p:nvSpPr>
            <p:cNvPr id="7" name="AutoShape 7"/>
            <p:cNvSpPr/>
            <p:nvPr/>
          </p:nvSpPr>
          <p:spPr>
            <a:xfrm>
              <a:off x="2887644" y="1462367"/>
              <a:ext cx="1042321" cy="1042416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2887644" y="4072978"/>
            <a:ext cx="1042321" cy="1042416"/>
            <a:chOff x="2887644" y="4072978"/>
            <a:chExt cx="1042321" cy="1042416"/>
          </a:xfrm>
        </p:grpSpPr>
        <p:sp>
          <p:nvSpPr>
            <p:cNvPr id="9" name="AutoShape 9"/>
            <p:cNvSpPr/>
            <p:nvPr/>
          </p:nvSpPr>
          <p:spPr>
            <a:xfrm>
              <a:off x="2887644" y="4072978"/>
              <a:ext cx="1042321" cy="1042416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8551590" y="1473606"/>
            <a:ext cx="1042321" cy="1042416"/>
            <a:chOff x="8551590" y="1473606"/>
            <a:chExt cx="1042321" cy="1042416"/>
          </a:xfrm>
        </p:grpSpPr>
        <p:sp>
          <p:nvSpPr>
            <p:cNvPr id="11" name="AutoShape 11"/>
            <p:cNvSpPr/>
            <p:nvPr/>
          </p:nvSpPr>
          <p:spPr>
            <a:xfrm>
              <a:off x="8551590" y="1473606"/>
              <a:ext cx="1042321" cy="104241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8551590" y="4084218"/>
            <a:ext cx="1042321" cy="1042416"/>
            <a:chOff x="8551590" y="4084218"/>
            <a:chExt cx="1042321" cy="1042416"/>
          </a:xfrm>
        </p:grpSpPr>
        <p:sp>
          <p:nvSpPr>
            <p:cNvPr id="13" name="AutoShape 13"/>
            <p:cNvSpPr/>
            <p:nvPr/>
          </p:nvSpPr>
          <p:spPr>
            <a:xfrm>
              <a:off x="8551590" y="4084218"/>
              <a:ext cx="1042321" cy="104241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AutoShape 14"/>
          <p:cNvSpPr/>
          <p:nvPr/>
        </p:nvSpPr>
        <p:spPr>
          <a:xfrm>
            <a:off x="2244174" y="2598544"/>
            <a:ext cx="2551945" cy="359340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先进质量管理工具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796778" y="2598544"/>
            <a:ext cx="2551945" cy="359340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质量数据分析技术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2132832" y="5115395"/>
            <a:ext cx="2551945" cy="328744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质量信息化管理系统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7796778" y="5115395"/>
            <a:ext cx="2551945" cy="328744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案例分析与实践经验分享</a:t>
            </a:r>
            <a:endParaRPr lang="en-US" sz="1100"/>
          </a:p>
        </p:txBody>
      </p:sp>
      <p:sp>
        <p:nvSpPr>
          <p:cNvPr id="18" name="Freeform 18"/>
          <p:cNvSpPr/>
          <p:nvPr/>
        </p:nvSpPr>
        <p:spPr>
          <a:xfrm>
            <a:off x="3162126" y="1736896"/>
            <a:ext cx="493356" cy="493356"/>
          </a:xfrm>
          <a:custGeom>
            <a:rect l="l" t="t" r="r" b="b"/>
            <a:pathLst>
              <a:path w="304800" h="304800">
                <a:moveTo>
                  <a:pt x="152400" y="0"/>
                </a:moveTo>
                <a:cubicBezTo>
                  <a:pt x="68237" y="0"/>
                  <a:pt x="0" y="68237"/>
                  <a:pt x="0" y="152400"/>
                </a:cubicBezTo>
                <a:cubicBezTo>
                  <a:pt x="0" y="236563"/>
                  <a:pt x="68237" y="304800"/>
                  <a:pt x="152400" y="304800"/>
                </a:cubicBezTo>
                <a:cubicBezTo>
                  <a:pt x="236563" y="304800"/>
                  <a:pt x="304800" y="236563"/>
                  <a:pt x="304800" y="152400"/>
                </a:cubicBezTo>
                <a:cubicBezTo>
                  <a:pt x="304800" y="68237"/>
                  <a:pt x="236563" y="0"/>
                  <a:pt x="152400" y="0"/>
                </a:cubicBezTo>
                <a:close/>
                <a:moveTo>
                  <a:pt x="128778" y="222723"/>
                </a:moveTo>
                <a:lnTo>
                  <a:pt x="58655" y="152591"/>
                </a:lnTo>
                <a:lnTo>
                  <a:pt x="85592" y="125654"/>
                </a:lnTo>
                <a:lnTo>
                  <a:pt x="128768" y="168850"/>
                </a:lnTo>
                <a:lnTo>
                  <a:pt x="220370" y="77248"/>
                </a:lnTo>
                <a:lnTo>
                  <a:pt x="247307" y="104184"/>
                </a:lnTo>
                <a:lnTo>
                  <a:pt x="128778" y="22272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8854255" y="1765080"/>
            <a:ext cx="436989" cy="436989"/>
          </a:xfrm>
          <a:custGeom>
            <a:rect l="l" t="t" r="r" b="b"/>
            <a:pathLst>
              <a:path w="304800" h="304800">
                <a:moveTo>
                  <a:pt x="57150" y="114300"/>
                </a:moveTo>
                <a:lnTo>
                  <a:pt x="0" y="171450"/>
                </a:lnTo>
                <a:lnTo>
                  <a:pt x="114300" y="285750"/>
                </a:lnTo>
                <a:lnTo>
                  <a:pt x="304800" y="95250"/>
                </a:lnTo>
                <a:lnTo>
                  <a:pt x="247650" y="38100"/>
                </a:lnTo>
                <a:lnTo>
                  <a:pt x="114300" y="1714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3216332" y="4401714"/>
            <a:ext cx="384944" cy="384944"/>
          </a:xfrm>
          <a:custGeom>
            <a:rect l="l" t="t" r="r" b="b"/>
            <a:pathLst>
              <a:path w="304800" h="304800">
                <a:moveTo>
                  <a:pt x="152400" y="38100"/>
                </a:moveTo>
                <a:cubicBezTo>
                  <a:pt x="215427" y="38100"/>
                  <a:pt x="266700" y="89373"/>
                  <a:pt x="266700" y="152400"/>
                </a:cubicBezTo>
                <a:cubicBezTo>
                  <a:pt x="266700" y="215427"/>
                  <a:pt x="215427" y="266700"/>
                  <a:pt x="152400" y="266700"/>
                </a:cubicBezTo>
                <a:cubicBezTo>
                  <a:pt x="89373" y="266700"/>
                  <a:pt x="38100" y="215427"/>
                  <a:pt x="38100" y="152400"/>
                </a:cubicBezTo>
                <a:cubicBezTo>
                  <a:pt x="38100" y="89373"/>
                  <a:pt x="89373" y="38100"/>
                  <a:pt x="152400" y="38100"/>
                </a:cubicBezTo>
                <a:moveTo>
                  <a:pt x="152400" y="0"/>
                </a:moveTo>
                <a:cubicBezTo>
                  <a:pt x="68237" y="0"/>
                  <a:pt x="0" y="68237"/>
                  <a:pt x="0" y="152400"/>
                </a:cubicBezTo>
                <a:cubicBezTo>
                  <a:pt x="0" y="236563"/>
                  <a:pt x="68237" y="304800"/>
                  <a:pt x="152400" y="304800"/>
                </a:cubicBezTo>
                <a:cubicBezTo>
                  <a:pt x="236563" y="304800"/>
                  <a:pt x="304800" y="236563"/>
                  <a:pt x="304800" y="152400"/>
                </a:cubicBezTo>
                <a:cubicBezTo>
                  <a:pt x="304800" y="68237"/>
                  <a:pt x="236563" y="0"/>
                  <a:pt x="152400" y="0"/>
                </a:cubicBezTo>
                <a:lnTo>
                  <a:pt x="152400" y="0"/>
                </a:lnTo>
                <a:close/>
                <a:moveTo>
                  <a:pt x="204045" y="176955"/>
                </a:moveTo>
                <a:lnTo>
                  <a:pt x="171450" y="144323"/>
                </a:lnTo>
                <a:lnTo>
                  <a:pt x="171450" y="76200"/>
                </a:lnTo>
                <a:lnTo>
                  <a:pt x="133131" y="76200"/>
                </a:lnTo>
                <a:lnTo>
                  <a:pt x="133131" y="152324"/>
                </a:lnTo>
                <a:cubicBezTo>
                  <a:pt x="133131" y="158058"/>
                  <a:pt x="135769" y="163001"/>
                  <a:pt x="139751" y="166535"/>
                </a:cubicBezTo>
                <a:lnTo>
                  <a:pt x="177108" y="203892"/>
                </a:lnTo>
                <a:lnTo>
                  <a:pt x="204045" y="176955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903628" y="4425064"/>
            <a:ext cx="338244" cy="338244"/>
          </a:xfrm>
          <a:custGeom>
            <a:rect l="l" t="t" r="r" b="b"/>
            <a:pathLst>
              <a:path w="323850" h="304800">
                <a:moveTo>
                  <a:pt x="265490" y="266700"/>
                </a:moveTo>
                <a:cubicBezTo>
                  <a:pt x="265490" y="266700"/>
                  <a:pt x="318068" y="266757"/>
                  <a:pt x="325450" y="215313"/>
                </a:cubicBezTo>
                <a:cubicBezTo>
                  <a:pt x="328965" y="159058"/>
                  <a:pt x="274625" y="147971"/>
                  <a:pt x="274625" y="147971"/>
                </a:cubicBezTo>
                <a:cubicBezTo>
                  <a:pt x="274625" y="147971"/>
                  <a:pt x="280807" y="64694"/>
                  <a:pt x="204511" y="55197"/>
                </a:cubicBezTo>
                <a:cubicBezTo>
                  <a:pt x="139122" y="48520"/>
                  <a:pt x="119224" y="109290"/>
                  <a:pt x="119224" y="109290"/>
                </a:cubicBezTo>
                <a:cubicBezTo>
                  <a:pt x="119224" y="109290"/>
                  <a:pt x="99527" y="90354"/>
                  <a:pt x="72809" y="105823"/>
                </a:cubicBezTo>
                <a:cubicBezTo>
                  <a:pt x="48892" y="120587"/>
                  <a:pt x="53121" y="147618"/>
                  <a:pt x="53121" y="147618"/>
                </a:cubicBezTo>
                <a:cubicBezTo>
                  <a:pt x="53121" y="147618"/>
                  <a:pt x="0" y="157944"/>
                  <a:pt x="0" y="212084"/>
                </a:cubicBezTo>
                <a:cubicBezTo>
                  <a:pt x="1191" y="266157"/>
                  <a:pt x="57693" y="266700"/>
                  <a:pt x="57693" y="266700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  <p:sp>
        <p:nvSpPr>
          <p:cNvPr id="44" name="AutoShape 44"/>
          <p:cNvSpPr/>
          <p:nvPr/>
        </p:nvSpPr>
        <p:spPr>
          <a:xfrm>
            <a:off x="8236050" y="5416004"/>
            <a:ext cx="2860041" cy="1081467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阐述质量管理信息系统（QMIS）、企业资源计划（ERP）等系统在质量信息管理中的应用和优势。</a:t>
            </a:r>
            <a:endParaRPr lang="en-US" sz="1100"/>
          </a:p>
        </p:txBody>
      </p:sp>
      <p:sp>
        <p:nvSpPr>
          <p:cNvPr id="45" name="AutoShape 45"/>
          <p:cNvSpPr/>
          <p:nvPr/>
        </p:nvSpPr>
        <p:spPr>
          <a:xfrm>
            <a:off x="1391768" y="5416004"/>
            <a:ext cx="2860041" cy="1081467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通过具体案例，展示先进工具和方法在工业产品质量安全管理中的实际应用和效果，并分享相关实践经验。</a:t>
            </a:r>
            <a:endParaRPr lang="en-US" sz="1100"/>
          </a:p>
        </p:txBody>
      </p:sp>
      <p:sp>
        <p:nvSpPr>
          <p:cNvPr id="46" name="AutoShape 46"/>
          <p:cNvSpPr/>
          <p:nvPr/>
        </p:nvSpPr>
        <p:spPr>
          <a:xfrm>
            <a:off x="1399937" y="2898546"/>
            <a:ext cx="2861224" cy="1383724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介绍六西格玛、精益生产、田口方法等质量管理工具的原理和应用。</a:t>
            </a:r>
            <a:endParaRPr lang="en-US" sz="1100"/>
          </a:p>
        </p:txBody>
      </p:sp>
      <p:sp>
        <p:nvSpPr>
          <p:cNvPr id="47" name="AutoShape 47"/>
          <p:cNvSpPr/>
          <p:nvPr/>
        </p:nvSpPr>
        <p:spPr>
          <a:xfrm>
            <a:off x="8238458" y="2898546"/>
            <a:ext cx="2857634" cy="1383724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探讨统计过程控制（SPC）、故障模式与影响分析（FMEA）等技术在质量数据分析和预防中的应用。</a:t>
            </a:r>
            <a:endParaRPr lang="en-US" sz="1100"/>
          </a:p>
        </p:txBody>
      </p:sp>
      <p:sp>
        <p:nvSpPr>
          <p:cNvPr id="48" name="Freeform 48"/>
          <p:cNvSpPr/>
          <p:nvPr/>
        </p:nvSpPr>
        <p:spPr>
          <a:xfrm>
            <a:off x="5651945" y="2717646"/>
            <a:ext cx="1086493" cy="1086493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99416" y="1957978"/>
            <a:ext cx="3374508" cy="2942044"/>
          </a:xfrm>
          <a:custGeom>
            <a:rect l="l" t="t" r="r" b="b"/>
            <a:pathLst>
              <a:path w="3191647" h="2866152">
                <a:moveTo>
                  <a:pt x="949445" y="0"/>
                </a:moveTo>
                <a:lnTo>
                  <a:pt x="2234352" y="0"/>
                </a:lnTo>
                <a:cubicBezTo>
                  <a:pt x="2296501" y="0"/>
                  <a:pt x="2354237" y="18893"/>
                  <a:pt x="2402131" y="51249"/>
                </a:cubicBezTo>
                <a:lnTo>
                  <a:pt x="2409685" y="57482"/>
                </a:lnTo>
                <a:lnTo>
                  <a:pt x="2430115" y="70005"/>
                </a:lnTo>
                <a:cubicBezTo>
                  <a:pt x="2461216" y="93504"/>
                  <a:pt x="2488224" y="123489"/>
                  <a:pt x="2508940" y="159371"/>
                </a:cubicBezTo>
                <a:lnTo>
                  <a:pt x="3151394" y="1272133"/>
                </a:lnTo>
                <a:cubicBezTo>
                  <a:pt x="3192826" y="1343897"/>
                  <a:pt x="3201249" y="1425660"/>
                  <a:pt x="3181372" y="1499841"/>
                </a:cubicBezTo>
                <a:lnTo>
                  <a:pt x="3172981" y="1522315"/>
                </a:lnTo>
                <a:lnTo>
                  <a:pt x="3170003" y="1535472"/>
                </a:lnTo>
                <a:cubicBezTo>
                  <a:pt x="3163697" y="1554388"/>
                  <a:pt x="3155402" y="1572954"/>
                  <a:pt x="3145044" y="1590895"/>
                </a:cubicBezTo>
                <a:lnTo>
                  <a:pt x="2502590" y="2703657"/>
                </a:lnTo>
                <a:lnTo>
                  <a:pt x="2488794" y="2722817"/>
                </a:lnTo>
                <a:lnTo>
                  <a:pt x="2482806" y="2733849"/>
                </a:lnTo>
                <a:lnTo>
                  <a:pt x="2467439" y="2752474"/>
                </a:lnTo>
                <a:lnTo>
                  <a:pt x="2467072" y="2752984"/>
                </a:lnTo>
                <a:lnTo>
                  <a:pt x="2466846" y="2753192"/>
                </a:lnTo>
                <a:lnTo>
                  <a:pt x="2446163" y="2778260"/>
                </a:lnTo>
                <a:cubicBezTo>
                  <a:pt x="2391859" y="2832565"/>
                  <a:pt x="2316839" y="2866152"/>
                  <a:pt x="2233973" y="2866152"/>
                </a:cubicBezTo>
                <a:lnTo>
                  <a:pt x="949066" y="2866152"/>
                </a:lnTo>
                <a:cubicBezTo>
                  <a:pt x="845484" y="2866152"/>
                  <a:pt x="754160" y="2813671"/>
                  <a:pt x="700233" y="2733849"/>
                </a:cubicBezTo>
                <a:lnTo>
                  <a:pt x="689623" y="2714300"/>
                </a:lnTo>
                <a:lnTo>
                  <a:pt x="681960" y="2703658"/>
                </a:lnTo>
                <a:lnTo>
                  <a:pt x="39506" y="1590896"/>
                </a:lnTo>
                <a:cubicBezTo>
                  <a:pt x="18789" y="1555014"/>
                  <a:pt x="6326" y="1516632"/>
                  <a:pt x="1526" y="1477948"/>
                </a:cubicBezTo>
                <a:lnTo>
                  <a:pt x="720" y="1447354"/>
                </a:lnTo>
                <a:lnTo>
                  <a:pt x="0" y="1443059"/>
                </a:lnTo>
                <a:lnTo>
                  <a:pt x="303" y="1431516"/>
                </a:lnTo>
                <a:lnTo>
                  <a:pt x="0" y="1419970"/>
                </a:lnTo>
                <a:lnTo>
                  <a:pt x="720" y="1415675"/>
                </a:lnTo>
                <a:lnTo>
                  <a:pt x="1526" y="1385081"/>
                </a:lnTo>
                <a:cubicBezTo>
                  <a:pt x="6326" y="1346398"/>
                  <a:pt x="18789" y="1308016"/>
                  <a:pt x="39506" y="1272134"/>
                </a:cubicBezTo>
                <a:lnTo>
                  <a:pt x="681960" y="159372"/>
                </a:lnTo>
                <a:lnTo>
                  <a:pt x="698045" y="137034"/>
                </a:lnTo>
                <a:lnTo>
                  <a:pt x="700612" y="132303"/>
                </a:lnTo>
                <a:lnTo>
                  <a:pt x="707202" y="124316"/>
                </a:lnTo>
                <a:lnTo>
                  <a:pt x="717478" y="110046"/>
                </a:lnTo>
                <a:lnTo>
                  <a:pt x="723796" y="104204"/>
                </a:lnTo>
                <a:lnTo>
                  <a:pt x="737255" y="87892"/>
                </a:lnTo>
                <a:cubicBezTo>
                  <a:pt x="791559" y="33588"/>
                  <a:pt x="866580" y="0"/>
                  <a:pt x="949445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728582" y="2121361"/>
            <a:ext cx="2933622" cy="2622594"/>
          </a:xfrm>
          <a:custGeom>
            <a:rect l="l" t="t" r="r" b="b"/>
            <a:pathLst>
              <a:path w="3191647" h="2866152">
                <a:moveTo>
                  <a:pt x="949445" y="0"/>
                </a:moveTo>
                <a:lnTo>
                  <a:pt x="2234352" y="0"/>
                </a:lnTo>
                <a:cubicBezTo>
                  <a:pt x="2296501" y="0"/>
                  <a:pt x="2354237" y="18893"/>
                  <a:pt x="2402131" y="51249"/>
                </a:cubicBezTo>
                <a:lnTo>
                  <a:pt x="2409685" y="57482"/>
                </a:lnTo>
                <a:lnTo>
                  <a:pt x="2430115" y="70005"/>
                </a:lnTo>
                <a:cubicBezTo>
                  <a:pt x="2461216" y="93504"/>
                  <a:pt x="2488224" y="123489"/>
                  <a:pt x="2508940" y="159371"/>
                </a:cubicBezTo>
                <a:lnTo>
                  <a:pt x="3151394" y="1272133"/>
                </a:lnTo>
                <a:cubicBezTo>
                  <a:pt x="3192826" y="1343897"/>
                  <a:pt x="3201249" y="1425660"/>
                  <a:pt x="3181372" y="1499841"/>
                </a:cubicBezTo>
                <a:lnTo>
                  <a:pt x="3172981" y="1522315"/>
                </a:lnTo>
                <a:lnTo>
                  <a:pt x="3170003" y="1535472"/>
                </a:lnTo>
                <a:cubicBezTo>
                  <a:pt x="3163697" y="1554388"/>
                  <a:pt x="3155402" y="1572954"/>
                  <a:pt x="3145044" y="1590895"/>
                </a:cubicBezTo>
                <a:lnTo>
                  <a:pt x="2502590" y="2703657"/>
                </a:lnTo>
                <a:lnTo>
                  <a:pt x="2488794" y="2722817"/>
                </a:lnTo>
                <a:lnTo>
                  <a:pt x="2482806" y="2733849"/>
                </a:lnTo>
                <a:lnTo>
                  <a:pt x="2467439" y="2752474"/>
                </a:lnTo>
                <a:lnTo>
                  <a:pt x="2467072" y="2752984"/>
                </a:lnTo>
                <a:lnTo>
                  <a:pt x="2466846" y="2753192"/>
                </a:lnTo>
                <a:lnTo>
                  <a:pt x="2446163" y="2778260"/>
                </a:lnTo>
                <a:cubicBezTo>
                  <a:pt x="2391859" y="2832565"/>
                  <a:pt x="2316839" y="2866152"/>
                  <a:pt x="2233973" y="2866152"/>
                </a:cubicBezTo>
                <a:lnTo>
                  <a:pt x="949066" y="2866152"/>
                </a:lnTo>
                <a:cubicBezTo>
                  <a:pt x="845484" y="2866152"/>
                  <a:pt x="754160" y="2813671"/>
                  <a:pt x="700233" y="2733849"/>
                </a:cubicBezTo>
                <a:lnTo>
                  <a:pt x="689623" y="2714300"/>
                </a:lnTo>
                <a:lnTo>
                  <a:pt x="681960" y="2703658"/>
                </a:lnTo>
                <a:lnTo>
                  <a:pt x="39506" y="1590896"/>
                </a:lnTo>
                <a:cubicBezTo>
                  <a:pt x="18789" y="1555014"/>
                  <a:pt x="6326" y="1516632"/>
                  <a:pt x="1526" y="1477948"/>
                </a:cubicBezTo>
                <a:lnTo>
                  <a:pt x="720" y="1447354"/>
                </a:lnTo>
                <a:lnTo>
                  <a:pt x="0" y="1443059"/>
                </a:lnTo>
                <a:lnTo>
                  <a:pt x="303" y="1431516"/>
                </a:lnTo>
                <a:lnTo>
                  <a:pt x="0" y="1419970"/>
                </a:lnTo>
                <a:lnTo>
                  <a:pt x="720" y="1415675"/>
                </a:lnTo>
                <a:lnTo>
                  <a:pt x="1526" y="1385081"/>
                </a:lnTo>
                <a:cubicBezTo>
                  <a:pt x="6326" y="1346398"/>
                  <a:pt x="18789" y="1308016"/>
                  <a:pt x="39506" y="1272134"/>
                </a:cubicBezTo>
                <a:lnTo>
                  <a:pt x="681960" y="159372"/>
                </a:lnTo>
                <a:lnTo>
                  <a:pt x="698045" y="137034"/>
                </a:lnTo>
                <a:lnTo>
                  <a:pt x="700612" y="132303"/>
                </a:lnTo>
                <a:lnTo>
                  <a:pt x="707202" y="124316"/>
                </a:lnTo>
                <a:lnTo>
                  <a:pt x="717478" y="110046"/>
                </a:lnTo>
                <a:lnTo>
                  <a:pt x="723796" y="104204"/>
                </a:lnTo>
                <a:lnTo>
                  <a:pt x="737255" y="87892"/>
                </a:lnTo>
                <a:cubicBezTo>
                  <a:pt x="791559" y="33588"/>
                  <a:pt x="866580" y="0"/>
                  <a:pt x="949445" y="0"/>
                </a:cubicBezTo>
                <a:close/>
              </a:path>
            </a:pathLst>
          </a:custGeom>
          <a:noFill/>
          <a:ln w="19050">
            <a:solidFill>
              <a:srgbClr val="FFFFFF">
                <a:alpha val="100000"/>
              </a:srgbClr>
            </a:solidFill>
            <a:prstDash val="solid"/>
          </a:ln>
          <a:effectLst>
            <a:outerShdw blurRad="571500" dist="342900" dir="2280000">
              <a:srgbClr val="000000">
                <a:alpha val="15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-1033732" y="2678430"/>
            <a:ext cx="6440805" cy="15011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8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368292" y="2986088"/>
            <a:ext cx="7260591" cy="885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工业产品质量安全管理概述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54963" y="2432974"/>
            <a:ext cx="2222323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工业产品质量安全管理是指通过一系列的管理体系、技术手段和监管措施，确保工业产品在生产、流通和使用过程中达到预定的质量安全标准，以保障消费者的权益和社会公共安全。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750373" y="2432974"/>
            <a:ext cx="2222323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工业产品质量安全管理的重要性体现在以下几个方面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083168" y="2432974"/>
            <a:ext cx="2222323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保护消费者权益：确保产品质量安全，防止因产品缺陷导致的消费者伤害和财产损失。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321376" y="2432974"/>
            <a:ext cx="2222323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维护市场秩序：打击假冒伪劣产品，维护公平竞争的市场环境。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9595840" y="2432974"/>
            <a:ext cx="2222323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提升企业竞争力：通过提高产品质量和安全性能，增强消费者对产品的信任度和购买意愿，从而提升企业的市场竞争力。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578634" y="1691037"/>
            <a:ext cx="1885696" cy="639403"/>
          </a:xfrm>
          <a:prstGeom prst="homePlate">
            <a:avLst>
              <a:gd name="adj" fmla="val 500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831040" y="1645074"/>
            <a:ext cx="1112660" cy="731329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AutoShape 9"/>
          <p:cNvSpPr/>
          <p:nvPr/>
        </p:nvSpPr>
        <p:spPr>
          <a:xfrm>
            <a:off x="2918687" y="1691037"/>
            <a:ext cx="1885696" cy="639403"/>
          </a:xfrm>
          <a:prstGeom prst="homePlat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3171093" y="1645074"/>
            <a:ext cx="1112660" cy="731329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1" name="AutoShape 11"/>
          <p:cNvSpPr/>
          <p:nvPr/>
        </p:nvSpPr>
        <p:spPr>
          <a:xfrm>
            <a:off x="5251482" y="1691037"/>
            <a:ext cx="1885696" cy="639403"/>
          </a:xfrm>
          <a:prstGeom prst="homePlate">
            <a:avLst>
              <a:gd name="adj" fmla="val 500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5503888" y="1645074"/>
            <a:ext cx="1112660" cy="731329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489690" y="1691037"/>
            <a:ext cx="1885696" cy="639403"/>
          </a:xfrm>
          <a:prstGeom prst="homePlat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7742096" y="1645074"/>
            <a:ext cx="1112660" cy="731329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15" name="AutoShape 15"/>
          <p:cNvSpPr/>
          <p:nvPr/>
        </p:nvSpPr>
        <p:spPr>
          <a:xfrm>
            <a:off x="9764154" y="1691037"/>
            <a:ext cx="1885696" cy="639403"/>
          </a:xfrm>
          <a:prstGeom prst="homePlate">
            <a:avLst>
              <a:gd name="adj" fmla="val 500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10016560" y="1645074"/>
            <a:ext cx="1112660" cy="731329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定义与重要性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3168" r="23168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制定和完善工业产品质量安全标准，为产品生产和监管提供依据。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质量安全标准体系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建立政府主导、部门协同、企业主体、社会参与的质量安全监管机制，实现对工业产品质量安全的全过程监管。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质量安全监管体系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运用风险评估方法，对工业产品质量安全风险进行识别、评估和预警，为风险防控提供决策支持。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质量安全风险评估与预警体系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建立健全质量安全事故应急处理机制，及时、有效地处置突发质量安全事故，减轻事故造成的损失和影响。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质量安全事故应急处理体系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工业产品质量安全管理体系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我国工业产品质量安全管理在近年来取得了显著成效，但仍存在一些问题，如标准体系不完善、监管力量不足、企业主体责任落实不到位等。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发达国家在工业产品质量安全管理方面起步较早，建立了较为完善的管理体系和制度，积累了丰富的经验。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国内外发展现状与趋势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国外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01662" y="1773079"/>
            <a:ext cx="2211038" cy="987362"/>
            <a:chOff x="1101662" y="1773079"/>
            <a:chExt cx="2211038" cy="987362"/>
          </a:xfrm>
        </p:grpSpPr>
        <p:sp>
          <p:nvSpPr>
            <p:cNvPr id="3" name="Freeform 3"/>
            <p:cNvSpPr/>
            <p:nvPr/>
          </p:nvSpPr>
          <p:spPr>
            <a:xfrm rot="10800000">
              <a:off x="1101662" y="1773079"/>
              <a:ext cx="2211038" cy="987362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1933384" y="1952434"/>
              <a:ext cx="610648" cy="555498"/>
            </a:xfrm>
            <a:custGeom>
              <a:rect l="l" t="t" r="r" b="b"/>
              <a:pathLst>
                <a:path w="67" h="60">
                  <a:moveTo>
                    <a:pt x="53" y="2"/>
                  </a:moveTo>
                  <a:cubicBezTo>
                    <a:pt x="53" y="1"/>
                    <a:pt x="52" y="0"/>
                    <a:pt x="51" y="0"/>
                  </a:cubicBezTo>
                  <a:cubicBezTo>
                    <a:pt x="46" y="0"/>
                    <a:pt x="46" y="0"/>
                    <a:pt x="46" y="0"/>
                  </a:cubicBezTo>
                  <a:cubicBezTo>
                    <a:pt x="45" y="0"/>
                    <a:pt x="44" y="1"/>
                    <a:pt x="44" y="2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53" y="14"/>
                    <a:pt x="53" y="14"/>
                    <a:pt x="53" y="14"/>
                  </a:cubicBezTo>
                  <a:lnTo>
                    <a:pt x="53" y="2"/>
                  </a:lnTo>
                  <a:close/>
                  <a:moveTo>
                    <a:pt x="66" y="31"/>
                  </a:moveTo>
                  <a:cubicBezTo>
                    <a:pt x="36" y="2"/>
                    <a:pt x="36" y="2"/>
                    <a:pt x="36" y="2"/>
                  </a:cubicBezTo>
                  <a:cubicBezTo>
                    <a:pt x="35" y="0"/>
                    <a:pt x="33" y="0"/>
                    <a:pt x="31" y="2"/>
                  </a:cubicBezTo>
                  <a:cubicBezTo>
                    <a:pt x="2" y="31"/>
                    <a:pt x="2" y="31"/>
                    <a:pt x="2" y="31"/>
                  </a:cubicBezTo>
                  <a:cubicBezTo>
                    <a:pt x="0" y="33"/>
                    <a:pt x="0" y="35"/>
                    <a:pt x="2" y="36"/>
                  </a:cubicBezTo>
                  <a:cubicBezTo>
                    <a:pt x="2" y="37"/>
                    <a:pt x="3" y="37"/>
                    <a:pt x="4" y="37"/>
                  </a:cubicBezTo>
                  <a:cubicBezTo>
                    <a:pt x="5" y="37"/>
                    <a:pt x="6" y="37"/>
                    <a:pt x="7" y="36"/>
                  </a:cubicBezTo>
                  <a:cubicBezTo>
                    <a:pt x="34" y="9"/>
                    <a:pt x="34" y="9"/>
                    <a:pt x="34" y="9"/>
                  </a:cubicBezTo>
                  <a:cubicBezTo>
                    <a:pt x="61" y="36"/>
                    <a:pt x="61" y="36"/>
                    <a:pt x="61" y="36"/>
                  </a:cubicBezTo>
                  <a:cubicBezTo>
                    <a:pt x="62" y="38"/>
                    <a:pt x="65" y="38"/>
                    <a:pt x="66" y="36"/>
                  </a:cubicBezTo>
                  <a:cubicBezTo>
                    <a:pt x="67" y="35"/>
                    <a:pt x="67" y="33"/>
                    <a:pt x="66" y="31"/>
                  </a:cubicBezTo>
                  <a:close/>
                  <a:moveTo>
                    <a:pt x="9" y="37"/>
                  </a:moveTo>
                  <a:cubicBezTo>
                    <a:pt x="9" y="57"/>
                    <a:pt x="9" y="57"/>
                    <a:pt x="9" y="57"/>
                  </a:cubicBezTo>
                  <a:cubicBezTo>
                    <a:pt x="9" y="59"/>
                    <a:pt x="11" y="60"/>
                    <a:pt x="13" y="60"/>
                  </a:cubicBezTo>
                  <a:cubicBezTo>
                    <a:pt x="28" y="60"/>
                    <a:pt x="28" y="60"/>
                    <a:pt x="28" y="60"/>
                  </a:cubicBezTo>
                  <a:cubicBezTo>
                    <a:pt x="28" y="42"/>
                    <a:pt x="28" y="42"/>
                    <a:pt x="28" y="42"/>
                  </a:cubicBezTo>
                  <a:cubicBezTo>
                    <a:pt x="28" y="42"/>
                    <a:pt x="29" y="41"/>
                    <a:pt x="29" y="41"/>
                  </a:cubicBezTo>
                  <a:cubicBezTo>
                    <a:pt x="38" y="41"/>
                    <a:pt x="38" y="41"/>
                    <a:pt x="38" y="41"/>
                  </a:cubicBezTo>
                  <a:cubicBezTo>
                    <a:pt x="39" y="41"/>
                    <a:pt x="39" y="42"/>
                    <a:pt x="39" y="42"/>
                  </a:cubicBezTo>
                  <a:cubicBezTo>
                    <a:pt x="39" y="60"/>
                    <a:pt x="39" y="60"/>
                    <a:pt x="39" y="60"/>
                  </a:cubicBezTo>
                  <a:cubicBezTo>
                    <a:pt x="55" y="60"/>
                    <a:pt x="55" y="60"/>
                    <a:pt x="55" y="60"/>
                  </a:cubicBezTo>
                  <a:cubicBezTo>
                    <a:pt x="57" y="60"/>
                    <a:pt x="58" y="59"/>
                    <a:pt x="58" y="57"/>
                  </a:cubicBezTo>
                  <a:cubicBezTo>
                    <a:pt x="58" y="38"/>
                    <a:pt x="58" y="38"/>
                    <a:pt x="58" y="38"/>
                  </a:cubicBezTo>
                  <a:cubicBezTo>
                    <a:pt x="34" y="13"/>
                    <a:pt x="34" y="13"/>
                    <a:pt x="34" y="13"/>
                  </a:cubicBezTo>
                  <a:lnTo>
                    <a:pt x="9" y="37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1101662" y="4698682"/>
            <a:ext cx="2211038" cy="1034606"/>
            <a:chOff x="1101662" y="4698682"/>
            <a:chExt cx="2211038" cy="1034606"/>
          </a:xfrm>
        </p:grpSpPr>
        <p:sp>
          <p:nvSpPr>
            <p:cNvPr id="6" name="Freeform 6"/>
            <p:cNvSpPr/>
            <p:nvPr/>
          </p:nvSpPr>
          <p:spPr>
            <a:xfrm rot="10800000">
              <a:off x="1101662" y="4698682"/>
              <a:ext cx="2211038" cy="1034606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60000"/>
                <a:lumOff val="4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1101662" y="3236786"/>
            <a:ext cx="2211038" cy="1033558"/>
            <a:chOff x="1101662" y="3236786"/>
            <a:chExt cx="2211038" cy="1033558"/>
          </a:xfrm>
        </p:grpSpPr>
        <p:sp>
          <p:nvSpPr>
            <p:cNvPr id="8" name="Freeform 8"/>
            <p:cNvSpPr/>
            <p:nvPr/>
          </p:nvSpPr>
          <p:spPr>
            <a:xfrm rot="10800000">
              <a:off x="1101662" y="3236786"/>
              <a:ext cx="2211038" cy="1033558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878425" y="3335274"/>
            <a:ext cx="685800" cy="695801"/>
            <a:chOff x="1878425" y="3335274"/>
            <a:chExt cx="685800" cy="695801"/>
          </a:xfrm>
        </p:grpSpPr>
        <p:sp>
          <p:nvSpPr>
            <p:cNvPr id="10" name="Freeform 10"/>
            <p:cNvSpPr/>
            <p:nvPr/>
          </p:nvSpPr>
          <p:spPr>
            <a:xfrm>
              <a:off x="1915382" y="3782568"/>
              <a:ext cx="87725" cy="163163"/>
            </a:xfrm>
            <a:custGeom>
              <a:rect l="l" t="t" r="r" b="b"/>
              <a:pathLst>
                <a:path w="118" h="218">
                  <a:moveTo>
                    <a:pt x="0" y="183"/>
                  </a:moveTo>
                  <a:cubicBezTo>
                    <a:pt x="0" y="200"/>
                    <a:pt x="8" y="217"/>
                    <a:pt x="25" y="217"/>
                  </a:cubicBezTo>
                  <a:cubicBezTo>
                    <a:pt x="84" y="217"/>
                    <a:pt x="84" y="217"/>
                    <a:pt x="84" y="217"/>
                  </a:cubicBezTo>
                  <a:cubicBezTo>
                    <a:pt x="100" y="217"/>
                    <a:pt x="117" y="200"/>
                    <a:pt x="117" y="183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17" y="91"/>
                    <a:pt x="17" y="91"/>
                    <a:pt x="17" y="91"/>
                  </a:cubicBezTo>
                  <a:cubicBezTo>
                    <a:pt x="0" y="75"/>
                    <a:pt x="0" y="75"/>
                    <a:pt x="0" y="75"/>
                  </a:cubicBezTo>
                  <a:lnTo>
                    <a:pt x="0" y="183"/>
                  </a:lnTo>
                  <a:close/>
                  <a:moveTo>
                    <a:pt x="0" y="183"/>
                  </a:moveTo>
                  <a:lnTo>
                    <a:pt x="0" y="18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058353" y="3692747"/>
              <a:ext cx="87725" cy="253079"/>
            </a:xfrm>
            <a:custGeom>
              <a:rect l="l" t="t" r="r" b="b"/>
              <a:pathLst>
                <a:path w="118" h="336">
                  <a:moveTo>
                    <a:pt x="0" y="301"/>
                  </a:moveTo>
                  <a:cubicBezTo>
                    <a:pt x="0" y="318"/>
                    <a:pt x="17" y="335"/>
                    <a:pt x="34" y="335"/>
                  </a:cubicBezTo>
                  <a:cubicBezTo>
                    <a:pt x="84" y="335"/>
                    <a:pt x="84" y="335"/>
                    <a:pt x="84" y="335"/>
                  </a:cubicBezTo>
                  <a:cubicBezTo>
                    <a:pt x="101" y="335"/>
                    <a:pt x="117" y="318"/>
                    <a:pt x="117" y="301"/>
                  </a:cubicBezTo>
                  <a:cubicBezTo>
                    <a:pt x="117" y="76"/>
                    <a:pt x="117" y="76"/>
                    <a:pt x="117" y="76"/>
                  </a:cubicBezTo>
                  <a:cubicBezTo>
                    <a:pt x="42" y="0"/>
                    <a:pt x="42" y="0"/>
                    <a:pt x="42" y="0"/>
                  </a:cubicBezTo>
                  <a:cubicBezTo>
                    <a:pt x="0" y="42"/>
                    <a:pt x="0" y="42"/>
                    <a:pt x="0" y="42"/>
                  </a:cubicBezTo>
                  <a:lnTo>
                    <a:pt x="0" y="301"/>
                  </a:lnTo>
                  <a:close/>
                  <a:moveTo>
                    <a:pt x="0" y="301"/>
                  </a:moveTo>
                  <a:lnTo>
                    <a:pt x="0" y="30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2201323" y="3692747"/>
              <a:ext cx="87725" cy="253079"/>
            </a:xfrm>
            <a:custGeom>
              <a:rect l="l" t="t" r="r" b="b"/>
              <a:pathLst>
                <a:path w="118" h="336">
                  <a:moveTo>
                    <a:pt x="92" y="335"/>
                  </a:moveTo>
                  <a:cubicBezTo>
                    <a:pt x="108" y="335"/>
                    <a:pt x="117" y="318"/>
                    <a:pt x="117" y="301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0" y="118"/>
                    <a:pt x="0" y="118"/>
                    <a:pt x="0" y="118"/>
                  </a:cubicBezTo>
                  <a:cubicBezTo>
                    <a:pt x="0" y="301"/>
                    <a:pt x="0" y="301"/>
                    <a:pt x="0" y="301"/>
                  </a:cubicBezTo>
                  <a:cubicBezTo>
                    <a:pt x="0" y="318"/>
                    <a:pt x="16" y="335"/>
                    <a:pt x="33" y="335"/>
                  </a:cubicBezTo>
                  <a:lnTo>
                    <a:pt x="92" y="335"/>
                  </a:lnTo>
                  <a:close/>
                  <a:moveTo>
                    <a:pt x="92" y="335"/>
                  </a:moveTo>
                  <a:lnTo>
                    <a:pt x="92" y="3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2341150" y="3606165"/>
              <a:ext cx="94297" cy="342900"/>
            </a:xfrm>
            <a:custGeom>
              <a:rect l="l" t="t" r="r" b="b"/>
              <a:pathLst>
                <a:path w="125" h="452">
                  <a:moveTo>
                    <a:pt x="0" y="41"/>
                  </a:moveTo>
                  <a:cubicBezTo>
                    <a:pt x="0" y="417"/>
                    <a:pt x="0" y="417"/>
                    <a:pt x="0" y="417"/>
                  </a:cubicBezTo>
                  <a:cubicBezTo>
                    <a:pt x="0" y="434"/>
                    <a:pt x="17" y="451"/>
                    <a:pt x="33" y="451"/>
                  </a:cubicBezTo>
                  <a:cubicBezTo>
                    <a:pt x="92" y="451"/>
                    <a:pt x="92" y="451"/>
                    <a:pt x="92" y="451"/>
                  </a:cubicBezTo>
                  <a:cubicBezTo>
                    <a:pt x="109" y="451"/>
                    <a:pt x="125" y="434"/>
                    <a:pt x="125" y="417"/>
                  </a:cubicBezTo>
                  <a:cubicBezTo>
                    <a:pt x="125" y="66"/>
                    <a:pt x="125" y="66"/>
                    <a:pt x="125" y="66"/>
                  </a:cubicBezTo>
                  <a:cubicBezTo>
                    <a:pt x="50" y="0"/>
                    <a:pt x="50" y="0"/>
                    <a:pt x="50" y="0"/>
                  </a:cubicBezTo>
                  <a:lnTo>
                    <a:pt x="0" y="41"/>
                  </a:lnTo>
                  <a:close/>
                  <a:moveTo>
                    <a:pt x="0" y="41"/>
                  </a:moveTo>
                  <a:lnTo>
                    <a:pt x="0" y="4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1892617" y="3453003"/>
              <a:ext cx="536257" cy="342900"/>
            </a:xfrm>
            <a:custGeom>
              <a:rect l="l" t="t" r="r" b="b"/>
              <a:pathLst>
                <a:path w="728" h="452">
                  <a:moveTo>
                    <a:pt x="234" y="284"/>
                  </a:moveTo>
                  <a:cubicBezTo>
                    <a:pt x="250" y="267"/>
                    <a:pt x="276" y="267"/>
                    <a:pt x="292" y="284"/>
                  </a:cubicBezTo>
                  <a:cubicBezTo>
                    <a:pt x="359" y="351"/>
                    <a:pt x="359" y="351"/>
                    <a:pt x="359" y="351"/>
                  </a:cubicBezTo>
                  <a:cubicBezTo>
                    <a:pt x="376" y="368"/>
                    <a:pt x="384" y="368"/>
                    <a:pt x="401" y="368"/>
                  </a:cubicBezTo>
                  <a:cubicBezTo>
                    <a:pt x="418" y="368"/>
                    <a:pt x="426" y="368"/>
                    <a:pt x="434" y="351"/>
                  </a:cubicBezTo>
                  <a:cubicBezTo>
                    <a:pt x="660" y="134"/>
                    <a:pt x="660" y="134"/>
                    <a:pt x="660" y="134"/>
                  </a:cubicBezTo>
                  <a:cubicBezTo>
                    <a:pt x="694" y="167"/>
                    <a:pt x="694" y="167"/>
                    <a:pt x="694" y="167"/>
                  </a:cubicBezTo>
                  <a:cubicBezTo>
                    <a:pt x="702" y="175"/>
                    <a:pt x="710" y="175"/>
                    <a:pt x="710" y="175"/>
                  </a:cubicBezTo>
                  <a:cubicBezTo>
                    <a:pt x="719" y="175"/>
                    <a:pt x="727" y="167"/>
                    <a:pt x="727" y="159"/>
                  </a:cubicBezTo>
                  <a:cubicBezTo>
                    <a:pt x="727" y="33"/>
                    <a:pt x="727" y="33"/>
                    <a:pt x="727" y="33"/>
                  </a:cubicBezTo>
                  <a:cubicBezTo>
                    <a:pt x="727" y="25"/>
                    <a:pt x="727" y="16"/>
                    <a:pt x="719" y="8"/>
                  </a:cubicBezTo>
                  <a:cubicBezTo>
                    <a:pt x="710" y="0"/>
                    <a:pt x="702" y="0"/>
                    <a:pt x="694" y="0"/>
                  </a:cubicBezTo>
                  <a:cubicBezTo>
                    <a:pt x="568" y="0"/>
                    <a:pt x="568" y="0"/>
                    <a:pt x="568" y="0"/>
                  </a:cubicBezTo>
                  <a:cubicBezTo>
                    <a:pt x="560" y="0"/>
                    <a:pt x="551" y="0"/>
                    <a:pt x="551" y="8"/>
                  </a:cubicBezTo>
                  <a:cubicBezTo>
                    <a:pt x="543" y="16"/>
                    <a:pt x="551" y="25"/>
                    <a:pt x="551" y="33"/>
                  </a:cubicBezTo>
                  <a:cubicBezTo>
                    <a:pt x="585" y="58"/>
                    <a:pt x="585" y="58"/>
                    <a:pt x="585" y="58"/>
                  </a:cubicBezTo>
                  <a:cubicBezTo>
                    <a:pt x="426" y="217"/>
                    <a:pt x="426" y="217"/>
                    <a:pt x="426" y="217"/>
                  </a:cubicBezTo>
                  <a:cubicBezTo>
                    <a:pt x="426" y="225"/>
                    <a:pt x="409" y="225"/>
                    <a:pt x="401" y="225"/>
                  </a:cubicBezTo>
                  <a:cubicBezTo>
                    <a:pt x="393" y="225"/>
                    <a:pt x="376" y="225"/>
                    <a:pt x="368" y="217"/>
                  </a:cubicBezTo>
                  <a:cubicBezTo>
                    <a:pt x="292" y="142"/>
                    <a:pt x="292" y="142"/>
                    <a:pt x="292" y="142"/>
                  </a:cubicBezTo>
                  <a:cubicBezTo>
                    <a:pt x="276" y="125"/>
                    <a:pt x="250" y="125"/>
                    <a:pt x="234" y="142"/>
                  </a:cubicBezTo>
                  <a:cubicBezTo>
                    <a:pt x="8" y="359"/>
                    <a:pt x="8" y="359"/>
                    <a:pt x="8" y="359"/>
                  </a:cubicBezTo>
                  <a:cubicBezTo>
                    <a:pt x="0" y="368"/>
                    <a:pt x="0" y="384"/>
                    <a:pt x="0" y="393"/>
                  </a:cubicBezTo>
                  <a:cubicBezTo>
                    <a:pt x="0" y="410"/>
                    <a:pt x="0" y="418"/>
                    <a:pt x="8" y="426"/>
                  </a:cubicBezTo>
                  <a:cubicBezTo>
                    <a:pt x="25" y="435"/>
                    <a:pt x="25" y="435"/>
                    <a:pt x="25" y="435"/>
                  </a:cubicBezTo>
                  <a:cubicBezTo>
                    <a:pt x="41" y="451"/>
                    <a:pt x="67" y="451"/>
                    <a:pt x="83" y="435"/>
                  </a:cubicBezTo>
                  <a:lnTo>
                    <a:pt x="234" y="284"/>
                  </a:lnTo>
                  <a:close/>
                  <a:moveTo>
                    <a:pt x="234" y="284"/>
                  </a:moveTo>
                  <a:lnTo>
                    <a:pt x="234" y="28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1878425" y="3335274"/>
              <a:ext cx="685800" cy="695801"/>
            </a:xfrm>
            <a:custGeom>
              <a:rect l="l" t="t" r="r" b="b"/>
              <a:pathLst>
                <a:path w="929" h="921">
                  <a:moveTo>
                    <a:pt x="887" y="0"/>
                  </a:moveTo>
                  <a:cubicBezTo>
                    <a:pt x="862" y="0"/>
                    <a:pt x="836" y="26"/>
                    <a:pt x="836" y="50"/>
                  </a:cubicBezTo>
                  <a:cubicBezTo>
                    <a:pt x="836" y="837"/>
                    <a:pt x="836" y="837"/>
                    <a:pt x="836" y="837"/>
                  </a:cubicBezTo>
                  <a:cubicBezTo>
                    <a:pt x="51" y="837"/>
                    <a:pt x="51" y="837"/>
                    <a:pt x="51" y="837"/>
                  </a:cubicBezTo>
                  <a:cubicBezTo>
                    <a:pt x="26" y="837"/>
                    <a:pt x="0" y="853"/>
                    <a:pt x="0" y="878"/>
                  </a:cubicBezTo>
                  <a:cubicBezTo>
                    <a:pt x="0" y="903"/>
                    <a:pt x="26" y="920"/>
                    <a:pt x="51" y="920"/>
                  </a:cubicBezTo>
                  <a:cubicBezTo>
                    <a:pt x="887" y="920"/>
                    <a:pt x="887" y="920"/>
                    <a:pt x="887" y="920"/>
                  </a:cubicBezTo>
                  <a:cubicBezTo>
                    <a:pt x="912" y="920"/>
                    <a:pt x="928" y="903"/>
                    <a:pt x="928" y="878"/>
                  </a:cubicBezTo>
                  <a:cubicBezTo>
                    <a:pt x="928" y="50"/>
                    <a:pt x="928" y="50"/>
                    <a:pt x="928" y="50"/>
                  </a:cubicBezTo>
                  <a:cubicBezTo>
                    <a:pt x="928" y="26"/>
                    <a:pt x="903" y="0"/>
                    <a:pt x="887" y="0"/>
                  </a:cubicBezTo>
                  <a:close/>
                  <a:moveTo>
                    <a:pt x="887" y="0"/>
                  </a:moveTo>
                  <a:lnTo>
                    <a:pt x="887" y="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Freeform 16"/>
          <p:cNvSpPr/>
          <p:nvPr/>
        </p:nvSpPr>
        <p:spPr>
          <a:xfrm>
            <a:off x="1858944" y="4873441"/>
            <a:ext cx="671753" cy="671753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3626579" y="4641532"/>
            <a:ext cx="7364174" cy="437149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社会共治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3626579" y="1715929"/>
            <a:ext cx="7364174" cy="437149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智能化监管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3626579" y="3179636"/>
            <a:ext cx="7364174" cy="437149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全球化合作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国内外发展现状与趋势</a:t>
              </a:r>
            </a:p>
          </p:txBody>
        </p:sp>
      </p:grpSp>
      <p:sp>
        <p:nvSpPr>
          <p:cNvPr id="42" name="AutoShape 42"/>
          <p:cNvSpPr/>
          <p:nvPr/>
        </p:nvSpPr>
        <p:spPr>
          <a:xfrm>
            <a:off x="3626579" y="4823472"/>
            <a:ext cx="7364174" cy="1204498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rgbClr val="02020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推动政府、企业、社会组织和消费者等多元主体共同参与工业产品质量安全管理，形成社会共治的良好格局。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3626579" y="1878013"/>
            <a:ext cx="7364174" cy="1157678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rgbClr val="02020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利用大数据、人工智能等先进技术，实现对工业产品质量安全的智能化监管，提高监管效率和准确性。</a:t>
            </a:r>
            <a:endParaRPr lang="en-US" sz="1100"/>
          </a:p>
        </p:txBody>
      </p:sp>
      <p:sp>
        <p:nvSpPr>
          <p:cNvPr id="44" name="AutoShape 44"/>
          <p:cNvSpPr/>
          <p:nvPr/>
        </p:nvSpPr>
        <p:spPr>
          <a:xfrm>
            <a:off x="3626579" y="3370295"/>
            <a:ext cx="7364174" cy="1157678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rgbClr val="02020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加强国际间在工业产品质量安全管理方面的交流与合作，共同应对全球性质量安全问题。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99416" y="1957978"/>
            <a:ext cx="3374508" cy="2942044"/>
          </a:xfrm>
          <a:custGeom>
            <a:rect l="l" t="t" r="r" b="b"/>
            <a:pathLst>
              <a:path w="3191647" h="2866152">
                <a:moveTo>
                  <a:pt x="949445" y="0"/>
                </a:moveTo>
                <a:lnTo>
                  <a:pt x="2234352" y="0"/>
                </a:lnTo>
                <a:cubicBezTo>
                  <a:pt x="2296501" y="0"/>
                  <a:pt x="2354237" y="18893"/>
                  <a:pt x="2402131" y="51249"/>
                </a:cubicBezTo>
                <a:lnTo>
                  <a:pt x="2409685" y="57482"/>
                </a:lnTo>
                <a:lnTo>
                  <a:pt x="2430115" y="70005"/>
                </a:lnTo>
                <a:cubicBezTo>
                  <a:pt x="2461216" y="93504"/>
                  <a:pt x="2488224" y="123489"/>
                  <a:pt x="2508940" y="159371"/>
                </a:cubicBezTo>
                <a:lnTo>
                  <a:pt x="3151394" y="1272133"/>
                </a:lnTo>
                <a:cubicBezTo>
                  <a:pt x="3192826" y="1343897"/>
                  <a:pt x="3201249" y="1425660"/>
                  <a:pt x="3181372" y="1499841"/>
                </a:cubicBezTo>
                <a:lnTo>
                  <a:pt x="3172981" y="1522315"/>
                </a:lnTo>
                <a:lnTo>
                  <a:pt x="3170003" y="1535472"/>
                </a:lnTo>
                <a:cubicBezTo>
                  <a:pt x="3163697" y="1554388"/>
                  <a:pt x="3155402" y="1572954"/>
                  <a:pt x="3145044" y="1590895"/>
                </a:cubicBezTo>
                <a:lnTo>
                  <a:pt x="2502590" y="2703657"/>
                </a:lnTo>
                <a:lnTo>
                  <a:pt x="2488794" y="2722817"/>
                </a:lnTo>
                <a:lnTo>
                  <a:pt x="2482806" y="2733849"/>
                </a:lnTo>
                <a:lnTo>
                  <a:pt x="2467439" y="2752474"/>
                </a:lnTo>
                <a:lnTo>
                  <a:pt x="2467072" y="2752984"/>
                </a:lnTo>
                <a:lnTo>
                  <a:pt x="2466846" y="2753192"/>
                </a:lnTo>
                <a:lnTo>
                  <a:pt x="2446163" y="2778260"/>
                </a:lnTo>
                <a:cubicBezTo>
                  <a:pt x="2391859" y="2832565"/>
                  <a:pt x="2316839" y="2866152"/>
                  <a:pt x="2233973" y="2866152"/>
                </a:cubicBezTo>
                <a:lnTo>
                  <a:pt x="949066" y="2866152"/>
                </a:lnTo>
                <a:cubicBezTo>
                  <a:pt x="845484" y="2866152"/>
                  <a:pt x="754160" y="2813671"/>
                  <a:pt x="700233" y="2733849"/>
                </a:cubicBezTo>
                <a:lnTo>
                  <a:pt x="689623" y="2714300"/>
                </a:lnTo>
                <a:lnTo>
                  <a:pt x="681960" y="2703658"/>
                </a:lnTo>
                <a:lnTo>
                  <a:pt x="39506" y="1590896"/>
                </a:lnTo>
                <a:cubicBezTo>
                  <a:pt x="18789" y="1555014"/>
                  <a:pt x="6326" y="1516632"/>
                  <a:pt x="1526" y="1477948"/>
                </a:cubicBezTo>
                <a:lnTo>
                  <a:pt x="720" y="1447354"/>
                </a:lnTo>
                <a:lnTo>
                  <a:pt x="0" y="1443059"/>
                </a:lnTo>
                <a:lnTo>
                  <a:pt x="303" y="1431516"/>
                </a:lnTo>
                <a:lnTo>
                  <a:pt x="0" y="1419970"/>
                </a:lnTo>
                <a:lnTo>
                  <a:pt x="720" y="1415675"/>
                </a:lnTo>
                <a:lnTo>
                  <a:pt x="1526" y="1385081"/>
                </a:lnTo>
                <a:cubicBezTo>
                  <a:pt x="6326" y="1346398"/>
                  <a:pt x="18789" y="1308016"/>
                  <a:pt x="39506" y="1272134"/>
                </a:cubicBezTo>
                <a:lnTo>
                  <a:pt x="681960" y="159372"/>
                </a:lnTo>
                <a:lnTo>
                  <a:pt x="698045" y="137034"/>
                </a:lnTo>
                <a:lnTo>
                  <a:pt x="700612" y="132303"/>
                </a:lnTo>
                <a:lnTo>
                  <a:pt x="707202" y="124316"/>
                </a:lnTo>
                <a:lnTo>
                  <a:pt x="717478" y="110046"/>
                </a:lnTo>
                <a:lnTo>
                  <a:pt x="723796" y="104204"/>
                </a:lnTo>
                <a:lnTo>
                  <a:pt x="737255" y="87892"/>
                </a:lnTo>
                <a:cubicBezTo>
                  <a:pt x="791559" y="33588"/>
                  <a:pt x="866580" y="0"/>
                  <a:pt x="949445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728582" y="2121361"/>
            <a:ext cx="2933622" cy="2622594"/>
          </a:xfrm>
          <a:custGeom>
            <a:rect l="l" t="t" r="r" b="b"/>
            <a:pathLst>
              <a:path w="3191647" h="2866152">
                <a:moveTo>
                  <a:pt x="949445" y="0"/>
                </a:moveTo>
                <a:lnTo>
                  <a:pt x="2234352" y="0"/>
                </a:lnTo>
                <a:cubicBezTo>
                  <a:pt x="2296501" y="0"/>
                  <a:pt x="2354237" y="18893"/>
                  <a:pt x="2402131" y="51249"/>
                </a:cubicBezTo>
                <a:lnTo>
                  <a:pt x="2409685" y="57482"/>
                </a:lnTo>
                <a:lnTo>
                  <a:pt x="2430115" y="70005"/>
                </a:lnTo>
                <a:cubicBezTo>
                  <a:pt x="2461216" y="93504"/>
                  <a:pt x="2488224" y="123489"/>
                  <a:pt x="2508940" y="159371"/>
                </a:cubicBezTo>
                <a:lnTo>
                  <a:pt x="3151394" y="1272133"/>
                </a:lnTo>
                <a:cubicBezTo>
                  <a:pt x="3192826" y="1343897"/>
                  <a:pt x="3201249" y="1425660"/>
                  <a:pt x="3181372" y="1499841"/>
                </a:cubicBezTo>
                <a:lnTo>
                  <a:pt x="3172981" y="1522315"/>
                </a:lnTo>
                <a:lnTo>
                  <a:pt x="3170003" y="1535472"/>
                </a:lnTo>
                <a:cubicBezTo>
                  <a:pt x="3163697" y="1554388"/>
                  <a:pt x="3155402" y="1572954"/>
                  <a:pt x="3145044" y="1590895"/>
                </a:cubicBezTo>
                <a:lnTo>
                  <a:pt x="2502590" y="2703657"/>
                </a:lnTo>
                <a:lnTo>
                  <a:pt x="2488794" y="2722817"/>
                </a:lnTo>
                <a:lnTo>
                  <a:pt x="2482806" y="2733849"/>
                </a:lnTo>
                <a:lnTo>
                  <a:pt x="2467439" y="2752474"/>
                </a:lnTo>
                <a:lnTo>
                  <a:pt x="2467072" y="2752984"/>
                </a:lnTo>
                <a:lnTo>
                  <a:pt x="2466846" y="2753192"/>
                </a:lnTo>
                <a:lnTo>
                  <a:pt x="2446163" y="2778260"/>
                </a:lnTo>
                <a:cubicBezTo>
                  <a:pt x="2391859" y="2832565"/>
                  <a:pt x="2316839" y="2866152"/>
                  <a:pt x="2233973" y="2866152"/>
                </a:cubicBezTo>
                <a:lnTo>
                  <a:pt x="949066" y="2866152"/>
                </a:lnTo>
                <a:cubicBezTo>
                  <a:pt x="845484" y="2866152"/>
                  <a:pt x="754160" y="2813671"/>
                  <a:pt x="700233" y="2733849"/>
                </a:cubicBezTo>
                <a:lnTo>
                  <a:pt x="689623" y="2714300"/>
                </a:lnTo>
                <a:lnTo>
                  <a:pt x="681960" y="2703658"/>
                </a:lnTo>
                <a:lnTo>
                  <a:pt x="39506" y="1590896"/>
                </a:lnTo>
                <a:cubicBezTo>
                  <a:pt x="18789" y="1555014"/>
                  <a:pt x="6326" y="1516632"/>
                  <a:pt x="1526" y="1477948"/>
                </a:cubicBezTo>
                <a:lnTo>
                  <a:pt x="720" y="1447354"/>
                </a:lnTo>
                <a:lnTo>
                  <a:pt x="0" y="1443059"/>
                </a:lnTo>
                <a:lnTo>
                  <a:pt x="303" y="1431516"/>
                </a:lnTo>
                <a:lnTo>
                  <a:pt x="0" y="1419970"/>
                </a:lnTo>
                <a:lnTo>
                  <a:pt x="720" y="1415675"/>
                </a:lnTo>
                <a:lnTo>
                  <a:pt x="1526" y="1385081"/>
                </a:lnTo>
                <a:cubicBezTo>
                  <a:pt x="6326" y="1346398"/>
                  <a:pt x="18789" y="1308016"/>
                  <a:pt x="39506" y="1272134"/>
                </a:cubicBezTo>
                <a:lnTo>
                  <a:pt x="681960" y="159372"/>
                </a:lnTo>
                <a:lnTo>
                  <a:pt x="698045" y="137034"/>
                </a:lnTo>
                <a:lnTo>
                  <a:pt x="700612" y="132303"/>
                </a:lnTo>
                <a:lnTo>
                  <a:pt x="707202" y="124316"/>
                </a:lnTo>
                <a:lnTo>
                  <a:pt x="717478" y="110046"/>
                </a:lnTo>
                <a:lnTo>
                  <a:pt x="723796" y="104204"/>
                </a:lnTo>
                <a:lnTo>
                  <a:pt x="737255" y="87892"/>
                </a:lnTo>
                <a:cubicBezTo>
                  <a:pt x="791559" y="33588"/>
                  <a:pt x="866580" y="0"/>
                  <a:pt x="949445" y="0"/>
                </a:cubicBezTo>
                <a:close/>
              </a:path>
            </a:pathLst>
          </a:custGeom>
          <a:noFill/>
          <a:ln w="19050">
            <a:solidFill>
              <a:srgbClr val="FFFFFF">
                <a:alpha val="100000"/>
              </a:srgbClr>
            </a:solidFill>
            <a:prstDash val="solid"/>
          </a:ln>
          <a:effectLst>
            <a:outerShdw blurRad="571500" dist="342900" dir="2280000">
              <a:srgbClr val="000000">
                <a:alpha val="15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-1033732" y="2678430"/>
            <a:ext cx="6440805" cy="15011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8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368292" y="2986088"/>
            <a:ext cx="7260591" cy="885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先进工具与方法介绍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rot="16200000">
            <a:off x="2007200" y="2256367"/>
            <a:ext cx="2931584" cy="2931584"/>
          </a:xfrm>
          <a:custGeom>
            <a:rect l="l" t="t" r="r" b="b"/>
            <a:pathLst>
              <a:path w="21600" h="21600">
                <a:moveTo>
                  <a:pt x="2950" y="15226"/>
                </a:moveTo>
                <a:cubicBezTo>
                  <a:pt x="2188" y="13875"/>
                  <a:pt x="1788" y="12351"/>
                  <a:pt x="1788" y="10800"/>
                </a:cubicBezTo>
                <a:cubicBezTo>
                  <a:pt x="1788" y="5822"/>
                  <a:pt x="5822" y="1788"/>
                  <a:pt x="10800" y="1788"/>
                </a:cubicBezTo>
                <a:cubicBezTo>
                  <a:pt x="15777" y="1788"/>
                  <a:pt x="19812" y="5822"/>
                  <a:pt x="19812" y="10800"/>
                </a:cubicBezTo>
                <a:cubicBezTo>
                  <a:pt x="19811" y="12351"/>
                  <a:pt x="19411" y="13875"/>
                  <a:pt x="18649" y="15226"/>
                </a:cubicBezTo>
                <a:lnTo>
                  <a:pt x="20207" y="16105"/>
                </a:lnTo>
                <a:cubicBezTo>
                  <a:pt x="21120" y="14486"/>
                  <a:pt x="21600" y="12658"/>
                  <a:pt x="21600" y="10800"/>
                </a:cubicBezTo>
                <a:cubicBezTo>
                  <a:pt x="21600" y="4835"/>
                  <a:pt x="16764" y="0"/>
                  <a:pt x="10800" y="0"/>
                </a:cubicBezTo>
                <a:cubicBezTo>
                  <a:pt x="4835" y="0"/>
                  <a:pt x="0" y="4835"/>
                  <a:pt x="0" y="10800"/>
                </a:cubicBezTo>
                <a:cubicBezTo>
                  <a:pt x="-1" y="12658"/>
                  <a:pt x="479" y="14486"/>
                  <a:pt x="1392" y="16105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rot="16426183">
            <a:off x="2243210" y="2494492"/>
            <a:ext cx="2432049" cy="2434167"/>
          </a:xfrm>
          <a:custGeom>
            <a:rect l="l" t="t" r="r" b="b"/>
            <a:pathLst>
              <a:path w="21600" h="21600">
                <a:moveTo>
                  <a:pt x="2643" y="7715"/>
                </a:moveTo>
                <a:cubicBezTo>
                  <a:pt x="3926" y="4323"/>
                  <a:pt x="7173" y="2080"/>
                  <a:pt x="10799" y="2080"/>
                </a:cubicBezTo>
                <a:cubicBezTo>
                  <a:pt x="14426" y="2080"/>
                  <a:pt x="17673" y="4323"/>
                  <a:pt x="18956" y="7715"/>
                </a:cubicBezTo>
                <a:lnTo>
                  <a:pt x="20901" y="6979"/>
                </a:lnTo>
                <a:cubicBezTo>
                  <a:pt x="19313" y="2779"/>
                  <a:pt x="15290" y="-1"/>
                  <a:pt x="10800" y="-1"/>
                </a:cubicBezTo>
                <a:cubicBezTo>
                  <a:pt x="6309" y="-1"/>
                  <a:pt x="2286" y="2779"/>
                  <a:pt x="698" y="6979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rot="-5400000">
            <a:off x="1752143" y="2015067"/>
            <a:ext cx="3414183" cy="3414184"/>
          </a:xfrm>
          <a:custGeom>
            <a:rect l="l" t="t" r="r" b="b"/>
            <a:pathLst>
              <a:path w="21600" h="21600">
                <a:moveTo>
                  <a:pt x="6106" y="18536"/>
                </a:moveTo>
                <a:cubicBezTo>
                  <a:pt x="3402" y="16896"/>
                  <a:pt x="1751" y="13962"/>
                  <a:pt x="1751" y="10800"/>
                </a:cubicBezTo>
                <a:cubicBezTo>
                  <a:pt x="1751" y="5802"/>
                  <a:pt x="5802" y="1751"/>
                  <a:pt x="10800" y="1751"/>
                </a:cubicBezTo>
                <a:cubicBezTo>
                  <a:pt x="15797" y="1751"/>
                  <a:pt x="19849" y="5802"/>
                  <a:pt x="19849" y="10800"/>
                </a:cubicBezTo>
                <a:cubicBezTo>
                  <a:pt x="19848" y="13962"/>
                  <a:pt x="18197" y="16896"/>
                  <a:pt x="15493" y="18536"/>
                </a:cubicBezTo>
                <a:lnTo>
                  <a:pt x="16401" y="20033"/>
                </a:lnTo>
                <a:cubicBezTo>
                  <a:pt x="19628" y="18075"/>
                  <a:pt x="21600" y="14574"/>
                  <a:pt x="21600" y="10800"/>
                </a:cubicBezTo>
                <a:cubicBezTo>
                  <a:pt x="21600" y="4835"/>
                  <a:pt x="16764" y="0"/>
                  <a:pt x="10800" y="0"/>
                </a:cubicBezTo>
                <a:cubicBezTo>
                  <a:pt x="4835" y="0"/>
                  <a:pt x="0" y="4835"/>
                  <a:pt x="0" y="10800"/>
                </a:cubicBezTo>
                <a:cubicBezTo>
                  <a:pt x="-1" y="14574"/>
                  <a:pt x="1971" y="18075"/>
                  <a:pt x="5198" y="20033"/>
                </a:cubicBezTo>
                <a:lnTo>
                  <a:pt x="6106" y="18536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510528" y="1542295"/>
            <a:ext cx="480060" cy="38273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511480" y="3223760"/>
            <a:ext cx="478346" cy="399410"/>
            <a:chOff x="6511480" y="3223760"/>
            <a:chExt cx="478346" cy="399410"/>
          </a:xfrm>
        </p:grpSpPr>
        <p:sp>
          <p:nvSpPr>
            <p:cNvPr id="7" name="AutoShape 7"/>
            <p:cNvSpPr/>
            <p:nvPr/>
          </p:nvSpPr>
          <p:spPr>
            <a:xfrm>
              <a:off x="6511480" y="3223760"/>
              <a:ext cx="478346" cy="39941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511480" y="4805669"/>
            <a:ext cx="478346" cy="413650"/>
            <a:chOff x="6511480" y="4805669"/>
            <a:chExt cx="478346" cy="413650"/>
          </a:xfrm>
        </p:grpSpPr>
        <p:sp>
          <p:nvSpPr>
            <p:cNvPr id="9" name="AutoShape 9"/>
            <p:cNvSpPr/>
            <p:nvPr/>
          </p:nvSpPr>
          <p:spPr>
            <a:xfrm>
              <a:off x="6511480" y="4805669"/>
              <a:ext cx="478346" cy="413650"/>
            </a:xfrm>
            <a:prstGeom prst="rect">
              <a:avLst/>
            </a:prstGeom>
            <a:solidFill>
              <a:schemeClr val="accent1">
                <a:lumMod val="60000"/>
                <a:lumOff val="4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0" name="Freeform 10"/>
          <p:cNvSpPr/>
          <p:nvPr/>
        </p:nvSpPr>
        <p:spPr>
          <a:xfrm>
            <a:off x="2802998" y="2871591"/>
            <a:ext cx="1701137" cy="1701137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数字化建模与仿真技术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6384512" y="2015068"/>
            <a:ext cx="5082159" cy="1071601"/>
            <a:chOff x="6384512" y="2015068"/>
            <a:chExt cx="5082159" cy="1071601"/>
          </a:xfrm>
        </p:grpSpPr>
        <p:sp>
          <p:nvSpPr>
            <p:cNvPr id="34" name="TextBox 34"/>
            <p:cNvSpPr txBox="1"/>
            <p:nvPr/>
          </p:nvSpPr>
          <p:spPr>
            <a:xfrm>
              <a:off x="6384512" y="2015068"/>
              <a:ext cx="5082159" cy="1071601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利用计算机辅助设计（CAD）和计算机辅助工程（CAE）技术，构建产品数字模型，实现产品设计和分析过程的数字化。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7116604" y="3155950"/>
            <a:ext cx="4476083" cy="490334"/>
            <a:chOff x="7116604" y="3155950"/>
            <a:chExt cx="4476083" cy="490334"/>
          </a:xfrm>
        </p:grpSpPr>
        <p:sp>
          <p:nvSpPr>
            <p:cNvPr id="36" name="TextBox 36"/>
            <p:cNvSpPr txBox="1"/>
            <p:nvPr/>
          </p:nvSpPr>
          <p:spPr>
            <a:xfrm>
              <a:off x="7116604" y="3155950"/>
              <a:ext cx="447608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仿真分析与优化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6510528" y="3652633"/>
            <a:ext cx="5082159" cy="1071601"/>
            <a:chOff x="6510528" y="3652633"/>
            <a:chExt cx="5082159" cy="1071601"/>
          </a:xfrm>
        </p:grpSpPr>
        <p:sp>
          <p:nvSpPr>
            <p:cNvPr id="38" name="TextBox 38"/>
            <p:cNvSpPr txBox="1"/>
            <p:nvPr/>
          </p:nvSpPr>
          <p:spPr>
            <a:xfrm>
              <a:off x="6510528" y="3652633"/>
              <a:ext cx="5082159" cy="1071601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通过有限元分析（FEA）、计算流体动力学（CFD）等仿真技术，对产品设计方案进行性能预测和评估，优化设计方案，提高产品质量和可靠性。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7116604" y="4743284"/>
            <a:ext cx="4476083" cy="490334"/>
            <a:chOff x="7116604" y="4743284"/>
            <a:chExt cx="4476083" cy="490334"/>
          </a:xfrm>
        </p:grpSpPr>
        <p:sp>
          <p:nvSpPr>
            <p:cNvPr id="40" name="TextBox 40"/>
            <p:cNvSpPr txBox="1"/>
            <p:nvPr/>
          </p:nvSpPr>
          <p:spPr>
            <a:xfrm>
              <a:off x="7116604" y="4743284"/>
              <a:ext cx="447608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数字化孪生与虚拟调试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6510528" y="5239966"/>
            <a:ext cx="5082159" cy="1071601"/>
            <a:chOff x="6510528" y="5239966"/>
            <a:chExt cx="5082159" cy="1071601"/>
          </a:xfrm>
        </p:grpSpPr>
        <p:sp>
          <p:nvSpPr>
            <p:cNvPr id="42" name="TextBox 42"/>
            <p:cNvSpPr txBox="1"/>
            <p:nvPr/>
          </p:nvSpPr>
          <p:spPr>
            <a:xfrm>
              <a:off x="6510528" y="5239966"/>
              <a:ext cx="5082159" cy="1071601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建立产品的数字化孪生模型，实现虚拟世界与现实世界的交互，进行虚拟调试和验证，减少实际生产中的试错成本。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116604" y="1472796"/>
            <a:ext cx="4476083" cy="490334"/>
            <a:chOff x="7116604" y="1472796"/>
            <a:chExt cx="4476083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116604" y="1472796"/>
              <a:ext cx="447608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基于CAD/CAE的数字化建模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传感器网络与数据采集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构建传感器网络，实时监测产品运行状态和环境参数，采集关键数据，为质量安全管理提供数据支撑。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数据处理与特征提取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运用数据处理技术，对采集的数据进行清洗、转换和特征提取，提取出反映产品质量和安全性的关键特征。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故障诊断与预测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基于机器学习和深度学习等算法，建立故障诊断和预测模型，实现产品故障的早期发现和预警。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智能化监测与诊断技术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75" r="16675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贯彻精益生产理念，通过消除浪费、提高效率、优化流程等方式，提升产品质量和生产效率。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精益生产理念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运用六西格玛、田口方法等质量改进工具，对生产过程进行全面质量管理，降低产品缺陷率和不良品率。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质量改进工具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建立持续改进的企业文化，鼓励员工积极参与质量改进活动，不断提升产品质量水平。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持续改进文化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精益生产与质量改进方法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人工智能与机器学习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应用人工智能和机器学习技术，对产品设计和生产过程进行智能化优化和决策支持，提高产品质量和生产效率。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大数据分析与挖掘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运用大数据分析和挖掘技术，对海量数据进行处理和分析，发现产品质量和安全性的潜在问题和改进机会。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3D打印技术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运用3D打印技术，实现复杂结构产品的快速制造和个性化定制，提高生产灵活性和产品创新性。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其他创新工具与方法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https://d.book118.com/685322113200011102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100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1">
      <vt:lpstr>Arial</vt:lpstr>
      <vt:lpstr>Calibri</vt:lpstr>
      <vt:lpstr>Microsoft Yahei</vt:lpstr>
      <vt:lpstr>方正正纤黑简体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2024-09-11T11:38:38.266</cp:lastPrinted>
  <dcterms:created xsi:type="dcterms:W3CDTF">2024-09-11T03:38:38Z</dcterms:created>
  <dcterms:modified xsi:type="dcterms:W3CDTF">2024-09-11T03:38:40Z</dcterms:modified>
</cp:coreProperties>
</file>