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3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9CFED1-7C61-42D7-907A-557A3A0714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1BA016-E564-4D74-889E-6FD22437F0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B31E34-4E35-4329-8E1E-704A56D199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02F9CC-785E-418B-A75F-1FE88CD7AB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860C266-9C02-400D-8134-3F2292C587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358A141-B741-468E-835D-0F3C18EC7E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121C6A0-D358-4840-B06D-09B998004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D1215D-E1DC-4757-B4D2-872AA7D611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14DA8FF-6A79-4B39-B1E8-9B8CC98D3F0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B28F19-BF92-4115-8012-AE2B5C8089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788C8B-866D-41FC-B6C3-F94EE3FAB6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8533031301301104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414013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8143890" y="4180914"/>
            <a:ext cx="438912" cy="438912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305345" y="1888367"/>
            <a:ext cx="6102379" cy="1959893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  <a:defRPr/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酒店公共区域清洁消毒操作规范培训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838648" y="4167778"/>
            <a:ext cx="2333375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587678" y="4167778"/>
            <a:ext cx="2820047" cy="34144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2024-01-02</a:t>
            </a:r>
            <a:endParaRPr lang="en-US" sz="1100"/>
          </a:p>
        </p:txBody>
      </p:sp>
      <p:sp>
        <p:nvSpPr>
          <p:cNvPr id="7" name="Freeform 7"/>
          <p:cNvSpPr/>
          <p:nvPr/>
        </p:nvSpPr>
        <p:spPr>
          <a:xfrm>
            <a:off x="5516758" y="4281221"/>
            <a:ext cx="243840" cy="243840"/>
          </a:xfrm>
          <a:custGeom>
            <a:rect l="l" t="t" r="r" b="b"/>
            <a:pathLst>
              <a:path w="304800" h="304800">
                <a:moveTo>
                  <a:pt x="257175" y="0"/>
                </a:moveTo>
                <a:cubicBezTo>
                  <a:pt x="283474" y="0"/>
                  <a:pt x="304800" y="21326"/>
                  <a:pt x="304800" y="47625"/>
                </a:cubicBezTo>
                <a:cubicBezTo>
                  <a:pt x="304800" y="58350"/>
                  <a:pt x="301257" y="68237"/>
                  <a:pt x="295275" y="76200"/>
                </a:cubicBezTo>
                <a:lnTo>
                  <a:pt x="276225" y="95250"/>
                </a:lnTo>
                <a:lnTo>
                  <a:pt x="209550" y="28575"/>
                </a:lnTo>
                <a:lnTo>
                  <a:pt x="228600" y="9525"/>
                </a:lnTo>
                <a:cubicBezTo>
                  <a:pt x="236563" y="3543"/>
                  <a:pt x="246450" y="0"/>
                  <a:pt x="257175" y="0"/>
                </a:cubicBezTo>
                <a:close/>
                <a:moveTo>
                  <a:pt x="19050" y="219075"/>
                </a:moveTo>
                <a:lnTo>
                  <a:pt x="0" y="304800"/>
                </a:lnTo>
                <a:lnTo>
                  <a:pt x="85725" y="285750"/>
                </a:lnTo>
                <a:lnTo>
                  <a:pt x="261938" y="109538"/>
                </a:lnTo>
                <a:lnTo>
                  <a:pt x="195263" y="42863"/>
                </a:lnTo>
                <a:lnTo>
                  <a:pt x="19050" y="219075"/>
                </a:lnTo>
                <a:close/>
                <a:moveTo>
                  <a:pt x="212998" y="108223"/>
                </a:moveTo>
                <a:lnTo>
                  <a:pt x="79648" y="241573"/>
                </a:lnTo>
                <a:lnTo>
                  <a:pt x="63227" y="225152"/>
                </a:lnTo>
                <a:lnTo>
                  <a:pt x="196577" y="91802"/>
                </a:lnTo>
                <a:lnTo>
                  <a:pt x="212998" y="108223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8265810" y="4278450"/>
            <a:ext cx="243840" cy="243840"/>
          </a:xfrm>
          <a:custGeom>
            <a:rect l="l" t="t" r="r" b="b"/>
            <a:pathLst>
              <a:path w="304800" h="304800">
                <a:moveTo>
                  <a:pt x="0" y="0"/>
                </a:moveTo>
                <a:lnTo>
                  <a:pt x="304800" y="152400"/>
                </a:lnTo>
                <a:lnTo>
                  <a:pt x="0" y="304800"/>
                </a:lnTo>
                <a:lnTo>
                  <a:pt x="0" y="0"/>
                </a:lnTo>
                <a:close/>
                <a:moveTo>
                  <a:pt x="0" y="121920"/>
                </a:moveTo>
                <a:lnTo>
                  <a:pt x="0" y="182880"/>
                </a:lnTo>
                <a:lnTo>
                  <a:pt x="152400" y="152400"/>
                </a:lnTo>
                <a:lnTo>
                  <a:pt x="0" y="12192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8128"/>
            <a:ext cx="2682240" cy="68519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3" name="Group 3"/>
          <p:cNvGrpSpPr/>
          <p:nvPr/>
        </p:nvGrpSpPr>
        <p:grpSpPr>
          <a:xfrm>
            <a:off x="1416406" y="2474265"/>
            <a:ext cx="2531669" cy="1919630"/>
            <a:chOff x="1416406" y="2474265"/>
            <a:chExt cx="2531669" cy="1919630"/>
          </a:xfrm>
        </p:grpSpPr>
        <p:sp>
          <p:nvSpPr>
            <p:cNvPr id="4" name="AutoShape 4"/>
            <p:cNvSpPr/>
            <p:nvPr/>
          </p:nvSpPr>
          <p:spPr>
            <a:xfrm>
              <a:off x="1722425" y="2474265"/>
              <a:ext cx="1919630" cy="191963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1416406" y="2921955"/>
              <a:ext cx="2531669" cy="859536"/>
            </a:xfrm>
            <a:prstGeom prst="rect">
              <a:avLst/>
            </a:prstGeom>
          </p:spPr>
          <p:txBody>
            <a:bodyPr vert="horz" wrap="square" lIns="85725" tIns="38100" rIns="85725" bIns="3810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07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目录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5638202" y="869785"/>
            <a:ext cx="5117446" cy="5118431"/>
          </a:xfrm>
          <a:prstGeom prst="rect">
            <a:avLst/>
          </a:prstGeom>
        </p:spPr>
        <p:txBody>
          <a:bodyPr vert="horz" wrap="square" lIns="85725" tIns="85725" rIns="47625" bIns="85725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50000"/>
              </a:lnSpc>
              <a:spcBef>
                <a:spcPts val="450"/>
              </a:spcBef>
              <a:buFont typeface="Arial"/>
              <a:buChar char="•"/>
              <a:defRPr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  <a:endParaRPr lang="en-US" sz="1100"/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公共区域清洁消毒基础知识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客房部公共区域清洁操作规范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餐饮部公共区域清洁操作规范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会议室及娱乐设施清洁操作规范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特殊情况下公共区域应急处理措施</a:t>
            </a:r>
          </a:p>
          <a:p>
            <a:pPr marL="203200" lvl="0" indent="-203200">
              <a:lnSpc>
                <a:spcPct val="150000"/>
              </a:lnSpc>
              <a:spcBef>
                <a:spcPts val="450"/>
              </a:spcBef>
              <a:buFont typeface="Arial"/>
              <a:buChar char="•"/>
            </a:pPr>
            <a:r>
              <a:rPr lang="en-US" sz="2400" b="1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总结回顾与考核评估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培训背景与目的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619" b="28619"/>
          <a:stretch>
            <a:fillRect/>
          </a:stretch>
        </p:blipFill>
        <p:spPr>
          <a:xfrm>
            <a:off x="1040081" y="1665908"/>
            <a:ext cx="5058967" cy="21633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8619" b="28619"/>
          <a:stretch>
            <a:fillRect/>
          </a:stretch>
        </p:blipFill>
        <p:spPr>
          <a:xfrm>
            <a:off x="6099049" y="3829217"/>
            <a:ext cx="5058967" cy="216330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099048" y="1666037"/>
            <a:ext cx="5058949" cy="2163348"/>
            <a:chOff x="6099048" y="1666037"/>
            <a:chExt cx="5058949" cy="2163348"/>
          </a:xfrm>
        </p:grpSpPr>
        <p:sp>
          <p:nvSpPr>
            <p:cNvPr id="5" name="AutoShape 5"/>
            <p:cNvSpPr/>
            <p:nvPr/>
          </p:nvSpPr>
          <p:spPr>
            <a:xfrm>
              <a:off x="6099048" y="1666037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040100" y="3829263"/>
            <a:ext cx="5058949" cy="2163348"/>
            <a:chOff x="1040100" y="3829263"/>
            <a:chExt cx="5058949" cy="2163348"/>
          </a:xfrm>
        </p:grpSpPr>
        <p:sp>
          <p:nvSpPr>
            <p:cNvPr id="7" name="AutoShape 7"/>
            <p:cNvSpPr/>
            <p:nvPr/>
          </p:nvSpPr>
          <p:spPr>
            <a:xfrm>
              <a:off x="1040100" y="3829263"/>
              <a:ext cx="5058949" cy="2163348"/>
            </a:xfrm>
            <a:prstGeom prst="rect">
              <a:avLst/>
            </a:prstGeom>
            <a:solidFill>
              <a:srgbClr val="828181">
                <a:alpha val="4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8" name="AutoShape 8"/>
          <p:cNvSpPr/>
          <p:nvPr/>
        </p:nvSpPr>
        <p:spPr>
          <a:xfrm>
            <a:off x="1199338" y="390227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法规要求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99338" y="4309545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阐述国家和地方卫生法规对酒店卫生管理的要求，以及违反法规可能带来的后果。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58305" y="1738966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行业标准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58305" y="2146237"/>
            <a:ext cx="4740456" cy="161028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介绍酒店行业卫生标准，包括公共区域清洁消毒的要求和指标。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酒店行业卫生标准概述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996051" y="2418153"/>
            <a:ext cx="4102999" cy="2920344"/>
          </a:xfrm>
          <a:prstGeom prst="frame">
            <a:avLst>
              <a:gd name="adj1" fmla="val 1535"/>
            </a:avLst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3578" b="3578"/>
          <a:stretch>
            <a:fillRect/>
          </a:stretch>
        </p:blipFill>
        <p:spPr>
          <a:xfrm>
            <a:off x="1204668" y="1898647"/>
            <a:ext cx="4472212" cy="2920343"/>
          </a:xfrm>
          <a:prstGeom prst="rect">
            <a:avLst/>
          </a:prstGeom>
          <a:effectLst>
            <a:outerShdw blurRad="63500">
              <a:srgbClr val="000000">
                <a:alpha val="40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8529912" y="2090440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8555446" y="2167006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8529912" y="404833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TextBox 7"/>
          <p:cNvSpPr txBox="1"/>
          <p:nvPr/>
        </p:nvSpPr>
        <p:spPr>
          <a:xfrm>
            <a:off x="8531634" y="4134414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6612352" y="253199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客人体验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12352" y="2883800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清洁消毒直接影响客人对酒店的印象和满意度，是提升服务质量的重要环节。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12352" y="4489877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健康安全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12352" y="4841681"/>
            <a:ext cx="4276714" cy="968645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公共区域清洁消毒不彻底可能导致疾病传播，对客人和员工健康构成威胁。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清洁消毒重要性及意义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048" b="18048"/>
          <a:stretch>
            <a:fillRect/>
          </a:stretch>
        </p:blipFill>
        <p:spPr>
          <a:xfrm>
            <a:off x="6230112" y="1739062"/>
            <a:ext cx="5058969" cy="2163308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3347" b="13347"/>
          <a:stretch>
            <a:fillRect/>
          </a:stretch>
        </p:blipFill>
        <p:spPr>
          <a:xfrm>
            <a:off x="6233164" y="3914561"/>
            <a:ext cx="5058969" cy="2163307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AutoShape 4"/>
          <p:cNvSpPr/>
          <p:nvPr/>
        </p:nvSpPr>
        <p:spPr>
          <a:xfrm>
            <a:off x="763829" y="1409026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763829" y="1494370"/>
            <a:ext cx="390525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306341" y="1382445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操作规范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06341" y="1734252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通过培训使员工掌握公共区域清洁消毒的正确方法和步骤。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3829" y="3104812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763829" y="3198934"/>
            <a:ext cx="41910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6341" y="3074046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安全意识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06341" y="348681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提高员工对卫生安全问题的重视程度，增强防范意识。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3829" y="4902278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763829" y="4996400"/>
            <a:ext cx="438150" cy="295275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4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06341" y="487049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服务质量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306341" y="5222301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通过提升卫生管理水平，进一步提高酒店整体服务质量，赢得客人好评。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培训目标与期望成果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公共区域清洁消毒基础知识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67764" y="1600641"/>
            <a:ext cx="9862567" cy="409766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2127391" y="2241399"/>
            <a:ext cx="8135183" cy="1244966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酒店公共区域常见的污染源包括灰尘、细菌、病毒、霉菌、异味等，这些污染源可能来自于空气、人体、物品等多个方面。</a:t>
            </a:r>
            <a:endParaRPr lang="en-US" sz="1100"/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552790" y="1859908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2127391" y="4182260"/>
            <a:ext cx="8135183" cy="1133298"/>
          </a:xfrm>
          <a:prstGeom prst="rect">
            <a:avLst/>
          </a:prstGeom>
        </p:spPr>
        <p:txBody>
          <a:bodyPr vert="horz" wrap="square" lIns="85725" tIns="38100" rIns="85725" bIns="3810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450"/>
              </a:spcBef>
              <a:defRPr/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长期暴露在污染环境中，会对人体健康造成不良影响，如引起呼吸道疾病、皮肤疾病等。同时，污染还会影响酒店的整体环境和形象，降低客人的满意度和信任度。</a:t>
            </a:r>
            <a:endParaRPr lang="en-US" sz="1100"/>
          </a:p>
          <a:p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spcBef>
                <a:spcPts val="375"/>
              </a:spcBef>
            </a:pPr>
            <a:endParaRPr lang="en-US" sz="1500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27391" y="1747914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污染源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127391" y="3718013"/>
            <a:ext cx="4740456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危害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52790" y="3813832"/>
            <a:ext cx="270893" cy="270893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8927447" y="1235878"/>
            <a:ext cx="5386942" cy="5386942"/>
            <a:chOff x="8927447" y="1235878"/>
            <a:chExt cx="5386942" cy="5386942"/>
          </a:xfrm>
        </p:grpSpPr>
        <p:sp>
          <p:nvSpPr>
            <p:cNvPr id="10" name="AutoShape 10"/>
            <p:cNvSpPr/>
            <p:nvPr/>
          </p:nvSpPr>
          <p:spPr>
            <a:xfrm>
              <a:off x="11148379" y="3456810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10926285" y="323471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10704193" y="3012624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10482100" y="279053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10260006" y="2568437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10037913" y="2346344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815819" y="2124251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593727" y="190215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371633" y="1680064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149540" y="1457971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8927447" y="123587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常见污染源及危害分析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3719" r="23719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清洁剂分类</a:t>
            </a: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根据清洁对象和污渍性质的不同，清洁剂可分为酸性、碱性、中性和专用清洁剂等类型。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消毒剂分类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根据消毒原理和作用方式的不同，消毒剂可分为物理消毒剂和化学消毒剂等类型。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使用注意事项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在使用清洁剂和消毒剂时，应注意正确选择和使用对应的清洁剂和消毒剂，避免混用或误用；同时，要按照规定的浓度和比例进行稀释和使用，避免浪费和污染环境。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清洁剂和消毒剂分类及使用注意事项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5771" b="15771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在进行公共区域清洁消毒时，应佩戴适当的个人防护装备，如口罩、手套、防护服、护目镜等，以保护自身免受污染和伤害。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个人防护装备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在选择和佩戴个人防护装备时，应注意选择合适的型号和规格，确保装备能够紧密贴合身体，防止污染物渗透；同时，要注意检查装备是否完好无损，如有破损或老化应及时更换。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佩戴方法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个人防护装备选择与佩戴方法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客房部公共区域清洁操作规范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441" y="1806607"/>
            <a:ext cx="4502196" cy="40617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478" b="4478"/>
          <a:stretch>
            <a:fillRect/>
          </a:stretch>
        </p:blipFill>
        <p:spPr>
          <a:xfrm>
            <a:off x="6907441" y="1792193"/>
            <a:ext cx="4502196" cy="27326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693471" y="4060468"/>
            <a:ext cx="5386942" cy="5386942"/>
            <a:chOff x="-2693471" y="4060468"/>
            <a:chExt cx="5386942" cy="5386942"/>
          </a:xfrm>
        </p:grpSpPr>
        <p:sp>
          <p:nvSpPr>
            <p:cNvPr id="5" name="AutoShape 5"/>
            <p:cNvSpPr/>
            <p:nvPr/>
          </p:nvSpPr>
          <p:spPr>
            <a:xfrm>
              <a:off x="-472539" y="6281401"/>
              <a:ext cx="945078" cy="945078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-694632" y="6059307"/>
              <a:ext cx="1389264" cy="1389264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-916725" y="5837215"/>
              <a:ext cx="1833451" cy="1833451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-1138818" y="5615121"/>
              <a:ext cx="2277637" cy="2277637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-1360912" y="5393028"/>
              <a:ext cx="2721823" cy="272182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-1583005" y="5170935"/>
              <a:ext cx="3166010" cy="3166010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-1805098" y="4948842"/>
              <a:ext cx="3610196" cy="361019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-2027191" y="4726748"/>
              <a:ext cx="4054383" cy="4054383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-2249285" y="4504655"/>
              <a:ext cx="4498569" cy="4498569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-2471378" y="4282562"/>
              <a:ext cx="4942756" cy="4942756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-2693471" y="4060468"/>
              <a:ext cx="5386942" cy="5386942"/>
            </a:xfrm>
            <a:prstGeom prst="ellipse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6" name="AutoShape 16"/>
          <p:cNvSpPr/>
          <p:nvPr/>
        </p:nvSpPr>
        <p:spPr>
          <a:xfrm>
            <a:off x="1804696" y="1372731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每日定时清扫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262116" y="1488887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1262116" y="1570452"/>
            <a:ext cx="438150" cy="30480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804696" y="1724535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使用专用工具对走廊、楼梯间进行定时清扫，确保地面无垃圾、尘土。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62116" y="325647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1272601" y="3332919"/>
            <a:ext cx="416357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04696" y="3127969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定期拖洗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04696" y="3479774"/>
            <a:ext cx="4276714" cy="1212169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使用清洁剂或消毒剂拖洗地面，去除污渍和细菌，保持地面清洁光亮。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262116" y="5030785"/>
            <a:ext cx="441594" cy="441594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1271991" y="5124907"/>
            <a:ext cx="441594" cy="278130"/>
          </a:xfrm>
          <a:prstGeom prst="rect">
            <a:avLst/>
          </a:prstGeom>
        </p:spPr>
        <p:txBody>
          <a:bodyPr vert="horz" wrap="square" lIns="85725" tIns="38100" rIns="85725" bIns="3810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822337" y="4895384"/>
            <a:ext cx="4276714" cy="407270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375"/>
              </a:spcBef>
              <a:defRPr/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公共设施维护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804696" y="5247188"/>
            <a:ext cx="4276714" cy="1199992"/>
          </a:xfrm>
          <a:prstGeom prst="rect">
            <a:avLst/>
          </a:prstGeom>
        </p:spPr>
        <p:txBody>
          <a:bodyPr vert="horz" wrap="square" lIns="85725" tIns="85725" rIns="47625" bIns="85725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375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定期擦拭走廊扶手、楼梯扶手等公共设施，保持其清洁无尘。</a:t>
            </a:r>
            <a:endParaRPr lang="en-US" sz="1100"/>
          </a:p>
        </p:txBody>
      </p:sp>
      <p:grpSp>
        <p:nvGrpSpPr>
          <p:cNvPr id="28" name="Group 2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9" name="AutoShape 2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TextBox 4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客房走廊、楼梯间等区域日常保洁流程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定期使用地毯清洗机对地毯进行深度清洗，去除污渍和异味，保持地毯清洁松软。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地毯清洗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50" r="1675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窗帘清洗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t="16748" b="16748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软装饰物维护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根据窗帘材质选择合适的清洗方式，如干洗、水洗等，确保窗帘清洁无污渍。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定期对沙发、靠垫等软装饰物进行吸尘和清洁，保持其干净整洁。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地毯、窗帘等软装饰物定期清洗方案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使用专用消毒剂对卫生间、洗漱台进行全面喷洒或擦拭，确保硬件设施表面消毒彻底。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6042" b="16042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917" r="9917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每日消毒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定期对卫生间、洗漱台进行深度清洁，包括清洁马桶、浴缸、水龙头等设施，去除水垢和污渍。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定期深度清洁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保持卫生间、洗漱台通风干燥，避免细菌滋生和异味产生。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保持通风干燥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卫生间、洗漱台等硬件设施日常消毒措施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l="-100" r="-1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414570" y="2954902"/>
            <a:ext cx="6210770" cy="770514"/>
          </a:xfrm>
          <a:prstGeom prst="rect">
            <a:avLst/>
          </a:prstGeom>
        </p:spPr>
        <p:txBody>
          <a:bodyPr vert="horz" wrap="square" lIns="85725" tIns="85725" rIns="47625" bIns="85725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825">
                <a:solidFill>
                  <a:srgbClr val="2C3F5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餐饮部公共区域清洁操作规范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1381415" y="2276490"/>
            <a:ext cx="1851477" cy="2425477"/>
            <a:chOff x="1381415" y="2276490"/>
            <a:chExt cx="1851477" cy="2425477"/>
          </a:xfrm>
        </p:grpSpPr>
        <p:sp>
          <p:nvSpPr>
            <p:cNvPr id="4" name="TextBox 4"/>
            <p:cNvSpPr txBox="1"/>
            <p:nvPr/>
          </p:nvSpPr>
          <p:spPr>
            <a:xfrm>
              <a:off x="1381415" y="2276490"/>
              <a:ext cx="1851477" cy="2425477"/>
            </a:xfrm>
            <a:prstGeom prst="rect">
              <a:avLst/>
            </a:prstGeom>
          </p:spPr>
          <p:txBody>
            <a:bodyPr vert="horz" wrap="square" lIns="85725" tIns="38100" rIns="85725" bIns="38100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7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04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https://d.book118.com/685330313013011040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89</Paragraphs>
  <Slides>16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0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2024-08-30T22:50:37.092</cp:lastPrinted>
  <dcterms:created xsi:type="dcterms:W3CDTF">2024-08-30T14:50:37Z</dcterms:created>
  <dcterms:modified xsi:type="dcterms:W3CDTF">2024-08-30T14:50:38Z</dcterms:modified>
</cp:coreProperties>
</file>