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C19DFB-66DF-4A33-BDC3-8547B24ADF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3E25AF-F729-4BF5-AC3D-AA9AE0402C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043173-26D9-4BAA-A46C-922ECB168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E58449-1334-43A7-91E0-FEA469DA72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775892-3DDC-4E03-9E31-19420009AF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0BE2E5-CF15-44D9-9240-FE168EF98E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53012B-1B5A-4C56-922E-F3749470F4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C86717-691C-4762-A689-05AEE520B7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D37EC5-2E98-47A1-978F-4745CA7848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5C603A-AD49-4E07-BED6-B1ACF8029C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FFAF8F-B92E-4C26-9AE3-3B0E27FAA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002102035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知识产权保护与创新激励</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知识产权保护的重要性
 创新激励与知识产权保护
 知识产权法律框架与制度
 知识产权保护的国际比较
 中国知识产权保护的现状
 知识产权保护对创新的影响
 加强知识产权保护的措施
 未来知识产权保护的挑战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知识产权保护的重要性</a:t>
            </a:r>
          </a:p>
        </p:txBody>
      </p:sp>
      <p:sp>
        <p:nvSpPr>
          <p:cNvPr id="3" name="Subtitle 2"/>
          <p:cNvSpPr>
            <a:spLocks noGrp="1"/>
          </p:cNvSpPr>
          <p:nvPr>
            <p:ph type="subTitle" idx="1"/>
          </p:nvPr>
        </p:nvSpPr>
        <p:spPr/>
        <p:txBody>
          <a:bodyPr/>
          <a:lstStyle/>
          <a:p>
            <a:r>
              <a:t>知识产权保护与创新激励</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知识产权保护的重要性</a:t>
            </a:r>
          </a:p>
        </p:txBody>
      </p:sp>
      <p:sp>
        <p:nvSpPr>
          <p:cNvPr id="3" name="Text Placeholder 2"/>
          <p:cNvSpPr>
            <a:spLocks noGrp="1"/>
          </p:cNvSpPr>
          <p:nvPr>
            <p:ph type="body" idx="1"/>
          </p:nvPr>
        </p:nvSpPr>
        <p:spPr/>
        <p:txBody>
          <a:bodyPr/>
          <a:lstStyle/>
          <a:p>
            <a:r>
              <a:t>知识产权保护与创新激励</a:t>
            </a:r>
          </a:p>
        </p:txBody>
      </p:sp>
      <p:sp>
        <p:nvSpPr>
          <p:cNvPr id="4" name="Content Placeholder 3"/>
          <p:cNvSpPr>
            <a:spLocks noGrp="1"/>
          </p:cNvSpPr>
          <p:nvPr>
            <p:ph sz="half" idx="2"/>
          </p:nvPr>
        </p:nvSpPr>
        <p:spPr/>
        <p:txBody>
          <a:bodyPr/>
          <a:lstStyle/>
          <a:p>
            <a:r>
              <a:t>1.保护创新成果：知识产权保护制度确保创新者的成果得到合法保护，防止他人未经授权使用或抄袭，从而保障创新者的利益。</a:t>
            </a:r>
          </a:p>
          <a:p>
            <a:r>
              <a:t>2.激发创新动力：强有力的知识产权保护可以增加创新者对于投入研发和创新活动的信心，激发社会整体的创新活力。</a:t>
            </a:r>
          </a:p>
          <a:p>
            <a:r>
              <a:t>3.促进技术转移：知识产权保护有助于促进技术的转移和传播，通过合法授权和转让，使更多企业和个人受益。</a:t>
            </a:r>
          </a:p>
          <a:p/>
        </p:txBody>
      </p:sp>
      <p:sp>
        <p:nvSpPr>
          <p:cNvPr id="5" name="Text Placeholder 4"/>
          <p:cNvSpPr>
            <a:spLocks noGrp="1"/>
          </p:cNvSpPr>
          <p:nvPr>
            <p:ph type="body" idx="3"/>
          </p:nvPr>
        </p:nvSpPr>
        <p:spPr/>
        <p:txBody>
          <a:bodyPr/>
          <a:lstStyle/>
          <a:p>
            <a:r>
              <a:t>知识产权保护的国际趋势</a:t>
            </a:r>
          </a:p>
        </p:txBody>
      </p:sp>
      <p:sp>
        <p:nvSpPr>
          <p:cNvPr id="6" name="Content Placeholder 5"/>
          <p:cNvSpPr>
            <a:spLocks noGrp="1"/>
          </p:cNvSpPr>
          <p:nvPr>
            <p:ph sz="half" idx="4"/>
          </p:nvPr>
        </p:nvSpPr>
        <p:spPr/>
        <p:txBody>
          <a:bodyPr/>
          <a:lstStyle/>
          <a:p>
            <a:r>
              <a:t>1.全球化的知识产权保护：随着全球化的深入，各国纷纷加强知识产权保护，推动国际规则的制定和完善。</a:t>
            </a:r>
          </a:p>
          <a:p>
            <a:r>
              <a:t>2.技术进步与保护手段：随着科技的发展，知识产权保护手段也在不断更新，数字技术和人工智能等的应用为知识产权保护提供了新的工具和手段。</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知识产权保护的重要性</a:t>
            </a:r>
          </a:p>
        </p:txBody>
      </p:sp>
      <p:sp>
        <p:nvSpPr>
          <p:cNvPr id="3" name="Text Placeholder 2"/>
          <p:cNvSpPr>
            <a:spLocks noGrp="1"/>
          </p:cNvSpPr>
          <p:nvPr>
            <p:ph type="body" idx="1"/>
          </p:nvPr>
        </p:nvSpPr>
        <p:spPr/>
        <p:txBody>
          <a:bodyPr/>
          <a:lstStyle/>
          <a:p>
            <a:r>
              <a:t>中国知识产权保护的现状与未来</a:t>
            </a:r>
          </a:p>
        </p:txBody>
      </p:sp>
      <p:sp>
        <p:nvSpPr>
          <p:cNvPr id="4" name="Content Placeholder 3"/>
          <p:cNvSpPr>
            <a:spLocks noGrp="1"/>
          </p:cNvSpPr>
          <p:nvPr>
            <p:ph sz="half" idx="2"/>
          </p:nvPr>
        </p:nvSpPr>
        <p:spPr/>
        <p:txBody>
          <a:bodyPr/>
          <a:lstStyle/>
          <a:p>
            <a:r>
              <a:t>1.法律法规完善：中国政府不断加强知识产权保护的法律法规建设，提高侵权成本，加大对侵权行为的打击力度。</a:t>
            </a:r>
          </a:p>
          <a:p>
            <a:r>
              <a:t>2.强化企业意识：通过培训和宣传，提高企业和社会大众的知识产权保护意识，形成尊重和保护创新的良好氛围。</a:t>
            </a:r>
          </a:p>
          <a:p>
            <a:r>
              <a:t>以上内容仅供参考，具体内容需要根据最新的研究数据和学术观点进行更新和完善。</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创新激励与知识产权保护</a:t>
            </a:r>
          </a:p>
        </p:txBody>
      </p:sp>
      <p:sp>
        <p:nvSpPr>
          <p:cNvPr id="3" name="Subtitle 2"/>
          <p:cNvSpPr>
            <a:spLocks noGrp="1"/>
          </p:cNvSpPr>
          <p:nvPr>
            <p:ph type="subTitle" idx="1"/>
          </p:nvPr>
        </p:nvSpPr>
        <p:spPr/>
        <p:txBody>
          <a:bodyPr/>
          <a:lstStyle/>
          <a:p>
            <a:r>
              <a:t>知识产权保护与创新激励</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创新激励与知识产权保护</a:t>
            </a:r>
          </a:p>
        </p:txBody>
      </p:sp>
      <p:sp>
        <p:nvSpPr>
          <p:cNvPr id="3" name="Text Placeholder 2"/>
          <p:cNvSpPr>
            <a:spLocks noGrp="1"/>
          </p:cNvSpPr>
          <p:nvPr>
            <p:ph type="body" idx="1"/>
          </p:nvPr>
        </p:nvSpPr>
        <p:spPr/>
        <p:txBody>
          <a:bodyPr/>
          <a:lstStyle/>
          <a:p>
            <a:r>
              <a:t>创新激励与知识产权保护的重要性</a:t>
            </a:r>
          </a:p>
        </p:txBody>
      </p:sp>
      <p:sp>
        <p:nvSpPr>
          <p:cNvPr id="4" name="Content Placeholder 3"/>
          <p:cNvSpPr>
            <a:spLocks noGrp="1"/>
          </p:cNvSpPr>
          <p:nvPr>
            <p:ph sz="half" idx="2"/>
          </p:nvPr>
        </p:nvSpPr>
        <p:spPr/>
        <p:txBody>
          <a:bodyPr/>
          <a:lstStyle/>
          <a:p>
            <a:r>
              <a:t>1.创新是推动社会进步和经济发展的核心动力，而知识产权保护则是激发创新的重要保障。</a:t>
            </a:r>
          </a:p>
          <a:p>
            <a:r>
              <a:t>2.知识产权保护能够确保创新者从其创新成果中获得合理回报，进而激发更多的创新活动。</a:t>
            </a:r>
          </a:p>
          <a:p>
            <a:r>
              <a:t>3.强化知识产权保护，不仅能提升国内创新能力，还能吸引更多的外部创新资源。</a:t>
            </a:r>
          </a:p>
          <a:p/>
        </p:txBody>
      </p:sp>
      <p:sp>
        <p:nvSpPr>
          <p:cNvPr id="5" name="Text Placeholder 4"/>
          <p:cNvSpPr>
            <a:spLocks noGrp="1"/>
          </p:cNvSpPr>
          <p:nvPr>
            <p:ph type="body" idx="3"/>
          </p:nvPr>
        </p:nvSpPr>
        <p:spPr/>
        <p:txBody>
          <a:bodyPr/>
          <a:lstStyle/>
          <a:p>
            <a:r>
              <a:t>知识产权保护对创新激励的积极影响</a:t>
            </a:r>
          </a:p>
        </p:txBody>
      </p:sp>
      <p:sp>
        <p:nvSpPr>
          <p:cNvPr id="6" name="Content Placeholder 5"/>
          <p:cNvSpPr>
            <a:spLocks noGrp="1"/>
          </p:cNvSpPr>
          <p:nvPr>
            <p:ph sz="half" idx="4"/>
          </p:nvPr>
        </p:nvSpPr>
        <p:spPr/>
        <p:txBody>
          <a:bodyPr/>
          <a:lstStyle/>
          <a:p>
            <a:r>
              <a:t>1.知识产权保护可以增加创新者的收益，提高其创新的积极性。</a:t>
            </a:r>
          </a:p>
          <a:p>
            <a:r>
              <a:t>2.保护知识产权可以减少创新成果被抄袭、模仿的风险，为创新提供安全的环境。</a:t>
            </a:r>
          </a:p>
          <a:p>
            <a:r>
              <a:t>3.知识产权保护可以提升企业在国际竞争中的地位，进一步激励其进行创新投入。</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创新激励与知识产权保护</a:t>
            </a:r>
          </a:p>
        </p:txBody>
      </p:sp>
      <p:sp>
        <p:nvSpPr>
          <p:cNvPr id="3" name="Text Placeholder 2"/>
          <p:cNvSpPr>
            <a:spLocks noGrp="1"/>
          </p:cNvSpPr>
          <p:nvPr>
            <p:ph type="body" idx="1"/>
          </p:nvPr>
        </p:nvSpPr>
        <p:spPr/>
        <p:txBody>
          <a:bodyPr/>
          <a:lstStyle/>
          <a:p>
            <a:r>
              <a:t>知识产权保护的创新激励机制</a:t>
            </a:r>
          </a:p>
        </p:txBody>
      </p:sp>
      <p:sp>
        <p:nvSpPr>
          <p:cNvPr id="4" name="Content Placeholder 3"/>
          <p:cNvSpPr>
            <a:spLocks noGrp="1"/>
          </p:cNvSpPr>
          <p:nvPr>
            <p:ph sz="half" idx="2"/>
          </p:nvPr>
        </p:nvSpPr>
        <p:spPr/>
        <p:txBody>
          <a:bodyPr/>
          <a:lstStyle/>
          <a:p>
            <a:r>
              <a:t>1.建立完善的知识产权法律体系，为创新提供强有力的法律保障。</a:t>
            </a:r>
          </a:p>
          <a:p>
            <a:r>
              <a:t>2.加强知识产权的审查和管理，提高知识产权保护的效率。</a:t>
            </a:r>
          </a:p>
          <a:p>
            <a:r>
              <a:t>3.设立专门的知识产权保护和转化机构，推动创新成果的转化和应用。</a:t>
            </a:r>
          </a:p>
          <a:p/>
        </p:txBody>
      </p:sp>
      <p:sp>
        <p:nvSpPr>
          <p:cNvPr id="5" name="Text Placeholder 4"/>
          <p:cNvSpPr>
            <a:spLocks noGrp="1"/>
          </p:cNvSpPr>
          <p:nvPr>
            <p:ph type="body" idx="3"/>
          </p:nvPr>
        </p:nvSpPr>
        <p:spPr/>
        <p:txBody>
          <a:bodyPr/>
          <a:lstStyle/>
          <a:p>
            <a:r>
              <a:t>知识产权保护与创新的国际比较</a:t>
            </a:r>
          </a:p>
        </p:txBody>
      </p:sp>
      <p:sp>
        <p:nvSpPr>
          <p:cNvPr id="6" name="Content Placeholder 5"/>
          <p:cNvSpPr>
            <a:spLocks noGrp="1"/>
          </p:cNvSpPr>
          <p:nvPr>
            <p:ph sz="half" idx="4"/>
          </p:nvPr>
        </p:nvSpPr>
        <p:spPr/>
        <p:txBody>
          <a:bodyPr/>
          <a:lstStyle/>
          <a:p>
            <a:r>
              <a:t>1.国际上，发达国家普遍重视知识产权保护，并建立了较为完善的保护制度。</a:t>
            </a:r>
          </a:p>
          <a:p>
            <a:r>
              <a:t>2.与发达国家相比，我国在知识产权保护方面仍有较大的提升空间。</a:t>
            </a:r>
          </a:p>
          <a:p>
            <a:r>
              <a:t>3.学习借鉴国际先进经验，可以提高我国知识产权保护的水平和效率，进一步激发创新活力。</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创新激励与知识产权保护</a:t>
            </a:r>
          </a:p>
        </p:txBody>
      </p:sp>
      <p:sp>
        <p:nvSpPr>
          <p:cNvPr id="3" name="Text Placeholder 2"/>
          <p:cNvSpPr>
            <a:spLocks noGrp="1"/>
          </p:cNvSpPr>
          <p:nvPr>
            <p:ph type="body" idx="1"/>
          </p:nvPr>
        </p:nvSpPr>
        <p:spPr/>
        <p:txBody>
          <a:bodyPr/>
          <a:lstStyle/>
          <a:p>
            <a:r>
              <a:t>知识产权保护面临的挑战与应对策略</a:t>
            </a:r>
          </a:p>
        </p:txBody>
      </p:sp>
      <p:sp>
        <p:nvSpPr>
          <p:cNvPr id="4" name="Content Placeholder 3"/>
          <p:cNvSpPr>
            <a:spLocks noGrp="1"/>
          </p:cNvSpPr>
          <p:nvPr>
            <p:ph sz="half" idx="2"/>
          </p:nvPr>
        </p:nvSpPr>
        <p:spPr/>
        <p:txBody>
          <a:bodyPr/>
          <a:lstStyle/>
          <a:p>
            <a:r>
              <a:t>1.当前，知识产权保护面临诸多挑战，如法律制度不完善、执法力度不够、公众意识不强等。</a:t>
            </a:r>
          </a:p>
          <a:p>
            <a:r>
              <a:t>2.为应对这些挑战，需要采取多种措施，包括加强立法、强化执法、提高公众意识等。</a:t>
            </a:r>
          </a:p>
          <a:p>
            <a:r>
              <a:t>3.企业和个人也应积极参与到知识产权保护中来，共同营造良好的创新环境。</a:t>
            </a:r>
          </a:p>
          <a:p/>
        </p:txBody>
      </p:sp>
      <p:sp>
        <p:nvSpPr>
          <p:cNvPr id="5" name="Text Placeholder 4"/>
          <p:cNvSpPr>
            <a:spLocks noGrp="1"/>
          </p:cNvSpPr>
          <p:nvPr>
            <p:ph type="body" idx="3"/>
          </p:nvPr>
        </p:nvSpPr>
        <p:spPr/>
        <p:txBody>
          <a:bodyPr/>
          <a:lstStyle/>
          <a:p>
            <a:r>
              <a:t>未来展望与结论建议</a:t>
            </a:r>
          </a:p>
        </p:txBody>
      </p:sp>
      <p:sp>
        <p:nvSpPr>
          <p:cNvPr id="6" name="Content Placeholder 5"/>
          <p:cNvSpPr>
            <a:spLocks noGrp="1"/>
          </p:cNvSpPr>
          <p:nvPr>
            <p:ph sz="half" idx="4"/>
          </p:nvPr>
        </p:nvSpPr>
        <p:spPr/>
        <p:txBody>
          <a:bodyPr/>
          <a:lstStyle/>
          <a:p>
            <a:r>
              <a:t>1.随着科技的快速发展，知识产权保护将面临更多新的挑战和机遇。</a:t>
            </a:r>
          </a:p>
          <a:p>
            <a:r>
              <a:t>2.未来，应继续加强知识产权保护，完善相关法律法规，提高执法效率，强化公众意识。</a:t>
            </a:r>
          </a:p>
          <a:p>
            <a:r>
              <a:t>3.通过全社会的共同努力，推动知识产权保护工作不断向前发展，为创新提供更多的激励和支持。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知识产权法律框架与制度</a:t>
            </a:r>
          </a:p>
        </p:txBody>
      </p:sp>
      <p:sp>
        <p:nvSpPr>
          <p:cNvPr id="3" name="Subtitle 2"/>
          <p:cNvSpPr>
            <a:spLocks noGrp="1"/>
          </p:cNvSpPr>
          <p:nvPr>
            <p:ph type="subTitle" idx="1"/>
          </p:nvPr>
        </p:nvSpPr>
        <p:spPr/>
        <p:txBody>
          <a:bodyPr/>
          <a:lstStyle/>
          <a:p>
            <a:r>
              <a:t>知识产权保护与创新激励</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知识产权法律框架与制度</a:t>
            </a:r>
          </a:p>
        </p:txBody>
      </p:sp>
      <p:sp>
        <p:nvSpPr>
          <p:cNvPr id="3" name="Text Placeholder 2"/>
          <p:cNvSpPr>
            <a:spLocks noGrp="1"/>
          </p:cNvSpPr>
          <p:nvPr>
            <p:ph type="body" idx="1"/>
          </p:nvPr>
        </p:nvSpPr>
        <p:spPr/>
        <p:txBody>
          <a:bodyPr/>
          <a:lstStyle/>
          <a:p>
            <a:r>
              <a:t>知识产权法律框架概述</a:t>
            </a:r>
          </a:p>
        </p:txBody>
      </p:sp>
      <p:sp>
        <p:nvSpPr>
          <p:cNvPr id="4" name="Content Placeholder 3"/>
          <p:cNvSpPr>
            <a:spLocks noGrp="1"/>
          </p:cNvSpPr>
          <p:nvPr>
            <p:ph sz="half" idx="2"/>
          </p:nvPr>
        </p:nvSpPr>
        <p:spPr/>
        <p:txBody>
          <a:bodyPr/>
          <a:lstStyle/>
          <a:p>
            <a:r>
              <a:t>1.知识产权法律框架的定义和重要性。知识产权法律框架是保护创新成果，促进技术创新和经济发展的重要制度保障。</a:t>
            </a:r>
          </a:p>
          <a:p>
            <a:r>
              <a:t>2.国内外知识产权法律框架的比较。介绍了不同国家和地区的知识产权法律框架，并比较了其优劣。</a:t>
            </a:r>
          </a:p>
          <a:p>
            <a:r>
              <a:t>3.我国知识产权法律框架的构成和发展趋势。阐述了我国知识产权法律框架的构成，以及随着经济发展和技术进步，我国知识产权法律框架的发展趋势。</a:t>
            </a:r>
          </a:p>
          <a:p/>
        </p:txBody>
      </p:sp>
      <p:sp>
        <p:nvSpPr>
          <p:cNvPr id="5" name="Text Placeholder 4"/>
          <p:cNvSpPr>
            <a:spLocks noGrp="1"/>
          </p:cNvSpPr>
          <p:nvPr>
            <p:ph type="body" idx="3"/>
          </p:nvPr>
        </p:nvSpPr>
        <p:spPr/>
        <p:txBody>
          <a:bodyPr/>
          <a:lstStyle/>
          <a:p>
            <a:r>
              <a:t>知识产权的种类和保护范围</a:t>
            </a:r>
          </a:p>
        </p:txBody>
      </p:sp>
      <p:sp>
        <p:nvSpPr>
          <p:cNvPr id="6" name="Content Placeholder 5"/>
          <p:cNvSpPr>
            <a:spLocks noGrp="1"/>
          </p:cNvSpPr>
          <p:nvPr>
            <p:ph sz="half" idx="4"/>
          </p:nvPr>
        </p:nvSpPr>
        <p:spPr/>
        <p:txBody>
          <a:bodyPr/>
          <a:lstStyle/>
          <a:p>
            <a:r>
              <a:t>1.介绍了知识产权的种类，包括专利、商标、著作权等，以及各种知识产权的定义和保护范围。</a:t>
            </a:r>
          </a:p>
          <a:p>
            <a:r>
              <a:t>2.分析了不同种类知识产权之间的区别和联系，以及在实际应用中如何选择合适的知识产权保护方式。</a:t>
            </a:r>
          </a:p>
          <a:p>
            <a:r>
              <a:t>3.探讨了知识产权保护的范围和限制，以及保护期限和续展等相关问题。</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知识产权法律框架与制度</a:t>
            </a:r>
          </a:p>
        </p:txBody>
      </p:sp>
      <p:sp>
        <p:nvSpPr>
          <p:cNvPr id="3" name="Text Placeholder 2"/>
          <p:cNvSpPr>
            <a:spLocks noGrp="1"/>
          </p:cNvSpPr>
          <p:nvPr>
            <p:ph type="body" idx="1"/>
          </p:nvPr>
        </p:nvSpPr>
        <p:spPr/>
        <p:txBody>
          <a:bodyPr/>
          <a:lstStyle/>
          <a:p>
            <a:r>
              <a:t>知识产权的申请和审查流程</a:t>
            </a:r>
          </a:p>
        </p:txBody>
      </p:sp>
      <p:sp>
        <p:nvSpPr>
          <p:cNvPr id="4" name="Content Placeholder 3"/>
          <p:cNvSpPr>
            <a:spLocks noGrp="1"/>
          </p:cNvSpPr>
          <p:nvPr>
            <p:ph sz="half" idx="2"/>
          </p:nvPr>
        </p:nvSpPr>
        <p:spPr/>
        <p:txBody>
          <a:bodyPr/>
          <a:lstStyle/>
          <a:p>
            <a:r>
              <a:t>1.介绍了不同类型知识产权的申请流程和具体要求，包括申请材料、申请费用、审查流程等。</a:t>
            </a:r>
          </a:p>
          <a:p>
            <a:r>
              <a:t>2.分析了知识产权审查中的关键因素，如新颖性、创造性、实用性等，以及如何提高申请成功率。</a:t>
            </a:r>
          </a:p>
          <a:p>
            <a:r>
              <a:t>3.探讨了知识产权申请和审查中可能遇到的问题和解决方案，以及相关的法律风险和防范措施。</a:t>
            </a:r>
          </a:p>
          <a:p/>
        </p:txBody>
      </p:sp>
      <p:sp>
        <p:nvSpPr>
          <p:cNvPr id="5" name="Text Placeholder 4"/>
          <p:cNvSpPr>
            <a:spLocks noGrp="1"/>
          </p:cNvSpPr>
          <p:nvPr>
            <p:ph type="body" idx="3"/>
          </p:nvPr>
        </p:nvSpPr>
        <p:spPr/>
        <p:txBody>
          <a:bodyPr/>
          <a:lstStyle/>
          <a:p>
            <a:r>
              <a:t>知识产权的维权和执法</a:t>
            </a:r>
          </a:p>
        </p:txBody>
      </p:sp>
      <p:sp>
        <p:nvSpPr>
          <p:cNvPr id="6" name="Content Placeholder 5"/>
          <p:cNvSpPr>
            <a:spLocks noGrp="1"/>
          </p:cNvSpPr>
          <p:nvPr>
            <p:ph sz="half" idx="4"/>
          </p:nvPr>
        </p:nvSpPr>
        <p:spPr/>
        <p:txBody>
          <a:bodyPr/>
          <a:lstStyle/>
          <a:p>
            <a:r>
              <a:t>1.介绍了知识产权维权和执法的途径和方式，包括行政执法、司法诉讼、仲裁等。</a:t>
            </a:r>
          </a:p>
          <a:p>
            <a:r>
              <a:t>2.分析了不同维权方式的优缺点和适用范围，以及如何选择合适的维权方式。</a:t>
            </a:r>
          </a:p>
          <a:p>
            <a:r>
              <a:t>3.探讨了知识产权维权和执法中可能遇到的问题和困难，以及如何提高维权效果和防范侵权行为。</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知识产权法律框架与制度</a:t>
            </a:r>
          </a:p>
        </p:txBody>
      </p:sp>
      <p:sp>
        <p:nvSpPr>
          <p:cNvPr id="3" name="Text Placeholder 2"/>
          <p:cNvSpPr>
            <a:spLocks noGrp="1"/>
          </p:cNvSpPr>
          <p:nvPr>
            <p:ph type="body" idx="1"/>
          </p:nvPr>
        </p:nvSpPr>
        <p:spPr/>
        <p:txBody>
          <a:bodyPr/>
          <a:lstStyle/>
          <a:p>
            <a:r>
              <a:t>知识产权的运营和管理</a:t>
            </a:r>
          </a:p>
        </p:txBody>
      </p:sp>
      <p:sp>
        <p:nvSpPr>
          <p:cNvPr id="4" name="Content Placeholder 3"/>
          <p:cNvSpPr>
            <a:spLocks noGrp="1"/>
          </p:cNvSpPr>
          <p:nvPr>
            <p:ph sz="half" idx="2"/>
          </p:nvPr>
        </p:nvSpPr>
        <p:spPr/>
        <p:txBody>
          <a:bodyPr/>
          <a:lstStyle/>
          <a:p>
            <a:r>
              <a:t>1.介绍了知识产权的运营和管理的重要性和必要性，以及企业在知识产权管理方面的主要职责和任务。</a:t>
            </a:r>
          </a:p>
          <a:p>
            <a:r>
              <a:t>2.分析了知识产权运营和管理的主要模式和策略，包括技术转让、许可、质押等，以及如何选择合适的知识产权运营模式。</a:t>
            </a:r>
          </a:p>
          <a:p>
            <a:r>
              <a:t>3.探讨了知识产权运营和管理中可能遇到的问题和风险，以及如何加强知识产权管理和保护企业的核心竞争力。</a:t>
            </a:r>
          </a:p>
          <a:p/>
        </p:txBody>
      </p:sp>
      <p:sp>
        <p:nvSpPr>
          <p:cNvPr id="5" name="Text Placeholder 4"/>
          <p:cNvSpPr>
            <a:spLocks noGrp="1"/>
          </p:cNvSpPr>
          <p:nvPr>
            <p:ph type="body" idx="3"/>
          </p:nvPr>
        </p:nvSpPr>
        <p:spPr/>
        <p:txBody>
          <a:bodyPr/>
          <a:lstStyle/>
          <a:p>
            <a:r>
              <a:t>知识产权国际保护和发展趋势</a:t>
            </a:r>
          </a:p>
        </p:txBody>
      </p:sp>
      <p:sp>
        <p:nvSpPr>
          <p:cNvPr id="6" name="Content Placeholder 5"/>
          <p:cNvSpPr>
            <a:spLocks noGrp="1"/>
          </p:cNvSpPr>
          <p:nvPr>
            <p:ph sz="half" idx="4"/>
          </p:nvPr>
        </p:nvSpPr>
        <p:spPr/>
        <p:txBody>
          <a:bodyPr/>
          <a:lstStyle/>
          <a:p>
            <a:r>
              <a:t>1.介绍了知识产权国际保护的相关国际条约和组织，以及各国在知识产权国际保护方面的合作和交流。</a:t>
            </a:r>
          </a:p>
          <a:p>
            <a:r>
              <a:t>2.分析了知识产权国际保护的发展趋势和未来发展方向，包括加强国际合作、完善法律制度、推动技术创新等。</a:t>
            </a:r>
          </a:p>
          <a:p>
            <a:r>
              <a:t>3.探讨了我国在知识产权国际保护方面的角色和责任，以及如何加强国际合作和交流，提高我国在全球知识产权保护体系中的地位和影响力。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知识产权保护的国际比较</a:t>
            </a:r>
          </a:p>
        </p:txBody>
      </p:sp>
      <p:sp>
        <p:nvSpPr>
          <p:cNvPr id="3" name="Subtitle 2"/>
          <p:cNvSpPr>
            <a:spLocks noGrp="1"/>
          </p:cNvSpPr>
          <p:nvPr>
            <p:ph type="subTitle" idx="1"/>
          </p:nvPr>
        </p:nvSpPr>
        <p:spPr/>
        <p:txBody>
          <a:bodyPr/>
          <a:lstStyle/>
          <a:p>
            <a:r>
              <a:t>知识产权保护与创新激励</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知识产权保护的国际比较</a:t>
            </a:r>
          </a:p>
        </p:txBody>
      </p:sp>
      <p:sp>
        <p:nvSpPr>
          <p:cNvPr id="3" name="Text Placeholder 2"/>
          <p:cNvSpPr>
            <a:spLocks noGrp="1"/>
          </p:cNvSpPr>
          <p:nvPr>
            <p:ph type="body" idx="1"/>
          </p:nvPr>
        </p:nvSpPr>
        <p:spPr/>
        <p:txBody>
          <a:bodyPr/>
          <a:lstStyle/>
          <a:p>
            <a:r>
              <a:t>国际知识产权保护制度的比较</a:t>
            </a:r>
          </a:p>
        </p:txBody>
      </p:sp>
      <p:sp>
        <p:nvSpPr>
          <p:cNvPr id="4" name="Content Placeholder 3"/>
          <p:cNvSpPr>
            <a:spLocks noGrp="1"/>
          </p:cNvSpPr>
          <p:nvPr>
            <p:ph sz="half" idx="2"/>
          </p:nvPr>
        </p:nvSpPr>
        <p:spPr/>
        <p:txBody>
          <a:bodyPr/>
          <a:lstStyle/>
          <a:p>
            <a:r>
              <a:t>1.不同的国家知识产权保护制度存在差异，包括专利法、商标法、著作权法等。</a:t>
            </a:r>
          </a:p>
          <a:p>
            <a:r>
              <a:t>2.发达国家往往拥有更为完善的知识产权保护制度，为创新提供了更强的保障。</a:t>
            </a:r>
          </a:p>
          <a:p>
            <a:r>
              <a:t>3.发展中国家在知识产权保护制度方面相对较弱，但也在逐步完善。</a:t>
            </a:r>
          </a:p>
          <a:p/>
        </p:txBody>
      </p:sp>
      <p:sp>
        <p:nvSpPr>
          <p:cNvPr id="5" name="Text Placeholder 4"/>
          <p:cNvSpPr>
            <a:spLocks noGrp="1"/>
          </p:cNvSpPr>
          <p:nvPr>
            <p:ph type="body" idx="3"/>
          </p:nvPr>
        </p:nvSpPr>
        <p:spPr/>
        <p:txBody>
          <a:bodyPr/>
          <a:lstStyle/>
          <a:p>
            <a:r>
              <a:t>国际知识产权保护水平的评估</a:t>
            </a:r>
          </a:p>
        </p:txBody>
      </p:sp>
      <p:sp>
        <p:nvSpPr>
          <p:cNvPr id="6" name="Content Placeholder 5"/>
          <p:cNvSpPr>
            <a:spLocks noGrp="1"/>
          </p:cNvSpPr>
          <p:nvPr>
            <p:ph sz="half" idx="4"/>
          </p:nvPr>
        </p:nvSpPr>
        <p:spPr/>
        <p:txBody>
          <a:bodyPr/>
          <a:lstStyle/>
          <a:p>
            <a:r>
              <a:t>1.国际上通常采用知识产权申请量、批准量、执法力度等指标来评估一个国家的知识产权保护水平。</a:t>
            </a:r>
          </a:p>
          <a:p>
            <a:r>
              <a:t>2.发达国家的知识产权保护水平普遍较高，但一些发展中国家也在不断提高。</a:t>
            </a:r>
          </a:p>
          <a:p>
            <a:r>
              <a:t>3.知识产权保护水平的提高对于促进创新和发展具有积极作用。</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https://d.book118.com/686002102035010034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知识产权保护的重要性</vt:lpstr>
      <vt:lpstr> 知识产权保护的重要性</vt:lpstr>
      <vt:lpstr> 知识产权保护的重要性</vt:lpstr>
      <vt:lpstr> 创新激励与知识产权保护</vt:lpstr>
      <vt:lpstr> 创新激励与知识产权保护</vt:lpstr>
      <vt:lpstr> 创新激励与知识产权保护</vt:lpstr>
      <vt:lpstr> 创新激励与知识产权保护</vt:lpstr>
      <vt:lpstr> 知识产权法律框架与制度</vt:lpstr>
      <vt:lpstr> 知识产权法律框架与制度</vt:lpstr>
      <vt:lpstr> 知识产权法律框架与制度</vt:lpstr>
      <vt:lpstr> 知识产权法律框架与制度</vt:lpstr>
      <vt:lpstr> 知识产权保护的国际比较</vt:lpstr>
      <vt:lpstr> 知识产权保护的国际比较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2024-09-03T06:08:12.107</cp:lastPrinted>
  <dcterms:created xsi:type="dcterms:W3CDTF">2024-09-02T22:08:12Z</dcterms:created>
  <dcterms:modified xsi:type="dcterms:W3CDTF">2024-09-02T22:08:14Z</dcterms:modified>
</cp:coreProperties>
</file>