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1" r:id="rId14"/>
  </p:sldIdLst>
  <p:sldSz cx="12192000" cy="6858000"/>
  <p:notesSz cx="6858000" cy="9144000"/>
  <p:custDataLst>
    <p:tags r:id="rId15"/>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tags" Target="tags/tag1.xml" /><Relationship Id="rId16" Type="http://schemas.openxmlformats.org/officeDocument/2006/relationships/presProps" Target="presProps.xml" /><Relationship Id="rId17" Type="http://schemas.openxmlformats.org/officeDocument/2006/relationships/viewProps" Target="viewProps.xml" /><Relationship Id="rId18" Type="http://schemas.openxmlformats.org/officeDocument/2006/relationships/theme" Target="theme/theme1.xml" /><Relationship Id="rId19" Type="http://schemas.openxmlformats.org/officeDocument/2006/relationships/tableStyles" Target="tableStyles.xml" /><Relationship Id="rId2" Type="http://schemas.openxmlformats.org/officeDocument/2006/relationships/slideMaster" Target="slideMasters/slideMaster2.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1BADE734-4D06-4B84-B9A7-71ADB1C450E1}"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8C117669-85AE-4143-B167-6F0E0CF031C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C964EF35-6667-4203-9793-C54C1E711041}"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9A6187E3-2F98-4D9D-ACF4-13A3A0465DF3}"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9BF9EE39-7ED8-42EE-A575-AE5EF3C52F11}"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6CF6A08B-A741-4315-B33A-526F3903CDD3}"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A5A9676B-36EF-4394-94FF-E679BEFDA898}"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4DE3A9DB-B6D2-468D-A26A-CAB6089369E4}"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00E5A236-5E98-43CC-8FCE-D9EEAD019040}"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B4A27825-8C0E-43BF-9B51-63EAB636E39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EF952026-02B5-4A27-98AD-3CFB1354D237}"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 Id="rId3" Type="http://schemas.openxmlformats.org/officeDocument/2006/relationships/image" Target="../media/image2.png" /><Relationship Id="rId4" Type="http://schemas.openxmlformats.org/officeDocument/2006/relationships/image" Target="../media/image3.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4.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4.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4.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4.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4.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686002231232010053"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4">
            <a:alphaModFix/>
          </a:blip>
          <a:stretch>
            <a:fillRect/>
          </a:stretch>
        </a:blipFill>
      </p:bgPr>
    </p:bg>
    <p:spTree>
      <p:nvGrpSpPr>
        <p:cNvPr id="1" name=""/>
        <p:cNvGrpSpPr/>
        <p:nvPr/>
      </p:nvGrpSpPr>
      <p:grpSpPr>
        <a:xfrm>
          <a:off x="0" y="0"/>
          <a:ext cx="0" cy="0"/>
        </a:xfrm>
      </p:grpSpPr>
      <p:cxnSp>
        <p:nvCxnSpPr>
          <p:cNvPr id="2" name="Connector 2"/>
          <p:cNvCxnSpPr/>
          <p:nvPr/>
        </p:nvCxnSpPr>
        <p:spPr>
          <a:xfrm>
            <a:off x="2182462" y="3823480"/>
            <a:ext cx="7827077" cy="0"/>
          </a:xfrm>
          <a:prstGeom prst="line">
            <a:avLst/>
          </a:prstGeom>
          <a:ln w="9525">
            <a:solidFill>
              <a:srgbClr val="FFFFFF">
                <a:alpha val="100000"/>
              </a:srgbClr>
            </a:solidFill>
            <a:prstDash val="solid"/>
            <a:headEnd type="oval"/>
            <a:tailEnd type="oval"/>
          </a:ln>
        </p:spPr>
      </p:cxnSp>
      <p:pic>
        <p:nvPicPr>
          <p:cNvPr id="3" name="Picture 3"/>
          <p:cNvPicPr>
            <a:picLocks noChangeAspect="1"/>
          </p:cNvPicPr>
          <p:nvPr/>
        </p:nvPicPr>
        <p:blipFill>
          <a:blip r:embed="rId2"/>
          <a:stretch>
            <a:fillRect/>
          </a:stretch>
        </p:blipFill>
        <p:spPr>
          <a:xfrm>
            <a:off x="5" y="2"/>
            <a:ext cx="12191993" cy="1584959"/>
          </a:xfrm>
          <a:prstGeom prst="rect">
            <a:avLst/>
          </a:prstGeom>
        </p:spPr>
      </p:pic>
      <p:pic>
        <p:nvPicPr>
          <p:cNvPr id="4" name="Picture 4"/>
          <p:cNvPicPr>
            <a:picLocks noChangeAspect="1"/>
          </p:cNvPicPr>
          <p:nvPr/>
        </p:nvPicPr>
        <p:blipFill>
          <a:blip r:embed="rId3"/>
          <a:stretch>
            <a:fillRect/>
          </a:stretch>
        </p:blipFill>
        <p:spPr>
          <a:xfrm>
            <a:off x="0" y="5833872"/>
            <a:ext cx="12192000" cy="1024128"/>
          </a:xfrm>
          <a:prstGeom prst="rect">
            <a:avLst/>
          </a:prstGeom>
        </p:spPr>
      </p:pic>
      <p:sp>
        <p:nvSpPr>
          <p:cNvPr id="5" name="TextBox 5"/>
          <p:cNvSpPr txBox="1"/>
          <p:nvPr/>
        </p:nvSpPr>
        <p:spPr>
          <a:xfrm>
            <a:off x="1975806" y="2788085"/>
            <a:ext cx="8240388" cy="862965"/>
          </a:xfrm>
          <a:prstGeom prst="rect">
            <a:avLst/>
          </a:prstGeom>
        </p:spPr>
        <p:txBody>
          <a:bodyPr vert="horz" wrap="square" lIns="91440" tIns="45720" rIns="91440" bIns="45720" rtlCol="0" anchor="b"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4050" b="1">
                <a:solidFill>
                  <a:srgbClr val="FFFFFF">
                    <a:alpha val="100000"/>
                  </a:srgbClr>
                </a:solidFill>
                <a:latin typeface="Microsoft Yahei"/>
                <a:ea typeface="Microsoft Yahei"/>
                <a:cs typeface="Microsoft Yahei"/>
              </a:rPr>
              <a:t>肠梗阻中医护理ppt课件</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rot="1800000">
            <a:off x="-2466408" y="749879"/>
            <a:ext cx="5828632" cy="5828632"/>
          </a:xfrm>
          <a:prstGeom prst="roundRect">
            <a:avLst>
              <a:gd name="adj" fmla="val 8367"/>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rot="2700000">
            <a:off x="-2472177" y="514684"/>
            <a:ext cx="5828632" cy="5828632"/>
          </a:xfrm>
          <a:prstGeom prst="roundRect">
            <a:avLst>
              <a:gd name="adj" fmla="val 8367"/>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5044057" y="932800"/>
            <a:ext cx="6350425" cy="4992399"/>
          </a:xfrm>
          <a:prstGeom prst="rect">
            <a:avLst/>
          </a:prstGeom>
        </p:spPr>
        <p:txBody>
          <a:bodyPr vert="horz" wrap="square" lIns="95250" tIns="95250" rIns="47625" bIns="95250"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80000"/>
              </a:lnSpc>
              <a:spcBef>
                <a:spcPct val="0"/>
              </a:spcBef>
              <a:buFont typeface="Arial"/>
              <a:buChar char="•"/>
            </a:pPr>
            <a:r>
              <a:rPr lang="en-US" sz="2100" b="1">
                <a:solidFill>
                  <a:schemeClr val="dk1">
                    <a:alpha val="100000"/>
                  </a:schemeClr>
                </a:solidFill>
                <a:latin typeface="Microsoft Yahei"/>
                <a:ea typeface="Microsoft Yahei"/>
                <a:cs typeface="Microsoft Yahei"/>
              </a:rPr>
              <a:t>肠梗阻概述</a:t>
            </a:r>
          </a:p>
          <a:p>
            <a:pPr marL="203200" lvl="0" indent="-203200">
              <a:lnSpc>
                <a:spcPct val="180000"/>
              </a:lnSpc>
              <a:spcBef>
                <a:spcPct val="0"/>
              </a:spcBef>
              <a:buFont typeface="Arial"/>
              <a:buChar char="•"/>
            </a:pPr>
            <a:r>
              <a:rPr lang="en-US" sz="2100" b="1">
                <a:solidFill>
                  <a:schemeClr val="dk1">
                    <a:alpha val="100000"/>
                  </a:schemeClr>
                </a:solidFill>
                <a:latin typeface="Microsoft Yahei"/>
                <a:ea typeface="Microsoft Yahei"/>
                <a:cs typeface="Microsoft Yahei"/>
              </a:rPr>
              <a:t>中医护理原则</a:t>
            </a:r>
          </a:p>
          <a:p>
            <a:pPr marL="203200" lvl="0" indent="-203200">
              <a:lnSpc>
                <a:spcPct val="180000"/>
              </a:lnSpc>
              <a:spcBef>
                <a:spcPct val="0"/>
              </a:spcBef>
              <a:buFont typeface="Arial"/>
              <a:buChar char="•"/>
            </a:pPr>
            <a:r>
              <a:rPr lang="en-US" sz="2100" b="1">
                <a:solidFill>
                  <a:schemeClr val="dk1">
                    <a:alpha val="100000"/>
                  </a:schemeClr>
                </a:solidFill>
                <a:latin typeface="Microsoft Yahei"/>
                <a:ea typeface="Microsoft Yahei"/>
                <a:cs typeface="Microsoft Yahei"/>
              </a:rPr>
              <a:t>中医护理方法</a:t>
            </a:r>
          </a:p>
          <a:p>
            <a:pPr marL="203200" lvl="0" indent="-203200">
              <a:lnSpc>
                <a:spcPct val="180000"/>
              </a:lnSpc>
              <a:spcBef>
                <a:spcPct val="0"/>
              </a:spcBef>
              <a:buFont typeface="Arial"/>
              <a:buChar char="•"/>
            </a:pPr>
            <a:r>
              <a:rPr lang="en-US" sz="2100" b="1">
                <a:solidFill>
                  <a:schemeClr val="dk1">
                    <a:alpha val="100000"/>
                  </a:schemeClr>
                </a:solidFill>
                <a:latin typeface="Microsoft Yahei"/>
                <a:ea typeface="Microsoft Yahei"/>
                <a:cs typeface="Microsoft Yahei"/>
              </a:rPr>
              <a:t>肠梗阻中医护理案例</a:t>
            </a:r>
          </a:p>
          <a:p>
            <a:pPr marL="203200" lvl="0" indent="-203200">
              <a:lnSpc>
                <a:spcPct val="180000"/>
              </a:lnSpc>
              <a:spcBef>
                <a:spcPct val="0"/>
              </a:spcBef>
              <a:buFont typeface="Arial"/>
              <a:buChar char="•"/>
            </a:pPr>
            <a:r>
              <a:rPr lang="en-US" sz="2100" b="1">
                <a:solidFill>
                  <a:schemeClr val="dk1">
                    <a:alpha val="100000"/>
                  </a:schemeClr>
                </a:solidFill>
                <a:latin typeface="Microsoft Yahei"/>
                <a:ea typeface="Microsoft Yahei"/>
                <a:cs typeface="Microsoft Yahei"/>
              </a:rPr>
              <a:t>肠梗阻中医护理展望</a:t>
            </a:r>
          </a:p>
        </p:txBody>
      </p:sp>
      <p:sp>
        <p:nvSpPr>
          <p:cNvPr id="5" name="TextBox 5"/>
          <p:cNvSpPr txBox="1"/>
          <p:nvPr/>
        </p:nvSpPr>
        <p:spPr>
          <a:xfrm>
            <a:off x="1024327" y="2845118"/>
            <a:ext cx="2621378" cy="1167765"/>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00000"/>
              </a:lnSpc>
              <a:spcBef>
                <a:spcPts val="375"/>
              </a:spcBef>
            </a:pPr>
            <a:r>
              <a:rPr lang="en-US" sz="6600" b="1">
                <a:solidFill>
                  <a:srgbClr val="FFFFFF">
                    <a:alpha val="100000"/>
                  </a:srgbClr>
                </a:solidFill>
                <a:latin typeface="Microsoft Yahei"/>
                <a:ea typeface="Microsoft Yahei"/>
                <a:cs typeface="Microsoft Yahei"/>
              </a:rPr>
              <a:t>目录</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5" y="5833872"/>
            <a:ext cx="12192000" cy="1024128"/>
          </a:xfrm>
          <a:prstGeom prst="rect">
            <a:avLst/>
          </a:prstGeom>
        </p:spPr>
      </p:pic>
      <p:sp>
        <p:nvSpPr>
          <p:cNvPr id="3" name="AutoShape 3"/>
          <p:cNvSpPr/>
          <p:nvPr/>
        </p:nvSpPr>
        <p:spPr>
          <a:xfrm rot="1800000">
            <a:off x="3795009" y="1353581"/>
            <a:ext cx="4621227" cy="4621227"/>
          </a:xfrm>
          <a:prstGeom prst="roundRect">
            <a:avLst>
              <a:gd name="adj" fmla="val 13707"/>
            </a:avLst>
          </a:prstGeom>
          <a:solidFill>
            <a:schemeClr val="accent3">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rot="1082144">
            <a:off x="3728380" y="1200864"/>
            <a:ext cx="4851037" cy="4851037"/>
          </a:xfrm>
          <a:prstGeom prst="roundRect">
            <a:avLst>
              <a:gd name="adj" fmla="val 16769"/>
            </a:avLst>
          </a:prstGeom>
          <a:noFill/>
          <a:ln w="32099">
            <a:solidFill>
              <a:schemeClr val="accent1">
                <a:alpha val="100000"/>
              </a:schemeClr>
            </a:solidFill>
            <a:prstDash val="sysDash"/>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5" name="AutoShape 5"/>
          <p:cNvSpPr/>
          <p:nvPr/>
        </p:nvSpPr>
        <p:spPr>
          <a:xfrm rot="2700000">
            <a:off x="3789241" y="977873"/>
            <a:ext cx="4621227" cy="4621227"/>
          </a:xfrm>
          <a:prstGeom prst="roundRect">
            <a:avLst>
              <a:gd name="adj" fmla="val 16769"/>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4081312" y="881760"/>
            <a:ext cx="4145173" cy="1503638"/>
          </a:xfrm>
          <a:prstGeom prst="rect">
            <a:avLst/>
          </a:prstGeom>
        </p:spPr>
        <p:txBody>
          <a:bodyPr vert="horz" wrap="square" lIns="66008" tIns="33052" rIns="66008" bIns="33052"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6000" b="1">
                <a:solidFill>
                  <a:srgbClr val="FFFFFF">
                    <a:alpha val="100000"/>
                  </a:srgbClr>
                </a:solidFill>
                <a:latin typeface="Microsoft Yahei"/>
                <a:ea typeface="Microsoft Yahei"/>
                <a:cs typeface="Microsoft Yahei"/>
              </a:rPr>
              <a:t>01</a:t>
            </a:r>
          </a:p>
        </p:txBody>
      </p:sp>
      <p:sp>
        <p:nvSpPr>
          <p:cNvPr id="7" name="TextBox 7"/>
          <p:cNvSpPr txBox="1"/>
          <p:nvPr/>
        </p:nvSpPr>
        <p:spPr>
          <a:xfrm>
            <a:off x="3546545" y="2554662"/>
            <a:ext cx="5098919" cy="1467649"/>
          </a:xfrm>
          <a:prstGeom prst="rect">
            <a:avLst/>
          </a:prstGeom>
        </p:spPr>
        <p:txBody>
          <a:bodyPr vert="horz" wrap="square" lIns="91440" tIns="45720" rIns="91440" bIns="4572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3600">
                <a:solidFill>
                  <a:srgbClr val="FFFFFF">
                    <a:alpha val="100000"/>
                  </a:srgbClr>
                </a:solidFill>
                <a:latin typeface="Microsoft Yahei"/>
                <a:ea typeface="Microsoft Yahei"/>
                <a:cs typeface="Microsoft Yahei"/>
              </a:rPr>
              <a:t>肠梗阻概述</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t="19602" b="19602"/>
          <a:stretch>
            <a:fillRect/>
          </a:stretch>
        </p:blipFill>
        <p:spPr>
          <a:xfrm>
            <a:off x="3909691" y="1250241"/>
            <a:ext cx="7848600" cy="5248275"/>
          </a:xfrm>
          <a:prstGeom prst="rect">
            <a:avLst/>
          </a:prstGeom>
        </p:spPr>
      </p:pic>
      <p:sp>
        <p:nvSpPr>
          <p:cNvPr id="3" name="AutoShape 3"/>
          <p:cNvSpPr/>
          <p:nvPr/>
        </p:nvSpPr>
        <p:spPr>
          <a:xfrm>
            <a:off x="466496" y="3766754"/>
            <a:ext cx="3974251" cy="2472718"/>
          </a:xfrm>
          <a:prstGeom prst="rect">
            <a:avLst/>
          </a:prstGeom>
          <a:solidFill>
            <a:schemeClr val="accent1">
              <a:lumMod val="75000"/>
              <a:alpha val="76862"/>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63624" y="1824409"/>
            <a:ext cx="2936423"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肠梗阻是指肠道内的内容物在肠道内受阻，无法顺利通过，导致一系列的临床症状。</a:t>
            </a:r>
            <a:endParaRPr lang="en-US" sz="1100"/>
          </a:p>
        </p:txBody>
      </p:sp>
      <p:sp>
        <p:nvSpPr>
          <p:cNvPr id="5" name="AutoShape 5"/>
          <p:cNvSpPr/>
          <p:nvPr/>
        </p:nvSpPr>
        <p:spPr>
          <a:xfrm>
            <a:off x="601724" y="4315960"/>
            <a:ext cx="3052052"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rgbClr val="FFFFFF">
                    <a:alpha val="100000"/>
                  </a:srgbClr>
                </a:solidFill>
                <a:latin typeface="Microsoft Yahei"/>
                <a:ea typeface="Microsoft Yahei"/>
                <a:cs typeface="Microsoft Yahei"/>
              </a:rPr>
              <a:t>肠梗阻可以根据病因、发病急缓、梗阻部位和程度等进行分类，常见的分类包括机械性肠梗阻、动力性肠梗阻、血运性肠梗阻等。</a:t>
            </a:r>
            <a:endParaRPr lang="en-US" sz="1100"/>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定义与分类</a:t>
              </a:r>
            </a:p>
          </p:txBody>
        </p:sp>
      </p:grpSp>
      <p:sp>
        <p:nvSpPr>
          <p:cNvPr id="28" name="AutoShape 28"/>
          <p:cNvSpPr/>
          <p:nvPr/>
        </p:nvSpPr>
        <p:spPr>
          <a:xfrm>
            <a:off x="601724" y="3976765"/>
            <a:ext cx="2936423" cy="33919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rgbClr val="FFFFFF">
                    <a:alpha val="100000"/>
                  </a:srgbClr>
                </a:solidFill>
                <a:latin typeface="Microsoft Yahei"/>
                <a:ea typeface="Microsoft Yahei"/>
                <a:cs typeface="Microsoft Yahei"/>
              </a:rPr>
              <a:t>分类</a:t>
            </a:r>
            <a:endParaRPr lang="en-US" sz="1100"/>
          </a:p>
        </p:txBody>
      </p:sp>
      <p:sp>
        <p:nvSpPr>
          <p:cNvPr id="29" name="AutoShape 29"/>
          <p:cNvSpPr/>
          <p:nvPr/>
        </p:nvSpPr>
        <p:spPr>
          <a:xfrm>
            <a:off x="563624" y="1405309"/>
            <a:ext cx="2936423" cy="33919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chemeClr val="accent1">
                    <a:alpha val="100000"/>
                  </a:schemeClr>
                </a:solidFill>
                <a:latin typeface="Microsoft Yahei"/>
                <a:ea typeface="Microsoft Yahei"/>
                <a:cs typeface="Microsoft Yahei"/>
              </a:rPr>
              <a:t>定义</a:t>
            </a:r>
            <a:endParaRPr lang="en-US" sz="1100"/>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TextBox 2"/>
          <p:cNvSpPr txBox="1"/>
          <p:nvPr/>
        </p:nvSpPr>
        <p:spPr>
          <a:xfrm>
            <a:off x="763829" y="1414808"/>
            <a:ext cx="673417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病因</a:t>
            </a:r>
          </a:p>
        </p:txBody>
      </p:sp>
      <p:sp>
        <p:nvSpPr>
          <p:cNvPr id="3" name="TextBox 3"/>
          <p:cNvSpPr txBox="1"/>
          <p:nvPr/>
        </p:nvSpPr>
        <p:spPr>
          <a:xfrm>
            <a:off x="763829" y="2093647"/>
            <a:ext cx="67341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肠梗阻的病因多种多样，常见的病因包括肠道肿瘤、肠粘连、疝气、炎症、肠道寄生虫等。</a:t>
            </a:r>
          </a:p>
        </p:txBody>
      </p:sp>
      <p:sp>
        <p:nvSpPr>
          <p:cNvPr id="4" name="TextBox 4"/>
          <p:cNvSpPr txBox="1"/>
          <p:nvPr/>
        </p:nvSpPr>
        <p:spPr>
          <a:xfrm>
            <a:off x="689593" y="3949139"/>
            <a:ext cx="652462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病理</a:t>
            </a:r>
          </a:p>
        </p:txBody>
      </p:sp>
      <p:sp>
        <p:nvSpPr>
          <p:cNvPr id="5" name="TextBox 5"/>
          <p:cNvSpPr txBox="1"/>
          <p:nvPr/>
        </p:nvSpPr>
        <p:spPr>
          <a:xfrm>
            <a:off x="689593" y="4645945"/>
            <a:ext cx="68103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肠梗阻发生时，肠道内的压力升高，导致肠道血液循环障碍，引起肠道组织缺血、缺氧，甚至坏死。同时，肠道内的细菌会大量繁殖，引起感染和中毒。</a:t>
            </a:r>
          </a:p>
        </p:txBody>
      </p:sp>
      <p:sp>
        <p:nvSpPr>
          <p:cNvPr id="6" name="AutoShape 6"/>
          <p:cNvSpPr/>
          <p:nvPr/>
        </p:nvSpPr>
        <p:spPr>
          <a:xfrm>
            <a:off x="88440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3149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51424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1585874" y="6029346"/>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pic>
        <p:nvPicPr>
          <p:cNvPr id="10" name="Picture 10"/>
          <p:cNvPicPr>
            <a:picLocks noChangeAspect="1"/>
          </p:cNvPicPr>
          <p:nvPr/>
        </p:nvPicPr>
        <p:blipFill>
          <a:blip r:embed="rId2">
            <a:alphaModFix amt="70000"/>
          </a:blip>
          <a:srcRect l="25061" r="25061"/>
          <a:stretch>
            <a:fillRect/>
          </a:stretch>
        </p:blipFill>
        <p:spPr>
          <a:xfrm>
            <a:off x="7803289" y="1299241"/>
            <a:ext cx="3679824" cy="4906431"/>
          </a:xfrm>
          <a:prstGeom prst="rect">
            <a:avLst/>
          </a:prstGeom>
        </p:spPr>
      </p:pic>
      <p:sp>
        <p:nvSpPr>
          <p:cNvPr id="11" name="AutoShape 11"/>
          <p:cNvSpPr/>
          <p:nvPr/>
        </p:nvSpPr>
        <p:spPr>
          <a:xfrm>
            <a:off x="852680" y="3629459"/>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482520"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4" name="Connector 14"/>
          <p:cNvCxnSpPr/>
          <p:nvPr/>
        </p:nvCxnSpPr>
        <p:spPr>
          <a:xfrm>
            <a:off x="1554148" y="3703689"/>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病因与病理</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Freeform 2"/>
          <p:cNvSpPr/>
          <p:nvPr/>
        </p:nvSpPr>
        <p:spPr>
          <a:xfrm>
            <a:off x="4073227" y="1168478"/>
            <a:ext cx="455409" cy="206922"/>
          </a:xfrm>
          <a:custGeom>
            <a:rect l="l" t="t" r="r" b="b"/>
            <a:pathLst>
              <a:path w="1905000" h="1905000">
                <a:moveTo>
                  <a:pt x="0" y="0"/>
                </a:moveTo>
                <a:lnTo>
                  <a:pt x="1428750" y="0"/>
                </a:lnTo>
                <a:lnTo>
                  <a:pt x="1905000" y="1905000"/>
                </a:lnTo>
                <a:lnTo>
                  <a:pt x="476250" y="1905000"/>
                </a:lnTo>
                <a:lnTo>
                  <a:pt x="0" y="0"/>
                </a:lnTo>
                <a:close/>
              </a:path>
            </a:pathLst>
          </a:custGeom>
          <a:solidFill>
            <a:schemeClr val="accent2">
              <a:lumMod val="75000"/>
              <a:alpha val="5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472404" y="1375400"/>
            <a:ext cx="11247191" cy="4699510"/>
          </a:xfrm>
          <a:prstGeom prst="rect">
            <a:avLst/>
          </a:prstGeom>
          <a:solidFill>
            <a:schemeClr val="accent2">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4" name="Picture 4"/>
          <p:cNvPicPr>
            <a:picLocks noChangeAspect="1"/>
          </p:cNvPicPr>
          <p:nvPr/>
        </p:nvPicPr>
        <p:blipFill>
          <a:blip r:embed="rId2">
            <a:alphaModFix/>
          </a:blip>
          <a:srcRect l="12500" r="12500"/>
          <a:stretch>
            <a:fillRect/>
          </a:stretch>
        </p:blipFill>
        <p:spPr>
          <a:xfrm>
            <a:off x="740688" y="1168478"/>
            <a:ext cx="3679824" cy="4906431"/>
          </a:xfrm>
          <a:prstGeom prst="parallelogram">
            <a:avLst/>
          </a:prstGeom>
        </p:spPr>
      </p:pic>
      <p:sp>
        <p:nvSpPr>
          <p:cNvPr id="5" name="AutoShape 5"/>
          <p:cNvSpPr/>
          <p:nvPr/>
        </p:nvSpPr>
        <p:spPr>
          <a:xfrm>
            <a:off x="2499430" y="6236295"/>
            <a:ext cx="9220165" cy="67345"/>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483810" y="6236295"/>
            <a:ext cx="740059" cy="67345"/>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1375876" y="6200641"/>
            <a:ext cx="158719" cy="158719"/>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607200" y="6207253"/>
            <a:ext cx="147382" cy="147382"/>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1827186" y="6213864"/>
            <a:ext cx="136045" cy="136045"/>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2027323" y="6220476"/>
            <a:ext cx="124708" cy="12470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2224635" y="6214895"/>
            <a:ext cx="113371" cy="11337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TextBox 12"/>
          <p:cNvSpPr txBox="1"/>
          <p:nvPr/>
        </p:nvSpPr>
        <p:spPr>
          <a:xfrm>
            <a:off x="4754880" y="1727606"/>
            <a:ext cx="6467541"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alpha val="100000"/>
                  </a:srgbClr>
                </a:solidFill>
                <a:latin typeface="Microsoft Yahei"/>
                <a:ea typeface="Microsoft Yahei"/>
                <a:cs typeface="Microsoft Yahei"/>
              </a:rPr>
              <a:t>临床表现</a:t>
            </a:r>
          </a:p>
        </p:txBody>
      </p:sp>
      <p:sp>
        <p:nvSpPr>
          <p:cNvPr id="13" name="TextBox 13"/>
          <p:cNvSpPr txBox="1"/>
          <p:nvPr/>
        </p:nvSpPr>
        <p:spPr>
          <a:xfrm>
            <a:off x="4754880" y="2304006"/>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肠梗阻的主要临床表现包括腹痛、呕吐、腹胀、停止自肛门排便排气等。根据梗阻部位和程度的不同，临床表现也会有所不同。</a:t>
            </a:r>
          </a:p>
        </p:txBody>
      </p:sp>
      <p:sp>
        <p:nvSpPr>
          <p:cNvPr id="14" name="TextBox 14"/>
          <p:cNvSpPr txBox="1"/>
          <p:nvPr/>
        </p:nvSpPr>
        <p:spPr>
          <a:xfrm>
            <a:off x="4754880" y="3783405"/>
            <a:ext cx="6240618"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alpha val="100000"/>
                  </a:srgbClr>
                </a:solidFill>
                <a:latin typeface="Microsoft Yahei"/>
                <a:ea typeface="Microsoft Yahei"/>
                <a:cs typeface="Microsoft Yahei"/>
              </a:rPr>
              <a:t>诊断</a:t>
            </a:r>
          </a:p>
        </p:txBody>
      </p:sp>
      <p:sp>
        <p:nvSpPr>
          <p:cNvPr id="15" name="TextBox 15"/>
          <p:cNvSpPr txBox="1"/>
          <p:nvPr/>
        </p:nvSpPr>
        <p:spPr>
          <a:xfrm>
            <a:off x="4754880" y="4436820"/>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肠梗阻的诊断主要依靠临床症状和体征，以及相关的辅助检查，如腹部X线片、腹部CT等。通过辅助检查可以明确梗阻的部位和程度，以及可能的病因。</a:t>
            </a: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临床表现与诊断</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5" y="5833872"/>
            <a:ext cx="12192000" cy="1024128"/>
          </a:xfrm>
          <a:prstGeom prst="rect">
            <a:avLst/>
          </a:prstGeom>
        </p:spPr>
      </p:pic>
      <p:sp>
        <p:nvSpPr>
          <p:cNvPr id="3" name="AutoShape 3"/>
          <p:cNvSpPr/>
          <p:nvPr/>
        </p:nvSpPr>
        <p:spPr>
          <a:xfrm rot="1800000">
            <a:off x="3795009" y="1353581"/>
            <a:ext cx="4621227" cy="4621227"/>
          </a:xfrm>
          <a:prstGeom prst="roundRect">
            <a:avLst>
              <a:gd name="adj" fmla="val 13707"/>
            </a:avLst>
          </a:prstGeom>
          <a:solidFill>
            <a:schemeClr val="accent3">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rot="1082144">
            <a:off x="3728380" y="1200864"/>
            <a:ext cx="4851037" cy="4851037"/>
          </a:xfrm>
          <a:prstGeom prst="roundRect">
            <a:avLst>
              <a:gd name="adj" fmla="val 16769"/>
            </a:avLst>
          </a:prstGeom>
          <a:noFill/>
          <a:ln w="32099">
            <a:solidFill>
              <a:schemeClr val="accent1">
                <a:alpha val="100000"/>
              </a:schemeClr>
            </a:solidFill>
            <a:prstDash val="sysDash"/>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5" name="AutoShape 5"/>
          <p:cNvSpPr/>
          <p:nvPr/>
        </p:nvSpPr>
        <p:spPr>
          <a:xfrm rot="2700000">
            <a:off x="3789241" y="977873"/>
            <a:ext cx="4621227" cy="4621227"/>
          </a:xfrm>
          <a:prstGeom prst="roundRect">
            <a:avLst>
              <a:gd name="adj" fmla="val 16769"/>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4081312" y="881760"/>
            <a:ext cx="4145173" cy="1503638"/>
          </a:xfrm>
          <a:prstGeom prst="rect">
            <a:avLst/>
          </a:prstGeom>
        </p:spPr>
        <p:txBody>
          <a:bodyPr vert="horz" wrap="square" lIns="66008" tIns="33052" rIns="66008" bIns="33052"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6000" b="1">
                <a:solidFill>
                  <a:srgbClr val="FFFFFF">
                    <a:alpha val="100000"/>
                  </a:srgbClr>
                </a:solidFill>
                <a:latin typeface="Microsoft Yahei"/>
                <a:ea typeface="Microsoft Yahei"/>
                <a:cs typeface="Microsoft Yahei"/>
              </a:rPr>
              <a:t>02</a:t>
            </a:r>
          </a:p>
        </p:txBody>
      </p:sp>
      <p:sp>
        <p:nvSpPr>
          <p:cNvPr id="7" name="TextBox 7"/>
          <p:cNvSpPr txBox="1"/>
          <p:nvPr/>
        </p:nvSpPr>
        <p:spPr>
          <a:xfrm>
            <a:off x="3546545" y="2554662"/>
            <a:ext cx="5098919" cy="1467649"/>
          </a:xfrm>
          <a:prstGeom prst="rect">
            <a:avLst/>
          </a:prstGeom>
        </p:spPr>
        <p:txBody>
          <a:bodyPr vert="horz" wrap="square" lIns="91440" tIns="45720" rIns="91440" bIns="45720"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3600">
                <a:solidFill>
                  <a:srgbClr val="FFFFFF">
                    <a:alpha val="100000"/>
                  </a:srgbClr>
                </a:solidFill>
                <a:latin typeface="Microsoft Yahei"/>
                <a:ea typeface="Microsoft Yahei"/>
                <a:cs typeface="Microsoft Yahei"/>
              </a:rPr>
              <a:t>中医护理原则</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cxnSp>
        <p:nvCxnSpPr>
          <p:cNvPr id="2" name="Connector 2"/>
          <p:cNvCxnSpPr/>
          <p:nvPr/>
        </p:nvCxnSpPr>
        <p:spPr>
          <a:xfrm>
            <a:off x="4385648" y="3298301"/>
            <a:ext cx="7773409" cy="0"/>
          </a:xfrm>
          <a:prstGeom prst="line">
            <a:avLst/>
          </a:prstGeom>
          <a:ln w="14288">
            <a:solidFill>
              <a:schemeClr val="accent2">
                <a:lumMod val="60000"/>
                <a:lumOff val="40000"/>
              </a:schemeClr>
            </a:solidFill>
            <a:prstDash val="dash"/>
            <a:headEnd type="none"/>
            <a:tailEnd type="none"/>
          </a:ln>
        </p:spPr>
        <p:style>
          <a:lnRef idx="0">
            <a:schemeClr val="accent2"/>
          </a:lnRef>
          <a:fillRef idx="1">
            <a:schemeClr val="accent2"/>
          </a:fillRef>
          <a:effectRef idx="0">
            <a:schemeClr val="accent2"/>
          </a:effectRef>
          <a:fontRef idx="minor">
            <a:schemeClr val="lt1"/>
          </a:fontRef>
        </p:style>
      </p:cxnSp>
      <p:sp>
        <p:nvSpPr>
          <p:cNvPr id="3" name="AutoShape 3"/>
          <p:cNvSpPr/>
          <p:nvPr/>
        </p:nvSpPr>
        <p:spPr>
          <a:xfrm>
            <a:off x="3684179" y="3236263"/>
            <a:ext cx="701468" cy="122998"/>
          </a:xfrm>
          <a:prstGeom prst="rect">
            <a:avLst/>
          </a:prstGeom>
          <a:solidFill>
            <a:schemeClr val="accent2">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3631268" y="3236263"/>
            <a:ext cx="122998" cy="122998"/>
          </a:xfrm>
          <a:prstGeom prst="ellipse">
            <a:avLst/>
          </a:prstGeom>
          <a:solidFill>
            <a:schemeClr val="accent2">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4314020" y="3236263"/>
            <a:ext cx="122998" cy="122998"/>
          </a:xfrm>
          <a:prstGeom prst="ellipse">
            <a:avLst/>
          </a:prstGeom>
          <a:solidFill>
            <a:schemeClr val="accent2">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1236382" y="5823339"/>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1183471" y="582333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866223" y="582333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1937851" y="5897569"/>
            <a:ext cx="10254150"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10" name="TextBox 10"/>
          <p:cNvSpPr txBox="1"/>
          <p:nvPr/>
        </p:nvSpPr>
        <p:spPr>
          <a:xfrm>
            <a:off x="3560911" y="1781514"/>
            <a:ext cx="7772400" cy="12096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整体观念是中医护理的基本原则之一，它强调人体是一个有机的整体，各个部分之间相互联系、相互影响。在肠梗阻的中医护理中，需要从整体的角度出发，全面考虑患者的病情、心理状态、生活习惯等因素，制定个性化的护理方案。</a:t>
            </a:r>
          </a:p>
        </p:txBody>
      </p:sp>
      <p:sp>
        <p:nvSpPr>
          <p:cNvPr id="11" name="TextBox 11"/>
          <p:cNvSpPr txBox="1"/>
          <p:nvPr/>
        </p:nvSpPr>
        <p:spPr>
          <a:xfrm>
            <a:off x="1183471" y="4329642"/>
            <a:ext cx="7810500" cy="12096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具体而言，整体观念要求在肠梗阻中医护理中注重患者的全身状况，不仅关注肠梗阻的症状，还要关注患者的其他身体状况，如是否有其他慢性疾病、体质状况等。此外，整体观念还要求在护理过程中关注患者的心理状态，如是否有焦虑、抑郁等情绪问题，以及患者的饮食、睡眠等生活习惯。</a:t>
            </a:r>
          </a:p>
        </p:txBody>
      </p:sp>
      <p:grpSp>
        <p:nvGrpSpPr>
          <p:cNvPr id="12" name="Group 12"/>
          <p:cNvGrpSpPr/>
          <p:nvPr/>
        </p:nvGrpSpPr>
        <p:grpSpPr>
          <a:xfrm>
            <a:off x="454963" y="93878"/>
            <a:ext cx="10641129" cy="914400"/>
            <a:chOff x="454963" y="93878"/>
            <a:chExt cx="10641129" cy="914400"/>
          </a:xfrm>
        </p:grpSpPr>
        <p:sp>
          <p:nvSpPr>
            <p:cNvPr id="13" name="AutoShape 1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TextBox 3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整体观念</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866575" y="1250443"/>
            <a:ext cx="10458850" cy="2287219"/>
          </a:xfrm>
          <a:prstGeom prst="round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1304547" y="1787738"/>
            <a:ext cx="9582906"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辨证施护是中医护理的又一重要原则，它强调根据患者的具体病情和证候，采取相应的护理措施。在肠梗阻的中医护理中，需要根据患者的具体病情和证候，如寒凝气滞、瘀血内阻等，采取相应的护理措施。</a:t>
            </a:r>
          </a:p>
        </p:txBody>
      </p:sp>
      <p:sp>
        <p:nvSpPr>
          <p:cNvPr id="4" name="AutoShape 4"/>
          <p:cNvSpPr/>
          <p:nvPr/>
        </p:nvSpPr>
        <p:spPr>
          <a:xfrm>
            <a:off x="866575" y="3830586"/>
            <a:ext cx="10458850" cy="2286677"/>
          </a:xfrm>
          <a:prstGeom prst="roundRect">
            <a:avLst/>
          </a:prstGeom>
          <a:solidFill>
            <a:schemeClr val="accent1">
              <a:alpha val="15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1218874" y="4371944"/>
            <a:ext cx="9582150" cy="12096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accent1">
                    <a:alpha val="100000"/>
                  </a:schemeClr>
                </a:solidFill>
                <a:latin typeface="Microsoft Yahei"/>
                <a:ea typeface="Microsoft Yahei"/>
                <a:cs typeface="Microsoft Yahei"/>
              </a:rPr>
              <a:t>具体而言，辨证施护要求在肠梗阻中医护理中注重观察患者的病情变化和证候特点，如疼痛的性质、程度、伴随症状等，以及舌象、脉象等体征。根据观察结果，判断患者的证候类型，并采取相应的护理措施，如中药汤剂口服、针灸、推拿等。此外，辨证施护还要求根据患者的具体情况，如年龄、性别、体质等，制定个性化的护理方案。</a:t>
            </a:r>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辨证施护</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647422" y="1416260"/>
            <a:ext cx="10787368" cy="4757506"/>
          </a:xfrm>
          <a:custGeom>
            <a:rect l="l" t="t" r="r" b="b"/>
            <a:pathLst>
              <a:path w="8427632" h="3716802">
                <a:moveTo>
                  <a:pt x="0" y="0"/>
                </a:moveTo>
                <a:lnTo>
                  <a:pt x="7963031" y="0"/>
                </a:lnTo>
                <a:quadBezTo>
                  <a:pt x="8427632" y="0"/>
                  <a:pt x="8427632" y="464600"/>
                </a:quadBezTo>
                <a:lnTo>
                  <a:pt x="8427632" y="3716802"/>
                </a:lnTo>
                <a:lnTo>
                  <a:pt x="464600" y="3716802"/>
                </a:lnTo>
                <a:quadBezTo>
                  <a:pt x="0" y="3716802"/>
                  <a:pt x="0" y="3252201"/>
                </a:quadBezTo>
                <a:lnTo>
                  <a:pt x="0" y="0"/>
                </a:lnTo>
                <a:close/>
              </a:path>
            </a:pathLst>
          </a:cu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3" name="Connector 3"/>
          <p:cNvCxnSpPr/>
          <p:nvPr/>
        </p:nvCxnSpPr>
        <p:spPr>
          <a:xfrm flipH="1">
            <a:off x="6041106" y="1736764"/>
            <a:ext cx="0" cy="4116499"/>
          </a:xfrm>
          <a:prstGeom prst="line">
            <a:avLst/>
          </a:prstGeom>
          <a:ln w="9525">
            <a:solidFill>
              <a:schemeClr val="accent2">
                <a:lumMod val="20000"/>
                <a:lumOff val="80000"/>
              </a:schemeClr>
            </a:solidFill>
            <a:prstDash val="solid"/>
            <a:headEnd type="oval"/>
            <a:tailEnd type="oval"/>
          </a:ln>
        </p:spPr>
        <p:style>
          <a:lnRef idx="0">
            <a:schemeClr val="accent2"/>
          </a:lnRef>
          <a:fillRef idx="1">
            <a:schemeClr val="accent2"/>
          </a:fillRef>
          <a:effectRef idx="0">
            <a:schemeClr val="accent2"/>
          </a:effectRef>
          <a:fontRef idx="minor">
            <a:schemeClr val="lt1"/>
          </a:fontRef>
        </p:style>
      </p:cxnSp>
      <p:sp>
        <p:nvSpPr>
          <p:cNvPr id="4" name="TextBox 4"/>
          <p:cNvSpPr txBox="1"/>
          <p:nvPr/>
        </p:nvSpPr>
        <p:spPr>
          <a:xfrm>
            <a:off x="1289511" y="2237116"/>
            <a:ext cx="4218426" cy="28041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扶正祛邪是中医护理的重要原则之一，它强调在护理过程中既要扶助正气，又要祛除病邪。在肠梗阻的中医护理中，需要扶正祛邪并重，通过合理的护理措施，帮助患者恢复正气、祛除病邪。</a:t>
            </a:r>
          </a:p>
        </p:txBody>
      </p:sp>
      <p:sp>
        <p:nvSpPr>
          <p:cNvPr id="5" name="TextBox 5"/>
          <p:cNvSpPr txBox="1"/>
          <p:nvPr/>
        </p:nvSpPr>
        <p:spPr>
          <a:xfrm>
            <a:off x="6572628" y="2237116"/>
            <a:ext cx="4218426" cy="28041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具体而言，扶正祛邪要求在肠梗阻中医护理中注重补充患者的正气，如通过合理的饮食调理、适当的运动等措施，提高患者的体质和抵抗力。同时，还要注重消除患者的病邪，如通过中药汤剂口服、针灸、推拿等措施，缓解患者的疼痛、促进肠道通畅。此外，扶正祛邪还要求在护理过程中注重调整患者的情绪状态，如通过心理疏导、放松训练等措施，帮助患者缓解焦虑、抑郁等情绪问题。</a:t>
            </a:r>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扶正祛邪</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5" y="5833872"/>
            <a:ext cx="12192000" cy="1024128"/>
          </a:xfrm>
          <a:prstGeom prst="rect">
            <a:avLst/>
          </a:prstGeom>
        </p:spPr>
      </p:pic>
      <p:sp>
        <p:nvSpPr>
          <p:cNvPr id="3" name="AutoShape 3"/>
          <p:cNvSpPr/>
          <p:nvPr/>
        </p:nvSpPr>
        <p:spPr>
          <a:xfrm rot="1800000">
            <a:off x="3795009" y="1353581"/>
            <a:ext cx="4621227" cy="4621227"/>
          </a:xfrm>
          <a:prstGeom prst="roundRect">
            <a:avLst>
              <a:gd name="adj" fmla="val 13707"/>
            </a:avLst>
          </a:prstGeom>
          <a:solidFill>
            <a:schemeClr val="accent3">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rot="1082144">
            <a:off x="3728380" y="1200864"/>
            <a:ext cx="4851037" cy="4851037"/>
          </a:xfrm>
          <a:prstGeom prst="roundRect">
            <a:avLst>
              <a:gd name="adj" fmla="val 16769"/>
            </a:avLst>
          </a:prstGeom>
          <a:noFill/>
          <a:ln w="32099">
            <a:solidFill>
              <a:schemeClr val="accent1">
                <a:alpha val="100000"/>
              </a:schemeClr>
            </a:solidFill>
            <a:prstDash val="sysDash"/>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5" name="AutoShape 5"/>
          <p:cNvSpPr/>
          <p:nvPr/>
        </p:nvSpPr>
        <p:spPr>
          <a:xfrm rot="2700000">
            <a:off x="3789241" y="977873"/>
            <a:ext cx="4621227" cy="4621227"/>
          </a:xfrm>
          <a:prstGeom prst="roundRect">
            <a:avLst>
              <a:gd name="adj" fmla="val 16769"/>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4081312" y="881760"/>
            <a:ext cx="4145173" cy="1503638"/>
          </a:xfrm>
          <a:prstGeom prst="rect">
            <a:avLst/>
          </a:prstGeom>
        </p:spPr>
        <p:txBody>
          <a:bodyPr vert="horz" wrap="square" lIns="66008" tIns="33052" rIns="66008" bIns="33052"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6000" b="1">
                <a:solidFill>
                  <a:srgbClr val="FFFFFF">
                    <a:alpha val="100000"/>
                  </a:srgbClr>
                </a:solidFill>
                <a:latin typeface="Microsoft Yahei"/>
                <a:ea typeface="Microsoft Yahei"/>
                <a:cs typeface="Microsoft Yahei"/>
              </a:rPr>
              <a:t>03</a:t>
            </a:r>
          </a:p>
        </p:txBody>
      </p:sp>
      <p:sp>
        <p:nvSpPr>
          <p:cNvPr id="7" name="TextBox 7"/>
          <p:cNvSpPr txBox="1"/>
          <p:nvPr/>
        </p:nvSpPr>
        <p:spPr>
          <a:xfrm>
            <a:off x="3546545" y="2554662"/>
            <a:ext cx="5098919" cy="1467649"/>
          </a:xfrm>
          <a:prstGeom prst="rect">
            <a:avLst/>
          </a:prstGeom>
        </p:spPr>
        <p:txBody>
          <a:bodyPr vert="horz" wrap="square" lIns="91440" tIns="45720" rIns="91440" bIns="4572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3600">
                <a:solidFill>
                  <a:srgbClr val="FFFFFF">
                    <a:alpha val="100000"/>
                  </a:srgbClr>
                </a:solidFill>
                <a:latin typeface="Microsoft Yahei"/>
                <a:ea typeface="Microsoft Yahei"/>
                <a:cs typeface="Microsoft Yahei"/>
              </a:rPr>
              <a:t>中医护理方法</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https://d.book118.com/686002231232010053</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FFFBEF"/>
      </a:lt1>
      <a:dk2>
        <a:srgbClr val="351E00"/>
      </a:dk2>
      <a:lt2>
        <a:srgbClr val="FFFFFF"/>
      </a:lt2>
      <a:accent1>
        <a:srgbClr val="FF6D1B"/>
      </a:accent1>
      <a:accent2>
        <a:srgbClr val="FF9000"/>
      </a:accent2>
      <a:accent3>
        <a:srgbClr val="C76900"/>
      </a:accent3>
      <a:accent4>
        <a:srgbClr val="FF6E40"/>
      </a:accent4>
      <a:accent5>
        <a:srgbClr val="FF855E"/>
      </a:accent5>
      <a:accent6>
        <a:srgbClr val="B993DF"/>
      </a:accent6>
      <a:hlink>
        <a:srgbClr val="0000FF"/>
      </a:hlink>
      <a:folHlink>
        <a:srgbClr val="800080"/>
      </a:folHlink>
    </a:clrScheme>
    <a:fontScheme name="Office">
      <a:majorFont>
        <a:latin typeface="Calibri"/>
        <a:ea typeface="Calibri"/>
        <a:cs typeface="Arial"/>
        <a:font script="Uigh" typeface="Microsoft Uighur"/>
        <a:font script="Beng" typeface="Vrinda"/>
        <a:font script="Thai" typeface="Angsana New"/>
        <a:font script="Mlym" typeface="Kartika"/>
        <a:font script="Yiii" typeface="Microsoft Yi Baiti"/>
        <a:font script="Cher" typeface="Plantagenet Cherokee"/>
        <a:font script="Orya" typeface="Kalinga"/>
        <a:font script="Gujr" typeface="Shruti"/>
        <a:font script="Viet" typeface="Times New Roman"/>
        <a:font script="Arab" typeface="Times New Roman"/>
        <a:font script="Hebr" typeface="Times New Roman"/>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MoolBoran"/>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ajorFont>
      <a:minorFont>
        <a:latin typeface="Calibri"/>
        <a:ea typeface="Calibri"/>
        <a:cs typeface="Arial"/>
        <a:font script="Uigh" typeface="Microsoft Uighur"/>
        <a:font script="Beng" typeface="Vrinda"/>
        <a:font script="Thai" typeface="Cordia New"/>
        <a:font script="Mlym" typeface="Kartika"/>
        <a:font script="Yiii" typeface="Microsoft Yi Baiti"/>
        <a:font script="Cher" typeface="Plantagenet Cherokee"/>
        <a:font script="Orya" typeface="Kalinga"/>
        <a:font script="Gujr" typeface="Shruti"/>
        <a:font script="Viet" typeface="Arial"/>
        <a:font script="Arab" typeface="Arial"/>
        <a:font script="Hebr" typeface="Arial"/>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DaunPenh"/>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38</Paragraphs>
  <Slides>12</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12</vt:i4>
      </vt:variant>
    </vt:vector>
  </HeadingPairs>
  <TitlesOfParts>
    <vt:vector baseType="lpstr" size="16">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2024-09-20T18:31:03.933</cp:lastPrinted>
  <dcterms:created xsi:type="dcterms:W3CDTF">2024-09-20T10:31:03Z</dcterms:created>
  <dcterms:modified xsi:type="dcterms:W3CDTF">2024-09-20T10:31:05Z</dcterms:modified>
</cp:coreProperties>
</file>