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UUVKG+FCLQTG+ArialMT"/>
      <p:regular r:id="rId19"/>
    </p:embeddedFont>
    <p:embeddedFont>
      <p:font typeface="BOQBNQ+MS-UIGothic"/>
      <p:regular r:id="rId20"/>
    </p:embeddedFont>
    <p:embeddedFont>
      <p:font typeface="BEPWRK+PVEDBJ+MicrosoftYaHei"/>
      <p:regular r:id="rId21"/>
    </p:embeddedFont>
    <p:embeddedFont>
      <p:font typeface="TPDDHR+AGHTGC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2D211-5E24-443E-A717-0A580A6D1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5C908-3FA3-437B-9438-EBFA0AFA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BA9AA-FDA5-4CFC-BA08-1D0A5AC95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2392F-C19B-4077-94AC-FBF77E2D8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263EE-7DC3-4E01-B17B-76442B2E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A764B-48F7-41FC-BEA9-D181FC6C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422B3-05FA-49D1-BA3E-F9F718A4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93FEA-5A7F-4010-A1D3-9E7DF08A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88BCA-FDA7-405E-AF96-67DCE7DA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795FA-5DFE-4797-AE57-5B047A96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5C8EF-8746-41A5-BDBC-FF627E39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1022301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UUVKG+FCLQTG+ArialMT"/>
                <a:cs typeface="IUUVKG+FCLQT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阿斯匹林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766250"/>
            <a:ext cx="5491421" cy="18611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UUVKG+FCLQTG+ArialMT"/>
                <a:cs typeface="IUUVKG+FCLQT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阿斯匹林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和研究成果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UUVKG+FCLQTG+ArialMT"/>
                <a:cs typeface="IUUVKG+FCLQT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阿斯匹林在冠心病中的未来研究方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BOQBNQ+MS-UIGothic"/>
                <a:cs typeface="BOQBNQ+MS-UIGothic"/>
              </a:rPr>
              <a:t>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0594" y="4348853"/>
            <a:ext cx="285016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826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阿斯匹林由德国拜耳公司在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EPWRK+PVEDBJ+MicrosoftYaHei"/>
                <a:cs typeface="BEPWRK+PVEDBJ+MicrosoftYaHei"/>
              </a:rPr>
              <a:t>1897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年首次合成，最初被用作</a:t>
            </a:r>
          </a:p>
          <a:p>
            <a:pPr marL="50926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止痛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和解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热药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222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EPWRK+PVEDBJ+MicrosoftYaHei"/>
                <a:cs typeface="BEPWRK+PVEDBJ+MicrosoftYaHei"/>
              </a:rPr>
              <a:t>20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BEPWRK+PVEDBJ+MicrosoftYaHei"/>
                <a:cs typeface="BEPWRK+PVEDBJ+MicrosoftYaHei"/>
              </a:rPr>
              <a:t>70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年代，研究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阿斯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匹林具有抗血小板聚集的作用，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够预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防心血管事件。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此后，阿斯匹林在心血管疾病的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89315" y="4623172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防和治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中得到了广泛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物作用机制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PDDHR+AGHTGC+MicrosoftYaHei-Bold"/>
                <a:cs typeface="TPDDHR+AGHTGC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PDDHR+AGHTGC+MicrosoftYaHei-Bold"/>
                <a:cs typeface="TPDDHR+AGHTG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型和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阿斯匹林通常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口服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片，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于冠心病的一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级预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防，通常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推荐小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量阿斯匹林（如每天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EPWRK+PVEDBJ+MicrosoftYaHei"/>
                <a:cs typeface="BEPWRK+PVEDBJ+MicrosoftYaHei"/>
              </a:rPr>
              <a:t>75-100mg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期服用。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于急性冠脉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合征或心肌梗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死后患者，需要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予大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量阿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斯匹林（如每天</a:t>
            </a:r>
            <a:r>
              <a:rPr sz="1500">
                <a:solidFill>
                  <a:srgbClr val="FFFFFF"/>
                </a:solidFill>
                <a:latin typeface="BEPWRK+PVEDBJ+MicrosoftYaHei"/>
                <a:cs typeface="BEPWRK+PVEDBJ+MicrosoftYaHei"/>
              </a:rPr>
              <a:t>325mg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）短期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量根据治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OQBNQ+MS-UIGothic"/>
                <a:cs typeface="BOQBNQ+MS-UIGothic"/>
              </a:rPr>
              <a:t>目的和个体情况而定。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防冠心病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OQBNQ+MS-UIGothic"/>
                <a:cs typeface="BOQBNQ+MS-UIGothic"/>
              </a:rPr>
              <a:t>抑制血小板聚集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OQBNQ+MS-UIGothic"/>
                <a:cs typeface="BOQBNQ+MS-UIGothic"/>
              </a:rPr>
              <a:t>降低血脂水平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降低冠心病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OQBNQ+MS-UIGothic"/>
                <a:cs typeface="BOQBNQ+MS-UIGothic"/>
              </a:rPr>
              <a:t>减少心肌梗死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OQBNQ+MS-UIGothic"/>
                <a:cs typeface="BOQBNQ+MS-UIGothic"/>
              </a:rPr>
              <a:t>降低猝死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冠心病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2300" spc="25">
                <a:solidFill>
                  <a:srgbClr val="FFFFFF"/>
                </a:solidFill>
                <a:latin typeface="BOQBNQ+MS-UIGothic"/>
                <a:cs typeface="BOQBNQ+MS-UIGothic"/>
              </a:rPr>
              <a:t>解心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绞</a:t>
            </a:r>
            <a:r>
              <a:rPr sz="2300">
                <a:solidFill>
                  <a:srgbClr val="FFFFFF"/>
                </a:solidFill>
                <a:latin typeface="BOQBNQ+MS-UIGothic"/>
                <a:cs typeface="BOQBNQ+MS-UIGothic"/>
              </a:rPr>
              <a:t>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于冠心病患者，阿斯匹林能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解心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绞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痛的症状，改善心肌缺血，提高患者的生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BOQBNQ+MS-UIGothic"/>
                <a:cs typeface="BOQBNQ+MS-UIGothic"/>
              </a:rPr>
              <a:t>降低心肌梗死和猝死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于已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经发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生心肌梗死的冠心病患者，阿斯匹林能降低再次心肌梗死和猝死的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BOQBNQ+MS-UIGothic"/>
                <a:cs typeface="BOQBNQ+MS-UIGothic"/>
              </a:rPr>
              <a:t>，提高患者的生存率。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适用人群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DDHR+AGHTGC+MicrosoftYaHei-Bold"/>
                <a:cs typeface="TPDDHR+AGHTG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DDHR+AGHTGC+MicrosoftYaHei-Bold"/>
                <a:cs typeface="TPDDHR+AGHTG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DDHR+AGHTGC+MicrosoftYaHei-Bold"/>
                <a:cs typeface="TPDDHR+AGHTG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OQBNQ+MS-UIGothic"/>
                <a:cs typeface="BOQBNQ+MS-UIGothic"/>
              </a:rPr>
              <a:t>冠心病患者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00B6FF"/>
                </a:solidFill>
                <a:latin typeface="BOQBNQ+MS-UIGothic"/>
                <a:cs typeface="BOQBNQ+MS-UIGothic"/>
              </a:rPr>
              <a:t>脉粥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2000" spc="25">
                <a:solidFill>
                  <a:srgbClr val="00B6FF"/>
                </a:solidFill>
                <a:latin typeface="BOQBNQ+MS-UIGothic"/>
                <a:cs typeface="BOQBNQ+MS-UIGothic"/>
              </a:rPr>
              <a:t>硬化患者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OQBNQ+MS-UIGothic"/>
                <a:cs typeface="BOQBNQ+MS-UIGothic"/>
              </a:rPr>
              <a:t>中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000" spc="25">
                <a:solidFill>
                  <a:srgbClr val="00B6FF"/>
                </a:solidFill>
                <a:latin typeface="BOQBNQ+MS-UIGothic"/>
                <a:cs typeface="BOQBNQ+MS-UIGothic"/>
              </a:rPr>
              <a:t>高危人群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OQBNQ+MS-UIGothic"/>
                <a:cs typeface="BOQBNQ+MS-UIGothic"/>
              </a:rPr>
              <a:t>不适用人群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00B6FF"/>
                </a:solidFill>
                <a:latin typeface="BOQBNQ+MS-UIGothic"/>
                <a:cs typeface="BOQBNQ+MS-UIGothic"/>
              </a:rPr>
              <a:t>敏体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OQBNQ+MS-UIGothic"/>
                <a:cs typeface="BOQBNQ+MS-UIGothic"/>
              </a:rPr>
              <a:t>出血性疾病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OQBNQ+MS-UIGothic"/>
                <a:cs typeface="BOQBNQ+MS-UIGothic"/>
              </a:rPr>
              <a:t>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妇</a:t>
            </a:r>
            <a:r>
              <a:rPr sz="2300" spc="25">
                <a:solidFill>
                  <a:srgbClr val="00B6FF"/>
                </a:solidFill>
                <a:latin typeface="BOQBNQ+MS-UIGothic"/>
                <a:cs typeface="BOQBNQ+MS-UIGothic"/>
              </a:rPr>
              <a:t>和哺乳期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妇</a:t>
            </a:r>
            <a:r>
              <a:rPr sz="2300">
                <a:solidFill>
                  <a:srgbClr val="00B6FF"/>
                </a:solidFill>
                <a:latin typeface="BOQBNQ+MS-UIGothic"/>
                <a:cs typeface="BOQBNQ+MS-UIGothic"/>
              </a:rPr>
              <a:t>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https://d.book118.com/686010223012010045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IUUVKG+FCLQTG+ArialMT</vt:lpstr>
      <vt:lpstr>Times New Roman</vt:lpstr>
      <vt:lpstr>BOQBNQ+MS-UIGothic</vt:lpstr>
      <vt:lpstr>SimSun</vt:lpstr>
      <vt:lpstr>BEPWRK+PVEDBJ+MicrosoftYaHei</vt:lpstr>
      <vt:lpstr>TPDDHR+AGHTGC+MicrosoftYaHei-Bold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2024-09-13T17:35:52.271</cp:lastPrinted>
  <dcterms:created xsi:type="dcterms:W3CDTF">2024-09-13T09:35:52Z</dcterms:created>
  <dcterms:modified xsi:type="dcterms:W3CDTF">2024-09-13T09:35:53Z</dcterms:modified>
</cp:coreProperties>
</file>