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2CB535-40CF-47C6-BBC7-CD629D4533F4}" type="datetimeFigureOut">
              <a:rPr lang="zh-CN" altLang="en-US" smtClean="0"/>
              <a:t>2021/3/9</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23F72E-C392-400C-817F-0A51383401A4}" type="slidenum">
              <a:rPr lang="zh-CN" altLang="en-US" smtClean="0"/>
              <a:t>‹#›</a:t>
            </a:fld>
            <a:endParaRPr lang="zh-CN" altLang="en-US"/>
          </a:p>
        </p:txBody>
      </p:sp>
    </p:spTree>
    <p:extLst>
      <p:ext uri="{BB962C8B-B14F-4D97-AF65-F5344CB8AC3E}">
        <p14:creationId xmlns:p14="http://schemas.microsoft.com/office/powerpoint/2010/main" val="1201709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ct val="0"/>
              </a:spcBef>
              <a:spcAft>
                <a:spcPct val="0"/>
              </a:spcAft>
              <a:buClrTx/>
              <a:buSzTx/>
              <a:buFontTx/>
              <a:buNone/>
              <a:defRPr/>
            </a:pPr>
            <a:endParaRPr lang="en-US" altLang="en-US" sz="120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3</a:t>
            </a:fld>
            <a:endParaRPr lang="en-US"/>
          </a:p>
        </p:txBody>
      </p:sp>
    </p:spTree>
    <p:extLst>
      <p:ext uri="{BB962C8B-B14F-4D97-AF65-F5344CB8AC3E}">
        <p14:creationId xmlns:p14="http://schemas.microsoft.com/office/powerpoint/2010/main" val="3254714245"/>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t>4</a:t>
            </a:fld>
            <a:endParaRPr lang="en-US"/>
          </a:p>
        </p:txBody>
      </p:sp>
    </p:spTree>
    <p:extLst>
      <p:ext uri="{BB962C8B-B14F-4D97-AF65-F5344CB8AC3E}">
        <p14:creationId xmlns:p14="http://schemas.microsoft.com/office/powerpoint/2010/main" val="1093356037"/>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5</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6</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7</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8</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9</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10</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11</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12</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13</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14</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15</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16</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17</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18</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19</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20</a:t>
            </a:fld>
            <a:endParaRPr lang="en-US"/>
          </a:p>
        </p:txBody>
      </p:sp>
    </p:spTree>
    <p:extLst>
      <p:ext uri="{BB962C8B-B14F-4D97-AF65-F5344CB8AC3E}">
        <p14:creationId xmlns:p14="http://schemas.microsoft.com/office/powerpoint/2010/main" val="2361455454"/>
      </p:ext>
    </p:extLst>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US"/>
          </a:p>
        </p:txBody>
      </p:sp>
      <p:sp>
        <p:nvSpPr>
          <p:cNvPr id="4" name="Slide Number Placeholder 3"/>
          <p:cNvSpPr>
            <a:spLocks noGrp="1"/>
          </p:cNvSpPr>
          <p:nvPr>
            <p:ph type="sldNum" sz="quarter" idx="10"/>
          </p:nvPr>
        </p:nvSpPr>
        <p:spPr/>
        <p:txBody>
          <a:bodyPr/>
          <a:lstStyle/>
          <a:p>
            <a:fld id="{A73D6722-9B4D-4E29-B226-C325925A8118}" type="slidenum">
              <a:rPr lang="en-US" smtClean="0"/>
              <a:t>21</a:t>
            </a:fld>
            <a:endParaRPr lang="en-US"/>
          </a:p>
        </p:txBody>
      </p:sp>
    </p:spTree>
    <p:extLst>
      <p:ext uri="{BB962C8B-B14F-4D97-AF65-F5344CB8AC3E}">
        <p14:creationId xmlns:p14="http://schemas.microsoft.com/office/powerpoint/2010/main" val="236145545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268985-1DC5-4D01-9261-5566203FAD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58C98-0EB2-45A2-A166-FE131BD334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23D23F-8BBC-460E-8B88-FE6931B5A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90B09C-23A8-4C7A-A067-9C07D9B08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B539D4-64B9-496A-B5A7-D1FE759B22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405BB9-B08D-4000-8D73-C43166CFD5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23FF25-CCA0-4CD3-9425-1891AF3966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CF2BE9-BCFF-41BD-A90A-00D88797E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8F945A-5F17-47FB-92B2-9E3340AA4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E21387-DE32-4CE6-8DEA-199C290098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D26DE-7F52-42AC-BE1C-8062D5B51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封面页">
    <p:spTree>
      <p:nvGrpSpPr>
        <p:cNvPr id="1" name=""/>
        <p:cNvGrpSpPr/>
        <p:nvPr/>
      </p:nvGrpSpPr>
      <p:grpSpPr>
        <a:xfrm>
          <a:off x="0" y="0"/>
          <a:ext cx="0" cy="0"/>
        </a:xfrm>
      </p:grpSpPr>
    </p:spTree>
    <p:extLst>
      <p:ext uri="{BB962C8B-B14F-4D97-AF65-F5344CB8AC3E}">
        <p14:creationId xmlns:p14="http://schemas.microsoft.com/office/powerpoint/2010/main" val="2758123219"/>
      </p:ext>
    </p:extLst>
  </p:cSld>
  <p:clrMapOvr>
    <a:masterClrMapping/>
  </p:clrMapOvr>
  <p:transition spd="slow">
    <p:split orient="vert"/>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页">
    <p:spTree>
      <p:nvGrpSpPr>
        <p:cNvPr id="1" name=""/>
        <p:cNvGrpSpPr/>
        <p:nvPr/>
      </p:nvGrpSpPr>
      <p:grpSpPr>
        <a:xfrm>
          <a:off x="0" y="0"/>
          <a:ext cx="0" cy="0"/>
        </a:xfrm>
      </p:grpSpPr>
    </p:spTree>
    <p:extLst>
      <p:ext uri="{BB962C8B-B14F-4D97-AF65-F5344CB8AC3E}">
        <p14:creationId xmlns:p14="http://schemas.microsoft.com/office/powerpoint/2010/main" val="1367193736"/>
      </p:ext>
    </p:extLst>
  </p:cSld>
  <p:clrMapOvr>
    <a:masterClrMapping/>
  </p:clrMapOvr>
  <p:transition spd="slow">
    <p:split orient="vert"/>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过渡页">
    <p:spTree>
      <p:nvGrpSpPr>
        <p:cNvPr id="1" name=""/>
        <p:cNvGrpSpPr/>
        <p:nvPr/>
      </p:nvGrpSpPr>
      <p:grpSpPr>
        <a:xfrm>
          <a:off x="0" y="0"/>
          <a:ext cx="0" cy="0"/>
        </a:xfrm>
      </p:grpSpPr>
    </p:spTree>
    <p:extLst>
      <p:ext uri="{BB962C8B-B14F-4D97-AF65-F5344CB8AC3E}">
        <p14:creationId xmlns:p14="http://schemas.microsoft.com/office/powerpoint/2010/main" val="1933287108"/>
      </p:ext>
    </p:extLst>
  </p:cSld>
  <p:clrMapOvr>
    <a:masterClrMapping/>
  </p:clrMapOvr>
  <p:transition spd="slow">
    <p:split orient="vert"/>
  </p:transition>
  <p:timing/>
  <p:extLst mod="1">
    <p:ext uri="{DCECCB84-F9BA-43D5-87BE-67443E8EF086}">
      <p15:sldGuideLst xmlns="" xmlns:p15="http://schemas.microsoft.com/office/powerpoint/2012/main">
        <p15:guide id="1" orient="horz" pos="2160" userDrawn="1">
          <p15:clr>
            <a:srgbClr val="FBAE40"/>
          </p15:clr>
        </p15:guide>
        <p15:guide id="2" pos="3840" userDrawn="1">
          <p15:clr>
            <a:srgbClr val="FBAE40"/>
          </p15:clr>
        </p15:guide>
        <p15:guide id="3" pos="7469" userDrawn="1">
          <p15:clr>
            <a:srgbClr val="FBAE40"/>
          </p15:clr>
        </p15:guide>
        <p15:guide id="4" pos="211" userDrawn="1">
          <p15:clr>
            <a:srgbClr val="FBAE40"/>
          </p15:clr>
        </p15:guide>
        <p15:guide id="5" orient="horz" pos="21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副标题页">
    <p:spTree>
      <p:nvGrpSpPr>
        <p:cNvPr id="1" name=""/>
        <p:cNvGrpSpPr/>
        <p:nvPr/>
      </p:nvGrpSpPr>
      <p:grpSpPr>
        <a:xfrm>
          <a:off x="0" y="0"/>
          <a:ext cx="0" cy="0"/>
        </a:xfrm>
      </p:grpSpPr>
    </p:spTree>
    <p:extLst>
      <p:ext uri="{BB962C8B-B14F-4D97-AF65-F5344CB8AC3E}">
        <p14:creationId xmlns:p14="http://schemas.microsoft.com/office/powerpoint/2010/main" val="3025136175"/>
      </p:ext>
    </p:extLst>
  </p:cSld>
  <p:clrMapOvr>
    <a:masterClrMapping/>
  </p:clrMapOvr>
  <p:transition spd="slow">
    <p:split orient="vert"/>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页">
    <p:spTree>
      <p:nvGrpSpPr>
        <p:cNvPr id="1" name=""/>
        <p:cNvGrpSpPr/>
        <p:nvPr/>
      </p:nvGrpSpPr>
      <p:grpSpPr>
        <a:xfrm>
          <a:off x="0" y="0"/>
          <a:ext cx="0" cy="0"/>
        </a:xfrm>
      </p:grpSpPr>
    </p:spTree>
    <p:extLst>
      <p:ext uri="{BB962C8B-B14F-4D97-AF65-F5344CB8AC3E}">
        <p14:creationId xmlns:p14="http://schemas.microsoft.com/office/powerpoint/2010/main" val="356542602"/>
      </p:ext>
    </p:extLst>
  </p:cSld>
  <p:clrMapOvr>
    <a:masterClrMapping/>
  </p:clrMapOvr>
  <p:transition spd="slow">
    <p:split orient="vert"/>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页">
    <p:spTree>
      <p:nvGrpSpPr>
        <p:cNvPr id="1" name=""/>
        <p:cNvGrpSpPr/>
        <p:nvPr/>
      </p:nvGrpSpPr>
      <p:grpSpPr>
        <a:xfrm>
          <a:off x="0" y="0"/>
          <a:ext cx="0" cy="0"/>
        </a:xfrm>
      </p:grpSpPr>
    </p:spTree>
    <p:extLst>
      <p:ext uri="{BB962C8B-B14F-4D97-AF65-F5344CB8AC3E}">
        <p14:creationId xmlns:p14="http://schemas.microsoft.com/office/powerpoint/2010/main" val="2586034457"/>
      </p:ext>
    </p:extLst>
  </p:cSld>
  <p:clrMapOvr>
    <a:masterClrMapping/>
  </p:clrMapOvr>
  <p:transition spd="slow">
    <p:split orient="vert"/>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竖排标题与文本">
    <p:spTree>
      <p:nvGrpSpPr>
        <p:cNvPr id="1" name=""/>
        <p:cNvGrpSpPr/>
        <p:nvPr/>
      </p:nvGrpSpPr>
      <p:grpSpPr>
        <a:xfrm>
          <a:off x="0" y="0"/>
          <a:ext cx="0" cy="0"/>
        </a:xfrm>
      </p:grpSpPr>
    </p:spTree>
    <p:extLst>
      <p:ext uri="{BB962C8B-B14F-4D97-AF65-F5344CB8AC3E}">
        <p14:creationId xmlns:p14="http://schemas.microsoft.com/office/powerpoint/2010/main" val="2757473970"/>
      </p:ext>
    </p:extLst>
  </p:cSld>
  <p:clrMapOvr>
    <a:masterClrMapping/>
  </p:clrMapOvr>
  <p:transition spd="slow">
    <p:split orient="vert"/>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Title and Content">
    <p:spTree>
      <p:nvGrpSpPr>
        <p:cNvPr id="1" name=""/>
        <p:cNvGrpSpPr/>
        <p:nvPr/>
      </p:nvGrpSpPr>
      <p:grpSpPr>
        <a:xfrm>
          <a:off x="0" y="0"/>
          <a:ext cx="0" cy="0"/>
        </a:xfrm>
      </p:grpSpPr>
      <p:sp>
        <p:nvSpPr>
          <p:cNvPr id="8" name="Title 7"/>
          <p:cNvSpPr>
            <a:spLocks noGrp="1"/>
          </p:cNvSpPr>
          <p:nvPr>
            <p:ph type="title"/>
          </p:nvPr>
        </p:nvSpPr>
        <p:spPr>
          <a:xfrm>
            <a:off x="609600" y="215372"/>
            <a:ext cx="10972800" cy="1097280"/>
          </a:xfrm>
          <a:prstGeom prst="rect">
            <a:avLst/>
          </a:prstGeom>
        </p:spPr>
        <p:txBody>
          <a:bodyPr/>
          <a:lstStyle>
            <a:lvl1pPr>
              <a:defRPr sz="3600">
                <a:latin typeface="+mj-lt"/>
              </a:defRPr>
            </a:lvl1pPr>
          </a:lstStyle>
          <a:p>
            <a:r>
              <a:rPr lang="en-US"/>
              <a:t>Click to edit Master title style</a:t>
            </a:r>
          </a:p>
        </p:txBody>
      </p:sp>
      <p:sp>
        <p:nvSpPr>
          <p:cNvPr id="3" name="Content Placeholder 2"/>
          <p:cNvSpPr>
            <a:spLocks noGrp="1"/>
          </p:cNvSpPr>
          <p:nvPr>
            <p:ph idx="1"/>
          </p:nvPr>
        </p:nvSpPr>
        <p:spPr>
          <a:xfrm>
            <a:off x="609600" y="1600201"/>
            <a:ext cx="10972800" cy="4525963"/>
          </a:xfrm>
          <a:prstGeom prst="rect">
            <a:avLst/>
          </a:prstGeom>
        </p:spPr>
        <p:txBody>
          <a:bodyPr/>
          <a:lstStyle>
            <a:lvl1pPr>
              <a:buClr>
                <a:srgbClr val="007FA3"/>
              </a:buClr>
              <a:buSzTx/>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
        <p:nvSpPr>
          <p:cNvPr id="6" name="Footer Placeholder 4"/>
          <p:cNvSpPr>
            <a:spLocks noGrp="1"/>
          </p:cNvSpPr>
          <p:nvPr>
            <p:ph type="ftr" sz="quarter" idx="11"/>
          </p:nvPr>
        </p:nvSpPr>
        <p:spPr>
          <a:xfrm>
            <a:off x="121920" y="6178249"/>
            <a:ext cx="11460480" cy="235463"/>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 name="Date Placeholder 3"/>
          <p:cNvSpPr>
            <a:spLocks noGrp="1"/>
          </p:cNvSpPr>
          <p:nvPr>
            <p:ph type="dt" sz="half" idx="10"/>
          </p:nvPr>
        </p:nvSpPr>
        <p:spPr>
          <a:xfrm>
            <a:off x="8447617" y="113072"/>
            <a:ext cx="2844800" cy="18288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9DF6EFB-3F44-496C-A842-1E0B3D3B975A}" type="datetimeFigureOut">
              <a:rPr lang="en-US" smtClean="0"/>
              <a:t>3/9/2021</a:t>
            </a:fld>
            <a:endParaRPr lang="en-US"/>
          </a:p>
        </p:txBody>
      </p:sp>
      <p:sp>
        <p:nvSpPr>
          <p:cNvPr id="10" name="Slide Number Placeholder 5"/>
          <p:cNvSpPr>
            <a:spLocks noGrp="1"/>
          </p:cNvSpPr>
          <p:nvPr>
            <p:ph type="sldNum" sz="quarter" idx="12"/>
          </p:nvPr>
        </p:nvSpPr>
        <p:spPr>
          <a:xfrm>
            <a:off x="11292417" y="113072"/>
            <a:ext cx="735711" cy="182880"/>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00B2350-5261-4F5C-9DF5-EF0D264FC8D2}" type="slidenum">
              <a:rPr lang="en-US" smtClean="0"/>
              <a:t>‹#›</a:t>
            </a:fld>
            <a:endParaRPr lang="en-US"/>
          </a:p>
        </p:txBody>
      </p:sp>
    </p:spTree>
    <p:extLst>
      <p:ext uri="{BB962C8B-B14F-4D97-AF65-F5344CB8AC3E}">
        <p14:creationId xmlns:p14="http://schemas.microsoft.com/office/powerpoint/2010/main" val="3071535638"/>
      </p:ext>
    </p:extLst>
  </p:cSld>
  <p:clrMapOvr>
    <a:masterClrMapping/>
  </p:clrMapOvr>
  <p:transition spd="slow">
    <p:split orient="vert"/>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Learning Objectives">
    <p:spTree>
      <p:nvGrpSpPr>
        <p:cNvPr id="1" name=""/>
        <p:cNvGrpSpPr/>
        <p:nvPr/>
      </p:nvGrpSpPr>
      <p:grpSpPr>
        <a:xfrm>
          <a:off x="0" y="0"/>
          <a:ext cx="0" cy="0"/>
        </a:xfrm>
      </p:grpSpPr>
      <p:sp>
        <p:nvSpPr>
          <p:cNvPr id="8" name="Title 7"/>
          <p:cNvSpPr>
            <a:spLocks noGrp="1"/>
          </p:cNvSpPr>
          <p:nvPr>
            <p:ph type="title"/>
          </p:nvPr>
        </p:nvSpPr>
        <p:spPr>
          <a:xfrm>
            <a:off x="609600" y="215372"/>
            <a:ext cx="10972800" cy="109728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609600" y="1600201"/>
            <a:ext cx="10972800" cy="4525963"/>
          </a:xfrm>
          <a:prstGeom prst="rect">
            <a:avLst/>
          </a:prstGeom>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Sixth</a:t>
            </a:r>
          </a:p>
          <a:p>
            <a:pPr lvl="6"/>
            <a:r>
              <a:rPr lang="en-US"/>
              <a:t>Seventh</a:t>
            </a:r>
          </a:p>
          <a:p>
            <a:pPr lvl="7"/>
            <a:r>
              <a:rPr lang="en-US"/>
              <a:t>Eighth</a:t>
            </a:r>
          </a:p>
          <a:p>
            <a:pPr lvl="8"/>
            <a:r>
              <a:rPr lang="en-US"/>
              <a:t>Ninth</a:t>
            </a:r>
          </a:p>
        </p:txBody>
      </p:sp>
    </p:spTree>
    <p:extLst>
      <p:ext uri="{BB962C8B-B14F-4D97-AF65-F5344CB8AC3E}">
        <p14:creationId xmlns:p14="http://schemas.microsoft.com/office/powerpoint/2010/main" val="1258699341"/>
      </p:ext>
    </p:extLst>
  </p:cSld>
  <p:clrMapOvr>
    <a:masterClrMapping/>
  </p:clrMapOvr>
  <p:transition spd="slow">
    <p:split orient="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jpe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0"/>
          <a:tile tx="0" ty="0" sx="100000" sy="100000" flip="none" algn="tl"/>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3995988877"/>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transition spd="slow">
    <p:split orient="ver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1" orient="horz" pos="2160" userDrawn="1">
          <p15:clr>
            <a:srgbClr val="F26B43"/>
          </p15:clr>
        </p15:guide>
        <p15:guide id="2" pos="3840" userDrawn="1">
          <p15:clr>
            <a:srgbClr val="F26B43"/>
          </p15:clr>
        </p15:guide>
        <p15:guide id="3" pos="7469" userDrawn="1">
          <p15:clr>
            <a:srgbClr val="F26B43"/>
          </p15:clr>
        </p15:guide>
        <p15:guide id="4" pos="211" userDrawn="1">
          <p15:clr>
            <a:srgbClr val="F26B43"/>
          </p15:clr>
        </p15:guide>
        <p15:guide id="5" orient="horz" pos="210" userDrawn="1">
          <p15:clr>
            <a:srgbClr val="F26B43"/>
          </p15:clr>
        </p15:guide>
        <p15:guide id="6" orient="horz" pos="411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notesSlide" Target="../notesSlides/notesSlide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2" Type="http://schemas.openxmlformats.org/officeDocument/2006/relationships/notesSlide" Target="../notesSlides/notesSlide7.xml"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image" Target="../media/image20.png" /><Relationship Id="rId11" Type="http://schemas.openxmlformats.org/officeDocument/2006/relationships/image" Target="../media/image21.png" /><Relationship Id="rId12" Type="http://schemas.openxmlformats.org/officeDocument/2006/relationships/image" Target="../media/image22.png" /><Relationship Id="rId13" Type="http://schemas.openxmlformats.org/officeDocument/2006/relationships/image" Target="../media/image23.png" /><Relationship Id="rId14" Type="http://schemas.openxmlformats.org/officeDocument/2006/relationships/image" Target="../media/image24.png" /><Relationship Id="rId15" Type="http://schemas.openxmlformats.org/officeDocument/2006/relationships/image" Target="../media/image25.png" /><Relationship Id="rId16" Type="http://schemas.openxmlformats.org/officeDocument/2006/relationships/image" Target="../media/image26.png" /><Relationship Id="rId17" Type="http://schemas.openxmlformats.org/officeDocument/2006/relationships/image" Target="../media/image27.png" /><Relationship Id="rId18" Type="http://schemas.openxmlformats.org/officeDocument/2006/relationships/image" Target="../media/image28.png" /><Relationship Id="rId19" Type="http://schemas.openxmlformats.org/officeDocument/2006/relationships/image" Target="../media/image29.png" /><Relationship Id="rId2" Type="http://schemas.openxmlformats.org/officeDocument/2006/relationships/notesSlide" Target="../notesSlides/notesSlide12.xml" /><Relationship Id="rId20" Type="http://schemas.openxmlformats.org/officeDocument/2006/relationships/image" Target="../media/image30.png" /><Relationship Id="rId21" Type="http://schemas.openxmlformats.org/officeDocument/2006/relationships/image" Target="../media/image31.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16.png" /><Relationship Id="rId7" Type="http://schemas.openxmlformats.org/officeDocument/2006/relationships/image" Target="../media/image17.png" /><Relationship Id="rId8" Type="http://schemas.openxmlformats.org/officeDocument/2006/relationships/image" Target="../media/image18.png" /><Relationship Id="rId9" Type="http://schemas.openxmlformats.org/officeDocument/2006/relationships/image" Target="../media/image19.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image" Target="../media/image39.png" /><Relationship Id="rId11" Type="http://schemas.openxmlformats.org/officeDocument/2006/relationships/image" Target="../media/image40.png" /><Relationship Id="rId12" Type="http://schemas.openxmlformats.org/officeDocument/2006/relationships/image" Target="../media/image41.png" /><Relationship Id="rId13" Type="http://schemas.openxmlformats.org/officeDocument/2006/relationships/image" Target="../media/image42.png" /><Relationship Id="rId14" Type="http://schemas.openxmlformats.org/officeDocument/2006/relationships/image" Target="../media/image43.png" /><Relationship Id="rId15" Type="http://schemas.openxmlformats.org/officeDocument/2006/relationships/image" Target="../media/image44.png" /><Relationship Id="rId2" Type="http://schemas.openxmlformats.org/officeDocument/2006/relationships/notesSlide" Target="../notesSlides/notesSlide16.xml" /><Relationship Id="rId3" Type="http://schemas.openxmlformats.org/officeDocument/2006/relationships/image" Target="../media/image32.png" /><Relationship Id="rId4" Type="http://schemas.openxmlformats.org/officeDocument/2006/relationships/image" Target="../media/image33.png" /><Relationship Id="rId5" Type="http://schemas.openxmlformats.org/officeDocument/2006/relationships/image" Target="../media/image34.png" /><Relationship Id="rId6" Type="http://schemas.openxmlformats.org/officeDocument/2006/relationships/image" Target="../media/image35.png" /><Relationship Id="rId7" Type="http://schemas.openxmlformats.org/officeDocument/2006/relationships/image" Target="../media/image36.png" /><Relationship Id="rId8" Type="http://schemas.openxmlformats.org/officeDocument/2006/relationships/image" Target="../media/image37.png" /><Relationship Id="rId9" Type="http://schemas.openxmlformats.org/officeDocument/2006/relationships/image" Target="../media/image38.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19.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240101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OfficePLUS-1">
            <a:extLst>
              <a:ext uri="{FF2B5EF4-FFF2-40B4-BE49-F238E27FC236}">
                <a16:creationId xmlns:a16="http://schemas.microsoft.com/office/drawing/2014/main" xmlns="" id="{FDFEDC49-7CE1-4376-A85D-3F2B715E50C4}"/>
              </a:ext>
            </a:extLst>
          </p:cNvPr>
          <p:cNvSpPr txBox="1"/>
          <p:nvPr/>
        </p:nvSpPr>
        <p:spPr>
          <a:xfrm>
            <a:off x="4775200" y="1496968"/>
            <a:ext cx="6600349" cy="1015663"/>
          </a:xfrm>
          <a:prstGeom prst="rect">
            <a:avLst/>
          </a:prstGeom>
          <a:noFill/>
          <a:effectLst>
            <a:outerShdw blurRad="50800" dist="38100" dir="2700000" algn="tl" rotWithShape="0">
              <a:prstClr val="black">
                <a:alpha val="40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t>组织行为学</a:t>
            </a:r>
            <a:endParaRPr lang="zh-CN" altLang="en-US" sz="6000" b="1">
              <a:solidFill>
                <a:srgbClr val="FEBD23"/>
              </a:solidFill>
              <a:cs typeface="+mn-ea"/>
              <a:sym typeface="+mn-lt"/>
            </a:endParaRPr>
          </a:p>
        </p:txBody>
      </p:sp>
      <p:sp>
        <p:nvSpPr>
          <p:cNvPr id="8" name="OfficePLUS-2">
            <a:extLst>
              <a:ext uri="{FF2B5EF4-FFF2-40B4-BE49-F238E27FC236}">
                <a16:creationId xmlns:a16="http://schemas.microsoft.com/office/drawing/2014/main" xmlns="" id="{630A47FA-69DA-43C8-84C8-EE41486D2ADD}"/>
              </a:ext>
            </a:extLst>
          </p:cNvPr>
          <p:cNvSpPr txBox="1"/>
          <p:nvPr/>
        </p:nvSpPr>
        <p:spPr>
          <a:xfrm>
            <a:off x="6148910" y="4632835"/>
            <a:ext cx="3855381"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a:cs typeface="+mn-ea"/>
                <a:sym typeface="+mn-lt"/>
              </a:rPr>
              <a:t>中国人民大学出版社</a:t>
            </a:r>
          </a:p>
          <a:p>
            <a:pPr algn="ctr"/>
            <a:r>
              <a:rPr lang="en-US" altLang="zh-CN" sz="2000">
                <a:cs typeface="+mn-ea"/>
                <a:sym typeface="+mn-lt"/>
              </a:rPr>
              <a:t>•</a:t>
            </a:r>
            <a:r>
              <a:rPr lang="zh-CN" altLang="en-US" sz="2000">
                <a:cs typeface="+mn-ea"/>
                <a:sym typeface="+mn-lt"/>
              </a:rPr>
              <a:t>北京</a:t>
            </a:r>
            <a:r>
              <a:rPr lang="en-US" altLang="zh-CN" sz="2000">
                <a:cs typeface="+mn-ea"/>
                <a:sym typeface="+mn-lt"/>
              </a:rPr>
              <a:t>•</a:t>
            </a:r>
          </a:p>
        </p:txBody>
      </p:sp>
      <p:sp>
        <p:nvSpPr>
          <p:cNvPr id="12" name="OfficePLUS-5">
            <a:extLst>
              <a:ext uri="{FF2B5EF4-FFF2-40B4-BE49-F238E27FC236}">
                <a16:creationId xmlns:a16="http://schemas.microsoft.com/office/drawing/2014/main" xmlns="" id="{EB7462C3-72FD-49CE-A12B-189C0AC42BA7}"/>
              </a:ext>
            </a:extLst>
          </p:cNvPr>
          <p:cNvSpPr txBox="1"/>
          <p:nvPr/>
        </p:nvSpPr>
        <p:spPr>
          <a:xfrm>
            <a:off x="5027373" y="3213203"/>
            <a:ext cx="6096000"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cap="all">
                <a:cs typeface="+mn-ea"/>
                <a:sym typeface="+mn-lt"/>
              </a:rPr>
              <a:t>斯蒂芬</a:t>
            </a:r>
            <a:r>
              <a:rPr lang="en-US" altLang="zh-CN" sz="2000" cap="all">
                <a:cs typeface="+mn-ea"/>
                <a:sym typeface="+mn-lt"/>
              </a:rPr>
              <a:t>·</a:t>
            </a:r>
            <a:r>
              <a:rPr lang="zh-CN" altLang="en-US" sz="2000" cap="all">
                <a:cs typeface="+mn-ea"/>
                <a:sym typeface="+mn-lt"/>
              </a:rPr>
              <a:t>罗宾</a:t>
            </a:r>
            <a:r>
              <a:rPr lang="zh-CN" altLang="en-US" sz="2000" cap="all" smtClean="0">
                <a:cs typeface="+mn-ea"/>
                <a:sym typeface="+mn-lt"/>
              </a:rPr>
              <a:t>斯</a:t>
            </a:r>
            <a:endParaRPr lang="en-US" altLang="zh-CN" sz="2000" cap="all" smtClean="0">
              <a:cs typeface="+mn-ea"/>
              <a:sym typeface="+mn-lt"/>
            </a:endParaRPr>
          </a:p>
          <a:p>
            <a:pPr algn="ctr"/>
            <a:r>
              <a:rPr lang="zh-CN" altLang="en-US" sz="2000" cap="all">
                <a:cs typeface="+mn-ea"/>
                <a:sym typeface="+mn-lt"/>
              </a:rPr>
              <a:t>蒂莫西</a:t>
            </a:r>
            <a:r>
              <a:rPr lang="en-US" altLang="zh-CN" sz="2000" cap="all">
                <a:cs typeface="+mn-ea"/>
                <a:sym typeface="+mn-lt"/>
              </a:rPr>
              <a:t>·</a:t>
            </a:r>
            <a:r>
              <a:rPr lang="zh-CN" altLang="en-US" sz="2000" cap="all">
                <a:cs typeface="+mn-ea"/>
                <a:sym typeface="+mn-lt"/>
              </a:rPr>
              <a:t>贾奇</a:t>
            </a:r>
            <a:r>
              <a:rPr lang="zh-CN" altLang="en-US" sz="2800" cap="all" smtClean="0">
                <a:cs typeface="+mn-ea"/>
                <a:sym typeface="+mn-lt"/>
              </a:rPr>
              <a:t>　</a:t>
            </a:r>
            <a:endParaRPr lang="zh-CN" altLang="en-US" sz="2800" cap="all">
              <a:cs typeface="+mn-ea"/>
              <a:sym typeface="+mn-lt"/>
            </a:endParaRPr>
          </a:p>
        </p:txBody>
      </p:sp>
      <p:sp>
        <p:nvSpPr>
          <p:cNvPr id="3" name="矩形 2"/>
          <p:cNvSpPr/>
          <p:nvPr/>
        </p:nvSpPr>
        <p:spPr>
          <a:xfrm>
            <a:off x="7033055" y="2482399"/>
            <a:ext cx="2084637"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C00000"/>
                </a:solidFill>
              </a:rPr>
              <a:t>（</a:t>
            </a:r>
            <a:r>
              <a:rPr lang="zh-CN" altLang="en-US" sz="2800" smtClean="0">
                <a:solidFill>
                  <a:srgbClr val="C00000"/>
                </a:solidFill>
              </a:rPr>
              <a:t>第</a:t>
            </a:r>
            <a:r>
              <a:rPr lang="en-US" altLang="zh-CN" sz="2800" smtClean="0">
                <a:solidFill>
                  <a:srgbClr val="C00000"/>
                </a:solidFill>
              </a:rPr>
              <a:t>18</a:t>
            </a:r>
            <a:r>
              <a:rPr lang="zh-CN" altLang="en-US" sz="2800" smtClean="0">
                <a:solidFill>
                  <a:srgbClr val="C00000"/>
                </a:solidFill>
              </a:rPr>
              <a:t>版</a:t>
            </a:r>
            <a:r>
              <a:rPr lang="zh-CN" altLang="en-US" sz="2800">
                <a:solidFill>
                  <a:srgbClr val="C00000"/>
                </a:solidFill>
              </a:rPr>
              <a:t>）</a:t>
            </a:r>
          </a:p>
        </p:txBody>
      </p:sp>
      <p:sp>
        <p:nvSpPr>
          <p:cNvPr id="2" name="矩形 1"/>
          <p:cNvSpPr/>
          <p:nvPr/>
        </p:nvSpPr>
        <p:spPr>
          <a:xfrm>
            <a:off x="9117692" y="3419874"/>
            <a:ext cx="886599" cy="36933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cap="all">
                <a:cs typeface="+mn-ea"/>
                <a:sym typeface="+mn-lt"/>
              </a:rPr>
              <a:t>著</a:t>
            </a:r>
          </a:p>
        </p:txBody>
      </p:sp>
      <p:pic>
        <p:nvPicPr>
          <p:cNvPr id="9" name="Picture 2" descr="http://www.crup.com.cn/ShowPic/BookDetailShow?vpath=%2Fbook%2Fd1be8d21-9d2f-4373-ba02-3c9654848ae0%2F%2Fd1be8d21-9d2f-4373-ba02-3c9654848ae0.jpeg&amp;vtag=1&amp;ptype=1"/>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12371" y="860035"/>
            <a:ext cx="3370919" cy="4750845"/>
          </a:xfrm>
          <a:prstGeom prst="rect">
            <a:avLst/>
          </a:prstGeom>
          <a:noFill/>
          <a:extLst>
            <a:ext uri="{909E8E84-426E-40DD-AFC4-6F175D3DCCD1}">
              <a14:hiddenFill xmlns:a14="http://schemas.microsoft.com/office/drawing/2010/main">
                <a:solidFill>
                  <a:srgbClr val="FFFFFF"/>
                </a:solidFill>
              </a14:hiddenFill>
            </a:ext>
          </a:extLst>
        </p:spPr>
      </p:pic>
      <p:sp>
        <p:nvSpPr>
          <p:cNvPr id="13" name="PB1"/>
          <p:cNvSpPr/>
          <p:nvPr/>
        </p:nvSpPr>
        <p:spPr>
          <a:xfrm>
            <a:off x="0" y="6839712"/>
            <a:ext cx="290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4" name="PageNumberTextBox1"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罗宾斯组织行为学第18版中文ppt-1全文共42页，当前为第1页。</a:t>
            </a:r>
          </a:p>
        </p:txBody>
      </p:sp>
    </p:spTree>
    <p:extLst>
      <p:ext uri="{BB962C8B-B14F-4D97-AF65-F5344CB8AC3E}">
        <p14:creationId xmlns:p14="http://schemas.microsoft.com/office/powerpoint/2010/main" val="854718932"/>
      </p:ext>
    </p:extLst>
  </p:cSld>
  <p:clrMapOvr>
    <a:masterClrMapping/>
  </p:clrMapOvr>
  <p:transition spd="slow">
    <p:split orient="ver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OfficePLUS-2">
            <a:extLst>
              <a:ext uri="{FF2B5EF4-FFF2-40B4-BE49-F238E27FC236}">
                <a16:creationId xmlns="" xmlns:a16="http://schemas.microsoft.com/office/drawing/2014/main" id="{7A34FC6A-1447-4A4C-9552-34D56404EF67}"/>
              </a:ext>
            </a:extLst>
          </p:cNvPr>
          <p:cNvSpPr txBox="1"/>
          <p:nvPr/>
        </p:nvSpPr>
        <p:spPr>
          <a:xfrm>
            <a:off x="2" y="2717575"/>
            <a:ext cx="12191999" cy="923330"/>
          </a:xfrm>
          <a:prstGeom prst="rect">
            <a:avLst/>
          </a:prstGeom>
          <a:noFill/>
          <a:effectLst>
            <a:outerShdw blurRad="50800" dist="38100" dir="2700000" algn="tl" rotWithShape="0">
              <a:prstClr val="black">
                <a:alpha val="18000"/>
              </a:prstClr>
            </a:out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5400" smtClean="0">
                <a:solidFill>
                  <a:srgbClr val="C00000"/>
                </a:solidFill>
              </a:rPr>
              <a:t>什么</a:t>
            </a:r>
            <a:r>
              <a:rPr lang="zh-CN" altLang="zh-CN" sz="5400">
                <a:solidFill>
                  <a:srgbClr val="C00000"/>
                </a:solidFill>
              </a:rPr>
              <a:t>是组织行为学</a:t>
            </a:r>
            <a:endParaRPr lang="zh-CN" altLang="en-US" sz="5400" b="1">
              <a:solidFill>
                <a:srgbClr val="C00000"/>
              </a:solidFill>
              <a:latin typeface="+mj-ea"/>
              <a:cs typeface="+mn-ea"/>
              <a:sym typeface="+mn-lt"/>
            </a:endParaRPr>
          </a:p>
        </p:txBody>
      </p:sp>
      <p:sp>
        <p:nvSpPr>
          <p:cNvPr id="2" name="矩形 1"/>
          <p:cNvSpPr/>
          <p:nvPr/>
        </p:nvSpPr>
        <p:spPr>
          <a:xfrm>
            <a:off x="4472932" y="1793298"/>
            <a:ext cx="3246137"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4000">
                <a:solidFill>
                  <a:srgbClr val="C00000"/>
                </a:solidFill>
              </a:rPr>
              <a:t>第</a:t>
            </a:r>
            <a:r>
              <a:rPr lang="en-US" altLang="zh-CN" sz="4000">
                <a:solidFill>
                  <a:srgbClr val="C00000"/>
                </a:solidFill>
              </a:rPr>
              <a:t>1</a:t>
            </a:r>
            <a:r>
              <a:rPr lang="zh-CN" altLang="zh-CN" sz="4000" smtClean="0">
                <a:solidFill>
                  <a:srgbClr val="C00000"/>
                </a:solidFill>
              </a:rPr>
              <a:t>章</a:t>
            </a:r>
            <a:endParaRPr lang="en-US" altLang="zh-CN" sz="4000">
              <a:solidFill>
                <a:srgbClr val="C00000"/>
              </a:solidFill>
            </a:endParaRPr>
          </a:p>
        </p:txBody>
      </p:sp>
      <p:sp>
        <p:nvSpPr>
          <p:cNvPr id="4" name="PB2"/>
          <p:cNvSpPr/>
          <p:nvPr/>
        </p:nvSpPr>
        <p:spPr>
          <a:xfrm>
            <a:off x="0" y="6839712"/>
            <a:ext cx="580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5" name="PageNumberTextBox2"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罗宾斯组织行为学第18版中文ppt-1全文共42页，当前为第2页。</a:t>
            </a:r>
          </a:p>
        </p:txBody>
      </p:sp>
    </p:spTree>
    <p:extLst>
      <p:ext uri="{BB962C8B-B14F-4D97-AF65-F5344CB8AC3E}">
        <p14:creationId xmlns:p14="http://schemas.microsoft.com/office/powerpoint/2010/main" val="22935589"/>
      </p:ext>
    </p:extLst>
  </p:cSld>
  <p:clrMapOvr>
    <a:masterClrMapping/>
  </p:clrMapOvr>
  <p:transition spd="slow">
    <p:split orient="vert"/>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Content Placeholder 2"/>
          <p:cNvSpPr>
            <a:spLocks noGrp="1"/>
          </p:cNvSpPr>
          <p:nvPr>
            <p:ph idx="1"/>
          </p:nvPr>
        </p:nvSpPr>
        <p:spPr>
          <a:xfrm>
            <a:off x="711200" y="1312652"/>
            <a:ext cx="10871200" cy="5088148"/>
          </a:xfrm>
        </p:spPr>
        <p:txBody>
          <a:bodyPr/>
          <a:lstStyle/>
          <a:p>
            <a:pPr marL="0" indent="0">
              <a:lnSpc>
                <a:spcPct val="150000"/>
              </a:lnSpc>
              <a:spcBef>
                <a:spcPct val="0"/>
              </a:spcBef>
              <a:buNone/>
            </a:pPr>
            <a:r>
              <a:rPr lang="zh-CN" altLang="zh-CN" sz="2000" smtClean="0"/>
              <a:t>学</a:t>
            </a:r>
            <a:r>
              <a:rPr lang="zh-CN" altLang="zh-CN" sz="2000"/>
              <a:t>完本章后，你应该能够：</a:t>
            </a:r>
          </a:p>
          <a:p>
            <a:pPr>
              <a:lnSpc>
                <a:spcPct val="150000"/>
              </a:lnSpc>
              <a:spcBef>
                <a:spcPct val="0"/>
              </a:spcBef>
            </a:pPr>
            <a:r>
              <a:rPr lang="en-US" altLang="zh-CN" sz="2000"/>
              <a:t>1. </a:t>
            </a:r>
            <a:r>
              <a:rPr lang="zh-CN" altLang="zh-CN" sz="2000"/>
              <a:t>阐释人际技能在工作场所中的重要性。</a:t>
            </a:r>
          </a:p>
          <a:p>
            <a:pPr>
              <a:lnSpc>
                <a:spcPct val="150000"/>
              </a:lnSpc>
              <a:spcBef>
                <a:spcPct val="0"/>
              </a:spcBef>
            </a:pPr>
            <a:r>
              <a:rPr lang="en-US" altLang="zh-CN" sz="2000"/>
              <a:t>2. </a:t>
            </a:r>
            <a:r>
              <a:rPr lang="zh-CN" altLang="zh-CN" sz="2000"/>
              <a:t>界定组织行为学是什么。</a:t>
            </a:r>
          </a:p>
          <a:p>
            <a:pPr>
              <a:lnSpc>
                <a:spcPct val="150000"/>
              </a:lnSpc>
              <a:spcBef>
                <a:spcPct val="0"/>
              </a:spcBef>
            </a:pPr>
            <a:r>
              <a:rPr lang="en-US" altLang="zh-CN" sz="2000"/>
              <a:t>3. </a:t>
            </a:r>
            <a:r>
              <a:rPr lang="zh-CN" altLang="zh-CN" sz="2000"/>
              <a:t>解释系统研究对于组织行为学的价值。</a:t>
            </a:r>
          </a:p>
          <a:p>
            <a:pPr>
              <a:lnSpc>
                <a:spcPct val="150000"/>
              </a:lnSpc>
              <a:spcBef>
                <a:spcPct val="0"/>
              </a:spcBef>
            </a:pPr>
            <a:r>
              <a:rPr lang="en-US" altLang="zh-CN" sz="2000"/>
              <a:t>4. </a:t>
            </a:r>
            <a:r>
              <a:rPr lang="zh-CN" altLang="zh-CN" sz="2000"/>
              <a:t>了解对组织行为学有贡献的其他主要行为科学分支。</a:t>
            </a:r>
          </a:p>
          <a:p>
            <a:pPr>
              <a:lnSpc>
                <a:spcPct val="150000"/>
              </a:lnSpc>
              <a:spcBef>
                <a:spcPct val="0"/>
              </a:spcBef>
            </a:pPr>
            <a:r>
              <a:rPr lang="en-US" altLang="zh-CN" sz="2000"/>
              <a:t>5. </a:t>
            </a:r>
            <a:r>
              <a:rPr lang="zh-CN" altLang="zh-CN" sz="2000"/>
              <a:t>阐释为什么组织行为学中没有绝对的真理。</a:t>
            </a:r>
          </a:p>
          <a:p>
            <a:pPr>
              <a:lnSpc>
                <a:spcPct val="150000"/>
              </a:lnSpc>
              <a:spcBef>
                <a:spcPct val="0"/>
              </a:spcBef>
            </a:pPr>
            <a:r>
              <a:rPr lang="en-US" altLang="zh-CN" sz="2000"/>
              <a:t>6. </a:t>
            </a:r>
            <a:r>
              <a:rPr lang="zh-CN" altLang="zh-CN" sz="2000"/>
              <a:t>描述管理者在应用组织行为学的概念时面临的主要挑战和机遇。</a:t>
            </a:r>
          </a:p>
          <a:p>
            <a:pPr>
              <a:lnSpc>
                <a:spcPct val="150000"/>
              </a:lnSpc>
              <a:spcBef>
                <a:spcPct val="0"/>
              </a:spcBef>
            </a:pPr>
            <a:r>
              <a:rPr lang="en-US" altLang="zh-CN" sz="2000"/>
              <a:t>7. </a:t>
            </a:r>
            <a:r>
              <a:rPr lang="zh-CN" altLang="zh-CN" sz="2000"/>
              <a:t>比较本书提到的组织行为学模型的三种分析水平</a:t>
            </a:r>
            <a:r>
              <a:rPr lang="zh-CN" altLang="zh-CN" sz="2000" smtClean="0"/>
              <a:t>。</a:t>
            </a:r>
            <a:endParaRPr lang="en-US" altLang="zh-CN" sz="2000" smtClean="0"/>
          </a:p>
          <a:p>
            <a:pPr>
              <a:lnSpc>
                <a:spcPct val="150000"/>
              </a:lnSpc>
              <a:spcBef>
                <a:spcPct val="0"/>
              </a:spcBef>
            </a:pPr>
            <a:r>
              <a:rPr lang="en-US" altLang="zh-CN" sz="2000"/>
              <a:t>8. </a:t>
            </a:r>
            <a:r>
              <a:rPr lang="zh-CN" altLang="zh-CN" sz="2000"/>
              <a:t>描述通过学习组织行为学所获得的适用于其他专业或未来职业的关键就业技能</a:t>
            </a:r>
            <a:r>
              <a:rPr lang="zh-CN" altLang="zh-CN" sz="2000" smtClean="0"/>
              <a:t>。</a:t>
            </a:r>
            <a:endParaRPr lang="zh-CN" altLang="zh-CN" sz="2000"/>
          </a:p>
          <a:p>
            <a:pPr marL="493776" indent="-493776">
              <a:spcBef>
                <a:spcPts val="600"/>
              </a:spcBef>
              <a:buClr>
                <a:schemeClr val="bg2"/>
              </a:buClr>
              <a:buNone/>
              <a:defRPr/>
            </a:pPr>
            <a:endParaRPr lang="en-US" sz="2200">
              <a:cs typeface="Arial"/>
            </a:endParaRPr>
          </a:p>
        </p:txBody>
      </p:sp>
      <p:sp>
        <p:nvSpPr>
          <p:cNvPr id="5" name="Title 1"/>
          <p:cNvSpPr>
            <a:spLocks noGrp="1"/>
          </p:cNvSpPr>
          <p:nvPr>
            <p:ph type="title"/>
          </p:nvPr>
        </p:nvSpPr>
        <p:spPr>
          <a:xfrm>
            <a:off x="609600" y="215372"/>
            <a:ext cx="10972800" cy="1097280"/>
          </a:xfrm>
        </p:spPr>
        <p:txBody>
          <a:bodyPr anchor="b" anchorCtr="0"/>
          <a:lstStyle/>
          <a:p>
            <a:r>
              <a:rPr lang="zh-CN" altLang="en-US" sz="3600" b="0" smtClean="0">
                <a:solidFill>
                  <a:srgbClr val="C00000"/>
                </a:solidFill>
                <a:latin typeface="+mj-lt"/>
              </a:rPr>
              <a:t>学习目标</a:t>
            </a:r>
            <a:endParaRPr lang="en-US" sz="3600" b="0">
              <a:solidFill>
                <a:srgbClr val="C00000"/>
              </a:solidFill>
              <a:latin typeface="+mj-lt"/>
            </a:endParaRPr>
          </a:p>
        </p:txBody>
      </p:sp>
      <p:sp>
        <p:nvSpPr>
          <p:cNvPr id="6" name="PB3"/>
          <p:cNvSpPr/>
          <p:nvPr/>
        </p:nvSpPr>
        <p:spPr>
          <a:xfrm>
            <a:off x="0" y="6839712"/>
            <a:ext cx="870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7" name="PageNumberTextBox3"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罗宾斯组织行为学第18版中文ppt-1全文共42页，当前为第3页。</a:t>
            </a:r>
          </a:p>
        </p:txBody>
      </p:sp>
    </p:spTree>
    <p:extLst>
      <p:ext uri="{BB962C8B-B14F-4D97-AF65-F5344CB8AC3E}">
        <p14:creationId xmlns:p14="http://schemas.microsoft.com/office/powerpoint/2010/main" val="1986250368"/>
      </p:ext>
    </p:extLst>
  </p:cSld>
  <p:clrMapOvr>
    <a:masterClrMapping/>
  </p:clrMapOvr>
  <p:transition spd="slow">
    <p:split orient="vert"/>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nchor="b" anchorCtr="0"/>
          <a:lstStyle/>
          <a:p>
            <a:r>
              <a:rPr lang="zh-CN" altLang="en-US">
                <a:solidFill>
                  <a:srgbClr val="C00000"/>
                </a:solidFill>
                <a:cs typeface="Arial Narrow"/>
              </a:rPr>
              <a:t>阐释人际技能在工作场所中的重要性</a:t>
            </a:r>
            <a:endParaRPr lang="en-US" sz="3600" b="0">
              <a:solidFill>
                <a:srgbClr val="C00000"/>
              </a:solidFill>
            </a:endParaRPr>
          </a:p>
        </p:txBody>
      </p:sp>
      <p:sp>
        <p:nvSpPr>
          <p:cNvPr id="3" name="Content Placeholder 2"/>
          <p:cNvSpPr>
            <a:spLocks noGrp="1"/>
          </p:cNvSpPr>
          <p:nvPr>
            <p:ph idx="1"/>
          </p:nvPr>
        </p:nvSpPr>
        <p:spPr/>
        <p:txBody>
          <a:bodyPr/>
          <a:lstStyle/>
          <a:p>
            <a:pPr>
              <a:lnSpc>
                <a:spcPct val="150000"/>
              </a:lnSpc>
              <a:buClrTx/>
              <a:defRPr/>
            </a:pPr>
            <a:r>
              <a:rPr lang="zh-CN" altLang="en-US" sz="2400">
                <a:cs typeface="Arial"/>
              </a:rPr>
              <a:t>人际技能之所以重要，是因为</a:t>
            </a:r>
            <a:r>
              <a:rPr lang="en-US" sz="2400" smtClean="0">
                <a:cs typeface="Arial"/>
              </a:rPr>
              <a:t>…</a:t>
            </a:r>
            <a:endParaRPr lang="en-US" sz="2400">
              <a:cs typeface="Arial"/>
            </a:endParaRPr>
          </a:p>
          <a:p>
            <a:pPr marL="740664" lvl="2" indent="-283464">
              <a:lnSpc>
                <a:spcPct val="150000"/>
              </a:lnSpc>
              <a:buFont typeface="Arial" pitchFamily="34" charset="0"/>
              <a:buChar char="–"/>
              <a:defRPr/>
            </a:pPr>
            <a:r>
              <a:rPr lang="zh-CN" altLang="zh-CN" sz="2400">
                <a:cs typeface="Arial"/>
              </a:rPr>
              <a:t>那些被认为是最佳工作场所的公司创造了卓越的财务业绩。</a:t>
            </a:r>
            <a:endParaRPr lang="en-US" altLang="zh-CN" sz="2400">
              <a:cs typeface="Arial"/>
            </a:endParaRPr>
          </a:p>
          <a:p>
            <a:pPr marL="740664" lvl="2" indent="-283464">
              <a:lnSpc>
                <a:spcPct val="150000"/>
              </a:lnSpc>
              <a:buFont typeface="Arial" pitchFamily="34" charset="0"/>
              <a:buChar char="–"/>
              <a:defRPr/>
            </a:pPr>
            <a:r>
              <a:rPr lang="zh-CN" altLang="zh-CN" sz="2400">
                <a:cs typeface="Arial"/>
              </a:rPr>
              <a:t>管理者人际技能的开发还有助于组 织吸引和留住高绩效的员工。</a:t>
            </a:r>
            <a:endParaRPr lang="en-US" altLang="zh-CN" sz="2400">
              <a:cs typeface="Arial"/>
            </a:endParaRPr>
          </a:p>
          <a:p>
            <a:pPr marL="740664" lvl="2" indent="-283464">
              <a:lnSpc>
                <a:spcPct val="150000"/>
              </a:lnSpc>
              <a:buFont typeface="Arial" pitchFamily="34" charset="0"/>
              <a:buChar char="–"/>
              <a:defRPr/>
            </a:pPr>
            <a:r>
              <a:rPr lang="zh-CN" altLang="zh-CN" sz="2400">
                <a:cs typeface="Arial"/>
              </a:rPr>
              <a:t>工作关系的质量和员工的工作满意度、压力和离职之间存在很强的关联</a:t>
            </a:r>
            <a:r>
              <a:rPr lang="zh-CN" altLang="en-US" sz="2400">
                <a:cs typeface="Arial"/>
              </a:rPr>
              <a:t>。</a:t>
            </a:r>
            <a:endParaRPr lang="en-US" altLang="zh-CN" sz="2400">
              <a:cs typeface="Arial"/>
            </a:endParaRPr>
          </a:p>
          <a:p>
            <a:pPr marL="740664" lvl="2" indent="-283464">
              <a:lnSpc>
                <a:spcPct val="150000"/>
              </a:lnSpc>
              <a:buFont typeface="Arial" pitchFamily="34" charset="0"/>
              <a:buChar char="–"/>
              <a:defRPr/>
            </a:pPr>
            <a:r>
              <a:rPr lang="zh-CN" altLang="zh-CN" sz="2400">
                <a:cs typeface="Arial"/>
              </a:rPr>
              <a:t>能够培养社会责任意识</a:t>
            </a:r>
            <a:r>
              <a:rPr lang="zh-CN" altLang="en-US" sz="2400">
                <a:cs typeface="Arial"/>
              </a:rPr>
              <a:t>。</a:t>
            </a:r>
            <a:endParaRPr lang="en-US" sz="2400">
              <a:cs typeface="Arial"/>
            </a:endParaRPr>
          </a:p>
        </p:txBody>
      </p:sp>
      <p:sp>
        <p:nvSpPr>
          <p:cNvPr id="4" name="PB4"/>
          <p:cNvSpPr/>
          <p:nvPr/>
        </p:nvSpPr>
        <p:spPr>
          <a:xfrm>
            <a:off x="0" y="6839712"/>
            <a:ext cx="1161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5" name="PageNumberTextBox4"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罗宾斯组织行为学第18版中文ppt-1全文共42页，当前为第4页。</a:t>
            </a:r>
          </a:p>
        </p:txBody>
      </p:sp>
    </p:spTree>
    <p:extLst>
      <p:ext uri="{BB962C8B-B14F-4D97-AF65-F5344CB8AC3E}">
        <p14:creationId xmlns:p14="http://schemas.microsoft.com/office/powerpoint/2010/main" val="2481912891"/>
      </p:ext>
    </p:extLst>
  </p:cSld>
  <p:clrMapOvr>
    <a:masterClrMapping/>
  </p:clrMapOvr>
  <p:transition spd="slow">
    <p:split orient="vert"/>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Content Placeholder 2"/>
          <p:cNvSpPr>
            <a:spLocks noGrp="1"/>
          </p:cNvSpPr>
          <p:nvPr>
            <p:ph idx="1"/>
          </p:nvPr>
        </p:nvSpPr>
        <p:spPr/>
        <p:txBody>
          <a:bodyPr/>
          <a:lstStyle/>
          <a:p>
            <a:pPr marL="256032" lvl="2" indent="-256032">
              <a:lnSpc>
                <a:spcPct val="150000"/>
              </a:lnSpc>
              <a:spcBef>
                <a:spcPts val="1500"/>
              </a:spcBef>
              <a:buClrTx/>
              <a:buFont typeface="Arial" pitchFamily="34" charset="0"/>
              <a:buChar char="•"/>
              <a:defRPr/>
            </a:pPr>
            <a:r>
              <a:rPr lang="zh-CN" altLang="en-US" sz="2400" b="1" smtClean="0">
                <a:cs typeface="Arial"/>
              </a:rPr>
              <a:t>管理</a:t>
            </a:r>
            <a:r>
              <a:rPr lang="zh-CN" altLang="en-US" sz="2400" b="1">
                <a:cs typeface="Arial"/>
              </a:rPr>
              <a:t>者：</a:t>
            </a:r>
            <a:r>
              <a:rPr lang="en-US" altLang="zh-CN" sz="2400">
                <a:cs typeface="Arial"/>
              </a:rPr>
              <a:t> </a:t>
            </a:r>
            <a:r>
              <a:rPr lang="zh-CN" altLang="zh-CN" sz="2400"/>
              <a:t>通过</a:t>
            </a:r>
            <a:r>
              <a:rPr lang="zh-CN" altLang="en-US" sz="2400"/>
              <a:t>组织中的</a:t>
            </a:r>
            <a:r>
              <a:rPr lang="zh-CN" altLang="zh-CN" sz="2400"/>
              <a:t>他人来完成</a:t>
            </a:r>
            <a:r>
              <a:rPr lang="zh-CN" altLang="zh-CN" sz="2400" smtClean="0"/>
              <a:t>工作</a:t>
            </a:r>
            <a:r>
              <a:rPr lang="zh-CN" altLang="en-US" sz="2400" smtClean="0"/>
              <a:t>。</a:t>
            </a:r>
            <a:endParaRPr lang="en-US" altLang="zh-CN" sz="2400" smtClean="0"/>
          </a:p>
          <a:p>
            <a:pPr marL="256032" lvl="2" indent="-256032">
              <a:lnSpc>
                <a:spcPct val="150000"/>
              </a:lnSpc>
              <a:spcBef>
                <a:spcPts val="1500"/>
              </a:spcBef>
              <a:buClrTx/>
              <a:buFont typeface="Arial" pitchFamily="34" charset="0"/>
              <a:buChar char="•"/>
              <a:defRPr/>
            </a:pPr>
            <a:r>
              <a:rPr lang="zh-CN" altLang="en-US" sz="2400" b="1">
                <a:cs typeface="Arial"/>
              </a:rPr>
              <a:t>组织：</a:t>
            </a:r>
            <a:r>
              <a:rPr lang="en-US" altLang="zh-CN" sz="2400">
                <a:cs typeface="Arial"/>
              </a:rPr>
              <a:t> </a:t>
            </a:r>
            <a:r>
              <a:rPr lang="zh-CN" altLang="zh-CN" sz="2400"/>
              <a:t>有目的地组合起来的社会单元，它由两个或两个以上的个体组成，在一个相对连续的基础上运作，以实现一个或一系列共同</a:t>
            </a:r>
            <a:r>
              <a:rPr lang="zh-CN" altLang="zh-CN" sz="2400" smtClean="0"/>
              <a:t>目标</a:t>
            </a:r>
            <a:r>
              <a:rPr lang="zh-CN" altLang="en-US" sz="2400" smtClean="0"/>
              <a:t>。</a:t>
            </a:r>
            <a:endParaRPr lang="en-US" sz="2400" smtClean="0">
              <a:cs typeface="Arial" pitchFamily="34" charset="0"/>
            </a:endParaRPr>
          </a:p>
          <a:p>
            <a:pPr marL="740664" lvl="2" indent="-283464">
              <a:lnSpc>
                <a:spcPct val="150000"/>
              </a:lnSpc>
              <a:buFont typeface="Arial" pitchFamily="34" charset="0"/>
              <a:buChar char="–"/>
              <a:defRPr/>
            </a:pPr>
            <a:r>
              <a:rPr lang="zh-CN" altLang="zh-CN" sz="2400">
                <a:cs typeface="Arial"/>
              </a:rPr>
              <a:t>计划、组织、领导和控制</a:t>
            </a:r>
            <a:r>
              <a:rPr lang="zh-CN" altLang="en-US" sz="2400">
                <a:cs typeface="Arial"/>
              </a:rPr>
              <a:t>。</a:t>
            </a:r>
            <a:endParaRPr lang="en-US" altLang="zh-CN" sz="2400">
              <a:cs typeface="Arial"/>
            </a:endParaRPr>
          </a:p>
          <a:p>
            <a:pPr marL="256032" lvl="2" indent="-256032">
              <a:lnSpc>
                <a:spcPct val="150000"/>
              </a:lnSpc>
              <a:spcBef>
                <a:spcPts val="1500"/>
              </a:spcBef>
              <a:buClrTx/>
              <a:buFont typeface="Arial" pitchFamily="34" charset="0"/>
              <a:buChar char="•"/>
              <a:defRPr/>
            </a:pPr>
            <a:r>
              <a:rPr lang="zh-CN" altLang="zh-CN" sz="2400"/>
              <a:t>明茨伯格得出结论：管理者扮演着</a:t>
            </a:r>
            <a:r>
              <a:rPr lang="en-US" altLang="zh-CN" sz="2400"/>
              <a:t>10</a:t>
            </a:r>
            <a:r>
              <a:rPr lang="zh-CN" altLang="zh-CN" sz="2400"/>
              <a:t>种不同但高度相关的角色，或者说表现出了</a:t>
            </a:r>
            <a:r>
              <a:rPr lang="en-US" altLang="zh-CN" sz="2400"/>
              <a:t>10</a:t>
            </a:r>
            <a:r>
              <a:rPr lang="zh-CN" altLang="zh-CN" sz="2400"/>
              <a:t>种不同的工作相关行为</a:t>
            </a:r>
            <a:r>
              <a:rPr lang="zh-CN" altLang="en-US" sz="2400" smtClean="0"/>
              <a:t>。</a:t>
            </a:r>
            <a:endParaRPr lang="en-US" sz="2400"/>
          </a:p>
        </p:txBody>
      </p:sp>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描述管理者的职能、角色和</a:t>
            </a:r>
            <a:r>
              <a:rPr lang="zh-CN" altLang="en-US" sz="3600" smtClean="0">
                <a:solidFill>
                  <a:srgbClr val="C00000"/>
                </a:solidFill>
                <a:cs typeface="Arial Narrow"/>
              </a:rPr>
              <a:t>技能（</a:t>
            </a:r>
            <a:r>
              <a:rPr lang="en-US" altLang="zh-CN" sz="3600" smtClean="0">
                <a:solidFill>
                  <a:srgbClr val="C00000"/>
                </a:solidFill>
                <a:cs typeface="Arial Narrow"/>
              </a:rPr>
              <a:t>1/3</a:t>
            </a:r>
            <a:r>
              <a:rPr lang="zh-CN" altLang="en-US" sz="3600" smtClean="0">
                <a:solidFill>
                  <a:srgbClr val="C00000"/>
                </a:solidFill>
                <a:cs typeface="Arial Narrow"/>
              </a:rPr>
              <a:t>）</a:t>
            </a:r>
            <a:endParaRPr lang="en-US" sz="2800">
              <a:solidFill>
                <a:srgbClr val="C00000"/>
              </a:solidFill>
            </a:endParaRPr>
          </a:p>
        </p:txBody>
      </p:sp>
      <p:sp>
        <p:nvSpPr>
          <p:cNvPr id="8" name="PB5"/>
          <p:cNvSpPr/>
          <p:nvPr/>
        </p:nvSpPr>
        <p:spPr>
          <a:xfrm>
            <a:off x="0" y="6839712"/>
            <a:ext cx="1451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9" name="PageNumberTextBox5"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罗宾斯组织行为学第18版中文ppt-1全文共42页，当前为第5页。</a:t>
            </a:r>
          </a:p>
        </p:txBody>
      </p:sp>
    </p:spTree>
    <p:extLst>
      <p:ext uri="{BB962C8B-B14F-4D97-AF65-F5344CB8AC3E}">
        <p14:creationId xmlns:p14="http://schemas.microsoft.com/office/powerpoint/2010/main" val="159599061"/>
      </p:ext>
    </p:extLst>
  </p:cSld>
  <p:clrMapOvr>
    <a:masterClrMapping/>
  </p:clrMapOvr>
  <p:transition spd="slow">
    <p:split orient="vert"/>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描述管理者的职能、角色和技能（</a:t>
            </a:r>
            <a:r>
              <a:rPr lang="en-US" altLang="zh-CN" sz="3600" smtClean="0">
                <a:solidFill>
                  <a:srgbClr val="C00000"/>
                </a:solidFill>
                <a:cs typeface="Arial Narrow"/>
              </a:rPr>
              <a:t>2/3</a:t>
            </a:r>
            <a:r>
              <a:rPr lang="zh-CN" altLang="en-US" sz="3600" smtClean="0">
                <a:solidFill>
                  <a:srgbClr val="C00000"/>
                </a:solidFill>
                <a:cs typeface="Arial Narrow"/>
              </a:rPr>
              <a:t>）</a:t>
            </a:r>
            <a:endParaRPr lang="en-US" altLang="zh-CN" sz="3600">
              <a:solidFill>
                <a:srgbClr val="C00000"/>
              </a:solidFill>
              <a:cs typeface="Arial Narrow"/>
            </a:endParaRPr>
          </a:p>
        </p:txBody>
      </p:sp>
      <p:graphicFrame>
        <p:nvGraphicFramePr>
          <p:cNvPr id="4" name="表格 3"/>
          <p:cNvGraphicFramePr>
            <a:graphicFrameLocks noGrp="1"/>
          </p:cNvGraphicFramePr>
          <p:nvPr>
            <p:extLst>
              <p:ext uri="{D42A27DB-BD31-4B8C-83A1-F6EECF244321}">
                <p14:modId xmlns:p14="http://schemas.microsoft.com/office/powerpoint/2010/main" val="440896696"/>
              </p:ext>
            </p:extLst>
          </p:nvPr>
        </p:nvGraphicFramePr>
        <p:xfrm>
          <a:off x="972458" y="2278403"/>
          <a:ext cx="10348685" cy="3800180"/>
        </p:xfrm>
        <a:graphic>
          <a:graphicData uri="http://schemas.openxmlformats.org/drawingml/2006/table">
            <a:tbl>
              <a:tblPr firstRow="1" firstCol="1" lastRow="1" lastCol="1" bandRow="1" bandCol="1">
                <a:tableStyleId>{5C22544A-7EE6-4342-B048-85BDC9FD1C3A}</a:tableStyleId>
              </a:tblPr>
              <a:tblGrid>
                <a:gridCol w="2554513"/>
                <a:gridCol w="7794172"/>
              </a:tblGrid>
              <a:tr h="222250">
                <a:tc>
                  <a:txBody>
                    <a:bodyPr vert="horz" wrap="square"/>
                    <a:lstStyle/>
                    <a:p>
                      <a:pPr marL="2540" algn="ctr">
                        <a:spcBef>
                          <a:spcPts val="25"/>
                        </a:spcBef>
                        <a:spcAft>
                          <a:spcPct val="0"/>
                        </a:spcAft>
                      </a:pPr>
                      <a:r>
                        <a:rPr lang="en-US" sz="1600">
                          <a:effectLst/>
                        </a:rPr>
                        <a:t>角色</a:t>
                      </a:r>
                      <a:endParaRPr lang="zh-CN" sz="2400">
                        <a:effectLst/>
                        <a:latin typeface="Calibri"/>
                        <a:ea typeface="宋体"/>
                        <a:cs typeface="Times New Roman"/>
                      </a:endParaRPr>
                    </a:p>
                  </a:txBody>
                  <a:tcPr marL="0" marR="0" marT="0" marB="0" anchor="ctr"/>
                </a:tc>
                <a:tc>
                  <a:txBody>
                    <a:bodyPr vert="horz" wrap="square"/>
                    <a:lstStyle/>
                    <a:p>
                      <a:pPr marR="1270" algn="ctr">
                        <a:spcBef>
                          <a:spcPts val="25"/>
                        </a:spcBef>
                        <a:spcAft>
                          <a:spcPct val="0"/>
                        </a:spcAft>
                      </a:pPr>
                      <a:r>
                        <a:rPr lang="en-US" sz="1600">
                          <a:effectLst/>
                        </a:rPr>
                        <a:t>描述</a:t>
                      </a:r>
                      <a:endParaRPr lang="zh-CN" sz="2400">
                        <a:effectLst/>
                        <a:latin typeface="Calibri"/>
                        <a:ea typeface="宋体"/>
                        <a:cs typeface="Times New Roman"/>
                      </a:endParaRPr>
                    </a:p>
                  </a:txBody>
                  <a:tcPr marL="0" marR="0" marT="0" marB="0" anchor="ctr"/>
                </a:tc>
              </a:tr>
              <a:tr h="222250">
                <a:tc>
                  <a:txBody>
                    <a:bodyPr vert="horz" wrap="square"/>
                    <a:lstStyle/>
                    <a:p>
                      <a:pPr marL="321945">
                        <a:spcBef>
                          <a:spcPts val="75"/>
                        </a:spcBef>
                        <a:spcAft>
                          <a:spcPct val="0"/>
                        </a:spcAft>
                      </a:pPr>
                      <a:r>
                        <a:rPr lang="en-US" sz="1600" err="1">
                          <a:effectLst/>
                        </a:rPr>
                        <a:t>人际角色</a:t>
                      </a:r>
                      <a:endParaRPr lang="zh-CN" sz="2400">
                        <a:effectLst/>
                        <a:latin typeface="Calibri"/>
                        <a:ea typeface="宋体"/>
                        <a:cs typeface="Times New Roman"/>
                      </a:endParaRPr>
                    </a:p>
                  </a:txBody>
                  <a:tcPr marL="0" marR="0" marT="0" marB="0" anchor="ctr"/>
                </a:tc>
                <a:tc>
                  <a:txBody>
                    <a:bodyPr vert="horz" wrap="square"/>
                    <a:lstStyle/>
                    <a:p>
                      <a:pPr>
                        <a:spcAft>
                          <a:spcPct val="0"/>
                        </a:spcAft>
                      </a:pPr>
                      <a:r>
                        <a:rPr lang="en-US" sz="2400">
                          <a:effectLst/>
                        </a:rPr>
                        <a:t> </a:t>
                      </a:r>
                      <a:endParaRPr lang="zh-CN" sz="2400">
                        <a:effectLst/>
                        <a:latin typeface="Calibri"/>
                        <a:ea typeface="宋体"/>
                        <a:cs typeface="Times New Roman"/>
                      </a:endParaRPr>
                    </a:p>
                  </a:txBody>
                  <a:tcPr marL="0" marR="0" marT="0" marB="0" anchor="ctr"/>
                </a:tc>
              </a:tr>
              <a:tr h="222250">
                <a:tc>
                  <a:txBody>
                    <a:bodyPr vert="horz" wrap="square"/>
                    <a:lstStyle/>
                    <a:p>
                      <a:pPr marL="321945">
                        <a:spcBef>
                          <a:spcPts val="75"/>
                        </a:spcBef>
                        <a:spcAft>
                          <a:spcPct val="0"/>
                        </a:spcAft>
                      </a:pPr>
                      <a:r>
                        <a:rPr lang="en-US" sz="1600" err="1">
                          <a:effectLst/>
                        </a:rPr>
                        <a:t>头面人物</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象征性的首脑，需要完成法律或社交的例行工作</a:t>
                      </a:r>
                      <a:endParaRPr lang="zh-CN" sz="2400">
                        <a:effectLst/>
                        <a:latin typeface="Calibri"/>
                        <a:ea typeface="宋体"/>
                        <a:cs typeface="Times New Roman"/>
                      </a:endParaRPr>
                    </a:p>
                  </a:txBody>
                  <a:tcPr marL="0" marR="0" marT="0" marB="0" anchor="ctr"/>
                </a:tc>
              </a:tr>
              <a:tr h="264500">
                <a:tc>
                  <a:txBody>
                    <a:bodyPr vert="horz" wrap="square"/>
                    <a:lstStyle/>
                    <a:p>
                      <a:pPr marL="2540" algn="ctr">
                        <a:spcBef>
                          <a:spcPts val="75"/>
                        </a:spcBef>
                        <a:spcAft>
                          <a:spcPct val="0"/>
                        </a:spcAft>
                      </a:pPr>
                      <a:r>
                        <a:rPr lang="en-US" sz="1600">
                          <a:effectLst/>
                        </a:rPr>
                        <a:t>领导者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en-US" sz="1600">
                          <a:effectLst/>
                        </a:rPr>
                        <a:t>负责激励和指导下属</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75"/>
                        </a:spcBef>
                        <a:spcAft>
                          <a:spcPct val="0"/>
                        </a:spcAft>
                      </a:pPr>
                      <a:r>
                        <a:rPr lang="en-US" sz="1600">
                          <a:effectLst/>
                        </a:rPr>
                        <a:t>联络人</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建立并维护一个与外部保持联系的社交网络，这个网络可以提供各种支持和信息</a:t>
                      </a:r>
                      <a:endParaRPr lang="zh-CN" sz="2400">
                        <a:effectLst/>
                        <a:latin typeface="Calibri"/>
                        <a:ea typeface="宋体"/>
                        <a:cs typeface="Times New Roman"/>
                      </a:endParaRPr>
                    </a:p>
                  </a:txBody>
                  <a:tcPr marL="0" marR="0" marT="0" marB="0" anchor="ctr"/>
                </a:tc>
              </a:tr>
              <a:tr h="222250">
                <a:tc>
                  <a:txBody>
                    <a:bodyPr vert="horz" wrap="square"/>
                    <a:lstStyle/>
                    <a:p>
                      <a:pPr marL="150495">
                        <a:spcBef>
                          <a:spcPts val="75"/>
                        </a:spcBef>
                        <a:spcAft>
                          <a:spcPct val="0"/>
                        </a:spcAft>
                      </a:pPr>
                      <a:r>
                        <a:rPr lang="en-US" sz="1600">
                          <a:effectLst/>
                        </a:rPr>
                        <a:t>信息传递者角色</a:t>
                      </a:r>
                      <a:endParaRPr lang="zh-CN" sz="2400">
                        <a:effectLst/>
                        <a:latin typeface="Calibri"/>
                        <a:ea typeface="宋体"/>
                        <a:cs typeface="Times New Roman"/>
                      </a:endParaRPr>
                    </a:p>
                  </a:txBody>
                  <a:tcPr marL="0" marR="0" marT="0" marB="0" anchor="ctr"/>
                </a:tc>
                <a:tc>
                  <a:txBody>
                    <a:bodyPr vert="horz" wrap="square"/>
                    <a:lstStyle/>
                    <a:p>
                      <a:pPr>
                        <a:spcAft>
                          <a:spcPct val="0"/>
                        </a:spcAft>
                      </a:pPr>
                      <a:r>
                        <a:rPr lang="en-US" sz="2400">
                          <a:effectLst/>
                        </a:rPr>
                        <a:t> </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75"/>
                        </a:spcBef>
                        <a:spcAft>
                          <a:spcPct val="0"/>
                        </a:spcAft>
                      </a:pPr>
                      <a:r>
                        <a:rPr lang="en-US" sz="1600">
                          <a:effectLst/>
                        </a:rPr>
                        <a:t>监控者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获取各类信息，作为组织内外部信息的神经中枢</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75"/>
                        </a:spcBef>
                        <a:spcAft>
                          <a:spcPct val="0"/>
                        </a:spcAft>
                      </a:pPr>
                      <a:r>
                        <a:rPr lang="en-US" sz="1600">
                          <a:effectLst/>
                        </a:rPr>
                        <a:t>传播者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把从外部或下属那里获得的信息传递给组织中的其他成员</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75"/>
                        </a:spcBef>
                        <a:spcAft>
                          <a:spcPct val="0"/>
                        </a:spcAft>
                      </a:pPr>
                      <a:r>
                        <a:rPr lang="en-US" sz="1600">
                          <a:effectLst/>
                        </a:rPr>
                        <a:t>发言人</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向外界发布与组织的计划、政策、行动和结果相关的信息，以行业专家身份出现</a:t>
                      </a:r>
                      <a:endParaRPr lang="zh-CN" sz="2400">
                        <a:effectLst/>
                        <a:latin typeface="Calibri"/>
                        <a:ea typeface="宋体"/>
                        <a:cs typeface="Times New Roman"/>
                      </a:endParaRPr>
                    </a:p>
                  </a:txBody>
                  <a:tcPr marL="0" marR="0" marT="0" marB="0" anchor="ctr"/>
                </a:tc>
              </a:tr>
              <a:tr h="0">
                <a:tc>
                  <a:txBody>
                    <a:bodyPr vert="horz" wrap="square"/>
                    <a:lstStyle/>
                    <a:p>
                      <a:pPr marL="321945">
                        <a:spcBef>
                          <a:spcPts val="75"/>
                        </a:spcBef>
                        <a:spcAft>
                          <a:spcPct val="0"/>
                        </a:spcAft>
                      </a:pPr>
                      <a:r>
                        <a:rPr lang="en-US" sz="1600" err="1">
                          <a:effectLst/>
                        </a:rPr>
                        <a:t>决策角色</a:t>
                      </a:r>
                      <a:endParaRPr lang="zh-CN" sz="2400">
                        <a:effectLst/>
                        <a:latin typeface="Calibri"/>
                        <a:ea typeface="宋体"/>
                        <a:cs typeface="Times New Roman"/>
                      </a:endParaRPr>
                    </a:p>
                  </a:txBody>
                  <a:tcPr marL="0" marR="0" marT="0" marB="0" anchor="ctr"/>
                </a:tc>
                <a:tc>
                  <a:txBody>
                    <a:bodyPr vert="horz" wrap="square"/>
                    <a:lstStyle/>
                    <a:p>
                      <a:pPr>
                        <a:spcAft>
                          <a:spcPct val="0"/>
                        </a:spcAft>
                      </a:pPr>
                      <a:r>
                        <a:rPr lang="en-US" sz="2400">
                          <a:effectLst/>
                        </a:rPr>
                        <a:t> </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75"/>
                        </a:spcBef>
                        <a:spcAft>
                          <a:spcPct val="0"/>
                        </a:spcAft>
                      </a:pPr>
                      <a:r>
                        <a:rPr lang="en-US" sz="1600">
                          <a:effectLst/>
                        </a:rPr>
                        <a:t>创业者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从组织和环境中寻找机会，推行能够带来变革的方案</a:t>
                      </a:r>
                      <a:endParaRPr lang="zh-CN" sz="2400">
                        <a:effectLst/>
                        <a:latin typeface="Calibri"/>
                        <a:ea typeface="宋体"/>
                        <a:cs typeface="Times New Roman"/>
                      </a:endParaRPr>
                    </a:p>
                  </a:txBody>
                  <a:tcPr marL="0" marR="0" marT="0" marB="0" anchor="ctr"/>
                </a:tc>
              </a:tr>
              <a:tr h="222250">
                <a:tc>
                  <a:txBody>
                    <a:bodyPr vert="horz" wrap="square"/>
                    <a:lstStyle/>
                    <a:p>
                      <a:pPr marL="264795">
                        <a:spcBef>
                          <a:spcPts val="75"/>
                        </a:spcBef>
                        <a:spcAft>
                          <a:spcPct val="0"/>
                        </a:spcAft>
                      </a:pPr>
                      <a:r>
                        <a:rPr lang="en-US" sz="1600" smtClean="0">
                          <a:effectLst/>
                        </a:rPr>
                        <a:t>            混乱处理者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当组织面临意外的重大混乱时，负责采取正确的行动</a:t>
                      </a:r>
                      <a:endParaRPr lang="zh-CN" sz="2400">
                        <a:effectLst/>
                        <a:latin typeface="Calibri"/>
                        <a:ea typeface="宋体"/>
                        <a:cs typeface="Times New Roman"/>
                      </a:endParaRPr>
                    </a:p>
                  </a:txBody>
                  <a:tcPr marL="0" marR="0" marT="0" marB="0" anchor="ctr"/>
                </a:tc>
              </a:tr>
              <a:tr h="222250">
                <a:tc>
                  <a:txBody>
                    <a:bodyPr vert="horz" wrap="square"/>
                    <a:lstStyle/>
                    <a:p>
                      <a:pPr marL="264795">
                        <a:spcBef>
                          <a:spcPts val="75"/>
                        </a:spcBef>
                        <a:spcAft>
                          <a:spcPct val="0"/>
                        </a:spcAft>
                      </a:pPr>
                      <a:r>
                        <a:rPr lang="en-US" sz="1600" smtClean="0">
                          <a:effectLst/>
                        </a:rPr>
                        <a:t>            资源分配者</a:t>
                      </a:r>
                      <a:endParaRPr lang="zh-CN" sz="2400">
                        <a:effectLst/>
                        <a:latin typeface="Calibri"/>
                        <a:ea typeface="宋体"/>
                        <a:cs typeface="Times New Roman"/>
                      </a:endParaRPr>
                    </a:p>
                  </a:txBody>
                  <a:tcPr marL="0" marR="0" marT="0" marB="0" anchor="ctr"/>
                </a:tc>
                <a:tc>
                  <a:txBody>
                    <a:bodyPr vert="horz" wrap="square"/>
                    <a:lstStyle/>
                    <a:p>
                      <a:pPr marL="50165">
                        <a:spcBef>
                          <a:spcPts val="75"/>
                        </a:spcBef>
                        <a:spcAft>
                          <a:spcPct val="0"/>
                        </a:spcAft>
                      </a:pPr>
                      <a:r>
                        <a:rPr lang="zh-CN" sz="1600">
                          <a:effectLst/>
                        </a:rPr>
                        <a:t>做出或批准组织中的重大决策</a:t>
                      </a:r>
                      <a:endParaRPr lang="zh-CN" sz="2400">
                        <a:effectLst/>
                        <a:latin typeface="Calibri"/>
                        <a:ea typeface="宋体"/>
                        <a:cs typeface="Times New Roman"/>
                      </a:endParaRPr>
                    </a:p>
                  </a:txBody>
                  <a:tcPr marL="0" marR="0" marT="0" marB="0" anchor="ctr"/>
                </a:tc>
              </a:tr>
              <a:tr h="222250">
                <a:tc>
                  <a:txBody>
                    <a:bodyPr vert="horz" wrap="square"/>
                    <a:lstStyle/>
                    <a:p>
                      <a:pPr marL="2540" algn="ctr">
                        <a:spcBef>
                          <a:spcPts val="80"/>
                        </a:spcBef>
                        <a:spcAft>
                          <a:spcPct val="0"/>
                        </a:spcAft>
                      </a:pPr>
                      <a:r>
                        <a:rPr lang="en-US" sz="1600">
                          <a:effectLst/>
                        </a:rPr>
                        <a:t>谈判者</a:t>
                      </a:r>
                      <a:endParaRPr lang="zh-CN" sz="2400">
                        <a:effectLst/>
                        <a:latin typeface="Calibri"/>
                        <a:ea typeface="宋体"/>
                        <a:cs typeface="Times New Roman"/>
                      </a:endParaRPr>
                    </a:p>
                  </a:txBody>
                  <a:tcPr marL="0" marR="0" marT="0" marB="0" anchor="ctr"/>
                </a:tc>
                <a:tc>
                  <a:txBody>
                    <a:bodyPr vert="horz" wrap="square"/>
                    <a:lstStyle/>
                    <a:p>
                      <a:pPr marL="50165">
                        <a:spcBef>
                          <a:spcPts val="80"/>
                        </a:spcBef>
                        <a:spcAft>
                          <a:spcPct val="0"/>
                        </a:spcAft>
                      </a:pPr>
                      <a:r>
                        <a:rPr lang="zh-CN" sz="1600">
                          <a:effectLst/>
                        </a:rPr>
                        <a:t>在重要谈判中代表组织</a:t>
                      </a:r>
                      <a:endParaRPr lang="zh-CN" sz="2400">
                        <a:effectLst/>
                        <a:latin typeface="Calibri"/>
                        <a:ea typeface="宋体"/>
                        <a:cs typeface="Times New Roman"/>
                      </a:endParaRPr>
                    </a:p>
                  </a:txBody>
                  <a:tcPr marL="0" marR="0" marT="0" marB="0" anchor="ctr"/>
                </a:tc>
              </a:tr>
            </a:tbl>
          </a:graphicData>
        </a:graphic>
      </p:graphicFrame>
      <p:sp>
        <p:nvSpPr>
          <p:cNvPr id="6" name="Content Placeholder 2"/>
          <p:cNvSpPr>
            <a:spLocks noGrp="1"/>
          </p:cNvSpPr>
          <p:nvPr>
            <p:ph idx="1"/>
          </p:nvPr>
        </p:nvSpPr>
        <p:spPr>
          <a:xfrm>
            <a:off x="2155372" y="1759851"/>
            <a:ext cx="8229600" cy="381000"/>
          </a:xfrm>
        </p:spPr>
        <p:txBody>
          <a:bodyPr/>
          <a:lstStyle/>
          <a:p>
            <a:pPr marL="0" indent="0" algn="ctr">
              <a:buNone/>
            </a:pPr>
            <a:r>
              <a:rPr lang="en-US" altLang="zh-CN" sz="2000" err="1"/>
              <a:t>图表 </a:t>
            </a:r>
            <a:r>
              <a:rPr lang="en-US" altLang="zh-CN" sz="2000" b="1"/>
              <a:t>1 </a:t>
            </a:r>
            <a:r>
              <a:rPr lang="en-US" altLang="zh-CN" sz="2000"/>
              <a:t>- </a:t>
            </a:r>
            <a:r>
              <a:rPr lang="en-US" altLang="zh-CN" sz="2000" b="1"/>
              <a:t>1   </a:t>
            </a:r>
            <a:r>
              <a:rPr lang="en-US" altLang="zh-CN" sz="2000" err="1"/>
              <a:t>明茨伯格界定的管理者的角色</a:t>
            </a:r>
            <a:endParaRPr lang="zh-CN" altLang="zh-CN" sz="2000"/>
          </a:p>
        </p:txBody>
      </p:sp>
      <p:sp>
        <p:nvSpPr>
          <p:cNvPr id="8" name="PB6"/>
          <p:cNvSpPr/>
          <p:nvPr/>
        </p:nvSpPr>
        <p:spPr>
          <a:xfrm>
            <a:off x="0" y="6839712"/>
            <a:ext cx="1741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9" name="PageNumberTextBox6"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罗宾斯组织行为学第18版中文ppt-1全文共42页，当前为第6页。</a:t>
            </a:r>
          </a:p>
        </p:txBody>
      </p:sp>
    </p:spTree>
    <p:extLst>
      <p:ext uri="{BB962C8B-B14F-4D97-AF65-F5344CB8AC3E}">
        <p14:creationId xmlns:p14="http://schemas.microsoft.com/office/powerpoint/2010/main" val="2113709107"/>
      </p:ext>
    </p:extLst>
  </p:cSld>
  <p:clrMapOvr>
    <a:masterClrMapping/>
  </p:clrMapOvr>
  <p:transition spd="slow">
    <p:split orient="vert"/>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描述管理者的职能、角色和技能</a:t>
            </a:r>
            <a:r>
              <a:rPr lang="zh-CN" altLang="en-US" sz="3600" smtClean="0">
                <a:solidFill>
                  <a:srgbClr val="C00000"/>
                </a:solidFill>
                <a:cs typeface="Arial Narrow"/>
              </a:rPr>
              <a:t>（</a:t>
            </a:r>
            <a:r>
              <a:rPr lang="en-US" altLang="zh-CN" sz="3600" smtClean="0">
                <a:solidFill>
                  <a:srgbClr val="C00000"/>
                </a:solidFill>
                <a:cs typeface="Arial Narrow"/>
              </a:rPr>
              <a:t>3/3</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50000"/>
              </a:lnSpc>
              <a:spcBef>
                <a:spcPts val="1500"/>
              </a:spcBef>
              <a:buClrTx/>
              <a:defRPr/>
            </a:pPr>
            <a:r>
              <a:rPr lang="zh-CN" altLang="en-US" sz="2400" b="1">
                <a:cs typeface="Arial"/>
              </a:rPr>
              <a:t>管理技能</a:t>
            </a:r>
          </a:p>
          <a:p>
            <a:pPr marL="740664" lvl="2" indent="-283464">
              <a:lnSpc>
                <a:spcPct val="150000"/>
              </a:lnSpc>
              <a:buFont typeface="Arial" pitchFamily="34" charset="0"/>
              <a:buChar char="–"/>
              <a:defRPr/>
            </a:pPr>
            <a:r>
              <a:rPr lang="zh-CN" altLang="en-US" sz="2400"/>
              <a:t>技术技能</a:t>
            </a:r>
            <a:r>
              <a:rPr lang="en-US" altLang="zh-CN" sz="2400" smtClean="0">
                <a:cs typeface="Arial"/>
              </a:rPr>
              <a:t>——</a:t>
            </a:r>
            <a:r>
              <a:rPr lang="zh-CN" altLang="zh-CN" sz="2400" smtClean="0"/>
              <a:t>应用专业知识或技术的能力</a:t>
            </a:r>
            <a:r>
              <a:rPr lang="zh-CN" altLang="en-US" sz="2400" smtClean="0"/>
              <a:t>。</a:t>
            </a:r>
            <a:r>
              <a:rPr lang="zh-CN" altLang="zh-CN" sz="2400" smtClean="0"/>
              <a:t>所有的工作都需要一定的专业知识，许多人的技术技能都是在工作中培养出来的。</a:t>
            </a:r>
            <a:endParaRPr lang="en-US" altLang="zh-CN" sz="2400" smtClean="0"/>
          </a:p>
          <a:p>
            <a:pPr marL="740664" lvl="2" indent="-283464">
              <a:lnSpc>
                <a:spcPct val="150000"/>
              </a:lnSpc>
              <a:buFont typeface="Arial" pitchFamily="34" charset="0"/>
              <a:buChar char="–"/>
              <a:defRPr/>
            </a:pPr>
            <a:r>
              <a:rPr lang="zh-CN" altLang="en-US" sz="2400"/>
              <a:t>人际技能</a:t>
            </a:r>
            <a:r>
              <a:rPr lang="en-US" altLang="zh-CN" sz="2400" b="1" smtClean="0">
                <a:cs typeface="Arial"/>
              </a:rPr>
              <a:t>——</a:t>
            </a:r>
            <a:r>
              <a:rPr lang="zh-CN" altLang="zh-CN" sz="2400" smtClean="0"/>
              <a:t>无论</a:t>
            </a:r>
            <a:r>
              <a:rPr lang="zh-CN" altLang="zh-CN" sz="2400"/>
              <a:t>是独自一人还是在群体中，都具备的理 解他人、与他人沟通、激励他人、支持他人的能力。</a:t>
            </a:r>
            <a:endParaRPr lang="en-US" altLang="zh-CN" sz="2400">
              <a:cs typeface="Arial"/>
            </a:endParaRPr>
          </a:p>
          <a:p>
            <a:pPr marL="740664" lvl="2" indent="-283464">
              <a:lnSpc>
                <a:spcPct val="150000"/>
              </a:lnSpc>
              <a:buFont typeface="Arial" pitchFamily="34" charset="0"/>
              <a:buChar char="–"/>
              <a:defRPr/>
            </a:pPr>
            <a:r>
              <a:rPr lang="zh-CN" altLang="en-US" sz="2400"/>
              <a:t>概念技能</a:t>
            </a:r>
            <a:r>
              <a:rPr lang="en-US" altLang="zh-CN" sz="2400" b="1" smtClean="0">
                <a:cs typeface="Arial"/>
              </a:rPr>
              <a:t>——</a:t>
            </a:r>
            <a:r>
              <a:rPr lang="zh-CN" altLang="zh-CN" sz="2400" smtClean="0"/>
              <a:t>管理</a:t>
            </a:r>
            <a:r>
              <a:rPr lang="zh-CN" altLang="zh-CN" sz="2400"/>
              <a:t>者必须具备足够的心智能力去分析和判断复杂的情况</a:t>
            </a:r>
            <a:r>
              <a:rPr lang="zh-CN" altLang="en-US" sz="2400" smtClean="0"/>
              <a:t>。</a:t>
            </a:r>
            <a:endParaRPr lang="en-US" altLang="zh-CN" sz="2400" smtClean="0"/>
          </a:p>
          <a:p>
            <a:pPr marL="740664" lvl="2" indent="-283464">
              <a:lnSpc>
                <a:spcPct val="150000"/>
              </a:lnSpc>
              <a:buFont typeface="Arial" pitchFamily="34" charset="0"/>
              <a:buChar char="–"/>
              <a:defRPr/>
            </a:pPr>
            <a:endParaRPr lang="en-US" sz="2400"/>
          </a:p>
        </p:txBody>
      </p:sp>
      <p:sp>
        <p:nvSpPr>
          <p:cNvPr id="10" name="PB7"/>
          <p:cNvSpPr/>
          <p:nvPr/>
        </p:nvSpPr>
        <p:spPr>
          <a:xfrm>
            <a:off x="0" y="6839712"/>
            <a:ext cx="2032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7"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罗宾斯组织行为学第18版中文ppt-1全文共42页，当前为第7页。</a:t>
            </a:r>
          </a:p>
        </p:txBody>
      </p:sp>
    </p:spTree>
    <p:extLst>
      <p:ext uri="{BB962C8B-B14F-4D97-AF65-F5344CB8AC3E}">
        <p14:creationId xmlns:p14="http://schemas.microsoft.com/office/powerpoint/2010/main" val="3236898490"/>
      </p:ext>
    </p:extLst>
  </p:cSld>
  <p:clrMapOvr>
    <a:masterClrMapping/>
  </p:clrMapOvr>
  <p:transition spd="slow">
    <p:split orient="vert"/>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有效的管理活动与成功的管理活动</a:t>
            </a:r>
            <a:r>
              <a:rPr lang="zh-CN" altLang="en-US" sz="3600" smtClean="0">
                <a:solidFill>
                  <a:srgbClr val="C00000"/>
                </a:solidFill>
                <a:cs typeface="Arial Narrow"/>
              </a:rPr>
              <a:t>（</a:t>
            </a:r>
            <a:r>
              <a:rPr lang="en-US" altLang="zh-CN" sz="3600" smtClean="0">
                <a:solidFill>
                  <a:srgbClr val="C00000"/>
                </a:solidFill>
                <a:cs typeface="Arial Narrow"/>
              </a:rPr>
              <a:t>1/2</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50000"/>
              </a:lnSpc>
              <a:spcBef>
                <a:spcPts val="1500"/>
              </a:spcBef>
              <a:buClrTx/>
              <a:defRPr/>
            </a:pPr>
            <a:r>
              <a:rPr lang="zh-CN" altLang="en-US" sz="2400"/>
              <a:t>卢森斯和他的同事发现，所有管理者都从事以下四类管理活动： </a:t>
            </a:r>
          </a:p>
          <a:p>
            <a:pPr marL="740664" lvl="2" indent="-283464">
              <a:lnSpc>
                <a:spcPct val="150000"/>
              </a:lnSpc>
              <a:buFont typeface="Arial" pitchFamily="34" charset="0"/>
              <a:buChar char="–"/>
              <a:defRPr/>
            </a:pPr>
            <a:r>
              <a:rPr lang="zh-CN" altLang="en-US" sz="2400" smtClean="0"/>
              <a:t>传统</a:t>
            </a:r>
            <a:r>
              <a:rPr lang="zh-CN" altLang="en-US" sz="2400"/>
              <a:t>的</a:t>
            </a:r>
            <a:r>
              <a:rPr lang="zh-CN" altLang="en-US" sz="2400" smtClean="0"/>
              <a:t>管理。 </a:t>
            </a:r>
            <a:endParaRPr lang="zh-CN" altLang="en-US" sz="2400"/>
          </a:p>
          <a:p>
            <a:pPr marL="740664" lvl="2" indent="-283464">
              <a:lnSpc>
                <a:spcPct val="150000"/>
              </a:lnSpc>
              <a:buFont typeface="Arial" pitchFamily="34" charset="0"/>
              <a:buChar char="–"/>
              <a:defRPr/>
            </a:pPr>
            <a:r>
              <a:rPr lang="zh-CN" altLang="en-US" sz="2400" smtClean="0"/>
              <a:t>沟通。</a:t>
            </a:r>
            <a:endParaRPr lang="zh-CN" altLang="en-US" sz="2400"/>
          </a:p>
          <a:p>
            <a:pPr marL="740664" lvl="2" indent="-283464">
              <a:lnSpc>
                <a:spcPct val="150000"/>
              </a:lnSpc>
              <a:buFont typeface="Arial" pitchFamily="34" charset="0"/>
              <a:buChar char="–"/>
              <a:defRPr/>
            </a:pPr>
            <a:r>
              <a:rPr lang="zh-CN" altLang="en-US" sz="2400"/>
              <a:t>人力资源</a:t>
            </a:r>
            <a:r>
              <a:rPr lang="zh-CN" altLang="en-US" sz="2400" smtClean="0"/>
              <a:t>管理。</a:t>
            </a:r>
            <a:endParaRPr lang="zh-CN" altLang="en-US" sz="2400"/>
          </a:p>
          <a:p>
            <a:pPr marL="740664" lvl="2" indent="-283464">
              <a:lnSpc>
                <a:spcPct val="150000"/>
              </a:lnSpc>
              <a:buFont typeface="Arial" pitchFamily="34" charset="0"/>
              <a:buChar char="–"/>
              <a:defRPr/>
            </a:pPr>
            <a:r>
              <a:rPr lang="zh-CN" altLang="en-US" sz="2400" smtClean="0"/>
              <a:t>社交。</a:t>
            </a:r>
            <a:endParaRPr lang="zh-CN" altLang="en-US" sz="2400"/>
          </a:p>
          <a:p>
            <a:pPr marL="740664" lvl="2" indent="-283464">
              <a:lnSpc>
                <a:spcPct val="150000"/>
              </a:lnSpc>
              <a:buFont typeface="Arial" pitchFamily="34" charset="0"/>
              <a:buChar char="–"/>
              <a:defRPr/>
            </a:pPr>
            <a:endParaRPr lang="en-US" sz="2400"/>
          </a:p>
        </p:txBody>
      </p:sp>
      <p:sp>
        <p:nvSpPr>
          <p:cNvPr id="10" name="PB8"/>
          <p:cNvSpPr/>
          <p:nvPr/>
        </p:nvSpPr>
        <p:spPr>
          <a:xfrm>
            <a:off x="0" y="6839712"/>
            <a:ext cx="2322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8"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罗宾斯组织行为学第18版中文ppt-1全文共42页，当前为第8页。</a:t>
            </a:r>
          </a:p>
        </p:txBody>
      </p:sp>
    </p:spTree>
    <p:extLst>
      <p:ext uri="{BB962C8B-B14F-4D97-AF65-F5344CB8AC3E}">
        <p14:creationId xmlns:p14="http://schemas.microsoft.com/office/powerpoint/2010/main" val="2580137653"/>
      </p:ext>
    </p:extLst>
  </p:cSld>
  <p:clrMapOvr>
    <a:masterClrMapping/>
  </p:clrMapOvr>
  <p:transition spd="slow">
    <p:split orient="vert"/>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有效的管理活动与成功的管理活动（</a:t>
            </a:r>
            <a:r>
              <a:rPr lang="en-US" altLang="zh-CN" sz="3600">
                <a:solidFill>
                  <a:srgbClr val="C00000"/>
                </a:solidFill>
                <a:cs typeface="Arial Narrow"/>
              </a:rPr>
              <a:t>1/2</a:t>
            </a:r>
            <a:r>
              <a:rPr lang="zh-CN" altLang="en-US" sz="3600">
                <a:solidFill>
                  <a:srgbClr val="C00000"/>
                </a:solidFill>
                <a:cs typeface="Arial Narrow"/>
              </a:rPr>
              <a:t>）</a:t>
            </a:r>
            <a:endParaRPr lang="en-US" altLang="zh-CN" sz="3600">
              <a:solidFill>
                <a:srgbClr val="C00000"/>
              </a:solidFill>
              <a:cs typeface="Arial Narrow"/>
            </a:endParaRPr>
          </a:p>
        </p:txBody>
      </p:sp>
      <p:sp>
        <p:nvSpPr>
          <p:cNvPr id="6" name="Content Placeholder 2"/>
          <p:cNvSpPr>
            <a:spLocks noGrp="1"/>
          </p:cNvSpPr>
          <p:nvPr>
            <p:ph idx="1"/>
          </p:nvPr>
        </p:nvSpPr>
        <p:spPr>
          <a:xfrm>
            <a:off x="2155372" y="1759851"/>
            <a:ext cx="8229600" cy="381000"/>
          </a:xfrm>
        </p:spPr>
        <p:txBody>
          <a:bodyPr/>
          <a:lstStyle/>
          <a:p>
            <a:pPr marL="0" indent="0" algn="ctr">
              <a:buNone/>
            </a:pPr>
            <a:r>
              <a:rPr lang="zh-CN" altLang="zh-CN" sz="2000"/>
              <a:t>图表 </a:t>
            </a:r>
            <a:r>
              <a:rPr lang="en-US" altLang="zh-CN" sz="2000" b="1"/>
              <a:t>1 </a:t>
            </a:r>
            <a:r>
              <a:rPr lang="en-US" altLang="zh-CN" sz="2000"/>
              <a:t>- </a:t>
            </a:r>
            <a:r>
              <a:rPr lang="en-US" altLang="zh-CN" sz="2000" b="1"/>
              <a:t>2   </a:t>
            </a:r>
            <a:r>
              <a:rPr lang="zh-CN" altLang="zh-CN" sz="2000"/>
              <a:t>各种活动的时间分配</a:t>
            </a:r>
          </a:p>
        </p:txBody>
      </p:sp>
      <p:sp>
        <p:nvSpPr>
          <p:cNvPr id="308" name="Content Placeholder 2"/>
          <p:cNvSpPr txBox="1"/>
          <p:nvPr/>
        </p:nvSpPr>
        <p:spPr>
          <a:xfrm>
            <a:off x="1741715" y="2674244"/>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一般的管理者</a:t>
            </a:r>
            <a:endParaRPr lang="zh-CN" altLang="zh-CN" sz="1800"/>
          </a:p>
        </p:txBody>
      </p:sp>
      <p:sp>
        <p:nvSpPr>
          <p:cNvPr id="309" name="Content Placeholder 2"/>
          <p:cNvSpPr txBox="1"/>
          <p:nvPr/>
        </p:nvSpPr>
        <p:spPr>
          <a:xfrm>
            <a:off x="5283200" y="2674244"/>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a:t>成功</a:t>
            </a:r>
            <a:r>
              <a:rPr lang="zh-CN" altLang="en-US" sz="1800" smtClean="0"/>
              <a:t>的管理者</a:t>
            </a:r>
            <a:endParaRPr lang="zh-CN" altLang="zh-CN" sz="1800"/>
          </a:p>
        </p:txBody>
      </p:sp>
      <p:sp>
        <p:nvSpPr>
          <p:cNvPr id="310" name="Content Placeholder 2"/>
          <p:cNvSpPr txBox="1"/>
          <p:nvPr/>
        </p:nvSpPr>
        <p:spPr>
          <a:xfrm>
            <a:off x="8688501" y="2674244"/>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有效的管理者</a:t>
            </a:r>
            <a:endParaRPr lang="zh-CN" altLang="zh-CN" sz="1800"/>
          </a:p>
        </p:txBody>
      </p:sp>
      <p:grpSp>
        <p:nvGrpSpPr>
          <p:cNvPr id="8272" name="Group 302"/>
          <p:cNvGrpSpPr>
            <a:grpSpLocks noChangeAspect="1"/>
          </p:cNvGrpSpPr>
          <p:nvPr/>
        </p:nvGrpSpPr>
        <p:grpSpPr>
          <a:xfrm>
            <a:off x="1731220" y="3228934"/>
            <a:ext cx="2161219" cy="2161219"/>
            <a:chExt cx="1940" cy="1940"/>
          </a:xfrm>
        </p:grpSpPr>
        <p:pic>
          <p:nvPicPr>
            <p:cNvPr id="8273" name="Picture 30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1939" cy="1939"/>
            </a:xfrm>
            <a:prstGeom prst="rect">
              <a:avLst/>
            </a:prstGeom>
            <a:noFill/>
            <a:extLst>
              <a:ext uri="{909E8E84-426E-40DD-AFC4-6F175D3DCCD1}">
                <a14:hiddenFill xmlns:a14="http://schemas.microsoft.com/office/drawing/2010/main">
                  <a:solidFill>
                    <a:srgbClr val="FFFFFF"/>
                  </a:solidFill>
                </a14:hiddenFill>
              </a:ext>
            </a:extLst>
          </p:spPr>
        </p:pic>
        <p:grpSp>
          <p:nvGrpSpPr>
            <p:cNvPr id="8274" name="Group 304"/>
            <p:cNvGrpSpPr/>
            <p:nvPr/>
          </p:nvGrpSpPr>
          <p:grpSpPr>
            <a:xfrm>
              <a:off x="57" y="57"/>
              <a:ext cx="1768" cy="1768"/>
              <a:chOff x="57" y="57"/>
              <a:chExt cx="1768" cy="1768"/>
            </a:xfrm>
          </p:grpSpPr>
          <p:sp>
            <p:nvSpPr>
              <p:cNvPr id="8608" name="Freeform 305"/>
              <p:cNvSpPr/>
              <p:nvPr/>
            </p:nvSpPr>
            <p:spPr bwMode="auto">
              <a:xfrm>
                <a:off x="57" y="57"/>
                <a:ext cx="1768" cy="1768"/>
              </a:xfrm>
              <a:custGeom>
                <a:gdLst>
                  <a:gd name="T0" fmla="+- 0 868 57"/>
                  <a:gd name="T1" fmla="*/ T0 w 1768"/>
                  <a:gd name="T2" fmla="+- 0 60 57"/>
                  <a:gd name="T3" fmla="*/ 60 h 1768"/>
                  <a:gd name="T4" fmla="+- 0 728 57"/>
                  <a:gd name="T5" fmla="*/ T4 w 1768"/>
                  <a:gd name="T6" fmla="+- 0 82 57"/>
                  <a:gd name="T7" fmla="*/ 82 h 1768"/>
                  <a:gd name="T8" fmla="+- 0 596 57"/>
                  <a:gd name="T9" fmla="*/ T8 w 1768"/>
                  <a:gd name="T10" fmla="+- 0 126 57"/>
                  <a:gd name="T11" fmla="*/ 126 h 1768"/>
                  <a:gd name="T12" fmla="+- 0 475 57"/>
                  <a:gd name="T13" fmla="*/ T12 w 1768"/>
                  <a:gd name="T14" fmla="+- 0 189 57"/>
                  <a:gd name="T15" fmla="*/ 189 h 1768"/>
                  <a:gd name="T16" fmla="+- 0 365 57"/>
                  <a:gd name="T17" fmla="*/ T16 w 1768"/>
                  <a:gd name="T18" fmla="+- 0 269 57"/>
                  <a:gd name="T19" fmla="*/ 269 h 1768"/>
                  <a:gd name="T20" fmla="+- 0 269 57"/>
                  <a:gd name="T21" fmla="*/ T20 w 1768"/>
                  <a:gd name="T22" fmla="+- 0 365 57"/>
                  <a:gd name="T23" fmla="*/ 365 h 1768"/>
                  <a:gd name="T24" fmla="+- 0 189 57"/>
                  <a:gd name="T25" fmla="*/ T24 w 1768"/>
                  <a:gd name="T26" fmla="+- 0 475 57"/>
                  <a:gd name="T27" fmla="*/ 475 h 1768"/>
                  <a:gd name="T28" fmla="+- 0 126 57"/>
                  <a:gd name="T29" fmla="*/ T28 w 1768"/>
                  <a:gd name="T30" fmla="+- 0 596 57"/>
                  <a:gd name="T31" fmla="*/ 596 h 1768"/>
                  <a:gd name="T32" fmla="+- 0 82 57"/>
                  <a:gd name="T33" fmla="*/ T32 w 1768"/>
                  <a:gd name="T34" fmla="+- 0 728 57"/>
                  <a:gd name="T35" fmla="*/ 728 h 1768"/>
                  <a:gd name="T36" fmla="+- 0 60 57"/>
                  <a:gd name="T37" fmla="*/ T36 w 1768"/>
                  <a:gd name="T38" fmla="+- 0 868 57"/>
                  <a:gd name="T39" fmla="*/ 868 h 1768"/>
                  <a:gd name="T40" fmla="+- 0 60 57"/>
                  <a:gd name="T41" fmla="*/ T40 w 1768"/>
                  <a:gd name="T42" fmla="+- 0 1013 57"/>
                  <a:gd name="T43" fmla="*/ 1013 h 1768"/>
                  <a:gd name="T44" fmla="+- 0 82 57"/>
                  <a:gd name="T45" fmla="*/ T44 w 1768"/>
                  <a:gd name="T46" fmla="+- 0 1153 57"/>
                  <a:gd name="T47" fmla="*/ 1153 h 1768"/>
                  <a:gd name="T48" fmla="+- 0 126 57"/>
                  <a:gd name="T49" fmla="*/ T48 w 1768"/>
                  <a:gd name="T50" fmla="+- 0 1284 57"/>
                  <a:gd name="T51" fmla="*/ 1284 h 1768"/>
                  <a:gd name="T52" fmla="+- 0 189 57"/>
                  <a:gd name="T53" fmla="*/ T52 w 1768"/>
                  <a:gd name="T54" fmla="+- 0 1406 57"/>
                  <a:gd name="T55" fmla="*/ 1406 h 1768"/>
                  <a:gd name="T56" fmla="+- 0 269 57"/>
                  <a:gd name="T57" fmla="*/ T56 w 1768"/>
                  <a:gd name="T58" fmla="+- 0 1515 57"/>
                  <a:gd name="T59" fmla="*/ 1515 h 1768"/>
                  <a:gd name="T60" fmla="+- 0 365 57"/>
                  <a:gd name="T61" fmla="*/ T60 w 1768"/>
                  <a:gd name="T62" fmla="+- 0 1611 57"/>
                  <a:gd name="T63" fmla="*/ 1611 h 1768"/>
                  <a:gd name="T64" fmla="+- 0 475 57"/>
                  <a:gd name="T65" fmla="*/ T64 w 1768"/>
                  <a:gd name="T66" fmla="+- 0 1692 57"/>
                  <a:gd name="T67" fmla="*/ 1692 h 1768"/>
                  <a:gd name="T68" fmla="+- 0 596 57"/>
                  <a:gd name="T69" fmla="*/ T68 w 1768"/>
                  <a:gd name="T70" fmla="+- 0 1754 57"/>
                  <a:gd name="T71" fmla="*/ 1754 h 1768"/>
                  <a:gd name="T72" fmla="+- 0 728 57"/>
                  <a:gd name="T73" fmla="*/ T72 w 1768"/>
                  <a:gd name="T74" fmla="+- 0 1798 57"/>
                  <a:gd name="T75" fmla="*/ 1798 h 1768"/>
                  <a:gd name="T76" fmla="+- 0 868 57"/>
                  <a:gd name="T77" fmla="*/ T76 w 1768"/>
                  <a:gd name="T78" fmla="+- 0 1821 57"/>
                  <a:gd name="T79" fmla="*/ 1821 h 1768"/>
                  <a:gd name="T80" fmla="+- 0 1013 57"/>
                  <a:gd name="T81" fmla="*/ T80 w 1768"/>
                  <a:gd name="T82" fmla="+- 0 1821 57"/>
                  <a:gd name="T83" fmla="*/ 1821 h 1768"/>
                  <a:gd name="T84" fmla="+- 0 1153 57"/>
                  <a:gd name="T85" fmla="*/ T84 w 1768"/>
                  <a:gd name="T86" fmla="+- 0 1798 57"/>
                  <a:gd name="T87" fmla="*/ 1798 h 1768"/>
                  <a:gd name="T88" fmla="+- 0 1284 57"/>
                  <a:gd name="T89" fmla="*/ T88 w 1768"/>
                  <a:gd name="T90" fmla="+- 0 1754 57"/>
                  <a:gd name="T91" fmla="*/ 1754 h 1768"/>
                  <a:gd name="T92" fmla="+- 0 1406 57"/>
                  <a:gd name="T93" fmla="*/ T92 w 1768"/>
                  <a:gd name="T94" fmla="+- 0 1692 57"/>
                  <a:gd name="T95" fmla="*/ 1692 h 1768"/>
                  <a:gd name="T96" fmla="+- 0 1515 57"/>
                  <a:gd name="T97" fmla="*/ T96 w 1768"/>
                  <a:gd name="T98" fmla="+- 0 1611 57"/>
                  <a:gd name="T99" fmla="*/ 1611 h 1768"/>
                  <a:gd name="T100" fmla="+- 0 1611 57"/>
                  <a:gd name="T101" fmla="*/ T100 w 1768"/>
                  <a:gd name="T102" fmla="+- 0 1515 57"/>
                  <a:gd name="T103" fmla="*/ 1515 h 1768"/>
                  <a:gd name="T104" fmla="+- 0 1692 57"/>
                  <a:gd name="T105" fmla="*/ T104 w 1768"/>
                  <a:gd name="T106" fmla="+- 0 1406 57"/>
                  <a:gd name="T107" fmla="*/ 1406 h 1768"/>
                  <a:gd name="T108" fmla="+- 0 1754 57"/>
                  <a:gd name="T109" fmla="*/ T108 w 1768"/>
                  <a:gd name="T110" fmla="+- 0 1284 57"/>
                  <a:gd name="T111" fmla="*/ 1284 h 1768"/>
                  <a:gd name="T112" fmla="+- 0 1798 57"/>
                  <a:gd name="T113" fmla="*/ T112 w 1768"/>
                  <a:gd name="T114" fmla="+- 0 1153 57"/>
                  <a:gd name="T115" fmla="*/ 1153 h 1768"/>
                  <a:gd name="T116" fmla="+- 0 1821 57"/>
                  <a:gd name="T117" fmla="*/ T116 w 1768"/>
                  <a:gd name="T118" fmla="+- 0 1013 57"/>
                  <a:gd name="T119" fmla="*/ 1013 h 1768"/>
                  <a:gd name="T120" fmla="+- 0 1821 57"/>
                  <a:gd name="T121" fmla="*/ T120 w 1768"/>
                  <a:gd name="T122" fmla="+- 0 868 57"/>
                  <a:gd name="T123" fmla="*/ 868 h 1768"/>
                  <a:gd name="T124" fmla="+- 0 1798 57"/>
                  <a:gd name="T125" fmla="*/ T124 w 1768"/>
                  <a:gd name="T126" fmla="+- 0 728 57"/>
                  <a:gd name="T127" fmla="*/ 728 h 1768"/>
                  <a:gd name="T128" fmla="+- 0 1754 57"/>
                  <a:gd name="T129" fmla="*/ T128 w 1768"/>
                  <a:gd name="T130" fmla="+- 0 596 57"/>
                  <a:gd name="T131" fmla="*/ 596 h 1768"/>
                  <a:gd name="T132" fmla="+- 0 1692 57"/>
                  <a:gd name="T133" fmla="*/ T132 w 1768"/>
                  <a:gd name="T134" fmla="+- 0 475 57"/>
                  <a:gd name="T135" fmla="*/ 475 h 1768"/>
                  <a:gd name="T136" fmla="+- 0 1611 57"/>
                  <a:gd name="T137" fmla="*/ T136 w 1768"/>
                  <a:gd name="T138" fmla="+- 0 365 57"/>
                  <a:gd name="T139" fmla="*/ 365 h 1768"/>
                  <a:gd name="T140" fmla="+- 0 1515 57"/>
                  <a:gd name="T141" fmla="*/ T140 w 1768"/>
                  <a:gd name="T142" fmla="+- 0 269 57"/>
                  <a:gd name="T143" fmla="*/ 269 h 1768"/>
                  <a:gd name="T144" fmla="+- 0 1406 57"/>
                  <a:gd name="T145" fmla="*/ T144 w 1768"/>
                  <a:gd name="T146" fmla="+- 0 189 57"/>
                  <a:gd name="T147" fmla="*/ 189 h 1768"/>
                  <a:gd name="T148" fmla="+- 0 1284 57"/>
                  <a:gd name="T149" fmla="*/ T148 w 1768"/>
                  <a:gd name="T150" fmla="+- 0 126 57"/>
                  <a:gd name="T151" fmla="*/ 126 h 1768"/>
                  <a:gd name="T152" fmla="+- 0 1153 57"/>
                  <a:gd name="T153" fmla="*/ T152 w 1768"/>
                  <a:gd name="T154" fmla="+- 0 82 57"/>
                  <a:gd name="T155" fmla="*/ 82 h 1768"/>
                  <a:gd name="T156" fmla="+- 0 1013 57"/>
                  <a:gd name="T157" fmla="*/ T156 w 1768"/>
                  <a:gd name="T158" fmla="+- 0 60 57"/>
                  <a:gd name="T159" fmla="*/ 60 h 17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1768" h="1768">
                    <a:moveTo>
                      <a:pt x="883" y="0"/>
                    </a:moveTo>
                    <a:lnTo>
                      <a:pt x="811" y="3"/>
                    </a:lnTo>
                    <a:lnTo>
                      <a:pt x="740" y="11"/>
                    </a:lnTo>
                    <a:lnTo>
                      <a:pt x="671" y="25"/>
                    </a:lnTo>
                    <a:lnTo>
                      <a:pt x="604" y="45"/>
                    </a:lnTo>
                    <a:lnTo>
                      <a:pt x="539" y="69"/>
                    </a:lnTo>
                    <a:lnTo>
                      <a:pt x="477" y="98"/>
                    </a:lnTo>
                    <a:lnTo>
                      <a:pt x="418" y="132"/>
                    </a:lnTo>
                    <a:lnTo>
                      <a:pt x="361" y="170"/>
                    </a:lnTo>
                    <a:lnTo>
                      <a:pt x="308" y="212"/>
                    </a:lnTo>
                    <a:lnTo>
                      <a:pt x="259" y="258"/>
                    </a:lnTo>
                    <a:lnTo>
                      <a:pt x="212" y="308"/>
                    </a:lnTo>
                    <a:lnTo>
                      <a:pt x="170" y="361"/>
                    </a:lnTo>
                    <a:lnTo>
                      <a:pt x="132" y="418"/>
                    </a:lnTo>
                    <a:lnTo>
                      <a:pt x="98" y="477"/>
                    </a:lnTo>
                    <a:lnTo>
                      <a:pt x="69" y="539"/>
                    </a:lnTo>
                    <a:lnTo>
                      <a:pt x="45" y="604"/>
                    </a:lnTo>
                    <a:lnTo>
                      <a:pt x="25" y="671"/>
                    </a:lnTo>
                    <a:lnTo>
                      <a:pt x="11" y="740"/>
                    </a:lnTo>
                    <a:lnTo>
                      <a:pt x="3" y="811"/>
                    </a:lnTo>
                    <a:lnTo>
                      <a:pt x="0" y="883"/>
                    </a:lnTo>
                    <a:lnTo>
                      <a:pt x="3" y="956"/>
                    </a:lnTo>
                    <a:lnTo>
                      <a:pt x="11" y="1027"/>
                    </a:lnTo>
                    <a:lnTo>
                      <a:pt x="25" y="1096"/>
                    </a:lnTo>
                    <a:lnTo>
                      <a:pt x="45" y="1163"/>
                    </a:lnTo>
                    <a:lnTo>
                      <a:pt x="69" y="1227"/>
                    </a:lnTo>
                    <a:lnTo>
                      <a:pt x="98" y="1289"/>
                    </a:lnTo>
                    <a:lnTo>
                      <a:pt x="132" y="1349"/>
                    </a:lnTo>
                    <a:lnTo>
                      <a:pt x="170" y="1405"/>
                    </a:lnTo>
                    <a:lnTo>
                      <a:pt x="212" y="1458"/>
                    </a:lnTo>
                    <a:lnTo>
                      <a:pt x="259" y="1508"/>
                    </a:lnTo>
                    <a:lnTo>
                      <a:pt x="308" y="1554"/>
                    </a:lnTo>
                    <a:lnTo>
                      <a:pt x="361" y="1596"/>
                    </a:lnTo>
                    <a:lnTo>
                      <a:pt x="418" y="1635"/>
                    </a:lnTo>
                    <a:lnTo>
                      <a:pt x="477" y="1668"/>
                    </a:lnTo>
                    <a:lnTo>
                      <a:pt x="539" y="1697"/>
                    </a:lnTo>
                    <a:lnTo>
                      <a:pt x="604" y="1722"/>
                    </a:lnTo>
                    <a:lnTo>
                      <a:pt x="671" y="1741"/>
                    </a:lnTo>
                    <a:lnTo>
                      <a:pt x="740" y="1755"/>
                    </a:lnTo>
                    <a:lnTo>
                      <a:pt x="811" y="1764"/>
                    </a:lnTo>
                    <a:lnTo>
                      <a:pt x="883" y="1767"/>
                    </a:lnTo>
                    <a:lnTo>
                      <a:pt x="956" y="1764"/>
                    </a:lnTo>
                    <a:lnTo>
                      <a:pt x="1027" y="1755"/>
                    </a:lnTo>
                    <a:lnTo>
                      <a:pt x="1096" y="1741"/>
                    </a:lnTo>
                    <a:lnTo>
                      <a:pt x="1163" y="1722"/>
                    </a:lnTo>
                    <a:lnTo>
                      <a:pt x="1227" y="1697"/>
                    </a:lnTo>
                    <a:lnTo>
                      <a:pt x="1289" y="1668"/>
                    </a:lnTo>
                    <a:lnTo>
                      <a:pt x="1349" y="1635"/>
                    </a:lnTo>
                    <a:lnTo>
                      <a:pt x="1405" y="1596"/>
                    </a:lnTo>
                    <a:lnTo>
                      <a:pt x="1458" y="1554"/>
                    </a:lnTo>
                    <a:lnTo>
                      <a:pt x="1508" y="1508"/>
                    </a:lnTo>
                    <a:lnTo>
                      <a:pt x="1554" y="1458"/>
                    </a:lnTo>
                    <a:lnTo>
                      <a:pt x="1596" y="1405"/>
                    </a:lnTo>
                    <a:lnTo>
                      <a:pt x="1635" y="1349"/>
                    </a:lnTo>
                    <a:lnTo>
                      <a:pt x="1668" y="1289"/>
                    </a:lnTo>
                    <a:lnTo>
                      <a:pt x="1697" y="1227"/>
                    </a:lnTo>
                    <a:lnTo>
                      <a:pt x="1722" y="1163"/>
                    </a:lnTo>
                    <a:lnTo>
                      <a:pt x="1741" y="1096"/>
                    </a:lnTo>
                    <a:lnTo>
                      <a:pt x="1755" y="1027"/>
                    </a:lnTo>
                    <a:lnTo>
                      <a:pt x="1764" y="956"/>
                    </a:lnTo>
                    <a:lnTo>
                      <a:pt x="1767" y="883"/>
                    </a:lnTo>
                    <a:lnTo>
                      <a:pt x="1764" y="811"/>
                    </a:lnTo>
                    <a:lnTo>
                      <a:pt x="1755" y="740"/>
                    </a:lnTo>
                    <a:lnTo>
                      <a:pt x="1741" y="671"/>
                    </a:lnTo>
                    <a:lnTo>
                      <a:pt x="1722" y="604"/>
                    </a:lnTo>
                    <a:lnTo>
                      <a:pt x="1697" y="539"/>
                    </a:lnTo>
                    <a:lnTo>
                      <a:pt x="1668" y="477"/>
                    </a:lnTo>
                    <a:lnTo>
                      <a:pt x="1635" y="418"/>
                    </a:lnTo>
                    <a:lnTo>
                      <a:pt x="1596" y="361"/>
                    </a:lnTo>
                    <a:lnTo>
                      <a:pt x="1554" y="308"/>
                    </a:lnTo>
                    <a:lnTo>
                      <a:pt x="1508" y="258"/>
                    </a:lnTo>
                    <a:lnTo>
                      <a:pt x="1458" y="212"/>
                    </a:lnTo>
                    <a:lnTo>
                      <a:pt x="1405" y="170"/>
                    </a:lnTo>
                    <a:lnTo>
                      <a:pt x="1349" y="132"/>
                    </a:lnTo>
                    <a:lnTo>
                      <a:pt x="1289" y="98"/>
                    </a:lnTo>
                    <a:lnTo>
                      <a:pt x="1227" y="69"/>
                    </a:lnTo>
                    <a:lnTo>
                      <a:pt x="1163" y="45"/>
                    </a:lnTo>
                    <a:lnTo>
                      <a:pt x="1096" y="25"/>
                    </a:lnTo>
                    <a:lnTo>
                      <a:pt x="1027" y="11"/>
                    </a:lnTo>
                    <a:lnTo>
                      <a:pt x="956" y="3"/>
                    </a:lnTo>
                    <a:lnTo>
                      <a:pt x="88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75" name="Group 306"/>
            <p:cNvGrpSpPr/>
            <p:nvPr/>
          </p:nvGrpSpPr>
          <p:grpSpPr>
            <a:xfrm>
              <a:off x="119" y="57"/>
              <a:ext cx="822" cy="884"/>
              <a:chOff x="119" y="57"/>
              <a:chExt cx="822" cy="884"/>
            </a:xfrm>
          </p:grpSpPr>
          <p:sp>
            <p:nvSpPr>
              <p:cNvPr id="8223" name="Freeform 307"/>
              <p:cNvSpPr/>
              <p:nvPr/>
            </p:nvSpPr>
            <p:spPr bwMode="auto">
              <a:xfrm>
                <a:off x="119" y="57"/>
                <a:ext cx="822" cy="884"/>
              </a:xfrm>
              <a:custGeom>
                <a:gdLst>
                  <a:gd name="T0" fmla="+- 0 940 119"/>
                  <a:gd name="T1" fmla="*/ T0 w 822"/>
                  <a:gd name="T2" fmla="+- 0 57 57"/>
                  <a:gd name="T3" fmla="*/ 57 h 884"/>
                  <a:gd name="T4" fmla="+- 0 830 119"/>
                  <a:gd name="T5" fmla="*/ T4 w 822"/>
                  <a:gd name="T6" fmla="+- 0 64 57"/>
                  <a:gd name="T7" fmla="*/ 64 h 884"/>
                  <a:gd name="T8" fmla="+- 0 724 119"/>
                  <a:gd name="T9" fmla="*/ T8 w 822"/>
                  <a:gd name="T10" fmla="+- 0 83 57"/>
                  <a:gd name="T11" fmla="*/ 83 h 884"/>
                  <a:gd name="T12" fmla="+- 0 623 119"/>
                  <a:gd name="T13" fmla="*/ T12 w 822"/>
                  <a:gd name="T14" fmla="+- 0 116 57"/>
                  <a:gd name="T15" fmla="*/ 116 h 884"/>
                  <a:gd name="T16" fmla="+- 0 527 119"/>
                  <a:gd name="T17" fmla="*/ T16 w 822"/>
                  <a:gd name="T18" fmla="+- 0 159 57"/>
                  <a:gd name="T19" fmla="*/ 159 h 884"/>
                  <a:gd name="T20" fmla="+- 0 438 119"/>
                  <a:gd name="T21" fmla="*/ T20 w 822"/>
                  <a:gd name="T22" fmla="+- 0 213 57"/>
                  <a:gd name="T23" fmla="*/ 213 h 884"/>
                  <a:gd name="T24" fmla="+- 0 356 119"/>
                  <a:gd name="T25" fmla="*/ T24 w 822"/>
                  <a:gd name="T26" fmla="+- 0 277 57"/>
                  <a:gd name="T27" fmla="*/ 277 h 884"/>
                  <a:gd name="T28" fmla="+- 0 283 119"/>
                  <a:gd name="T29" fmla="*/ T28 w 822"/>
                  <a:gd name="T30" fmla="+- 0 350 57"/>
                  <a:gd name="T31" fmla="*/ 350 h 884"/>
                  <a:gd name="T32" fmla="+- 0 218 119"/>
                  <a:gd name="T33" fmla="*/ T32 w 822"/>
                  <a:gd name="T34" fmla="+- 0 431 57"/>
                  <a:gd name="T35" fmla="*/ 431 h 884"/>
                  <a:gd name="T36" fmla="+- 0 163 119"/>
                  <a:gd name="T37" fmla="*/ T36 w 822"/>
                  <a:gd name="T38" fmla="+- 0 520 57"/>
                  <a:gd name="T39" fmla="*/ 520 h 884"/>
                  <a:gd name="T40" fmla="+- 0 119 119"/>
                  <a:gd name="T41" fmla="*/ T40 w 822"/>
                  <a:gd name="T42" fmla="+- 0 615 57"/>
                  <a:gd name="T43" fmla="*/ 615 h 884"/>
                  <a:gd name="T44" fmla="+- 0 940 119"/>
                  <a:gd name="T45" fmla="*/ T44 w 822"/>
                  <a:gd name="T46" fmla="+- 0 940 57"/>
                  <a:gd name="T47" fmla="*/ 940 h 884"/>
                  <a:gd name="T48" fmla="+- 0 940 119"/>
                  <a:gd name="T49" fmla="*/ T48 w 822"/>
                  <a:gd name="T50" fmla="+- 0 57 57"/>
                  <a:gd name="T51" fmla="*/ 57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822" h="884">
                    <a:moveTo>
                      <a:pt x="821" y="0"/>
                    </a:moveTo>
                    <a:lnTo>
                      <a:pt x="711" y="7"/>
                    </a:lnTo>
                    <a:lnTo>
                      <a:pt x="605" y="26"/>
                    </a:lnTo>
                    <a:lnTo>
                      <a:pt x="504" y="59"/>
                    </a:lnTo>
                    <a:lnTo>
                      <a:pt x="408" y="102"/>
                    </a:lnTo>
                    <a:lnTo>
                      <a:pt x="319" y="156"/>
                    </a:lnTo>
                    <a:lnTo>
                      <a:pt x="237" y="220"/>
                    </a:lnTo>
                    <a:lnTo>
                      <a:pt x="164" y="293"/>
                    </a:lnTo>
                    <a:lnTo>
                      <a:pt x="99" y="374"/>
                    </a:lnTo>
                    <a:lnTo>
                      <a:pt x="44" y="463"/>
                    </a:lnTo>
                    <a:lnTo>
                      <a:pt x="0" y="558"/>
                    </a:lnTo>
                    <a:lnTo>
                      <a:pt x="821" y="883"/>
                    </a:lnTo>
                    <a:lnTo>
                      <a:pt x="821" y="0"/>
                    </a:lnTo>
                    <a:close/>
                  </a:path>
                </a:pathLst>
              </a:custGeom>
              <a:solidFill>
                <a:srgbClr val="9FA0A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76" name="Group 308"/>
            <p:cNvGrpSpPr/>
            <p:nvPr/>
          </p:nvGrpSpPr>
          <p:grpSpPr>
            <a:xfrm>
              <a:off x="108" y="47"/>
              <a:ext cx="842" cy="905"/>
              <a:chOff x="108" y="47"/>
              <a:chExt cx="842" cy="905"/>
            </a:xfrm>
          </p:grpSpPr>
          <p:sp>
            <p:nvSpPr>
              <p:cNvPr id="8215" name="Freeform 309"/>
              <p:cNvSpPr/>
              <p:nvPr/>
            </p:nvSpPr>
            <p:spPr bwMode="auto">
              <a:xfrm>
                <a:off x="108" y="47"/>
                <a:ext cx="842" cy="905"/>
              </a:xfrm>
              <a:custGeom>
                <a:gdLst>
                  <a:gd name="T0" fmla="+- 0 119 108"/>
                  <a:gd name="T1" fmla="*/ T0 w 842"/>
                  <a:gd name="T2" fmla="+- 0 615 47"/>
                  <a:gd name="T3" fmla="*/ 615 h 905"/>
                  <a:gd name="T4" fmla="+- 0 115 108"/>
                  <a:gd name="T5" fmla="*/ T4 w 842"/>
                  <a:gd name="T6" fmla="+- 0 624 47"/>
                  <a:gd name="T7" fmla="*/ 624 h 905"/>
                  <a:gd name="T8" fmla="+- 0 940 108"/>
                  <a:gd name="T9" fmla="*/ T8 w 842"/>
                  <a:gd name="T10" fmla="+- 0 951 47"/>
                  <a:gd name="T11" fmla="*/ 951 h 905"/>
                  <a:gd name="T12" fmla="+- 0 943 108"/>
                  <a:gd name="T13" fmla="*/ T12 w 842"/>
                  <a:gd name="T14" fmla="+- 0 950 47"/>
                  <a:gd name="T15" fmla="*/ 950 h 905"/>
                  <a:gd name="T16" fmla="+- 0 949 108"/>
                  <a:gd name="T17" fmla="*/ T16 w 842"/>
                  <a:gd name="T18" fmla="+- 0 947 47"/>
                  <a:gd name="T19" fmla="*/ 947 h 905"/>
                  <a:gd name="T20" fmla="+- 0 950 108"/>
                  <a:gd name="T21" fmla="*/ T20 w 842"/>
                  <a:gd name="T22" fmla="+- 0 944 47"/>
                  <a:gd name="T23" fmla="*/ 944 h 905"/>
                  <a:gd name="T24" fmla="+- 0 950 108"/>
                  <a:gd name="T25" fmla="*/ T24 w 842"/>
                  <a:gd name="T26" fmla="+- 0 926 47"/>
                  <a:gd name="T27" fmla="*/ 926 h 905"/>
                  <a:gd name="T28" fmla="+- 0 930 108"/>
                  <a:gd name="T29" fmla="*/ T28 w 842"/>
                  <a:gd name="T30" fmla="+- 0 926 47"/>
                  <a:gd name="T31" fmla="*/ 926 h 905"/>
                  <a:gd name="T32" fmla="+- 0 155 108"/>
                  <a:gd name="T33" fmla="*/ T32 w 842"/>
                  <a:gd name="T34" fmla="+- 0 619 47"/>
                  <a:gd name="T35" fmla="*/ 619 h 905"/>
                  <a:gd name="T36" fmla="+- 0 128 108"/>
                  <a:gd name="T37" fmla="*/ T36 w 842"/>
                  <a:gd name="T38" fmla="+- 0 619 47"/>
                  <a:gd name="T39" fmla="*/ 619 h 905"/>
                  <a:gd name="T40" fmla="+- 0 119 108"/>
                  <a:gd name="T41" fmla="*/ T40 w 842"/>
                  <a:gd name="T42" fmla="+- 0 615 47"/>
                  <a:gd name="T43" fmla="*/ 615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842" h="905">
                    <a:moveTo>
                      <a:pt x="11" y="568"/>
                    </a:moveTo>
                    <a:lnTo>
                      <a:pt x="7" y="577"/>
                    </a:lnTo>
                    <a:lnTo>
                      <a:pt x="832" y="904"/>
                    </a:lnTo>
                    <a:lnTo>
                      <a:pt x="835" y="903"/>
                    </a:lnTo>
                    <a:lnTo>
                      <a:pt x="841" y="900"/>
                    </a:lnTo>
                    <a:lnTo>
                      <a:pt x="842" y="897"/>
                    </a:lnTo>
                    <a:lnTo>
                      <a:pt x="842" y="879"/>
                    </a:lnTo>
                    <a:lnTo>
                      <a:pt x="822" y="879"/>
                    </a:lnTo>
                    <a:lnTo>
                      <a:pt x="47" y="572"/>
                    </a:lnTo>
                    <a:lnTo>
                      <a:pt x="20" y="572"/>
                    </a:lnTo>
                    <a:lnTo>
                      <a:pt x="11" y="56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6" name="Freeform 310"/>
              <p:cNvSpPr/>
              <p:nvPr/>
            </p:nvSpPr>
            <p:spPr bwMode="auto">
              <a:xfrm>
                <a:off x="108" y="47"/>
                <a:ext cx="842" cy="905"/>
              </a:xfrm>
              <a:custGeom>
                <a:gdLst>
                  <a:gd name="T0" fmla="+- 0 950 108"/>
                  <a:gd name="T1" fmla="*/ T0 w 842"/>
                  <a:gd name="T2" fmla="+- 0 57 47"/>
                  <a:gd name="T3" fmla="*/ 57 h 905"/>
                  <a:gd name="T4" fmla="+- 0 940 108"/>
                  <a:gd name="T5" fmla="*/ T4 w 842"/>
                  <a:gd name="T6" fmla="+- 0 57 47"/>
                  <a:gd name="T7" fmla="*/ 57 h 905"/>
                  <a:gd name="T8" fmla="+- 0 940 108"/>
                  <a:gd name="T9" fmla="*/ T8 w 842"/>
                  <a:gd name="T10" fmla="+- 0 67 47"/>
                  <a:gd name="T11" fmla="*/ 67 h 905"/>
                  <a:gd name="T12" fmla="+- 0 930 108"/>
                  <a:gd name="T13" fmla="*/ T12 w 842"/>
                  <a:gd name="T14" fmla="+- 0 67 47"/>
                  <a:gd name="T15" fmla="*/ 67 h 905"/>
                  <a:gd name="T16" fmla="+- 0 930 108"/>
                  <a:gd name="T17" fmla="*/ T16 w 842"/>
                  <a:gd name="T18" fmla="+- 0 926 47"/>
                  <a:gd name="T19" fmla="*/ 926 h 905"/>
                  <a:gd name="T20" fmla="+- 0 950 108"/>
                  <a:gd name="T21" fmla="*/ T20 w 842"/>
                  <a:gd name="T22" fmla="+- 0 926 47"/>
                  <a:gd name="T23" fmla="*/ 926 h 905"/>
                  <a:gd name="T24" fmla="+- 0 950 108"/>
                  <a:gd name="T25" fmla="*/ T24 w 842"/>
                  <a:gd name="T26" fmla="+- 0 57 47"/>
                  <a:gd name="T27" fmla="*/ 57 h 905"/>
                </a:gdLst>
                <a:cxnLst>
                  <a:cxn ang="0">
                    <a:pos x="T1" y="T3"/>
                  </a:cxn>
                  <a:cxn ang="0">
                    <a:pos x="T5" y="T7"/>
                  </a:cxn>
                  <a:cxn ang="0">
                    <a:pos x="T9" y="T11"/>
                  </a:cxn>
                  <a:cxn ang="0">
                    <a:pos x="T13" y="T15"/>
                  </a:cxn>
                  <a:cxn ang="0">
                    <a:pos x="T17" y="T19"/>
                  </a:cxn>
                  <a:cxn ang="0">
                    <a:pos x="T21" y="T23"/>
                  </a:cxn>
                  <a:cxn ang="0">
                    <a:pos x="T25" y="T27"/>
                  </a:cxn>
                </a:cxnLst>
                <a:rect l="0" t="0" r="r" b="b"/>
                <a:pathLst>
                  <a:path w="842" h="905">
                    <a:moveTo>
                      <a:pt x="842" y="10"/>
                    </a:moveTo>
                    <a:lnTo>
                      <a:pt x="832" y="10"/>
                    </a:lnTo>
                    <a:lnTo>
                      <a:pt x="832" y="20"/>
                    </a:lnTo>
                    <a:lnTo>
                      <a:pt x="822" y="20"/>
                    </a:lnTo>
                    <a:lnTo>
                      <a:pt x="822" y="879"/>
                    </a:lnTo>
                    <a:lnTo>
                      <a:pt x="842" y="879"/>
                    </a:lnTo>
                    <a:lnTo>
                      <a:pt x="84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7" name="Freeform 311"/>
              <p:cNvSpPr/>
              <p:nvPr/>
            </p:nvSpPr>
            <p:spPr bwMode="auto">
              <a:xfrm>
                <a:off x="108" y="47"/>
                <a:ext cx="842" cy="905"/>
              </a:xfrm>
              <a:custGeom>
                <a:gdLst>
                  <a:gd name="T0" fmla="+- 0 943 108"/>
                  <a:gd name="T1" fmla="*/ T0 w 842"/>
                  <a:gd name="T2" fmla="+- 0 47 47"/>
                  <a:gd name="T3" fmla="*/ 47 h 905"/>
                  <a:gd name="T4" fmla="+- 0 940 108"/>
                  <a:gd name="T5" fmla="*/ T4 w 842"/>
                  <a:gd name="T6" fmla="+- 0 47 47"/>
                  <a:gd name="T7" fmla="*/ 47 h 905"/>
                  <a:gd name="T8" fmla="+- 0 884 108"/>
                  <a:gd name="T9" fmla="*/ T8 w 842"/>
                  <a:gd name="T10" fmla="+- 0 48 47"/>
                  <a:gd name="T11" fmla="*/ 48 h 905"/>
                  <a:gd name="T12" fmla="+- 0 775 108"/>
                  <a:gd name="T13" fmla="*/ T12 w 842"/>
                  <a:gd name="T14" fmla="+- 0 62 47"/>
                  <a:gd name="T15" fmla="*/ 62 h 905"/>
                  <a:gd name="T16" fmla="+- 0 670 108"/>
                  <a:gd name="T17" fmla="*/ T16 w 842"/>
                  <a:gd name="T18" fmla="+- 0 88 47"/>
                  <a:gd name="T19" fmla="*/ 88 h 905"/>
                  <a:gd name="T20" fmla="+- 0 570 108"/>
                  <a:gd name="T21" fmla="*/ T20 w 842"/>
                  <a:gd name="T22" fmla="+- 0 127 47"/>
                  <a:gd name="T23" fmla="*/ 127 h 905"/>
                  <a:gd name="T24" fmla="+- 0 477 108"/>
                  <a:gd name="T25" fmla="*/ T24 w 842"/>
                  <a:gd name="T26" fmla="+- 0 176 47"/>
                  <a:gd name="T27" fmla="*/ 176 h 905"/>
                  <a:gd name="T28" fmla="+- 0 390 108"/>
                  <a:gd name="T29" fmla="*/ T28 w 842"/>
                  <a:gd name="T30" fmla="+- 0 236 47"/>
                  <a:gd name="T31" fmla="*/ 236 h 905"/>
                  <a:gd name="T32" fmla="+- 0 311 108"/>
                  <a:gd name="T33" fmla="*/ T32 w 842"/>
                  <a:gd name="T34" fmla="+- 0 306 47"/>
                  <a:gd name="T35" fmla="*/ 306 h 905"/>
                  <a:gd name="T36" fmla="+- 0 241 108"/>
                  <a:gd name="T37" fmla="*/ T36 w 842"/>
                  <a:gd name="T38" fmla="+- 0 384 47"/>
                  <a:gd name="T39" fmla="*/ 384 h 905"/>
                  <a:gd name="T40" fmla="+- 0 181 108"/>
                  <a:gd name="T41" fmla="*/ T40 w 842"/>
                  <a:gd name="T42" fmla="+- 0 470 47"/>
                  <a:gd name="T43" fmla="*/ 470 h 905"/>
                  <a:gd name="T44" fmla="+- 0 130 108"/>
                  <a:gd name="T45" fmla="*/ T44 w 842"/>
                  <a:gd name="T46" fmla="+- 0 563 47"/>
                  <a:gd name="T47" fmla="*/ 563 h 905"/>
                  <a:gd name="T48" fmla="+- 0 108 108"/>
                  <a:gd name="T49" fmla="*/ T48 w 842"/>
                  <a:gd name="T50" fmla="+- 0 614 47"/>
                  <a:gd name="T51" fmla="*/ 614 h 905"/>
                  <a:gd name="T52" fmla="+- 0 108 108"/>
                  <a:gd name="T53" fmla="*/ T52 w 842"/>
                  <a:gd name="T54" fmla="+- 0 617 47"/>
                  <a:gd name="T55" fmla="*/ 617 h 905"/>
                  <a:gd name="T56" fmla="+- 0 110 108"/>
                  <a:gd name="T57" fmla="*/ T56 w 842"/>
                  <a:gd name="T58" fmla="+- 0 622 47"/>
                  <a:gd name="T59" fmla="*/ 622 h 905"/>
                  <a:gd name="T60" fmla="+- 0 112 108"/>
                  <a:gd name="T61" fmla="*/ T60 w 842"/>
                  <a:gd name="T62" fmla="+- 0 623 47"/>
                  <a:gd name="T63" fmla="*/ 623 h 905"/>
                  <a:gd name="T64" fmla="+- 0 115 108"/>
                  <a:gd name="T65" fmla="*/ T64 w 842"/>
                  <a:gd name="T66" fmla="+- 0 624 47"/>
                  <a:gd name="T67" fmla="*/ 624 h 905"/>
                  <a:gd name="T68" fmla="+- 0 122 108"/>
                  <a:gd name="T69" fmla="*/ T68 w 842"/>
                  <a:gd name="T70" fmla="+- 0 606 47"/>
                  <a:gd name="T71" fmla="*/ 606 h 905"/>
                  <a:gd name="T72" fmla="+- 0 133 108"/>
                  <a:gd name="T73" fmla="*/ T72 w 842"/>
                  <a:gd name="T74" fmla="+- 0 606 47"/>
                  <a:gd name="T75" fmla="*/ 606 h 905"/>
                  <a:gd name="T76" fmla="+- 0 172 108"/>
                  <a:gd name="T77" fmla="*/ T76 w 842"/>
                  <a:gd name="T78" fmla="+- 0 525 47"/>
                  <a:gd name="T79" fmla="*/ 525 h 905"/>
                  <a:gd name="T80" fmla="+- 0 226 108"/>
                  <a:gd name="T81" fmla="*/ T80 w 842"/>
                  <a:gd name="T82" fmla="+- 0 437 47"/>
                  <a:gd name="T83" fmla="*/ 437 h 905"/>
                  <a:gd name="T84" fmla="+- 0 290 108"/>
                  <a:gd name="T85" fmla="*/ T84 w 842"/>
                  <a:gd name="T86" fmla="+- 0 357 47"/>
                  <a:gd name="T87" fmla="*/ 357 h 905"/>
                  <a:gd name="T88" fmla="+- 0 363 108"/>
                  <a:gd name="T89" fmla="*/ T88 w 842"/>
                  <a:gd name="T90" fmla="+- 0 285 47"/>
                  <a:gd name="T91" fmla="*/ 285 h 905"/>
                  <a:gd name="T92" fmla="+- 0 444 108"/>
                  <a:gd name="T93" fmla="*/ T92 w 842"/>
                  <a:gd name="T94" fmla="+- 0 221 47"/>
                  <a:gd name="T95" fmla="*/ 221 h 905"/>
                  <a:gd name="T96" fmla="+- 0 532 108"/>
                  <a:gd name="T97" fmla="*/ T96 w 842"/>
                  <a:gd name="T98" fmla="+- 0 168 47"/>
                  <a:gd name="T99" fmla="*/ 168 h 905"/>
                  <a:gd name="T100" fmla="+- 0 626 108"/>
                  <a:gd name="T101" fmla="*/ T100 w 842"/>
                  <a:gd name="T102" fmla="+- 0 125 47"/>
                  <a:gd name="T103" fmla="*/ 125 h 905"/>
                  <a:gd name="T104" fmla="+- 0 726 108"/>
                  <a:gd name="T105" fmla="*/ T104 w 842"/>
                  <a:gd name="T106" fmla="+- 0 93 47"/>
                  <a:gd name="T107" fmla="*/ 93 h 905"/>
                  <a:gd name="T108" fmla="+- 0 831 108"/>
                  <a:gd name="T109" fmla="*/ T108 w 842"/>
                  <a:gd name="T110" fmla="+- 0 73 47"/>
                  <a:gd name="T111" fmla="*/ 73 h 905"/>
                  <a:gd name="T112" fmla="+- 0 930 108"/>
                  <a:gd name="T113" fmla="*/ T112 w 842"/>
                  <a:gd name="T114" fmla="+- 0 67 47"/>
                  <a:gd name="T115" fmla="*/ 67 h 905"/>
                  <a:gd name="T116" fmla="+- 0 930 108"/>
                  <a:gd name="T117" fmla="*/ T116 w 842"/>
                  <a:gd name="T118" fmla="+- 0 57 47"/>
                  <a:gd name="T119" fmla="*/ 57 h 905"/>
                  <a:gd name="T120" fmla="+- 0 950 108"/>
                  <a:gd name="T121" fmla="*/ T120 w 842"/>
                  <a:gd name="T122" fmla="+- 0 57 47"/>
                  <a:gd name="T123" fmla="*/ 57 h 905"/>
                  <a:gd name="T124" fmla="+- 0 950 108"/>
                  <a:gd name="T125" fmla="*/ T124 w 842"/>
                  <a:gd name="T126" fmla="+- 0 54 47"/>
                  <a:gd name="T127" fmla="*/ 54 h 905"/>
                  <a:gd name="T128" fmla="+- 0 949 108"/>
                  <a:gd name="T129" fmla="*/ T128 w 842"/>
                  <a:gd name="T130" fmla="+- 0 52 47"/>
                  <a:gd name="T131" fmla="*/ 52 h 905"/>
                  <a:gd name="T132" fmla="+- 0 946 108"/>
                  <a:gd name="T133" fmla="*/ T132 w 842"/>
                  <a:gd name="T134" fmla="+- 0 48 47"/>
                  <a:gd name="T135" fmla="*/ 48 h 905"/>
                  <a:gd name="T136" fmla="+- 0 943 108"/>
                  <a:gd name="T137" fmla="*/ T136 w 842"/>
                  <a:gd name="T138" fmla="+- 0 47 47"/>
                  <a:gd name="T139" fmla="*/ 4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Lst>
                <a:rect l="0" t="0" r="r" b="b"/>
                <a:pathLst>
                  <a:path w="842" h="905">
                    <a:moveTo>
                      <a:pt x="835" y="0"/>
                    </a:moveTo>
                    <a:lnTo>
                      <a:pt x="832" y="0"/>
                    </a:lnTo>
                    <a:lnTo>
                      <a:pt x="776" y="1"/>
                    </a:lnTo>
                    <a:lnTo>
                      <a:pt x="667" y="15"/>
                    </a:lnTo>
                    <a:lnTo>
                      <a:pt x="562" y="41"/>
                    </a:lnTo>
                    <a:lnTo>
                      <a:pt x="462" y="80"/>
                    </a:lnTo>
                    <a:lnTo>
                      <a:pt x="369" y="129"/>
                    </a:lnTo>
                    <a:lnTo>
                      <a:pt x="282" y="189"/>
                    </a:lnTo>
                    <a:lnTo>
                      <a:pt x="203" y="259"/>
                    </a:lnTo>
                    <a:lnTo>
                      <a:pt x="133" y="337"/>
                    </a:lnTo>
                    <a:lnTo>
                      <a:pt x="73" y="423"/>
                    </a:lnTo>
                    <a:lnTo>
                      <a:pt x="22" y="516"/>
                    </a:lnTo>
                    <a:lnTo>
                      <a:pt x="0" y="567"/>
                    </a:lnTo>
                    <a:lnTo>
                      <a:pt x="0" y="570"/>
                    </a:lnTo>
                    <a:lnTo>
                      <a:pt x="2" y="575"/>
                    </a:lnTo>
                    <a:lnTo>
                      <a:pt x="4" y="576"/>
                    </a:lnTo>
                    <a:lnTo>
                      <a:pt x="7" y="577"/>
                    </a:lnTo>
                    <a:lnTo>
                      <a:pt x="14" y="559"/>
                    </a:lnTo>
                    <a:lnTo>
                      <a:pt x="25" y="559"/>
                    </a:lnTo>
                    <a:lnTo>
                      <a:pt x="64" y="478"/>
                    </a:lnTo>
                    <a:lnTo>
                      <a:pt x="118" y="390"/>
                    </a:lnTo>
                    <a:lnTo>
                      <a:pt x="182" y="310"/>
                    </a:lnTo>
                    <a:lnTo>
                      <a:pt x="255" y="238"/>
                    </a:lnTo>
                    <a:lnTo>
                      <a:pt x="336" y="174"/>
                    </a:lnTo>
                    <a:lnTo>
                      <a:pt x="424" y="121"/>
                    </a:lnTo>
                    <a:lnTo>
                      <a:pt x="518" y="78"/>
                    </a:lnTo>
                    <a:lnTo>
                      <a:pt x="618" y="46"/>
                    </a:lnTo>
                    <a:lnTo>
                      <a:pt x="723" y="26"/>
                    </a:lnTo>
                    <a:lnTo>
                      <a:pt x="822" y="20"/>
                    </a:lnTo>
                    <a:lnTo>
                      <a:pt x="822" y="10"/>
                    </a:lnTo>
                    <a:lnTo>
                      <a:pt x="842" y="10"/>
                    </a:lnTo>
                    <a:lnTo>
                      <a:pt x="842" y="7"/>
                    </a:lnTo>
                    <a:lnTo>
                      <a:pt x="841" y="5"/>
                    </a:lnTo>
                    <a:lnTo>
                      <a:pt x="838" y="1"/>
                    </a:lnTo>
                    <a:lnTo>
                      <a:pt x="83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8" name="Freeform 312"/>
              <p:cNvSpPr/>
              <p:nvPr/>
            </p:nvSpPr>
            <p:spPr bwMode="auto">
              <a:xfrm>
                <a:off x="108" y="47"/>
                <a:ext cx="842" cy="905"/>
              </a:xfrm>
              <a:custGeom>
                <a:gdLst>
                  <a:gd name="T0" fmla="+- 0 122 108"/>
                  <a:gd name="T1" fmla="*/ T0 w 842"/>
                  <a:gd name="T2" fmla="+- 0 606 47"/>
                  <a:gd name="T3" fmla="*/ 606 h 905"/>
                  <a:gd name="T4" fmla="+- 0 119 108"/>
                  <a:gd name="T5" fmla="*/ T4 w 842"/>
                  <a:gd name="T6" fmla="+- 0 615 47"/>
                  <a:gd name="T7" fmla="*/ 615 h 905"/>
                  <a:gd name="T8" fmla="+- 0 128 108"/>
                  <a:gd name="T9" fmla="*/ T8 w 842"/>
                  <a:gd name="T10" fmla="+- 0 619 47"/>
                  <a:gd name="T11" fmla="*/ 619 h 905"/>
                  <a:gd name="T12" fmla="+- 0 132 108"/>
                  <a:gd name="T13" fmla="*/ T12 w 842"/>
                  <a:gd name="T14" fmla="+- 0 610 47"/>
                  <a:gd name="T15" fmla="*/ 610 h 905"/>
                  <a:gd name="T16" fmla="+- 0 122 108"/>
                  <a:gd name="T17" fmla="*/ T16 w 842"/>
                  <a:gd name="T18" fmla="+- 0 606 47"/>
                  <a:gd name="T19" fmla="*/ 606 h 905"/>
                </a:gdLst>
                <a:cxnLst>
                  <a:cxn ang="0">
                    <a:pos x="T1" y="T3"/>
                  </a:cxn>
                  <a:cxn ang="0">
                    <a:pos x="T5" y="T7"/>
                  </a:cxn>
                  <a:cxn ang="0">
                    <a:pos x="T9" y="T11"/>
                  </a:cxn>
                  <a:cxn ang="0">
                    <a:pos x="T13" y="T15"/>
                  </a:cxn>
                  <a:cxn ang="0">
                    <a:pos x="T17" y="T19"/>
                  </a:cxn>
                </a:cxnLst>
                <a:rect l="0" t="0" r="r" b="b"/>
                <a:pathLst>
                  <a:path w="842" h="905">
                    <a:moveTo>
                      <a:pt x="14" y="559"/>
                    </a:moveTo>
                    <a:lnTo>
                      <a:pt x="11" y="568"/>
                    </a:lnTo>
                    <a:lnTo>
                      <a:pt x="20" y="572"/>
                    </a:lnTo>
                    <a:lnTo>
                      <a:pt x="24" y="563"/>
                    </a:lnTo>
                    <a:lnTo>
                      <a:pt x="14" y="559"/>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9" name="Freeform 313"/>
              <p:cNvSpPr/>
              <p:nvPr/>
            </p:nvSpPr>
            <p:spPr bwMode="auto">
              <a:xfrm>
                <a:off x="108" y="47"/>
                <a:ext cx="842" cy="905"/>
              </a:xfrm>
              <a:custGeom>
                <a:gdLst>
                  <a:gd name="T0" fmla="+- 0 132 108"/>
                  <a:gd name="T1" fmla="*/ T0 w 842"/>
                  <a:gd name="T2" fmla="+- 0 610 47"/>
                  <a:gd name="T3" fmla="*/ 610 h 905"/>
                  <a:gd name="T4" fmla="+- 0 128 108"/>
                  <a:gd name="T5" fmla="*/ T4 w 842"/>
                  <a:gd name="T6" fmla="+- 0 619 47"/>
                  <a:gd name="T7" fmla="*/ 619 h 905"/>
                  <a:gd name="T8" fmla="+- 0 155 108"/>
                  <a:gd name="T9" fmla="*/ T8 w 842"/>
                  <a:gd name="T10" fmla="+- 0 619 47"/>
                  <a:gd name="T11" fmla="*/ 619 h 905"/>
                  <a:gd name="T12" fmla="+- 0 132 108"/>
                  <a:gd name="T13" fmla="*/ T12 w 842"/>
                  <a:gd name="T14" fmla="+- 0 610 47"/>
                  <a:gd name="T15" fmla="*/ 610 h 905"/>
                </a:gdLst>
                <a:cxnLst>
                  <a:cxn ang="0">
                    <a:pos x="T1" y="T3"/>
                  </a:cxn>
                  <a:cxn ang="0">
                    <a:pos x="T5" y="T7"/>
                  </a:cxn>
                  <a:cxn ang="0">
                    <a:pos x="T9" y="T11"/>
                  </a:cxn>
                  <a:cxn ang="0">
                    <a:pos x="T13" y="T15"/>
                  </a:cxn>
                </a:cxnLst>
                <a:rect l="0" t="0" r="r" b="b"/>
                <a:pathLst>
                  <a:path w="842" h="905">
                    <a:moveTo>
                      <a:pt x="24" y="563"/>
                    </a:moveTo>
                    <a:lnTo>
                      <a:pt x="20" y="572"/>
                    </a:lnTo>
                    <a:lnTo>
                      <a:pt x="47" y="572"/>
                    </a:lnTo>
                    <a:lnTo>
                      <a:pt x="24" y="56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21" name="Freeform 314"/>
              <p:cNvSpPr/>
              <p:nvPr/>
            </p:nvSpPr>
            <p:spPr bwMode="auto">
              <a:xfrm>
                <a:off x="108" y="47"/>
                <a:ext cx="842" cy="905"/>
              </a:xfrm>
              <a:custGeom>
                <a:gdLst>
                  <a:gd name="T0" fmla="+- 0 133 108"/>
                  <a:gd name="T1" fmla="*/ T0 w 842"/>
                  <a:gd name="T2" fmla="+- 0 606 47"/>
                  <a:gd name="T3" fmla="*/ 606 h 905"/>
                  <a:gd name="T4" fmla="+- 0 122 108"/>
                  <a:gd name="T5" fmla="*/ T4 w 842"/>
                  <a:gd name="T6" fmla="+- 0 606 47"/>
                  <a:gd name="T7" fmla="*/ 606 h 905"/>
                  <a:gd name="T8" fmla="+- 0 132 108"/>
                  <a:gd name="T9" fmla="*/ T8 w 842"/>
                  <a:gd name="T10" fmla="+- 0 610 47"/>
                  <a:gd name="T11" fmla="*/ 610 h 905"/>
                  <a:gd name="T12" fmla="+- 0 133 108"/>
                  <a:gd name="T13" fmla="*/ T12 w 842"/>
                  <a:gd name="T14" fmla="+- 0 606 47"/>
                  <a:gd name="T15" fmla="*/ 606 h 905"/>
                </a:gdLst>
                <a:cxnLst>
                  <a:cxn ang="0">
                    <a:pos x="T1" y="T3"/>
                  </a:cxn>
                  <a:cxn ang="0">
                    <a:pos x="T5" y="T7"/>
                  </a:cxn>
                  <a:cxn ang="0">
                    <a:pos x="T9" y="T11"/>
                  </a:cxn>
                  <a:cxn ang="0">
                    <a:pos x="T13" y="T15"/>
                  </a:cxn>
                </a:cxnLst>
                <a:rect l="0" t="0" r="r" b="b"/>
                <a:pathLst>
                  <a:path w="842" h="905">
                    <a:moveTo>
                      <a:pt x="25" y="559"/>
                    </a:moveTo>
                    <a:lnTo>
                      <a:pt x="14" y="559"/>
                    </a:lnTo>
                    <a:lnTo>
                      <a:pt x="24" y="563"/>
                    </a:lnTo>
                    <a:lnTo>
                      <a:pt x="25" y="559"/>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22" name="Freeform 315"/>
              <p:cNvSpPr/>
              <p:nvPr/>
            </p:nvSpPr>
            <p:spPr bwMode="auto">
              <a:xfrm>
                <a:off x="108" y="47"/>
                <a:ext cx="842" cy="905"/>
              </a:xfrm>
              <a:custGeom>
                <a:gdLst>
                  <a:gd name="T0" fmla="+- 0 940 108"/>
                  <a:gd name="T1" fmla="*/ T0 w 842"/>
                  <a:gd name="T2" fmla="+- 0 57 47"/>
                  <a:gd name="T3" fmla="*/ 57 h 905"/>
                  <a:gd name="T4" fmla="+- 0 930 108"/>
                  <a:gd name="T5" fmla="*/ T4 w 842"/>
                  <a:gd name="T6" fmla="+- 0 57 47"/>
                  <a:gd name="T7" fmla="*/ 57 h 905"/>
                  <a:gd name="T8" fmla="+- 0 930 108"/>
                  <a:gd name="T9" fmla="*/ T8 w 842"/>
                  <a:gd name="T10" fmla="+- 0 67 47"/>
                  <a:gd name="T11" fmla="*/ 67 h 905"/>
                  <a:gd name="T12" fmla="+- 0 940 108"/>
                  <a:gd name="T13" fmla="*/ T12 w 842"/>
                  <a:gd name="T14" fmla="+- 0 67 47"/>
                  <a:gd name="T15" fmla="*/ 67 h 905"/>
                  <a:gd name="T16" fmla="+- 0 940 108"/>
                  <a:gd name="T17" fmla="*/ T16 w 842"/>
                  <a:gd name="T18" fmla="+- 0 57 47"/>
                  <a:gd name="T19" fmla="*/ 57 h 905"/>
                </a:gdLst>
                <a:cxnLst>
                  <a:cxn ang="0">
                    <a:pos x="T1" y="T3"/>
                  </a:cxn>
                  <a:cxn ang="0">
                    <a:pos x="T5" y="T7"/>
                  </a:cxn>
                  <a:cxn ang="0">
                    <a:pos x="T9" y="T11"/>
                  </a:cxn>
                  <a:cxn ang="0">
                    <a:pos x="T13" y="T15"/>
                  </a:cxn>
                  <a:cxn ang="0">
                    <a:pos x="T17" y="T19"/>
                  </a:cxn>
                </a:cxnLst>
                <a:rect l="0" t="0" r="r" b="b"/>
                <a:pathLst>
                  <a:path w="842" h="905">
                    <a:moveTo>
                      <a:pt x="832" y="10"/>
                    </a:moveTo>
                    <a:lnTo>
                      <a:pt x="822" y="10"/>
                    </a:lnTo>
                    <a:lnTo>
                      <a:pt x="822" y="20"/>
                    </a:lnTo>
                    <a:lnTo>
                      <a:pt x="832" y="20"/>
                    </a:lnTo>
                    <a:lnTo>
                      <a:pt x="83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77" name="Group 316"/>
            <p:cNvGrpSpPr/>
            <p:nvPr/>
          </p:nvGrpSpPr>
          <p:grpSpPr>
            <a:xfrm>
              <a:off x="57" y="625"/>
              <a:ext cx="884" cy="996"/>
              <a:chOff x="57" y="625"/>
              <a:chExt cx="884" cy="996"/>
            </a:xfrm>
          </p:grpSpPr>
          <p:sp>
            <p:nvSpPr>
              <p:cNvPr id="8214" name="Freeform 317"/>
              <p:cNvSpPr/>
              <p:nvPr/>
            </p:nvSpPr>
            <p:spPr bwMode="auto">
              <a:xfrm>
                <a:off x="57" y="625"/>
                <a:ext cx="884" cy="996"/>
              </a:xfrm>
              <a:custGeom>
                <a:gdLst>
                  <a:gd name="T0" fmla="+- 0 115 57"/>
                  <a:gd name="T1" fmla="*/ T0 w 884"/>
                  <a:gd name="T2" fmla="+- 0 625 625"/>
                  <a:gd name="T3" fmla="*/ 625 h 996"/>
                  <a:gd name="T4" fmla="+- 0 90 57"/>
                  <a:gd name="T5" fmla="*/ T4 w 884"/>
                  <a:gd name="T6" fmla="+- 0 700 625"/>
                  <a:gd name="T7" fmla="*/ 700 h 996"/>
                  <a:gd name="T8" fmla="+- 0 72 57"/>
                  <a:gd name="T9" fmla="*/ T8 w 884"/>
                  <a:gd name="T10" fmla="+- 0 778 625"/>
                  <a:gd name="T11" fmla="*/ 778 h 996"/>
                  <a:gd name="T12" fmla="+- 0 63 57"/>
                  <a:gd name="T13" fmla="*/ T12 w 884"/>
                  <a:gd name="T14" fmla="+- 0 838 625"/>
                  <a:gd name="T15" fmla="*/ 838 h 996"/>
                  <a:gd name="T16" fmla="+- 0 58 57"/>
                  <a:gd name="T17" fmla="*/ T16 w 884"/>
                  <a:gd name="T18" fmla="+- 0 899 625"/>
                  <a:gd name="T19" fmla="*/ 899 h 996"/>
                  <a:gd name="T20" fmla="+- 0 57 57"/>
                  <a:gd name="T21" fmla="*/ T20 w 884"/>
                  <a:gd name="T22" fmla="+- 0 940 625"/>
                  <a:gd name="T23" fmla="*/ 940 h 996"/>
                  <a:gd name="T24" fmla="+- 0 58 57"/>
                  <a:gd name="T25" fmla="*/ T24 w 884"/>
                  <a:gd name="T26" fmla="+- 0 981 625"/>
                  <a:gd name="T27" fmla="*/ 981 h 996"/>
                  <a:gd name="T28" fmla="+- 0 65 57"/>
                  <a:gd name="T29" fmla="*/ T28 w 884"/>
                  <a:gd name="T30" fmla="+- 0 1061 625"/>
                  <a:gd name="T31" fmla="*/ 1061 h 996"/>
                  <a:gd name="T32" fmla="+- 0 79 57"/>
                  <a:gd name="T33" fmla="*/ T32 w 884"/>
                  <a:gd name="T34" fmla="+- 0 1139 625"/>
                  <a:gd name="T35" fmla="*/ 1139 h 996"/>
                  <a:gd name="T36" fmla="+- 0 100 57"/>
                  <a:gd name="T37" fmla="*/ T36 w 884"/>
                  <a:gd name="T38" fmla="+- 0 1215 625"/>
                  <a:gd name="T39" fmla="*/ 1215 h 996"/>
                  <a:gd name="T40" fmla="+- 0 127 57"/>
                  <a:gd name="T41" fmla="*/ T40 w 884"/>
                  <a:gd name="T42" fmla="+- 0 1287 625"/>
                  <a:gd name="T43" fmla="*/ 1287 h 996"/>
                  <a:gd name="T44" fmla="+- 0 161 57"/>
                  <a:gd name="T45" fmla="*/ T44 w 884"/>
                  <a:gd name="T46" fmla="+- 0 1356 625"/>
                  <a:gd name="T47" fmla="*/ 1356 h 996"/>
                  <a:gd name="T48" fmla="+- 0 200 57"/>
                  <a:gd name="T49" fmla="*/ T48 w 884"/>
                  <a:gd name="T50" fmla="+- 0 1422 625"/>
                  <a:gd name="T51" fmla="*/ 1422 h 996"/>
                  <a:gd name="T52" fmla="+- 0 244 57"/>
                  <a:gd name="T53" fmla="*/ T52 w 884"/>
                  <a:gd name="T54" fmla="+- 0 1484 625"/>
                  <a:gd name="T55" fmla="*/ 1484 h 996"/>
                  <a:gd name="T56" fmla="+- 0 293 57"/>
                  <a:gd name="T57" fmla="*/ T56 w 884"/>
                  <a:gd name="T58" fmla="+- 0 1542 625"/>
                  <a:gd name="T59" fmla="*/ 1542 h 996"/>
                  <a:gd name="T60" fmla="+- 0 348 57"/>
                  <a:gd name="T61" fmla="*/ T60 w 884"/>
                  <a:gd name="T62" fmla="+- 0 1596 625"/>
                  <a:gd name="T63" fmla="*/ 1596 h 996"/>
                  <a:gd name="T64" fmla="+- 0 376 57"/>
                  <a:gd name="T65" fmla="*/ T64 w 884"/>
                  <a:gd name="T66" fmla="+- 0 1621 625"/>
                  <a:gd name="T67" fmla="*/ 1621 h 996"/>
                  <a:gd name="T68" fmla="+- 0 940 57"/>
                  <a:gd name="T69" fmla="*/ T68 w 884"/>
                  <a:gd name="T70" fmla="+- 0 940 625"/>
                  <a:gd name="T71" fmla="*/ 940 h 996"/>
                  <a:gd name="T72" fmla="+- 0 115 57"/>
                  <a:gd name="T73" fmla="*/ T72 w 884"/>
                  <a:gd name="T74" fmla="+- 0 625 625"/>
                  <a:gd name="T75" fmla="*/ 625 h 99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884" h="996">
                    <a:moveTo>
                      <a:pt x="58" y="0"/>
                    </a:moveTo>
                    <a:lnTo>
                      <a:pt x="33" y="75"/>
                    </a:lnTo>
                    <a:lnTo>
                      <a:pt x="15" y="153"/>
                    </a:lnTo>
                    <a:lnTo>
                      <a:pt x="6" y="213"/>
                    </a:lnTo>
                    <a:lnTo>
                      <a:pt x="1" y="274"/>
                    </a:lnTo>
                    <a:lnTo>
                      <a:pt x="0" y="315"/>
                    </a:lnTo>
                    <a:lnTo>
                      <a:pt x="1" y="356"/>
                    </a:lnTo>
                    <a:lnTo>
                      <a:pt x="8" y="436"/>
                    </a:lnTo>
                    <a:lnTo>
                      <a:pt x="22" y="514"/>
                    </a:lnTo>
                    <a:lnTo>
                      <a:pt x="43" y="590"/>
                    </a:lnTo>
                    <a:lnTo>
                      <a:pt x="70" y="662"/>
                    </a:lnTo>
                    <a:lnTo>
                      <a:pt x="104" y="731"/>
                    </a:lnTo>
                    <a:lnTo>
                      <a:pt x="143" y="797"/>
                    </a:lnTo>
                    <a:lnTo>
                      <a:pt x="187" y="859"/>
                    </a:lnTo>
                    <a:lnTo>
                      <a:pt x="236" y="917"/>
                    </a:lnTo>
                    <a:lnTo>
                      <a:pt x="291" y="971"/>
                    </a:lnTo>
                    <a:lnTo>
                      <a:pt x="319" y="996"/>
                    </a:lnTo>
                    <a:lnTo>
                      <a:pt x="883" y="315"/>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78" name="Group 318"/>
            <p:cNvGrpSpPr/>
            <p:nvPr/>
          </p:nvGrpSpPr>
          <p:grpSpPr>
            <a:xfrm>
              <a:off x="47" y="604"/>
              <a:ext cx="904" cy="1027"/>
              <a:chOff x="47" y="604"/>
              <a:chExt cx="904" cy="1027"/>
            </a:xfrm>
          </p:grpSpPr>
          <p:sp>
            <p:nvSpPr>
              <p:cNvPr id="8209" name="Freeform 319"/>
              <p:cNvSpPr/>
              <p:nvPr/>
            </p:nvSpPr>
            <p:spPr bwMode="auto">
              <a:xfrm>
                <a:off x="47" y="604"/>
                <a:ext cx="904" cy="1027"/>
              </a:xfrm>
              <a:custGeom>
                <a:gdLst>
                  <a:gd name="T0" fmla="+- 0 117 47"/>
                  <a:gd name="T1" fmla="*/ T0 w 904"/>
                  <a:gd name="T2" fmla="+- 0 604 604"/>
                  <a:gd name="T3" fmla="*/ 604 h 1027"/>
                  <a:gd name="T4" fmla="+- 0 89 47"/>
                  <a:gd name="T5" fmla="*/ T4 w 904"/>
                  <a:gd name="T6" fmla="+- 0 667 604"/>
                  <a:gd name="T7" fmla="*/ 667 h 1027"/>
                  <a:gd name="T8" fmla="+- 0 68 47"/>
                  <a:gd name="T9" fmla="*/ T8 w 904"/>
                  <a:gd name="T10" fmla="+- 0 744 604"/>
                  <a:gd name="T11" fmla="*/ 744 h 1027"/>
                  <a:gd name="T12" fmla="+- 0 57 47"/>
                  <a:gd name="T13" fmla="*/ T12 w 904"/>
                  <a:gd name="T14" fmla="+- 0 803 604"/>
                  <a:gd name="T15" fmla="*/ 803 h 1027"/>
                  <a:gd name="T16" fmla="+- 0 50 47"/>
                  <a:gd name="T17" fmla="*/ T16 w 904"/>
                  <a:gd name="T18" fmla="+- 0 863 604"/>
                  <a:gd name="T19" fmla="*/ 863 h 1027"/>
                  <a:gd name="T20" fmla="+- 0 47 47"/>
                  <a:gd name="T21" fmla="*/ T20 w 904"/>
                  <a:gd name="T22" fmla="+- 0 920 604"/>
                  <a:gd name="T23" fmla="*/ 920 h 1027"/>
                  <a:gd name="T24" fmla="+- 0 47 47"/>
                  <a:gd name="T25" fmla="*/ T24 w 904"/>
                  <a:gd name="T26" fmla="+- 0 932 604"/>
                  <a:gd name="T27" fmla="*/ 932 h 1027"/>
                  <a:gd name="T28" fmla="+- 0 51 47"/>
                  <a:gd name="T29" fmla="*/ T28 w 904"/>
                  <a:gd name="T30" fmla="+- 0 1011 604"/>
                  <a:gd name="T31" fmla="*/ 1011 h 1027"/>
                  <a:gd name="T32" fmla="+- 0 61 47"/>
                  <a:gd name="T33" fmla="*/ T32 w 904"/>
                  <a:gd name="T34" fmla="+- 0 1094 604"/>
                  <a:gd name="T35" fmla="*/ 1094 h 1027"/>
                  <a:gd name="T36" fmla="+- 0 79 47"/>
                  <a:gd name="T37" fmla="*/ T36 w 904"/>
                  <a:gd name="T38" fmla="+- 0 1175 604"/>
                  <a:gd name="T39" fmla="*/ 1175 h 1027"/>
                  <a:gd name="T40" fmla="+- 0 104 47"/>
                  <a:gd name="T41" fmla="*/ T40 w 904"/>
                  <a:gd name="T42" fmla="+- 0 1251 604"/>
                  <a:gd name="T43" fmla="*/ 1251 h 1027"/>
                  <a:gd name="T44" fmla="+- 0 134 47"/>
                  <a:gd name="T45" fmla="*/ T44 w 904"/>
                  <a:gd name="T46" fmla="+- 0 1325 604"/>
                  <a:gd name="T47" fmla="*/ 1325 h 1027"/>
                  <a:gd name="T48" fmla="+- 0 171 47"/>
                  <a:gd name="T49" fmla="*/ T48 w 904"/>
                  <a:gd name="T50" fmla="+- 0 1394 604"/>
                  <a:gd name="T51" fmla="*/ 1394 h 1027"/>
                  <a:gd name="T52" fmla="+- 0 213 47"/>
                  <a:gd name="T53" fmla="*/ T52 w 904"/>
                  <a:gd name="T54" fmla="+- 0 1459 604"/>
                  <a:gd name="T55" fmla="*/ 1459 h 1027"/>
                  <a:gd name="T56" fmla="+- 0 261 47"/>
                  <a:gd name="T57" fmla="*/ T56 w 904"/>
                  <a:gd name="T58" fmla="+- 0 1520 604"/>
                  <a:gd name="T59" fmla="*/ 1520 h 1027"/>
                  <a:gd name="T60" fmla="+- 0 313 47"/>
                  <a:gd name="T61" fmla="*/ T60 w 904"/>
                  <a:gd name="T62" fmla="+- 0 1577 604"/>
                  <a:gd name="T63" fmla="*/ 1577 h 1027"/>
                  <a:gd name="T64" fmla="+- 0 370 47"/>
                  <a:gd name="T65" fmla="*/ T64 w 904"/>
                  <a:gd name="T66" fmla="+- 0 1628 604"/>
                  <a:gd name="T67" fmla="*/ 1628 h 1027"/>
                  <a:gd name="T68" fmla="+- 0 375 47"/>
                  <a:gd name="T69" fmla="*/ T68 w 904"/>
                  <a:gd name="T70" fmla="+- 0 1631 604"/>
                  <a:gd name="T71" fmla="*/ 1631 h 1027"/>
                  <a:gd name="T72" fmla="+- 0 380 47"/>
                  <a:gd name="T73" fmla="*/ T72 w 904"/>
                  <a:gd name="T74" fmla="+- 0 1630 604"/>
                  <a:gd name="T75" fmla="*/ 1630 h 1027"/>
                  <a:gd name="T76" fmla="+- 0 382 47"/>
                  <a:gd name="T77" fmla="*/ T76 w 904"/>
                  <a:gd name="T78" fmla="+- 0 1629 604"/>
                  <a:gd name="T79" fmla="*/ 1629 h 1027"/>
                  <a:gd name="T80" fmla="+- 0 384 47"/>
                  <a:gd name="T81" fmla="*/ T80 w 904"/>
                  <a:gd name="T82" fmla="+- 0 1627 604"/>
                  <a:gd name="T83" fmla="*/ 1627 h 1027"/>
                  <a:gd name="T84" fmla="+- 0 369 47"/>
                  <a:gd name="T85" fmla="*/ T84 w 904"/>
                  <a:gd name="T86" fmla="+- 0 1614 604"/>
                  <a:gd name="T87" fmla="*/ 1614 h 1027"/>
                  <a:gd name="T88" fmla="+- 0 375 47"/>
                  <a:gd name="T89" fmla="*/ T88 w 904"/>
                  <a:gd name="T90" fmla="+- 0 1606 604"/>
                  <a:gd name="T91" fmla="*/ 1606 h 1027"/>
                  <a:gd name="T92" fmla="+- 0 327 47"/>
                  <a:gd name="T93" fmla="*/ T92 w 904"/>
                  <a:gd name="T94" fmla="+- 0 1562 604"/>
                  <a:gd name="T95" fmla="*/ 1562 h 1027"/>
                  <a:gd name="T96" fmla="+- 0 276 47"/>
                  <a:gd name="T97" fmla="*/ T96 w 904"/>
                  <a:gd name="T98" fmla="+- 0 1507 604"/>
                  <a:gd name="T99" fmla="*/ 1507 h 1027"/>
                  <a:gd name="T100" fmla="+- 0 229 47"/>
                  <a:gd name="T101" fmla="*/ T100 w 904"/>
                  <a:gd name="T102" fmla="+- 0 1448 604"/>
                  <a:gd name="T103" fmla="*/ 1448 h 1027"/>
                  <a:gd name="T104" fmla="+- 0 188 47"/>
                  <a:gd name="T105" fmla="*/ T104 w 904"/>
                  <a:gd name="T106" fmla="+- 0 1385 604"/>
                  <a:gd name="T107" fmla="*/ 1385 h 1027"/>
                  <a:gd name="T108" fmla="+- 0 152 47"/>
                  <a:gd name="T109" fmla="*/ T108 w 904"/>
                  <a:gd name="T110" fmla="+- 0 1318 604"/>
                  <a:gd name="T111" fmla="*/ 1318 h 1027"/>
                  <a:gd name="T112" fmla="+- 0 122 47"/>
                  <a:gd name="T113" fmla="*/ T112 w 904"/>
                  <a:gd name="T114" fmla="+- 0 1248 604"/>
                  <a:gd name="T115" fmla="*/ 1248 h 1027"/>
                  <a:gd name="T116" fmla="+- 0 99 47"/>
                  <a:gd name="T117" fmla="*/ T116 w 904"/>
                  <a:gd name="T118" fmla="+- 0 1174 604"/>
                  <a:gd name="T119" fmla="*/ 1174 h 1027"/>
                  <a:gd name="T120" fmla="+- 0 81 47"/>
                  <a:gd name="T121" fmla="*/ T120 w 904"/>
                  <a:gd name="T122" fmla="+- 0 1099 604"/>
                  <a:gd name="T123" fmla="*/ 1099 h 1027"/>
                  <a:gd name="T124" fmla="+- 0 70 47"/>
                  <a:gd name="T125" fmla="*/ T124 w 904"/>
                  <a:gd name="T126" fmla="+- 0 1020 604"/>
                  <a:gd name="T127" fmla="*/ 1020 h 1027"/>
                  <a:gd name="T128" fmla="+- 0 67 47"/>
                  <a:gd name="T129" fmla="*/ T128 w 904"/>
                  <a:gd name="T130" fmla="+- 0 945 604"/>
                  <a:gd name="T131" fmla="*/ 945 h 1027"/>
                  <a:gd name="T132" fmla="+- 0 67 47"/>
                  <a:gd name="T133" fmla="*/ T132 w 904"/>
                  <a:gd name="T134" fmla="+- 0 920 604"/>
                  <a:gd name="T135" fmla="*/ 920 h 1027"/>
                  <a:gd name="T136" fmla="+- 0 71 47"/>
                  <a:gd name="T137" fmla="*/ T136 w 904"/>
                  <a:gd name="T138" fmla="+- 0 858 604"/>
                  <a:gd name="T139" fmla="*/ 858 h 1027"/>
                  <a:gd name="T140" fmla="+- 0 78 47"/>
                  <a:gd name="T141" fmla="*/ T140 w 904"/>
                  <a:gd name="T142" fmla="+- 0 798 604"/>
                  <a:gd name="T143" fmla="*/ 798 h 1027"/>
                  <a:gd name="T144" fmla="+- 0 90 47"/>
                  <a:gd name="T145" fmla="*/ T144 w 904"/>
                  <a:gd name="T146" fmla="+- 0 739 604"/>
                  <a:gd name="T147" fmla="*/ 739 h 1027"/>
                  <a:gd name="T148" fmla="+- 0 112 47"/>
                  <a:gd name="T149" fmla="*/ T148 w 904"/>
                  <a:gd name="T150" fmla="+- 0 662 604"/>
                  <a:gd name="T151" fmla="*/ 662 h 1027"/>
                  <a:gd name="T152" fmla="+- 0 124 47"/>
                  <a:gd name="T153" fmla="*/ T152 w 904"/>
                  <a:gd name="T154" fmla="+- 0 628 604"/>
                  <a:gd name="T155" fmla="*/ 628 h 1027"/>
                  <a:gd name="T156" fmla="+- 0 115 47"/>
                  <a:gd name="T157" fmla="*/ T156 w 904"/>
                  <a:gd name="T158" fmla="+- 0 624 604"/>
                  <a:gd name="T159" fmla="*/ 624 h 1027"/>
                  <a:gd name="T160" fmla="+- 0 119 47"/>
                  <a:gd name="T161" fmla="*/ T160 w 904"/>
                  <a:gd name="T162" fmla="+- 0 615 604"/>
                  <a:gd name="T163" fmla="*/ 615 h 1027"/>
                  <a:gd name="T164" fmla="+- 0 146 47"/>
                  <a:gd name="T165" fmla="*/ T164 w 904"/>
                  <a:gd name="T166" fmla="+- 0 615 604"/>
                  <a:gd name="T167" fmla="*/ 615 h 1027"/>
                  <a:gd name="T168" fmla="+- 0 117 47"/>
                  <a:gd name="T169" fmla="*/ T168 w 904"/>
                  <a:gd name="T170" fmla="+- 0 604 604"/>
                  <a:gd name="T171" fmla="*/ 604 h 10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904" h="1027">
                    <a:moveTo>
                      <a:pt x="70" y="0"/>
                    </a:moveTo>
                    <a:lnTo>
                      <a:pt x="42" y="63"/>
                    </a:lnTo>
                    <a:lnTo>
                      <a:pt x="21" y="140"/>
                    </a:lnTo>
                    <a:lnTo>
                      <a:pt x="10" y="199"/>
                    </a:lnTo>
                    <a:lnTo>
                      <a:pt x="3" y="259"/>
                    </a:lnTo>
                    <a:lnTo>
                      <a:pt x="0" y="316"/>
                    </a:lnTo>
                    <a:lnTo>
                      <a:pt x="0" y="328"/>
                    </a:lnTo>
                    <a:lnTo>
                      <a:pt x="4" y="407"/>
                    </a:lnTo>
                    <a:lnTo>
                      <a:pt x="14" y="490"/>
                    </a:lnTo>
                    <a:lnTo>
                      <a:pt x="32" y="571"/>
                    </a:lnTo>
                    <a:lnTo>
                      <a:pt x="57" y="647"/>
                    </a:lnTo>
                    <a:lnTo>
                      <a:pt x="87" y="721"/>
                    </a:lnTo>
                    <a:lnTo>
                      <a:pt x="124" y="790"/>
                    </a:lnTo>
                    <a:lnTo>
                      <a:pt x="166" y="855"/>
                    </a:lnTo>
                    <a:lnTo>
                      <a:pt x="214" y="916"/>
                    </a:lnTo>
                    <a:lnTo>
                      <a:pt x="266" y="973"/>
                    </a:lnTo>
                    <a:lnTo>
                      <a:pt x="323" y="1024"/>
                    </a:lnTo>
                    <a:lnTo>
                      <a:pt x="328" y="1027"/>
                    </a:lnTo>
                    <a:lnTo>
                      <a:pt x="333" y="1026"/>
                    </a:lnTo>
                    <a:lnTo>
                      <a:pt x="335" y="1025"/>
                    </a:lnTo>
                    <a:lnTo>
                      <a:pt x="337" y="1023"/>
                    </a:lnTo>
                    <a:lnTo>
                      <a:pt x="322" y="1010"/>
                    </a:lnTo>
                    <a:lnTo>
                      <a:pt x="328" y="1002"/>
                    </a:lnTo>
                    <a:lnTo>
                      <a:pt x="280" y="958"/>
                    </a:lnTo>
                    <a:lnTo>
                      <a:pt x="229" y="903"/>
                    </a:lnTo>
                    <a:lnTo>
                      <a:pt x="182" y="844"/>
                    </a:lnTo>
                    <a:lnTo>
                      <a:pt x="141" y="781"/>
                    </a:lnTo>
                    <a:lnTo>
                      <a:pt x="105" y="714"/>
                    </a:lnTo>
                    <a:lnTo>
                      <a:pt x="75" y="644"/>
                    </a:lnTo>
                    <a:lnTo>
                      <a:pt x="52" y="570"/>
                    </a:lnTo>
                    <a:lnTo>
                      <a:pt x="34" y="495"/>
                    </a:lnTo>
                    <a:lnTo>
                      <a:pt x="23" y="416"/>
                    </a:lnTo>
                    <a:lnTo>
                      <a:pt x="20" y="341"/>
                    </a:lnTo>
                    <a:lnTo>
                      <a:pt x="20" y="316"/>
                    </a:lnTo>
                    <a:lnTo>
                      <a:pt x="24" y="254"/>
                    </a:lnTo>
                    <a:lnTo>
                      <a:pt x="31" y="194"/>
                    </a:lnTo>
                    <a:lnTo>
                      <a:pt x="43" y="135"/>
                    </a:lnTo>
                    <a:lnTo>
                      <a:pt x="65" y="58"/>
                    </a:lnTo>
                    <a:lnTo>
                      <a:pt x="77" y="24"/>
                    </a:lnTo>
                    <a:lnTo>
                      <a:pt x="68" y="20"/>
                    </a:lnTo>
                    <a:lnTo>
                      <a:pt x="72" y="11"/>
                    </a:lnTo>
                    <a:lnTo>
                      <a:pt x="99" y="11"/>
                    </a:lnTo>
                    <a:lnTo>
                      <a:pt x="7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0" name="Freeform 320"/>
              <p:cNvSpPr/>
              <p:nvPr/>
            </p:nvSpPr>
            <p:spPr bwMode="auto">
              <a:xfrm>
                <a:off x="47" y="604"/>
                <a:ext cx="904" cy="1027"/>
              </a:xfrm>
              <a:custGeom>
                <a:gdLst>
                  <a:gd name="T0" fmla="+- 0 146 47"/>
                  <a:gd name="T1" fmla="*/ T0 w 904"/>
                  <a:gd name="T2" fmla="+- 0 615 604"/>
                  <a:gd name="T3" fmla="*/ 615 h 1027"/>
                  <a:gd name="T4" fmla="+- 0 119 47"/>
                  <a:gd name="T5" fmla="*/ T4 w 904"/>
                  <a:gd name="T6" fmla="+- 0 615 604"/>
                  <a:gd name="T7" fmla="*/ 615 h 1027"/>
                  <a:gd name="T8" fmla="+- 0 125 47"/>
                  <a:gd name="T9" fmla="*/ T8 w 904"/>
                  <a:gd name="T10" fmla="+- 0 625 604"/>
                  <a:gd name="T11" fmla="*/ 625 h 1027"/>
                  <a:gd name="T12" fmla="+- 0 124 47"/>
                  <a:gd name="T13" fmla="*/ T12 w 904"/>
                  <a:gd name="T14" fmla="+- 0 628 604"/>
                  <a:gd name="T15" fmla="*/ 628 h 1027"/>
                  <a:gd name="T16" fmla="+- 0 924 47"/>
                  <a:gd name="T17" fmla="*/ T16 w 904"/>
                  <a:gd name="T18" fmla="+- 0 945 604"/>
                  <a:gd name="T19" fmla="*/ 945 h 1027"/>
                  <a:gd name="T20" fmla="+- 0 375 47"/>
                  <a:gd name="T21" fmla="*/ T20 w 904"/>
                  <a:gd name="T22" fmla="+- 0 1606 604"/>
                  <a:gd name="T23" fmla="*/ 1606 h 1027"/>
                  <a:gd name="T24" fmla="+- 0 383 47"/>
                  <a:gd name="T25" fmla="*/ T24 w 904"/>
                  <a:gd name="T26" fmla="+- 0 1613 604"/>
                  <a:gd name="T27" fmla="*/ 1613 h 1027"/>
                  <a:gd name="T28" fmla="+- 0 376 47"/>
                  <a:gd name="T29" fmla="*/ T28 w 904"/>
                  <a:gd name="T30" fmla="+- 0 1621 604"/>
                  <a:gd name="T31" fmla="*/ 1621 h 1027"/>
                  <a:gd name="T32" fmla="+- 0 384 47"/>
                  <a:gd name="T33" fmla="*/ T32 w 904"/>
                  <a:gd name="T34" fmla="+- 0 1627 604"/>
                  <a:gd name="T35" fmla="*/ 1627 h 1027"/>
                  <a:gd name="T36" fmla="+- 0 950 47"/>
                  <a:gd name="T37" fmla="*/ T36 w 904"/>
                  <a:gd name="T38" fmla="+- 0 944 604"/>
                  <a:gd name="T39" fmla="*/ 944 h 1027"/>
                  <a:gd name="T40" fmla="+- 0 951 47"/>
                  <a:gd name="T41" fmla="*/ T40 w 904"/>
                  <a:gd name="T42" fmla="+- 0 941 604"/>
                  <a:gd name="T43" fmla="*/ 941 h 1027"/>
                  <a:gd name="T44" fmla="+- 0 949 47"/>
                  <a:gd name="T45" fmla="*/ T44 w 904"/>
                  <a:gd name="T46" fmla="+- 0 935 604"/>
                  <a:gd name="T47" fmla="*/ 935 h 1027"/>
                  <a:gd name="T48" fmla="+- 0 947 47"/>
                  <a:gd name="T49" fmla="*/ T48 w 904"/>
                  <a:gd name="T50" fmla="+- 0 932 604"/>
                  <a:gd name="T51" fmla="*/ 932 h 1027"/>
                  <a:gd name="T52" fmla="+- 0 146 47"/>
                  <a:gd name="T53" fmla="*/ T52 w 904"/>
                  <a:gd name="T54" fmla="+- 0 615 604"/>
                  <a:gd name="T55" fmla="*/ 615 h 10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904" h="1027">
                    <a:moveTo>
                      <a:pt x="99" y="11"/>
                    </a:moveTo>
                    <a:lnTo>
                      <a:pt x="72" y="11"/>
                    </a:lnTo>
                    <a:lnTo>
                      <a:pt x="78" y="21"/>
                    </a:lnTo>
                    <a:lnTo>
                      <a:pt x="77" y="24"/>
                    </a:lnTo>
                    <a:lnTo>
                      <a:pt x="877" y="341"/>
                    </a:lnTo>
                    <a:lnTo>
                      <a:pt x="328" y="1002"/>
                    </a:lnTo>
                    <a:lnTo>
                      <a:pt x="336" y="1009"/>
                    </a:lnTo>
                    <a:lnTo>
                      <a:pt x="329" y="1017"/>
                    </a:lnTo>
                    <a:lnTo>
                      <a:pt x="337" y="1023"/>
                    </a:lnTo>
                    <a:lnTo>
                      <a:pt x="903" y="340"/>
                    </a:lnTo>
                    <a:lnTo>
                      <a:pt x="904" y="337"/>
                    </a:lnTo>
                    <a:lnTo>
                      <a:pt x="902" y="331"/>
                    </a:lnTo>
                    <a:lnTo>
                      <a:pt x="900" y="328"/>
                    </a:lnTo>
                    <a:lnTo>
                      <a:pt x="99"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1" name="Freeform 321"/>
              <p:cNvSpPr/>
              <p:nvPr/>
            </p:nvSpPr>
            <p:spPr bwMode="auto">
              <a:xfrm>
                <a:off x="47" y="604"/>
                <a:ext cx="904" cy="1027"/>
              </a:xfrm>
              <a:custGeom>
                <a:gdLst>
                  <a:gd name="T0" fmla="+- 0 375 47"/>
                  <a:gd name="T1" fmla="*/ T0 w 904"/>
                  <a:gd name="T2" fmla="+- 0 1606 604"/>
                  <a:gd name="T3" fmla="*/ 1606 h 1027"/>
                  <a:gd name="T4" fmla="+- 0 369 47"/>
                  <a:gd name="T5" fmla="*/ T4 w 904"/>
                  <a:gd name="T6" fmla="+- 0 1614 604"/>
                  <a:gd name="T7" fmla="*/ 1614 h 1027"/>
                  <a:gd name="T8" fmla="+- 0 376 47"/>
                  <a:gd name="T9" fmla="*/ T8 w 904"/>
                  <a:gd name="T10" fmla="+- 0 1621 604"/>
                  <a:gd name="T11" fmla="*/ 1621 h 1027"/>
                  <a:gd name="T12" fmla="+- 0 383 47"/>
                  <a:gd name="T13" fmla="*/ T12 w 904"/>
                  <a:gd name="T14" fmla="+- 0 1613 604"/>
                  <a:gd name="T15" fmla="*/ 1613 h 1027"/>
                  <a:gd name="T16" fmla="+- 0 375 47"/>
                  <a:gd name="T17" fmla="*/ T16 w 904"/>
                  <a:gd name="T18" fmla="+- 0 1606 604"/>
                  <a:gd name="T19" fmla="*/ 1606 h 1027"/>
                </a:gdLst>
                <a:cxnLst>
                  <a:cxn ang="0">
                    <a:pos x="T1" y="T3"/>
                  </a:cxn>
                  <a:cxn ang="0">
                    <a:pos x="T5" y="T7"/>
                  </a:cxn>
                  <a:cxn ang="0">
                    <a:pos x="T9" y="T11"/>
                  </a:cxn>
                  <a:cxn ang="0">
                    <a:pos x="T13" y="T15"/>
                  </a:cxn>
                  <a:cxn ang="0">
                    <a:pos x="T17" y="T19"/>
                  </a:cxn>
                </a:cxnLst>
                <a:rect l="0" t="0" r="r" b="b"/>
                <a:pathLst>
                  <a:path w="904" h="1027">
                    <a:moveTo>
                      <a:pt x="328" y="1002"/>
                    </a:moveTo>
                    <a:lnTo>
                      <a:pt x="322" y="1010"/>
                    </a:lnTo>
                    <a:lnTo>
                      <a:pt x="329" y="1017"/>
                    </a:lnTo>
                    <a:lnTo>
                      <a:pt x="336" y="1009"/>
                    </a:lnTo>
                    <a:lnTo>
                      <a:pt x="328" y="100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12" name="Freeform 322"/>
              <p:cNvSpPr/>
              <p:nvPr/>
            </p:nvSpPr>
            <p:spPr bwMode="auto">
              <a:xfrm>
                <a:off x="47" y="604"/>
                <a:ext cx="904" cy="1027"/>
              </a:xfrm>
              <a:custGeom>
                <a:gdLst>
                  <a:gd name="T0" fmla="+- 0 119 47"/>
                  <a:gd name="T1" fmla="*/ T0 w 904"/>
                  <a:gd name="T2" fmla="+- 0 615 604"/>
                  <a:gd name="T3" fmla="*/ 615 h 1027"/>
                  <a:gd name="T4" fmla="+- 0 115 47"/>
                  <a:gd name="T5" fmla="*/ T4 w 904"/>
                  <a:gd name="T6" fmla="+- 0 624 604"/>
                  <a:gd name="T7" fmla="*/ 624 h 1027"/>
                  <a:gd name="T8" fmla="+- 0 124 47"/>
                  <a:gd name="T9" fmla="*/ T8 w 904"/>
                  <a:gd name="T10" fmla="+- 0 628 604"/>
                  <a:gd name="T11" fmla="*/ 628 h 1027"/>
                  <a:gd name="T12" fmla="+- 0 125 47"/>
                  <a:gd name="T13" fmla="*/ T12 w 904"/>
                  <a:gd name="T14" fmla="+- 0 625 604"/>
                  <a:gd name="T15" fmla="*/ 625 h 1027"/>
                  <a:gd name="T16" fmla="+- 0 119 47"/>
                  <a:gd name="T17" fmla="*/ T16 w 904"/>
                  <a:gd name="T18" fmla="+- 0 615 604"/>
                  <a:gd name="T19" fmla="*/ 615 h 1027"/>
                </a:gdLst>
                <a:cxnLst>
                  <a:cxn ang="0">
                    <a:pos x="T1" y="T3"/>
                  </a:cxn>
                  <a:cxn ang="0">
                    <a:pos x="T5" y="T7"/>
                  </a:cxn>
                  <a:cxn ang="0">
                    <a:pos x="T9" y="T11"/>
                  </a:cxn>
                  <a:cxn ang="0">
                    <a:pos x="T13" y="T15"/>
                  </a:cxn>
                  <a:cxn ang="0">
                    <a:pos x="T17" y="T19"/>
                  </a:cxn>
                </a:cxnLst>
                <a:rect l="0" t="0" r="r" b="b"/>
                <a:pathLst>
                  <a:path w="904" h="1027">
                    <a:moveTo>
                      <a:pt x="72" y="11"/>
                    </a:moveTo>
                    <a:lnTo>
                      <a:pt x="68" y="20"/>
                    </a:lnTo>
                    <a:lnTo>
                      <a:pt x="77" y="24"/>
                    </a:lnTo>
                    <a:lnTo>
                      <a:pt x="78" y="21"/>
                    </a:lnTo>
                    <a:lnTo>
                      <a:pt x="72"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79" name="Group 323"/>
            <p:cNvGrpSpPr/>
            <p:nvPr/>
          </p:nvGrpSpPr>
          <p:grpSpPr>
            <a:xfrm>
              <a:off x="376" y="940"/>
              <a:ext cx="1363" cy="884"/>
              <a:chOff x="376" y="940"/>
              <a:chExt cx="1363" cy="884"/>
            </a:xfrm>
          </p:grpSpPr>
          <p:sp>
            <p:nvSpPr>
              <p:cNvPr id="8208" name="Freeform 324"/>
              <p:cNvSpPr/>
              <p:nvPr/>
            </p:nvSpPr>
            <p:spPr bwMode="auto">
              <a:xfrm>
                <a:off x="376" y="940"/>
                <a:ext cx="1363" cy="884"/>
              </a:xfrm>
              <a:custGeom>
                <a:gdLst>
                  <a:gd name="T0" fmla="+- 0 940 376"/>
                  <a:gd name="T1" fmla="*/ T0 w 1363"/>
                  <a:gd name="T2" fmla="+- 0 940 940"/>
                  <a:gd name="T3" fmla="*/ 940 h 884"/>
                  <a:gd name="T4" fmla="+- 0 376 376"/>
                  <a:gd name="T5" fmla="*/ T4 w 1363"/>
                  <a:gd name="T6" fmla="+- 0 1621 940"/>
                  <a:gd name="T7" fmla="*/ 1621 h 884"/>
                  <a:gd name="T8" fmla="+- 0 400 376"/>
                  <a:gd name="T9" fmla="*/ T8 w 1363"/>
                  <a:gd name="T10" fmla="+- 0 1639 940"/>
                  <a:gd name="T11" fmla="*/ 1639 h 884"/>
                  <a:gd name="T12" fmla="+- 0 424 376"/>
                  <a:gd name="T13" fmla="*/ T12 w 1363"/>
                  <a:gd name="T14" fmla="+- 0 1657 940"/>
                  <a:gd name="T15" fmla="*/ 1657 h 884"/>
                  <a:gd name="T16" fmla="+- 0 499 376"/>
                  <a:gd name="T17" fmla="*/ T16 w 1363"/>
                  <a:gd name="T18" fmla="+- 0 1706 940"/>
                  <a:gd name="T19" fmla="*/ 1706 h 884"/>
                  <a:gd name="T20" fmla="+- 0 552 376"/>
                  <a:gd name="T21" fmla="*/ T20 w 1363"/>
                  <a:gd name="T22" fmla="+- 0 1734 940"/>
                  <a:gd name="T23" fmla="*/ 1734 h 884"/>
                  <a:gd name="T24" fmla="+- 0 607 376"/>
                  <a:gd name="T25" fmla="*/ T24 w 1363"/>
                  <a:gd name="T26" fmla="+- 0 1759 940"/>
                  <a:gd name="T27" fmla="*/ 1759 h 884"/>
                  <a:gd name="T28" fmla="+- 0 664 376"/>
                  <a:gd name="T29" fmla="*/ T28 w 1363"/>
                  <a:gd name="T30" fmla="+- 0 1780 940"/>
                  <a:gd name="T31" fmla="*/ 1780 h 884"/>
                  <a:gd name="T32" fmla="+- 0 723 376"/>
                  <a:gd name="T33" fmla="*/ T32 w 1363"/>
                  <a:gd name="T34" fmla="+- 0 1797 940"/>
                  <a:gd name="T35" fmla="*/ 1797 h 884"/>
                  <a:gd name="T36" fmla="+- 0 783 376"/>
                  <a:gd name="T37" fmla="*/ T36 w 1363"/>
                  <a:gd name="T38" fmla="+- 0 1810 940"/>
                  <a:gd name="T39" fmla="*/ 1810 h 884"/>
                  <a:gd name="T40" fmla="+- 0 845 376"/>
                  <a:gd name="T41" fmla="*/ T40 w 1363"/>
                  <a:gd name="T42" fmla="+- 0 1819 940"/>
                  <a:gd name="T43" fmla="*/ 1819 h 884"/>
                  <a:gd name="T44" fmla="+- 0 908 376"/>
                  <a:gd name="T45" fmla="*/ T44 w 1363"/>
                  <a:gd name="T46" fmla="+- 0 1823 940"/>
                  <a:gd name="T47" fmla="*/ 1823 h 884"/>
                  <a:gd name="T48" fmla="+- 0 940 376"/>
                  <a:gd name="T49" fmla="*/ T48 w 1363"/>
                  <a:gd name="T50" fmla="+- 0 1824 940"/>
                  <a:gd name="T51" fmla="*/ 1824 h 884"/>
                  <a:gd name="T52" fmla="+- 0 993 376"/>
                  <a:gd name="T53" fmla="*/ T52 w 1363"/>
                  <a:gd name="T54" fmla="+- 0 1822 940"/>
                  <a:gd name="T55" fmla="*/ 1822 h 884"/>
                  <a:gd name="T56" fmla="+- 0 1095 376"/>
                  <a:gd name="T57" fmla="*/ T56 w 1363"/>
                  <a:gd name="T58" fmla="+- 0 1810 940"/>
                  <a:gd name="T59" fmla="*/ 1810 h 884"/>
                  <a:gd name="T60" fmla="+- 0 1193 376"/>
                  <a:gd name="T61" fmla="*/ T60 w 1363"/>
                  <a:gd name="T62" fmla="+- 0 1787 940"/>
                  <a:gd name="T63" fmla="*/ 1787 h 884"/>
                  <a:gd name="T64" fmla="+- 0 1287 376"/>
                  <a:gd name="T65" fmla="*/ T64 w 1363"/>
                  <a:gd name="T66" fmla="+- 0 1753 940"/>
                  <a:gd name="T67" fmla="*/ 1753 h 884"/>
                  <a:gd name="T68" fmla="+- 0 1376 376"/>
                  <a:gd name="T69" fmla="*/ T68 w 1363"/>
                  <a:gd name="T70" fmla="+- 0 1709 940"/>
                  <a:gd name="T71" fmla="*/ 1709 h 884"/>
                  <a:gd name="T72" fmla="+- 0 1458 376"/>
                  <a:gd name="T73" fmla="*/ T72 w 1363"/>
                  <a:gd name="T74" fmla="+- 0 1656 940"/>
                  <a:gd name="T75" fmla="*/ 1656 h 884"/>
                  <a:gd name="T76" fmla="+- 0 1534 376"/>
                  <a:gd name="T77" fmla="*/ T76 w 1363"/>
                  <a:gd name="T78" fmla="+- 0 1594 940"/>
                  <a:gd name="T79" fmla="*/ 1594 h 884"/>
                  <a:gd name="T80" fmla="+- 0 1603 376"/>
                  <a:gd name="T81" fmla="*/ T80 w 1363"/>
                  <a:gd name="T82" fmla="+- 0 1524 940"/>
                  <a:gd name="T83" fmla="*/ 1524 h 884"/>
                  <a:gd name="T84" fmla="+- 0 1664 376"/>
                  <a:gd name="T85" fmla="*/ T84 w 1363"/>
                  <a:gd name="T86" fmla="+- 0 1447 940"/>
                  <a:gd name="T87" fmla="*/ 1447 h 884"/>
                  <a:gd name="T88" fmla="+- 0 1716 376"/>
                  <a:gd name="T89" fmla="*/ T88 w 1363"/>
                  <a:gd name="T90" fmla="+- 0 1364 940"/>
                  <a:gd name="T91" fmla="*/ 1364 h 884"/>
                  <a:gd name="T92" fmla="+- 0 1738 376"/>
                  <a:gd name="T93" fmla="*/ T92 w 1363"/>
                  <a:gd name="T94" fmla="+- 0 1320 940"/>
                  <a:gd name="T95" fmla="*/ 1320 h 884"/>
                  <a:gd name="T96" fmla="+- 0 940 376"/>
                  <a:gd name="T97" fmla="*/ T96 w 1363"/>
                  <a:gd name="T98" fmla="+- 0 940 940"/>
                  <a:gd name="T99" fmla="*/ 940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363" h="884">
                    <a:moveTo>
                      <a:pt x="564" y="0"/>
                    </a:moveTo>
                    <a:lnTo>
                      <a:pt x="0" y="681"/>
                    </a:lnTo>
                    <a:lnTo>
                      <a:pt x="24" y="699"/>
                    </a:lnTo>
                    <a:lnTo>
                      <a:pt x="48" y="717"/>
                    </a:lnTo>
                    <a:lnTo>
                      <a:pt x="123" y="766"/>
                    </a:lnTo>
                    <a:lnTo>
                      <a:pt x="176" y="794"/>
                    </a:lnTo>
                    <a:lnTo>
                      <a:pt x="231" y="819"/>
                    </a:lnTo>
                    <a:lnTo>
                      <a:pt x="288" y="840"/>
                    </a:lnTo>
                    <a:lnTo>
                      <a:pt x="347" y="857"/>
                    </a:lnTo>
                    <a:lnTo>
                      <a:pt x="407" y="870"/>
                    </a:lnTo>
                    <a:lnTo>
                      <a:pt x="469" y="879"/>
                    </a:lnTo>
                    <a:lnTo>
                      <a:pt x="532" y="883"/>
                    </a:lnTo>
                    <a:lnTo>
                      <a:pt x="564" y="884"/>
                    </a:lnTo>
                    <a:lnTo>
                      <a:pt x="617" y="882"/>
                    </a:lnTo>
                    <a:lnTo>
                      <a:pt x="719" y="870"/>
                    </a:lnTo>
                    <a:lnTo>
                      <a:pt x="817" y="847"/>
                    </a:lnTo>
                    <a:lnTo>
                      <a:pt x="911" y="813"/>
                    </a:lnTo>
                    <a:lnTo>
                      <a:pt x="1000" y="769"/>
                    </a:lnTo>
                    <a:lnTo>
                      <a:pt x="1082" y="716"/>
                    </a:lnTo>
                    <a:lnTo>
                      <a:pt x="1158" y="654"/>
                    </a:lnTo>
                    <a:lnTo>
                      <a:pt x="1227" y="584"/>
                    </a:lnTo>
                    <a:lnTo>
                      <a:pt x="1288" y="507"/>
                    </a:lnTo>
                    <a:lnTo>
                      <a:pt x="1340" y="424"/>
                    </a:lnTo>
                    <a:lnTo>
                      <a:pt x="1362" y="380"/>
                    </a:lnTo>
                    <a:lnTo>
                      <a:pt x="564" y="0"/>
                    </a:lnTo>
                    <a:close/>
                  </a:path>
                </a:pathLst>
              </a:cu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0" name="Group 325"/>
            <p:cNvGrpSpPr/>
            <p:nvPr/>
          </p:nvGrpSpPr>
          <p:grpSpPr>
            <a:xfrm>
              <a:off x="365" y="929"/>
              <a:ext cx="1384" cy="905"/>
              <a:chOff x="365" y="929"/>
              <a:chExt cx="1384" cy="905"/>
            </a:xfrm>
          </p:grpSpPr>
          <p:sp>
            <p:nvSpPr>
              <p:cNvPr id="8199" name="Freeform 326"/>
              <p:cNvSpPr/>
              <p:nvPr/>
            </p:nvSpPr>
            <p:spPr bwMode="auto">
              <a:xfrm>
                <a:off x="365" y="929"/>
                <a:ext cx="1384" cy="905"/>
              </a:xfrm>
              <a:custGeom>
                <a:gdLst>
                  <a:gd name="T0" fmla="+- 0 940 365"/>
                  <a:gd name="T1" fmla="*/ T0 w 1384"/>
                  <a:gd name="T2" fmla="+- 0 929 929"/>
                  <a:gd name="T3" fmla="*/ 929 h 905"/>
                  <a:gd name="T4" fmla="+- 0 936 365"/>
                  <a:gd name="T5" fmla="*/ T4 w 1384"/>
                  <a:gd name="T6" fmla="+- 0 930 929"/>
                  <a:gd name="T7" fmla="*/ 930 h 905"/>
                  <a:gd name="T8" fmla="+- 0 365 365"/>
                  <a:gd name="T9" fmla="*/ T8 w 1384"/>
                  <a:gd name="T10" fmla="+- 0 1618 929"/>
                  <a:gd name="T11" fmla="*/ 1618 h 905"/>
                  <a:gd name="T12" fmla="+- 0 366 365"/>
                  <a:gd name="T13" fmla="*/ T12 w 1384"/>
                  <a:gd name="T14" fmla="+- 0 1625 929"/>
                  <a:gd name="T15" fmla="*/ 1625 h 905"/>
                  <a:gd name="T16" fmla="+- 0 418 365"/>
                  <a:gd name="T17" fmla="*/ T16 w 1384"/>
                  <a:gd name="T18" fmla="+- 0 1665 929"/>
                  <a:gd name="T19" fmla="*/ 1665 h 905"/>
                  <a:gd name="T20" fmla="+- 0 468 365"/>
                  <a:gd name="T21" fmla="*/ T20 w 1384"/>
                  <a:gd name="T22" fmla="+- 0 1699 929"/>
                  <a:gd name="T23" fmla="*/ 1699 h 905"/>
                  <a:gd name="T24" fmla="+- 0 520 365"/>
                  <a:gd name="T25" fmla="*/ T24 w 1384"/>
                  <a:gd name="T26" fmla="+- 0 1729 929"/>
                  <a:gd name="T27" fmla="*/ 1729 h 905"/>
                  <a:gd name="T28" fmla="+- 0 575 365"/>
                  <a:gd name="T29" fmla="*/ T28 w 1384"/>
                  <a:gd name="T30" fmla="+- 0 1756 929"/>
                  <a:gd name="T31" fmla="*/ 1756 h 905"/>
                  <a:gd name="T32" fmla="+- 0 632 365"/>
                  <a:gd name="T33" fmla="*/ T32 w 1384"/>
                  <a:gd name="T34" fmla="+- 0 1779 929"/>
                  <a:gd name="T35" fmla="*/ 1779 h 905"/>
                  <a:gd name="T36" fmla="+- 0 690 365"/>
                  <a:gd name="T37" fmla="*/ T36 w 1384"/>
                  <a:gd name="T38" fmla="+- 0 1799 929"/>
                  <a:gd name="T39" fmla="*/ 1799 h 905"/>
                  <a:gd name="T40" fmla="+- 0 751 365"/>
                  <a:gd name="T41" fmla="*/ T40 w 1384"/>
                  <a:gd name="T42" fmla="+- 0 1814 929"/>
                  <a:gd name="T43" fmla="*/ 1814 h 905"/>
                  <a:gd name="T44" fmla="+- 0 813 365"/>
                  <a:gd name="T45" fmla="*/ T44 w 1384"/>
                  <a:gd name="T46" fmla="+- 0 1825 929"/>
                  <a:gd name="T47" fmla="*/ 1825 h 905"/>
                  <a:gd name="T48" fmla="+- 0 876 365"/>
                  <a:gd name="T49" fmla="*/ T48 w 1384"/>
                  <a:gd name="T50" fmla="+- 0 1832 929"/>
                  <a:gd name="T51" fmla="*/ 1832 h 905"/>
                  <a:gd name="T52" fmla="+- 0 940 365"/>
                  <a:gd name="T53" fmla="*/ T52 w 1384"/>
                  <a:gd name="T54" fmla="+- 0 1834 929"/>
                  <a:gd name="T55" fmla="*/ 1834 h 905"/>
                  <a:gd name="T56" fmla="+- 0 993 365"/>
                  <a:gd name="T57" fmla="*/ T56 w 1384"/>
                  <a:gd name="T58" fmla="+- 0 1832 929"/>
                  <a:gd name="T59" fmla="*/ 1832 h 905"/>
                  <a:gd name="T60" fmla="+- 0 1045 365"/>
                  <a:gd name="T61" fmla="*/ T60 w 1384"/>
                  <a:gd name="T62" fmla="+- 0 1828 929"/>
                  <a:gd name="T63" fmla="*/ 1828 h 905"/>
                  <a:gd name="T64" fmla="+- 0 1097 365"/>
                  <a:gd name="T65" fmla="*/ T64 w 1384"/>
                  <a:gd name="T66" fmla="+- 0 1820 929"/>
                  <a:gd name="T67" fmla="*/ 1820 h 905"/>
                  <a:gd name="T68" fmla="+- 0 1127 365"/>
                  <a:gd name="T69" fmla="*/ T68 w 1384"/>
                  <a:gd name="T70" fmla="+- 0 1814 929"/>
                  <a:gd name="T71" fmla="*/ 1814 h 905"/>
                  <a:gd name="T72" fmla="+- 0 940 365"/>
                  <a:gd name="T73" fmla="*/ T72 w 1384"/>
                  <a:gd name="T74" fmla="+- 0 1814 929"/>
                  <a:gd name="T75" fmla="*/ 1814 h 905"/>
                  <a:gd name="T76" fmla="+- 0 909 365"/>
                  <a:gd name="T77" fmla="*/ T76 w 1384"/>
                  <a:gd name="T78" fmla="+- 0 1813 929"/>
                  <a:gd name="T79" fmla="*/ 1813 h 905"/>
                  <a:gd name="T80" fmla="+- 0 846 365"/>
                  <a:gd name="T81" fmla="*/ T80 w 1384"/>
                  <a:gd name="T82" fmla="+- 0 1809 929"/>
                  <a:gd name="T83" fmla="*/ 1809 h 905"/>
                  <a:gd name="T84" fmla="+- 0 785 365"/>
                  <a:gd name="T85" fmla="*/ T84 w 1384"/>
                  <a:gd name="T86" fmla="+- 0 1800 929"/>
                  <a:gd name="T87" fmla="*/ 1800 h 905"/>
                  <a:gd name="T88" fmla="+- 0 725 365"/>
                  <a:gd name="T89" fmla="*/ T88 w 1384"/>
                  <a:gd name="T90" fmla="+- 0 1787 929"/>
                  <a:gd name="T91" fmla="*/ 1787 h 905"/>
                  <a:gd name="T92" fmla="+- 0 667 365"/>
                  <a:gd name="T93" fmla="*/ T92 w 1384"/>
                  <a:gd name="T94" fmla="+- 0 1770 929"/>
                  <a:gd name="T95" fmla="*/ 1770 h 905"/>
                  <a:gd name="T96" fmla="+- 0 611 365"/>
                  <a:gd name="T97" fmla="*/ T96 w 1384"/>
                  <a:gd name="T98" fmla="+- 0 1750 929"/>
                  <a:gd name="T99" fmla="*/ 1750 h 905"/>
                  <a:gd name="T100" fmla="+- 0 530 365"/>
                  <a:gd name="T101" fmla="*/ T100 w 1384"/>
                  <a:gd name="T102" fmla="+- 0 1712 929"/>
                  <a:gd name="T103" fmla="*/ 1712 h 905"/>
                  <a:gd name="T104" fmla="+- 0 454 365"/>
                  <a:gd name="T105" fmla="*/ T104 w 1384"/>
                  <a:gd name="T106" fmla="+- 0 1666 929"/>
                  <a:gd name="T107" fmla="*/ 1666 h 905"/>
                  <a:gd name="T108" fmla="+- 0 400 365"/>
                  <a:gd name="T109" fmla="*/ T108 w 1384"/>
                  <a:gd name="T110" fmla="+- 0 1627 929"/>
                  <a:gd name="T111" fmla="*/ 1627 h 905"/>
                  <a:gd name="T112" fmla="+- 0 384 365"/>
                  <a:gd name="T113" fmla="*/ T112 w 1384"/>
                  <a:gd name="T114" fmla="+- 0 1627 929"/>
                  <a:gd name="T115" fmla="*/ 1627 h 905"/>
                  <a:gd name="T116" fmla="+- 0 376 365"/>
                  <a:gd name="T117" fmla="*/ T116 w 1384"/>
                  <a:gd name="T118" fmla="+- 0 1621 929"/>
                  <a:gd name="T119" fmla="*/ 1621 h 905"/>
                  <a:gd name="T120" fmla="+- 0 383 365"/>
                  <a:gd name="T121" fmla="*/ T120 w 1384"/>
                  <a:gd name="T122" fmla="+- 0 1613 929"/>
                  <a:gd name="T123" fmla="*/ 1613 h 905"/>
                  <a:gd name="T124" fmla="+- 0 396 365"/>
                  <a:gd name="T125" fmla="*/ T124 w 1384"/>
                  <a:gd name="T126" fmla="+- 0 1613 929"/>
                  <a:gd name="T127" fmla="*/ 1613 h 905"/>
                  <a:gd name="T128" fmla="+- 0 943 365"/>
                  <a:gd name="T129" fmla="*/ T128 w 1384"/>
                  <a:gd name="T130" fmla="+- 0 953 929"/>
                  <a:gd name="T131" fmla="*/ 953 h 905"/>
                  <a:gd name="T132" fmla="+- 0 990 365"/>
                  <a:gd name="T133" fmla="*/ T132 w 1384"/>
                  <a:gd name="T134" fmla="+- 0 953 929"/>
                  <a:gd name="T135" fmla="*/ 953 h 905"/>
                  <a:gd name="T136" fmla="+- 0 940 365"/>
                  <a:gd name="T137" fmla="*/ T136 w 1384"/>
                  <a:gd name="T138" fmla="+- 0 929 929"/>
                  <a:gd name="T139" fmla="*/ 929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Lst>
                <a:rect l="0" t="0" r="r" b="b"/>
                <a:pathLst>
                  <a:path w="1384" h="905">
                    <a:moveTo>
                      <a:pt x="575" y="0"/>
                    </a:moveTo>
                    <a:lnTo>
                      <a:pt x="571" y="1"/>
                    </a:lnTo>
                    <a:lnTo>
                      <a:pt x="0" y="689"/>
                    </a:lnTo>
                    <a:lnTo>
                      <a:pt x="1" y="696"/>
                    </a:lnTo>
                    <a:lnTo>
                      <a:pt x="53" y="736"/>
                    </a:lnTo>
                    <a:lnTo>
                      <a:pt x="103" y="770"/>
                    </a:lnTo>
                    <a:lnTo>
                      <a:pt x="155" y="800"/>
                    </a:lnTo>
                    <a:lnTo>
                      <a:pt x="210" y="827"/>
                    </a:lnTo>
                    <a:lnTo>
                      <a:pt x="267" y="850"/>
                    </a:lnTo>
                    <a:lnTo>
                      <a:pt x="325" y="870"/>
                    </a:lnTo>
                    <a:lnTo>
                      <a:pt x="386" y="885"/>
                    </a:lnTo>
                    <a:lnTo>
                      <a:pt x="448" y="896"/>
                    </a:lnTo>
                    <a:lnTo>
                      <a:pt x="511" y="903"/>
                    </a:lnTo>
                    <a:lnTo>
                      <a:pt x="575" y="905"/>
                    </a:lnTo>
                    <a:lnTo>
                      <a:pt x="628" y="903"/>
                    </a:lnTo>
                    <a:lnTo>
                      <a:pt x="680" y="899"/>
                    </a:lnTo>
                    <a:lnTo>
                      <a:pt x="732" y="891"/>
                    </a:lnTo>
                    <a:lnTo>
                      <a:pt x="762" y="885"/>
                    </a:lnTo>
                    <a:lnTo>
                      <a:pt x="575" y="885"/>
                    </a:lnTo>
                    <a:lnTo>
                      <a:pt x="544" y="884"/>
                    </a:lnTo>
                    <a:lnTo>
                      <a:pt x="481" y="880"/>
                    </a:lnTo>
                    <a:lnTo>
                      <a:pt x="420" y="871"/>
                    </a:lnTo>
                    <a:lnTo>
                      <a:pt x="360" y="858"/>
                    </a:lnTo>
                    <a:lnTo>
                      <a:pt x="302" y="841"/>
                    </a:lnTo>
                    <a:lnTo>
                      <a:pt x="246" y="821"/>
                    </a:lnTo>
                    <a:lnTo>
                      <a:pt x="165" y="783"/>
                    </a:lnTo>
                    <a:lnTo>
                      <a:pt x="89" y="737"/>
                    </a:lnTo>
                    <a:lnTo>
                      <a:pt x="35" y="698"/>
                    </a:lnTo>
                    <a:lnTo>
                      <a:pt x="19" y="698"/>
                    </a:lnTo>
                    <a:lnTo>
                      <a:pt x="11" y="692"/>
                    </a:lnTo>
                    <a:lnTo>
                      <a:pt x="18" y="684"/>
                    </a:lnTo>
                    <a:lnTo>
                      <a:pt x="31" y="684"/>
                    </a:lnTo>
                    <a:lnTo>
                      <a:pt x="578" y="24"/>
                    </a:lnTo>
                    <a:lnTo>
                      <a:pt x="625" y="24"/>
                    </a:lnTo>
                    <a:lnTo>
                      <a:pt x="57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0" name="Freeform 327"/>
              <p:cNvSpPr/>
              <p:nvPr/>
            </p:nvSpPr>
            <p:spPr bwMode="auto">
              <a:xfrm>
                <a:off x="365" y="929"/>
                <a:ext cx="1384" cy="905"/>
              </a:xfrm>
              <a:custGeom>
                <a:gdLst>
                  <a:gd name="T0" fmla="+- 0 1725 365"/>
                  <a:gd name="T1" fmla="*/ T0 w 1384"/>
                  <a:gd name="T2" fmla="+- 0 1324 929"/>
                  <a:gd name="T3" fmla="*/ 1324 h 905"/>
                  <a:gd name="T4" fmla="+- 0 1682 365"/>
                  <a:gd name="T5" fmla="*/ T4 w 1384"/>
                  <a:gd name="T6" fmla="+- 0 1401 929"/>
                  <a:gd name="T7" fmla="*/ 1401 h 905"/>
                  <a:gd name="T8" fmla="+- 0 1627 365"/>
                  <a:gd name="T9" fmla="*/ T8 w 1384"/>
                  <a:gd name="T10" fmla="+- 0 1480 929"/>
                  <a:gd name="T11" fmla="*/ 1480 h 905"/>
                  <a:gd name="T12" fmla="+- 0 1563 365"/>
                  <a:gd name="T13" fmla="*/ T12 w 1384"/>
                  <a:gd name="T14" fmla="+- 0 1553 929"/>
                  <a:gd name="T15" fmla="*/ 1553 h 905"/>
                  <a:gd name="T16" fmla="+- 0 1491 365"/>
                  <a:gd name="T17" fmla="*/ T16 w 1384"/>
                  <a:gd name="T18" fmla="+- 0 1618 929"/>
                  <a:gd name="T19" fmla="*/ 1618 h 905"/>
                  <a:gd name="T20" fmla="+- 0 1412 365"/>
                  <a:gd name="T21" fmla="*/ T20 w 1384"/>
                  <a:gd name="T22" fmla="+- 0 1675 929"/>
                  <a:gd name="T23" fmla="*/ 1675 h 905"/>
                  <a:gd name="T24" fmla="+- 0 1328 365"/>
                  <a:gd name="T25" fmla="*/ T24 w 1384"/>
                  <a:gd name="T26" fmla="+- 0 1723 929"/>
                  <a:gd name="T27" fmla="*/ 1723 h 905"/>
                  <a:gd name="T28" fmla="+- 0 1237 365"/>
                  <a:gd name="T29" fmla="*/ T28 w 1384"/>
                  <a:gd name="T30" fmla="+- 0 1762 929"/>
                  <a:gd name="T31" fmla="*/ 1762 h 905"/>
                  <a:gd name="T32" fmla="+- 0 1142 365"/>
                  <a:gd name="T33" fmla="*/ T32 w 1384"/>
                  <a:gd name="T34" fmla="+- 0 1790 929"/>
                  <a:gd name="T35" fmla="*/ 1790 h 905"/>
                  <a:gd name="T36" fmla="+- 0 1043 365"/>
                  <a:gd name="T37" fmla="*/ T36 w 1384"/>
                  <a:gd name="T38" fmla="+- 0 1808 929"/>
                  <a:gd name="T39" fmla="*/ 1808 h 905"/>
                  <a:gd name="T40" fmla="+- 0 940 365"/>
                  <a:gd name="T41" fmla="*/ T40 w 1384"/>
                  <a:gd name="T42" fmla="+- 0 1814 929"/>
                  <a:gd name="T43" fmla="*/ 1814 h 905"/>
                  <a:gd name="T44" fmla="+- 0 1127 365"/>
                  <a:gd name="T45" fmla="*/ T44 w 1384"/>
                  <a:gd name="T46" fmla="+- 0 1814 929"/>
                  <a:gd name="T47" fmla="*/ 1814 h 905"/>
                  <a:gd name="T48" fmla="+- 0 1196 365"/>
                  <a:gd name="T49" fmla="*/ T48 w 1384"/>
                  <a:gd name="T50" fmla="+- 0 1797 929"/>
                  <a:gd name="T51" fmla="*/ 1797 h 905"/>
                  <a:gd name="T52" fmla="+- 0 1291 365"/>
                  <a:gd name="T53" fmla="*/ T52 w 1384"/>
                  <a:gd name="T54" fmla="+- 0 1762 929"/>
                  <a:gd name="T55" fmla="*/ 1762 h 905"/>
                  <a:gd name="T56" fmla="+- 0 1381 365"/>
                  <a:gd name="T57" fmla="*/ T56 w 1384"/>
                  <a:gd name="T58" fmla="+- 0 1718 929"/>
                  <a:gd name="T59" fmla="*/ 1718 h 905"/>
                  <a:gd name="T60" fmla="+- 0 1464 365"/>
                  <a:gd name="T61" fmla="*/ T60 w 1384"/>
                  <a:gd name="T62" fmla="+- 0 1664 929"/>
                  <a:gd name="T63" fmla="*/ 1664 h 905"/>
                  <a:gd name="T64" fmla="+- 0 1541 365"/>
                  <a:gd name="T65" fmla="*/ T64 w 1384"/>
                  <a:gd name="T66" fmla="+- 0 1601 929"/>
                  <a:gd name="T67" fmla="*/ 1601 h 905"/>
                  <a:gd name="T68" fmla="+- 0 1611 365"/>
                  <a:gd name="T69" fmla="*/ T68 w 1384"/>
                  <a:gd name="T70" fmla="+- 0 1531 929"/>
                  <a:gd name="T71" fmla="*/ 1531 h 905"/>
                  <a:gd name="T72" fmla="+- 0 1672 365"/>
                  <a:gd name="T73" fmla="*/ T72 w 1384"/>
                  <a:gd name="T74" fmla="+- 0 1453 929"/>
                  <a:gd name="T75" fmla="*/ 1453 h 905"/>
                  <a:gd name="T76" fmla="+- 0 1725 365"/>
                  <a:gd name="T77" fmla="*/ T76 w 1384"/>
                  <a:gd name="T78" fmla="+- 0 1369 929"/>
                  <a:gd name="T79" fmla="*/ 1369 h 905"/>
                  <a:gd name="T80" fmla="+- 0 1745 365"/>
                  <a:gd name="T81" fmla="*/ T80 w 1384"/>
                  <a:gd name="T82" fmla="+- 0 1329 929"/>
                  <a:gd name="T83" fmla="*/ 1329 h 905"/>
                  <a:gd name="T84" fmla="+- 0 1734 365"/>
                  <a:gd name="T85" fmla="*/ T84 w 1384"/>
                  <a:gd name="T86" fmla="+- 0 1329 929"/>
                  <a:gd name="T87" fmla="*/ 1329 h 905"/>
                  <a:gd name="T88" fmla="+- 0 1725 365"/>
                  <a:gd name="T89" fmla="*/ T88 w 1384"/>
                  <a:gd name="T90" fmla="+- 0 1324 929"/>
                  <a:gd name="T91" fmla="*/ 1324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384" h="905">
                    <a:moveTo>
                      <a:pt x="1360" y="395"/>
                    </a:moveTo>
                    <a:lnTo>
                      <a:pt x="1317" y="472"/>
                    </a:lnTo>
                    <a:lnTo>
                      <a:pt x="1262" y="551"/>
                    </a:lnTo>
                    <a:lnTo>
                      <a:pt x="1198" y="624"/>
                    </a:lnTo>
                    <a:lnTo>
                      <a:pt x="1126" y="689"/>
                    </a:lnTo>
                    <a:lnTo>
                      <a:pt x="1047" y="746"/>
                    </a:lnTo>
                    <a:lnTo>
                      <a:pt x="963" y="794"/>
                    </a:lnTo>
                    <a:lnTo>
                      <a:pt x="872" y="833"/>
                    </a:lnTo>
                    <a:lnTo>
                      <a:pt x="777" y="861"/>
                    </a:lnTo>
                    <a:lnTo>
                      <a:pt x="678" y="879"/>
                    </a:lnTo>
                    <a:lnTo>
                      <a:pt x="575" y="885"/>
                    </a:lnTo>
                    <a:lnTo>
                      <a:pt x="762" y="885"/>
                    </a:lnTo>
                    <a:lnTo>
                      <a:pt x="831" y="868"/>
                    </a:lnTo>
                    <a:lnTo>
                      <a:pt x="926" y="833"/>
                    </a:lnTo>
                    <a:lnTo>
                      <a:pt x="1016" y="789"/>
                    </a:lnTo>
                    <a:lnTo>
                      <a:pt x="1099" y="735"/>
                    </a:lnTo>
                    <a:lnTo>
                      <a:pt x="1176" y="672"/>
                    </a:lnTo>
                    <a:lnTo>
                      <a:pt x="1246" y="602"/>
                    </a:lnTo>
                    <a:lnTo>
                      <a:pt x="1307" y="524"/>
                    </a:lnTo>
                    <a:lnTo>
                      <a:pt x="1360" y="440"/>
                    </a:lnTo>
                    <a:lnTo>
                      <a:pt x="1380" y="400"/>
                    </a:lnTo>
                    <a:lnTo>
                      <a:pt x="1369" y="400"/>
                    </a:lnTo>
                    <a:lnTo>
                      <a:pt x="1360" y="39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1" name="Freeform 328"/>
              <p:cNvSpPr/>
              <p:nvPr/>
            </p:nvSpPr>
            <p:spPr bwMode="auto">
              <a:xfrm>
                <a:off x="365" y="929"/>
                <a:ext cx="1384" cy="905"/>
              </a:xfrm>
              <a:custGeom>
                <a:gdLst>
                  <a:gd name="T0" fmla="+- 0 383 365"/>
                  <a:gd name="T1" fmla="*/ T0 w 1384"/>
                  <a:gd name="T2" fmla="+- 0 1613 929"/>
                  <a:gd name="T3" fmla="*/ 1613 h 905"/>
                  <a:gd name="T4" fmla="+- 0 376 365"/>
                  <a:gd name="T5" fmla="*/ T4 w 1384"/>
                  <a:gd name="T6" fmla="+- 0 1621 929"/>
                  <a:gd name="T7" fmla="*/ 1621 h 905"/>
                  <a:gd name="T8" fmla="+- 0 384 365"/>
                  <a:gd name="T9" fmla="*/ T8 w 1384"/>
                  <a:gd name="T10" fmla="+- 0 1627 929"/>
                  <a:gd name="T11" fmla="*/ 1627 h 905"/>
                  <a:gd name="T12" fmla="+- 0 391 365"/>
                  <a:gd name="T13" fmla="*/ T12 w 1384"/>
                  <a:gd name="T14" fmla="+- 0 1619 929"/>
                  <a:gd name="T15" fmla="*/ 1619 h 905"/>
                  <a:gd name="T16" fmla="+- 0 383 365"/>
                  <a:gd name="T17" fmla="*/ T16 w 1384"/>
                  <a:gd name="T18" fmla="+- 0 1613 929"/>
                  <a:gd name="T19" fmla="*/ 1613 h 905"/>
                </a:gdLst>
                <a:cxnLst>
                  <a:cxn ang="0">
                    <a:pos x="T1" y="T3"/>
                  </a:cxn>
                  <a:cxn ang="0">
                    <a:pos x="T5" y="T7"/>
                  </a:cxn>
                  <a:cxn ang="0">
                    <a:pos x="T9" y="T11"/>
                  </a:cxn>
                  <a:cxn ang="0">
                    <a:pos x="T13" y="T15"/>
                  </a:cxn>
                  <a:cxn ang="0">
                    <a:pos x="T17" y="T19"/>
                  </a:cxn>
                </a:cxnLst>
                <a:rect l="0" t="0" r="r" b="b"/>
                <a:pathLst>
                  <a:path w="1384" h="905">
                    <a:moveTo>
                      <a:pt x="18" y="684"/>
                    </a:moveTo>
                    <a:lnTo>
                      <a:pt x="11" y="692"/>
                    </a:lnTo>
                    <a:lnTo>
                      <a:pt x="19" y="698"/>
                    </a:lnTo>
                    <a:lnTo>
                      <a:pt x="26" y="690"/>
                    </a:lnTo>
                    <a:lnTo>
                      <a:pt x="18" y="68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2" name="Freeform 329"/>
              <p:cNvSpPr/>
              <p:nvPr/>
            </p:nvSpPr>
            <p:spPr bwMode="auto">
              <a:xfrm>
                <a:off x="365" y="929"/>
                <a:ext cx="1384" cy="905"/>
              </a:xfrm>
              <a:custGeom>
                <a:gdLst>
                  <a:gd name="T0" fmla="+- 0 391 365"/>
                  <a:gd name="T1" fmla="*/ T0 w 1384"/>
                  <a:gd name="T2" fmla="+- 0 1619 929"/>
                  <a:gd name="T3" fmla="*/ 1619 h 905"/>
                  <a:gd name="T4" fmla="+- 0 384 365"/>
                  <a:gd name="T5" fmla="*/ T4 w 1384"/>
                  <a:gd name="T6" fmla="+- 0 1627 929"/>
                  <a:gd name="T7" fmla="*/ 1627 h 905"/>
                  <a:gd name="T8" fmla="+- 0 400 365"/>
                  <a:gd name="T9" fmla="*/ T8 w 1384"/>
                  <a:gd name="T10" fmla="+- 0 1627 929"/>
                  <a:gd name="T11" fmla="*/ 1627 h 905"/>
                  <a:gd name="T12" fmla="+- 0 391 365"/>
                  <a:gd name="T13" fmla="*/ T12 w 1384"/>
                  <a:gd name="T14" fmla="+- 0 1619 929"/>
                  <a:gd name="T15" fmla="*/ 1619 h 905"/>
                </a:gdLst>
                <a:cxnLst>
                  <a:cxn ang="0">
                    <a:pos x="T1" y="T3"/>
                  </a:cxn>
                  <a:cxn ang="0">
                    <a:pos x="T5" y="T7"/>
                  </a:cxn>
                  <a:cxn ang="0">
                    <a:pos x="T9" y="T11"/>
                  </a:cxn>
                  <a:cxn ang="0">
                    <a:pos x="T13" y="T15"/>
                  </a:cxn>
                </a:cxnLst>
                <a:rect l="0" t="0" r="r" b="b"/>
                <a:pathLst>
                  <a:path w="1384" h="905">
                    <a:moveTo>
                      <a:pt x="26" y="690"/>
                    </a:moveTo>
                    <a:lnTo>
                      <a:pt x="19" y="698"/>
                    </a:lnTo>
                    <a:lnTo>
                      <a:pt x="35" y="698"/>
                    </a:lnTo>
                    <a:lnTo>
                      <a:pt x="26" y="69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3" name="Freeform 330"/>
              <p:cNvSpPr/>
              <p:nvPr/>
            </p:nvSpPr>
            <p:spPr bwMode="auto">
              <a:xfrm>
                <a:off x="365" y="929"/>
                <a:ext cx="1384" cy="905"/>
              </a:xfrm>
              <a:custGeom>
                <a:gdLst>
                  <a:gd name="T0" fmla="+- 0 396 365"/>
                  <a:gd name="T1" fmla="*/ T0 w 1384"/>
                  <a:gd name="T2" fmla="+- 0 1613 929"/>
                  <a:gd name="T3" fmla="*/ 1613 h 905"/>
                  <a:gd name="T4" fmla="+- 0 383 365"/>
                  <a:gd name="T5" fmla="*/ T4 w 1384"/>
                  <a:gd name="T6" fmla="+- 0 1613 929"/>
                  <a:gd name="T7" fmla="*/ 1613 h 905"/>
                  <a:gd name="T8" fmla="+- 0 391 365"/>
                  <a:gd name="T9" fmla="*/ T8 w 1384"/>
                  <a:gd name="T10" fmla="+- 0 1619 929"/>
                  <a:gd name="T11" fmla="*/ 1619 h 905"/>
                  <a:gd name="T12" fmla="+- 0 396 365"/>
                  <a:gd name="T13" fmla="*/ T12 w 1384"/>
                  <a:gd name="T14" fmla="+- 0 1613 929"/>
                  <a:gd name="T15" fmla="*/ 1613 h 905"/>
                </a:gdLst>
                <a:cxnLst>
                  <a:cxn ang="0">
                    <a:pos x="T1" y="T3"/>
                  </a:cxn>
                  <a:cxn ang="0">
                    <a:pos x="T5" y="T7"/>
                  </a:cxn>
                  <a:cxn ang="0">
                    <a:pos x="T9" y="T11"/>
                  </a:cxn>
                  <a:cxn ang="0">
                    <a:pos x="T13" y="T15"/>
                  </a:cxn>
                </a:cxnLst>
                <a:rect l="0" t="0" r="r" b="b"/>
                <a:pathLst>
                  <a:path w="1384" h="905">
                    <a:moveTo>
                      <a:pt x="31" y="684"/>
                    </a:moveTo>
                    <a:lnTo>
                      <a:pt x="18" y="684"/>
                    </a:lnTo>
                    <a:lnTo>
                      <a:pt x="26" y="690"/>
                    </a:lnTo>
                    <a:lnTo>
                      <a:pt x="31" y="68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4" name="Freeform 331"/>
              <p:cNvSpPr/>
              <p:nvPr/>
            </p:nvSpPr>
            <p:spPr bwMode="auto">
              <a:xfrm>
                <a:off x="365" y="929"/>
                <a:ext cx="1384" cy="905"/>
              </a:xfrm>
              <a:custGeom>
                <a:gdLst>
                  <a:gd name="T0" fmla="+- 0 1729 365"/>
                  <a:gd name="T1" fmla="*/ T0 w 1384"/>
                  <a:gd name="T2" fmla="+- 0 1315 929"/>
                  <a:gd name="T3" fmla="*/ 1315 h 905"/>
                  <a:gd name="T4" fmla="+- 0 1725 365"/>
                  <a:gd name="T5" fmla="*/ T4 w 1384"/>
                  <a:gd name="T6" fmla="+- 0 1324 929"/>
                  <a:gd name="T7" fmla="*/ 1324 h 905"/>
                  <a:gd name="T8" fmla="+- 0 1734 365"/>
                  <a:gd name="T9" fmla="*/ T8 w 1384"/>
                  <a:gd name="T10" fmla="+- 0 1329 929"/>
                  <a:gd name="T11" fmla="*/ 1329 h 905"/>
                  <a:gd name="T12" fmla="+- 0 1738 365"/>
                  <a:gd name="T13" fmla="*/ T12 w 1384"/>
                  <a:gd name="T14" fmla="+- 0 1320 929"/>
                  <a:gd name="T15" fmla="*/ 1320 h 905"/>
                  <a:gd name="T16" fmla="+- 0 1729 365"/>
                  <a:gd name="T17" fmla="*/ T16 w 1384"/>
                  <a:gd name="T18" fmla="+- 0 1315 929"/>
                  <a:gd name="T19" fmla="*/ 1315 h 905"/>
                </a:gdLst>
                <a:cxnLst>
                  <a:cxn ang="0">
                    <a:pos x="T1" y="T3"/>
                  </a:cxn>
                  <a:cxn ang="0">
                    <a:pos x="T5" y="T7"/>
                  </a:cxn>
                  <a:cxn ang="0">
                    <a:pos x="T9" y="T11"/>
                  </a:cxn>
                  <a:cxn ang="0">
                    <a:pos x="T13" y="T15"/>
                  </a:cxn>
                  <a:cxn ang="0">
                    <a:pos x="T17" y="T19"/>
                  </a:cxn>
                </a:cxnLst>
                <a:rect l="0" t="0" r="r" b="b"/>
                <a:pathLst>
                  <a:path w="1384" h="905">
                    <a:moveTo>
                      <a:pt x="1364" y="386"/>
                    </a:moveTo>
                    <a:lnTo>
                      <a:pt x="1360" y="395"/>
                    </a:lnTo>
                    <a:lnTo>
                      <a:pt x="1369" y="400"/>
                    </a:lnTo>
                    <a:lnTo>
                      <a:pt x="1373" y="391"/>
                    </a:lnTo>
                    <a:lnTo>
                      <a:pt x="1364" y="386"/>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5" name="Freeform 332"/>
              <p:cNvSpPr/>
              <p:nvPr/>
            </p:nvSpPr>
            <p:spPr bwMode="auto">
              <a:xfrm>
                <a:off x="365" y="929"/>
                <a:ext cx="1384" cy="905"/>
              </a:xfrm>
              <a:custGeom>
                <a:gdLst>
                  <a:gd name="T0" fmla="+- 0 1743 365"/>
                  <a:gd name="T1" fmla="*/ T0 w 1384"/>
                  <a:gd name="T2" fmla="+- 0 1311 929"/>
                  <a:gd name="T3" fmla="*/ 1311 h 905"/>
                  <a:gd name="T4" fmla="+- 0 1734 365"/>
                  <a:gd name="T5" fmla="*/ T4 w 1384"/>
                  <a:gd name="T6" fmla="+- 0 1329 929"/>
                  <a:gd name="T7" fmla="*/ 1329 h 905"/>
                  <a:gd name="T8" fmla="+- 0 1745 365"/>
                  <a:gd name="T9" fmla="*/ T8 w 1384"/>
                  <a:gd name="T10" fmla="+- 0 1329 929"/>
                  <a:gd name="T11" fmla="*/ 1329 h 905"/>
                  <a:gd name="T12" fmla="+- 0 1747 365"/>
                  <a:gd name="T13" fmla="*/ T12 w 1384"/>
                  <a:gd name="T14" fmla="+- 0 1324 929"/>
                  <a:gd name="T15" fmla="*/ 1324 h 905"/>
                  <a:gd name="T16" fmla="+- 0 1749 365"/>
                  <a:gd name="T17" fmla="*/ T16 w 1384"/>
                  <a:gd name="T18" fmla="+- 0 1322 929"/>
                  <a:gd name="T19" fmla="*/ 1322 h 905"/>
                  <a:gd name="T20" fmla="+- 0 1749 365"/>
                  <a:gd name="T21" fmla="*/ T20 w 1384"/>
                  <a:gd name="T22" fmla="+- 0 1319 929"/>
                  <a:gd name="T23" fmla="*/ 1319 h 905"/>
                  <a:gd name="T24" fmla="+- 0 1747 365"/>
                  <a:gd name="T25" fmla="*/ T24 w 1384"/>
                  <a:gd name="T26" fmla="+- 0 1314 929"/>
                  <a:gd name="T27" fmla="*/ 1314 h 905"/>
                  <a:gd name="T28" fmla="+- 0 1745 365"/>
                  <a:gd name="T29" fmla="*/ T28 w 1384"/>
                  <a:gd name="T30" fmla="+- 0 1312 929"/>
                  <a:gd name="T31" fmla="*/ 1312 h 905"/>
                  <a:gd name="T32" fmla="+- 0 1743 365"/>
                  <a:gd name="T33" fmla="*/ T32 w 1384"/>
                  <a:gd name="T34" fmla="+- 0 1311 929"/>
                  <a:gd name="T35" fmla="*/ 1311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384" h="905">
                    <a:moveTo>
                      <a:pt x="1378" y="382"/>
                    </a:moveTo>
                    <a:lnTo>
                      <a:pt x="1369" y="400"/>
                    </a:lnTo>
                    <a:lnTo>
                      <a:pt x="1380" y="400"/>
                    </a:lnTo>
                    <a:lnTo>
                      <a:pt x="1382" y="395"/>
                    </a:lnTo>
                    <a:lnTo>
                      <a:pt x="1384" y="393"/>
                    </a:lnTo>
                    <a:lnTo>
                      <a:pt x="1384" y="390"/>
                    </a:lnTo>
                    <a:lnTo>
                      <a:pt x="1382" y="385"/>
                    </a:lnTo>
                    <a:lnTo>
                      <a:pt x="1380" y="383"/>
                    </a:lnTo>
                    <a:lnTo>
                      <a:pt x="1378" y="38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6" name="Freeform 333"/>
              <p:cNvSpPr/>
              <p:nvPr/>
            </p:nvSpPr>
            <p:spPr bwMode="auto">
              <a:xfrm>
                <a:off x="365" y="929"/>
                <a:ext cx="1384" cy="905"/>
              </a:xfrm>
              <a:custGeom>
                <a:gdLst>
                  <a:gd name="T0" fmla="+- 0 990 365"/>
                  <a:gd name="T1" fmla="*/ T0 w 1384"/>
                  <a:gd name="T2" fmla="+- 0 953 929"/>
                  <a:gd name="T3" fmla="*/ 953 h 905"/>
                  <a:gd name="T4" fmla="+- 0 943 365"/>
                  <a:gd name="T5" fmla="*/ T4 w 1384"/>
                  <a:gd name="T6" fmla="+- 0 953 929"/>
                  <a:gd name="T7" fmla="*/ 953 h 905"/>
                  <a:gd name="T8" fmla="+- 0 1725 365"/>
                  <a:gd name="T9" fmla="*/ T8 w 1384"/>
                  <a:gd name="T10" fmla="+- 0 1324 929"/>
                  <a:gd name="T11" fmla="*/ 1324 h 905"/>
                  <a:gd name="T12" fmla="+- 0 1729 365"/>
                  <a:gd name="T13" fmla="*/ T12 w 1384"/>
                  <a:gd name="T14" fmla="+- 0 1315 929"/>
                  <a:gd name="T15" fmla="*/ 1315 h 905"/>
                  <a:gd name="T16" fmla="+- 0 1740 365"/>
                  <a:gd name="T17" fmla="*/ T16 w 1384"/>
                  <a:gd name="T18" fmla="+- 0 1315 929"/>
                  <a:gd name="T19" fmla="*/ 1315 h 905"/>
                  <a:gd name="T20" fmla="+- 0 1743 365"/>
                  <a:gd name="T21" fmla="*/ T20 w 1384"/>
                  <a:gd name="T22" fmla="+- 0 1311 929"/>
                  <a:gd name="T23" fmla="*/ 1311 h 905"/>
                  <a:gd name="T24" fmla="+- 0 990 365"/>
                  <a:gd name="T25" fmla="*/ T24 w 1384"/>
                  <a:gd name="T26" fmla="+- 0 953 929"/>
                  <a:gd name="T27" fmla="*/ 953 h 905"/>
                </a:gdLst>
                <a:cxnLst>
                  <a:cxn ang="0">
                    <a:pos x="T1" y="T3"/>
                  </a:cxn>
                  <a:cxn ang="0">
                    <a:pos x="T5" y="T7"/>
                  </a:cxn>
                  <a:cxn ang="0">
                    <a:pos x="T9" y="T11"/>
                  </a:cxn>
                  <a:cxn ang="0">
                    <a:pos x="T13" y="T15"/>
                  </a:cxn>
                  <a:cxn ang="0">
                    <a:pos x="T17" y="T19"/>
                  </a:cxn>
                  <a:cxn ang="0">
                    <a:pos x="T21" y="T23"/>
                  </a:cxn>
                  <a:cxn ang="0">
                    <a:pos x="T25" y="T27"/>
                  </a:cxn>
                </a:cxnLst>
                <a:rect l="0" t="0" r="r" b="b"/>
                <a:pathLst>
                  <a:path w="1384" h="905">
                    <a:moveTo>
                      <a:pt x="625" y="24"/>
                    </a:moveTo>
                    <a:lnTo>
                      <a:pt x="578" y="24"/>
                    </a:lnTo>
                    <a:lnTo>
                      <a:pt x="1360" y="395"/>
                    </a:lnTo>
                    <a:lnTo>
                      <a:pt x="1364" y="386"/>
                    </a:lnTo>
                    <a:lnTo>
                      <a:pt x="1375" y="386"/>
                    </a:lnTo>
                    <a:lnTo>
                      <a:pt x="1378" y="382"/>
                    </a:lnTo>
                    <a:lnTo>
                      <a:pt x="625" y="2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207" name="Freeform 334"/>
              <p:cNvSpPr/>
              <p:nvPr/>
            </p:nvSpPr>
            <p:spPr bwMode="auto">
              <a:xfrm>
                <a:off x="365" y="929"/>
                <a:ext cx="1384" cy="905"/>
              </a:xfrm>
              <a:custGeom>
                <a:gdLst>
                  <a:gd name="T0" fmla="+- 0 1740 365"/>
                  <a:gd name="T1" fmla="*/ T0 w 1384"/>
                  <a:gd name="T2" fmla="+- 0 1315 929"/>
                  <a:gd name="T3" fmla="*/ 1315 h 905"/>
                  <a:gd name="T4" fmla="+- 0 1729 365"/>
                  <a:gd name="T5" fmla="*/ T4 w 1384"/>
                  <a:gd name="T6" fmla="+- 0 1315 929"/>
                  <a:gd name="T7" fmla="*/ 1315 h 905"/>
                  <a:gd name="T8" fmla="+- 0 1738 365"/>
                  <a:gd name="T9" fmla="*/ T8 w 1384"/>
                  <a:gd name="T10" fmla="+- 0 1320 929"/>
                  <a:gd name="T11" fmla="*/ 1320 h 905"/>
                  <a:gd name="T12" fmla="+- 0 1740 365"/>
                  <a:gd name="T13" fmla="*/ T12 w 1384"/>
                  <a:gd name="T14" fmla="+- 0 1315 929"/>
                  <a:gd name="T15" fmla="*/ 1315 h 905"/>
                </a:gdLst>
                <a:cxnLst>
                  <a:cxn ang="0">
                    <a:pos x="T1" y="T3"/>
                  </a:cxn>
                  <a:cxn ang="0">
                    <a:pos x="T5" y="T7"/>
                  </a:cxn>
                  <a:cxn ang="0">
                    <a:pos x="T9" y="T11"/>
                  </a:cxn>
                  <a:cxn ang="0">
                    <a:pos x="T13" y="T15"/>
                  </a:cxn>
                </a:cxnLst>
                <a:rect l="0" t="0" r="r" b="b"/>
                <a:pathLst>
                  <a:path w="1384" h="905">
                    <a:moveTo>
                      <a:pt x="1375" y="386"/>
                    </a:moveTo>
                    <a:lnTo>
                      <a:pt x="1364" y="386"/>
                    </a:lnTo>
                    <a:lnTo>
                      <a:pt x="1373" y="391"/>
                    </a:lnTo>
                    <a:lnTo>
                      <a:pt x="1375" y="386"/>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1" name="Group 335"/>
            <p:cNvGrpSpPr/>
            <p:nvPr/>
          </p:nvGrpSpPr>
          <p:grpSpPr>
            <a:xfrm>
              <a:off x="940" y="57"/>
              <a:ext cx="884" cy="1256"/>
              <a:chOff x="940" y="57"/>
              <a:chExt cx="884" cy="1256"/>
            </a:xfrm>
          </p:grpSpPr>
          <p:sp>
            <p:nvSpPr>
              <p:cNvPr id="8198" name="Freeform 336"/>
              <p:cNvSpPr/>
              <p:nvPr/>
            </p:nvSpPr>
            <p:spPr bwMode="auto">
              <a:xfrm>
                <a:off x="940" y="57"/>
                <a:ext cx="884" cy="1256"/>
              </a:xfrm>
              <a:custGeom>
                <a:gdLst>
                  <a:gd name="T0" fmla="+- 0 940 940"/>
                  <a:gd name="T1" fmla="*/ T0 w 884"/>
                  <a:gd name="T2" fmla="+- 0 57 57"/>
                  <a:gd name="T3" fmla="*/ 57 h 1256"/>
                  <a:gd name="T4" fmla="+- 0 940 940"/>
                  <a:gd name="T5" fmla="*/ T4 w 884"/>
                  <a:gd name="T6" fmla="+- 0 940 57"/>
                  <a:gd name="T7" fmla="*/ 940 h 1256"/>
                  <a:gd name="T8" fmla="+- 0 1742 940"/>
                  <a:gd name="T9" fmla="*/ T8 w 884"/>
                  <a:gd name="T10" fmla="+- 0 1312 57"/>
                  <a:gd name="T11" fmla="*/ 1312 h 1256"/>
                  <a:gd name="T12" fmla="+- 0 1772 940"/>
                  <a:gd name="T13" fmla="*/ T12 w 884"/>
                  <a:gd name="T14" fmla="+- 0 1239 57"/>
                  <a:gd name="T15" fmla="*/ 1239 h 1256"/>
                  <a:gd name="T16" fmla="+- 0 1796 940"/>
                  <a:gd name="T17" fmla="*/ T16 w 884"/>
                  <a:gd name="T18" fmla="+- 0 1163 57"/>
                  <a:gd name="T19" fmla="*/ 1163 h 1256"/>
                  <a:gd name="T20" fmla="+- 0 1809 940"/>
                  <a:gd name="T21" fmla="*/ T20 w 884"/>
                  <a:gd name="T22" fmla="+- 0 1104 57"/>
                  <a:gd name="T23" fmla="*/ 1104 h 1256"/>
                  <a:gd name="T24" fmla="+- 0 1818 940"/>
                  <a:gd name="T25" fmla="*/ T24 w 884"/>
                  <a:gd name="T26" fmla="+- 0 1044 57"/>
                  <a:gd name="T27" fmla="*/ 1044 h 1256"/>
                  <a:gd name="T28" fmla="+- 0 1823 940"/>
                  <a:gd name="T29" fmla="*/ T28 w 884"/>
                  <a:gd name="T30" fmla="+- 0 982 57"/>
                  <a:gd name="T31" fmla="*/ 982 h 1256"/>
                  <a:gd name="T32" fmla="+- 0 1824 940"/>
                  <a:gd name="T33" fmla="*/ T32 w 884"/>
                  <a:gd name="T34" fmla="+- 0 940 57"/>
                  <a:gd name="T35" fmla="*/ 940 h 1256"/>
                  <a:gd name="T36" fmla="+- 0 1821 940"/>
                  <a:gd name="T37" fmla="*/ T36 w 884"/>
                  <a:gd name="T38" fmla="+- 0 868 57"/>
                  <a:gd name="T39" fmla="*/ 868 h 1256"/>
                  <a:gd name="T40" fmla="+- 0 1812 940"/>
                  <a:gd name="T41" fmla="*/ T40 w 884"/>
                  <a:gd name="T42" fmla="+- 0 797 57"/>
                  <a:gd name="T43" fmla="*/ 797 h 1256"/>
                  <a:gd name="T44" fmla="+- 0 1798 940"/>
                  <a:gd name="T45" fmla="*/ T44 w 884"/>
                  <a:gd name="T46" fmla="+- 0 728 57"/>
                  <a:gd name="T47" fmla="*/ 728 h 1256"/>
                  <a:gd name="T48" fmla="+- 0 1779 940"/>
                  <a:gd name="T49" fmla="*/ T48 w 884"/>
                  <a:gd name="T50" fmla="+- 0 661 57"/>
                  <a:gd name="T51" fmla="*/ 661 h 1256"/>
                  <a:gd name="T52" fmla="+- 0 1754 940"/>
                  <a:gd name="T53" fmla="*/ T52 w 884"/>
                  <a:gd name="T54" fmla="+- 0 596 57"/>
                  <a:gd name="T55" fmla="*/ 596 h 1256"/>
                  <a:gd name="T56" fmla="+- 0 1725 940"/>
                  <a:gd name="T57" fmla="*/ T56 w 884"/>
                  <a:gd name="T58" fmla="+- 0 534 57"/>
                  <a:gd name="T59" fmla="*/ 534 h 1256"/>
                  <a:gd name="T60" fmla="+- 0 1692 940"/>
                  <a:gd name="T61" fmla="*/ T60 w 884"/>
                  <a:gd name="T62" fmla="+- 0 475 57"/>
                  <a:gd name="T63" fmla="*/ 475 h 1256"/>
                  <a:gd name="T64" fmla="+- 0 1653 940"/>
                  <a:gd name="T65" fmla="*/ T64 w 884"/>
                  <a:gd name="T66" fmla="+- 0 418 57"/>
                  <a:gd name="T67" fmla="*/ 418 h 1256"/>
                  <a:gd name="T68" fmla="+- 0 1611 940"/>
                  <a:gd name="T69" fmla="*/ T68 w 884"/>
                  <a:gd name="T70" fmla="+- 0 365 57"/>
                  <a:gd name="T71" fmla="*/ 365 h 1256"/>
                  <a:gd name="T72" fmla="+- 0 1565 940"/>
                  <a:gd name="T73" fmla="*/ T72 w 884"/>
                  <a:gd name="T74" fmla="+- 0 316 57"/>
                  <a:gd name="T75" fmla="*/ 316 h 1256"/>
                  <a:gd name="T76" fmla="+- 0 1515 940"/>
                  <a:gd name="T77" fmla="*/ T76 w 884"/>
                  <a:gd name="T78" fmla="+- 0 269 57"/>
                  <a:gd name="T79" fmla="*/ 269 h 1256"/>
                  <a:gd name="T80" fmla="+- 0 1462 940"/>
                  <a:gd name="T81" fmla="*/ T80 w 884"/>
                  <a:gd name="T82" fmla="+- 0 227 57"/>
                  <a:gd name="T83" fmla="*/ 227 h 1256"/>
                  <a:gd name="T84" fmla="+- 0 1406 940"/>
                  <a:gd name="T85" fmla="*/ T84 w 884"/>
                  <a:gd name="T86" fmla="+- 0 189 57"/>
                  <a:gd name="T87" fmla="*/ 189 h 1256"/>
                  <a:gd name="T88" fmla="+- 0 1346 940"/>
                  <a:gd name="T89" fmla="*/ T88 w 884"/>
                  <a:gd name="T90" fmla="+- 0 155 57"/>
                  <a:gd name="T91" fmla="*/ 155 h 1256"/>
                  <a:gd name="T92" fmla="+- 0 1284 940"/>
                  <a:gd name="T93" fmla="*/ T92 w 884"/>
                  <a:gd name="T94" fmla="+- 0 126 57"/>
                  <a:gd name="T95" fmla="*/ 126 h 1256"/>
                  <a:gd name="T96" fmla="+- 0 1220 940"/>
                  <a:gd name="T97" fmla="*/ T96 w 884"/>
                  <a:gd name="T98" fmla="+- 0 102 57"/>
                  <a:gd name="T99" fmla="*/ 102 h 1256"/>
                  <a:gd name="T100" fmla="+- 0 1153 940"/>
                  <a:gd name="T101" fmla="*/ T100 w 884"/>
                  <a:gd name="T102" fmla="+- 0 82 57"/>
                  <a:gd name="T103" fmla="*/ 82 h 1256"/>
                  <a:gd name="T104" fmla="+- 0 1084 940"/>
                  <a:gd name="T105" fmla="*/ T104 w 884"/>
                  <a:gd name="T106" fmla="+- 0 68 57"/>
                  <a:gd name="T107" fmla="*/ 68 h 1256"/>
                  <a:gd name="T108" fmla="+- 0 1013 940"/>
                  <a:gd name="T109" fmla="*/ T108 w 884"/>
                  <a:gd name="T110" fmla="+- 0 60 57"/>
                  <a:gd name="T111" fmla="*/ 60 h 1256"/>
                  <a:gd name="T112" fmla="+- 0 940 940"/>
                  <a:gd name="T113" fmla="*/ T112 w 884"/>
                  <a:gd name="T114" fmla="+- 0 57 57"/>
                  <a:gd name="T115" fmla="*/ 57 h 12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Lst>
                <a:rect l="0" t="0" r="r" b="b"/>
                <a:pathLst>
                  <a:path w="884" h="1256">
                    <a:moveTo>
                      <a:pt x="0" y="0"/>
                    </a:moveTo>
                    <a:lnTo>
                      <a:pt x="0" y="883"/>
                    </a:lnTo>
                    <a:lnTo>
                      <a:pt x="802" y="1255"/>
                    </a:lnTo>
                    <a:lnTo>
                      <a:pt x="832" y="1182"/>
                    </a:lnTo>
                    <a:lnTo>
                      <a:pt x="856" y="1106"/>
                    </a:lnTo>
                    <a:lnTo>
                      <a:pt x="869" y="1047"/>
                    </a:lnTo>
                    <a:lnTo>
                      <a:pt x="878" y="987"/>
                    </a:lnTo>
                    <a:lnTo>
                      <a:pt x="883" y="925"/>
                    </a:lnTo>
                    <a:lnTo>
                      <a:pt x="884" y="883"/>
                    </a:lnTo>
                    <a:lnTo>
                      <a:pt x="881" y="811"/>
                    </a:lnTo>
                    <a:lnTo>
                      <a:pt x="872" y="740"/>
                    </a:lnTo>
                    <a:lnTo>
                      <a:pt x="858" y="671"/>
                    </a:lnTo>
                    <a:lnTo>
                      <a:pt x="839" y="604"/>
                    </a:lnTo>
                    <a:lnTo>
                      <a:pt x="814" y="539"/>
                    </a:lnTo>
                    <a:lnTo>
                      <a:pt x="785" y="477"/>
                    </a:lnTo>
                    <a:lnTo>
                      <a:pt x="752" y="418"/>
                    </a:lnTo>
                    <a:lnTo>
                      <a:pt x="713" y="361"/>
                    </a:lnTo>
                    <a:lnTo>
                      <a:pt x="671" y="308"/>
                    </a:lnTo>
                    <a:lnTo>
                      <a:pt x="625" y="259"/>
                    </a:lnTo>
                    <a:lnTo>
                      <a:pt x="575" y="212"/>
                    </a:lnTo>
                    <a:lnTo>
                      <a:pt x="522" y="170"/>
                    </a:lnTo>
                    <a:lnTo>
                      <a:pt x="466" y="132"/>
                    </a:lnTo>
                    <a:lnTo>
                      <a:pt x="406" y="98"/>
                    </a:lnTo>
                    <a:lnTo>
                      <a:pt x="344" y="69"/>
                    </a:lnTo>
                    <a:lnTo>
                      <a:pt x="280" y="45"/>
                    </a:lnTo>
                    <a:lnTo>
                      <a:pt x="213" y="25"/>
                    </a:lnTo>
                    <a:lnTo>
                      <a:pt x="144" y="11"/>
                    </a:lnTo>
                    <a:lnTo>
                      <a:pt x="73" y="3"/>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2" name="Group 337"/>
            <p:cNvGrpSpPr/>
            <p:nvPr/>
          </p:nvGrpSpPr>
          <p:grpSpPr>
            <a:xfrm>
              <a:off x="930" y="47"/>
              <a:ext cx="904" cy="1285"/>
              <a:chOff x="930" y="47"/>
              <a:chExt cx="904" cy="1285"/>
            </a:xfrm>
          </p:grpSpPr>
          <p:sp>
            <p:nvSpPr>
              <p:cNvPr id="8194" name="Freeform 338"/>
              <p:cNvSpPr/>
              <p:nvPr/>
            </p:nvSpPr>
            <p:spPr bwMode="auto">
              <a:xfrm>
                <a:off x="930" y="47"/>
                <a:ext cx="904" cy="1285"/>
              </a:xfrm>
              <a:custGeom>
                <a:gdLst>
                  <a:gd name="T0" fmla="+- 0 940 930"/>
                  <a:gd name="T1" fmla="*/ T0 w 904"/>
                  <a:gd name="T2" fmla="+- 0 47 47"/>
                  <a:gd name="T3" fmla="*/ 47 h 1285"/>
                  <a:gd name="T4" fmla="+- 0 938 930"/>
                  <a:gd name="T5" fmla="*/ T4 w 904"/>
                  <a:gd name="T6" fmla="+- 0 47 47"/>
                  <a:gd name="T7" fmla="*/ 47 h 1285"/>
                  <a:gd name="T8" fmla="+- 0 935 930"/>
                  <a:gd name="T9" fmla="*/ T8 w 904"/>
                  <a:gd name="T10" fmla="+- 0 48 47"/>
                  <a:gd name="T11" fmla="*/ 48 h 1285"/>
                  <a:gd name="T12" fmla="+- 0 931 930"/>
                  <a:gd name="T13" fmla="*/ T12 w 904"/>
                  <a:gd name="T14" fmla="+- 0 52 47"/>
                  <a:gd name="T15" fmla="*/ 52 h 1285"/>
                  <a:gd name="T16" fmla="+- 0 930 930"/>
                  <a:gd name="T17" fmla="*/ T16 w 904"/>
                  <a:gd name="T18" fmla="+- 0 54 47"/>
                  <a:gd name="T19" fmla="*/ 54 h 1285"/>
                  <a:gd name="T20" fmla="+- 0 930 930"/>
                  <a:gd name="T21" fmla="*/ T20 w 904"/>
                  <a:gd name="T22" fmla="+- 0 944 47"/>
                  <a:gd name="T23" fmla="*/ 944 h 1285"/>
                  <a:gd name="T24" fmla="+- 0 933 930"/>
                  <a:gd name="T25" fmla="*/ T24 w 904"/>
                  <a:gd name="T26" fmla="+- 0 948 47"/>
                  <a:gd name="T27" fmla="*/ 948 h 1285"/>
                  <a:gd name="T28" fmla="+- 0 1739 930"/>
                  <a:gd name="T29" fmla="*/ T28 w 904"/>
                  <a:gd name="T30" fmla="+- 0 1331 47"/>
                  <a:gd name="T31" fmla="*/ 1331 h 1285"/>
                  <a:gd name="T32" fmla="+- 0 1745 930"/>
                  <a:gd name="T33" fmla="*/ T32 w 904"/>
                  <a:gd name="T34" fmla="+- 0 1329 47"/>
                  <a:gd name="T35" fmla="*/ 1329 h 1285"/>
                  <a:gd name="T36" fmla="+- 0 1747 930"/>
                  <a:gd name="T37" fmla="*/ T36 w 904"/>
                  <a:gd name="T38" fmla="+- 0 1324 47"/>
                  <a:gd name="T39" fmla="*/ 1324 h 1285"/>
                  <a:gd name="T40" fmla="+- 0 1749 930"/>
                  <a:gd name="T41" fmla="*/ T40 w 904"/>
                  <a:gd name="T42" fmla="+- 0 1320 47"/>
                  <a:gd name="T43" fmla="*/ 1320 h 1285"/>
                  <a:gd name="T44" fmla="+- 0 1738 930"/>
                  <a:gd name="T45" fmla="*/ T44 w 904"/>
                  <a:gd name="T46" fmla="+- 0 1320 47"/>
                  <a:gd name="T47" fmla="*/ 1320 h 1285"/>
                  <a:gd name="T48" fmla="+- 0 1731 930"/>
                  <a:gd name="T49" fmla="*/ T48 w 904"/>
                  <a:gd name="T50" fmla="+- 0 1311 47"/>
                  <a:gd name="T51" fmla="*/ 1311 h 1285"/>
                  <a:gd name="T52" fmla="+- 0 1734 930"/>
                  <a:gd name="T53" fmla="*/ T52 w 904"/>
                  <a:gd name="T54" fmla="+- 0 1306 47"/>
                  <a:gd name="T55" fmla="*/ 1306 h 1285"/>
                  <a:gd name="T56" fmla="+- 0 950 930"/>
                  <a:gd name="T57" fmla="*/ T56 w 904"/>
                  <a:gd name="T58" fmla="+- 0 934 47"/>
                  <a:gd name="T59" fmla="*/ 934 h 1285"/>
                  <a:gd name="T60" fmla="+- 0 950 930"/>
                  <a:gd name="T61" fmla="*/ T60 w 904"/>
                  <a:gd name="T62" fmla="+- 0 67 47"/>
                  <a:gd name="T63" fmla="*/ 67 h 1285"/>
                  <a:gd name="T64" fmla="+- 0 940 930"/>
                  <a:gd name="T65" fmla="*/ T64 w 904"/>
                  <a:gd name="T66" fmla="+- 0 67 47"/>
                  <a:gd name="T67" fmla="*/ 67 h 1285"/>
                  <a:gd name="T68" fmla="+- 0 940 930"/>
                  <a:gd name="T69" fmla="*/ T68 w 904"/>
                  <a:gd name="T70" fmla="+- 0 57 47"/>
                  <a:gd name="T71" fmla="*/ 57 h 1285"/>
                  <a:gd name="T72" fmla="+- 0 1071 930"/>
                  <a:gd name="T73" fmla="*/ T72 w 904"/>
                  <a:gd name="T74" fmla="+- 0 57 47"/>
                  <a:gd name="T75" fmla="*/ 57 h 1285"/>
                  <a:gd name="T76" fmla="+- 0 1014 930"/>
                  <a:gd name="T77" fmla="*/ T76 w 904"/>
                  <a:gd name="T78" fmla="+- 0 50 47"/>
                  <a:gd name="T79" fmla="*/ 50 h 1285"/>
                  <a:gd name="T80" fmla="+- 0 940 930"/>
                  <a:gd name="T81" fmla="*/ T80 w 904"/>
                  <a:gd name="T82" fmla="+- 0 47 47"/>
                  <a:gd name="T83" fmla="*/ 47 h 128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904" h="1285">
                    <a:moveTo>
                      <a:pt x="10" y="0"/>
                    </a:moveTo>
                    <a:lnTo>
                      <a:pt x="8" y="0"/>
                    </a:lnTo>
                    <a:lnTo>
                      <a:pt x="5" y="1"/>
                    </a:lnTo>
                    <a:lnTo>
                      <a:pt x="1" y="5"/>
                    </a:lnTo>
                    <a:lnTo>
                      <a:pt x="0" y="7"/>
                    </a:lnTo>
                    <a:lnTo>
                      <a:pt x="0" y="897"/>
                    </a:lnTo>
                    <a:lnTo>
                      <a:pt x="3" y="901"/>
                    </a:lnTo>
                    <a:lnTo>
                      <a:pt x="809" y="1284"/>
                    </a:lnTo>
                    <a:lnTo>
                      <a:pt x="815" y="1282"/>
                    </a:lnTo>
                    <a:lnTo>
                      <a:pt x="817" y="1277"/>
                    </a:lnTo>
                    <a:lnTo>
                      <a:pt x="819" y="1273"/>
                    </a:lnTo>
                    <a:lnTo>
                      <a:pt x="808" y="1273"/>
                    </a:lnTo>
                    <a:lnTo>
                      <a:pt x="801" y="1264"/>
                    </a:lnTo>
                    <a:lnTo>
                      <a:pt x="804" y="1259"/>
                    </a:lnTo>
                    <a:lnTo>
                      <a:pt x="20" y="887"/>
                    </a:lnTo>
                    <a:lnTo>
                      <a:pt x="20" y="20"/>
                    </a:lnTo>
                    <a:lnTo>
                      <a:pt x="10" y="20"/>
                    </a:lnTo>
                    <a:lnTo>
                      <a:pt x="10" y="10"/>
                    </a:lnTo>
                    <a:lnTo>
                      <a:pt x="141" y="10"/>
                    </a:lnTo>
                    <a:lnTo>
                      <a:pt x="84" y="3"/>
                    </a:lnTo>
                    <a:lnTo>
                      <a:pt x="1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95" name="Freeform 339"/>
              <p:cNvSpPr/>
              <p:nvPr/>
            </p:nvSpPr>
            <p:spPr bwMode="auto">
              <a:xfrm>
                <a:off x="930" y="47"/>
                <a:ext cx="904" cy="1285"/>
              </a:xfrm>
              <a:custGeom>
                <a:gdLst>
                  <a:gd name="T0" fmla="+- 0 1734 930"/>
                  <a:gd name="T1" fmla="*/ T0 w 904"/>
                  <a:gd name="T2" fmla="+- 0 1306 47"/>
                  <a:gd name="T3" fmla="*/ 1306 h 1285"/>
                  <a:gd name="T4" fmla="+- 0 1731 930"/>
                  <a:gd name="T5" fmla="*/ T4 w 904"/>
                  <a:gd name="T6" fmla="+- 0 1311 47"/>
                  <a:gd name="T7" fmla="*/ 1311 h 1285"/>
                  <a:gd name="T8" fmla="+- 0 1738 930"/>
                  <a:gd name="T9" fmla="*/ T8 w 904"/>
                  <a:gd name="T10" fmla="+- 0 1320 47"/>
                  <a:gd name="T11" fmla="*/ 1320 h 1285"/>
                  <a:gd name="T12" fmla="+- 0 1743 930"/>
                  <a:gd name="T13" fmla="*/ T12 w 904"/>
                  <a:gd name="T14" fmla="+- 0 1311 47"/>
                  <a:gd name="T15" fmla="*/ 1311 h 1285"/>
                  <a:gd name="T16" fmla="+- 0 1734 930"/>
                  <a:gd name="T17" fmla="*/ T16 w 904"/>
                  <a:gd name="T18" fmla="+- 0 1306 47"/>
                  <a:gd name="T19" fmla="*/ 1306 h 1285"/>
                </a:gdLst>
                <a:cxnLst>
                  <a:cxn ang="0">
                    <a:pos x="T1" y="T3"/>
                  </a:cxn>
                  <a:cxn ang="0">
                    <a:pos x="T5" y="T7"/>
                  </a:cxn>
                  <a:cxn ang="0">
                    <a:pos x="T9" y="T11"/>
                  </a:cxn>
                  <a:cxn ang="0">
                    <a:pos x="T13" y="T15"/>
                  </a:cxn>
                  <a:cxn ang="0">
                    <a:pos x="T17" y="T19"/>
                  </a:cxn>
                </a:cxnLst>
                <a:rect l="0" t="0" r="r" b="b"/>
                <a:pathLst>
                  <a:path w="904" h="1285">
                    <a:moveTo>
                      <a:pt x="804" y="1259"/>
                    </a:moveTo>
                    <a:lnTo>
                      <a:pt x="801" y="1264"/>
                    </a:lnTo>
                    <a:lnTo>
                      <a:pt x="808" y="1273"/>
                    </a:lnTo>
                    <a:lnTo>
                      <a:pt x="813" y="1264"/>
                    </a:lnTo>
                    <a:lnTo>
                      <a:pt x="804" y="1259"/>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96" name="Freeform 340"/>
              <p:cNvSpPr/>
              <p:nvPr/>
            </p:nvSpPr>
            <p:spPr bwMode="auto">
              <a:xfrm>
                <a:off x="930" y="47"/>
                <a:ext cx="904" cy="1285"/>
              </a:xfrm>
              <a:custGeom>
                <a:gdLst>
                  <a:gd name="T0" fmla="+- 0 1071 930"/>
                  <a:gd name="T1" fmla="*/ T0 w 904"/>
                  <a:gd name="T2" fmla="+- 0 57 47"/>
                  <a:gd name="T3" fmla="*/ 57 h 1285"/>
                  <a:gd name="T4" fmla="+- 0 950 930"/>
                  <a:gd name="T5" fmla="*/ T4 w 904"/>
                  <a:gd name="T6" fmla="+- 0 57 47"/>
                  <a:gd name="T7" fmla="*/ 57 h 1285"/>
                  <a:gd name="T8" fmla="+- 0 950 930"/>
                  <a:gd name="T9" fmla="*/ T8 w 904"/>
                  <a:gd name="T10" fmla="+- 0 67 47"/>
                  <a:gd name="T11" fmla="*/ 67 h 1285"/>
                  <a:gd name="T12" fmla="+- 0 976 930"/>
                  <a:gd name="T13" fmla="*/ T12 w 904"/>
                  <a:gd name="T14" fmla="+- 0 67 47"/>
                  <a:gd name="T15" fmla="*/ 67 h 1285"/>
                  <a:gd name="T16" fmla="+- 0 1012 930"/>
                  <a:gd name="T17" fmla="*/ T16 w 904"/>
                  <a:gd name="T18" fmla="+- 0 70 47"/>
                  <a:gd name="T19" fmla="*/ 70 h 1285"/>
                  <a:gd name="T20" fmla="+- 0 1082 930"/>
                  <a:gd name="T21" fmla="*/ T20 w 904"/>
                  <a:gd name="T22" fmla="+- 0 78 47"/>
                  <a:gd name="T23" fmla="*/ 78 h 1285"/>
                  <a:gd name="T24" fmla="+- 0 1150 930"/>
                  <a:gd name="T25" fmla="*/ T24 w 904"/>
                  <a:gd name="T26" fmla="+- 0 92 47"/>
                  <a:gd name="T27" fmla="*/ 92 h 1285"/>
                  <a:gd name="T28" fmla="+- 0 1216 930"/>
                  <a:gd name="T29" fmla="*/ T28 w 904"/>
                  <a:gd name="T30" fmla="+- 0 111 47"/>
                  <a:gd name="T31" fmla="*/ 111 h 1285"/>
                  <a:gd name="T32" fmla="+- 0 1280 930"/>
                  <a:gd name="T33" fmla="*/ T32 w 904"/>
                  <a:gd name="T34" fmla="+- 0 135 47"/>
                  <a:gd name="T35" fmla="*/ 135 h 1285"/>
                  <a:gd name="T36" fmla="+- 0 1342 930"/>
                  <a:gd name="T37" fmla="*/ T36 w 904"/>
                  <a:gd name="T38" fmla="+- 0 164 47"/>
                  <a:gd name="T39" fmla="*/ 164 h 1285"/>
                  <a:gd name="T40" fmla="+- 0 1400 930"/>
                  <a:gd name="T41" fmla="*/ T40 w 904"/>
                  <a:gd name="T42" fmla="+- 0 198 47"/>
                  <a:gd name="T43" fmla="*/ 198 h 1285"/>
                  <a:gd name="T44" fmla="+- 0 1456 930"/>
                  <a:gd name="T45" fmla="*/ T44 w 904"/>
                  <a:gd name="T46" fmla="+- 0 235 47"/>
                  <a:gd name="T47" fmla="*/ 235 h 1285"/>
                  <a:gd name="T48" fmla="+- 0 1509 930"/>
                  <a:gd name="T49" fmla="*/ T48 w 904"/>
                  <a:gd name="T50" fmla="+- 0 277 47"/>
                  <a:gd name="T51" fmla="*/ 277 h 1285"/>
                  <a:gd name="T52" fmla="+- 0 1558 930"/>
                  <a:gd name="T53" fmla="*/ T52 w 904"/>
                  <a:gd name="T54" fmla="+- 0 323 47"/>
                  <a:gd name="T55" fmla="*/ 323 h 1285"/>
                  <a:gd name="T56" fmla="+- 0 1604 930"/>
                  <a:gd name="T57" fmla="*/ T56 w 904"/>
                  <a:gd name="T58" fmla="+- 0 372 47"/>
                  <a:gd name="T59" fmla="*/ 372 h 1285"/>
                  <a:gd name="T60" fmla="+- 0 1645 930"/>
                  <a:gd name="T61" fmla="*/ T60 w 904"/>
                  <a:gd name="T62" fmla="+- 0 424 47"/>
                  <a:gd name="T63" fmla="*/ 424 h 1285"/>
                  <a:gd name="T64" fmla="+- 0 1683 930"/>
                  <a:gd name="T65" fmla="*/ T64 w 904"/>
                  <a:gd name="T66" fmla="+- 0 480 47"/>
                  <a:gd name="T67" fmla="*/ 480 h 1285"/>
                  <a:gd name="T68" fmla="+- 0 1716 930"/>
                  <a:gd name="T69" fmla="*/ T68 w 904"/>
                  <a:gd name="T70" fmla="+- 0 539 47"/>
                  <a:gd name="T71" fmla="*/ 539 h 1285"/>
                  <a:gd name="T72" fmla="+- 0 1745 930"/>
                  <a:gd name="T73" fmla="*/ T72 w 904"/>
                  <a:gd name="T74" fmla="+- 0 600 47"/>
                  <a:gd name="T75" fmla="*/ 600 h 1285"/>
                  <a:gd name="T76" fmla="+- 0 1769 930"/>
                  <a:gd name="T77" fmla="*/ T76 w 904"/>
                  <a:gd name="T78" fmla="+- 0 664 47"/>
                  <a:gd name="T79" fmla="*/ 664 h 1285"/>
                  <a:gd name="T80" fmla="+- 0 1789 930"/>
                  <a:gd name="T81" fmla="*/ T80 w 904"/>
                  <a:gd name="T82" fmla="+- 0 730 47"/>
                  <a:gd name="T83" fmla="*/ 730 h 1285"/>
                  <a:gd name="T84" fmla="+- 0 1802 930"/>
                  <a:gd name="T85" fmla="*/ T84 w 904"/>
                  <a:gd name="T86" fmla="+- 0 799 47"/>
                  <a:gd name="T87" fmla="*/ 799 h 1285"/>
                  <a:gd name="T88" fmla="+- 0 1811 930"/>
                  <a:gd name="T89" fmla="*/ T88 w 904"/>
                  <a:gd name="T90" fmla="+- 0 869 47"/>
                  <a:gd name="T91" fmla="*/ 869 h 1285"/>
                  <a:gd name="T92" fmla="+- 0 1814 930"/>
                  <a:gd name="T93" fmla="*/ T92 w 904"/>
                  <a:gd name="T94" fmla="+- 0 934 47"/>
                  <a:gd name="T95" fmla="*/ 934 h 1285"/>
                  <a:gd name="T96" fmla="+- 0 1814 930"/>
                  <a:gd name="T97" fmla="*/ T96 w 904"/>
                  <a:gd name="T98" fmla="+- 0 944 47"/>
                  <a:gd name="T99" fmla="*/ 944 h 1285"/>
                  <a:gd name="T100" fmla="+- 0 1814 930"/>
                  <a:gd name="T101" fmla="*/ T100 w 904"/>
                  <a:gd name="T102" fmla="+- 0 961 47"/>
                  <a:gd name="T103" fmla="*/ 961 h 1285"/>
                  <a:gd name="T104" fmla="+- 0 1810 930"/>
                  <a:gd name="T105" fmla="*/ T104 w 904"/>
                  <a:gd name="T106" fmla="+- 0 1023 47"/>
                  <a:gd name="T107" fmla="*/ 1023 h 1285"/>
                  <a:gd name="T108" fmla="+- 0 1802 930"/>
                  <a:gd name="T109" fmla="*/ T108 w 904"/>
                  <a:gd name="T110" fmla="+- 0 1084 47"/>
                  <a:gd name="T111" fmla="*/ 1084 h 1285"/>
                  <a:gd name="T112" fmla="+- 0 1790 930"/>
                  <a:gd name="T113" fmla="*/ T112 w 904"/>
                  <a:gd name="T114" fmla="+- 0 1143 47"/>
                  <a:gd name="T115" fmla="*/ 1143 h 1285"/>
                  <a:gd name="T116" fmla="+- 0 1768 930"/>
                  <a:gd name="T117" fmla="*/ T116 w 904"/>
                  <a:gd name="T118" fmla="+- 0 1220 47"/>
                  <a:gd name="T119" fmla="*/ 1220 h 1285"/>
                  <a:gd name="T120" fmla="+- 0 1740 930"/>
                  <a:gd name="T121" fmla="*/ T120 w 904"/>
                  <a:gd name="T122" fmla="+- 0 1293 47"/>
                  <a:gd name="T123" fmla="*/ 1293 h 1285"/>
                  <a:gd name="T124" fmla="+- 0 1734 930"/>
                  <a:gd name="T125" fmla="*/ T124 w 904"/>
                  <a:gd name="T126" fmla="+- 0 1306 47"/>
                  <a:gd name="T127" fmla="*/ 1306 h 1285"/>
                  <a:gd name="T128" fmla="+- 0 1743 930"/>
                  <a:gd name="T129" fmla="*/ T128 w 904"/>
                  <a:gd name="T130" fmla="+- 0 1311 47"/>
                  <a:gd name="T131" fmla="*/ 1311 h 1285"/>
                  <a:gd name="T132" fmla="+- 0 1738 930"/>
                  <a:gd name="T133" fmla="*/ T132 w 904"/>
                  <a:gd name="T134" fmla="+- 0 1320 47"/>
                  <a:gd name="T135" fmla="*/ 1320 h 1285"/>
                  <a:gd name="T136" fmla="+- 0 1749 930"/>
                  <a:gd name="T137" fmla="*/ T136 w 904"/>
                  <a:gd name="T138" fmla="+- 0 1320 47"/>
                  <a:gd name="T139" fmla="*/ 1320 h 1285"/>
                  <a:gd name="T140" fmla="+- 0 1778 930"/>
                  <a:gd name="T141" fmla="*/ T140 w 904"/>
                  <a:gd name="T142" fmla="+- 0 1251 47"/>
                  <a:gd name="T143" fmla="*/ 1251 h 1285"/>
                  <a:gd name="T144" fmla="+- 0 1803 930"/>
                  <a:gd name="T145" fmla="*/ T144 w 904"/>
                  <a:gd name="T146" fmla="+- 0 1176 47"/>
                  <a:gd name="T147" fmla="*/ 1176 h 1285"/>
                  <a:gd name="T148" fmla="+- 0 1817 930"/>
                  <a:gd name="T149" fmla="*/ T148 w 904"/>
                  <a:gd name="T150" fmla="+- 0 1117 47"/>
                  <a:gd name="T151" fmla="*/ 1117 h 1285"/>
                  <a:gd name="T152" fmla="+- 0 1826 930"/>
                  <a:gd name="T153" fmla="*/ T152 w 904"/>
                  <a:gd name="T154" fmla="+- 0 1057 47"/>
                  <a:gd name="T155" fmla="*/ 1057 h 1285"/>
                  <a:gd name="T156" fmla="+- 0 1832 930"/>
                  <a:gd name="T157" fmla="*/ T156 w 904"/>
                  <a:gd name="T158" fmla="+- 0 996 47"/>
                  <a:gd name="T159" fmla="*/ 996 h 1285"/>
                  <a:gd name="T160" fmla="+- 0 1834 930"/>
                  <a:gd name="T161" fmla="*/ T160 w 904"/>
                  <a:gd name="T162" fmla="+- 0 954 47"/>
                  <a:gd name="T163" fmla="*/ 954 h 1285"/>
                  <a:gd name="T164" fmla="+- 0 1831 930"/>
                  <a:gd name="T165" fmla="*/ T164 w 904"/>
                  <a:gd name="T166" fmla="+- 0 879 47"/>
                  <a:gd name="T167" fmla="*/ 879 h 1285"/>
                  <a:gd name="T168" fmla="+- 0 1822 930"/>
                  <a:gd name="T169" fmla="*/ T168 w 904"/>
                  <a:gd name="T170" fmla="+- 0 806 47"/>
                  <a:gd name="T171" fmla="*/ 806 h 1285"/>
                  <a:gd name="T172" fmla="+- 0 1808 930"/>
                  <a:gd name="T173" fmla="*/ T172 w 904"/>
                  <a:gd name="T174" fmla="+- 0 734 47"/>
                  <a:gd name="T175" fmla="*/ 734 h 1285"/>
                  <a:gd name="T176" fmla="+- 0 1788 930"/>
                  <a:gd name="T177" fmla="*/ T176 w 904"/>
                  <a:gd name="T178" fmla="+- 0 665 47"/>
                  <a:gd name="T179" fmla="*/ 665 h 1285"/>
                  <a:gd name="T180" fmla="+- 0 1764 930"/>
                  <a:gd name="T181" fmla="*/ T180 w 904"/>
                  <a:gd name="T182" fmla="+- 0 598 47"/>
                  <a:gd name="T183" fmla="*/ 598 h 1285"/>
                  <a:gd name="T184" fmla="+- 0 1734 930"/>
                  <a:gd name="T185" fmla="*/ T184 w 904"/>
                  <a:gd name="T186" fmla="+- 0 534 47"/>
                  <a:gd name="T187" fmla="*/ 534 h 1285"/>
                  <a:gd name="T188" fmla="+- 0 1700 930"/>
                  <a:gd name="T189" fmla="*/ T188 w 904"/>
                  <a:gd name="T190" fmla="+- 0 473 47"/>
                  <a:gd name="T191" fmla="*/ 473 h 1285"/>
                  <a:gd name="T192" fmla="+- 0 1661 930"/>
                  <a:gd name="T193" fmla="*/ T192 w 904"/>
                  <a:gd name="T194" fmla="+- 0 416 47"/>
                  <a:gd name="T195" fmla="*/ 416 h 1285"/>
                  <a:gd name="T196" fmla="+- 0 1619 930"/>
                  <a:gd name="T197" fmla="*/ T196 w 904"/>
                  <a:gd name="T198" fmla="+- 0 361 47"/>
                  <a:gd name="T199" fmla="*/ 361 h 1285"/>
                  <a:gd name="T200" fmla="+- 0 1572 930"/>
                  <a:gd name="T201" fmla="*/ T200 w 904"/>
                  <a:gd name="T202" fmla="+- 0 310 47"/>
                  <a:gd name="T203" fmla="*/ 310 h 1285"/>
                  <a:gd name="T204" fmla="+- 0 1522 930"/>
                  <a:gd name="T205" fmla="*/ T204 w 904"/>
                  <a:gd name="T206" fmla="+- 0 263 47"/>
                  <a:gd name="T207" fmla="*/ 263 h 1285"/>
                  <a:gd name="T208" fmla="+- 0 1468 930"/>
                  <a:gd name="T209" fmla="*/ T208 w 904"/>
                  <a:gd name="T210" fmla="+- 0 220 47"/>
                  <a:gd name="T211" fmla="*/ 220 h 1285"/>
                  <a:gd name="T212" fmla="+- 0 1411 930"/>
                  <a:gd name="T213" fmla="*/ T212 w 904"/>
                  <a:gd name="T214" fmla="+- 0 181 47"/>
                  <a:gd name="T215" fmla="*/ 181 h 1285"/>
                  <a:gd name="T216" fmla="+- 0 1351 930"/>
                  <a:gd name="T217" fmla="*/ T216 w 904"/>
                  <a:gd name="T218" fmla="+- 0 147 47"/>
                  <a:gd name="T219" fmla="*/ 147 h 1285"/>
                  <a:gd name="T220" fmla="+- 0 1288 930"/>
                  <a:gd name="T221" fmla="*/ T220 w 904"/>
                  <a:gd name="T222" fmla="+- 0 117 47"/>
                  <a:gd name="T223" fmla="*/ 117 h 1285"/>
                  <a:gd name="T224" fmla="+- 0 1223 930"/>
                  <a:gd name="T225" fmla="*/ T224 w 904"/>
                  <a:gd name="T226" fmla="+- 0 92 47"/>
                  <a:gd name="T227" fmla="*/ 92 h 1285"/>
                  <a:gd name="T228" fmla="+- 0 1155 930"/>
                  <a:gd name="T229" fmla="*/ T228 w 904"/>
                  <a:gd name="T230" fmla="+- 0 73 47"/>
                  <a:gd name="T231" fmla="*/ 73 h 1285"/>
                  <a:gd name="T232" fmla="+- 0 1085 930"/>
                  <a:gd name="T233" fmla="*/ T232 w 904"/>
                  <a:gd name="T234" fmla="+- 0 58 47"/>
                  <a:gd name="T235" fmla="*/ 58 h 1285"/>
                  <a:gd name="T236" fmla="+- 0 1071 930"/>
                  <a:gd name="T237" fmla="*/ T236 w 904"/>
                  <a:gd name="T238" fmla="+- 0 57 47"/>
                  <a:gd name="T239" fmla="*/ 57 h 128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 ang="0">
                    <a:pos x="T221" y="T223"/>
                  </a:cxn>
                  <a:cxn ang="0">
                    <a:pos x="T225" y="T227"/>
                  </a:cxn>
                  <a:cxn ang="0">
                    <a:pos x="T229" y="T231"/>
                  </a:cxn>
                  <a:cxn ang="0">
                    <a:pos x="T233" y="T235"/>
                  </a:cxn>
                  <a:cxn ang="0">
                    <a:pos x="T237" y="T239"/>
                  </a:cxn>
                </a:cxnLst>
                <a:rect l="0" t="0" r="r" b="b"/>
                <a:pathLst>
                  <a:path w="904" h="1285">
                    <a:moveTo>
                      <a:pt x="141" y="10"/>
                    </a:moveTo>
                    <a:lnTo>
                      <a:pt x="20" y="10"/>
                    </a:lnTo>
                    <a:lnTo>
                      <a:pt x="20" y="20"/>
                    </a:lnTo>
                    <a:lnTo>
                      <a:pt x="46" y="20"/>
                    </a:lnTo>
                    <a:lnTo>
                      <a:pt x="82" y="23"/>
                    </a:lnTo>
                    <a:lnTo>
                      <a:pt x="152" y="31"/>
                    </a:lnTo>
                    <a:lnTo>
                      <a:pt x="220" y="45"/>
                    </a:lnTo>
                    <a:lnTo>
                      <a:pt x="286" y="64"/>
                    </a:lnTo>
                    <a:lnTo>
                      <a:pt x="350" y="88"/>
                    </a:lnTo>
                    <a:lnTo>
                      <a:pt x="412" y="117"/>
                    </a:lnTo>
                    <a:lnTo>
                      <a:pt x="470" y="151"/>
                    </a:lnTo>
                    <a:lnTo>
                      <a:pt x="526" y="188"/>
                    </a:lnTo>
                    <a:lnTo>
                      <a:pt x="579" y="230"/>
                    </a:lnTo>
                    <a:lnTo>
                      <a:pt x="628" y="276"/>
                    </a:lnTo>
                    <a:lnTo>
                      <a:pt x="674" y="325"/>
                    </a:lnTo>
                    <a:lnTo>
                      <a:pt x="715" y="377"/>
                    </a:lnTo>
                    <a:lnTo>
                      <a:pt x="753" y="433"/>
                    </a:lnTo>
                    <a:lnTo>
                      <a:pt x="786" y="492"/>
                    </a:lnTo>
                    <a:lnTo>
                      <a:pt x="815" y="553"/>
                    </a:lnTo>
                    <a:lnTo>
                      <a:pt x="839" y="617"/>
                    </a:lnTo>
                    <a:lnTo>
                      <a:pt x="859" y="683"/>
                    </a:lnTo>
                    <a:lnTo>
                      <a:pt x="872" y="752"/>
                    </a:lnTo>
                    <a:lnTo>
                      <a:pt x="881" y="822"/>
                    </a:lnTo>
                    <a:lnTo>
                      <a:pt x="884" y="887"/>
                    </a:lnTo>
                    <a:lnTo>
                      <a:pt x="884" y="897"/>
                    </a:lnTo>
                    <a:lnTo>
                      <a:pt x="884" y="914"/>
                    </a:lnTo>
                    <a:lnTo>
                      <a:pt x="880" y="976"/>
                    </a:lnTo>
                    <a:lnTo>
                      <a:pt x="872" y="1037"/>
                    </a:lnTo>
                    <a:lnTo>
                      <a:pt x="860" y="1096"/>
                    </a:lnTo>
                    <a:lnTo>
                      <a:pt x="838" y="1173"/>
                    </a:lnTo>
                    <a:lnTo>
                      <a:pt x="810" y="1246"/>
                    </a:lnTo>
                    <a:lnTo>
                      <a:pt x="804" y="1259"/>
                    </a:lnTo>
                    <a:lnTo>
                      <a:pt x="813" y="1264"/>
                    </a:lnTo>
                    <a:lnTo>
                      <a:pt x="808" y="1273"/>
                    </a:lnTo>
                    <a:lnTo>
                      <a:pt x="819" y="1273"/>
                    </a:lnTo>
                    <a:lnTo>
                      <a:pt x="848" y="1204"/>
                    </a:lnTo>
                    <a:lnTo>
                      <a:pt x="873" y="1129"/>
                    </a:lnTo>
                    <a:lnTo>
                      <a:pt x="887" y="1070"/>
                    </a:lnTo>
                    <a:lnTo>
                      <a:pt x="896" y="1010"/>
                    </a:lnTo>
                    <a:lnTo>
                      <a:pt x="902" y="949"/>
                    </a:lnTo>
                    <a:lnTo>
                      <a:pt x="904" y="907"/>
                    </a:lnTo>
                    <a:lnTo>
                      <a:pt x="901" y="832"/>
                    </a:lnTo>
                    <a:lnTo>
                      <a:pt x="892" y="759"/>
                    </a:lnTo>
                    <a:lnTo>
                      <a:pt x="878" y="687"/>
                    </a:lnTo>
                    <a:lnTo>
                      <a:pt x="858" y="618"/>
                    </a:lnTo>
                    <a:lnTo>
                      <a:pt x="834" y="551"/>
                    </a:lnTo>
                    <a:lnTo>
                      <a:pt x="804" y="487"/>
                    </a:lnTo>
                    <a:lnTo>
                      <a:pt x="770" y="426"/>
                    </a:lnTo>
                    <a:lnTo>
                      <a:pt x="731" y="369"/>
                    </a:lnTo>
                    <a:lnTo>
                      <a:pt x="689" y="314"/>
                    </a:lnTo>
                    <a:lnTo>
                      <a:pt x="642" y="263"/>
                    </a:lnTo>
                    <a:lnTo>
                      <a:pt x="592" y="216"/>
                    </a:lnTo>
                    <a:lnTo>
                      <a:pt x="538" y="173"/>
                    </a:lnTo>
                    <a:lnTo>
                      <a:pt x="481" y="134"/>
                    </a:lnTo>
                    <a:lnTo>
                      <a:pt x="421" y="100"/>
                    </a:lnTo>
                    <a:lnTo>
                      <a:pt x="358" y="70"/>
                    </a:lnTo>
                    <a:lnTo>
                      <a:pt x="293" y="45"/>
                    </a:lnTo>
                    <a:lnTo>
                      <a:pt x="225" y="26"/>
                    </a:lnTo>
                    <a:lnTo>
                      <a:pt x="155" y="11"/>
                    </a:lnTo>
                    <a:lnTo>
                      <a:pt x="141"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197" name="Freeform 341"/>
              <p:cNvSpPr/>
              <p:nvPr/>
            </p:nvSpPr>
            <p:spPr bwMode="auto">
              <a:xfrm>
                <a:off x="930" y="47"/>
                <a:ext cx="904" cy="1285"/>
              </a:xfrm>
              <a:custGeom>
                <a:gdLst>
                  <a:gd name="T0" fmla="+- 0 950 930"/>
                  <a:gd name="T1" fmla="*/ T0 w 904"/>
                  <a:gd name="T2" fmla="+- 0 57 47"/>
                  <a:gd name="T3" fmla="*/ 57 h 1285"/>
                  <a:gd name="T4" fmla="+- 0 940 930"/>
                  <a:gd name="T5" fmla="*/ T4 w 904"/>
                  <a:gd name="T6" fmla="+- 0 57 47"/>
                  <a:gd name="T7" fmla="*/ 57 h 1285"/>
                  <a:gd name="T8" fmla="+- 0 940 930"/>
                  <a:gd name="T9" fmla="*/ T8 w 904"/>
                  <a:gd name="T10" fmla="+- 0 67 47"/>
                  <a:gd name="T11" fmla="*/ 67 h 1285"/>
                  <a:gd name="T12" fmla="+- 0 950 930"/>
                  <a:gd name="T13" fmla="*/ T12 w 904"/>
                  <a:gd name="T14" fmla="+- 0 67 47"/>
                  <a:gd name="T15" fmla="*/ 67 h 1285"/>
                  <a:gd name="T16" fmla="+- 0 950 930"/>
                  <a:gd name="T17" fmla="*/ T16 w 904"/>
                  <a:gd name="T18" fmla="+- 0 57 47"/>
                  <a:gd name="T19" fmla="*/ 57 h 1285"/>
                </a:gdLst>
                <a:cxnLst>
                  <a:cxn ang="0">
                    <a:pos x="T1" y="T3"/>
                  </a:cxn>
                  <a:cxn ang="0">
                    <a:pos x="T5" y="T7"/>
                  </a:cxn>
                  <a:cxn ang="0">
                    <a:pos x="T9" y="T11"/>
                  </a:cxn>
                  <a:cxn ang="0">
                    <a:pos x="T13" y="T15"/>
                  </a:cxn>
                  <a:cxn ang="0">
                    <a:pos x="T17" y="T19"/>
                  </a:cxn>
                </a:cxnLst>
                <a:rect l="0" t="0" r="r" b="b"/>
                <a:pathLst>
                  <a:path w="904" h="1285">
                    <a:moveTo>
                      <a:pt x="20" y="10"/>
                    </a:moveTo>
                    <a:lnTo>
                      <a:pt x="10" y="10"/>
                    </a:lnTo>
                    <a:lnTo>
                      <a:pt x="10" y="20"/>
                    </a:lnTo>
                    <a:lnTo>
                      <a:pt x="20" y="20"/>
                    </a:lnTo>
                    <a:lnTo>
                      <a:pt x="20"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3" name="Group 342"/>
            <p:cNvGrpSpPr/>
            <p:nvPr/>
          </p:nvGrpSpPr>
          <p:grpSpPr>
            <a:xfrm>
              <a:off x="57" y="625"/>
              <a:ext cx="884" cy="996"/>
              <a:chOff x="57" y="625"/>
              <a:chExt cx="884" cy="996"/>
            </a:xfrm>
          </p:grpSpPr>
          <p:sp>
            <p:nvSpPr>
              <p:cNvPr id="8193" name="Freeform 343"/>
              <p:cNvSpPr/>
              <p:nvPr/>
            </p:nvSpPr>
            <p:spPr bwMode="auto">
              <a:xfrm>
                <a:off x="57" y="625"/>
                <a:ext cx="884" cy="996"/>
              </a:xfrm>
              <a:custGeom>
                <a:gdLst>
                  <a:gd name="T0" fmla="+- 0 115 57"/>
                  <a:gd name="T1" fmla="*/ T0 w 884"/>
                  <a:gd name="T2" fmla="+- 0 625 625"/>
                  <a:gd name="T3" fmla="*/ 625 h 996"/>
                  <a:gd name="T4" fmla="+- 0 90 57"/>
                  <a:gd name="T5" fmla="*/ T4 w 884"/>
                  <a:gd name="T6" fmla="+- 0 700 625"/>
                  <a:gd name="T7" fmla="*/ 700 h 996"/>
                  <a:gd name="T8" fmla="+- 0 72 57"/>
                  <a:gd name="T9" fmla="*/ T8 w 884"/>
                  <a:gd name="T10" fmla="+- 0 778 625"/>
                  <a:gd name="T11" fmla="*/ 778 h 996"/>
                  <a:gd name="T12" fmla="+- 0 63 57"/>
                  <a:gd name="T13" fmla="*/ T12 w 884"/>
                  <a:gd name="T14" fmla="+- 0 838 625"/>
                  <a:gd name="T15" fmla="*/ 838 h 996"/>
                  <a:gd name="T16" fmla="+- 0 58 57"/>
                  <a:gd name="T17" fmla="*/ T16 w 884"/>
                  <a:gd name="T18" fmla="+- 0 899 625"/>
                  <a:gd name="T19" fmla="*/ 899 h 996"/>
                  <a:gd name="T20" fmla="+- 0 57 57"/>
                  <a:gd name="T21" fmla="*/ T20 w 884"/>
                  <a:gd name="T22" fmla="+- 0 940 625"/>
                  <a:gd name="T23" fmla="*/ 940 h 996"/>
                  <a:gd name="T24" fmla="+- 0 58 57"/>
                  <a:gd name="T25" fmla="*/ T24 w 884"/>
                  <a:gd name="T26" fmla="+- 0 981 625"/>
                  <a:gd name="T27" fmla="*/ 981 h 996"/>
                  <a:gd name="T28" fmla="+- 0 65 57"/>
                  <a:gd name="T29" fmla="*/ T28 w 884"/>
                  <a:gd name="T30" fmla="+- 0 1061 625"/>
                  <a:gd name="T31" fmla="*/ 1061 h 996"/>
                  <a:gd name="T32" fmla="+- 0 79 57"/>
                  <a:gd name="T33" fmla="*/ T32 w 884"/>
                  <a:gd name="T34" fmla="+- 0 1139 625"/>
                  <a:gd name="T35" fmla="*/ 1139 h 996"/>
                  <a:gd name="T36" fmla="+- 0 100 57"/>
                  <a:gd name="T37" fmla="*/ T36 w 884"/>
                  <a:gd name="T38" fmla="+- 0 1215 625"/>
                  <a:gd name="T39" fmla="*/ 1215 h 996"/>
                  <a:gd name="T40" fmla="+- 0 127 57"/>
                  <a:gd name="T41" fmla="*/ T40 w 884"/>
                  <a:gd name="T42" fmla="+- 0 1287 625"/>
                  <a:gd name="T43" fmla="*/ 1287 h 996"/>
                  <a:gd name="T44" fmla="+- 0 161 57"/>
                  <a:gd name="T45" fmla="*/ T44 w 884"/>
                  <a:gd name="T46" fmla="+- 0 1356 625"/>
                  <a:gd name="T47" fmla="*/ 1356 h 996"/>
                  <a:gd name="T48" fmla="+- 0 200 57"/>
                  <a:gd name="T49" fmla="*/ T48 w 884"/>
                  <a:gd name="T50" fmla="+- 0 1422 625"/>
                  <a:gd name="T51" fmla="*/ 1422 h 996"/>
                  <a:gd name="T52" fmla="+- 0 244 57"/>
                  <a:gd name="T53" fmla="*/ T52 w 884"/>
                  <a:gd name="T54" fmla="+- 0 1484 625"/>
                  <a:gd name="T55" fmla="*/ 1484 h 996"/>
                  <a:gd name="T56" fmla="+- 0 293 57"/>
                  <a:gd name="T57" fmla="*/ T56 w 884"/>
                  <a:gd name="T58" fmla="+- 0 1542 625"/>
                  <a:gd name="T59" fmla="*/ 1542 h 996"/>
                  <a:gd name="T60" fmla="+- 0 348 57"/>
                  <a:gd name="T61" fmla="*/ T60 w 884"/>
                  <a:gd name="T62" fmla="+- 0 1596 625"/>
                  <a:gd name="T63" fmla="*/ 1596 h 996"/>
                  <a:gd name="T64" fmla="+- 0 376 57"/>
                  <a:gd name="T65" fmla="*/ T64 w 884"/>
                  <a:gd name="T66" fmla="+- 0 1621 625"/>
                  <a:gd name="T67" fmla="*/ 1621 h 996"/>
                  <a:gd name="T68" fmla="+- 0 940 57"/>
                  <a:gd name="T69" fmla="*/ T68 w 884"/>
                  <a:gd name="T70" fmla="+- 0 940 625"/>
                  <a:gd name="T71" fmla="*/ 940 h 996"/>
                  <a:gd name="T72" fmla="+- 0 115 57"/>
                  <a:gd name="T73" fmla="*/ T72 w 884"/>
                  <a:gd name="T74" fmla="+- 0 625 625"/>
                  <a:gd name="T75" fmla="*/ 625 h 99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884" h="996">
                    <a:moveTo>
                      <a:pt x="58" y="0"/>
                    </a:moveTo>
                    <a:lnTo>
                      <a:pt x="33" y="75"/>
                    </a:lnTo>
                    <a:lnTo>
                      <a:pt x="15" y="153"/>
                    </a:lnTo>
                    <a:lnTo>
                      <a:pt x="6" y="213"/>
                    </a:lnTo>
                    <a:lnTo>
                      <a:pt x="1" y="274"/>
                    </a:lnTo>
                    <a:lnTo>
                      <a:pt x="0" y="315"/>
                    </a:lnTo>
                    <a:lnTo>
                      <a:pt x="1" y="356"/>
                    </a:lnTo>
                    <a:lnTo>
                      <a:pt x="8" y="436"/>
                    </a:lnTo>
                    <a:lnTo>
                      <a:pt x="22" y="514"/>
                    </a:lnTo>
                    <a:lnTo>
                      <a:pt x="43" y="590"/>
                    </a:lnTo>
                    <a:lnTo>
                      <a:pt x="70" y="662"/>
                    </a:lnTo>
                    <a:lnTo>
                      <a:pt x="104" y="731"/>
                    </a:lnTo>
                    <a:lnTo>
                      <a:pt x="143" y="797"/>
                    </a:lnTo>
                    <a:lnTo>
                      <a:pt x="187" y="859"/>
                    </a:lnTo>
                    <a:lnTo>
                      <a:pt x="236" y="917"/>
                    </a:lnTo>
                    <a:lnTo>
                      <a:pt x="291" y="971"/>
                    </a:lnTo>
                    <a:lnTo>
                      <a:pt x="319" y="996"/>
                    </a:lnTo>
                    <a:lnTo>
                      <a:pt x="883" y="315"/>
                    </a:lnTo>
                    <a:lnTo>
                      <a:pt x="58"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4" name="Group 344"/>
            <p:cNvGrpSpPr/>
            <p:nvPr/>
          </p:nvGrpSpPr>
          <p:grpSpPr>
            <a:xfrm>
              <a:off x="47" y="604"/>
              <a:ext cx="904" cy="1027"/>
              <a:chOff x="47" y="604"/>
              <a:chExt cx="904" cy="1027"/>
            </a:xfrm>
          </p:grpSpPr>
          <p:sp>
            <p:nvSpPr>
              <p:cNvPr id="316" name="Freeform 345"/>
              <p:cNvSpPr/>
              <p:nvPr/>
            </p:nvSpPr>
            <p:spPr bwMode="auto">
              <a:xfrm>
                <a:off x="47" y="604"/>
                <a:ext cx="904" cy="1027"/>
              </a:xfrm>
              <a:custGeom>
                <a:gdLst>
                  <a:gd name="T0" fmla="+- 0 117 47"/>
                  <a:gd name="T1" fmla="*/ T0 w 904"/>
                  <a:gd name="T2" fmla="+- 0 604 604"/>
                  <a:gd name="T3" fmla="*/ 604 h 1027"/>
                  <a:gd name="T4" fmla="+- 0 89 47"/>
                  <a:gd name="T5" fmla="*/ T4 w 904"/>
                  <a:gd name="T6" fmla="+- 0 667 604"/>
                  <a:gd name="T7" fmla="*/ 667 h 1027"/>
                  <a:gd name="T8" fmla="+- 0 68 47"/>
                  <a:gd name="T9" fmla="*/ T8 w 904"/>
                  <a:gd name="T10" fmla="+- 0 744 604"/>
                  <a:gd name="T11" fmla="*/ 744 h 1027"/>
                  <a:gd name="T12" fmla="+- 0 57 47"/>
                  <a:gd name="T13" fmla="*/ T12 w 904"/>
                  <a:gd name="T14" fmla="+- 0 803 604"/>
                  <a:gd name="T15" fmla="*/ 803 h 1027"/>
                  <a:gd name="T16" fmla="+- 0 50 47"/>
                  <a:gd name="T17" fmla="*/ T16 w 904"/>
                  <a:gd name="T18" fmla="+- 0 863 604"/>
                  <a:gd name="T19" fmla="*/ 863 h 1027"/>
                  <a:gd name="T20" fmla="+- 0 47 47"/>
                  <a:gd name="T21" fmla="*/ T20 w 904"/>
                  <a:gd name="T22" fmla="+- 0 920 604"/>
                  <a:gd name="T23" fmla="*/ 920 h 1027"/>
                  <a:gd name="T24" fmla="+- 0 47 47"/>
                  <a:gd name="T25" fmla="*/ T24 w 904"/>
                  <a:gd name="T26" fmla="+- 0 932 604"/>
                  <a:gd name="T27" fmla="*/ 932 h 1027"/>
                  <a:gd name="T28" fmla="+- 0 51 47"/>
                  <a:gd name="T29" fmla="*/ T28 w 904"/>
                  <a:gd name="T30" fmla="+- 0 1011 604"/>
                  <a:gd name="T31" fmla="*/ 1011 h 1027"/>
                  <a:gd name="T32" fmla="+- 0 61 47"/>
                  <a:gd name="T33" fmla="*/ T32 w 904"/>
                  <a:gd name="T34" fmla="+- 0 1094 604"/>
                  <a:gd name="T35" fmla="*/ 1094 h 1027"/>
                  <a:gd name="T36" fmla="+- 0 79 47"/>
                  <a:gd name="T37" fmla="*/ T36 w 904"/>
                  <a:gd name="T38" fmla="+- 0 1175 604"/>
                  <a:gd name="T39" fmla="*/ 1175 h 1027"/>
                  <a:gd name="T40" fmla="+- 0 104 47"/>
                  <a:gd name="T41" fmla="*/ T40 w 904"/>
                  <a:gd name="T42" fmla="+- 0 1251 604"/>
                  <a:gd name="T43" fmla="*/ 1251 h 1027"/>
                  <a:gd name="T44" fmla="+- 0 134 47"/>
                  <a:gd name="T45" fmla="*/ T44 w 904"/>
                  <a:gd name="T46" fmla="+- 0 1325 604"/>
                  <a:gd name="T47" fmla="*/ 1325 h 1027"/>
                  <a:gd name="T48" fmla="+- 0 171 47"/>
                  <a:gd name="T49" fmla="*/ T48 w 904"/>
                  <a:gd name="T50" fmla="+- 0 1394 604"/>
                  <a:gd name="T51" fmla="*/ 1394 h 1027"/>
                  <a:gd name="T52" fmla="+- 0 213 47"/>
                  <a:gd name="T53" fmla="*/ T52 w 904"/>
                  <a:gd name="T54" fmla="+- 0 1459 604"/>
                  <a:gd name="T55" fmla="*/ 1459 h 1027"/>
                  <a:gd name="T56" fmla="+- 0 261 47"/>
                  <a:gd name="T57" fmla="*/ T56 w 904"/>
                  <a:gd name="T58" fmla="+- 0 1520 604"/>
                  <a:gd name="T59" fmla="*/ 1520 h 1027"/>
                  <a:gd name="T60" fmla="+- 0 313 47"/>
                  <a:gd name="T61" fmla="*/ T60 w 904"/>
                  <a:gd name="T62" fmla="+- 0 1577 604"/>
                  <a:gd name="T63" fmla="*/ 1577 h 1027"/>
                  <a:gd name="T64" fmla="+- 0 370 47"/>
                  <a:gd name="T65" fmla="*/ T64 w 904"/>
                  <a:gd name="T66" fmla="+- 0 1628 604"/>
                  <a:gd name="T67" fmla="*/ 1628 h 1027"/>
                  <a:gd name="T68" fmla="+- 0 375 47"/>
                  <a:gd name="T69" fmla="*/ T68 w 904"/>
                  <a:gd name="T70" fmla="+- 0 1631 604"/>
                  <a:gd name="T71" fmla="*/ 1631 h 1027"/>
                  <a:gd name="T72" fmla="+- 0 380 47"/>
                  <a:gd name="T73" fmla="*/ T72 w 904"/>
                  <a:gd name="T74" fmla="+- 0 1630 604"/>
                  <a:gd name="T75" fmla="*/ 1630 h 1027"/>
                  <a:gd name="T76" fmla="+- 0 382 47"/>
                  <a:gd name="T77" fmla="*/ T76 w 904"/>
                  <a:gd name="T78" fmla="+- 0 1629 604"/>
                  <a:gd name="T79" fmla="*/ 1629 h 1027"/>
                  <a:gd name="T80" fmla="+- 0 384 47"/>
                  <a:gd name="T81" fmla="*/ T80 w 904"/>
                  <a:gd name="T82" fmla="+- 0 1627 604"/>
                  <a:gd name="T83" fmla="*/ 1627 h 1027"/>
                  <a:gd name="T84" fmla="+- 0 369 47"/>
                  <a:gd name="T85" fmla="*/ T84 w 904"/>
                  <a:gd name="T86" fmla="+- 0 1614 604"/>
                  <a:gd name="T87" fmla="*/ 1614 h 1027"/>
                  <a:gd name="T88" fmla="+- 0 375 47"/>
                  <a:gd name="T89" fmla="*/ T88 w 904"/>
                  <a:gd name="T90" fmla="+- 0 1606 604"/>
                  <a:gd name="T91" fmla="*/ 1606 h 1027"/>
                  <a:gd name="T92" fmla="+- 0 327 47"/>
                  <a:gd name="T93" fmla="*/ T92 w 904"/>
                  <a:gd name="T94" fmla="+- 0 1562 604"/>
                  <a:gd name="T95" fmla="*/ 1562 h 1027"/>
                  <a:gd name="T96" fmla="+- 0 276 47"/>
                  <a:gd name="T97" fmla="*/ T96 w 904"/>
                  <a:gd name="T98" fmla="+- 0 1507 604"/>
                  <a:gd name="T99" fmla="*/ 1507 h 1027"/>
                  <a:gd name="T100" fmla="+- 0 229 47"/>
                  <a:gd name="T101" fmla="*/ T100 w 904"/>
                  <a:gd name="T102" fmla="+- 0 1448 604"/>
                  <a:gd name="T103" fmla="*/ 1448 h 1027"/>
                  <a:gd name="T104" fmla="+- 0 188 47"/>
                  <a:gd name="T105" fmla="*/ T104 w 904"/>
                  <a:gd name="T106" fmla="+- 0 1385 604"/>
                  <a:gd name="T107" fmla="*/ 1385 h 1027"/>
                  <a:gd name="T108" fmla="+- 0 152 47"/>
                  <a:gd name="T109" fmla="*/ T108 w 904"/>
                  <a:gd name="T110" fmla="+- 0 1318 604"/>
                  <a:gd name="T111" fmla="*/ 1318 h 1027"/>
                  <a:gd name="T112" fmla="+- 0 122 47"/>
                  <a:gd name="T113" fmla="*/ T112 w 904"/>
                  <a:gd name="T114" fmla="+- 0 1248 604"/>
                  <a:gd name="T115" fmla="*/ 1248 h 1027"/>
                  <a:gd name="T116" fmla="+- 0 99 47"/>
                  <a:gd name="T117" fmla="*/ T116 w 904"/>
                  <a:gd name="T118" fmla="+- 0 1174 604"/>
                  <a:gd name="T119" fmla="*/ 1174 h 1027"/>
                  <a:gd name="T120" fmla="+- 0 81 47"/>
                  <a:gd name="T121" fmla="*/ T120 w 904"/>
                  <a:gd name="T122" fmla="+- 0 1099 604"/>
                  <a:gd name="T123" fmla="*/ 1099 h 1027"/>
                  <a:gd name="T124" fmla="+- 0 70 47"/>
                  <a:gd name="T125" fmla="*/ T124 w 904"/>
                  <a:gd name="T126" fmla="+- 0 1020 604"/>
                  <a:gd name="T127" fmla="*/ 1020 h 1027"/>
                  <a:gd name="T128" fmla="+- 0 67 47"/>
                  <a:gd name="T129" fmla="*/ T128 w 904"/>
                  <a:gd name="T130" fmla="+- 0 945 604"/>
                  <a:gd name="T131" fmla="*/ 945 h 1027"/>
                  <a:gd name="T132" fmla="+- 0 67 47"/>
                  <a:gd name="T133" fmla="*/ T132 w 904"/>
                  <a:gd name="T134" fmla="+- 0 920 604"/>
                  <a:gd name="T135" fmla="*/ 920 h 1027"/>
                  <a:gd name="T136" fmla="+- 0 71 47"/>
                  <a:gd name="T137" fmla="*/ T136 w 904"/>
                  <a:gd name="T138" fmla="+- 0 858 604"/>
                  <a:gd name="T139" fmla="*/ 858 h 1027"/>
                  <a:gd name="T140" fmla="+- 0 78 47"/>
                  <a:gd name="T141" fmla="*/ T140 w 904"/>
                  <a:gd name="T142" fmla="+- 0 798 604"/>
                  <a:gd name="T143" fmla="*/ 798 h 1027"/>
                  <a:gd name="T144" fmla="+- 0 90 47"/>
                  <a:gd name="T145" fmla="*/ T144 w 904"/>
                  <a:gd name="T146" fmla="+- 0 739 604"/>
                  <a:gd name="T147" fmla="*/ 739 h 1027"/>
                  <a:gd name="T148" fmla="+- 0 112 47"/>
                  <a:gd name="T149" fmla="*/ T148 w 904"/>
                  <a:gd name="T150" fmla="+- 0 662 604"/>
                  <a:gd name="T151" fmla="*/ 662 h 1027"/>
                  <a:gd name="T152" fmla="+- 0 124 47"/>
                  <a:gd name="T153" fmla="*/ T152 w 904"/>
                  <a:gd name="T154" fmla="+- 0 628 604"/>
                  <a:gd name="T155" fmla="*/ 628 h 1027"/>
                  <a:gd name="T156" fmla="+- 0 115 47"/>
                  <a:gd name="T157" fmla="*/ T156 w 904"/>
                  <a:gd name="T158" fmla="+- 0 624 604"/>
                  <a:gd name="T159" fmla="*/ 624 h 1027"/>
                  <a:gd name="T160" fmla="+- 0 119 47"/>
                  <a:gd name="T161" fmla="*/ T160 w 904"/>
                  <a:gd name="T162" fmla="+- 0 615 604"/>
                  <a:gd name="T163" fmla="*/ 615 h 1027"/>
                  <a:gd name="T164" fmla="+- 0 146 47"/>
                  <a:gd name="T165" fmla="*/ T164 w 904"/>
                  <a:gd name="T166" fmla="+- 0 615 604"/>
                  <a:gd name="T167" fmla="*/ 615 h 1027"/>
                  <a:gd name="T168" fmla="+- 0 117 47"/>
                  <a:gd name="T169" fmla="*/ T168 w 904"/>
                  <a:gd name="T170" fmla="+- 0 604 604"/>
                  <a:gd name="T171" fmla="*/ 604 h 10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904" h="1027">
                    <a:moveTo>
                      <a:pt x="70" y="0"/>
                    </a:moveTo>
                    <a:lnTo>
                      <a:pt x="42" y="63"/>
                    </a:lnTo>
                    <a:lnTo>
                      <a:pt x="21" y="140"/>
                    </a:lnTo>
                    <a:lnTo>
                      <a:pt x="10" y="199"/>
                    </a:lnTo>
                    <a:lnTo>
                      <a:pt x="3" y="259"/>
                    </a:lnTo>
                    <a:lnTo>
                      <a:pt x="0" y="316"/>
                    </a:lnTo>
                    <a:lnTo>
                      <a:pt x="0" y="328"/>
                    </a:lnTo>
                    <a:lnTo>
                      <a:pt x="4" y="407"/>
                    </a:lnTo>
                    <a:lnTo>
                      <a:pt x="14" y="490"/>
                    </a:lnTo>
                    <a:lnTo>
                      <a:pt x="32" y="571"/>
                    </a:lnTo>
                    <a:lnTo>
                      <a:pt x="57" y="647"/>
                    </a:lnTo>
                    <a:lnTo>
                      <a:pt x="87" y="721"/>
                    </a:lnTo>
                    <a:lnTo>
                      <a:pt x="124" y="790"/>
                    </a:lnTo>
                    <a:lnTo>
                      <a:pt x="166" y="855"/>
                    </a:lnTo>
                    <a:lnTo>
                      <a:pt x="214" y="916"/>
                    </a:lnTo>
                    <a:lnTo>
                      <a:pt x="266" y="973"/>
                    </a:lnTo>
                    <a:lnTo>
                      <a:pt x="323" y="1024"/>
                    </a:lnTo>
                    <a:lnTo>
                      <a:pt x="328" y="1027"/>
                    </a:lnTo>
                    <a:lnTo>
                      <a:pt x="333" y="1026"/>
                    </a:lnTo>
                    <a:lnTo>
                      <a:pt x="335" y="1025"/>
                    </a:lnTo>
                    <a:lnTo>
                      <a:pt x="337" y="1023"/>
                    </a:lnTo>
                    <a:lnTo>
                      <a:pt x="322" y="1010"/>
                    </a:lnTo>
                    <a:lnTo>
                      <a:pt x="328" y="1002"/>
                    </a:lnTo>
                    <a:lnTo>
                      <a:pt x="280" y="958"/>
                    </a:lnTo>
                    <a:lnTo>
                      <a:pt x="229" y="903"/>
                    </a:lnTo>
                    <a:lnTo>
                      <a:pt x="182" y="844"/>
                    </a:lnTo>
                    <a:lnTo>
                      <a:pt x="141" y="781"/>
                    </a:lnTo>
                    <a:lnTo>
                      <a:pt x="105" y="714"/>
                    </a:lnTo>
                    <a:lnTo>
                      <a:pt x="75" y="644"/>
                    </a:lnTo>
                    <a:lnTo>
                      <a:pt x="52" y="570"/>
                    </a:lnTo>
                    <a:lnTo>
                      <a:pt x="34" y="495"/>
                    </a:lnTo>
                    <a:lnTo>
                      <a:pt x="23" y="416"/>
                    </a:lnTo>
                    <a:lnTo>
                      <a:pt x="20" y="341"/>
                    </a:lnTo>
                    <a:lnTo>
                      <a:pt x="20" y="316"/>
                    </a:lnTo>
                    <a:lnTo>
                      <a:pt x="24" y="254"/>
                    </a:lnTo>
                    <a:lnTo>
                      <a:pt x="31" y="194"/>
                    </a:lnTo>
                    <a:lnTo>
                      <a:pt x="43" y="135"/>
                    </a:lnTo>
                    <a:lnTo>
                      <a:pt x="65" y="58"/>
                    </a:lnTo>
                    <a:lnTo>
                      <a:pt x="77" y="24"/>
                    </a:lnTo>
                    <a:lnTo>
                      <a:pt x="68" y="20"/>
                    </a:lnTo>
                    <a:lnTo>
                      <a:pt x="72" y="11"/>
                    </a:lnTo>
                    <a:lnTo>
                      <a:pt x="99" y="11"/>
                    </a:lnTo>
                    <a:lnTo>
                      <a:pt x="7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7" name="Freeform 346"/>
              <p:cNvSpPr/>
              <p:nvPr/>
            </p:nvSpPr>
            <p:spPr bwMode="auto">
              <a:xfrm>
                <a:off x="47" y="604"/>
                <a:ext cx="904" cy="1027"/>
              </a:xfrm>
              <a:custGeom>
                <a:gdLst>
                  <a:gd name="T0" fmla="+- 0 146 47"/>
                  <a:gd name="T1" fmla="*/ T0 w 904"/>
                  <a:gd name="T2" fmla="+- 0 615 604"/>
                  <a:gd name="T3" fmla="*/ 615 h 1027"/>
                  <a:gd name="T4" fmla="+- 0 119 47"/>
                  <a:gd name="T5" fmla="*/ T4 w 904"/>
                  <a:gd name="T6" fmla="+- 0 615 604"/>
                  <a:gd name="T7" fmla="*/ 615 h 1027"/>
                  <a:gd name="T8" fmla="+- 0 125 47"/>
                  <a:gd name="T9" fmla="*/ T8 w 904"/>
                  <a:gd name="T10" fmla="+- 0 625 604"/>
                  <a:gd name="T11" fmla="*/ 625 h 1027"/>
                  <a:gd name="T12" fmla="+- 0 124 47"/>
                  <a:gd name="T13" fmla="*/ T12 w 904"/>
                  <a:gd name="T14" fmla="+- 0 628 604"/>
                  <a:gd name="T15" fmla="*/ 628 h 1027"/>
                  <a:gd name="T16" fmla="+- 0 924 47"/>
                  <a:gd name="T17" fmla="*/ T16 w 904"/>
                  <a:gd name="T18" fmla="+- 0 945 604"/>
                  <a:gd name="T19" fmla="*/ 945 h 1027"/>
                  <a:gd name="T20" fmla="+- 0 375 47"/>
                  <a:gd name="T21" fmla="*/ T20 w 904"/>
                  <a:gd name="T22" fmla="+- 0 1606 604"/>
                  <a:gd name="T23" fmla="*/ 1606 h 1027"/>
                  <a:gd name="T24" fmla="+- 0 383 47"/>
                  <a:gd name="T25" fmla="*/ T24 w 904"/>
                  <a:gd name="T26" fmla="+- 0 1613 604"/>
                  <a:gd name="T27" fmla="*/ 1613 h 1027"/>
                  <a:gd name="T28" fmla="+- 0 376 47"/>
                  <a:gd name="T29" fmla="*/ T28 w 904"/>
                  <a:gd name="T30" fmla="+- 0 1621 604"/>
                  <a:gd name="T31" fmla="*/ 1621 h 1027"/>
                  <a:gd name="T32" fmla="+- 0 384 47"/>
                  <a:gd name="T33" fmla="*/ T32 w 904"/>
                  <a:gd name="T34" fmla="+- 0 1627 604"/>
                  <a:gd name="T35" fmla="*/ 1627 h 1027"/>
                  <a:gd name="T36" fmla="+- 0 950 47"/>
                  <a:gd name="T37" fmla="*/ T36 w 904"/>
                  <a:gd name="T38" fmla="+- 0 944 604"/>
                  <a:gd name="T39" fmla="*/ 944 h 1027"/>
                  <a:gd name="T40" fmla="+- 0 951 47"/>
                  <a:gd name="T41" fmla="*/ T40 w 904"/>
                  <a:gd name="T42" fmla="+- 0 941 604"/>
                  <a:gd name="T43" fmla="*/ 941 h 1027"/>
                  <a:gd name="T44" fmla="+- 0 949 47"/>
                  <a:gd name="T45" fmla="*/ T44 w 904"/>
                  <a:gd name="T46" fmla="+- 0 935 604"/>
                  <a:gd name="T47" fmla="*/ 935 h 1027"/>
                  <a:gd name="T48" fmla="+- 0 947 47"/>
                  <a:gd name="T49" fmla="*/ T48 w 904"/>
                  <a:gd name="T50" fmla="+- 0 932 604"/>
                  <a:gd name="T51" fmla="*/ 932 h 1027"/>
                  <a:gd name="T52" fmla="+- 0 146 47"/>
                  <a:gd name="T53" fmla="*/ T52 w 904"/>
                  <a:gd name="T54" fmla="+- 0 615 604"/>
                  <a:gd name="T55" fmla="*/ 615 h 10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904" h="1027">
                    <a:moveTo>
                      <a:pt x="99" y="11"/>
                    </a:moveTo>
                    <a:lnTo>
                      <a:pt x="72" y="11"/>
                    </a:lnTo>
                    <a:lnTo>
                      <a:pt x="78" y="21"/>
                    </a:lnTo>
                    <a:lnTo>
                      <a:pt x="77" y="24"/>
                    </a:lnTo>
                    <a:lnTo>
                      <a:pt x="877" y="341"/>
                    </a:lnTo>
                    <a:lnTo>
                      <a:pt x="328" y="1002"/>
                    </a:lnTo>
                    <a:lnTo>
                      <a:pt x="336" y="1009"/>
                    </a:lnTo>
                    <a:lnTo>
                      <a:pt x="329" y="1017"/>
                    </a:lnTo>
                    <a:lnTo>
                      <a:pt x="337" y="1023"/>
                    </a:lnTo>
                    <a:lnTo>
                      <a:pt x="903" y="340"/>
                    </a:lnTo>
                    <a:lnTo>
                      <a:pt x="904" y="337"/>
                    </a:lnTo>
                    <a:lnTo>
                      <a:pt x="902" y="331"/>
                    </a:lnTo>
                    <a:lnTo>
                      <a:pt x="900" y="328"/>
                    </a:lnTo>
                    <a:lnTo>
                      <a:pt x="99"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8" name="Freeform 347"/>
              <p:cNvSpPr/>
              <p:nvPr/>
            </p:nvSpPr>
            <p:spPr bwMode="auto">
              <a:xfrm>
                <a:off x="47" y="604"/>
                <a:ext cx="904" cy="1027"/>
              </a:xfrm>
              <a:custGeom>
                <a:gdLst>
                  <a:gd name="T0" fmla="+- 0 375 47"/>
                  <a:gd name="T1" fmla="*/ T0 w 904"/>
                  <a:gd name="T2" fmla="+- 0 1606 604"/>
                  <a:gd name="T3" fmla="*/ 1606 h 1027"/>
                  <a:gd name="T4" fmla="+- 0 369 47"/>
                  <a:gd name="T5" fmla="*/ T4 w 904"/>
                  <a:gd name="T6" fmla="+- 0 1614 604"/>
                  <a:gd name="T7" fmla="*/ 1614 h 1027"/>
                  <a:gd name="T8" fmla="+- 0 376 47"/>
                  <a:gd name="T9" fmla="*/ T8 w 904"/>
                  <a:gd name="T10" fmla="+- 0 1621 604"/>
                  <a:gd name="T11" fmla="*/ 1621 h 1027"/>
                  <a:gd name="T12" fmla="+- 0 383 47"/>
                  <a:gd name="T13" fmla="*/ T12 w 904"/>
                  <a:gd name="T14" fmla="+- 0 1613 604"/>
                  <a:gd name="T15" fmla="*/ 1613 h 1027"/>
                  <a:gd name="T16" fmla="+- 0 375 47"/>
                  <a:gd name="T17" fmla="*/ T16 w 904"/>
                  <a:gd name="T18" fmla="+- 0 1606 604"/>
                  <a:gd name="T19" fmla="*/ 1606 h 1027"/>
                </a:gdLst>
                <a:cxnLst>
                  <a:cxn ang="0">
                    <a:pos x="T1" y="T3"/>
                  </a:cxn>
                  <a:cxn ang="0">
                    <a:pos x="T5" y="T7"/>
                  </a:cxn>
                  <a:cxn ang="0">
                    <a:pos x="T9" y="T11"/>
                  </a:cxn>
                  <a:cxn ang="0">
                    <a:pos x="T13" y="T15"/>
                  </a:cxn>
                  <a:cxn ang="0">
                    <a:pos x="T17" y="T19"/>
                  </a:cxn>
                </a:cxnLst>
                <a:rect l="0" t="0" r="r" b="b"/>
                <a:pathLst>
                  <a:path w="904" h="1027">
                    <a:moveTo>
                      <a:pt x="328" y="1002"/>
                    </a:moveTo>
                    <a:lnTo>
                      <a:pt x="322" y="1010"/>
                    </a:lnTo>
                    <a:lnTo>
                      <a:pt x="329" y="1017"/>
                    </a:lnTo>
                    <a:lnTo>
                      <a:pt x="336" y="1009"/>
                    </a:lnTo>
                    <a:lnTo>
                      <a:pt x="328" y="100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9" name="Freeform 348"/>
              <p:cNvSpPr/>
              <p:nvPr/>
            </p:nvSpPr>
            <p:spPr bwMode="auto">
              <a:xfrm>
                <a:off x="47" y="604"/>
                <a:ext cx="904" cy="1027"/>
              </a:xfrm>
              <a:custGeom>
                <a:gdLst>
                  <a:gd name="T0" fmla="+- 0 119 47"/>
                  <a:gd name="T1" fmla="*/ T0 w 904"/>
                  <a:gd name="T2" fmla="+- 0 615 604"/>
                  <a:gd name="T3" fmla="*/ 615 h 1027"/>
                  <a:gd name="T4" fmla="+- 0 115 47"/>
                  <a:gd name="T5" fmla="*/ T4 w 904"/>
                  <a:gd name="T6" fmla="+- 0 624 604"/>
                  <a:gd name="T7" fmla="*/ 624 h 1027"/>
                  <a:gd name="T8" fmla="+- 0 124 47"/>
                  <a:gd name="T9" fmla="*/ T8 w 904"/>
                  <a:gd name="T10" fmla="+- 0 628 604"/>
                  <a:gd name="T11" fmla="*/ 628 h 1027"/>
                  <a:gd name="T12" fmla="+- 0 125 47"/>
                  <a:gd name="T13" fmla="*/ T12 w 904"/>
                  <a:gd name="T14" fmla="+- 0 625 604"/>
                  <a:gd name="T15" fmla="*/ 625 h 1027"/>
                  <a:gd name="T16" fmla="+- 0 119 47"/>
                  <a:gd name="T17" fmla="*/ T16 w 904"/>
                  <a:gd name="T18" fmla="+- 0 615 604"/>
                  <a:gd name="T19" fmla="*/ 615 h 1027"/>
                </a:gdLst>
                <a:cxnLst>
                  <a:cxn ang="0">
                    <a:pos x="T1" y="T3"/>
                  </a:cxn>
                  <a:cxn ang="0">
                    <a:pos x="T5" y="T7"/>
                  </a:cxn>
                  <a:cxn ang="0">
                    <a:pos x="T9" y="T11"/>
                  </a:cxn>
                  <a:cxn ang="0">
                    <a:pos x="T13" y="T15"/>
                  </a:cxn>
                  <a:cxn ang="0">
                    <a:pos x="T17" y="T19"/>
                  </a:cxn>
                </a:cxnLst>
                <a:rect l="0" t="0" r="r" b="b"/>
                <a:pathLst>
                  <a:path w="904" h="1027">
                    <a:moveTo>
                      <a:pt x="72" y="11"/>
                    </a:moveTo>
                    <a:lnTo>
                      <a:pt x="68" y="20"/>
                    </a:lnTo>
                    <a:lnTo>
                      <a:pt x="77" y="24"/>
                    </a:lnTo>
                    <a:lnTo>
                      <a:pt x="78" y="21"/>
                    </a:lnTo>
                    <a:lnTo>
                      <a:pt x="72"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192" name="Picture 349"/>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3" y="47"/>
                <a:ext cx="1011" cy="146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285" name="Group 350"/>
            <p:cNvGrpSpPr/>
            <p:nvPr/>
          </p:nvGrpSpPr>
          <p:grpSpPr>
            <a:xfrm>
              <a:off x="437" y="402"/>
              <a:ext cx="47" cy="122"/>
              <a:chOff x="437" y="402"/>
              <a:chExt cx="47" cy="122"/>
            </a:xfrm>
          </p:grpSpPr>
          <p:sp>
            <p:nvSpPr>
              <p:cNvPr id="314" name="Freeform 351"/>
              <p:cNvSpPr/>
              <p:nvPr/>
            </p:nvSpPr>
            <p:spPr bwMode="auto">
              <a:xfrm>
                <a:off x="437" y="402"/>
                <a:ext cx="47" cy="122"/>
              </a:xfrm>
              <a:custGeom>
                <a:gdLst>
                  <a:gd name="T0" fmla="+- 0 469 437"/>
                  <a:gd name="T1" fmla="*/ T0 w 47"/>
                  <a:gd name="T2" fmla="+- 0 416 402"/>
                  <a:gd name="T3" fmla="*/ 416 h 122"/>
                  <a:gd name="T4" fmla="+- 0 447 437"/>
                  <a:gd name="T5" fmla="*/ T4 w 47"/>
                  <a:gd name="T6" fmla="+- 0 416 402"/>
                  <a:gd name="T7" fmla="*/ 416 h 122"/>
                  <a:gd name="T8" fmla="+- 0 451 437"/>
                  <a:gd name="T9" fmla="*/ T8 w 47"/>
                  <a:gd name="T10" fmla="+- 0 417 402"/>
                  <a:gd name="T11" fmla="*/ 417 h 122"/>
                  <a:gd name="T12" fmla="+- 0 452 437"/>
                  <a:gd name="T13" fmla="*/ T12 w 47"/>
                  <a:gd name="T14" fmla="+- 0 418 402"/>
                  <a:gd name="T15" fmla="*/ 418 h 122"/>
                  <a:gd name="T16" fmla="+- 0 453 437"/>
                  <a:gd name="T17" fmla="*/ T16 w 47"/>
                  <a:gd name="T18" fmla="+- 0 419 402"/>
                  <a:gd name="T19" fmla="*/ 419 h 122"/>
                  <a:gd name="T20" fmla="+- 0 454 437"/>
                  <a:gd name="T21" fmla="*/ T20 w 47"/>
                  <a:gd name="T22" fmla="+- 0 424 402"/>
                  <a:gd name="T23" fmla="*/ 424 h 122"/>
                  <a:gd name="T24" fmla="+- 0 454 437"/>
                  <a:gd name="T25" fmla="*/ T24 w 47"/>
                  <a:gd name="T26" fmla="+- 0 429 402"/>
                  <a:gd name="T27" fmla="*/ 429 h 122"/>
                  <a:gd name="T28" fmla="+- 0 454 437"/>
                  <a:gd name="T29" fmla="*/ T28 w 47"/>
                  <a:gd name="T30" fmla="+- 0 510 402"/>
                  <a:gd name="T31" fmla="*/ 510 h 122"/>
                  <a:gd name="T32" fmla="+- 0 439 437"/>
                  <a:gd name="T33" fmla="*/ T32 w 47"/>
                  <a:gd name="T34" fmla="+- 0 520 402"/>
                  <a:gd name="T35" fmla="*/ 520 h 122"/>
                  <a:gd name="T36" fmla="+- 0 439 437"/>
                  <a:gd name="T37" fmla="*/ T36 w 47"/>
                  <a:gd name="T38" fmla="+- 0 523 402"/>
                  <a:gd name="T39" fmla="*/ 523 h 122"/>
                  <a:gd name="T40" fmla="+- 0 484 437"/>
                  <a:gd name="T41" fmla="*/ T40 w 47"/>
                  <a:gd name="T42" fmla="+- 0 523 402"/>
                  <a:gd name="T43" fmla="*/ 523 h 122"/>
                  <a:gd name="T44" fmla="+- 0 484 437"/>
                  <a:gd name="T45" fmla="*/ T44 w 47"/>
                  <a:gd name="T46" fmla="+- 0 520 402"/>
                  <a:gd name="T47" fmla="*/ 520 h 122"/>
                  <a:gd name="T48" fmla="+- 0 479 437"/>
                  <a:gd name="T49" fmla="*/ T48 w 47"/>
                  <a:gd name="T50" fmla="+- 0 520 402"/>
                  <a:gd name="T51" fmla="*/ 520 h 122"/>
                  <a:gd name="T52" fmla="+- 0 475 437"/>
                  <a:gd name="T53" fmla="*/ T52 w 47"/>
                  <a:gd name="T54" fmla="+- 0 520 402"/>
                  <a:gd name="T55" fmla="*/ 520 h 122"/>
                  <a:gd name="T56" fmla="+- 0 473 437"/>
                  <a:gd name="T57" fmla="*/ T56 w 47"/>
                  <a:gd name="T58" fmla="+- 0 519 402"/>
                  <a:gd name="T59" fmla="*/ 519 h 122"/>
                  <a:gd name="T60" fmla="+- 0 470 437"/>
                  <a:gd name="T61" fmla="*/ T60 w 47"/>
                  <a:gd name="T62" fmla="+- 0 515 402"/>
                  <a:gd name="T63" fmla="*/ 515 h 122"/>
                  <a:gd name="T64" fmla="+- 0 469 437"/>
                  <a:gd name="T65" fmla="*/ T64 w 47"/>
                  <a:gd name="T66" fmla="+- 0 513 402"/>
                  <a:gd name="T67" fmla="*/ 513 h 122"/>
                  <a:gd name="T68" fmla="+- 0 469 437"/>
                  <a:gd name="T69" fmla="*/ T68 w 47"/>
                  <a:gd name="T70" fmla="+- 0 510 402"/>
                  <a:gd name="T71" fmla="*/ 510 h 122"/>
                  <a:gd name="T72" fmla="+- 0 469 437"/>
                  <a:gd name="T73" fmla="*/ T72 w 47"/>
                  <a:gd name="T74" fmla="+- 0 416 402"/>
                  <a:gd name="T75" fmla="*/ 416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47" h="122">
                    <a:moveTo>
                      <a:pt x="32" y="14"/>
                    </a:moveTo>
                    <a:lnTo>
                      <a:pt x="10" y="14"/>
                    </a:lnTo>
                    <a:lnTo>
                      <a:pt x="14" y="15"/>
                    </a:lnTo>
                    <a:lnTo>
                      <a:pt x="15" y="16"/>
                    </a:lnTo>
                    <a:lnTo>
                      <a:pt x="16" y="17"/>
                    </a:lnTo>
                    <a:lnTo>
                      <a:pt x="17" y="22"/>
                    </a:lnTo>
                    <a:lnTo>
                      <a:pt x="17" y="27"/>
                    </a:lnTo>
                    <a:lnTo>
                      <a:pt x="17" y="108"/>
                    </a:lnTo>
                    <a:lnTo>
                      <a:pt x="2" y="118"/>
                    </a:lnTo>
                    <a:lnTo>
                      <a:pt x="2" y="121"/>
                    </a:lnTo>
                    <a:lnTo>
                      <a:pt x="47" y="121"/>
                    </a:lnTo>
                    <a:lnTo>
                      <a:pt x="47" y="118"/>
                    </a:lnTo>
                    <a:lnTo>
                      <a:pt x="42" y="118"/>
                    </a:lnTo>
                    <a:lnTo>
                      <a:pt x="38" y="118"/>
                    </a:lnTo>
                    <a:lnTo>
                      <a:pt x="36" y="117"/>
                    </a:lnTo>
                    <a:lnTo>
                      <a:pt x="33" y="113"/>
                    </a:lnTo>
                    <a:lnTo>
                      <a:pt x="32" y="111"/>
                    </a:lnTo>
                    <a:lnTo>
                      <a:pt x="32" y="108"/>
                    </a:lnTo>
                    <a:lnTo>
                      <a:pt x="3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5" name="Freeform 352"/>
              <p:cNvSpPr/>
              <p:nvPr/>
            </p:nvSpPr>
            <p:spPr bwMode="auto">
              <a:xfrm>
                <a:off x="437" y="402"/>
                <a:ext cx="47" cy="122"/>
              </a:xfrm>
              <a:custGeom>
                <a:gdLst>
                  <a:gd name="T0" fmla="+- 0 469 437"/>
                  <a:gd name="T1" fmla="*/ T0 w 47"/>
                  <a:gd name="T2" fmla="+- 0 402 402"/>
                  <a:gd name="T3" fmla="*/ 402 h 122"/>
                  <a:gd name="T4" fmla="+- 0 466 437"/>
                  <a:gd name="T5" fmla="*/ T4 w 47"/>
                  <a:gd name="T6" fmla="+- 0 402 402"/>
                  <a:gd name="T7" fmla="*/ 402 h 122"/>
                  <a:gd name="T8" fmla="+- 0 437 437"/>
                  <a:gd name="T9" fmla="*/ T8 w 47"/>
                  <a:gd name="T10" fmla="+- 0 416 402"/>
                  <a:gd name="T11" fmla="*/ 416 h 122"/>
                  <a:gd name="T12" fmla="+- 0 438 437"/>
                  <a:gd name="T13" fmla="*/ T12 w 47"/>
                  <a:gd name="T14" fmla="+- 0 419 402"/>
                  <a:gd name="T15" fmla="*/ 419 h 122"/>
                  <a:gd name="T16" fmla="+- 0 442 437"/>
                  <a:gd name="T17" fmla="*/ T16 w 47"/>
                  <a:gd name="T18" fmla="+- 0 417 402"/>
                  <a:gd name="T19" fmla="*/ 417 h 122"/>
                  <a:gd name="T20" fmla="+- 0 445 437"/>
                  <a:gd name="T21" fmla="*/ T20 w 47"/>
                  <a:gd name="T22" fmla="+- 0 416 402"/>
                  <a:gd name="T23" fmla="*/ 416 h 122"/>
                  <a:gd name="T24" fmla="+- 0 469 437"/>
                  <a:gd name="T25" fmla="*/ T24 w 47"/>
                  <a:gd name="T26" fmla="+- 0 416 402"/>
                  <a:gd name="T27" fmla="*/ 416 h 122"/>
                  <a:gd name="T28" fmla="+- 0 469 437"/>
                  <a:gd name="T29" fmla="*/ T28 w 47"/>
                  <a:gd name="T30" fmla="+- 0 402 402"/>
                  <a:gd name="T31" fmla="*/ 402 h 12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47" h="122">
                    <a:moveTo>
                      <a:pt x="32" y="0"/>
                    </a:moveTo>
                    <a:lnTo>
                      <a:pt x="29" y="0"/>
                    </a:lnTo>
                    <a:lnTo>
                      <a:pt x="0" y="14"/>
                    </a:lnTo>
                    <a:lnTo>
                      <a:pt x="1" y="17"/>
                    </a:lnTo>
                    <a:lnTo>
                      <a:pt x="5" y="15"/>
                    </a:lnTo>
                    <a:lnTo>
                      <a:pt x="8" y="14"/>
                    </a:lnTo>
                    <a:lnTo>
                      <a:pt x="32" y="14"/>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6" name="Group 353"/>
            <p:cNvGrpSpPr/>
            <p:nvPr/>
          </p:nvGrpSpPr>
          <p:grpSpPr>
            <a:xfrm>
              <a:off x="513" y="402"/>
              <a:ext cx="76" cy="125"/>
              <a:chOff x="513" y="402"/>
              <a:chExt cx="76" cy="125"/>
            </a:xfrm>
          </p:grpSpPr>
          <p:sp>
            <p:nvSpPr>
              <p:cNvPr id="311" name="Freeform 354"/>
              <p:cNvSpPr/>
              <p:nvPr/>
            </p:nvSpPr>
            <p:spPr bwMode="auto">
              <a:xfrm>
                <a:off x="513" y="402"/>
                <a:ext cx="76" cy="125"/>
              </a:xfrm>
              <a:custGeom>
                <a:gdLst>
                  <a:gd name="T0" fmla="+- 0 586 513"/>
                  <a:gd name="T1" fmla="*/ T0 w 76"/>
                  <a:gd name="T2" fmla="+- 0 471 402"/>
                  <a:gd name="T3" fmla="*/ 471 h 125"/>
                  <a:gd name="T4" fmla="+- 0 569 513"/>
                  <a:gd name="T5" fmla="*/ T4 w 76"/>
                  <a:gd name="T6" fmla="+- 0 471 402"/>
                  <a:gd name="T7" fmla="*/ 471 h 125"/>
                  <a:gd name="T8" fmla="+- 0 566 513"/>
                  <a:gd name="T9" fmla="*/ T8 w 76"/>
                  <a:gd name="T10" fmla="+- 0 481 402"/>
                  <a:gd name="T11" fmla="*/ 481 h 125"/>
                  <a:gd name="T12" fmla="+- 0 562 513"/>
                  <a:gd name="T13" fmla="*/ T12 w 76"/>
                  <a:gd name="T14" fmla="+- 0 491 402"/>
                  <a:gd name="T15" fmla="*/ 491 h 125"/>
                  <a:gd name="T16" fmla="+- 0 515 513"/>
                  <a:gd name="T17" fmla="*/ T16 w 76"/>
                  <a:gd name="T18" fmla="+- 0 523 402"/>
                  <a:gd name="T19" fmla="*/ 523 h 125"/>
                  <a:gd name="T20" fmla="+- 0 515 513"/>
                  <a:gd name="T21" fmla="*/ T20 w 76"/>
                  <a:gd name="T22" fmla="+- 0 526 402"/>
                  <a:gd name="T23" fmla="*/ 526 h 125"/>
                  <a:gd name="T24" fmla="+- 0 532 513"/>
                  <a:gd name="T25" fmla="*/ T24 w 76"/>
                  <a:gd name="T26" fmla="+- 0 526 402"/>
                  <a:gd name="T27" fmla="*/ 526 h 125"/>
                  <a:gd name="T28" fmla="+- 0 542 513"/>
                  <a:gd name="T29" fmla="*/ T28 w 76"/>
                  <a:gd name="T30" fmla="+- 0 523 402"/>
                  <a:gd name="T31" fmla="*/ 523 h 125"/>
                  <a:gd name="T32" fmla="+- 0 563 513"/>
                  <a:gd name="T33" fmla="*/ T32 w 76"/>
                  <a:gd name="T34" fmla="+- 0 509 402"/>
                  <a:gd name="T35" fmla="*/ 509 h 125"/>
                  <a:gd name="T36" fmla="+- 0 572 513"/>
                  <a:gd name="T37" fmla="*/ T36 w 76"/>
                  <a:gd name="T38" fmla="+- 0 499 402"/>
                  <a:gd name="T39" fmla="*/ 499 h 125"/>
                  <a:gd name="T40" fmla="+- 0 585 513"/>
                  <a:gd name="T41" fmla="*/ T40 w 76"/>
                  <a:gd name="T42" fmla="+- 0 477 402"/>
                  <a:gd name="T43" fmla="*/ 477 h 125"/>
                  <a:gd name="T44" fmla="+- 0 586 513"/>
                  <a:gd name="T45" fmla="*/ T44 w 76"/>
                  <a:gd name="T46" fmla="+- 0 471 402"/>
                  <a:gd name="T47" fmla="*/ 471 h 12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76" h="125">
                    <a:moveTo>
                      <a:pt x="73" y="69"/>
                    </a:moveTo>
                    <a:lnTo>
                      <a:pt x="56" y="69"/>
                    </a:lnTo>
                    <a:lnTo>
                      <a:pt x="53" y="79"/>
                    </a:lnTo>
                    <a:lnTo>
                      <a:pt x="49" y="89"/>
                    </a:lnTo>
                    <a:lnTo>
                      <a:pt x="2" y="121"/>
                    </a:lnTo>
                    <a:lnTo>
                      <a:pt x="2" y="124"/>
                    </a:lnTo>
                    <a:lnTo>
                      <a:pt x="19" y="124"/>
                    </a:lnTo>
                    <a:lnTo>
                      <a:pt x="29" y="121"/>
                    </a:lnTo>
                    <a:lnTo>
                      <a:pt x="50" y="107"/>
                    </a:lnTo>
                    <a:lnTo>
                      <a:pt x="59" y="97"/>
                    </a:lnTo>
                    <a:lnTo>
                      <a:pt x="72" y="75"/>
                    </a:lnTo>
                    <a:lnTo>
                      <a:pt x="73" y="6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2" name="Freeform 355"/>
              <p:cNvSpPr/>
              <p:nvPr/>
            </p:nvSpPr>
            <p:spPr bwMode="auto">
              <a:xfrm>
                <a:off x="513" y="402"/>
                <a:ext cx="76" cy="125"/>
              </a:xfrm>
              <a:custGeom>
                <a:gdLst>
                  <a:gd name="T0" fmla="+- 0 560 513"/>
                  <a:gd name="T1" fmla="*/ T0 w 76"/>
                  <a:gd name="T2" fmla="+- 0 402 402"/>
                  <a:gd name="T3" fmla="*/ 402 h 125"/>
                  <a:gd name="T4" fmla="+- 0 539 513"/>
                  <a:gd name="T5" fmla="*/ T4 w 76"/>
                  <a:gd name="T6" fmla="+- 0 402 402"/>
                  <a:gd name="T7" fmla="*/ 402 h 125"/>
                  <a:gd name="T8" fmla="+- 0 529 513"/>
                  <a:gd name="T9" fmla="*/ T8 w 76"/>
                  <a:gd name="T10" fmla="+- 0 407 402"/>
                  <a:gd name="T11" fmla="*/ 407 h 125"/>
                  <a:gd name="T12" fmla="+- 0 516 513"/>
                  <a:gd name="T13" fmla="*/ T12 w 76"/>
                  <a:gd name="T14" fmla="+- 0 425 402"/>
                  <a:gd name="T15" fmla="*/ 425 h 125"/>
                  <a:gd name="T16" fmla="+- 0 513 513"/>
                  <a:gd name="T17" fmla="*/ T16 w 76"/>
                  <a:gd name="T18" fmla="+- 0 434 402"/>
                  <a:gd name="T19" fmla="*/ 434 h 125"/>
                  <a:gd name="T20" fmla="+- 0 513 513"/>
                  <a:gd name="T21" fmla="*/ T20 w 76"/>
                  <a:gd name="T22" fmla="+- 0 455 402"/>
                  <a:gd name="T23" fmla="*/ 455 h 125"/>
                  <a:gd name="T24" fmla="+- 0 516 513"/>
                  <a:gd name="T25" fmla="*/ T24 w 76"/>
                  <a:gd name="T26" fmla="+- 0 464 402"/>
                  <a:gd name="T27" fmla="*/ 464 h 125"/>
                  <a:gd name="T28" fmla="+- 0 528 513"/>
                  <a:gd name="T29" fmla="*/ T28 w 76"/>
                  <a:gd name="T30" fmla="+- 0 477 402"/>
                  <a:gd name="T31" fmla="*/ 477 h 125"/>
                  <a:gd name="T32" fmla="+- 0 535 513"/>
                  <a:gd name="T33" fmla="*/ T32 w 76"/>
                  <a:gd name="T34" fmla="+- 0 480 402"/>
                  <a:gd name="T35" fmla="*/ 480 h 125"/>
                  <a:gd name="T36" fmla="+- 0 551 513"/>
                  <a:gd name="T37" fmla="*/ T36 w 76"/>
                  <a:gd name="T38" fmla="+- 0 480 402"/>
                  <a:gd name="T39" fmla="*/ 480 h 125"/>
                  <a:gd name="T40" fmla="+- 0 559 513"/>
                  <a:gd name="T41" fmla="*/ T40 w 76"/>
                  <a:gd name="T42" fmla="+- 0 477 402"/>
                  <a:gd name="T43" fmla="*/ 477 h 125"/>
                  <a:gd name="T44" fmla="+- 0 567 513"/>
                  <a:gd name="T45" fmla="*/ T44 w 76"/>
                  <a:gd name="T46" fmla="+- 0 472 402"/>
                  <a:gd name="T47" fmla="*/ 472 h 125"/>
                  <a:gd name="T48" fmla="+- 0 545 513"/>
                  <a:gd name="T49" fmla="*/ T48 w 76"/>
                  <a:gd name="T50" fmla="+- 0 472 402"/>
                  <a:gd name="T51" fmla="*/ 472 h 125"/>
                  <a:gd name="T52" fmla="+- 0 540 513"/>
                  <a:gd name="T53" fmla="*/ T52 w 76"/>
                  <a:gd name="T54" fmla="+- 0 469 402"/>
                  <a:gd name="T55" fmla="*/ 469 h 125"/>
                  <a:gd name="T56" fmla="+- 0 531 513"/>
                  <a:gd name="T57" fmla="*/ T56 w 76"/>
                  <a:gd name="T58" fmla="+- 0 457 402"/>
                  <a:gd name="T59" fmla="*/ 457 h 125"/>
                  <a:gd name="T60" fmla="+- 0 529 513"/>
                  <a:gd name="T61" fmla="*/ T60 w 76"/>
                  <a:gd name="T62" fmla="+- 0 448 402"/>
                  <a:gd name="T63" fmla="*/ 448 h 125"/>
                  <a:gd name="T64" fmla="+- 0 529 513"/>
                  <a:gd name="T65" fmla="*/ T64 w 76"/>
                  <a:gd name="T66" fmla="+- 0 426 402"/>
                  <a:gd name="T67" fmla="*/ 426 h 125"/>
                  <a:gd name="T68" fmla="+- 0 531 513"/>
                  <a:gd name="T69" fmla="*/ T68 w 76"/>
                  <a:gd name="T70" fmla="+- 0 419 402"/>
                  <a:gd name="T71" fmla="*/ 419 h 125"/>
                  <a:gd name="T72" fmla="+- 0 539 513"/>
                  <a:gd name="T73" fmla="*/ T72 w 76"/>
                  <a:gd name="T74" fmla="+- 0 410 402"/>
                  <a:gd name="T75" fmla="*/ 410 h 125"/>
                  <a:gd name="T76" fmla="+- 0 543 513"/>
                  <a:gd name="T77" fmla="*/ T76 w 76"/>
                  <a:gd name="T78" fmla="+- 0 407 402"/>
                  <a:gd name="T79" fmla="*/ 407 h 125"/>
                  <a:gd name="T80" fmla="+- 0 570 513"/>
                  <a:gd name="T81" fmla="*/ T80 w 76"/>
                  <a:gd name="T82" fmla="+- 0 407 402"/>
                  <a:gd name="T83" fmla="*/ 407 h 125"/>
                  <a:gd name="T84" fmla="+- 0 568 513"/>
                  <a:gd name="T85" fmla="*/ T84 w 76"/>
                  <a:gd name="T86" fmla="+- 0 406 402"/>
                  <a:gd name="T87" fmla="*/ 406 h 125"/>
                  <a:gd name="T88" fmla="+- 0 560 513"/>
                  <a:gd name="T89" fmla="*/ T88 w 76"/>
                  <a:gd name="T90" fmla="+- 0 402 402"/>
                  <a:gd name="T91" fmla="*/ 402 h 12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76" h="125">
                    <a:moveTo>
                      <a:pt x="47" y="0"/>
                    </a:moveTo>
                    <a:lnTo>
                      <a:pt x="26" y="0"/>
                    </a:lnTo>
                    <a:lnTo>
                      <a:pt x="16" y="5"/>
                    </a:lnTo>
                    <a:lnTo>
                      <a:pt x="3" y="23"/>
                    </a:lnTo>
                    <a:lnTo>
                      <a:pt x="0" y="32"/>
                    </a:lnTo>
                    <a:lnTo>
                      <a:pt x="0" y="53"/>
                    </a:lnTo>
                    <a:lnTo>
                      <a:pt x="3" y="62"/>
                    </a:lnTo>
                    <a:lnTo>
                      <a:pt x="15" y="75"/>
                    </a:lnTo>
                    <a:lnTo>
                      <a:pt x="22" y="78"/>
                    </a:lnTo>
                    <a:lnTo>
                      <a:pt x="38" y="78"/>
                    </a:lnTo>
                    <a:lnTo>
                      <a:pt x="46" y="75"/>
                    </a:lnTo>
                    <a:lnTo>
                      <a:pt x="54" y="70"/>
                    </a:lnTo>
                    <a:lnTo>
                      <a:pt x="32" y="70"/>
                    </a:lnTo>
                    <a:lnTo>
                      <a:pt x="27" y="67"/>
                    </a:lnTo>
                    <a:lnTo>
                      <a:pt x="18" y="55"/>
                    </a:lnTo>
                    <a:lnTo>
                      <a:pt x="16" y="46"/>
                    </a:lnTo>
                    <a:lnTo>
                      <a:pt x="16" y="24"/>
                    </a:lnTo>
                    <a:lnTo>
                      <a:pt x="18" y="17"/>
                    </a:lnTo>
                    <a:lnTo>
                      <a:pt x="26" y="8"/>
                    </a:lnTo>
                    <a:lnTo>
                      <a:pt x="30" y="5"/>
                    </a:lnTo>
                    <a:lnTo>
                      <a:pt x="57" y="5"/>
                    </a:lnTo>
                    <a:lnTo>
                      <a:pt x="55" y="4"/>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3" name="Freeform 356"/>
              <p:cNvSpPr/>
              <p:nvPr/>
            </p:nvSpPr>
            <p:spPr bwMode="auto">
              <a:xfrm>
                <a:off x="513" y="402"/>
                <a:ext cx="76" cy="125"/>
              </a:xfrm>
              <a:custGeom>
                <a:gdLst>
                  <a:gd name="T0" fmla="+- 0 570 513"/>
                  <a:gd name="T1" fmla="*/ T0 w 76"/>
                  <a:gd name="T2" fmla="+- 0 407 402"/>
                  <a:gd name="T3" fmla="*/ 407 h 125"/>
                  <a:gd name="T4" fmla="+- 0 553 513"/>
                  <a:gd name="T5" fmla="*/ T4 w 76"/>
                  <a:gd name="T6" fmla="+- 0 407 402"/>
                  <a:gd name="T7" fmla="*/ 407 h 125"/>
                  <a:gd name="T8" fmla="+- 0 557 513"/>
                  <a:gd name="T9" fmla="*/ T8 w 76"/>
                  <a:gd name="T10" fmla="+- 0 409 402"/>
                  <a:gd name="T11" fmla="*/ 409 h 125"/>
                  <a:gd name="T12" fmla="+- 0 564 513"/>
                  <a:gd name="T13" fmla="*/ T12 w 76"/>
                  <a:gd name="T14" fmla="+- 0 416 402"/>
                  <a:gd name="T15" fmla="*/ 416 h 125"/>
                  <a:gd name="T16" fmla="+- 0 567 513"/>
                  <a:gd name="T17" fmla="*/ T16 w 76"/>
                  <a:gd name="T18" fmla="+- 0 421 402"/>
                  <a:gd name="T19" fmla="*/ 421 h 125"/>
                  <a:gd name="T20" fmla="+- 0 571 513"/>
                  <a:gd name="T21" fmla="*/ T20 w 76"/>
                  <a:gd name="T22" fmla="+- 0 434 402"/>
                  <a:gd name="T23" fmla="*/ 434 h 125"/>
                  <a:gd name="T24" fmla="+- 0 572 513"/>
                  <a:gd name="T25" fmla="*/ T24 w 76"/>
                  <a:gd name="T26" fmla="+- 0 441 402"/>
                  <a:gd name="T27" fmla="*/ 441 h 125"/>
                  <a:gd name="T28" fmla="+- 0 572 513"/>
                  <a:gd name="T29" fmla="*/ T28 w 76"/>
                  <a:gd name="T30" fmla="+- 0 451 402"/>
                  <a:gd name="T31" fmla="*/ 451 h 125"/>
                  <a:gd name="T32" fmla="+- 0 553 513"/>
                  <a:gd name="T33" fmla="*/ T32 w 76"/>
                  <a:gd name="T34" fmla="+- 0 472 402"/>
                  <a:gd name="T35" fmla="*/ 472 h 125"/>
                  <a:gd name="T36" fmla="+- 0 567 513"/>
                  <a:gd name="T37" fmla="*/ T36 w 76"/>
                  <a:gd name="T38" fmla="+- 0 472 402"/>
                  <a:gd name="T39" fmla="*/ 472 h 125"/>
                  <a:gd name="T40" fmla="+- 0 569 513"/>
                  <a:gd name="T41" fmla="*/ T40 w 76"/>
                  <a:gd name="T42" fmla="+- 0 471 402"/>
                  <a:gd name="T43" fmla="*/ 471 h 125"/>
                  <a:gd name="T44" fmla="+- 0 586 513"/>
                  <a:gd name="T45" fmla="*/ T44 w 76"/>
                  <a:gd name="T46" fmla="+- 0 471 402"/>
                  <a:gd name="T47" fmla="*/ 471 h 125"/>
                  <a:gd name="T48" fmla="+- 0 588 513"/>
                  <a:gd name="T49" fmla="*/ T48 w 76"/>
                  <a:gd name="T50" fmla="+- 0 465 402"/>
                  <a:gd name="T51" fmla="*/ 465 h 125"/>
                  <a:gd name="T52" fmla="+- 0 588 513"/>
                  <a:gd name="T53" fmla="*/ T52 w 76"/>
                  <a:gd name="T54" fmla="+- 0 436 402"/>
                  <a:gd name="T55" fmla="*/ 436 h 125"/>
                  <a:gd name="T56" fmla="+- 0 584 513"/>
                  <a:gd name="T57" fmla="*/ T56 w 76"/>
                  <a:gd name="T58" fmla="+- 0 424 402"/>
                  <a:gd name="T59" fmla="*/ 424 h 125"/>
                  <a:gd name="T60" fmla="+- 0 575 513"/>
                  <a:gd name="T61" fmla="*/ T60 w 76"/>
                  <a:gd name="T62" fmla="+- 0 414 402"/>
                  <a:gd name="T63" fmla="*/ 414 h 125"/>
                  <a:gd name="T64" fmla="+- 0 570 513"/>
                  <a:gd name="T65" fmla="*/ T64 w 76"/>
                  <a:gd name="T66" fmla="+- 0 407 402"/>
                  <a:gd name="T67" fmla="*/ 407 h 12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76" h="125">
                    <a:moveTo>
                      <a:pt x="57" y="5"/>
                    </a:moveTo>
                    <a:lnTo>
                      <a:pt x="40" y="5"/>
                    </a:lnTo>
                    <a:lnTo>
                      <a:pt x="44" y="7"/>
                    </a:lnTo>
                    <a:lnTo>
                      <a:pt x="51" y="14"/>
                    </a:lnTo>
                    <a:lnTo>
                      <a:pt x="54" y="19"/>
                    </a:lnTo>
                    <a:lnTo>
                      <a:pt x="58" y="32"/>
                    </a:lnTo>
                    <a:lnTo>
                      <a:pt x="59" y="39"/>
                    </a:lnTo>
                    <a:lnTo>
                      <a:pt x="59" y="49"/>
                    </a:lnTo>
                    <a:lnTo>
                      <a:pt x="40" y="70"/>
                    </a:lnTo>
                    <a:lnTo>
                      <a:pt x="54" y="70"/>
                    </a:lnTo>
                    <a:lnTo>
                      <a:pt x="56" y="69"/>
                    </a:lnTo>
                    <a:lnTo>
                      <a:pt x="73" y="69"/>
                    </a:lnTo>
                    <a:lnTo>
                      <a:pt x="75" y="63"/>
                    </a:lnTo>
                    <a:lnTo>
                      <a:pt x="75" y="34"/>
                    </a:lnTo>
                    <a:lnTo>
                      <a:pt x="71" y="22"/>
                    </a:lnTo>
                    <a:lnTo>
                      <a:pt x="62" y="12"/>
                    </a:lnTo>
                    <a:lnTo>
                      <a:pt x="57"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287" name="Group 357"/>
            <p:cNvGrpSpPr/>
            <p:nvPr/>
          </p:nvGrpSpPr>
          <p:grpSpPr>
            <a:xfrm>
              <a:off x="602" y="401"/>
              <a:ext cx="138" cy="127"/>
              <a:chOff x="602" y="401"/>
              <a:chExt cx="138" cy="127"/>
            </a:xfrm>
          </p:grpSpPr>
          <p:sp>
            <p:nvSpPr>
              <p:cNvPr id="301" name="Freeform 358"/>
              <p:cNvSpPr/>
              <p:nvPr/>
            </p:nvSpPr>
            <p:spPr bwMode="auto">
              <a:xfrm>
                <a:off x="602" y="401"/>
                <a:ext cx="138" cy="127"/>
              </a:xfrm>
              <a:custGeom>
                <a:gdLst>
                  <a:gd name="T0" fmla="+- 0 718 602"/>
                  <a:gd name="T1" fmla="*/ T0 w 138"/>
                  <a:gd name="T2" fmla="+- 0 401 401"/>
                  <a:gd name="T3" fmla="*/ 401 h 127"/>
                  <a:gd name="T4" fmla="+- 0 710 602"/>
                  <a:gd name="T5" fmla="*/ T4 w 138"/>
                  <a:gd name="T6" fmla="+- 0 401 401"/>
                  <a:gd name="T7" fmla="*/ 401 h 127"/>
                  <a:gd name="T8" fmla="+- 0 624 602"/>
                  <a:gd name="T9" fmla="*/ T8 w 138"/>
                  <a:gd name="T10" fmla="+- 0 528 401"/>
                  <a:gd name="T11" fmla="*/ 528 h 127"/>
                  <a:gd name="T12" fmla="+- 0 631 602"/>
                  <a:gd name="T13" fmla="*/ T12 w 138"/>
                  <a:gd name="T14" fmla="+- 0 528 401"/>
                  <a:gd name="T15" fmla="*/ 528 h 127"/>
                  <a:gd name="T16" fmla="+- 0 718 602"/>
                  <a:gd name="T17" fmla="*/ T16 w 138"/>
                  <a:gd name="T18" fmla="+- 0 401 401"/>
                  <a:gd name="T19" fmla="*/ 401 h 127"/>
                </a:gdLst>
                <a:cxnLst>
                  <a:cxn ang="0">
                    <a:pos x="T1" y="T3"/>
                  </a:cxn>
                  <a:cxn ang="0">
                    <a:pos x="T5" y="T7"/>
                  </a:cxn>
                  <a:cxn ang="0">
                    <a:pos x="T9" y="T11"/>
                  </a:cxn>
                  <a:cxn ang="0">
                    <a:pos x="T13" y="T15"/>
                  </a:cxn>
                  <a:cxn ang="0">
                    <a:pos x="T17" y="T19"/>
                  </a:cxn>
                </a:cxnLst>
                <a:rect l="0" t="0" r="r" b="b"/>
                <a:pathLst>
                  <a:path w="138" h="127">
                    <a:moveTo>
                      <a:pt x="116" y="0"/>
                    </a:moveTo>
                    <a:lnTo>
                      <a:pt x="108" y="0"/>
                    </a:lnTo>
                    <a:lnTo>
                      <a:pt x="22" y="127"/>
                    </a:lnTo>
                    <a:lnTo>
                      <a:pt x="29" y="127"/>
                    </a:lnTo>
                    <a:lnTo>
                      <a:pt x="11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2" name="Freeform 359"/>
              <p:cNvSpPr/>
              <p:nvPr/>
            </p:nvSpPr>
            <p:spPr bwMode="auto">
              <a:xfrm>
                <a:off x="602" y="401"/>
                <a:ext cx="138" cy="127"/>
              </a:xfrm>
              <a:custGeom>
                <a:gdLst>
                  <a:gd name="T0" fmla="+- 0 718 602"/>
                  <a:gd name="T1" fmla="*/ T0 w 138"/>
                  <a:gd name="T2" fmla="+- 0 464 401"/>
                  <a:gd name="T3" fmla="*/ 464 h 127"/>
                  <a:gd name="T4" fmla="+- 0 710 602"/>
                  <a:gd name="T5" fmla="*/ T4 w 138"/>
                  <a:gd name="T6" fmla="+- 0 464 401"/>
                  <a:gd name="T7" fmla="*/ 464 h 127"/>
                  <a:gd name="T8" fmla="+- 0 706 602"/>
                  <a:gd name="T9" fmla="*/ T8 w 138"/>
                  <a:gd name="T10" fmla="+- 0 465 401"/>
                  <a:gd name="T11" fmla="*/ 465 h 127"/>
                  <a:gd name="T12" fmla="+- 0 698 602"/>
                  <a:gd name="T13" fmla="*/ T12 w 138"/>
                  <a:gd name="T14" fmla="+- 0 471 401"/>
                  <a:gd name="T15" fmla="*/ 471 h 127"/>
                  <a:gd name="T16" fmla="+- 0 695 602"/>
                  <a:gd name="T17" fmla="*/ T16 w 138"/>
                  <a:gd name="T18" fmla="+- 0 474 401"/>
                  <a:gd name="T19" fmla="*/ 474 h 127"/>
                  <a:gd name="T20" fmla="+- 0 690 602"/>
                  <a:gd name="T21" fmla="*/ T20 w 138"/>
                  <a:gd name="T22" fmla="+- 0 485 401"/>
                  <a:gd name="T23" fmla="*/ 485 h 127"/>
                  <a:gd name="T24" fmla="+- 0 689 602"/>
                  <a:gd name="T25" fmla="*/ T24 w 138"/>
                  <a:gd name="T26" fmla="+- 0 490 401"/>
                  <a:gd name="T27" fmla="*/ 490 h 127"/>
                  <a:gd name="T28" fmla="+- 0 689 602"/>
                  <a:gd name="T29" fmla="*/ T28 w 138"/>
                  <a:gd name="T30" fmla="+- 0 503 401"/>
                  <a:gd name="T31" fmla="*/ 503 h 127"/>
                  <a:gd name="T32" fmla="+- 0 710 602"/>
                  <a:gd name="T33" fmla="*/ T32 w 138"/>
                  <a:gd name="T34" fmla="+- 0 528 401"/>
                  <a:gd name="T35" fmla="*/ 528 h 127"/>
                  <a:gd name="T36" fmla="+- 0 721 602"/>
                  <a:gd name="T37" fmla="*/ T36 w 138"/>
                  <a:gd name="T38" fmla="+- 0 528 401"/>
                  <a:gd name="T39" fmla="*/ 528 h 127"/>
                  <a:gd name="T40" fmla="+- 0 727 602"/>
                  <a:gd name="T41" fmla="*/ T40 w 138"/>
                  <a:gd name="T42" fmla="+- 0 526 401"/>
                  <a:gd name="T43" fmla="*/ 526 h 127"/>
                  <a:gd name="T44" fmla="+- 0 729 602"/>
                  <a:gd name="T45" fmla="*/ T44 w 138"/>
                  <a:gd name="T46" fmla="+- 0 523 401"/>
                  <a:gd name="T47" fmla="*/ 523 h 127"/>
                  <a:gd name="T48" fmla="+- 0 712 602"/>
                  <a:gd name="T49" fmla="*/ T48 w 138"/>
                  <a:gd name="T50" fmla="+- 0 523 401"/>
                  <a:gd name="T51" fmla="*/ 523 h 127"/>
                  <a:gd name="T52" fmla="+- 0 709 602"/>
                  <a:gd name="T53" fmla="*/ T52 w 138"/>
                  <a:gd name="T54" fmla="+- 0 522 401"/>
                  <a:gd name="T55" fmla="*/ 522 h 127"/>
                  <a:gd name="T56" fmla="+- 0 704 602"/>
                  <a:gd name="T57" fmla="*/ T56 w 138"/>
                  <a:gd name="T58" fmla="+- 0 515 401"/>
                  <a:gd name="T59" fmla="*/ 515 h 127"/>
                  <a:gd name="T60" fmla="+- 0 703 602"/>
                  <a:gd name="T61" fmla="*/ T60 w 138"/>
                  <a:gd name="T62" fmla="+- 0 508 401"/>
                  <a:gd name="T63" fmla="*/ 508 h 127"/>
                  <a:gd name="T64" fmla="+- 0 703 602"/>
                  <a:gd name="T65" fmla="*/ T64 w 138"/>
                  <a:gd name="T66" fmla="+- 0 485 401"/>
                  <a:gd name="T67" fmla="*/ 485 h 127"/>
                  <a:gd name="T68" fmla="+- 0 704 602"/>
                  <a:gd name="T69" fmla="*/ T68 w 138"/>
                  <a:gd name="T70" fmla="+- 0 478 401"/>
                  <a:gd name="T71" fmla="*/ 478 h 127"/>
                  <a:gd name="T72" fmla="+- 0 709 602"/>
                  <a:gd name="T73" fmla="*/ T72 w 138"/>
                  <a:gd name="T74" fmla="+- 0 471 401"/>
                  <a:gd name="T75" fmla="*/ 471 h 127"/>
                  <a:gd name="T76" fmla="+- 0 712 602"/>
                  <a:gd name="T77" fmla="*/ T76 w 138"/>
                  <a:gd name="T78" fmla="+- 0 469 401"/>
                  <a:gd name="T79" fmla="*/ 469 h 127"/>
                  <a:gd name="T80" fmla="+- 0 728 602"/>
                  <a:gd name="T81" fmla="*/ T80 w 138"/>
                  <a:gd name="T82" fmla="+- 0 469 401"/>
                  <a:gd name="T83" fmla="*/ 469 h 127"/>
                  <a:gd name="T84" fmla="+- 0 723 602"/>
                  <a:gd name="T85" fmla="*/ T84 w 138"/>
                  <a:gd name="T86" fmla="+- 0 466 401"/>
                  <a:gd name="T87" fmla="*/ 466 h 127"/>
                  <a:gd name="T88" fmla="+- 0 718 602"/>
                  <a:gd name="T89" fmla="*/ T88 w 138"/>
                  <a:gd name="T90" fmla="+- 0 464 401"/>
                  <a:gd name="T91" fmla="*/ 464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38" h="127">
                    <a:moveTo>
                      <a:pt x="116" y="63"/>
                    </a:moveTo>
                    <a:lnTo>
                      <a:pt x="108" y="63"/>
                    </a:lnTo>
                    <a:lnTo>
                      <a:pt x="104" y="64"/>
                    </a:lnTo>
                    <a:lnTo>
                      <a:pt x="96" y="70"/>
                    </a:lnTo>
                    <a:lnTo>
                      <a:pt x="93" y="73"/>
                    </a:lnTo>
                    <a:lnTo>
                      <a:pt x="88" y="84"/>
                    </a:lnTo>
                    <a:lnTo>
                      <a:pt x="87" y="89"/>
                    </a:lnTo>
                    <a:lnTo>
                      <a:pt x="87" y="102"/>
                    </a:lnTo>
                    <a:lnTo>
                      <a:pt x="108" y="127"/>
                    </a:lnTo>
                    <a:lnTo>
                      <a:pt x="119" y="127"/>
                    </a:lnTo>
                    <a:lnTo>
                      <a:pt x="125" y="125"/>
                    </a:lnTo>
                    <a:lnTo>
                      <a:pt x="127" y="122"/>
                    </a:lnTo>
                    <a:lnTo>
                      <a:pt x="110" y="122"/>
                    </a:lnTo>
                    <a:lnTo>
                      <a:pt x="107" y="121"/>
                    </a:lnTo>
                    <a:lnTo>
                      <a:pt x="102" y="114"/>
                    </a:lnTo>
                    <a:lnTo>
                      <a:pt x="101" y="107"/>
                    </a:lnTo>
                    <a:lnTo>
                      <a:pt x="101" y="84"/>
                    </a:lnTo>
                    <a:lnTo>
                      <a:pt x="102" y="77"/>
                    </a:lnTo>
                    <a:lnTo>
                      <a:pt x="107" y="70"/>
                    </a:lnTo>
                    <a:lnTo>
                      <a:pt x="110" y="68"/>
                    </a:lnTo>
                    <a:lnTo>
                      <a:pt x="126" y="68"/>
                    </a:lnTo>
                    <a:lnTo>
                      <a:pt x="121" y="65"/>
                    </a:lnTo>
                    <a:lnTo>
                      <a:pt x="116" y="6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3" name="Freeform 360"/>
              <p:cNvSpPr/>
              <p:nvPr/>
            </p:nvSpPr>
            <p:spPr bwMode="auto">
              <a:xfrm>
                <a:off x="602" y="401"/>
                <a:ext cx="138" cy="127"/>
              </a:xfrm>
              <a:custGeom>
                <a:gdLst>
                  <a:gd name="T0" fmla="+- 0 728 602"/>
                  <a:gd name="T1" fmla="*/ T0 w 138"/>
                  <a:gd name="T2" fmla="+- 0 469 401"/>
                  <a:gd name="T3" fmla="*/ 469 h 127"/>
                  <a:gd name="T4" fmla="+- 0 717 602"/>
                  <a:gd name="T5" fmla="*/ T4 w 138"/>
                  <a:gd name="T6" fmla="+- 0 469 401"/>
                  <a:gd name="T7" fmla="*/ 469 h 127"/>
                  <a:gd name="T8" fmla="+- 0 720 602"/>
                  <a:gd name="T9" fmla="*/ T8 w 138"/>
                  <a:gd name="T10" fmla="+- 0 470 401"/>
                  <a:gd name="T11" fmla="*/ 470 h 127"/>
                  <a:gd name="T12" fmla="+- 0 724 602"/>
                  <a:gd name="T13" fmla="*/ T12 w 138"/>
                  <a:gd name="T14" fmla="+- 0 478 401"/>
                  <a:gd name="T15" fmla="*/ 478 h 127"/>
                  <a:gd name="T16" fmla="+- 0 726 602"/>
                  <a:gd name="T17" fmla="*/ T16 w 138"/>
                  <a:gd name="T18" fmla="+- 0 485 401"/>
                  <a:gd name="T19" fmla="*/ 485 h 127"/>
                  <a:gd name="T20" fmla="+- 0 726 602"/>
                  <a:gd name="T21" fmla="*/ T20 w 138"/>
                  <a:gd name="T22" fmla="+- 0 507 401"/>
                  <a:gd name="T23" fmla="*/ 507 h 127"/>
                  <a:gd name="T24" fmla="+- 0 724 602"/>
                  <a:gd name="T25" fmla="*/ T24 w 138"/>
                  <a:gd name="T26" fmla="+- 0 514 401"/>
                  <a:gd name="T27" fmla="*/ 514 h 127"/>
                  <a:gd name="T28" fmla="+- 0 722 602"/>
                  <a:gd name="T29" fmla="*/ T28 w 138"/>
                  <a:gd name="T30" fmla="+- 0 519 401"/>
                  <a:gd name="T31" fmla="*/ 519 h 127"/>
                  <a:gd name="T32" fmla="+- 0 719 602"/>
                  <a:gd name="T33" fmla="*/ T32 w 138"/>
                  <a:gd name="T34" fmla="+- 0 522 401"/>
                  <a:gd name="T35" fmla="*/ 522 h 127"/>
                  <a:gd name="T36" fmla="+- 0 717 602"/>
                  <a:gd name="T37" fmla="*/ T36 w 138"/>
                  <a:gd name="T38" fmla="+- 0 523 401"/>
                  <a:gd name="T39" fmla="*/ 523 h 127"/>
                  <a:gd name="T40" fmla="+- 0 729 602"/>
                  <a:gd name="T41" fmla="*/ T40 w 138"/>
                  <a:gd name="T42" fmla="+- 0 523 401"/>
                  <a:gd name="T43" fmla="*/ 523 h 127"/>
                  <a:gd name="T44" fmla="+- 0 737 602"/>
                  <a:gd name="T45" fmla="*/ T44 w 138"/>
                  <a:gd name="T46" fmla="+- 0 515 401"/>
                  <a:gd name="T47" fmla="*/ 515 h 127"/>
                  <a:gd name="T48" fmla="+- 0 740 602"/>
                  <a:gd name="T49" fmla="*/ T48 w 138"/>
                  <a:gd name="T50" fmla="+- 0 507 401"/>
                  <a:gd name="T51" fmla="*/ 507 h 127"/>
                  <a:gd name="T52" fmla="+- 0 740 602"/>
                  <a:gd name="T53" fmla="*/ T52 w 138"/>
                  <a:gd name="T54" fmla="+- 0 490 401"/>
                  <a:gd name="T55" fmla="*/ 490 h 127"/>
                  <a:gd name="T56" fmla="+- 0 739 602"/>
                  <a:gd name="T57" fmla="*/ T56 w 138"/>
                  <a:gd name="T58" fmla="+- 0 485 401"/>
                  <a:gd name="T59" fmla="*/ 485 h 127"/>
                  <a:gd name="T60" fmla="+- 0 734 602"/>
                  <a:gd name="T61" fmla="*/ T60 w 138"/>
                  <a:gd name="T62" fmla="+- 0 475 401"/>
                  <a:gd name="T63" fmla="*/ 475 h 127"/>
                  <a:gd name="T64" fmla="+- 0 731 602"/>
                  <a:gd name="T65" fmla="*/ T64 w 138"/>
                  <a:gd name="T66" fmla="+- 0 471 401"/>
                  <a:gd name="T67" fmla="*/ 471 h 127"/>
                  <a:gd name="T68" fmla="+- 0 728 602"/>
                  <a:gd name="T69" fmla="*/ T68 w 138"/>
                  <a:gd name="T70" fmla="+- 0 469 401"/>
                  <a:gd name="T71" fmla="*/ 46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38" h="127">
                    <a:moveTo>
                      <a:pt x="126" y="68"/>
                    </a:moveTo>
                    <a:lnTo>
                      <a:pt x="115" y="68"/>
                    </a:lnTo>
                    <a:lnTo>
                      <a:pt x="118" y="69"/>
                    </a:lnTo>
                    <a:lnTo>
                      <a:pt x="122" y="77"/>
                    </a:lnTo>
                    <a:lnTo>
                      <a:pt x="124" y="84"/>
                    </a:lnTo>
                    <a:lnTo>
                      <a:pt x="124" y="106"/>
                    </a:lnTo>
                    <a:lnTo>
                      <a:pt x="122" y="113"/>
                    </a:lnTo>
                    <a:lnTo>
                      <a:pt x="120" y="118"/>
                    </a:lnTo>
                    <a:lnTo>
                      <a:pt x="117" y="121"/>
                    </a:lnTo>
                    <a:lnTo>
                      <a:pt x="115" y="122"/>
                    </a:lnTo>
                    <a:lnTo>
                      <a:pt x="127" y="122"/>
                    </a:lnTo>
                    <a:lnTo>
                      <a:pt x="135" y="114"/>
                    </a:lnTo>
                    <a:lnTo>
                      <a:pt x="138" y="106"/>
                    </a:lnTo>
                    <a:lnTo>
                      <a:pt x="138" y="89"/>
                    </a:lnTo>
                    <a:lnTo>
                      <a:pt x="137" y="84"/>
                    </a:lnTo>
                    <a:lnTo>
                      <a:pt x="132" y="74"/>
                    </a:lnTo>
                    <a:lnTo>
                      <a:pt x="129" y="70"/>
                    </a:lnTo>
                    <a:lnTo>
                      <a:pt x="126" y="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4" name="Freeform 361"/>
              <p:cNvSpPr/>
              <p:nvPr/>
            </p:nvSpPr>
            <p:spPr bwMode="auto">
              <a:xfrm>
                <a:off x="602" y="401"/>
                <a:ext cx="138" cy="127"/>
              </a:xfrm>
              <a:custGeom>
                <a:gdLst>
                  <a:gd name="T0" fmla="+- 0 636 602"/>
                  <a:gd name="T1" fmla="*/ T0 w 138"/>
                  <a:gd name="T2" fmla="+- 0 401 401"/>
                  <a:gd name="T3" fmla="*/ 401 h 127"/>
                  <a:gd name="T4" fmla="+- 0 624 602"/>
                  <a:gd name="T5" fmla="*/ T4 w 138"/>
                  <a:gd name="T6" fmla="+- 0 401 401"/>
                  <a:gd name="T7" fmla="*/ 401 h 127"/>
                  <a:gd name="T8" fmla="+- 0 619 602"/>
                  <a:gd name="T9" fmla="*/ T8 w 138"/>
                  <a:gd name="T10" fmla="+- 0 403 401"/>
                  <a:gd name="T11" fmla="*/ 403 h 127"/>
                  <a:gd name="T12" fmla="+- 0 611 602"/>
                  <a:gd name="T13" fmla="*/ T12 w 138"/>
                  <a:gd name="T14" fmla="+- 0 408 401"/>
                  <a:gd name="T15" fmla="*/ 408 h 127"/>
                  <a:gd name="T16" fmla="+- 0 608 602"/>
                  <a:gd name="T17" fmla="*/ T16 w 138"/>
                  <a:gd name="T18" fmla="+- 0 412 401"/>
                  <a:gd name="T19" fmla="*/ 412 h 127"/>
                  <a:gd name="T20" fmla="+- 0 603 602"/>
                  <a:gd name="T21" fmla="*/ T20 w 138"/>
                  <a:gd name="T22" fmla="+- 0 422 401"/>
                  <a:gd name="T23" fmla="*/ 422 h 127"/>
                  <a:gd name="T24" fmla="+- 0 602 602"/>
                  <a:gd name="T25" fmla="*/ T24 w 138"/>
                  <a:gd name="T26" fmla="+- 0 428 401"/>
                  <a:gd name="T27" fmla="*/ 428 h 127"/>
                  <a:gd name="T28" fmla="+- 0 602 602"/>
                  <a:gd name="T29" fmla="*/ T28 w 138"/>
                  <a:gd name="T30" fmla="+- 0 440 401"/>
                  <a:gd name="T31" fmla="*/ 440 h 127"/>
                  <a:gd name="T32" fmla="+- 0 603 602"/>
                  <a:gd name="T33" fmla="*/ T32 w 138"/>
                  <a:gd name="T34" fmla="+- 0 446 401"/>
                  <a:gd name="T35" fmla="*/ 446 h 127"/>
                  <a:gd name="T36" fmla="+- 0 606 602"/>
                  <a:gd name="T37" fmla="*/ T36 w 138"/>
                  <a:gd name="T38" fmla="+- 0 451 401"/>
                  <a:gd name="T39" fmla="*/ 451 h 127"/>
                  <a:gd name="T40" fmla="+- 0 608 602"/>
                  <a:gd name="T41" fmla="*/ T40 w 138"/>
                  <a:gd name="T42" fmla="+- 0 456 401"/>
                  <a:gd name="T43" fmla="*/ 456 h 127"/>
                  <a:gd name="T44" fmla="+- 0 611 602"/>
                  <a:gd name="T45" fmla="*/ T44 w 138"/>
                  <a:gd name="T46" fmla="+- 0 460 401"/>
                  <a:gd name="T47" fmla="*/ 460 h 127"/>
                  <a:gd name="T48" fmla="+- 0 619 602"/>
                  <a:gd name="T49" fmla="*/ T48 w 138"/>
                  <a:gd name="T50" fmla="+- 0 465 401"/>
                  <a:gd name="T51" fmla="*/ 465 h 127"/>
                  <a:gd name="T52" fmla="+- 0 623 602"/>
                  <a:gd name="T53" fmla="*/ T52 w 138"/>
                  <a:gd name="T54" fmla="+- 0 466 401"/>
                  <a:gd name="T55" fmla="*/ 466 h 127"/>
                  <a:gd name="T56" fmla="+- 0 635 602"/>
                  <a:gd name="T57" fmla="*/ T56 w 138"/>
                  <a:gd name="T58" fmla="+- 0 466 401"/>
                  <a:gd name="T59" fmla="*/ 466 h 127"/>
                  <a:gd name="T60" fmla="+- 0 641 602"/>
                  <a:gd name="T61" fmla="*/ T60 w 138"/>
                  <a:gd name="T62" fmla="+- 0 463 401"/>
                  <a:gd name="T63" fmla="*/ 463 h 127"/>
                  <a:gd name="T64" fmla="+- 0 642 602"/>
                  <a:gd name="T65" fmla="*/ T64 w 138"/>
                  <a:gd name="T66" fmla="+- 0 461 401"/>
                  <a:gd name="T67" fmla="*/ 461 h 127"/>
                  <a:gd name="T68" fmla="+- 0 626 602"/>
                  <a:gd name="T69" fmla="*/ T68 w 138"/>
                  <a:gd name="T70" fmla="+- 0 461 401"/>
                  <a:gd name="T71" fmla="*/ 461 h 127"/>
                  <a:gd name="T72" fmla="+- 0 624 602"/>
                  <a:gd name="T73" fmla="*/ T72 w 138"/>
                  <a:gd name="T74" fmla="+- 0 461 401"/>
                  <a:gd name="T75" fmla="*/ 461 h 127"/>
                  <a:gd name="T76" fmla="+- 0 621 602"/>
                  <a:gd name="T77" fmla="*/ T76 w 138"/>
                  <a:gd name="T78" fmla="+- 0 458 401"/>
                  <a:gd name="T79" fmla="*/ 458 h 127"/>
                  <a:gd name="T80" fmla="+- 0 619 602"/>
                  <a:gd name="T81" fmla="*/ T80 w 138"/>
                  <a:gd name="T82" fmla="+- 0 456 401"/>
                  <a:gd name="T83" fmla="*/ 456 h 127"/>
                  <a:gd name="T84" fmla="+- 0 617 602"/>
                  <a:gd name="T85" fmla="*/ T84 w 138"/>
                  <a:gd name="T86" fmla="+- 0 448 401"/>
                  <a:gd name="T87" fmla="*/ 448 h 127"/>
                  <a:gd name="T88" fmla="+- 0 616 602"/>
                  <a:gd name="T89" fmla="*/ T88 w 138"/>
                  <a:gd name="T90" fmla="+- 0 442 401"/>
                  <a:gd name="T91" fmla="*/ 442 h 127"/>
                  <a:gd name="T92" fmla="+- 0 616 602"/>
                  <a:gd name="T93" fmla="*/ T92 w 138"/>
                  <a:gd name="T94" fmla="+- 0 422 401"/>
                  <a:gd name="T95" fmla="*/ 422 h 127"/>
                  <a:gd name="T96" fmla="+- 0 617 602"/>
                  <a:gd name="T97" fmla="*/ T96 w 138"/>
                  <a:gd name="T98" fmla="+- 0 415 401"/>
                  <a:gd name="T99" fmla="*/ 415 h 127"/>
                  <a:gd name="T100" fmla="+- 0 622 602"/>
                  <a:gd name="T101" fmla="*/ T100 w 138"/>
                  <a:gd name="T102" fmla="+- 0 408 401"/>
                  <a:gd name="T103" fmla="*/ 408 h 127"/>
                  <a:gd name="T104" fmla="+- 0 625 602"/>
                  <a:gd name="T105" fmla="*/ T104 w 138"/>
                  <a:gd name="T106" fmla="+- 0 406 401"/>
                  <a:gd name="T107" fmla="*/ 406 h 127"/>
                  <a:gd name="T108" fmla="+- 0 643 602"/>
                  <a:gd name="T109" fmla="*/ T108 w 138"/>
                  <a:gd name="T110" fmla="+- 0 406 401"/>
                  <a:gd name="T111" fmla="*/ 406 h 127"/>
                  <a:gd name="T112" fmla="+- 0 642 602"/>
                  <a:gd name="T113" fmla="*/ T112 w 138"/>
                  <a:gd name="T114" fmla="+- 0 405 401"/>
                  <a:gd name="T115" fmla="*/ 405 h 127"/>
                  <a:gd name="T116" fmla="+- 0 636 602"/>
                  <a:gd name="T117" fmla="*/ T116 w 138"/>
                  <a:gd name="T118" fmla="+- 0 401 401"/>
                  <a:gd name="T119" fmla="*/ 401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4" y="0"/>
                    </a:moveTo>
                    <a:lnTo>
                      <a:pt x="22" y="0"/>
                    </a:lnTo>
                    <a:lnTo>
                      <a:pt x="17" y="2"/>
                    </a:lnTo>
                    <a:lnTo>
                      <a:pt x="9" y="7"/>
                    </a:lnTo>
                    <a:lnTo>
                      <a:pt x="6" y="11"/>
                    </a:lnTo>
                    <a:lnTo>
                      <a:pt x="1" y="21"/>
                    </a:lnTo>
                    <a:lnTo>
                      <a:pt x="0" y="27"/>
                    </a:lnTo>
                    <a:lnTo>
                      <a:pt x="0" y="39"/>
                    </a:lnTo>
                    <a:lnTo>
                      <a:pt x="1" y="45"/>
                    </a:lnTo>
                    <a:lnTo>
                      <a:pt x="4" y="50"/>
                    </a:lnTo>
                    <a:lnTo>
                      <a:pt x="6" y="55"/>
                    </a:lnTo>
                    <a:lnTo>
                      <a:pt x="9" y="59"/>
                    </a:lnTo>
                    <a:lnTo>
                      <a:pt x="17" y="64"/>
                    </a:lnTo>
                    <a:lnTo>
                      <a:pt x="21" y="65"/>
                    </a:lnTo>
                    <a:lnTo>
                      <a:pt x="33" y="65"/>
                    </a:lnTo>
                    <a:lnTo>
                      <a:pt x="39" y="62"/>
                    </a:lnTo>
                    <a:lnTo>
                      <a:pt x="40" y="60"/>
                    </a:lnTo>
                    <a:lnTo>
                      <a:pt x="24" y="60"/>
                    </a:lnTo>
                    <a:lnTo>
                      <a:pt x="22" y="60"/>
                    </a:lnTo>
                    <a:lnTo>
                      <a:pt x="19" y="57"/>
                    </a:lnTo>
                    <a:lnTo>
                      <a:pt x="17" y="55"/>
                    </a:lnTo>
                    <a:lnTo>
                      <a:pt x="15" y="47"/>
                    </a:lnTo>
                    <a:lnTo>
                      <a:pt x="14" y="41"/>
                    </a:lnTo>
                    <a:lnTo>
                      <a:pt x="14" y="21"/>
                    </a:lnTo>
                    <a:lnTo>
                      <a:pt x="15" y="14"/>
                    </a:lnTo>
                    <a:lnTo>
                      <a:pt x="20" y="7"/>
                    </a:lnTo>
                    <a:lnTo>
                      <a:pt x="23" y="5"/>
                    </a:lnTo>
                    <a:lnTo>
                      <a:pt x="41" y="5"/>
                    </a:lnTo>
                    <a:lnTo>
                      <a:pt x="40" y="4"/>
                    </a:lnTo>
                    <a:lnTo>
                      <a:pt x="3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5" name="Freeform 362"/>
              <p:cNvSpPr/>
              <p:nvPr/>
            </p:nvSpPr>
            <p:spPr bwMode="auto">
              <a:xfrm>
                <a:off x="602" y="401"/>
                <a:ext cx="138" cy="127"/>
              </a:xfrm>
              <a:custGeom>
                <a:gdLst>
                  <a:gd name="T0" fmla="+- 0 643 602"/>
                  <a:gd name="T1" fmla="*/ T0 w 138"/>
                  <a:gd name="T2" fmla="+- 0 406 401"/>
                  <a:gd name="T3" fmla="*/ 406 h 127"/>
                  <a:gd name="T4" fmla="+- 0 630 602"/>
                  <a:gd name="T5" fmla="*/ T4 w 138"/>
                  <a:gd name="T6" fmla="+- 0 406 401"/>
                  <a:gd name="T7" fmla="*/ 406 h 127"/>
                  <a:gd name="T8" fmla="+- 0 633 602"/>
                  <a:gd name="T9" fmla="*/ T8 w 138"/>
                  <a:gd name="T10" fmla="+- 0 408 401"/>
                  <a:gd name="T11" fmla="*/ 408 h 127"/>
                  <a:gd name="T12" fmla="+- 0 635 602"/>
                  <a:gd name="T13" fmla="*/ T12 w 138"/>
                  <a:gd name="T14" fmla="+- 0 411 401"/>
                  <a:gd name="T15" fmla="*/ 411 h 127"/>
                  <a:gd name="T16" fmla="+- 0 638 602"/>
                  <a:gd name="T17" fmla="*/ T16 w 138"/>
                  <a:gd name="T18" fmla="+- 0 415 401"/>
                  <a:gd name="T19" fmla="*/ 415 h 127"/>
                  <a:gd name="T20" fmla="+- 0 639 602"/>
                  <a:gd name="T21" fmla="*/ T20 w 138"/>
                  <a:gd name="T22" fmla="+- 0 422 401"/>
                  <a:gd name="T23" fmla="*/ 422 h 127"/>
                  <a:gd name="T24" fmla="+- 0 639 602"/>
                  <a:gd name="T25" fmla="*/ T24 w 138"/>
                  <a:gd name="T26" fmla="+- 0 446 401"/>
                  <a:gd name="T27" fmla="*/ 446 h 127"/>
                  <a:gd name="T28" fmla="+- 0 638 602"/>
                  <a:gd name="T29" fmla="*/ T28 w 138"/>
                  <a:gd name="T30" fmla="+- 0 452 401"/>
                  <a:gd name="T31" fmla="*/ 452 h 127"/>
                  <a:gd name="T32" fmla="+- 0 633 602"/>
                  <a:gd name="T33" fmla="*/ T32 w 138"/>
                  <a:gd name="T34" fmla="+- 0 460 401"/>
                  <a:gd name="T35" fmla="*/ 460 h 127"/>
                  <a:gd name="T36" fmla="+- 0 630 602"/>
                  <a:gd name="T37" fmla="*/ T36 w 138"/>
                  <a:gd name="T38" fmla="+- 0 461 401"/>
                  <a:gd name="T39" fmla="*/ 461 h 127"/>
                  <a:gd name="T40" fmla="+- 0 642 602"/>
                  <a:gd name="T41" fmla="*/ T40 w 138"/>
                  <a:gd name="T42" fmla="+- 0 461 401"/>
                  <a:gd name="T43" fmla="*/ 461 h 127"/>
                  <a:gd name="T44" fmla="+- 0 650 602"/>
                  <a:gd name="T45" fmla="*/ T44 w 138"/>
                  <a:gd name="T46" fmla="+- 0 452 401"/>
                  <a:gd name="T47" fmla="*/ 452 h 127"/>
                  <a:gd name="T48" fmla="+- 0 653 602"/>
                  <a:gd name="T49" fmla="*/ T48 w 138"/>
                  <a:gd name="T50" fmla="+- 0 444 401"/>
                  <a:gd name="T51" fmla="*/ 444 h 127"/>
                  <a:gd name="T52" fmla="+- 0 653 602"/>
                  <a:gd name="T53" fmla="*/ T52 w 138"/>
                  <a:gd name="T54" fmla="+- 0 425 401"/>
                  <a:gd name="T55" fmla="*/ 425 h 127"/>
                  <a:gd name="T56" fmla="+- 0 651 602"/>
                  <a:gd name="T57" fmla="*/ T56 w 138"/>
                  <a:gd name="T58" fmla="+- 0 418 401"/>
                  <a:gd name="T59" fmla="*/ 418 h 127"/>
                  <a:gd name="T60" fmla="+- 0 643 602"/>
                  <a:gd name="T61" fmla="*/ T60 w 138"/>
                  <a:gd name="T62" fmla="+- 0 406 401"/>
                  <a:gd name="T63" fmla="*/ 40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38" h="127">
                    <a:moveTo>
                      <a:pt x="41" y="5"/>
                    </a:moveTo>
                    <a:lnTo>
                      <a:pt x="28" y="5"/>
                    </a:lnTo>
                    <a:lnTo>
                      <a:pt x="31" y="7"/>
                    </a:lnTo>
                    <a:lnTo>
                      <a:pt x="33" y="10"/>
                    </a:lnTo>
                    <a:lnTo>
                      <a:pt x="36" y="14"/>
                    </a:lnTo>
                    <a:lnTo>
                      <a:pt x="37" y="21"/>
                    </a:lnTo>
                    <a:lnTo>
                      <a:pt x="37" y="45"/>
                    </a:lnTo>
                    <a:lnTo>
                      <a:pt x="36" y="51"/>
                    </a:lnTo>
                    <a:lnTo>
                      <a:pt x="31" y="59"/>
                    </a:lnTo>
                    <a:lnTo>
                      <a:pt x="28" y="60"/>
                    </a:lnTo>
                    <a:lnTo>
                      <a:pt x="40" y="60"/>
                    </a:lnTo>
                    <a:lnTo>
                      <a:pt x="48" y="51"/>
                    </a:lnTo>
                    <a:lnTo>
                      <a:pt x="51" y="43"/>
                    </a:lnTo>
                    <a:lnTo>
                      <a:pt x="51" y="24"/>
                    </a:lnTo>
                    <a:lnTo>
                      <a:pt x="49" y="17"/>
                    </a:lnTo>
                    <a:lnTo>
                      <a:pt x="41"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8" name="Group 363"/>
            <p:cNvGrpSpPr/>
            <p:nvPr/>
          </p:nvGrpSpPr>
          <p:grpSpPr>
            <a:xfrm>
              <a:off x="264" y="996"/>
              <a:ext cx="79" cy="122"/>
              <a:chOff x="264" y="996"/>
              <a:chExt cx="79" cy="122"/>
            </a:xfrm>
          </p:grpSpPr>
          <p:sp>
            <p:nvSpPr>
              <p:cNvPr id="298" name="Freeform 364"/>
              <p:cNvSpPr/>
              <p:nvPr/>
            </p:nvSpPr>
            <p:spPr bwMode="auto">
              <a:xfrm>
                <a:off x="264" y="996"/>
                <a:ext cx="79" cy="122"/>
              </a:xfrm>
              <a:custGeom>
                <a:gdLst>
                  <a:gd name="T0" fmla="+- 0 330 264"/>
                  <a:gd name="T1" fmla="*/ T0 w 79"/>
                  <a:gd name="T2" fmla="+- 0 1010 996"/>
                  <a:gd name="T3" fmla="*/ 1010 h 122"/>
                  <a:gd name="T4" fmla="+- 0 303 264"/>
                  <a:gd name="T5" fmla="*/ T4 w 79"/>
                  <a:gd name="T6" fmla="+- 0 1010 996"/>
                  <a:gd name="T7" fmla="*/ 1010 h 122"/>
                  <a:gd name="T8" fmla="+- 0 308 264"/>
                  <a:gd name="T9" fmla="*/ T8 w 79"/>
                  <a:gd name="T10" fmla="+- 0 1012 996"/>
                  <a:gd name="T11" fmla="*/ 1012 h 122"/>
                  <a:gd name="T12" fmla="+- 0 318 264"/>
                  <a:gd name="T13" fmla="*/ T12 w 79"/>
                  <a:gd name="T14" fmla="+- 0 1022 996"/>
                  <a:gd name="T15" fmla="*/ 1022 h 122"/>
                  <a:gd name="T16" fmla="+- 0 320 264"/>
                  <a:gd name="T17" fmla="*/ T16 w 79"/>
                  <a:gd name="T18" fmla="+- 0 1028 996"/>
                  <a:gd name="T19" fmla="*/ 1028 h 122"/>
                  <a:gd name="T20" fmla="+- 0 320 264"/>
                  <a:gd name="T21" fmla="*/ T20 w 79"/>
                  <a:gd name="T22" fmla="+- 0 1046 996"/>
                  <a:gd name="T23" fmla="*/ 1046 h 122"/>
                  <a:gd name="T24" fmla="+- 0 316 264"/>
                  <a:gd name="T25" fmla="*/ T24 w 79"/>
                  <a:gd name="T26" fmla="+- 0 1056 996"/>
                  <a:gd name="T27" fmla="*/ 1056 h 122"/>
                  <a:gd name="T28" fmla="+- 0 306 264"/>
                  <a:gd name="T29" fmla="*/ T28 w 79"/>
                  <a:gd name="T30" fmla="+- 0 1070 996"/>
                  <a:gd name="T31" fmla="*/ 1070 h 122"/>
                  <a:gd name="T32" fmla="+- 0 295 264"/>
                  <a:gd name="T33" fmla="*/ T32 w 79"/>
                  <a:gd name="T34" fmla="+- 0 1083 996"/>
                  <a:gd name="T35" fmla="*/ 1083 h 122"/>
                  <a:gd name="T36" fmla="+- 0 281 264"/>
                  <a:gd name="T37" fmla="*/ T36 w 79"/>
                  <a:gd name="T38" fmla="+- 0 1098 996"/>
                  <a:gd name="T39" fmla="*/ 1098 h 122"/>
                  <a:gd name="T40" fmla="+- 0 264 264"/>
                  <a:gd name="T41" fmla="*/ T40 w 79"/>
                  <a:gd name="T42" fmla="+- 0 1115 996"/>
                  <a:gd name="T43" fmla="*/ 1115 h 122"/>
                  <a:gd name="T44" fmla="+- 0 264 264"/>
                  <a:gd name="T45" fmla="*/ T44 w 79"/>
                  <a:gd name="T46" fmla="+- 0 1118 996"/>
                  <a:gd name="T47" fmla="*/ 1118 h 122"/>
                  <a:gd name="T48" fmla="+- 0 334 264"/>
                  <a:gd name="T49" fmla="*/ T48 w 79"/>
                  <a:gd name="T50" fmla="+- 0 1118 996"/>
                  <a:gd name="T51" fmla="*/ 1118 h 122"/>
                  <a:gd name="T52" fmla="+- 0 339 264"/>
                  <a:gd name="T53" fmla="*/ T52 w 79"/>
                  <a:gd name="T54" fmla="+- 0 1105 996"/>
                  <a:gd name="T55" fmla="*/ 1105 h 122"/>
                  <a:gd name="T56" fmla="+- 0 282 264"/>
                  <a:gd name="T57" fmla="*/ T56 w 79"/>
                  <a:gd name="T58" fmla="+- 0 1105 996"/>
                  <a:gd name="T59" fmla="*/ 1105 h 122"/>
                  <a:gd name="T60" fmla="+- 0 286 264"/>
                  <a:gd name="T61" fmla="*/ T60 w 79"/>
                  <a:gd name="T62" fmla="+- 0 1101 996"/>
                  <a:gd name="T63" fmla="*/ 1101 h 122"/>
                  <a:gd name="T64" fmla="+- 0 295 264"/>
                  <a:gd name="T65" fmla="*/ T64 w 79"/>
                  <a:gd name="T66" fmla="+- 0 1092 996"/>
                  <a:gd name="T67" fmla="*/ 1092 h 122"/>
                  <a:gd name="T68" fmla="+- 0 319 264"/>
                  <a:gd name="T69" fmla="*/ T68 w 79"/>
                  <a:gd name="T70" fmla="+- 0 1065 996"/>
                  <a:gd name="T71" fmla="*/ 1065 h 122"/>
                  <a:gd name="T72" fmla="+- 0 326 264"/>
                  <a:gd name="T73" fmla="*/ T72 w 79"/>
                  <a:gd name="T74" fmla="+- 0 1055 996"/>
                  <a:gd name="T75" fmla="*/ 1055 h 122"/>
                  <a:gd name="T76" fmla="+- 0 331 264"/>
                  <a:gd name="T77" fmla="*/ T76 w 79"/>
                  <a:gd name="T78" fmla="+- 0 1045 996"/>
                  <a:gd name="T79" fmla="*/ 1045 h 122"/>
                  <a:gd name="T80" fmla="+- 0 334 264"/>
                  <a:gd name="T81" fmla="*/ T80 w 79"/>
                  <a:gd name="T82" fmla="+- 0 1040 996"/>
                  <a:gd name="T83" fmla="*/ 1040 h 122"/>
                  <a:gd name="T84" fmla="+- 0 335 264"/>
                  <a:gd name="T85" fmla="*/ T84 w 79"/>
                  <a:gd name="T86" fmla="+- 0 1033 996"/>
                  <a:gd name="T87" fmla="*/ 1033 h 122"/>
                  <a:gd name="T88" fmla="+- 0 335 264"/>
                  <a:gd name="T89" fmla="*/ T88 w 79"/>
                  <a:gd name="T90" fmla="+- 0 1019 996"/>
                  <a:gd name="T91" fmla="*/ 1019 h 122"/>
                  <a:gd name="T92" fmla="+- 0 332 264"/>
                  <a:gd name="T93" fmla="*/ T92 w 79"/>
                  <a:gd name="T94" fmla="+- 0 1012 996"/>
                  <a:gd name="T95" fmla="*/ 1012 h 122"/>
                  <a:gd name="T96" fmla="+- 0 330 264"/>
                  <a:gd name="T97" fmla="*/ T96 w 79"/>
                  <a:gd name="T98" fmla="+- 0 1010 996"/>
                  <a:gd name="T99" fmla="*/ 1010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79" h="122">
                    <a:moveTo>
                      <a:pt x="66" y="14"/>
                    </a:moveTo>
                    <a:lnTo>
                      <a:pt x="39" y="14"/>
                    </a:lnTo>
                    <a:lnTo>
                      <a:pt x="44" y="16"/>
                    </a:lnTo>
                    <a:lnTo>
                      <a:pt x="54" y="26"/>
                    </a:lnTo>
                    <a:lnTo>
                      <a:pt x="56" y="32"/>
                    </a:lnTo>
                    <a:lnTo>
                      <a:pt x="56" y="50"/>
                    </a:lnTo>
                    <a:lnTo>
                      <a:pt x="52" y="60"/>
                    </a:lnTo>
                    <a:lnTo>
                      <a:pt x="42" y="74"/>
                    </a:lnTo>
                    <a:lnTo>
                      <a:pt x="31" y="87"/>
                    </a:lnTo>
                    <a:lnTo>
                      <a:pt x="17" y="102"/>
                    </a:lnTo>
                    <a:lnTo>
                      <a:pt x="0" y="119"/>
                    </a:lnTo>
                    <a:lnTo>
                      <a:pt x="0" y="122"/>
                    </a:lnTo>
                    <a:lnTo>
                      <a:pt x="70" y="122"/>
                    </a:lnTo>
                    <a:lnTo>
                      <a:pt x="75" y="109"/>
                    </a:lnTo>
                    <a:lnTo>
                      <a:pt x="18" y="109"/>
                    </a:lnTo>
                    <a:lnTo>
                      <a:pt x="22" y="105"/>
                    </a:lnTo>
                    <a:lnTo>
                      <a:pt x="31" y="96"/>
                    </a:lnTo>
                    <a:lnTo>
                      <a:pt x="55" y="69"/>
                    </a:lnTo>
                    <a:lnTo>
                      <a:pt x="62" y="59"/>
                    </a:lnTo>
                    <a:lnTo>
                      <a:pt x="67" y="49"/>
                    </a:lnTo>
                    <a:lnTo>
                      <a:pt x="70" y="44"/>
                    </a:lnTo>
                    <a:lnTo>
                      <a:pt x="71" y="37"/>
                    </a:lnTo>
                    <a:lnTo>
                      <a:pt x="71" y="23"/>
                    </a:lnTo>
                    <a:lnTo>
                      <a:pt x="68" y="16"/>
                    </a:lnTo>
                    <a:lnTo>
                      <a:pt x="66"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9" name="Freeform 365"/>
              <p:cNvSpPr/>
              <p:nvPr/>
            </p:nvSpPr>
            <p:spPr bwMode="auto">
              <a:xfrm>
                <a:off x="264" y="996"/>
                <a:ext cx="79" cy="122"/>
              </a:xfrm>
              <a:custGeom>
                <a:gdLst>
                  <a:gd name="T0" fmla="+- 0 342 264"/>
                  <a:gd name="T1" fmla="*/ T0 w 79"/>
                  <a:gd name="T2" fmla="+- 0 1095 996"/>
                  <a:gd name="T3" fmla="*/ 1095 h 122"/>
                  <a:gd name="T4" fmla="+- 0 339 264"/>
                  <a:gd name="T5" fmla="*/ T4 w 79"/>
                  <a:gd name="T6" fmla="+- 0 1095 996"/>
                  <a:gd name="T7" fmla="*/ 1095 h 122"/>
                  <a:gd name="T8" fmla="+- 0 337 264"/>
                  <a:gd name="T9" fmla="*/ T8 w 79"/>
                  <a:gd name="T10" fmla="+- 0 1097 996"/>
                  <a:gd name="T11" fmla="*/ 1097 h 122"/>
                  <a:gd name="T12" fmla="+- 0 336 264"/>
                  <a:gd name="T13" fmla="*/ T12 w 79"/>
                  <a:gd name="T14" fmla="+- 0 1100 996"/>
                  <a:gd name="T15" fmla="*/ 1100 h 122"/>
                  <a:gd name="T16" fmla="+- 0 332 264"/>
                  <a:gd name="T17" fmla="*/ T16 w 79"/>
                  <a:gd name="T18" fmla="+- 0 1102 996"/>
                  <a:gd name="T19" fmla="*/ 1102 h 122"/>
                  <a:gd name="T20" fmla="+- 0 329 264"/>
                  <a:gd name="T21" fmla="*/ T20 w 79"/>
                  <a:gd name="T22" fmla="+- 0 1103 996"/>
                  <a:gd name="T23" fmla="*/ 1103 h 122"/>
                  <a:gd name="T24" fmla="+- 0 327 264"/>
                  <a:gd name="T25" fmla="*/ T24 w 79"/>
                  <a:gd name="T26" fmla="+- 0 1104 996"/>
                  <a:gd name="T27" fmla="*/ 1104 h 122"/>
                  <a:gd name="T28" fmla="+- 0 324 264"/>
                  <a:gd name="T29" fmla="*/ T28 w 79"/>
                  <a:gd name="T30" fmla="+- 0 1104 996"/>
                  <a:gd name="T31" fmla="*/ 1104 h 122"/>
                  <a:gd name="T32" fmla="+- 0 320 264"/>
                  <a:gd name="T33" fmla="*/ T32 w 79"/>
                  <a:gd name="T34" fmla="+- 0 1105 996"/>
                  <a:gd name="T35" fmla="*/ 1105 h 122"/>
                  <a:gd name="T36" fmla="+- 0 339 264"/>
                  <a:gd name="T37" fmla="*/ T36 w 79"/>
                  <a:gd name="T38" fmla="+- 0 1105 996"/>
                  <a:gd name="T39" fmla="*/ 1105 h 122"/>
                  <a:gd name="T40" fmla="+- 0 342 264"/>
                  <a:gd name="T41" fmla="*/ T40 w 79"/>
                  <a:gd name="T42" fmla="+- 0 1095 996"/>
                  <a:gd name="T43" fmla="*/ 1095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79" h="122">
                    <a:moveTo>
                      <a:pt x="78" y="99"/>
                    </a:moveTo>
                    <a:lnTo>
                      <a:pt x="75" y="99"/>
                    </a:lnTo>
                    <a:lnTo>
                      <a:pt x="73" y="101"/>
                    </a:lnTo>
                    <a:lnTo>
                      <a:pt x="72" y="104"/>
                    </a:lnTo>
                    <a:lnTo>
                      <a:pt x="68" y="106"/>
                    </a:lnTo>
                    <a:lnTo>
                      <a:pt x="65" y="107"/>
                    </a:lnTo>
                    <a:lnTo>
                      <a:pt x="63" y="108"/>
                    </a:lnTo>
                    <a:lnTo>
                      <a:pt x="60" y="108"/>
                    </a:lnTo>
                    <a:lnTo>
                      <a:pt x="56" y="109"/>
                    </a:lnTo>
                    <a:lnTo>
                      <a:pt x="75" y="109"/>
                    </a:lnTo>
                    <a:lnTo>
                      <a:pt x="78" y="9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Freeform 366"/>
              <p:cNvSpPr/>
              <p:nvPr/>
            </p:nvSpPr>
            <p:spPr bwMode="auto">
              <a:xfrm>
                <a:off x="264" y="996"/>
                <a:ext cx="79" cy="122"/>
              </a:xfrm>
              <a:custGeom>
                <a:gdLst>
                  <a:gd name="T0" fmla="+- 0 311 264"/>
                  <a:gd name="T1" fmla="*/ T0 w 79"/>
                  <a:gd name="T2" fmla="+- 0 996 996"/>
                  <a:gd name="T3" fmla="*/ 996 h 122"/>
                  <a:gd name="T4" fmla="+- 0 292 264"/>
                  <a:gd name="T5" fmla="*/ T4 w 79"/>
                  <a:gd name="T6" fmla="+- 0 996 996"/>
                  <a:gd name="T7" fmla="*/ 996 h 122"/>
                  <a:gd name="T8" fmla="+- 0 284 264"/>
                  <a:gd name="T9" fmla="*/ T8 w 79"/>
                  <a:gd name="T10" fmla="+- 0 999 996"/>
                  <a:gd name="T11" fmla="*/ 999 h 122"/>
                  <a:gd name="T12" fmla="+- 0 278 264"/>
                  <a:gd name="T13" fmla="*/ T12 w 79"/>
                  <a:gd name="T14" fmla="+- 0 1005 996"/>
                  <a:gd name="T15" fmla="*/ 1005 h 122"/>
                  <a:gd name="T16" fmla="+- 0 272 264"/>
                  <a:gd name="T17" fmla="*/ T16 w 79"/>
                  <a:gd name="T18" fmla="+- 0 1011 996"/>
                  <a:gd name="T19" fmla="*/ 1011 h 122"/>
                  <a:gd name="T20" fmla="+- 0 268 264"/>
                  <a:gd name="T21" fmla="*/ T20 w 79"/>
                  <a:gd name="T22" fmla="+- 0 1019 996"/>
                  <a:gd name="T23" fmla="*/ 1019 h 122"/>
                  <a:gd name="T24" fmla="+- 0 267 264"/>
                  <a:gd name="T25" fmla="*/ T24 w 79"/>
                  <a:gd name="T26" fmla="+- 0 1030 996"/>
                  <a:gd name="T27" fmla="*/ 1030 h 122"/>
                  <a:gd name="T28" fmla="+- 0 270 264"/>
                  <a:gd name="T29" fmla="*/ T28 w 79"/>
                  <a:gd name="T30" fmla="+- 0 1030 996"/>
                  <a:gd name="T31" fmla="*/ 1030 h 122"/>
                  <a:gd name="T32" fmla="+- 0 272 264"/>
                  <a:gd name="T33" fmla="*/ T32 w 79"/>
                  <a:gd name="T34" fmla="+- 0 1023 996"/>
                  <a:gd name="T35" fmla="*/ 1023 h 122"/>
                  <a:gd name="T36" fmla="+- 0 276 264"/>
                  <a:gd name="T37" fmla="*/ T36 w 79"/>
                  <a:gd name="T38" fmla="+- 0 1018 996"/>
                  <a:gd name="T39" fmla="*/ 1018 h 122"/>
                  <a:gd name="T40" fmla="+- 0 285 264"/>
                  <a:gd name="T41" fmla="*/ T40 w 79"/>
                  <a:gd name="T42" fmla="+- 0 1011 996"/>
                  <a:gd name="T43" fmla="*/ 1011 h 122"/>
                  <a:gd name="T44" fmla="+- 0 290 264"/>
                  <a:gd name="T45" fmla="*/ T44 w 79"/>
                  <a:gd name="T46" fmla="+- 0 1010 996"/>
                  <a:gd name="T47" fmla="*/ 1010 h 122"/>
                  <a:gd name="T48" fmla="+- 0 330 264"/>
                  <a:gd name="T49" fmla="*/ T48 w 79"/>
                  <a:gd name="T50" fmla="+- 0 1010 996"/>
                  <a:gd name="T51" fmla="*/ 1010 h 122"/>
                  <a:gd name="T52" fmla="+- 0 319 264"/>
                  <a:gd name="T53" fmla="*/ T52 w 79"/>
                  <a:gd name="T54" fmla="+- 0 999 996"/>
                  <a:gd name="T55" fmla="*/ 999 h 122"/>
                  <a:gd name="T56" fmla="+- 0 311 264"/>
                  <a:gd name="T57" fmla="*/ T56 w 79"/>
                  <a:gd name="T58" fmla="+- 0 996 996"/>
                  <a:gd name="T59" fmla="*/ 996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79" h="122">
                    <a:moveTo>
                      <a:pt x="47" y="0"/>
                    </a:moveTo>
                    <a:lnTo>
                      <a:pt x="28" y="0"/>
                    </a:lnTo>
                    <a:lnTo>
                      <a:pt x="20" y="3"/>
                    </a:lnTo>
                    <a:lnTo>
                      <a:pt x="14" y="9"/>
                    </a:lnTo>
                    <a:lnTo>
                      <a:pt x="8" y="15"/>
                    </a:lnTo>
                    <a:lnTo>
                      <a:pt x="4" y="23"/>
                    </a:lnTo>
                    <a:lnTo>
                      <a:pt x="3" y="34"/>
                    </a:lnTo>
                    <a:lnTo>
                      <a:pt x="6" y="34"/>
                    </a:lnTo>
                    <a:lnTo>
                      <a:pt x="8" y="27"/>
                    </a:lnTo>
                    <a:lnTo>
                      <a:pt x="12" y="22"/>
                    </a:lnTo>
                    <a:lnTo>
                      <a:pt x="21" y="15"/>
                    </a:lnTo>
                    <a:lnTo>
                      <a:pt x="26" y="14"/>
                    </a:lnTo>
                    <a:lnTo>
                      <a:pt x="66" y="14"/>
                    </a:lnTo>
                    <a:lnTo>
                      <a:pt x="55" y="3"/>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9" name="Group 367"/>
            <p:cNvGrpSpPr/>
            <p:nvPr/>
          </p:nvGrpSpPr>
          <p:grpSpPr>
            <a:xfrm>
              <a:off x="356" y="996"/>
              <a:ext cx="77" cy="124"/>
              <a:chOff x="356" y="996"/>
              <a:chExt cx="77" cy="124"/>
            </a:xfrm>
          </p:grpSpPr>
          <p:sp>
            <p:nvSpPr>
              <p:cNvPr id="296" name="Freeform 368"/>
              <p:cNvSpPr/>
              <p:nvPr/>
            </p:nvSpPr>
            <p:spPr bwMode="auto">
              <a:xfrm>
                <a:off x="356" y="996"/>
                <a:ext cx="77" cy="124"/>
              </a:xfrm>
              <a:custGeom>
                <a:gdLst>
                  <a:gd name="T0" fmla="+- 0 404 356"/>
                  <a:gd name="T1" fmla="*/ T0 w 77"/>
                  <a:gd name="T2" fmla="+- 0 996 996"/>
                  <a:gd name="T3" fmla="*/ 996 h 124"/>
                  <a:gd name="T4" fmla="+- 0 389 356"/>
                  <a:gd name="T5" fmla="*/ T4 w 77"/>
                  <a:gd name="T6" fmla="+- 0 996 996"/>
                  <a:gd name="T7" fmla="*/ 996 h 124"/>
                  <a:gd name="T8" fmla="+- 0 384 356"/>
                  <a:gd name="T9" fmla="*/ T8 w 77"/>
                  <a:gd name="T10" fmla="+- 0 998 996"/>
                  <a:gd name="T11" fmla="*/ 998 h 124"/>
                  <a:gd name="T12" fmla="+- 0 379 356"/>
                  <a:gd name="T13" fmla="*/ T12 w 77"/>
                  <a:gd name="T14" fmla="+- 0 1002 996"/>
                  <a:gd name="T15" fmla="*/ 1002 h 124"/>
                  <a:gd name="T16" fmla="+- 0 372 356"/>
                  <a:gd name="T17" fmla="*/ T16 w 77"/>
                  <a:gd name="T18" fmla="+- 0 1007 996"/>
                  <a:gd name="T19" fmla="*/ 1007 h 124"/>
                  <a:gd name="T20" fmla="+- 0 366 356"/>
                  <a:gd name="T21" fmla="*/ T20 w 77"/>
                  <a:gd name="T22" fmla="+- 0 1014 996"/>
                  <a:gd name="T23" fmla="*/ 1014 h 124"/>
                  <a:gd name="T24" fmla="+- 0 358 356"/>
                  <a:gd name="T25" fmla="*/ T24 w 77"/>
                  <a:gd name="T26" fmla="+- 0 1034 996"/>
                  <a:gd name="T27" fmla="*/ 1034 h 124"/>
                  <a:gd name="T28" fmla="+- 0 356 356"/>
                  <a:gd name="T29" fmla="*/ T28 w 77"/>
                  <a:gd name="T30" fmla="+- 0 1045 996"/>
                  <a:gd name="T31" fmla="*/ 1045 h 124"/>
                  <a:gd name="T32" fmla="+- 0 356 356"/>
                  <a:gd name="T33" fmla="*/ T32 w 77"/>
                  <a:gd name="T34" fmla="+- 0 1061 996"/>
                  <a:gd name="T35" fmla="*/ 1061 h 124"/>
                  <a:gd name="T36" fmla="+- 0 359 356"/>
                  <a:gd name="T37" fmla="*/ T36 w 77"/>
                  <a:gd name="T38" fmla="+- 0 1082 996"/>
                  <a:gd name="T39" fmla="*/ 1082 h 124"/>
                  <a:gd name="T40" fmla="+- 0 366 356"/>
                  <a:gd name="T41" fmla="*/ T40 w 77"/>
                  <a:gd name="T42" fmla="+- 0 1100 996"/>
                  <a:gd name="T43" fmla="*/ 1100 h 124"/>
                  <a:gd name="T44" fmla="+- 0 373 356"/>
                  <a:gd name="T45" fmla="*/ T44 w 77"/>
                  <a:gd name="T46" fmla="+- 0 1113 996"/>
                  <a:gd name="T47" fmla="*/ 1113 h 124"/>
                  <a:gd name="T48" fmla="+- 0 383 356"/>
                  <a:gd name="T49" fmla="*/ T48 w 77"/>
                  <a:gd name="T50" fmla="+- 0 1120 996"/>
                  <a:gd name="T51" fmla="*/ 1120 h 124"/>
                  <a:gd name="T52" fmla="+- 0 400 356"/>
                  <a:gd name="T53" fmla="*/ T52 w 77"/>
                  <a:gd name="T54" fmla="+- 0 1120 996"/>
                  <a:gd name="T55" fmla="*/ 1120 h 124"/>
                  <a:gd name="T56" fmla="+- 0 406 356"/>
                  <a:gd name="T57" fmla="*/ T56 w 77"/>
                  <a:gd name="T58" fmla="+- 0 1118 996"/>
                  <a:gd name="T59" fmla="*/ 1118 h 124"/>
                  <a:gd name="T60" fmla="+- 0 411 356"/>
                  <a:gd name="T61" fmla="*/ T60 w 77"/>
                  <a:gd name="T62" fmla="+- 0 1114 996"/>
                  <a:gd name="T63" fmla="*/ 1114 h 124"/>
                  <a:gd name="T64" fmla="+- 0 388 356"/>
                  <a:gd name="T65" fmla="*/ T64 w 77"/>
                  <a:gd name="T66" fmla="+- 0 1114 996"/>
                  <a:gd name="T67" fmla="*/ 1114 h 124"/>
                  <a:gd name="T68" fmla="+- 0 383 356"/>
                  <a:gd name="T69" fmla="*/ T68 w 77"/>
                  <a:gd name="T70" fmla="+- 0 1110 996"/>
                  <a:gd name="T71" fmla="*/ 1110 h 124"/>
                  <a:gd name="T72" fmla="+- 0 379 356"/>
                  <a:gd name="T73" fmla="*/ T72 w 77"/>
                  <a:gd name="T74" fmla="+- 0 1101 996"/>
                  <a:gd name="T75" fmla="*/ 1101 h 124"/>
                  <a:gd name="T76" fmla="+- 0 375 356"/>
                  <a:gd name="T77" fmla="*/ T76 w 77"/>
                  <a:gd name="T78" fmla="+- 0 1083 996"/>
                  <a:gd name="T79" fmla="*/ 1083 h 124"/>
                  <a:gd name="T80" fmla="+- 0 373 356"/>
                  <a:gd name="T81" fmla="*/ T80 w 77"/>
                  <a:gd name="T82" fmla="+- 0 1061 996"/>
                  <a:gd name="T83" fmla="*/ 1061 h 124"/>
                  <a:gd name="T84" fmla="+- 0 373 356"/>
                  <a:gd name="T85" fmla="*/ T84 w 77"/>
                  <a:gd name="T86" fmla="+- 0 1051 996"/>
                  <a:gd name="T87" fmla="*/ 1051 h 124"/>
                  <a:gd name="T88" fmla="+- 0 374 356"/>
                  <a:gd name="T89" fmla="*/ T88 w 77"/>
                  <a:gd name="T90" fmla="+- 0 1041 996"/>
                  <a:gd name="T91" fmla="*/ 1041 h 124"/>
                  <a:gd name="T92" fmla="+- 0 377 356"/>
                  <a:gd name="T93" fmla="*/ T92 w 77"/>
                  <a:gd name="T94" fmla="+- 0 1020 996"/>
                  <a:gd name="T95" fmla="*/ 1020 h 124"/>
                  <a:gd name="T96" fmla="+- 0 380 356"/>
                  <a:gd name="T97" fmla="*/ T96 w 77"/>
                  <a:gd name="T98" fmla="+- 0 1012 996"/>
                  <a:gd name="T99" fmla="*/ 1012 h 124"/>
                  <a:gd name="T100" fmla="+- 0 387 356"/>
                  <a:gd name="T101" fmla="*/ T100 w 77"/>
                  <a:gd name="T102" fmla="+- 0 1004 996"/>
                  <a:gd name="T103" fmla="*/ 1004 h 124"/>
                  <a:gd name="T104" fmla="+- 0 391 356"/>
                  <a:gd name="T105" fmla="*/ T104 w 77"/>
                  <a:gd name="T106" fmla="+- 0 1002 996"/>
                  <a:gd name="T107" fmla="*/ 1002 h 124"/>
                  <a:gd name="T108" fmla="+- 0 413 356"/>
                  <a:gd name="T109" fmla="*/ T108 w 77"/>
                  <a:gd name="T110" fmla="+- 0 1002 996"/>
                  <a:gd name="T111" fmla="*/ 1002 h 124"/>
                  <a:gd name="T112" fmla="+- 0 412 356"/>
                  <a:gd name="T113" fmla="*/ T112 w 77"/>
                  <a:gd name="T114" fmla="+- 0 1001 996"/>
                  <a:gd name="T115" fmla="*/ 1001 h 124"/>
                  <a:gd name="T116" fmla="+- 0 404 356"/>
                  <a:gd name="T117" fmla="*/ T116 w 77"/>
                  <a:gd name="T118" fmla="+- 0 996 996"/>
                  <a:gd name="T119" fmla="*/ 996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77" h="124">
                    <a:moveTo>
                      <a:pt x="48" y="0"/>
                    </a:moveTo>
                    <a:lnTo>
                      <a:pt x="33" y="0"/>
                    </a:lnTo>
                    <a:lnTo>
                      <a:pt x="28" y="2"/>
                    </a:lnTo>
                    <a:lnTo>
                      <a:pt x="23" y="6"/>
                    </a:lnTo>
                    <a:lnTo>
                      <a:pt x="16" y="11"/>
                    </a:lnTo>
                    <a:lnTo>
                      <a:pt x="10" y="18"/>
                    </a:lnTo>
                    <a:lnTo>
                      <a:pt x="2" y="38"/>
                    </a:lnTo>
                    <a:lnTo>
                      <a:pt x="0" y="49"/>
                    </a:lnTo>
                    <a:lnTo>
                      <a:pt x="0" y="65"/>
                    </a:lnTo>
                    <a:lnTo>
                      <a:pt x="3" y="86"/>
                    </a:lnTo>
                    <a:lnTo>
                      <a:pt x="10" y="104"/>
                    </a:lnTo>
                    <a:lnTo>
                      <a:pt x="17" y="117"/>
                    </a:lnTo>
                    <a:lnTo>
                      <a:pt x="27" y="124"/>
                    </a:lnTo>
                    <a:lnTo>
                      <a:pt x="44" y="124"/>
                    </a:lnTo>
                    <a:lnTo>
                      <a:pt x="50" y="122"/>
                    </a:lnTo>
                    <a:lnTo>
                      <a:pt x="55" y="118"/>
                    </a:lnTo>
                    <a:lnTo>
                      <a:pt x="32" y="118"/>
                    </a:lnTo>
                    <a:lnTo>
                      <a:pt x="27" y="114"/>
                    </a:lnTo>
                    <a:lnTo>
                      <a:pt x="23" y="105"/>
                    </a:lnTo>
                    <a:lnTo>
                      <a:pt x="19" y="87"/>
                    </a:lnTo>
                    <a:lnTo>
                      <a:pt x="17" y="65"/>
                    </a:lnTo>
                    <a:lnTo>
                      <a:pt x="17" y="55"/>
                    </a:lnTo>
                    <a:lnTo>
                      <a:pt x="18" y="45"/>
                    </a:lnTo>
                    <a:lnTo>
                      <a:pt x="21" y="24"/>
                    </a:lnTo>
                    <a:lnTo>
                      <a:pt x="24" y="16"/>
                    </a:lnTo>
                    <a:lnTo>
                      <a:pt x="31" y="8"/>
                    </a:lnTo>
                    <a:lnTo>
                      <a:pt x="35" y="6"/>
                    </a:lnTo>
                    <a:lnTo>
                      <a:pt x="57" y="6"/>
                    </a:lnTo>
                    <a:lnTo>
                      <a:pt x="56" y="5"/>
                    </a:lnTo>
                    <a:lnTo>
                      <a:pt x="4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7" name="Freeform 369"/>
              <p:cNvSpPr/>
              <p:nvPr/>
            </p:nvSpPr>
            <p:spPr bwMode="auto">
              <a:xfrm>
                <a:off x="356" y="996"/>
                <a:ext cx="77" cy="124"/>
              </a:xfrm>
              <a:custGeom>
                <a:gdLst>
                  <a:gd name="T0" fmla="+- 0 413 356"/>
                  <a:gd name="T1" fmla="*/ T0 w 77"/>
                  <a:gd name="T2" fmla="+- 0 1002 996"/>
                  <a:gd name="T3" fmla="*/ 1002 h 124"/>
                  <a:gd name="T4" fmla="+- 0 398 356"/>
                  <a:gd name="T5" fmla="*/ T4 w 77"/>
                  <a:gd name="T6" fmla="+- 0 1002 996"/>
                  <a:gd name="T7" fmla="*/ 1002 h 124"/>
                  <a:gd name="T8" fmla="+- 0 401 356"/>
                  <a:gd name="T9" fmla="*/ T8 w 77"/>
                  <a:gd name="T10" fmla="+- 0 1003 996"/>
                  <a:gd name="T11" fmla="*/ 1003 h 124"/>
                  <a:gd name="T12" fmla="+- 0 404 356"/>
                  <a:gd name="T13" fmla="*/ T12 w 77"/>
                  <a:gd name="T14" fmla="+- 0 1005 996"/>
                  <a:gd name="T15" fmla="*/ 1005 h 124"/>
                  <a:gd name="T16" fmla="+- 0 407 356"/>
                  <a:gd name="T17" fmla="*/ T16 w 77"/>
                  <a:gd name="T18" fmla="+- 0 1008 996"/>
                  <a:gd name="T19" fmla="*/ 1008 h 124"/>
                  <a:gd name="T20" fmla="+- 0 410 356"/>
                  <a:gd name="T21" fmla="*/ T20 w 77"/>
                  <a:gd name="T22" fmla="+- 0 1012 996"/>
                  <a:gd name="T23" fmla="*/ 1012 h 124"/>
                  <a:gd name="T24" fmla="+- 0 415 356"/>
                  <a:gd name="T25" fmla="*/ T24 w 77"/>
                  <a:gd name="T26" fmla="+- 0 1028 996"/>
                  <a:gd name="T27" fmla="*/ 1028 h 124"/>
                  <a:gd name="T28" fmla="+- 0 416 356"/>
                  <a:gd name="T29" fmla="*/ T28 w 77"/>
                  <a:gd name="T30" fmla="+- 0 1040 996"/>
                  <a:gd name="T31" fmla="*/ 1040 h 124"/>
                  <a:gd name="T32" fmla="+- 0 416 356"/>
                  <a:gd name="T33" fmla="*/ T32 w 77"/>
                  <a:gd name="T34" fmla="+- 0 1059 996"/>
                  <a:gd name="T35" fmla="*/ 1059 h 124"/>
                  <a:gd name="T36" fmla="+- 0 398 356"/>
                  <a:gd name="T37" fmla="*/ T36 w 77"/>
                  <a:gd name="T38" fmla="+- 0 1114 996"/>
                  <a:gd name="T39" fmla="*/ 1114 h 124"/>
                  <a:gd name="T40" fmla="+- 0 411 356"/>
                  <a:gd name="T41" fmla="*/ T40 w 77"/>
                  <a:gd name="T42" fmla="+- 0 1114 996"/>
                  <a:gd name="T43" fmla="*/ 1114 h 124"/>
                  <a:gd name="T44" fmla="+- 0 433 356"/>
                  <a:gd name="T45" fmla="*/ T44 w 77"/>
                  <a:gd name="T46" fmla="+- 0 1047 996"/>
                  <a:gd name="T47" fmla="*/ 1047 h 124"/>
                  <a:gd name="T48" fmla="+- 0 429 356"/>
                  <a:gd name="T49" fmla="*/ T48 w 77"/>
                  <a:gd name="T50" fmla="+- 0 1026 996"/>
                  <a:gd name="T51" fmla="*/ 1026 h 124"/>
                  <a:gd name="T52" fmla="+- 0 420 356"/>
                  <a:gd name="T53" fmla="*/ T52 w 77"/>
                  <a:gd name="T54" fmla="+- 0 1010 996"/>
                  <a:gd name="T55" fmla="*/ 1010 h 124"/>
                  <a:gd name="T56" fmla="+- 0 413 356"/>
                  <a:gd name="T57" fmla="*/ T56 w 77"/>
                  <a:gd name="T58" fmla="+- 0 1002 996"/>
                  <a:gd name="T59" fmla="*/ 1002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77" h="124">
                    <a:moveTo>
                      <a:pt x="57" y="6"/>
                    </a:moveTo>
                    <a:lnTo>
                      <a:pt x="42" y="6"/>
                    </a:lnTo>
                    <a:lnTo>
                      <a:pt x="45" y="7"/>
                    </a:lnTo>
                    <a:lnTo>
                      <a:pt x="48" y="9"/>
                    </a:lnTo>
                    <a:lnTo>
                      <a:pt x="51" y="12"/>
                    </a:lnTo>
                    <a:lnTo>
                      <a:pt x="54" y="16"/>
                    </a:lnTo>
                    <a:lnTo>
                      <a:pt x="59" y="32"/>
                    </a:lnTo>
                    <a:lnTo>
                      <a:pt x="60" y="44"/>
                    </a:lnTo>
                    <a:lnTo>
                      <a:pt x="60" y="63"/>
                    </a:lnTo>
                    <a:lnTo>
                      <a:pt x="42" y="118"/>
                    </a:lnTo>
                    <a:lnTo>
                      <a:pt x="55" y="118"/>
                    </a:lnTo>
                    <a:lnTo>
                      <a:pt x="77" y="51"/>
                    </a:lnTo>
                    <a:lnTo>
                      <a:pt x="73" y="30"/>
                    </a:lnTo>
                    <a:lnTo>
                      <a:pt x="64" y="14"/>
                    </a:lnTo>
                    <a:lnTo>
                      <a:pt x="57" y="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90" name="Group 370"/>
            <p:cNvGrpSpPr/>
            <p:nvPr/>
          </p:nvGrpSpPr>
          <p:grpSpPr>
            <a:xfrm>
              <a:off x="446" y="996"/>
              <a:ext cx="138" cy="127"/>
              <a:chOff x="446" y="996"/>
              <a:chExt cx="138" cy="127"/>
            </a:xfrm>
          </p:grpSpPr>
          <p:sp>
            <p:nvSpPr>
              <p:cNvPr id="291" name="Freeform 371"/>
              <p:cNvSpPr/>
              <p:nvPr/>
            </p:nvSpPr>
            <p:spPr bwMode="auto">
              <a:xfrm>
                <a:off x="446" y="996"/>
                <a:ext cx="138" cy="127"/>
              </a:xfrm>
              <a:custGeom>
                <a:gdLst>
                  <a:gd name="T0" fmla="+- 0 562 446"/>
                  <a:gd name="T1" fmla="*/ T0 w 138"/>
                  <a:gd name="T2" fmla="+- 0 996 996"/>
                  <a:gd name="T3" fmla="*/ 996 h 127"/>
                  <a:gd name="T4" fmla="+- 0 554 446"/>
                  <a:gd name="T5" fmla="*/ T4 w 138"/>
                  <a:gd name="T6" fmla="+- 0 996 996"/>
                  <a:gd name="T7" fmla="*/ 996 h 127"/>
                  <a:gd name="T8" fmla="+- 0 467 446"/>
                  <a:gd name="T9" fmla="*/ T8 w 138"/>
                  <a:gd name="T10" fmla="+- 0 1123 996"/>
                  <a:gd name="T11" fmla="*/ 1123 h 127"/>
                  <a:gd name="T12" fmla="+- 0 475 446"/>
                  <a:gd name="T13" fmla="*/ T12 w 138"/>
                  <a:gd name="T14" fmla="+- 0 1123 996"/>
                  <a:gd name="T15" fmla="*/ 1123 h 127"/>
                  <a:gd name="T16" fmla="+- 0 562 446"/>
                  <a:gd name="T17" fmla="*/ T16 w 138"/>
                  <a:gd name="T18" fmla="+- 0 996 996"/>
                  <a:gd name="T19" fmla="*/ 996 h 127"/>
                </a:gdLst>
                <a:cxnLst>
                  <a:cxn ang="0">
                    <a:pos x="T1" y="T3"/>
                  </a:cxn>
                  <a:cxn ang="0">
                    <a:pos x="T5" y="T7"/>
                  </a:cxn>
                  <a:cxn ang="0">
                    <a:pos x="T9" y="T11"/>
                  </a:cxn>
                  <a:cxn ang="0">
                    <a:pos x="T13" y="T15"/>
                  </a:cxn>
                  <a:cxn ang="0">
                    <a:pos x="T17" y="T19"/>
                  </a:cxn>
                </a:cxnLst>
                <a:rect l="0" t="0" r="r" b="b"/>
                <a:pathLst>
                  <a:path w="138" h="127">
                    <a:moveTo>
                      <a:pt x="116" y="0"/>
                    </a:moveTo>
                    <a:lnTo>
                      <a:pt x="108" y="0"/>
                    </a:lnTo>
                    <a:lnTo>
                      <a:pt x="21" y="127"/>
                    </a:lnTo>
                    <a:lnTo>
                      <a:pt x="29" y="127"/>
                    </a:lnTo>
                    <a:lnTo>
                      <a:pt x="11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Freeform 372"/>
              <p:cNvSpPr/>
              <p:nvPr/>
            </p:nvSpPr>
            <p:spPr bwMode="auto">
              <a:xfrm>
                <a:off x="446" y="996"/>
                <a:ext cx="138" cy="127"/>
              </a:xfrm>
              <a:custGeom>
                <a:gdLst>
                  <a:gd name="T0" fmla="+- 0 562 446"/>
                  <a:gd name="T1" fmla="*/ T0 w 138"/>
                  <a:gd name="T2" fmla="+- 0 1059 996"/>
                  <a:gd name="T3" fmla="*/ 1059 h 127"/>
                  <a:gd name="T4" fmla="+- 0 554 446"/>
                  <a:gd name="T5" fmla="*/ T4 w 138"/>
                  <a:gd name="T6" fmla="+- 0 1059 996"/>
                  <a:gd name="T7" fmla="*/ 1059 h 127"/>
                  <a:gd name="T8" fmla="+- 0 550 446"/>
                  <a:gd name="T9" fmla="*/ T8 w 138"/>
                  <a:gd name="T10" fmla="+- 0 1060 996"/>
                  <a:gd name="T11" fmla="*/ 1060 h 127"/>
                  <a:gd name="T12" fmla="+- 0 542 446"/>
                  <a:gd name="T13" fmla="*/ T12 w 138"/>
                  <a:gd name="T14" fmla="+- 0 1065 996"/>
                  <a:gd name="T15" fmla="*/ 1065 h 127"/>
                  <a:gd name="T16" fmla="+- 0 539 446"/>
                  <a:gd name="T17" fmla="*/ T16 w 138"/>
                  <a:gd name="T18" fmla="+- 0 1069 996"/>
                  <a:gd name="T19" fmla="*/ 1069 h 127"/>
                  <a:gd name="T20" fmla="+- 0 534 446"/>
                  <a:gd name="T21" fmla="*/ T20 w 138"/>
                  <a:gd name="T22" fmla="+- 0 1079 996"/>
                  <a:gd name="T23" fmla="*/ 1079 h 127"/>
                  <a:gd name="T24" fmla="+- 0 533 446"/>
                  <a:gd name="T25" fmla="*/ T24 w 138"/>
                  <a:gd name="T26" fmla="+- 0 1085 996"/>
                  <a:gd name="T27" fmla="*/ 1085 h 127"/>
                  <a:gd name="T28" fmla="+- 0 533 446"/>
                  <a:gd name="T29" fmla="*/ T28 w 138"/>
                  <a:gd name="T30" fmla="+- 0 1097 996"/>
                  <a:gd name="T31" fmla="*/ 1097 h 127"/>
                  <a:gd name="T32" fmla="+- 0 554 446"/>
                  <a:gd name="T33" fmla="*/ T32 w 138"/>
                  <a:gd name="T34" fmla="+- 0 1123 996"/>
                  <a:gd name="T35" fmla="*/ 1123 h 127"/>
                  <a:gd name="T36" fmla="+- 0 565 446"/>
                  <a:gd name="T37" fmla="*/ T36 w 138"/>
                  <a:gd name="T38" fmla="+- 0 1123 996"/>
                  <a:gd name="T39" fmla="*/ 1123 h 127"/>
                  <a:gd name="T40" fmla="+- 0 571 446"/>
                  <a:gd name="T41" fmla="*/ T40 w 138"/>
                  <a:gd name="T42" fmla="+- 0 1120 996"/>
                  <a:gd name="T43" fmla="*/ 1120 h 127"/>
                  <a:gd name="T44" fmla="+- 0 573 446"/>
                  <a:gd name="T45" fmla="*/ T44 w 138"/>
                  <a:gd name="T46" fmla="+- 0 1118 996"/>
                  <a:gd name="T47" fmla="*/ 1118 h 127"/>
                  <a:gd name="T48" fmla="+- 0 555 446"/>
                  <a:gd name="T49" fmla="*/ T48 w 138"/>
                  <a:gd name="T50" fmla="+- 0 1118 996"/>
                  <a:gd name="T51" fmla="*/ 1118 h 127"/>
                  <a:gd name="T52" fmla="+- 0 553 446"/>
                  <a:gd name="T53" fmla="*/ T52 w 138"/>
                  <a:gd name="T54" fmla="+- 0 1116 996"/>
                  <a:gd name="T55" fmla="*/ 1116 h 127"/>
                  <a:gd name="T56" fmla="+- 0 548 446"/>
                  <a:gd name="T57" fmla="*/ T56 w 138"/>
                  <a:gd name="T58" fmla="+- 0 1109 996"/>
                  <a:gd name="T59" fmla="*/ 1109 h 127"/>
                  <a:gd name="T60" fmla="+- 0 547 446"/>
                  <a:gd name="T61" fmla="*/ T60 w 138"/>
                  <a:gd name="T62" fmla="+- 0 1103 996"/>
                  <a:gd name="T63" fmla="*/ 1103 h 127"/>
                  <a:gd name="T64" fmla="+- 0 547 446"/>
                  <a:gd name="T65" fmla="*/ T64 w 138"/>
                  <a:gd name="T66" fmla="+- 0 1079 996"/>
                  <a:gd name="T67" fmla="*/ 1079 h 127"/>
                  <a:gd name="T68" fmla="+- 0 548 446"/>
                  <a:gd name="T69" fmla="*/ T68 w 138"/>
                  <a:gd name="T70" fmla="+- 0 1072 996"/>
                  <a:gd name="T71" fmla="*/ 1072 h 127"/>
                  <a:gd name="T72" fmla="+- 0 553 446"/>
                  <a:gd name="T73" fmla="*/ T72 w 138"/>
                  <a:gd name="T74" fmla="+- 0 1065 996"/>
                  <a:gd name="T75" fmla="*/ 1065 h 127"/>
                  <a:gd name="T76" fmla="+- 0 555 446"/>
                  <a:gd name="T77" fmla="*/ T76 w 138"/>
                  <a:gd name="T78" fmla="+- 0 1063 996"/>
                  <a:gd name="T79" fmla="*/ 1063 h 127"/>
                  <a:gd name="T80" fmla="+- 0 572 446"/>
                  <a:gd name="T81" fmla="*/ T80 w 138"/>
                  <a:gd name="T82" fmla="+- 0 1063 996"/>
                  <a:gd name="T83" fmla="*/ 1063 h 127"/>
                  <a:gd name="T84" fmla="+- 0 566 446"/>
                  <a:gd name="T85" fmla="*/ T84 w 138"/>
                  <a:gd name="T86" fmla="+- 0 1060 996"/>
                  <a:gd name="T87" fmla="*/ 1060 h 127"/>
                  <a:gd name="T88" fmla="+- 0 562 446"/>
                  <a:gd name="T89" fmla="*/ T88 w 138"/>
                  <a:gd name="T90" fmla="+- 0 1059 996"/>
                  <a:gd name="T91" fmla="*/ 105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38" h="127">
                    <a:moveTo>
                      <a:pt x="116" y="63"/>
                    </a:moveTo>
                    <a:lnTo>
                      <a:pt x="108" y="63"/>
                    </a:lnTo>
                    <a:lnTo>
                      <a:pt x="104" y="64"/>
                    </a:lnTo>
                    <a:lnTo>
                      <a:pt x="96" y="69"/>
                    </a:lnTo>
                    <a:lnTo>
                      <a:pt x="93" y="73"/>
                    </a:lnTo>
                    <a:lnTo>
                      <a:pt x="88" y="83"/>
                    </a:lnTo>
                    <a:lnTo>
                      <a:pt x="87" y="89"/>
                    </a:lnTo>
                    <a:lnTo>
                      <a:pt x="87" y="101"/>
                    </a:lnTo>
                    <a:lnTo>
                      <a:pt x="108" y="127"/>
                    </a:lnTo>
                    <a:lnTo>
                      <a:pt x="119" y="127"/>
                    </a:lnTo>
                    <a:lnTo>
                      <a:pt x="125" y="124"/>
                    </a:lnTo>
                    <a:lnTo>
                      <a:pt x="127" y="122"/>
                    </a:lnTo>
                    <a:lnTo>
                      <a:pt x="109" y="122"/>
                    </a:lnTo>
                    <a:lnTo>
                      <a:pt x="107" y="120"/>
                    </a:lnTo>
                    <a:lnTo>
                      <a:pt x="102" y="113"/>
                    </a:lnTo>
                    <a:lnTo>
                      <a:pt x="101" y="107"/>
                    </a:lnTo>
                    <a:lnTo>
                      <a:pt x="101" y="83"/>
                    </a:lnTo>
                    <a:lnTo>
                      <a:pt x="102" y="76"/>
                    </a:lnTo>
                    <a:lnTo>
                      <a:pt x="107" y="69"/>
                    </a:lnTo>
                    <a:lnTo>
                      <a:pt x="109" y="67"/>
                    </a:lnTo>
                    <a:lnTo>
                      <a:pt x="126" y="67"/>
                    </a:lnTo>
                    <a:lnTo>
                      <a:pt x="120" y="64"/>
                    </a:lnTo>
                    <a:lnTo>
                      <a:pt x="116" y="6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Freeform 373"/>
              <p:cNvSpPr/>
              <p:nvPr/>
            </p:nvSpPr>
            <p:spPr bwMode="auto">
              <a:xfrm>
                <a:off x="446" y="996"/>
                <a:ext cx="138" cy="127"/>
              </a:xfrm>
              <a:custGeom>
                <a:gdLst>
                  <a:gd name="T0" fmla="+- 0 572 446"/>
                  <a:gd name="T1" fmla="*/ T0 w 138"/>
                  <a:gd name="T2" fmla="+- 0 1063 996"/>
                  <a:gd name="T3" fmla="*/ 1063 h 127"/>
                  <a:gd name="T4" fmla="+- 0 561 446"/>
                  <a:gd name="T5" fmla="*/ T4 w 138"/>
                  <a:gd name="T6" fmla="+- 0 1063 996"/>
                  <a:gd name="T7" fmla="*/ 1063 h 127"/>
                  <a:gd name="T8" fmla="+- 0 563 446"/>
                  <a:gd name="T9" fmla="*/ T8 w 138"/>
                  <a:gd name="T10" fmla="+- 0 1065 996"/>
                  <a:gd name="T11" fmla="*/ 1065 h 127"/>
                  <a:gd name="T12" fmla="+- 0 568 446"/>
                  <a:gd name="T13" fmla="*/ T12 w 138"/>
                  <a:gd name="T14" fmla="+- 0 1072 996"/>
                  <a:gd name="T15" fmla="*/ 1072 h 127"/>
                  <a:gd name="T16" fmla="+- 0 569 446"/>
                  <a:gd name="T17" fmla="*/ T16 w 138"/>
                  <a:gd name="T18" fmla="+- 0 1079 996"/>
                  <a:gd name="T19" fmla="*/ 1079 h 127"/>
                  <a:gd name="T20" fmla="+- 0 569 446"/>
                  <a:gd name="T21" fmla="*/ T20 w 138"/>
                  <a:gd name="T22" fmla="+- 0 1102 996"/>
                  <a:gd name="T23" fmla="*/ 1102 h 127"/>
                  <a:gd name="T24" fmla="+- 0 568 446"/>
                  <a:gd name="T25" fmla="*/ T24 w 138"/>
                  <a:gd name="T26" fmla="+- 0 1109 996"/>
                  <a:gd name="T27" fmla="*/ 1109 h 127"/>
                  <a:gd name="T28" fmla="+- 0 563 446"/>
                  <a:gd name="T29" fmla="*/ T28 w 138"/>
                  <a:gd name="T30" fmla="+- 0 1116 996"/>
                  <a:gd name="T31" fmla="*/ 1116 h 127"/>
                  <a:gd name="T32" fmla="+- 0 561 446"/>
                  <a:gd name="T33" fmla="*/ T32 w 138"/>
                  <a:gd name="T34" fmla="+- 0 1118 996"/>
                  <a:gd name="T35" fmla="*/ 1118 h 127"/>
                  <a:gd name="T36" fmla="+- 0 573 446"/>
                  <a:gd name="T37" fmla="*/ T36 w 138"/>
                  <a:gd name="T38" fmla="+- 0 1118 996"/>
                  <a:gd name="T39" fmla="*/ 1118 h 127"/>
                  <a:gd name="T40" fmla="+- 0 581 446"/>
                  <a:gd name="T41" fmla="*/ T40 w 138"/>
                  <a:gd name="T42" fmla="+- 0 1109 996"/>
                  <a:gd name="T43" fmla="*/ 1109 h 127"/>
                  <a:gd name="T44" fmla="+- 0 583 446"/>
                  <a:gd name="T45" fmla="*/ T44 w 138"/>
                  <a:gd name="T46" fmla="+- 0 1101 996"/>
                  <a:gd name="T47" fmla="*/ 1101 h 127"/>
                  <a:gd name="T48" fmla="+- 0 583 446"/>
                  <a:gd name="T49" fmla="*/ T48 w 138"/>
                  <a:gd name="T50" fmla="+- 0 1085 996"/>
                  <a:gd name="T51" fmla="*/ 1085 h 127"/>
                  <a:gd name="T52" fmla="+- 0 582 446"/>
                  <a:gd name="T53" fmla="*/ T52 w 138"/>
                  <a:gd name="T54" fmla="+- 0 1079 996"/>
                  <a:gd name="T55" fmla="*/ 1079 h 127"/>
                  <a:gd name="T56" fmla="+- 0 578 446"/>
                  <a:gd name="T57" fmla="*/ T56 w 138"/>
                  <a:gd name="T58" fmla="+- 0 1069 996"/>
                  <a:gd name="T59" fmla="*/ 1069 h 127"/>
                  <a:gd name="T60" fmla="+- 0 575 446"/>
                  <a:gd name="T61" fmla="*/ T60 w 138"/>
                  <a:gd name="T62" fmla="+- 0 1065 996"/>
                  <a:gd name="T63" fmla="*/ 1065 h 127"/>
                  <a:gd name="T64" fmla="+- 0 572 446"/>
                  <a:gd name="T65" fmla="*/ T64 w 138"/>
                  <a:gd name="T66" fmla="+- 0 1063 996"/>
                  <a:gd name="T67" fmla="*/ 1063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6" y="67"/>
                    </a:moveTo>
                    <a:lnTo>
                      <a:pt x="115" y="67"/>
                    </a:lnTo>
                    <a:lnTo>
                      <a:pt x="117" y="69"/>
                    </a:lnTo>
                    <a:lnTo>
                      <a:pt x="122" y="76"/>
                    </a:lnTo>
                    <a:lnTo>
                      <a:pt x="123" y="83"/>
                    </a:lnTo>
                    <a:lnTo>
                      <a:pt x="123" y="106"/>
                    </a:lnTo>
                    <a:lnTo>
                      <a:pt x="122" y="113"/>
                    </a:lnTo>
                    <a:lnTo>
                      <a:pt x="117" y="120"/>
                    </a:lnTo>
                    <a:lnTo>
                      <a:pt x="115" y="122"/>
                    </a:lnTo>
                    <a:lnTo>
                      <a:pt x="127" y="122"/>
                    </a:lnTo>
                    <a:lnTo>
                      <a:pt x="135" y="113"/>
                    </a:lnTo>
                    <a:lnTo>
                      <a:pt x="137" y="105"/>
                    </a:lnTo>
                    <a:lnTo>
                      <a:pt x="137" y="89"/>
                    </a:lnTo>
                    <a:lnTo>
                      <a:pt x="136" y="83"/>
                    </a:lnTo>
                    <a:lnTo>
                      <a:pt x="132" y="73"/>
                    </a:lnTo>
                    <a:lnTo>
                      <a:pt x="129" y="69"/>
                    </a:lnTo>
                    <a:lnTo>
                      <a:pt x="126" y="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Freeform 374"/>
              <p:cNvSpPr/>
              <p:nvPr/>
            </p:nvSpPr>
            <p:spPr bwMode="auto">
              <a:xfrm>
                <a:off x="446" y="996"/>
                <a:ext cx="138" cy="127"/>
              </a:xfrm>
              <a:custGeom>
                <a:gdLst>
                  <a:gd name="T0" fmla="+- 0 480 446"/>
                  <a:gd name="T1" fmla="*/ T0 w 138"/>
                  <a:gd name="T2" fmla="+- 0 996 996"/>
                  <a:gd name="T3" fmla="*/ 996 h 127"/>
                  <a:gd name="T4" fmla="+- 0 467 446"/>
                  <a:gd name="T5" fmla="*/ T4 w 138"/>
                  <a:gd name="T6" fmla="+- 0 996 996"/>
                  <a:gd name="T7" fmla="*/ 996 h 127"/>
                  <a:gd name="T8" fmla="+- 0 463 446"/>
                  <a:gd name="T9" fmla="*/ T8 w 138"/>
                  <a:gd name="T10" fmla="+- 0 997 996"/>
                  <a:gd name="T11" fmla="*/ 997 h 127"/>
                  <a:gd name="T12" fmla="+- 0 455 446"/>
                  <a:gd name="T13" fmla="*/ T12 w 138"/>
                  <a:gd name="T14" fmla="+- 0 1002 996"/>
                  <a:gd name="T15" fmla="*/ 1002 h 127"/>
                  <a:gd name="T16" fmla="+- 0 452 446"/>
                  <a:gd name="T17" fmla="*/ T16 w 138"/>
                  <a:gd name="T18" fmla="+- 0 1006 996"/>
                  <a:gd name="T19" fmla="*/ 1006 h 127"/>
                  <a:gd name="T20" fmla="+- 0 447 446"/>
                  <a:gd name="T21" fmla="*/ T20 w 138"/>
                  <a:gd name="T22" fmla="+- 0 1017 996"/>
                  <a:gd name="T23" fmla="*/ 1017 h 127"/>
                  <a:gd name="T24" fmla="+- 0 446 446"/>
                  <a:gd name="T25" fmla="*/ T24 w 138"/>
                  <a:gd name="T26" fmla="+- 0 1022 996"/>
                  <a:gd name="T27" fmla="*/ 1022 h 127"/>
                  <a:gd name="T28" fmla="+- 0 446 446"/>
                  <a:gd name="T29" fmla="*/ T28 w 138"/>
                  <a:gd name="T30" fmla="+- 0 1034 996"/>
                  <a:gd name="T31" fmla="*/ 1034 h 127"/>
                  <a:gd name="T32" fmla="+- 0 447 446"/>
                  <a:gd name="T33" fmla="*/ T32 w 138"/>
                  <a:gd name="T34" fmla="+- 0 1040 996"/>
                  <a:gd name="T35" fmla="*/ 1040 h 127"/>
                  <a:gd name="T36" fmla="+- 0 450 446"/>
                  <a:gd name="T37" fmla="*/ T36 w 138"/>
                  <a:gd name="T38" fmla="+- 0 1045 996"/>
                  <a:gd name="T39" fmla="*/ 1045 h 127"/>
                  <a:gd name="T40" fmla="+- 0 452 446"/>
                  <a:gd name="T41" fmla="*/ T40 w 138"/>
                  <a:gd name="T42" fmla="+- 0 1050 996"/>
                  <a:gd name="T43" fmla="*/ 1050 h 127"/>
                  <a:gd name="T44" fmla="+- 0 455 446"/>
                  <a:gd name="T45" fmla="*/ T44 w 138"/>
                  <a:gd name="T46" fmla="+- 0 1054 996"/>
                  <a:gd name="T47" fmla="*/ 1054 h 127"/>
                  <a:gd name="T48" fmla="+- 0 463 446"/>
                  <a:gd name="T49" fmla="*/ T48 w 138"/>
                  <a:gd name="T50" fmla="+- 0 1059 996"/>
                  <a:gd name="T51" fmla="*/ 1059 h 127"/>
                  <a:gd name="T52" fmla="+- 0 467 446"/>
                  <a:gd name="T53" fmla="*/ T52 w 138"/>
                  <a:gd name="T54" fmla="+- 0 1060 996"/>
                  <a:gd name="T55" fmla="*/ 1060 h 127"/>
                  <a:gd name="T56" fmla="+- 0 478 446"/>
                  <a:gd name="T57" fmla="*/ T56 w 138"/>
                  <a:gd name="T58" fmla="+- 0 1060 996"/>
                  <a:gd name="T59" fmla="*/ 1060 h 127"/>
                  <a:gd name="T60" fmla="+- 0 484 446"/>
                  <a:gd name="T61" fmla="*/ T60 w 138"/>
                  <a:gd name="T62" fmla="+- 0 1058 996"/>
                  <a:gd name="T63" fmla="*/ 1058 h 127"/>
                  <a:gd name="T64" fmla="+- 0 486 446"/>
                  <a:gd name="T65" fmla="*/ T64 w 138"/>
                  <a:gd name="T66" fmla="+- 0 1056 996"/>
                  <a:gd name="T67" fmla="*/ 1056 h 127"/>
                  <a:gd name="T68" fmla="+- 0 469 446"/>
                  <a:gd name="T69" fmla="*/ T68 w 138"/>
                  <a:gd name="T70" fmla="+- 0 1056 996"/>
                  <a:gd name="T71" fmla="*/ 1056 h 127"/>
                  <a:gd name="T72" fmla="+- 0 468 446"/>
                  <a:gd name="T73" fmla="*/ T72 w 138"/>
                  <a:gd name="T74" fmla="+- 0 1055 996"/>
                  <a:gd name="T75" fmla="*/ 1055 h 127"/>
                  <a:gd name="T76" fmla="+- 0 464 446"/>
                  <a:gd name="T77" fmla="*/ T76 w 138"/>
                  <a:gd name="T78" fmla="+- 0 1053 996"/>
                  <a:gd name="T79" fmla="*/ 1053 h 127"/>
                  <a:gd name="T80" fmla="+- 0 463 446"/>
                  <a:gd name="T81" fmla="*/ T80 w 138"/>
                  <a:gd name="T82" fmla="+- 0 1050 996"/>
                  <a:gd name="T83" fmla="*/ 1050 h 127"/>
                  <a:gd name="T84" fmla="+- 0 461 446"/>
                  <a:gd name="T85" fmla="*/ T84 w 138"/>
                  <a:gd name="T86" fmla="+- 0 1043 996"/>
                  <a:gd name="T87" fmla="*/ 1043 h 127"/>
                  <a:gd name="T88" fmla="+- 0 460 446"/>
                  <a:gd name="T89" fmla="*/ T88 w 138"/>
                  <a:gd name="T90" fmla="+- 0 1036 996"/>
                  <a:gd name="T91" fmla="*/ 1036 h 127"/>
                  <a:gd name="T92" fmla="+- 0 460 446"/>
                  <a:gd name="T93" fmla="*/ T92 w 138"/>
                  <a:gd name="T94" fmla="+- 0 1017 996"/>
                  <a:gd name="T95" fmla="*/ 1017 h 127"/>
                  <a:gd name="T96" fmla="+- 0 461 446"/>
                  <a:gd name="T97" fmla="*/ T96 w 138"/>
                  <a:gd name="T98" fmla="+- 0 1010 996"/>
                  <a:gd name="T99" fmla="*/ 1010 h 127"/>
                  <a:gd name="T100" fmla="+- 0 466 446"/>
                  <a:gd name="T101" fmla="*/ T100 w 138"/>
                  <a:gd name="T102" fmla="+- 0 1003 996"/>
                  <a:gd name="T103" fmla="*/ 1003 h 127"/>
                  <a:gd name="T104" fmla="+- 0 468 446"/>
                  <a:gd name="T105" fmla="*/ T104 w 138"/>
                  <a:gd name="T106" fmla="+- 0 1001 996"/>
                  <a:gd name="T107" fmla="*/ 1001 h 127"/>
                  <a:gd name="T108" fmla="+- 0 487 446"/>
                  <a:gd name="T109" fmla="*/ T108 w 138"/>
                  <a:gd name="T110" fmla="+- 0 1001 996"/>
                  <a:gd name="T111" fmla="*/ 1001 h 127"/>
                  <a:gd name="T112" fmla="+- 0 486 446"/>
                  <a:gd name="T113" fmla="*/ T112 w 138"/>
                  <a:gd name="T114" fmla="+- 0 999 996"/>
                  <a:gd name="T115" fmla="*/ 999 h 127"/>
                  <a:gd name="T116" fmla="+- 0 480 446"/>
                  <a:gd name="T117" fmla="*/ T116 w 138"/>
                  <a:gd name="T118" fmla="+- 0 996 996"/>
                  <a:gd name="T119" fmla="*/ 99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4" y="0"/>
                    </a:moveTo>
                    <a:lnTo>
                      <a:pt x="21" y="0"/>
                    </a:lnTo>
                    <a:lnTo>
                      <a:pt x="17" y="1"/>
                    </a:lnTo>
                    <a:lnTo>
                      <a:pt x="9" y="6"/>
                    </a:lnTo>
                    <a:lnTo>
                      <a:pt x="6" y="10"/>
                    </a:lnTo>
                    <a:lnTo>
                      <a:pt x="1" y="21"/>
                    </a:lnTo>
                    <a:lnTo>
                      <a:pt x="0" y="26"/>
                    </a:lnTo>
                    <a:lnTo>
                      <a:pt x="0" y="38"/>
                    </a:lnTo>
                    <a:lnTo>
                      <a:pt x="1" y="44"/>
                    </a:lnTo>
                    <a:lnTo>
                      <a:pt x="4" y="49"/>
                    </a:lnTo>
                    <a:lnTo>
                      <a:pt x="6" y="54"/>
                    </a:lnTo>
                    <a:lnTo>
                      <a:pt x="9" y="58"/>
                    </a:lnTo>
                    <a:lnTo>
                      <a:pt x="17" y="63"/>
                    </a:lnTo>
                    <a:lnTo>
                      <a:pt x="21" y="64"/>
                    </a:lnTo>
                    <a:lnTo>
                      <a:pt x="32" y="64"/>
                    </a:lnTo>
                    <a:lnTo>
                      <a:pt x="38" y="62"/>
                    </a:lnTo>
                    <a:lnTo>
                      <a:pt x="40" y="60"/>
                    </a:lnTo>
                    <a:lnTo>
                      <a:pt x="23" y="60"/>
                    </a:lnTo>
                    <a:lnTo>
                      <a:pt x="22" y="59"/>
                    </a:lnTo>
                    <a:lnTo>
                      <a:pt x="18" y="57"/>
                    </a:lnTo>
                    <a:lnTo>
                      <a:pt x="17" y="54"/>
                    </a:lnTo>
                    <a:lnTo>
                      <a:pt x="15" y="47"/>
                    </a:lnTo>
                    <a:lnTo>
                      <a:pt x="14" y="40"/>
                    </a:lnTo>
                    <a:lnTo>
                      <a:pt x="14" y="21"/>
                    </a:lnTo>
                    <a:lnTo>
                      <a:pt x="15" y="14"/>
                    </a:lnTo>
                    <a:lnTo>
                      <a:pt x="20" y="7"/>
                    </a:lnTo>
                    <a:lnTo>
                      <a:pt x="22" y="5"/>
                    </a:lnTo>
                    <a:lnTo>
                      <a:pt x="41" y="5"/>
                    </a:lnTo>
                    <a:lnTo>
                      <a:pt x="40" y="3"/>
                    </a:lnTo>
                    <a:lnTo>
                      <a:pt x="3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 name="Freeform 375"/>
              <p:cNvSpPr/>
              <p:nvPr/>
            </p:nvSpPr>
            <p:spPr bwMode="auto">
              <a:xfrm>
                <a:off x="446" y="996"/>
                <a:ext cx="138" cy="127"/>
              </a:xfrm>
              <a:custGeom>
                <a:gdLst>
                  <a:gd name="T0" fmla="+- 0 487 446"/>
                  <a:gd name="T1" fmla="*/ T0 w 138"/>
                  <a:gd name="T2" fmla="+- 0 1001 996"/>
                  <a:gd name="T3" fmla="*/ 1001 h 127"/>
                  <a:gd name="T4" fmla="+- 0 474 446"/>
                  <a:gd name="T5" fmla="*/ T4 w 138"/>
                  <a:gd name="T6" fmla="+- 0 1001 996"/>
                  <a:gd name="T7" fmla="*/ 1001 h 127"/>
                  <a:gd name="T8" fmla="+- 0 477 446"/>
                  <a:gd name="T9" fmla="*/ T8 w 138"/>
                  <a:gd name="T10" fmla="+- 0 1002 996"/>
                  <a:gd name="T11" fmla="*/ 1002 h 127"/>
                  <a:gd name="T12" fmla="+- 0 481 446"/>
                  <a:gd name="T13" fmla="*/ T12 w 138"/>
                  <a:gd name="T14" fmla="+- 0 1010 996"/>
                  <a:gd name="T15" fmla="*/ 1010 h 127"/>
                  <a:gd name="T16" fmla="+- 0 483 446"/>
                  <a:gd name="T17" fmla="*/ T16 w 138"/>
                  <a:gd name="T18" fmla="+- 0 1017 996"/>
                  <a:gd name="T19" fmla="*/ 1017 h 127"/>
                  <a:gd name="T20" fmla="+- 0 483 446"/>
                  <a:gd name="T21" fmla="*/ T20 w 138"/>
                  <a:gd name="T22" fmla="+- 0 1040 996"/>
                  <a:gd name="T23" fmla="*/ 1040 h 127"/>
                  <a:gd name="T24" fmla="+- 0 481 446"/>
                  <a:gd name="T25" fmla="*/ T24 w 138"/>
                  <a:gd name="T26" fmla="+- 0 1047 996"/>
                  <a:gd name="T27" fmla="*/ 1047 h 127"/>
                  <a:gd name="T28" fmla="+- 0 476 446"/>
                  <a:gd name="T29" fmla="*/ T28 w 138"/>
                  <a:gd name="T30" fmla="+- 0 1054 996"/>
                  <a:gd name="T31" fmla="*/ 1054 h 127"/>
                  <a:gd name="T32" fmla="+- 0 474 446"/>
                  <a:gd name="T33" fmla="*/ T32 w 138"/>
                  <a:gd name="T34" fmla="+- 0 1056 996"/>
                  <a:gd name="T35" fmla="*/ 1056 h 127"/>
                  <a:gd name="T36" fmla="+- 0 486 446"/>
                  <a:gd name="T37" fmla="*/ T36 w 138"/>
                  <a:gd name="T38" fmla="+- 0 1056 996"/>
                  <a:gd name="T39" fmla="*/ 1056 h 127"/>
                  <a:gd name="T40" fmla="+- 0 494 446"/>
                  <a:gd name="T41" fmla="*/ T40 w 138"/>
                  <a:gd name="T42" fmla="+- 0 1046 996"/>
                  <a:gd name="T43" fmla="*/ 1046 h 127"/>
                  <a:gd name="T44" fmla="+- 0 497 446"/>
                  <a:gd name="T45" fmla="*/ T44 w 138"/>
                  <a:gd name="T46" fmla="+- 0 1039 996"/>
                  <a:gd name="T47" fmla="*/ 1039 h 127"/>
                  <a:gd name="T48" fmla="+- 0 497 446"/>
                  <a:gd name="T49" fmla="*/ T48 w 138"/>
                  <a:gd name="T50" fmla="+- 0 1020 996"/>
                  <a:gd name="T51" fmla="*/ 1020 h 127"/>
                  <a:gd name="T52" fmla="+- 0 494 446"/>
                  <a:gd name="T53" fmla="*/ T52 w 138"/>
                  <a:gd name="T54" fmla="+- 0 1012 996"/>
                  <a:gd name="T55" fmla="*/ 1012 h 127"/>
                  <a:gd name="T56" fmla="+- 0 487 446"/>
                  <a:gd name="T57" fmla="*/ T56 w 138"/>
                  <a:gd name="T58" fmla="+- 0 1001 996"/>
                  <a:gd name="T59" fmla="*/ 1001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38" h="127">
                    <a:moveTo>
                      <a:pt x="41" y="5"/>
                    </a:moveTo>
                    <a:lnTo>
                      <a:pt x="28" y="5"/>
                    </a:lnTo>
                    <a:lnTo>
                      <a:pt x="31" y="6"/>
                    </a:lnTo>
                    <a:lnTo>
                      <a:pt x="35" y="14"/>
                    </a:lnTo>
                    <a:lnTo>
                      <a:pt x="37" y="21"/>
                    </a:lnTo>
                    <a:lnTo>
                      <a:pt x="37" y="44"/>
                    </a:lnTo>
                    <a:lnTo>
                      <a:pt x="35" y="51"/>
                    </a:lnTo>
                    <a:lnTo>
                      <a:pt x="30" y="58"/>
                    </a:lnTo>
                    <a:lnTo>
                      <a:pt x="28" y="60"/>
                    </a:lnTo>
                    <a:lnTo>
                      <a:pt x="40" y="60"/>
                    </a:lnTo>
                    <a:lnTo>
                      <a:pt x="48" y="50"/>
                    </a:lnTo>
                    <a:lnTo>
                      <a:pt x="51" y="43"/>
                    </a:lnTo>
                    <a:lnTo>
                      <a:pt x="51" y="24"/>
                    </a:lnTo>
                    <a:lnTo>
                      <a:pt x="48" y="16"/>
                    </a:lnTo>
                    <a:lnTo>
                      <a:pt x="41"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8609" name="Group 376"/>
          <p:cNvGrpSpPr>
            <a:grpSpLocks noChangeAspect="1"/>
          </p:cNvGrpSpPr>
          <p:nvPr/>
        </p:nvGrpSpPr>
        <p:grpSpPr>
          <a:xfrm>
            <a:off x="5223962" y="3228934"/>
            <a:ext cx="2244642" cy="2244642"/>
            <a:chExt cx="1940" cy="1940"/>
          </a:xfrm>
        </p:grpSpPr>
        <p:pic>
          <p:nvPicPr>
            <p:cNvPr id="8610" name="Picture 377"/>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1939" cy="1939"/>
            </a:xfrm>
            <a:prstGeom prst="rect">
              <a:avLst/>
            </a:prstGeom>
            <a:noFill/>
            <a:extLst>
              <a:ext uri="{909E8E84-426E-40DD-AFC4-6F175D3DCCD1}">
                <a14:hiddenFill xmlns:a14="http://schemas.microsoft.com/office/drawing/2010/main">
                  <a:solidFill>
                    <a:srgbClr val="FFFFFF"/>
                  </a:solidFill>
                </a14:hiddenFill>
              </a:ext>
            </a:extLst>
          </p:spPr>
        </p:pic>
        <p:grpSp>
          <p:nvGrpSpPr>
            <p:cNvPr id="8611" name="Group 378"/>
            <p:cNvGrpSpPr/>
            <p:nvPr/>
          </p:nvGrpSpPr>
          <p:grpSpPr>
            <a:xfrm>
              <a:off x="57" y="57"/>
              <a:ext cx="1768" cy="1768"/>
              <a:chOff x="57" y="57"/>
              <a:chExt cx="1768" cy="1768"/>
            </a:xfrm>
          </p:grpSpPr>
          <p:sp>
            <p:nvSpPr>
              <p:cNvPr id="8719" name="Freeform 379"/>
              <p:cNvSpPr/>
              <p:nvPr/>
            </p:nvSpPr>
            <p:spPr bwMode="auto">
              <a:xfrm>
                <a:off x="57" y="57"/>
                <a:ext cx="1768" cy="1768"/>
              </a:xfrm>
              <a:custGeom>
                <a:gdLst>
                  <a:gd name="T0" fmla="+- 0 868 57"/>
                  <a:gd name="T1" fmla="*/ T0 w 1768"/>
                  <a:gd name="T2" fmla="+- 0 60 57"/>
                  <a:gd name="T3" fmla="*/ 60 h 1768"/>
                  <a:gd name="T4" fmla="+- 0 728 57"/>
                  <a:gd name="T5" fmla="*/ T4 w 1768"/>
                  <a:gd name="T6" fmla="+- 0 82 57"/>
                  <a:gd name="T7" fmla="*/ 82 h 1768"/>
                  <a:gd name="T8" fmla="+- 0 596 57"/>
                  <a:gd name="T9" fmla="*/ T8 w 1768"/>
                  <a:gd name="T10" fmla="+- 0 126 57"/>
                  <a:gd name="T11" fmla="*/ 126 h 1768"/>
                  <a:gd name="T12" fmla="+- 0 475 57"/>
                  <a:gd name="T13" fmla="*/ T12 w 1768"/>
                  <a:gd name="T14" fmla="+- 0 189 57"/>
                  <a:gd name="T15" fmla="*/ 189 h 1768"/>
                  <a:gd name="T16" fmla="+- 0 365 57"/>
                  <a:gd name="T17" fmla="*/ T16 w 1768"/>
                  <a:gd name="T18" fmla="+- 0 269 57"/>
                  <a:gd name="T19" fmla="*/ 269 h 1768"/>
                  <a:gd name="T20" fmla="+- 0 269 57"/>
                  <a:gd name="T21" fmla="*/ T20 w 1768"/>
                  <a:gd name="T22" fmla="+- 0 365 57"/>
                  <a:gd name="T23" fmla="*/ 365 h 1768"/>
                  <a:gd name="T24" fmla="+- 0 189 57"/>
                  <a:gd name="T25" fmla="*/ T24 w 1768"/>
                  <a:gd name="T26" fmla="+- 0 475 57"/>
                  <a:gd name="T27" fmla="*/ 475 h 1768"/>
                  <a:gd name="T28" fmla="+- 0 126 57"/>
                  <a:gd name="T29" fmla="*/ T28 w 1768"/>
                  <a:gd name="T30" fmla="+- 0 596 57"/>
                  <a:gd name="T31" fmla="*/ 596 h 1768"/>
                  <a:gd name="T32" fmla="+- 0 82 57"/>
                  <a:gd name="T33" fmla="*/ T32 w 1768"/>
                  <a:gd name="T34" fmla="+- 0 728 57"/>
                  <a:gd name="T35" fmla="*/ 728 h 1768"/>
                  <a:gd name="T36" fmla="+- 0 60 57"/>
                  <a:gd name="T37" fmla="*/ T36 w 1768"/>
                  <a:gd name="T38" fmla="+- 0 868 57"/>
                  <a:gd name="T39" fmla="*/ 868 h 1768"/>
                  <a:gd name="T40" fmla="+- 0 60 57"/>
                  <a:gd name="T41" fmla="*/ T40 w 1768"/>
                  <a:gd name="T42" fmla="+- 0 1013 57"/>
                  <a:gd name="T43" fmla="*/ 1013 h 1768"/>
                  <a:gd name="T44" fmla="+- 0 82 57"/>
                  <a:gd name="T45" fmla="*/ T44 w 1768"/>
                  <a:gd name="T46" fmla="+- 0 1153 57"/>
                  <a:gd name="T47" fmla="*/ 1153 h 1768"/>
                  <a:gd name="T48" fmla="+- 0 126 57"/>
                  <a:gd name="T49" fmla="*/ T48 w 1768"/>
                  <a:gd name="T50" fmla="+- 0 1284 57"/>
                  <a:gd name="T51" fmla="*/ 1284 h 1768"/>
                  <a:gd name="T52" fmla="+- 0 189 57"/>
                  <a:gd name="T53" fmla="*/ T52 w 1768"/>
                  <a:gd name="T54" fmla="+- 0 1406 57"/>
                  <a:gd name="T55" fmla="*/ 1406 h 1768"/>
                  <a:gd name="T56" fmla="+- 0 269 57"/>
                  <a:gd name="T57" fmla="*/ T56 w 1768"/>
                  <a:gd name="T58" fmla="+- 0 1515 57"/>
                  <a:gd name="T59" fmla="*/ 1515 h 1768"/>
                  <a:gd name="T60" fmla="+- 0 365 57"/>
                  <a:gd name="T61" fmla="*/ T60 w 1768"/>
                  <a:gd name="T62" fmla="+- 0 1611 57"/>
                  <a:gd name="T63" fmla="*/ 1611 h 1768"/>
                  <a:gd name="T64" fmla="+- 0 475 57"/>
                  <a:gd name="T65" fmla="*/ T64 w 1768"/>
                  <a:gd name="T66" fmla="+- 0 1692 57"/>
                  <a:gd name="T67" fmla="*/ 1692 h 1768"/>
                  <a:gd name="T68" fmla="+- 0 596 57"/>
                  <a:gd name="T69" fmla="*/ T68 w 1768"/>
                  <a:gd name="T70" fmla="+- 0 1754 57"/>
                  <a:gd name="T71" fmla="*/ 1754 h 1768"/>
                  <a:gd name="T72" fmla="+- 0 728 57"/>
                  <a:gd name="T73" fmla="*/ T72 w 1768"/>
                  <a:gd name="T74" fmla="+- 0 1798 57"/>
                  <a:gd name="T75" fmla="*/ 1798 h 1768"/>
                  <a:gd name="T76" fmla="+- 0 868 57"/>
                  <a:gd name="T77" fmla="*/ T76 w 1768"/>
                  <a:gd name="T78" fmla="+- 0 1821 57"/>
                  <a:gd name="T79" fmla="*/ 1821 h 1768"/>
                  <a:gd name="T80" fmla="+- 0 1013 57"/>
                  <a:gd name="T81" fmla="*/ T80 w 1768"/>
                  <a:gd name="T82" fmla="+- 0 1821 57"/>
                  <a:gd name="T83" fmla="*/ 1821 h 1768"/>
                  <a:gd name="T84" fmla="+- 0 1153 57"/>
                  <a:gd name="T85" fmla="*/ T84 w 1768"/>
                  <a:gd name="T86" fmla="+- 0 1798 57"/>
                  <a:gd name="T87" fmla="*/ 1798 h 1768"/>
                  <a:gd name="T88" fmla="+- 0 1284 57"/>
                  <a:gd name="T89" fmla="*/ T88 w 1768"/>
                  <a:gd name="T90" fmla="+- 0 1754 57"/>
                  <a:gd name="T91" fmla="*/ 1754 h 1768"/>
                  <a:gd name="T92" fmla="+- 0 1406 57"/>
                  <a:gd name="T93" fmla="*/ T92 w 1768"/>
                  <a:gd name="T94" fmla="+- 0 1692 57"/>
                  <a:gd name="T95" fmla="*/ 1692 h 1768"/>
                  <a:gd name="T96" fmla="+- 0 1515 57"/>
                  <a:gd name="T97" fmla="*/ T96 w 1768"/>
                  <a:gd name="T98" fmla="+- 0 1611 57"/>
                  <a:gd name="T99" fmla="*/ 1611 h 1768"/>
                  <a:gd name="T100" fmla="+- 0 1611 57"/>
                  <a:gd name="T101" fmla="*/ T100 w 1768"/>
                  <a:gd name="T102" fmla="+- 0 1515 57"/>
                  <a:gd name="T103" fmla="*/ 1515 h 1768"/>
                  <a:gd name="T104" fmla="+- 0 1692 57"/>
                  <a:gd name="T105" fmla="*/ T104 w 1768"/>
                  <a:gd name="T106" fmla="+- 0 1406 57"/>
                  <a:gd name="T107" fmla="*/ 1406 h 1768"/>
                  <a:gd name="T108" fmla="+- 0 1754 57"/>
                  <a:gd name="T109" fmla="*/ T108 w 1768"/>
                  <a:gd name="T110" fmla="+- 0 1284 57"/>
                  <a:gd name="T111" fmla="*/ 1284 h 1768"/>
                  <a:gd name="T112" fmla="+- 0 1798 57"/>
                  <a:gd name="T113" fmla="*/ T112 w 1768"/>
                  <a:gd name="T114" fmla="+- 0 1153 57"/>
                  <a:gd name="T115" fmla="*/ 1153 h 1768"/>
                  <a:gd name="T116" fmla="+- 0 1821 57"/>
                  <a:gd name="T117" fmla="*/ T116 w 1768"/>
                  <a:gd name="T118" fmla="+- 0 1013 57"/>
                  <a:gd name="T119" fmla="*/ 1013 h 1768"/>
                  <a:gd name="T120" fmla="+- 0 1821 57"/>
                  <a:gd name="T121" fmla="*/ T120 w 1768"/>
                  <a:gd name="T122" fmla="+- 0 868 57"/>
                  <a:gd name="T123" fmla="*/ 868 h 1768"/>
                  <a:gd name="T124" fmla="+- 0 1798 57"/>
                  <a:gd name="T125" fmla="*/ T124 w 1768"/>
                  <a:gd name="T126" fmla="+- 0 728 57"/>
                  <a:gd name="T127" fmla="*/ 728 h 1768"/>
                  <a:gd name="T128" fmla="+- 0 1754 57"/>
                  <a:gd name="T129" fmla="*/ T128 w 1768"/>
                  <a:gd name="T130" fmla="+- 0 596 57"/>
                  <a:gd name="T131" fmla="*/ 596 h 1768"/>
                  <a:gd name="T132" fmla="+- 0 1692 57"/>
                  <a:gd name="T133" fmla="*/ T132 w 1768"/>
                  <a:gd name="T134" fmla="+- 0 475 57"/>
                  <a:gd name="T135" fmla="*/ 475 h 1768"/>
                  <a:gd name="T136" fmla="+- 0 1611 57"/>
                  <a:gd name="T137" fmla="*/ T136 w 1768"/>
                  <a:gd name="T138" fmla="+- 0 365 57"/>
                  <a:gd name="T139" fmla="*/ 365 h 1768"/>
                  <a:gd name="T140" fmla="+- 0 1515 57"/>
                  <a:gd name="T141" fmla="*/ T140 w 1768"/>
                  <a:gd name="T142" fmla="+- 0 269 57"/>
                  <a:gd name="T143" fmla="*/ 269 h 1768"/>
                  <a:gd name="T144" fmla="+- 0 1406 57"/>
                  <a:gd name="T145" fmla="*/ T144 w 1768"/>
                  <a:gd name="T146" fmla="+- 0 189 57"/>
                  <a:gd name="T147" fmla="*/ 189 h 1768"/>
                  <a:gd name="T148" fmla="+- 0 1284 57"/>
                  <a:gd name="T149" fmla="*/ T148 w 1768"/>
                  <a:gd name="T150" fmla="+- 0 126 57"/>
                  <a:gd name="T151" fmla="*/ 126 h 1768"/>
                  <a:gd name="T152" fmla="+- 0 1153 57"/>
                  <a:gd name="T153" fmla="*/ T152 w 1768"/>
                  <a:gd name="T154" fmla="+- 0 82 57"/>
                  <a:gd name="T155" fmla="*/ 82 h 1768"/>
                  <a:gd name="T156" fmla="+- 0 1013 57"/>
                  <a:gd name="T157" fmla="*/ T156 w 1768"/>
                  <a:gd name="T158" fmla="+- 0 60 57"/>
                  <a:gd name="T159" fmla="*/ 60 h 17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1768" h="1768">
                    <a:moveTo>
                      <a:pt x="883" y="0"/>
                    </a:moveTo>
                    <a:lnTo>
                      <a:pt x="811" y="3"/>
                    </a:lnTo>
                    <a:lnTo>
                      <a:pt x="740" y="11"/>
                    </a:lnTo>
                    <a:lnTo>
                      <a:pt x="671" y="25"/>
                    </a:lnTo>
                    <a:lnTo>
                      <a:pt x="604" y="45"/>
                    </a:lnTo>
                    <a:lnTo>
                      <a:pt x="539" y="69"/>
                    </a:lnTo>
                    <a:lnTo>
                      <a:pt x="477" y="98"/>
                    </a:lnTo>
                    <a:lnTo>
                      <a:pt x="418" y="132"/>
                    </a:lnTo>
                    <a:lnTo>
                      <a:pt x="361" y="170"/>
                    </a:lnTo>
                    <a:lnTo>
                      <a:pt x="308" y="212"/>
                    </a:lnTo>
                    <a:lnTo>
                      <a:pt x="258" y="258"/>
                    </a:lnTo>
                    <a:lnTo>
                      <a:pt x="212" y="308"/>
                    </a:lnTo>
                    <a:lnTo>
                      <a:pt x="170" y="361"/>
                    </a:lnTo>
                    <a:lnTo>
                      <a:pt x="132" y="418"/>
                    </a:lnTo>
                    <a:lnTo>
                      <a:pt x="98" y="477"/>
                    </a:lnTo>
                    <a:lnTo>
                      <a:pt x="69" y="539"/>
                    </a:lnTo>
                    <a:lnTo>
                      <a:pt x="45" y="604"/>
                    </a:lnTo>
                    <a:lnTo>
                      <a:pt x="25" y="671"/>
                    </a:lnTo>
                    <a:lnTo>
                      <a:pt x="11" y="740"/>
                    </a:lnTo>
                    <a:lnTo>
                      <a:pt x="3" y="811"/>
                    </a:lnTo>
                    <a:lnTo>
                      <a:pt x="0" y="883"/>
                    </a:lnTo>
                    <a:lnTo>
                      <a:pt x="3" y="956"/>
                    </a:lnTo>
                    <a:lnTo>
                      <a:pt x="11" y="1027"/>
                    </a:lnTo>
                    <a:lnTo>
                      <a:pt x="25" y="1096"/>
                    </a:lnTo>
                    <a:lnTo>
                      <a:pt x="45" y="1163"/>
                    </a:lnTo>
                    <a:lnTo>
                      <a:pt x="69" y="1227"/>
                    </a:lnTo>
                    <a:lnTo>
                      <a:pt x="98" y="1289"/>
                    </a:lnTo>
                    <a:lnTo>
                      <a:pt x="132" y="1349"/>
                    </a:lnTo>
                    <a:lnTo>
                      <a:pt x="170" y="1405"/>
                    </a:lnTo>
                    <a:lnTo>
                      <a:pt x="212" y="1458"/>
                    </a:lnTo>
                    <a:lnTo>
                      <a:pt x="258" y="1508"/>
                    </a:lnTo>
                    <a:lnTo>
                      <a:pt x="308" y="1554"/>
                    </a:lnTo>
                    <a:lnTo>
                      <a:pt x="361" y="1596"/>
                    </a:lnTo>
                    <a:lnTo>
                      <a:pt x="418" y="1635"/>
                    </a:lnTo>
                    <a:lnTo>
                      <a:pt x="477" y="1668"/>
                    </a:lnTo>
                    <a:lnTo>
                      <a:pt x="539" y="1697"/>
                    </a:lnTo>
                    <a:lnTo>
                      <a:pt x="604" y="1722"/>
                    </a:lnTo>
                    <a:lnTo>
                      <a:pt x="671" y="1741"/>
                    </a:lnTo>
                    <a:lnTo>
                      <a:pt x="740" y="1755"/>
                    </a:lnTo>
                    <a:lnTo>
                      <a:pt x="811" y="1764"/>
                    </a:lnTo>
                    <a:lnTo>
                      <a:pt x="883" y="1767"/>
                    </a:lnTo>
                    <a:lnTo>
                      <a:pt x="956" y="1764"/>
                    </a:lnTo>
                    <a:lnTo>
                      <a:pt x="1027" y="1755"/>
                    </a:lnTo>
                    <a:lnTo>
                      <a:pt x="1096" y="1741"/>
                    </a:lnTo>
                    <a:lnTo>
                      <a:pt x="1163" y="1722"/>
                    </a:lnTo>
                    <a:lnTo>
                      <a:pt x="1227" y="1697"/>
                    </a:lnTo>
                    <a:lnTo>
                      <a:pt x="1289" y="1668"/>
                    </a:lnTo>
                    <a:lnTo>
                      <a:pt x="1349" y="1635"/>
                    </a:lnTo>
                    <a:lnTo>
                      <a:pt x="1405" y="1596"/>
                    </a:lnTo>
                    <a:lnTo>
                      <a:pt x="1458" y="1554"/>
                    </a:lnTo>
                    <a:lnTo>
                      <a:pt x="1508" y="1508"/>
                    </a:lnTo>
                    <a:lnTo>
                      <a:pt x="1554" y="1458"/>
                    </a:lnTo>
                    <a:lnTo>
                      <a:pt x="1596" y="1405"/>
                    </a:lnTo>
                    <a:lnTo>
                      <a:pt x="1635" y="1349"/>
                    </a:lnTo>
                    <a:lnTo>
                      <a:pt x="1668" y="1289"/>
                    </a:lnTo>
                    <a:lnTo>
                      <a:pt x="1697" y="1227"/>
                    </a:lnTo>
                    <a:lnTo>
                      <a:pt x="1722" y="1163"/>
                    </a:lnTo>
                    <a:lnTo>
                      <a:pt x="1741" y="1096"/>
                    </a:lnTo>
                    <a:lnTo>
                      <a:pt x="1755" y="1027"/>
                    </a:lnTo>
                    <a:lnTo>
                      <a:pt x="1764" y="956"/>
                    </a:lnTo>
                    <a:lnTo>
                      <a:pt x="1767" y="883"/>
                    </a:lnTo>
                    <a:lnTo>
                      <a:pt x="1764" y="811"/>
                    </a:lnTo>
                    <a:lnTo>
                      <a:pt x="1755" y="740"/>
                    </a:lnTo>
                    <a:lnTo>
                      <a:pt x="1741" y="671"/>
                    </a:lnTo>
                    <a:lnTo>
                      <a:pt x="1722" y="604"/>
                    </a:lnTo>
                    <a:lnTo>
                      <a:pt x="1697" y="539"/>
                    </a:lnTo>
                    <a:lnTo>
                      <a:pt x="1668" y="477"/>
                    </a:lnTo>
                    <a:lnTo>
                      <a:pt x="1635" y="418"/>
                    </a:lnTo>
                    <a:lnTo>
                      <a:pt x="1596" y="361"/>
                    </a:lnTo>
                    <a:lnTo>
                      <a:pt x="1554" y="308"/>
                    </a:lnTo>
                    <a:lnTo>
                      <a:pt x="1508" y="258"/>
                    </a:lnTo>
                    <a:lnTo>
                      <a:pt x="1458" y="212"/>
                    </a:lnTo>
                    <a:lnTo>
                      <a:pt x="1405" y="170"/>
                    </a:lnTo>
                    <a:lnTo>
                      <a:pt x="1349" y="132"/>
                    </a:lnTo>
                    <a:lnTo>
                      <a:pt x="1289" y="98"/>
                    </a:lnTo>
                    <a:lnTo>
                      <a:pt x="1227" y="69"/>
                    </a:lnTo>
                    <a:lnTo>
                      <a:pt x="1163" y="45"/>
                    </a:lnTo>
                    <a:lnTo>
                      <a:pt x="1096" y="25"/>
                    </a:lnTo>
                    <a:lnTo>
                      <a:pt x="1027" y="11"/>
                    </a:lnTo>
                    <a:lnTo>
                      <a:pt x="956" y="3"/>
                    </a:lnTo>
                    <a:lnTo>
                      <a:pt x="88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2" name="Group 380"/>
            <p:cNvGrpSpPr/>
            <p:nvPr/>
          </p:nvGrpSpPr>
          <p:grpSpPr>
            <a:xfrm>
              <a:off x="57" y="57"/>
              <a:ext cx="884" cy="1760"/>
              <a:chOff x="57" y="57"/>
              <a:chExt cx="884" cy="1760"/>
            </a:xfrm>
          </p:grpSpPr>
          <p:sp>
            <p:nvSpPr>
              <p:cNvPr id="8718" name="Freeform 381"/>
              <p:cNvSpPr/>
              <p:nvPr/>
            </p:nvSpPr>
            <p:spPr bwMode="auto">
              <a:xfrm>
                <a:off x="57" y="57"/>
                <a:ext cx="884" cy="1760"/>
              </a:xfrm>
              <a:custGeom>
                <a:gdLst>
                  <a:gd name="T0" fmla="+- 0 940 57"/>
                  <a:gd name="T1" fmla="*/ T0 w 884"/>
                  <a:gd name="T2" fmla="+- 0 57 57"/>
                  <a:gd name="T3" fmla="*/ 57 h 1760"/>
                  <a:gd name="T4" fmla="+- 0 868 57"/>
                  <a:gd name="T5" fmla="*/ T4 w 884"/>
                  <a:gd name="T6" fmla="+- 0 60 57"/>
                  <a:gd name="T7" fmla="*/ 60 h 1760"/>
                  <a:gd name="T8" fmla="+- 0 797 57"/>
                  <a:gd name="T9" fmla="*/ T8 w 884"/>
                  <a:gd name="T10" fmla="+- 0 68 57"/>
                  <a:gd name="T11" fmla="*/ 68 h 1760"/>
                  <a:gd name="T12" fmla="+- 0 728 57"/>
                  <a:gd name="T13" fmla="*/ T12 w 884"/>
                  <a:gd name="T14" fmla="+- 0 82 57"/>
                  <a:gd name="T15" fmla="*/ 82 h 1760"/>
                  <a:gd name="T16" fmla="+- 0 661 57"/>
                  <a:gd name="T17" fmla="*/ T16 w 884"/>
                  <a:gd name="T18" fmla="+- 0 102 57"/>
                  <a:gd name="T19" fmla="*/ 102 h 1760"/>
                  <a:gd name="T20" fmla="+- 0 596 57"/>
                  <a:gd name="T21" fmla="*/ T20 w 884"/>
                  <a:gd name="T22" fmla="+- 0 126 57"/>
                  <a:gd name="T23" fmla="*/ 126 h 1760"/>
                  <a:gd name="T24" fmla="+- 0 534 57"/>
                  <a:gd name="T25" fmla="*/ T24 w 884"/>
                  <a:gd name="T26" fmla="+- 0 155 57"/>
                  <a:gd name="T27" fmla="*/ 155 h 1760"/>
                  <a:gd name="T28" fmla="+- 0 475 57"/>
                  <a:gd name="T29" fmla="*/ T28 w 884"/>
                  <a:gd name="T30" fmla="+- 0 189 57"/>
                  <a:gd name="T31" fmla="*/ 189 h 1760"/>
                  <a:gd name="T32" fmla="+- 0 418 57"/>
                  <a:gd name="T33" fmla="*/ T32 w 884"/>
                  <a:gd name="T34" fmla="+- 0 227 57"/>
                  <a:gd name="T35" fmla="*/ 227 h 1760"/>
                  <a:gd name="T36" fmla="+- 0 365 57"/>
                  <a:gd name="T37" fmla="*/ T36 w 884"/>
                  <a:gd name="T38" fmla="+- 0 269 57"/>
                  <a:gd name="T39" fmla="*/ 269 h 1760"/>
                  <a:gd name="T40" fmla="+- 0 315 57"/>
                  <a:gd name="T41" fmla="*/ T40 w 884"/>
                  <a:gd name="T42" fmla="+- 0 316 57"/>
                  <a:gd name="T43" fmla="*/ 316 h 1760"/>
                  <a:gd name="T44" fmla="+- 0 269 57"/>
                  <a:gd name="T45" fmla="*/ T44 w 884"/>
                  <a:gd name="T46" fmla="+- 0 365 57"/>
                  <a:gd name="T47" fmla="*/ 365 h 1760"/>
                  <a:gd name="T48" fmla="+- 0 227 57"/>
                  <a:gd name="T49" fmla="*/ T48 w 884"/>
                  <a:gd name="T50" fmla="+- 0 418 57"/>
                  <a:gd name="T51" fmla="*/ 418 h 1760"/>
                  <a:gd name="T52" fmla="+- 0 189 57"/>
                  <a:gd name="T53" fmla="*/ T52 w 884"/>
                  <a:gd name="T54" fmla="+- 0 475 57"/>
                  <a:gd name="T55" fmla="*/ 475 h 1760"/>
                  <a:gd name="T56" fmla="+- 0 155 57"/>
                  <a:gd name="T57" fmla="*/ T56 w 884"/>
                  <a:gd name="T58" fmla="+- 0 534 57"/>
                  <a:gd name="T59" fmla="*/ 534 h 1760"/>
                  <a:gd name="T60" fmla="+- 0 126 57"/>
                  <a:gd name="T61" fmla="*/ T60 w 884"/>
                  <a:gd name="T62" fmla="+- 0 596 57"/>
                  <a:gd name="T63" fmla="*/ 596 h 1760"/>
                  <a:gd name="T64" fmla="+- 0 102 57"/>
                  <a:gd name="T65" fmla="*/ T64 w 884"/>
                  <a:gd name="T66" fmla="+- 0 661 57"/>
                  <a:gd name="T67" fmla="*/ 661 h 1760"/>
                  <a:gd name="T68" fmla="+- 0 82 57"/>
                  <a:gd name="T69" fmla="*/ T68 w 884"/>
                  <a:gd name="T70" fmla="+- 0 728 57"/>
                  <a:gd name="T71" fmla="*/ 728 h 1760"/>
                  <a:gd name="T72" fmla="+- 0 68 57"/>
                  <a:gd name="T73" fmla="*/ T72 w 884"/>
                  <a:gd name="T74" fmla="+- 0 797 57"/>
                  <a:gd name="T75" fmla="*/ 797 h 1760"/>
                  <a:gd name="T76" fmla="+- 0 60 57"/>
                  <a:gd name="T77" fmla="*/ T76 w 884"/>
                  <a:gd name="T78" fmla="+- 0 868 57"/>
                  <a:gd name="T79" fmla="*/ 868 h 1760"/>
                  <a:gd name="T80" fmla="+- 0 57 57"/>
                  <a:gd name="T81" fmla="*/ T80 w 884"/>
                  <a:gd name="T82" fmla="+- 0 940 57"/>
                  <a:gd name="T83" fmla="*/ 940 h 1760"/>
                  <a:gd name="T84" fmla="+- 0 59 57"/>
                  <a:gd name="T85" fmla="*/ T84 w 884"/>
                  <a:gd name="T86" fmla="+- 0 1007 57"/>
                  <a:gd name="T87" fmla="*/ 1007 h 1760"/>
                  <a:gd name="T88" fmla="+- 0 67 57"/>
                  <a:gd name="T89" fmla="*/ T88 w 884"/>
                  <a:gd name="T90" fmla="+- 0 1072 57"/>
                  <a:gd name="T91" fmla="*/ 1072 h 1760"/>
                  <a:gd name="T92" fmla="+- 0 79 57"/>
                  <a:gd name="T93" fmla="*/ T92 w 884"/>
                  <a:gd name="T94" fmla="+- 0 1136 57"/>
                  <a:gd name="T95" fmla="*/ 1136 h 1760"/>
                  <a:gd name="T96" fmla="+- 0 95 57"/>
                  <a:gd name="T97" fmla="*/ T96 w 884"/>
                  <a:gd name="T98" fmla="+- 0 1199 57"/>
                  <a:gd name="T99" fmla="*/ 1199 h 1760"/>
                  <a:gd name="T100" fmla="+- 0 116 57"/>
                  <a:gd name="T101" fmla="*/ T100 w 884"/>
                  <a:gd name="T102" fmla="+- 0 1259 57"/>
                  <a:gd name="T103" fmla="*/ 1259 h 1760"/>
                  <a:gd name="T104" fmla="+- 0 141 57"/>
                  <a:gd name="T105" fmla="*/ T104 w 884"/>
                  <a:gd name="T106" fmla="+- 0 1317 57"/>
                  <a:gd name="T107" fmla="*/ 1317 h 1760"/>
                  <a:gd name="T108" fmla="+- 0 170 57"/>
                  <a:gd name="T109" fmla="*/ T108 w 884"/>
                  <a:gd name="T110" fmla="+- 0 1373 57"/>
                  <a:gd name="T111" fmla="*/ 1373 h 1760"/>
                  <a:gd name="T112" fmla="+- 0 203 57"/>
                  <a:gd name="T113" fmla="*/ T112 w 884"/>
                  <a:gd name="T114" fmla="+- 0 1427 57"/>
                  <a:gd name="T115" fmla="*/ 1427 h 1760"/>
                  <a:gd name="T116" fmla="+- 0 239 57"/>
                  <a:gd name="T117" fmla="*/ T116 w 884"/>
                  <a:gd name="T118" fmla="+- 0 1478 57"/>
                  <a:gd name="T119" fmla="*/ 1478 h 1760"/>
                  <a:gd name="T120" fmla="+- 0 279 57"/>
                  <a:gd name="T121" fmla="*/ T120 w 884"/>
                  <a:gd name="T122" fmla="+- 0 1526 57"/>
                  <a:gd name="T123" fmla="*/ 1526 h 1760"/>
                  <a:gd name="T124" fmla="+- 0 322 57"/>
                  <a:gd name="T125" fmla="*/ T124 w 884"/>
                  <a:gd name="T126" fmla="+- 0 1571 57"/>
                  <a:gd name="T127" fmla="*/ 1571 h 1760"/>
                  <a:gd name="T128" fmla="+- 0 368 57"/>
                  <a:gd name="T129" fmla="*/ T128 w 884"/>
                  <a:gd name="T130" fmla="+- 0 1613 57"/>
                  <a:gd name="T131" fmla="*/ 1613 h 1760"/>
                  <a:gd name="T132" fmla="+- 0 417 57"/>
                  <a:gd name="T133" fmla="*/ T132 w 884"/>
                  <a:gd name="T134" fmla="+- 0 1652 57"/>
                  <a:gd name="T135" fmla="*/ 1652 h 1760"/>
                  <a:gd name="T136" fmla="+- 0 469 57"/>
                  <a:gd name="T137" fmla="*/ T136 w 884"/>
                  <a:gd name="T138" fmla="+- 0 1687 57"/>
                  <a:gd name="T139" fmla="*/ 1687 h 1760"/>
                  <a:gd name="T140" fmla="+- 0 524 57"/>
                  <a:gd name="T141" fmla="*/ T140 w 884"/>
                  <a:gd name="T142" fmla="+- 0 1719 57"/>
                  <a:gd name="T143" fmla="*/ 1719 h 1760"/>
                  <a:gd name="T144" fmla="+- 0 580 57"/>
                  <a:gd name="T145" fmla="*/ T144 w 884"/>
                  <a:gd name="T146" fmla="+- 0 1747 57"/>
                  <a:gd name="T147" fmla="*/ 1747 h 1760"/>
                  <a:gd name="T148" fmla="+- 0 639 57"/>
                  <a:gd name="T149" fmla="*/ T148 w 884"/>
                  <a:gd name="T150" fmla="+- 0 1771 57"/>
                  <a:gd name="T151" fmla="*/ 1771 h 1760"/>
                  <a:gd name="T152" fmla="+- 0 700 57"/>
                  <a:gd name="T153" fmla="*/ T152 w 884"/>
                  <a:gd name="T154" fmla="+- 0 1791 57"/>
                  <a:gd name="T155" fmla="*/ 1791 h 1760"/>
                  <a:gd name="T156" fmla="+- 0 763 57"/>
                  <a:gd name="T157" fmla="*/ T156 w 884"/>
                  <a:gd name="T158" fmla="+- 0 1806 57"/>
                  <a:gd name="T159" fmla="*/ 1806 h 1760"/>
                  <a:gd name="T160" fmla="+- 0 827 57"/>
                  <a:gd name="T161" fmla="*/ T160 w 884"/>
                  <a:gd name="T162" fmla="+- 0 1817 57"/>
                  <a:gd name="T163" fmla="*/ 1817 h 1760"/>
                  <a:gd name="T164" fmla="+- 0 940 57"/>
                  <a:gd name="T165" fmla="*/ T164 w 884"/>
                  <a:gd name="T166" fmla="+- 0 940 57"/>
                  <a:gd name="T167" fmla="*/ 940 h 1760"/>
                  <a:gd name="T168" fmla="+- 0 940 57"/>
                  <a:gd name="T169" fmla="*/ T168 w 884"/>
                  <a:gd name="T170" fmla="+- 0 57 57"/>
                  <a:gd name="T171" fmla="*/ 57 h 17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Lst>
                <a:rect l="0" t="0" r="r" b="b"/>
                <a:pathLst>
                  <a:path w="884" h="1760">
                    <a:moveTo>
                      <a:pt x="883" y="0"/>
                    </a:moveTo>
                    <a:lnTo>
                      <a:pt x="811" y="3"/>
                    </a:lnTo>
                    <a:lnTo>
                      <a:pt x="740" y="11"/>
                    </a:lnTo>
                    <a:lnTo>
                      <a:pt x="671" y="25"/>
                    </a:lnTo>
                    <a:lnTo>
                      <a:pt x="604" y="45"/>
                    </a:lnTo>
                    <a:lnTo>
                      <a:pt x="539" y="69"/>
                    </a:lnTo>
                    <a:lnTo>
                      <a:pt x="477" y="98"/>
                    </a:lnTo>
                    <a:lnTo>
                      <a:pt x="418" y="132"/>
                    </a:lnTo>
                    <a:lnTo>
                      <a:pt x="361" y="170"/>
                    </a:lnTo>
                    <a:lnTo>
                      <a:pt x="308" y="212"/>
                    </a:lnTo>
                    <a:lnTo>
                      <a:pt x="258" y="259"/>
                    </a:lnTo>
                    <a:lnTo>
                      <a:pt x="212" y="308"/>
                    </a:lnTo>
                    <a:lnTo>
                      <a:pt x="170" y="361"/>
                    </a:lnTo>
                    <a:lnTo>
                      <a:pt x="132" y="418"/>
                    </a:lnTo>
                    <a:lnTo>
                      <a:pt x="98" y="477"/>
                    </a:lnTo>
                    <a:lnTo>
                      <a:pt x="69" y="539"/>
                    </a:lnTo>
                    <a:lnTo>
                      <a:pt x="45" y="604"/>
                    </a:lnTo>
                    <a:lnTo>
                      <a:pt x="25" y="671"/>
                    </a:lnTo>
                    <a:lnTo>
                      <a:pt x="11" y="740"/>
                    </a:lnTo>
                    <a:lnTo>
                      <a:pt x="3" y="811"/>
                    </a:lnTo>
                    <a:lnTo>
                      <a:pt x="0" y="883"/>
                    </a:lnTo>
                    <a:lnTo>
                      <a:pt x="2" y="950"/>
                    </a:lnTo>
                    <a:lnTo>
                      <a:pt x="10" y="1015"/>
                    </a:lnTo>
                    <a:lnTo>
                      <a:pt x="22" y="1079"/>
                    </a:lnTo>
                    <a:lnTo>
                      <a:pt x="38" y="1142"/>
                    </a:lnTo>
                    <a:lnTo>
                      <a:pt x="59" y="1202"/>
                    </a:lnTo>
                    <a:lnTo>
                      <a:pt x="84" y="1260"/>
                    </a:lnTo>
                    <a:lnTo>
                      <a:pt x="113" y="1316"/>
                    </a:lnTo>
                    <a:lnTo>
                      <a:pt x="146" y="1370"/>
                    </a:lnTo>
                    <a:lnTo>
                      <a:pt x="182" y="1421"/>
                    </a:lnTo>
                    <a:lnTo>
                      <a:pt x="222" y="1469"/>
                    </a:lnTo>
                    <a:lnTo>
                      <a:pt x="265" y="1514"/>
                    </a:lnTo>
                    <a:lnTo>
                      <a:pt x="311" y="1556"/>
                    </a:lnTo>
                    <a:lnTo>
                      <a:pt x="360" y="1595"/>
                    </a:lnTo>
                    <a:lnTo>
                      <a:pt x="412" y="1630"/>
                    </a:lnTo>
                    <a:lnTo>
                      <a:pt x="467" y="1662"/>
                    </a:lnTo>
                    <a:lnTo>
                      <a:pt x="523" y="1690"/>
                    </a:lnTo>
                    <a:lnTo>
                      <a:pt x="582" y="1714"/>
                    </a:lnTo>
                    <a:lnTo>
                      <a:pt x="643" y="1734"/>
                    </a:lnTo>
                    <a:lnTo>
                      <a:pt x="706" y="1749"/>
                    </a:lnTo>
                    <a:lnTo>
                      <a:pt x="770" y="1760"/>
                    </a:lnTo>
                    <a:lnTo>
                      <a:pt x="883" y="883"/>
                    </a:lnTo>
                    <a:lnTo>
                      <a:pt x="883" y="0"/>
                    </a:lnTo>
                    <a:close/>
                  </a:path>
                </a:pathLst>
              </a:custGeom>
              <a:solidFill>
                <a:srgbClr val="9FA0A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3" name="Group 382"/>
            <p:cNvGrpSpPr/>
            <p:nvPr/>
          </p:nvGrpSpPr>
          <p:grpSpPr>
            <a:xfrm>
              <a:off x="47" y="47"/>
              <a:ext cx="904" cy="1781"/>
              <a:chOff x="47" y="47"/>
              <a:chExt cx="904" cy="1781"/>
            </a:xfrm>
          </p:grpSpPr>
          <p:sp>
            <p:nvSpPr>
              <p:cNvPr id="8714" name="Freeform 383"/>
              <p:cNvSpPr/>
              <p:nvPr/>
            </p:nvSpPr>
            <p:spPr bwMode="auto">
              <a:xfrm>
                <a:off x="47" y="47"/>
                <a:ext cx="904" cy="1781"/>
              </a:xfrm>
              <a:custGeom>
                <a:gdLst>
                  <a:gd name="T0" fmla="+- 0 940 47"/>
                  <a:gd name="T1" fmla="*/ T0 w 904"/>
                  <a:gd name="T2" fmla="+- 0 47 47"/>
                  <a:gd name="T3" fmla="*/ 47 h 1781"/>
                  <a:gd name="T4" fmla="+- 0 795 47"/>
                  <a:gd name="T5" fmla="*/ T4 w 904"/>
                  <a:gd name="T6" fmla="+- 0 58 47"/>
                  <a:gd name="T7" fmla="*/ 58 h 1781"/>
                  <a:gd name="T8" fmla="+- 0 658 47"/>
                  <a:gd name="T9" fmla="*/ T8 w 904"/>
                  <a:gd name="T10" fmla="+- 0 92 47"/>
                  <a:gd name="T11" fmla="*/ 92 h 1781"/>
                  <a:gd name="T12" fmla="+- 0 530 47"/>
                  <a:gd name="T13" fmla="*/ T12 w 904"/>
                  <a:gd name="T14" fmla="+- 0 146 47"/>
                  <a:gd name="T15" fmla="*/ 146 h 1781"/>
                  <a:gd name="T16" fmla="+- 0 413 47"/>
                  <a:gd name="T17" fmla="*/ T16 w 904"/>
                  <a:gd name="T18" fmla="+- 0 219 47"/>
                  <a:gd name="T19" fmla="*/ 219 h 1781"/>
                  <a:gd name="T20" fmla="+- 0 308 47"/>
                  <a:gd name="T21" fmla="*/ T20 w 904"/>
                  <a:gd name="T22" fmla="+- 0 308 47"/>
                  <a:gd name="T23" fmla="*/ 308 h 1781"/>
                  <a:gd name="T24" fmla="+- 0 219 47"/>
                  <a:gd name="T25" fmla="*/ T24 w 904"/>
                  <a:gd name="T26" fmla="+- 0 413 47"/>
                  <a:gd name="T27" fmla="*/ 413 h 1781"/>
                  <a:gd name="T28" fmla="+- 0 146 47"/>
                  <a:gd name="T29" fmla="*/ T28 w 904"/>
                  <a:gd name="T30" fmla="+- 0 530 47"/>
                  <a:gd name="T31" fmla="*/ 530 h 1781"/>
                  <a:gd name="T32" fmla="+- 0 92 47"/>
                  <a:gd name="T33" fmla="*/ T32 w 904"/>
                  <a:gd name="T34" fmla="+- 0 658 47"/>
                  <a:gd name="T35" fmla="*/ 658 h 1781"/>
                  <a:gd name="T36" fmla="+- 0 58 47"/>
                  <a:gd name="T37" fmla="*/ T36 w 904"/>
                  <a:gd name="T38" fmla="+- 0 795 47"/>
                  <a:gd name="T39" fmla="*/ 795 h 1781"/>
                  <a:gd name="T40" fmla="+- 0 47 47"/>
                  <a:gd name="T41" fmla="*/ T40 w 904"/>
                  <a:gd name="T42" fmla="+- 0 940 47"/>
                  <a:gd name="T43" fmla="*/ 940 h 1781"/>
                  <a:gd name="T44" fmla="+- 0 49 47"/>
                  <a:gd name="T45" fmla="*/ T44 w 904"/>
                  <a:gd name="T46" fmla="+- 0 1008 47"/>
                  <a:gd name="T47" fmla="*/ 1008 h 1781"/>
                  <a:gd name="T48" fmla="+- 0 69 47"/>
                  <a:gd name="T49" fmla="*/ T48 w 904"/>
                  <a:gd name="T50" fmla="+- 0 1139 47"/>
                  <a:gd name="T51" fmla="*/ 1139 h 1781"/>
                  <a:gd name="T52" fmla="+- 0 107 47"/>
                  <a:gd name="T53" fmla="*/ T52 w 904"/>
                  <a:gd name="T54" fmla="+- 0 1262 47"/>
                  <a:gd name="T55" fmla="*/ 1262 h 1781"/>
                  <a:gd name="T56" fmla="+- 0 161 47"/>
                  <a:gd name="T57" fmla="*/ T56 w 904"/>
                  <a:gd name="T58" fmla="+- 0 1378 47"/>
                  <a:gd name="T59" fmla="*/ 1378 h 1781"/>
                  <a:gd name="T60" fmla="+- 0 231 47"/>
                  <a:gd name="T61" fmla="*/ T60 w 904"/>
                  <a:gd name="T62" fmla="+- 0 1484 47"/>
                  <a:gd name="T63" fmla="*/ 1484 h 1781"/>
                  <a:gd name="T64" fmla="+- 0 315 47"/>
                  <a:gd name="T65" fmla="*/ T64 w 904"/>
                  <a:gd name="T66" fmla="+- 0 1578 47"/>
                  <a:gd name="T67" fmla="*/ 1578 h 1781"/>
                  <a:gd name="T68" fmla="+- 0 412 47"/>
                  <a:gd name="T69" fmla="*/ T68 w 904"/>
                  <a:gd name="T70" fmla="+- 0 1660 47"/>
                  <a:gd name="T71" fmla="*/ 1660 h 1781"/>
                  <a:gd name="T72" fmla="+- 0 519 47"/>
                  <a:gd name="T73" fmla="*/ T72 w 904"/>
                  <a:gd name="T74" fmla="+- 0 1728 47"/>
                  <a:gd name="T75" fmla="*/ 1728 h 1781"/>
                  <a:gd name="T76" fmla="+- 0 636 47"/>
                  <a:gd name="T77" fmla="*/ T76 w 904"/>
                  <a:gd name="T78" fmla="+- 0 1780 47"/>
                  <a:gd name="T79" fmla="*/ 1780 h 1781"/>
                  <a:gd name="T80" fmla="+- 0 761 47"/>
                  <a:gd name="T81" fmla="*/ T80 w 904"/>
                  <a:gd name="T82" fmla="+- 0 1816 47"/>
                  <a:gd name="T83" fmla="*/ 1816 h 1781"/>
                  <a:gd name="T84" fmla="+- 0 828 47"/>
                  <a:gd name="T85" fmla="*/ T84 w 904"/>
                  <a:gd name="T86" fmla="+- 0 1827 47"/>
                  <a:gd name="T87" fmla="*/ 1827 h 1781"/>
                  <a:gd name="T88" fmla="+- 0 835 47"/>
                  <a:gd name="T89" fmla="*/ T88 w 904"/>
                  <a:gd name="T90" fmla="+- 0 1823 47"/>
                  <a:gd name="T91" fmla="*/ 1823 h 1781"/>
                  <a:gd name="T92" fmla="+- 0 837 47"/>
                  <a:gd name="T93" fmla="*/ T92 w 904"/>
                  <a:gd name="T94" fmla="+- 0 1818 47"/>
                  <a:gd name="T95" fmla="*/ 1818 h 1781"/>
                  <a:gd name="T96" fmla="+- 0 818 47"/>
                  <a:gd name="T97" fmla="*/ T96 w 904"/>
                  <a:gd name="T98" fmla="+- 0 1805 47"/>
                  <a:gd name="T99" fmla="*/ 1805 h 1781"/>
                  <a:gd name="T100" fmla="+- 0 643 47"/>
                  <a:gd name="T101" fmla="*/ T100 w 904"/>
                  <a:gd name="T102" fmla="+- 0 1762 47"/>
                  <a:gd name="T103" fmla="*/ 1762 h 1781"/>
                  <a:gd name="T104" fmla="+- 0 528 47"/>
                  <a:gd name="T105" fmla="*/ T104 w 904"/>
                  <a:gd name="T106" fmla="+- 0 1710 47"/>
                  <a:gd name="T107" fmla="*/ 1710 h 1781"/>
                  <a:gd name="T108" fmla="+- 0 423 47"/>
                  <a:gd name="T109" fmla="*/ T108 w 904"/>
                  <a:gd name="T110" fmla="+- 0 1644 47"/>
                  <a:gd name="T111" fmla="*/ 1644 h 1781"/>
                  <a:gd name="T112" fmla="+- 0 329 47"/>
                  <a:gd name="T113" fmla="*/ T112 w 904"/>
                  <a:gd name="T114" fmla="+- 0 1564 47"/>
                  <a:gd name="T115" fmla="*/ 1564 h 1781"/>
                  <a:gd name="T116" fmla="+- 0 247 47"/>
                  <a:gd name="T117" fmla="*/ T116 w 904"/>
                  <a:gd name="T118" fmla="+- 0 1472 47"/>
                  <a:gd name="T119" fmla="*/ 1472 h 1781"/>
                  <a:gd name="T120" fmla="+- 0 179 47"/>
                  <a:gd name="T121" fmla="*/ T120 w 904"/>
                  <a:gd name="T122" fmla="+- 0 1368 47"/>
                  <a:gd name="T123" fmla="*/ 1368 h 1781"/>
                  <a:gd name="T124" fmla="+- 0 125 47"/>
                  <a:gd name="T125" fmla="*/ T124 w 904"/>
                  <a:gd name="T126" fmla="+- 0 1255 47"/>
                  <a:gd name="T127" fmla="*/ 1255 h 1781"/>
                  <a:gd name="T128" fmla="+- 0 88 47"/>
                  <a:gd name="T129" fmla="*/ T128 w 904"/>
                  <a:gd name="T130" fmla="+- 0 1134 47"/>
                  <a:gd name="T131" fmla="*/ 1134 h 1781"/>
                  <a:gd name="T132" fmla="+- 0 69 47"/>
                  <a:gd name="T133" fmla="*/ T132 w 904"/>
                  <a:gd name="T134" fmla="+- 0 1006 47"/>
                  <a:gd name="T135" fmla="*/ 1006 h 1781"/>
                  <a:gd name="T136" fmla="+- 0 67 47"/>
                  <a:gd name="T137" fmla="*/ T136 w 904"/>
                  <a:gd name="T138" fmla="+- 0 940 47"/>
                  <a:gd name="T139" fmla="*/ 940 h 1781"/>
                  <a:gd name="T140" fmla="+- 0 73 47"/>
                  <a:gd name="T141" fmla="*/ T140 w 904"/>
                  <a:gd name="T142" fmla="+- 0 833 47"/>
                  <a:gd name="T143" fmla="*/ 833 h 1781"/>
                  <a:gd name="T144" fmla="+- 0 101 47"/>
                  <a:gd name="T145" fmla="*/ T144 w 904"/>
                  <a:gd name="T146" fmla="+- 0 697 47"/>
                  <a:gd name="T147" fmla="*/ 697 h 1781"/>
                  <a:gd name="T148" fmla="+- 0 149 47"/>
                  <a:gd name="T149" fmla="*/ T148 w 904"/>
                  <a:gd name="T150" fmla="+- 0 569 47"/>
                  <a:gd name="T151" fmla="*/ 569 h 1781"/>
                  <a:gd name="T152" fmla="+- 0 216 47"/>
                  <a:gd name="T153" fmla="*/ T152 w 904"/>
                  <a:gd name="T154" fmla="+- 0 452 47"/>
                  <a:gd name="T155" fmla="*/ 452 h 1781"/>
                  <a:gd name="T156" fmla="+- 0 299 47"/>
                  <a:gd name="T157" fmla="*/ T156 w 904"/>
                  <a:gd name="T158" fmla="+- 0 347 47"/>
                  <a:gd name="T159" fmla="*/ 347 h 1781"/>
                  <a:gd name="T160" fmla="+- 0 398 47"/>
                  <a:gd name="T161" fmla="*/ T160 w 904"/>
                  <a:gd name="T162" fmla="+- 0 256 47"/>
                  <a:gd name="T163" fmla="*/ 256 h 1781"/>
                  <a:gd name="T164" fmla="+- 0 509 47"/>
                  <a:gd name="T165" fmla="*/ T164 w 904"/>
                  <a:gd name="T166" fmla="+- 0 180 47"/>
                  <a:gd name="T167" fmla="*/ 180 h 1781"/>
                  <a:gd name="T168" fmla="+- 0 632 47"/>
                  <a:gd name="T169" fmla="*/ T168 w 904"/>
                  <a:gd name="T170" fmla="+- 0 123 47"/>
                  <a:gd name="T171" fmla="*/ 123 h 1781"/>
                  <a:gd name="T172" fmla="+- 0 764 47"/>
                  <a:gd name="T173" fmla="*/ T172 w 904"/>
                  <a:gd name="T174" fmla="+- 0 84 47"/>
                  <a:gd name="T175" fmla="*/ 84 h 1781"/>
                  <a:gd name="T176" fmla="+- 0 904 47"/>
                  <a:gd name="T177" fmla="*/ T176 w 904"/>
                  <a:gd name="T178" fmla="+- 0 67 47"/>
                  <a:gd name="T179" fmla="*/ 67 h 1781"/>
                  <a:gd name="T180" fmla="+- 0 930 47"/>
                  <a:gd name="T181" fmla="*/ T180 w 904"/>
                  <a:gd name="T182" fmla="+- 0 57 47"/>
                  <a:gd name="T183" fmla="*/ 57 h 1781"/>
                  <a:gd name="T184" fmla="+- 0 950 47"/>
                  <a:gd name="T185" fmla="*/ T184 w 904"/>
                  <a:gd name="T186" fmla="+- 0 54 47"/>
                  <a:gd name="T187" fmla="*/ 54 h 1781"/>
                  <a:gd name="T188" fmla="+- 0 945 47"/>
                  <a:gd name="T189" fmla="*/ T188 w 904"/>
                  <a:gd name="T190" fmla="+- 0 48 47"/>
                  <a:gd name="T191" fmla="*/ 48 h 178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Lst>
                <a:rect l="0" t="0" r="r" b="b"/>
                <a:pathLst>
                  <a:path w="904" h="1781">
                    <a:moveTo>
                      <a:pt x="896" y="0"/>
                    </a:moveTo>
                    <a:lnTo>
                      <a:pt x="893" y="0"/>
                    </a:lnTo>
                    <a:lnTo>
                      <a:pt x="820" y="3"/>
                    </a:lnTo>
                    <a:lnTo>
                      <a:pt x="748" y="11"/>
                    </a:lnTo>
                    <a:lnTo>
                      <a:pt x="679" y="26"/>
                    </a:lnTo>
                    <a:lnTo>
                      <a:pt x="611" y="45"/>
                    </a:lnTo>
                    <a:lnTo>
                      <a:pt x="545" y="70"/>
                    </a:lnTo>
                    <a:lnTo>
                      <a:pt x="483" y="99"/>
                    </a:lnTo>
                    <a:lnTo>
                      <a:pt x="423" y="134"/>
                    </a:lnTo>
                    <a:lnTo>
                      <a:pt x="366" y="172"/>
                    </a:lnTo>
                    <a:lnTo>
                      <a:pt x="312" y="215"/>
                    </a:lnTo>
                    <a:lnTo>
                      <a:pt x="261" y="261"/>
                    </a:lnTo>
                    <a:lnTo>
                      <a:pt x="215" y="312"/>
                    </a:lnTo>
                    <a:lnTo>
                      <a:pt x="172" y="366"/>
                    </a:lnTo>
                    <a:lnTo>
                      <a:pt x="134" y="423"/>
                    </a:lnTo>
                    <a:lnTo>
                      <a:pt x="99" y="483"/>
                    </a:lnTo>
                    <a:lnTo>
                      <a:pt x="70" y="545"/>
                    </a:lnTo>
                    <a:lnTo>
                      <a:pt x="45" y="611"/>
                    </a:lnTo>
                    <a:lnTo>
                      <a:pt x="26" y="679"/>
                    </a:lnTo>
                    <a:lnTo>
                      <a:pt x="11" y="748"/>
                    </a:lnTo>
                    <a:lnTo>
                      <a:pt x="3" y="820"/>
                    </a:lnTo>
                    <a:lnTo>
                      <a:pt x="0" y="893"/>
                    </a:lnTo>
                    <a:lnTo>
                      <a:pt x="0" y="895"/>
                    </a:lnTo>
                    <a:lnTo>
                      <a:pt x="2" y="961"/>
                    </a:lnTo>
                    <a:lnTo>
                      <a:pt x="10" y="1027"/>
                    </a:lnTo>
                    <a:lnTo>
                      <a:pt x="22" y="1092"/>
                    </a:lnTo>
                    <a:lnTo>
                      <a:pt x="39" y="1154"/>
                    </a:lnTo>
                    <a:lnTo>
                      <a:pt x="60" y="1215"/>
                    </a:lnTo>
                    <a:lnTo>
                      <a:pt x="85" y="1274"/>
                    </a:lnTo>
                    <a:lnTo>
                      <a:pt x="114" y="1331"/>
                    </a:lnTo>
                    <a:lnTo>
                      <a:pt x="148" y="1385"/>
                    </a:lnTo>
                    <a:lnTo>
                      <a:pt x="184" y="1437"/>
                    </a:lnTo>
                    <a:lnTo>
                      <a:pt x="225" y="1485"/>
                    </a:lnTo>
                    <a:lnTo>
                      <a:pt x="268" y="1531"/>
                    </a:lnTo>
                    <a:lnTo>
                      <a:pt x="315" y="1574"/>
                    </a:lnTo>
                    <a:lnTo>
                      <a:pt x="365" y="1613"/>
                    </a:lnTo>
                    <a:lnTo>
                      <a:pt x="417" y="1649"/>
                    </a:lnTo>
                    <a:lnTo>
                      <a:pt x="472" y="1681"/>
                    </a:lnTo>
                    <a:lnTo>
                      <a:pt x="529" y="1709"/>
                    </a:lnTo>
                    <a:lnTo>
                      <a:pt x="589" y="1733"/>
                    </a:lnTo>
                    <a:lnTo>
                      <a:pt x="650" y="1753"/>
                    </a:lnTo>
                    <a:lnTo>
                      <a:pt x="714" y="1769"/>
                    </a:lnTo>
                    <a:lnTo>
                      <a:pt x="779" y="1780"/>
                    </a:lnTo>
                    <a:lnTo>
                      <a:pt x="781" y="1780"/>
                    </a:lnTo>
                    <a:lnTo>
                      <a:pt x="784" y="1779"/>
                    </a:lnTo>
                    <a:lnTo>
                      <a:pt x="788" y="1776"/>
                    </a:lnTo>
                    <a:lnTo>
                      <a:pt x="790" y="1774"/>
                    </a:lnTo>
                    <a:lnTo>
                      <a:pt x="790" y="1771"/>
                    </a:lnTo>
                    <a:lnTo>
                      <a:pt x="770" y="1768"/>
                    </a:lnTo>
                    <a:lnTo>
                      <a:pt x="771" y="1758"/>
                    </a:lnTo>
                    <a:lnTo>
                      <a:pt x="656" y="1734"/>
                    </a:lnTo>
                    <a:lnTo>
                      <a:pt x="596" y="1715"/>
                    </a:lnTo>
                    <a:lnTo>
                      <a:pt x="537" y="1691"/>
                    </a:lnTo>
                    <a:lnTo>
                      <a:pt x="481" y="1663"/>
                    </a:lnTo>
                    <a:lnTo>
                      <a:pt x="428" y="1632"/>
                    </a:lnTo>
                    <a:lnTo>
                      <a:pt x="376" y="1597"/>
                    </a:lnTo>
                    <a:lnTo>
                      <a:pt x="328" y="1559"/>
                    </a:lnTo>
                    <a:lnTo>
                      <a:pt x="282" y="1517"/>
                    </a:lnTo>
                    <a:lnTo>
                      <a:pt x="240" y="1472"/>
                    </a:lnTo>
                    <a:lnTo>
                      <a:pt x="200" y="1425"/>
                    </a:lnTo>
                    <a:lnTo>
                      <a:pt x="164" y="1374"/>
                    </a:lnTo>
                    <a:lnTo>
                      <a:pt x="132" y="1321"/>
                    </a:lnTo>
                    <a:lnTo>
                      <a:pt x="103" y="1266"/>
                    </a:lnTo>
                    <a:lnTo>
                      <a:pt x="78" y="1208"/>
                    </a:lnTo>
                    <a:lnTo>
                      <a:pt x="58" y="1149"/>
                    </a:lnTo>
                    <a:lnTo>
                      <a:pt x="41" y="1087"/>
                    </a:lnTo>
                    <a:lnTo>
                      <a:pt x="29" y="1024"/>
                    </a:lnTo>
                    <a:lnTo>
                      <a:pt x="22" y="959"/>
                    </a:lnTo>
                    <a:lnTo>
                      <a:pt x="20" y="895"/>
                    </a:lnTo>
                    <a:lnTo>
                      <a:pt x="20" y="893"/>
                    </a:lnTo>
                    <a:lnTo>
                      <a:pt x="20" y="857"/>
                    </a:lnTo>
                    <a:lnTo>
                      <a:pt x="26" y="786"/>
                    </a:lnTo>
                    <a:lnTo>
                      <a:pt x="37" y="717"/>
                    </a:lnTo>
                    <a:lnTo>
                      <a:pt x="54" y="650"/>
                    </a:lnTo>
                    <a:lnTo>
                      <a:pt x="76" y="585"/>
                    </a:lnTo>
                    <a:lnTo>
                      <a:pt x="102" y="522"/>
                    </a:lnTo>
                    <a:lnTo>
                      <a:pt x="133" y="462"/>
                    </a:lnTo>
                    <a:lnTo>
                      <a:pt x="169" y="405"/>
                    </a:lnTo>
                    <a:lnTo>
                      <a:pt x="209" y="351"/>
                    </a:lnTo>
                    <a:lnTo>
                      <a:pt x="252" y="300"/>
                    </a:lnTo>
                    <a:lnTo>
                      <a:pt x="300" y="252"/>
                    </a:lnTo>
                    <a:lnTo>
                      <a:pt x="351" y="209"/>
                    </a:lnTo>
                    <a:lnTo>
                      <a:pt x="405" y="169"/>
                    </a:lnTo>
                    <a:lnTo>
                      <a:pt x="462" y="133"/>
                    </a:lnTo>
                    <a:lnTo>
                      <a:pt x="522" y="102"/>
                    </a:lnTo>
                    <a:lnTo>
                      <a:pt x="585" y="76"/>
                    </a:lnTo>
                    <a:lnTo>
                      <a:pt x="650" y="54"/>
                    </a:lnTo>
                    <a:lnTo>
                      <a:pt x="717" y="37"/>
                    </a:lnTo>
                    <a:lnTo>
                      <a:pt x="786" y="26"/>
                    </a:lnTo>
                    <a:lnTo>
                      <a:pt x="857" y="20"/>
                    </a:lnTo>
                    <a:lnTo>
                      <a:pt x="883" y="20"/>
                    </a:lnTo>
                    <a:lnTo>
                      <a:pt x="883" y="10"/>
                    </a:lnTo>
                    <a:lnTo>
                      <a:pt x="903" y="10"/>
                    </a:lnTo>
                    <a:lnTo>
                      <a:pt x="903" y="7"/>
                    </a:lnTo>
                    <a:lnTo>
                      <a:pt x="902" y="5"/>
                    </a:lnTo>
                    <a:lnTo>
                      <a:pt x="898" y="1"/>
                    </a:lnTo>
                    <a:lnTo>
                      <a:pt x="896"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5" name="Freeform 384"/>
              <p:cNvSpPr/>
              <p:nvPr/>
            </p:nvSpPr>
            <p:spPr bwMode="auto">
              <a:xfrm>
                <a:off x="47" y="47"/>
                <a:ext cx="904" cy="1781"/>
              </a:xfrm>
              <a:custGeom>
                <a:gdLst>
                  <a:gd name="T0" fmla="+- 0 950 47"/>
                  <a:gd name="T1" fmla="*/ T0 w 904"/>
                  <a:gd name="T2" fmla="+- 0 57 47"/>
                  <a:gd name="T3" fmla="*/ 57 h 1781"/>
                  <a:gd name="T4" fmla="+- 0 940 47"/>
                  <a:gd name="T5" fmla="*/ T4 w 904"/>
                  <a:gd name="T6" fmla="+- 0 57 47"/>
                  <a:gd name="T7" fmla="*/ 57 h 1781"/>
                  <a:gd name="T8" fmla="+- 0 940 47"/>
                  <a:gd name="T9" fmla="*/ T8 w 904"/>
                  <a:gd name="T10" fmla="+- 0 67 47"/>
                  <a:gd name="T11" fmla="*/ 67 h 1781"/>
                  <a:gd name="T12" fmla="+- 0 930 47"/>
                  <a:gd name="T13" fmla="*/ T12 w 904"/>
                  <a:gd name="T14" fmla="+- 0 67 47"/>
                  <a:gd name="T15" fmla="*/ 67 h 1781"/>
                  <a:gd name="T16" fmla="+- 0 930 47"/>
                  <a:gd name="T17" fmla="*/ T16 w 904"/>
                  <a:gd name="T18" fmla="+- 0 940 47"/>
                  <a:gd name="T19" fmla="*/ 940 h 1781"/>
                  <a:gd name="T20" fmla="+- 0 818 47"/>
                  <a:gd name="T21" fmla="*/ T20 w 904"/>
                  <a:gd name="T22" fmla="+- 0 1805 47"/>
                  <a:gd name="T23" fmla="*/ 1805 h 1781"/>
                  <a:gd name="T24" fmla="+- 0 828 47"/>
                  <a:gd name="T25" fmla="*/ T24 w 904"/>
                  <a:gd name="T26" fmla="+- 0 1807 47"/>
                  <a:gd name="T27" fmla="*/ 1807 h 1781"/>
                  <a:gd name="T28" fmla="+- 0 827 47"/>
                  <a:gd name="T29" fmla="*/ T28 w 904"/>
                  <a:gd name="T30" fmla="+- 0 1817 47"/>
                  <a:gd name="T31" fmla="*/ 1817 h 1781"/>
                  <a:gd name="T32" fmla="+- 0 837 47"/>
                  <a:gd name="T33" fmla="*/ T32 w 904"/>
                  <a:gd name="T34" fmla="+- 0 1818 47"/>
                  <a:gd name="T35" fmla="*/ 1818 h 1781"/>
                  <a:gd name="T36" fmla="+- 0 950 47"/>
                  <a:gd name="T37" fmla="*/ T36 w 904"/>
                  <a:gd name="T38" fmla="+- 0 942 47"/>
                  <a:gd name="T39" fmla="*/ 942 h 1781"/>
                  <a:gd name="T40" fmla="+- 0 950 47"/>
                  <a:gd name="T41" fmla="*/ T40 w 904"/>
                  <a:gd name="T42" fmla="+- 0 57 47"/>
                  <a:gd name="T43" fmla="*/ 57 h 178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904" h="1781">
                    <a:moveTo>
                      <a:pt x="903" y="10"/>
                    </a:moveTo>
                    <a:lnTo>
                      <a:pt x="893" y="10"/>
                    </a:lnTo>
                    <a:lnTo>
                      <a:pt x="893" y="20"/>
                    </a:lnTo>
                    <a:lnTo>
                      <a:pt x="883" y="20"/>
                    </a:lnTo>
                    <a:lnTo>
                      <a:pt x="883" y="893"/>
                    </a:lnTo>
                    <a:lnTo>
                      <a:pt x="771" y="1758"/>
                    </a:lnTo>
                    <a:lnTo>
                      <a:pt x="781" y="1760"/>
                    </a:lnTo>
                    <a:lnTo>
                      <a:pt x="780" y="1770"/>
                    </a:lnTo>
                    <a:lnTo>
                      <a:pt x="790" y="1771"/>
                    </a:lnTo>
                    <a:lnTo>
                      <a:pt x="903" y="895"/>
                    </a:lnTo>
                    <a:lnTo>
                      <a:pt x="903"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6" name="Freeform 385"/>
              <p:cNvSpPr/>
              <p:nvPr/>
            </p:nvSpPr>
            <p:spPr bwMode="auto">
              <a:xfrm>
                <a:off x="47" y="47"/>
                <a:ext cx="904" cy="1781"/>
              </a:xfrm>
              <a:custGeom>
                <a:gdLst>
                  <a:gd name="T0" fmla="+- 0 818 47"/>
                  <a:gd name="T1" fmla="*/ T0 w 904"/>
                  <a:gd name="T2" fmla="+- 0 1805 47"/>
                  <a:gd name="T3" fmla="*/ 1805 h 1781"/>
                  <a:gd name="T4" fmla="+- 0 817 47"/>
                  <a:gd name="T5" fmla="*/ T4 w 904"/>
                  <a:gd name="T6" fmla="+- 0 1815 47"/>
                  <a:gd name="T7" fmla="*/ 1815 h 1781"/>
                  <a:gd name="T8" fmla="+- 0 827 47"/>
                  <a:gd name="T9" fmla="*/ T8 w 904"/>
                  <a:gd name="T10" fmla="+- 0 1817 47"/>
                  <a:gd name="T11" fmla="*/ 1817 h 1781"/>
                  <a:gd name="T12" fmla="+- 0 828 47"/>
                  <a:gd name="T13" fmla="*/ T12 w 904"/>
                  <a:gd name="T14" fmla="+- 0 1807 47"/>
                  <a:gd name="T15" fmla="*/ 1807 h 1781"/>
                  <a:gd name="T16" fmla="+- 0 818 47"/>
                  <a:gd name="T17" fmla="*/ T16 w 904"/>
                  <a:gd name="T18" fmla="+- 0 1805 47"/>
                  <a:gd name="T19" fmla="*/ 1805 h 1781"/>
                </a:gdLst>
                <a:cxnLst>
                  <a:cxn ang="0">
                    <a:pos x="T1" y="T3"/>
                  </a:cxn>
                  <a:cxn ang="0">
                    <a:pos x="T5" y="T7"/>
                  </a:cxn>
                  <a:cxn ang="0">
                    <a:pos x="T9" y="T11"/>
                  </a:cxn>
                  <a:cxn ang="0">
                    <a:pos x="T13" y="T15"/>
                  </a:cxn>
                  <a:cxn ang="0">
                    <a:pos x="T17" y="T19"/>
                  </a:cxn>
                </a:cxnLst>
                <a:rect l="0" t="0" r="r" b="b"/>
                <a:pathLst>
                  <a:path w="904" h="1781">
                    <a:moveTo>
                      <a:pt x="771" y="1758"/>
                    </a:moveTo>
                    <a:lnTo>
                      <a:pt x="770" y="1768"/>
                    </a:lnTo>
                    <a:lnTo>
                      <a:pt x="780" y="1770"/>
                    </a:lnTo>
                    <a:lnTo>
                      <a:pt x="781" y="1760"/>
                    </a:lnTo>
                    <a:lnTo>
                      <a:pt x="771" y="175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7" name="Freeform 386"/>
              <p:cNvSpPr/>
              <p:nvPr/>
            </p:nvSpPr>
            <p:spPr bwMode="auto">
              <a:xfrm>
                <a:off x="47" y="47"/>
                <a:ext cx="904" cy="1781"/>
              </a:xfrm>
              <a:custGeom>
                <a:gdLst>
                  <a:gd name="T0" fmla="+- 0 940 47"/>
                  <a:gd name="T1" fmla="*/ T0 w 904"/>
                  <a:gd name="T2" fmla="+- 0 57 47"/>
                  <a:gd name="T3" fmla="*/ 57 h 1781"/>
                  <a:gd name="T4" fmla="+- 0 930 47"/>
                  <a:gd name="T5" fmla="*/ T4 w 904"/>
                  <a:gd name="T6" fmla="+- 0 57 47"/>
                  <a:gd name="T7" fmla="*/ 57 h 1781"/>
                  <a:gd name="T8" fmla="+- 0 930 47"/>
                  <a:gd name="T9" fmla="*/ T8 w 904"/>
                  <a:gd name="T10" fmla="+- 0 67 47"/>
                  <a:gd name="T11" fmla="*/ 67 h 1781"/>
                  <a:gd name="T12" fmla="+- 0 940 47"/>
                  <a:gd name="T13" fmla="*/ T12 w 904"/>
                  <a:gd name="T14" fmla="+- 0 67 47"/>
                  <a:gd name="T15" fmla="*/ 67 h 1781"/>
                  <a:gd name="T16" fmla="+- 0 940 47"/>
                  <a:gd name="T17" fmla="*/ T16 w 904"/>
                  <a:gd name="T18" fmla="+- 0 57 47"/>
                  <a:gd name="T19" fmla="*/ 57 h 1781"/>
                </a:gdLst>
                <a:cxnLst>
                  <a:cxn ang="0">
                    <a:pos x="T1" y="T3"/>
                  </a:cxn>
                  <a:cxn ang="0">
                    <a:pos x="T5" y="T7"/>
                  </a:cxn>
                  <a:cxn ang="0">
                    <a:pos x="T9" y="T11"/>
                  </a:cxn>
                  <a:cxn ang="0">
                    <a:pos x="T13" y="T15"/>
                  </a:cxn>
                  <a:cxn ang="0">
                    <a:pos x="T17" y="T19"/>
                  </a:cxn>
                </a:cxnLst>
                <a:rect l="0" t="0" r="r" b="b"/>
                <a:pathLst>
                  <a:path w="904" h="1781">
                    <a:moveTo>
                      <a:pt x="893" y="10"/>
                    </a:moveTo>
                    <a:lnTo>
                      <a:pt x="883" y="10"/>
                    </a:lnTo>
                    <a:lnTo>
                      <a:pt x="883" y="20"/>
                    </a:lnTo>
                    <a:lnTo>
                      <a:pt x="893" y="20"/>
                    </a:lnTo>
                    <a:lnTo>
                      <a:pt x="893"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4" name="Group 387"/>
            <p:cNvGrpSpPr/>
            <p:nvPr/>
          </p:nvGrpSpPr>
          <p:grpSpPr>
            <a:xfrm>
              <a:off x="840" y="940"/>
              <a:ext cx="574" cy="884"/>
              <a:chOff x="840" y="940"/>
              <a:chExt cx="574" cy="884"/>
            </a:xfrm>
          </p:grpSpPr>
          <p:sp>
            <p:nvSpPr>
              <p:cNvPr id="8713" name="Freeform 388"/>
              <p:cNvSpPr/>
              <p:nvPr/>
            </p:nvSpPr>
            <p:spPr bwMode="auto">
              <a:xfrm>
                <a:off x="840" y="940"/>
                <a:ext cx="574" cy="884"/>
              </a:xfrm>
              <a:custGeom>
                <a:gdLst>
                  <a:gd name="T0" fmla="+- 0 940 840"/>
                  <a:gd name="T1" fmla="*/ T0 w 574"/>
                  <a:gd name="T2" fmla="+- 0 940 940"/>
                  <a:gd name="T3" fmla="*/ 940 h 884"/>
                  <a:gd name="T4" fmla="+- 0 840 840"/>
                  <a:gd name="T5" fmla="*/ T4 w 574"/>
                  <a:gd name="T6" fmla="+- 0 1818 940"/>
                  <a:gd name="T7" fmla="*/ 1818 h 884"/>
                  <a:gd name="T8" fmla="+- 0 860 840"/>
                  <a:gd name="T9" fmla="*/ T8 w 574"/>
                  <a:gd name="T10" fmla="+- 0 1820 940"/>
                  <a:gd name="T11" fmla="*/ 1820 h 884"/>
                  <a:gd name="T12" fmla="+- 0 880 840"/>
                  <a:gd name="T13" fmla="*/ T12 w 574"/>
                  <a:gd name="T14" fmla="+- 0 1822 940"/>
                  <a:gd name="T15" fmla="*/ 1822 h 884"/>
                  <a:gd name="T16" fmla="+- 0 900 840"/>
                  <a:gd name="T17" fmla="*/ T16 w 574"/>
                  <a:gd name="T18" fmla="+- 0 1823 940"/>
                  <a:gd name="T19" fmla="*/ 1823 h 884"/>
                  <a:gd name="T20" fmla="+- 0 920 840"/>
                  <a:gd name="T21" fmla="*/ T20 w 574"/>
                  <a:gd name="T22" fmla="+- 0 1824 940"/>
                  <a:gd name="T23" fmla="*/ 1824 h 884"/>
                  <a:gd name="T24" fmla="+- 0 940 840"/>
                  <a:gd name="T25" fmla="*/ T24 w 574"/>
                  <a:gd name="T26" fmla="+- 0 1824 940"/>
                  <a:gd name="T27" fmla="*/ 1824 h 884"/>
                  <a:gd name="T28" fmla="+- 0 966 840"/>
                  <a:gd name="T29" fmla="*/ T28 w 574"/>
                  <a:gd name="T30" fmla="+- 0 1824 940"/>
                  <a:gd name="T31" fmla="*/ 1824 h 884"/>
                  <a:gd name="T32" fmla="+- 0 1043 840"/>
                  <a:gd name="T33" fmla="*/ T32 w 574"/>
                  <a:gd name="T34" fmla="+- 0 1818 940"/>
                  <a:gd name="T35" fmla="*/ 1818 h 884"/>
                  <a:gd name="T36" fmla="+- 0 1118 840"/>
                  <a:gd name="T37" fmla="*/ T36 w 574"/>
                  <a:gd name="T38" fmla="+- 0 1806 940"/>
                  <a:gd name="T39" fmla="*/ 1806 h 884"/>
                  <a:gd name="T40" fmla="+- 0 1191 840"/>
                  <a:gd name="T41" fmla="*/ T40 w 574"/>
                  <a:gd name="T42" fmla="+- 0 1788 940"/>
                  <a:gd name="T43" fmla="*/ 1788 h 884"/>
                  <a:gd name="T44" fmla="+- 0 1261 840"/>
                  <a:gd name="T45" fmla="*/ T44 w 574"/>
                  <a:gd name="T46" fmla="+- 0 1764 940"/>
                  <a:gd name="T47" fmla="*/ 1764 h 884"/>
                  <a:gd name="T48" fmla="+- 0 1328 840"/>
                  <a:gd name="T49" fmla="*/ T48 w 574"/>
                  <a:gd name="T50" fmla="+- 0 1734 940"/>
                  <a:gd name="T51" fmla="*/ 1734 h 884"/>
                  <a:gd name="T52" fmla="+- 0 1393 840"/>
                  <a:gd name="T53" fmla="*/ T52 w 574"/>
                  <a:gd name="T54" fmla="+- 0 1699 940"/>
                  <a:gd name="T55" fmla="*/ 1699 h 884"/>
                  <a:gd name="T56" fmla="+- 0 1414 840"/>
                  <a:gd name="T57" fmla="*/ T56 w 574"/>
                  <a:gd name="T58" fmla="+- 0 1687 940"/>
                  <a:gd name="T59" fmla="*/ 1687 h 884"/>
                  <a:gd name="T60" fmla="+- 0 940 840"/>
                  <a:gd name="T61" fmla="*/ T60 w 574"/>
                  <a:gd name="T62" fmla="+- 0 940 940"/>
                  <a:gd name="T63" fmla="*/ 940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574" h="884">
                    <a:moveTo>
                      <a:pt x="100" y="0"/>
                    </a:moveTo>
                    <a:lnTo>
                      <a:pt x="0" y="878"/>
                    </a:lnTo>
                    <a:lnTo>
                      <a:pt x="20" y="880"/>
                    </a:lnTo>
                    <a:lnTo>
                      <a:pt x="40" y="882"/>
                    </a:lnTo>
                    <a:lnTo>
                      <a:pt x="60" y="883"/>
                    </a:lnTo>
                    <a:lnTo>
                      <a:pt x="80" y="884"/>
                    </a:lnTo>
                    <a:lnTo>
                      <a:pt x="100" y="884"/>
                    </a:lnTo>
                    <a:lnTo>
                      <a:pt x="126" y="884"/>
                    </a:lnTo>
                    <a:lnTo>
                      <a:pt x="203" y="878"/>
                    </a:lnTo>
                    <a:lnTo>
                      <a:pt x="278" y="866"/>
                    </a:lnTo>
                    <a:lnTo>
                      <a:pt x="351" y="848"/>
                    </a:lnTo>
                    <a:lnTo>
                      <a:pt x="421" y="824"/>
                    </a:lnTo>
                    <a:lnTo>
                      <a:pt x="488" y="794"/>
                    </a:lnTo>
                    <a:lnTo>
                      <a:pt x="553" y="759"/>
                    </a:lnTo>
                    <a:lnTo>
                      <a:pt x="574" y="747"/>
                    </a:lnTo>
                    <a:lnTo>
                      <a:pt x="10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5" name="Group 389"/>
            <p:cNvGrpSpPr/>
            <p:nvPr/>
          </p:nvGrpSpPr>
          <p:grpSpPr>
            <a:xfrm>
              <a:off x="816" y="930"/>
              <a:ext cx="609" cy="905"/>
              <a:chOff x="816" y="930"/>
              <a:chExt cx="609" cy="905"/>
            </a:xfrm>
          </p:grpSpPr>
          <p:sp>
            <p:nvSpPr>
              <p:cNvPr id="8705" name="Freeform 390"/>
              <p:cNvSpPr/>
              <p:nvPr/>
            </p:nvSpPr>
            <p:spPr bwMode="auto">
              <a:xfrm>
                <a:off x="816" y="930"/>
                <a:ext cx="609" cy="905"/>
              </a:xfrm>
              <a:custGeom>
                <a:gdLst>
                  <a:gd name="T0" fmla="+- 0 942 816"/>
                  <a:gd name="T1" fmla="*/ T0 w 609"/>
                  <a:gd name="T2" fmla="+- 0 930 930"/>
                  <a:gd name="T3" fmla="*/ 930 h 905"/>
                  <a:gd name="T4" fmla="+- 0 934 816"/>
                  <a:gd name="T5" fmla="*/ T4 w 609"/>
                  <a:gd name="T6" fmla="+- 0 931 930"/>
                  <a:gd name="T7" fmla="*/ 931 h 905"/>
                  <a:gd name="T8" fmla="+- 0 931 816"/>
                  <a:gd name="T9" fmla="*/ T8 w 609"/>
                  <a:gd name="T10" fmla="+- 0 935 930"/>
                  <a:gd name="T11" fmla="*/ 935 h 905"/>
                  <a:gd name="T12" fmla="+- 0 816 816"/>
                  <a:gd name="T13" fmla="*/ T12 w 609"/>
                  <a:gd name="T14" fmla="+- 0 1821 930"/>
                  <a:gd name="T15" fmla="*/ 1821 h 905"/>
                  <a:gd name="T16" fmla="+- 0 820 816"/>
                  <a:gd name="T17" fmla="*/ T16 w 609"/>
                  <a:gd name="T18" fmla="+- 0 1826 930"/>
                  <a:gd name="T19" fmla="*/ 1826 h 905"/>
                  <a:gd name="T20" fmla="+- 0 885 816"/>
                  <a:gd name="T21" fmla="*/ T20 w 609"/>
                  <a:gd name="T22" fmla="+- 0 1832 930"/>
                  <a:gd name="T23" fmla="*/ 1832 h 905"/>
                  <a:gd name="T24" fmla="+- 0 925 816"/>
                  <a:gd name="T25" fmla="*/ T24 w 609"/>
                  <a:gd name="T26" fmla="+- 0 1834 930"/>
                  <a:gd name="T27" fmla="*/ 1834 h 905"/>
                  <a:gd name="T28" fmla="+- 0 954 816"/>
                  <a:gd name="T29" fmla="*/ T28 w 609"/>
                  <a:gd name="T30" fmla="+- 0 1833 930"/>
                  <a:gd name="T31" fmla="*/ 1833 h 905"/>
                  <a:gd name="T32" fmla="+- 0 1037 816"/>
                  <a:gd name="T33" fmla="*/ T32 w 609"/>
                  <a:gd name="T34" fmla="+- 0 1828 930"/>
                  <a:gd name="T35" fmla="*/ 1828 h 905"/>
                  <a:gd name="T36" fmla="+- 0 1104 816"/>
                  <a:gd name="T37" fmla="*/ T36 w 609"/>
                  <a:gd name="T38" fmla="+- 0 1818 930"/>
                  <a:gd name="T39" fmla="*/ 1818 h 905"/>
                  <a:gd name="T40" fmla="+- 0 837 816"/>
                  <a:gd name="T41" fmla="*/ T40 w 609"/>
                  <a:gd name="T42" fmla="+- 0 1818 930"/>
                  <a:gd name="T43" fmla="*/ 1818 h 905"/>
                  <a:gd name="T44" fmla="+- 0 827 816"/>
                  <a:gd name="T45" fmla="*/ T44 w 609"/>
                  <a:gd name="T46" fmla="+- 0 1817 930"/>
                  <a:gd name="T47" fmla="*/ 1817 h 905"/>
                  <a:gd name="T48" fmla="+- 0 838 816"/>
                  <a:gd name="T49" fmla="*/ T48 w 609"/>
                  <a:gd name="T50" fmla="+- 0 1810 930"/>
                  <a:gd name="T51" fmla="*/ 1810 h 905"/>
                  <a:gd name="T52" fmla="+- 0 947 816"/>
                  <a:gd name="T53" fmla="*/ T52 w 609"/>
                  <a:gd name="T54" fmla="+- 0 969 930"/>
                  <a:gd name="T55" fmla="*/ 969 h 905"/>
                  <a:gd name="T56" fmla="+- 0 970 816"/>
                  <a:gd name="T57" fmla="*/ T56 w 609"/>
                  <a:gd name="T58" fmla="+- 0 969 930"/>
                  <a:gd name="T59" fmla="*/ 969 h 905"/>
                  <a:gd name="T60" fmla="+- 0 947 816"/>
                  <a:gd name="T61" fmla="*/ T60 w 609"/>
                  <a:gd name="T62" fmla="+- 0 931 930"/>
                  <a:gd name="T63" fmla="*/ 931 h 905"/>
                  <a:gd name="T64" fmla="+- 0 942 816"/>
                  <a:gd name="T65" fmla="*/ T64 w 609"/>
                  <a:gd name="T66" fmla="+- 0 930 930"/>
                  <a:gd name="T67" fmla="*/ 930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609" h="905">
                    <a:moveTo>
                      <a:pt x="126" y="0"/>
                    </a:moveTo>
                    <a:lnTo>
                      <a:pt x="118" y="1"/>
                    </a:lnTo>
                    <a:lnTo>
                      <a:pt x="115" y="5"/>
                    </a:lnTo>
                    <a:lnTo>
                      <a:pt x="0" y="891"/>
                    </a:lnTo>
                    <a:lnTo>
                      <a:pt x="4" y="896"/>
                    </a:lnTo>
                    <a:lnTo>
                      <a:pt x="69" y="902"/>
                    </a:lnTo>
                    <a:lnTo>
                      <a:pt x="109" y="904"/>
                    </a:lnTo>
                    <a:lnTo>
                      <a:pt x="138" y="903"/>
                    </a:lnTo>
                    <a:lnTo>
                      <a:pt x="221" y="898"/>
                    </a:lnTo>
                    <a:lnTo>
                      <a:pt x="288" y="888"/>
                    </a:lnTo>
                    <a:lnTo>
                      <a:pt x="21" y="888"/>
                    </a:lnTo>
                    <a:lnTo>
                      <a:pt x="11" y="887"/>
                    </a:lnTo>
                    <a:lnTo>
                      <a:pt x="22" y="880"/>
                    </a:lnTo>
                    <a:lnTo>
                      <a:pt x="131" y="39"/>
                    </a:lnTo>
                    <a:lnTo>
                      <a:pt x="154" y="39"/>
                    </a:lnTo>
                    <a:lnTo>
                      <a:pt x="131" y="1"/>
                    </a:lnTo>
                    <a:lnTo>
                      <a:pt x="126"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6" name="Freeform 391"/>
              <p:cNvSpPr/>
              <p:nvPr/>
            </p:nvSpPr>
            <p:spPr bwMode="auto">
              <a:xfrm>
                <a:off x="816" y="930"/>
                <a:ext cx="609" cy="905"/>
              </a:xfrm>
              <a:custGeom>
                <a:gdLst>
                  <a:gd name="T0" fmla="+- 0 838 816"/>
                  <a:gd name="T1" fmla="*/ T0 w 609"/>
                  <a:gd name="T2" fmla="+- 0 1810 930"/>
                  <a:gd name="T3" fmla="*/ 1810 h 905"/>
                  <a:gd name="T4" fmla="+- 0 827 816"/>
                  <a:gd name="T5" fmla="*/ T4 w 609"/>
                  <a:gd name="T6" fmla="+- 0 1817 930"/>
                  <a:gd name="T7" fmla="*/ 1817 h 905"/>
                  <a:gd name="T8" fmla="+- 0 837 816"/>
                  <a:gd name="T9" fmla="*/ T8 w 609"/>
                  <a:gd name="T10" fmla="+- 0 1818 930"/>
                  <a:gd name="T11" fmla="*/ 1818 h 905"/>
                  <a:gd name="T12" fmla="+- 0 838 816"/>
                  <a:gd name="T13" fmla="*/ T12 w 609"/>
                  <a:gd name="T14" fmla="+- 0 1810 930"/>
                  <a:gd name="T15" fmla="*/ 1810 h 905"/>
                </a:gdLst>
                <a:cxnLst>
                  <a:cxn ang="0">
                    <a:pos x="T1" y="T3"/>
                  </a:cxn>
                  <a:cxn ang="0">
                    <a:pos x="T5" y="T7"/>
                  </a:cxn>
                  <a:cxn ang="0">
                    <a:pos x="T9" y="T11"/>
                  </a:cxn>
                  <a:cxn ang="0">
                    <a:pos x="T13" y="T15"/>
                  </a:cxn>
                </a:cxnLst>
                <a:rect l="0" t="0" r="r" b="b"/>
                <a:pathLst>
                  <a:path w="609" h="905">
                    <a:moveTo>
                      <a:pt x="22" y="880"/>
                    </a:moveTo>
                    <a:lnTo>
                      <a:pt x="11" y="887"/>
                    </a:lnTo>
                    <a:lnTo>
                      <a:pt x="21" y="888"/>
                    </a:lnTo>
                    <a:lnTo>
                      <a:pt x="22" y="88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7" name="Freeform 392"/>
              <p:cNvSpPr/>
              <p:nvPr/>
            </p:nvSpPr>
            <p:spPr bwMode="auto">
              <a:xfrm>
                <a:off x="816" y="930"/>
                <a:ext cx="609" cy="905"/>
              </a:xfrm>
              <a:custGeom>
                <a:gdLst>
                  <a:gd name="T0" fmla="+- 0 840 816"/>
                  <a:gd name="T1" fmla="*/ T0 w 609"/>
                  <a:gd name="T2" fmla="+- 0 1808 930"/>
                  <a:gd name="T3" fmla="*/ 1808 h 905"/>
                  <a:gd name="T4" fmla="+- 0 838 816"/>
                  <a:gd name="T5" fmla="*/ T4 w 609"/>
                  <a:gd name="T6" fmla="+- 0 1810 930"/>
                  <a:gd name="T7" fmla="*/ 1810 h 905"/>
                  <a:gd name="T8" fmla="+- 0 837 816"/>
                  <a:gd name="T9" fmla="*/ T8 w 609"/>
                  <a:gd name="T10" fmla="+- 0 1818 930"/>
                  <a:gd name="T11" fmla="*/ 1818 h 905"/>
                  <a:gd name="T12" fmla="+- 0 1104 816"/>
                  <a:gd name="T13" fmla="*/ T12 w 609"/>
                  <a:gd name="T14" fmla="+- 0 1818 930"/>
                  <a:gd name="T15" fmla="*/ 1818 h 905"/>
                  <a:gd name="T16" fmla="+- 0 1116 816"/>
                  <a:gd name="T17" fmla="*/ T16 w 609"/>
                  <a:gd name="T18" fmla="+- 0 1816 930"/>
                  <a:gd name="T19" fmla="*/ 1816 h 905"/>
                  <a:gd name="T20" fmla="+- 0 1125 816"/>
                  <a:gd name="T21" fmla="*/ T20 w 609"/>
                  <a:gd name="T22" fmla="+- 0 1814 930"/>
                  <a:gd name="T23" fmla="*/ 1814 h 905"/>
                  <a:gd name="T24" fmla="+- 0 940 816"/>
                  <a:gd name="T25" fmla="*/ T24 w 609"/>
                  <a:gd name="T26" fmla="+- 0 1814 930"/>
                  <a:gd name="T27" fmla="*/ 1814 h 905"/>
                  <a:gd name="T28" fmla="+- 0 920 816"/>
                  <a:gd name="T29" fmla="*/ T28 w 609"/>
                  <a:gd name="T30" fmla="+- 0 1814 930"/>
                  <a:gd name="T31" fmla="*/ 1814 h 905"/>
                  <a:gd name="T32" fmla="+- 0 900 816"/>
                  <a:gd name="T33" fmla="*/ T32 w 609"/>
                  <a:gd name="T34" fmla="+- 0 1813 930"/>
                  <a:gd name="T35" fmla="*/ 1813 h 905"/>
                  <a:gd name="T36" fmla="+- 0 880 816"/>
                  <a:gd name="T37" fmla="*/ T36 w 609"/>
                  <a:gd name="T38" fmla="+- 0 1812 930"/>
                  <a:gd name="T39" fmla="*/ 1812 h 905"/>
                  <a:gd name="T40" fmla="+- 0 860 816"/>
                  <a:gd name="T41" fmla="*/ T40 w 609"/>
                  <a:gd name="T42" fmla="+- 0 1810 930"/>
                  <a:gd name="T43" fmla="*/ 1810 h 905"/>
                  <a:gd name="T44" fmla="+- 0 840 816"/>
                  <a:gd name="T45" fmla="*/ T44 w 609"/>
                  <a:gd name="T46" fmla="+- 0 1808 930"/>
                  <a:gd name="T47" fmla="*/ 1808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609" h="905">
                    <a:moveTo>
                      <a:pt x="24" y="878"/>
                    </a:moveTo>
                    <a:lnTo>
                      <a:pt x="22" y="880"/>
                    </a:lnTo>
                    <a:lnTo>
                      <a:pt x="21" y="888"/>
                    </a:lnTo>
                    <a:lnTo>
                      <a:pt x="288" y="888"/>
                    </a:lnTo>
                    <a:lnTo>
                      <a:pt x="300" y="886"/>
                    </a:lnTo>
                    <a:lnTo>
                      <a:pt x="309" y="884"/>
                    </a:lnTo>
                    <a:lnTo>
                      <a:pt x="124" y="884"/>
                    </a:lnTo>
                    <a:lnTo>
                      <a:pt x="104" y="884"/>
                    </a:lnTo>
                    <a:lnTo>
                      <a:pt x="84" y="883"/>
                    </a:lnTo>
                    <a:lnTo>
                      <a:pt x="64" y="882"/>
                    </a:lnTo>
                    <a:lnTo>
                      <a:pt x="44" y="880"/>
                    </a:lnTo>
                    <a:lnTo>
                      <a:pt x="24" y="87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8" name="Freeform 393"/>
              <p:cNvSpPr/>
              <p:nvPr/>
            </p:nvSpPr>
            <p:spPr bwMode="auto">
              <a:xfrm>
                <a:off x="816" y="930"/>
                <a:ext cx="609" cy="905"/>
              </a:xfrm>
              <a:custGeom>
                <a:gdLst>
                  <a:gd name="T0" fmla="+- 0 1400 816"/>
                  <a:gd name="T1" fmla="*/ T0 w 609"/>
                  <a:gd name="T2" fmla="+- 0 1683 930"/>
                  <a:gd name="T3" fmla="*/ 1683 h 905"/>
                  <a:gd name="T4" fmla="+- 0 1346 816"/>
                  <a:gd name="T5" fmla="*/ T4 w 609"/>
                  <a:gd name="T6" fmla="+- 0 1714 930"/>
                  <a:gd name="T7" fmla="*/ 1714 h 905"/>
                  <a:gd name="T8" fmla="+- 0 1280 816"/>
                  <a:gd name="T9" fmla="*/ T8 w 609"/>
                  <a:gd name="T10" fmla="+- 0 1745 930"/>
                  <a:gd name="T11" fmla="*/ 1745 h 905"/>
                  <a:gd name="T12" fmla="+- 0 1211 816"/>
                  <a:gd name="T13" fmla="*/ T12 w 609"/>
                  <a:gd name="T14" fmla="+- 0 1771 930"/>
                  <a:gd name="T15" fmla="*/ 1771 h 905"/>
                  <a:gd name="T16" fmla="+- 0 1140 816"/>
                  <a:gd name="T17" fmla="*/ T16 w 609"/>
                  <a:gd name="T18" fmla="+- 0 1791 930"/>
                  <a:gd name="T19" fmla="*/ 1791 h 905"/>
                  <a:gd name="T20" fmla="+- 0 1067 816"/>
                  <a:gd name="T21" fmla="*/ T20 w 609"/>
                  <a:gd name="T22" fmla="+- 0 1805 930"/>
                  <a:gd name="T23" fmla="*/ 1805 h 905"/>
                  <a:gd name="T24" fmla="+- 0 992 816"/>
                  <a:gd name="T25" fmla="*/ T24 w 609"/>
                  <a:gd name="T26" fmla="+- 0 1812 930"/>
                  <a:gd name="T27" fmla="*/ 1812 h 905"/>
                  <a:gd name="T28" fmla="+- 0 940 816"/>
                  <a:gd name="T29" fmla="*/ T28 w 609"/>
                  <a:gd name="T30" fmla="+- 0 1814 930"/>
                  <a:gd name="T31" fmla="*/ 1814 h 905"/>
                  <a:gd name="T32" fmla="+- 0 1125 816"/>
                  <a:gd name="T33" fmla="*/ T32 w 609"/>
                  <a:gd name="T34" fmla="+- 0 1814 930"/>
                  <a:gd name="T35" fmla="*/ 1814 h 905"/>
                  <a:gd name="T36" fmla="+- 0 1192 816"/>
                  <a:gd name="T37" fmla="*/ T36 w 609"/>
                  <a:gd name="T38" fmla="+- 0 1797 930"/>
                  <a:gd name="T39" fmla="*/ 1797 h 905"/>
                  <a:gd name="T40" fmla="+- 0 1264 816"/>
                  <a:gd name="T41" fmla="*/ T40 w 609"/>
                  <a:gd name="T42" fmla="+- 0 1773 930"/>
                  <a:gd name="T43" fmla="*/ 1773 h 905"/>
                  <a:gd name="T44" fmla="+- 0 1333 816"/>
                  <a:gd name="T45" fmla="*/ T44 w 609"/>
                  <a:gd name="T46" fmla="+- 0 1743 930"/>
                  <a:gd name="T47" fmla="*/ 1743 h 905"/>
                  <a:gd name="T48" fmla="+- 0 1398 816"/>
                  <a:gd name="T49" fmla="*/ T48 w 609"/>
                  <a:gd name="T50" fmla="+- 0 1708 930"/>
                  <a:gd name="T51" fmla="*/ 1708 h 905"/>
                  <a:gd name="T52" fmla="+- 0 1424 816"/>
                  <a:gd name="T53" fmla="*/ T52 w 609"/>
                  <a:gd name="T54" fmla="+- 0 1692 930"/>
                  <a:gd name="T55" fmla="*/ 1692 h 905"/>
                  <a:gd name="T56" fmla="+- 0 1405 816"/>
                  <a:gd name="T57" fmla="*/ T56 w 609"/>
                  <a:gd name="T58" fmla="+- 0 1692 930"/>
                  <a:gd name="T59" fmla="*/ 1692 h 905"/>
                  <a:gd name="T60" fmla="+- 0 1400 816"/>
                  <a:gd name="T61" fmla="*/ T60 w 609"/>
                  <a:gd name="T62" fmla="+- 0 1683 930"/>
                  <a:gd name="T63" fmla="*/ 1683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609" h="905">
                    <a:moveTo>
                      <a:pt x="584" y="753"/>
                    </a:moveTo>
                    <a:lnTo>
                      <a:pt x="530" y="784"/>
                    </a:lnTo>
                    <a:lnTo>
                      <a:pt x="464" y="815"/>
                    </a:lnTo>
                    <a:lnTo>
                      <a:pt x="395" y="841"/>
                    </a:lnTo>
                    <a:lnTo>
                      <a:pt x="324" y="861"/>
                    </a:lnTo>
                    <a:lnTo>
                      <a:pt x="251" y="875"/>
                    </a:lnTo>
                    <a:lnTo>
                      <a:pt x="176" y="882"/>
                    </a:lnTo>
                    <a:lnTo>
                      <a:pt x="124" y="884"/>
                    </a:lnTo>
                    <a:lnTo>
                      <a:pt x="309" y="884"/>
                    </a:lnTo>
                    <a:lnTo>
                      <a:pt x="376" y="867"/>
                    </a:lnTo>
                    <a:lnTo>
                      <a:pt x="448" y="843"/>
                    </a:lnTo>
                    <a:lnTo>
                      <a:pt x="517" y="813"/>
                    </a:lnTo>
                    <a:lnTo>
                      <a:pt x="582" y="778"/>
                    </a:lnTo>
                    <a:lnTo>
                      <a:pt x="608" y="762"/>
                    </a:lnTo>
                    <a:lnTo>
                      <a:pt x="589" y="762"/>
                    </a:lnTo>
                    <a:lnTo>
                      <a:pt x="584" y="7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9" name="Freeform 394"/>
              <p:cNvSpPr/>
              <p:nvPr/>
            </p:nvSpPr>
            <p:spPr bwMode="auto">
              <a:xfrm>
                <a:off x="816" y="930"/>
                <a:ext cx="609" cy="905"/>
              </a:xfrm>
              <a:custGeom>
                <a:gdLst>
                  <a:gd name="T0" fmla="+- 0 1408 816"/>
                  <a:gd name="T1" fmla="*/ T0 w 609"/>
                  <a:gd name="T2" fmla="+- 0 1678 930"/>
                  <a:gd name="T3" fmla="*/ 1678 h 905"/>
                  <a:gd name="T4" fmla="+- 0 1400 816"/>
                  <a:gd name="T5" fmla="*/ T4 w 609"/>
                  <a:gd name="T6" fmla="+- 0 1683 930"/>
                  <a:gd name="T7" fmla="*/ 1683 h 905"/>
                  <a:gd name="T8" fmla="+- 0 1405 816"/>
                  <a:gd name="T9" fmla="*/ T8 w 609"/>
                  <a:gd name="T10" fmla="+- 0 1692 930"/>
                  <a:gd name="T11" fmla="*/ 1692 h 905"/>
                  <a:gd name="T12" fmla="+- 0 1414 816"/>
                  <a:gd name="T13" fmla="*/ T12 w 609"/>
                  <a:gd name="T14" fmla="+- 0 1687 930"/>
                  <a:gd name="T15" fmla="*/ 1687 h 905"/>
                  <a:gd name="T16" fmla="+- 0 1408 816"/>
                  <a:gd name="T17" fmla="*/ T16 w 609"/>
                  <a:gd name="T18" fmla="+- 0 1678 930"/>
                  <a:gd name="T19" fmla="*/ 1678 h 905"/>
                </a:gdLst>
                <a:cxnLst>
                  <a:cxn ang="0">
                    <a:pos x="T1" y="T3"/>
                  </a:cxn>
                  <a:cxn ang="0">
                    <a:pos x="T5" y="T7"/>
                  </a:cxn>
                  <a:cxn ang="0">
                    <a:pos x="T9" y="T11"/>
                  </a:cxn>
                  <a:cxn ang="0">
                    <a:pos x="T13" y="T15"/>
                  </a:cxn>
                  <a:cxn ang="0">
                    <a:pos x="T17" y="T19"/>
                  </a:cxn>
                </a:cxnLst>
                <a:rect l="0" t="0" r="r" b="b"/>
                <a:pathLst>
                  <a:path w="609" h="905">
                    <a:moveTo>
                      <a:pt x="592" y="748"/>
                    </a:moveTo>
                    <a:lnTo>
                      <a:pt x="584" y="753"/>
                    </a:lnTo>
                    <a:lnTo>
                      <a:pt x="589" y="762"/>
                    </a:lnTo>
                    <a:lnTo>
                      <a:pt x="598" y="757"/>
                    </a:lnTo>
                    <a:lnTo>
                      <a:pt x="592" y="74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0" name="Freeform 395"/>
              <p:cNvSpPr/>
              <p:nvPr/>
            </p:nvSpPr>
            <p:spPr bwMode="auto">
              <a:xfrm>
                <a:off x="816" y="930"/>
                <a:ext cx="609" cy="905"/>
              </a:xfrm>
              <a:custGeom>
                <a:gdLst>
                  <a:gd name="T0" fmla="+- 0 1422 816"/>
                  <a:gd name="T1" fmla="*/ T0 w 609"/>
                  <a:gd name="T2" fmla="+- 0 1681 930"/>
                  <a:gd name="T3" fmla="*/ 1681 h 905"/>
                  <a:gd name="T4" fmla="+- 0 1405 816"/>
                  <a:gd name="T5" fmla="*/ T4 w 609"/>
                  <a:gd name="T6" fmla="+- 0 1692 930"/>
                  <a:gd name="T7" fmla="*/ 1692 h 905"/>
                  <a:gd name="T8" fmla="+- 0 1424 816"/>
                  <a:gd name="T9" fmla="*/ T8 w 609"/>
                  <a:gd name="T10" fmla="+- 0 1692 930"/>
                  <a:gd name="T11" fmla="*/ 1692 h 905"/>
                  <a:gd name="T12" fmla="+- 0 1425 816"/>
                  <a:gd name="T13" fmla="*/ T12 w 609"/>
                  <a:gd name="T14" fmla="+- 0 1686 930"/>
                  <a:gd name="T15" fmla="*/ 1686 h 905"/>
                  <a:gd name="T16" fmla="+- 0 1422 816"/>
                  <a:gd name="T17" fmla="*/ T16 w 609"/>
                  <a:gd name="T18" fmla="+- 0 1681 930"/>
                  <a:gd name="T19" fmla="*/ 1681 h 905"/>
                </a:gdLst>
                <a:cxnLst>
                  <a:cxn ang="0">
                    <a:pos x="T1" y="T3"/>
                  </a:cxn>
                  <a:cxn ang="0">
                    <a:pos x="T5" y="T7"/>
                  </a:cxn>
                  <a:cxn ang="0">
                    <a:pos x="T9" y="T11"/>
                  </a:cxn>
                  <a:cxn ang="0">
                    <a:pos x="T13" y="T15"/>
                  </a:cxn>
                  <a:cxn ang="0">
                    <a:pos x="T17" y="T19"/>
                  </a:cxn>
                </a:cxnLst>
                <a:rect l="0" t="0" r="r" b="b"/>
                <a:pathLst>
                  <a:path w="609" h="905">
                    <a:moveTo>
                      <a:pt x="606" y="751"/>
                    </a:moveTo>
                    <a:lnTo>
                      <a:pt x="589" y="762"/>
                    </a:lnTo>
                    <a:lnTo>
                      <a:pt x="608" y="762"/>
                    </a:lnTo>
                    <a:lnTo>
                      <a:pt x="609" y="756"/>
                    </a:lnTo>
                    <a:lnTo>
                      <a:pt x="606" y="75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1" name="Freeform 396"/>
              <p:cNvSpPr/>
              <p:nvPr/>
            </p:nvSpPr>
            <p:spPr bwMode="auto">
              <a:xfrm>
                <a:off x="816" y="930"/>
                <a:ext cx="609" cy="905"/>
              </a:xfrm>
              <a:custGeom>
                <a:gdLst>
                  <a:gd name="T0" fmla="+- 0 1420 816"/>
                  <a:gd name="T1" fmla="*/ T0 w 609"/>
                  <a:gd name="T2" fmla="+- 0 1678 930"/>
                  <a:gd name="T3" fmla="*/ 1678 h 905"/>
                  <a:gd name="T4" fmla="+- 0 1408 816"/>
                  <a:gd name="T5" fmla="*/ T4 w 609"/>
                  <a:gd name="T6" fmla="+- 0 1678 930"/>
                  <a:gd name="T7" fmla="*/ 1678 h 905"/>
                  <a:gd name="T8" fmla="+- 0 1414 816"/>
                  <a:gd name="T9" fmla="*/ T8 w 609"/>
                  <a:gd name="T10" fmla="+- 0 1687 930"/>
                  <a:gd name="T11" fmla="*/ 1687 h 905"/>
                  <a:gd name="T12" fmla="+- 0 1422 816"/>
                  <a:gd name="T13" fmla="*/ T12 w 609"/>
                  <a:gd name="T14" fmla="+- 0 1681 930"/>
                  <a:gd name="T15" fmla="*/ 1681 h 905"/>
                  <a:gd name="T16" fmla="+- 0 1420 816"/>
                  <a:gd name="T17" fmla="*/ T16 w 609"/>
                  <a:gd name="T18" fmla="+- 0 1678 930"/>
                  <a:gd name="T19" fmla="*/ 1678 h 905"/>
                </a:gdLst>
                <a:cxnLst>
                  <a:cxn ang="0">
                    <a:pos x="T1" y="T3"/>
                  </a:cxn>
                  <a:cxn ang="0">
                    <a:pos x="T5" y="T7"/>
                  </a:cxn>
                  <a:cxn ang="0">
                    <a:pos x="T9" y="T11"/>
                  </a:cxn>
                  <a:cxn ang="0">
                    <a:pos x="T13" y="T15"/>
                  </a:cxn>
                  <a:cxn ang="0">
                    <a:pos x="T17" y="T19"/>
                  </a:cxn>
                </a:cxnLst>
                <a:rect l="0" t="0" r="r" b="b"/>
                <a:pathLst>
                  <a:path w="609" h="905">
                    <a:moveTo>
                      <a:pt x="604" y="748"/>
                    </a:moveTo>
                    <a:lnTo>
                      <a:pt x="592" y="748"/>
                    </a:lnTo>
                    <a:lnTo>
                      <a:pt x="598" y="757"/>
                    </a:lnTo>
                    <a:lnTo>
                      <a:pt x="606" y="751"/>
                    </a:lnTo>
                    <a:lnTo>
                      <a:pt x="604" y="74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12" name="Freeform 397"/>
              <p:cNvSpPr/>
              <p:nvPr/>
            </p:nvSpPr>
            <p:spPr bwMode="auto">
              <a:xfrm>
                <a:off x="816" y="930"/>
                <a:ext cx="609" cy="905"/>
              </a:xfrm>
              <a:custGeom>
                <a:gdLst>
                  <a:gd name="T0" fmla="+- 0 970 816"/>
                  <a:gd name="T1" fmla="*/ T0 w 609"/>
                  <a:gd name="T2" fmla="+- 0 969 930"/>
                  <a:gd name="T3" fmla="*/ 969 h 905"/>
                  <a:gd name="T4" fmla="+- 0 947 816"/>
                  <a:gd name="T5" fmla="*/ T4 w 609"/>
                  <a:gd name="T6" fmla="+- 0 969 930"/>
                  <a:gd name="T7" fmla="*/ 969 h 905"/>
                  <a:gd name="T8" fmla="+- 0 1400 816"/>
                  <a:gd name="T9" fmla="*/ T8 w 609"/>
                  <a:gd name="T10" fmla="+- 0 1683 930"/>
                  <a:gd name="T11" fmla="*/ 1683 h 905"/>
                  <a:gd name="T12" fmla="+- 0 1408 816"/>
                  <a:gd name="T13" fmla="*/ T12 w 609"/>
                  <a:gd name="T14" fmla="+- 0 1678 930"/>
                  <a:gd name="T15" fmla="*/ 1678 h 905"/>
                  <a:gd name="T16" fmla="+- 0 1420 816"/>
                  <a:gd name="T17" fmla="*/ T16 w 609"/>
                  <a:gd name="T18" fmla="+- 0 1678 930"/>
                  <a:gd name="T19" fmla="*/ 1678 h 905"/>
                  <a:gd name="T20" fmla="+- 0 970 816"/>
                  <a:gd name="T21" fmla="*/ T20 w 609"/>
                  <a:gd name="T22" fmla="+- 0 969 930"/>
                  <a:gd name="T23" fmla="*/ 969 h 905"/>
                </a:gdLst>
                <a:cxnLst>
                  <a:cxn ang="0">
                    <a:pos x="T1" y="T3"/>
                  </a:cxn>
                  <a:cxn ang="0">
                    <a:pos x="T5" y="T7"/>
                  </a:cxn>
                  <a:cxn ang="0">
                    <a:pos x="T9" y="T11"/>
                  </a:cxn>
                  <a:cxn ang="0">
                    <a:pos x="T13" y="T15"/>
                  </a:cxn>
                  <a:cxn ang="0">
                    <a:pos x="T17" y="T19"/>
                  </a:cxn>
                  <a:cxn ang="0">
                    <a:pos x="T21" y="T23"/>
                  </a:cxn>
                </a:cxnLst>
                <a:rect l="0" t="0" r="r" b="b"/>
                <a:pathLst>
                  <a:path w="609" h="905">
                    <a:moveTo>
                      <a:pt x="154" y="39"/>
                    </a:moveTo>
                    <a:lnTo>
                      <a:pt x="131" y="39"/>
                    </a:lnTo>
                    <a:lnTo>
                      <a:pt x="584" y="753"/>
                    </a:lnTo>
                    <a:lnTo>
                      <a:pt x="592" y="748"/>
                    </a:lnTo>
                    <a:lnTo>
                      <a:pt x="604" y="748"/>
                    </a:lnTo>
                    <a:lnTo>
                      <a:pt x="154" y="39"/>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6" name="Group 398"/>
            <p:cNvGrpSpPr/>
            <p:nvPr/>
          </p:nvGrpSpPr>
          <p:grpSpPr>
            <a:xfrm>
              <a:off x="940" y="336"/>
              <a:ext cx="884" cy="1351"/>
              <a:chOff x="940" y="336"/>
              <a:chExt cx="884" cy="1351"/>
            </a:xfrm>
          </p:grpSpPr>
          <p:sp>
            <p:nvSpPr>
              <p:cNvPr id="8704" name="Freeform 399"/>
              <p:cNvSpPr/>
              <p:nvPr/>
            </p:nvSpPr>
            <p:spPr bwMode="auto">
              <a:xfrm>
                <a:off x="940" y="336"/>
                <a:ext cx="884" cy="1351"/>
              </a:xfrm>
              <a:custGeom>
                <a:gdLst>
                  <a:gd name="T0" fmla="+- 0 1585 940"/>
                  <a:gd name="T1" fmla="*/ T0 w 884"/>
                  <a:gd name="T2" fmla="+- 0 336 336"/>
                  <a:gd name="T3" fmla="*/ 336 h 1351"/>
                  <a:gd name="T4" fmla="+- 0 940 940"/>
                  <a:gd name="T5" fmla="*/ T4 w 884"/>
                  <a:gd name="T6" fmla="+- 0 940 336"/>
                  <a:gd name="T7" fmla="*/ 940 h 1351"/>
                  <a:gd name="T8" fmla="+- 0 1413 940"/>
                  <a:gd name="T9" fmla="*/ T8 w 884"/>
                  <a:gd name="T10" fmla="+- 0 1687 336"/>
                  <a:gd name="T11" fmla="*/ 1687 h 1351"/>
                  <a:gd name="T12" fmla="+- 0 1450 940"/>
                  <a:gd name="T13" fmla="*/ T12 w 884"/>
                  <a:gd name="T14" fmla="+- 0 1662 336"/>
                  <a:gd name="T15" fmla="*/ 1662 h 1351"/>
                  <a:gd name="T16" fmla="+- 0 1519 940"/>
                  <a:gd name="T17" fmla="*/ T16 w 884"/>
                  <a:gd name="T18" fmla="+- 0 1608 336"/>
                  <a:gd name="T19" fmla="*/ 1608 h 1351"/>
                  <a:gd name="T20" fmla="+- 0 1582 940"/>
                  <a:gd name="T21" fmla="*/ T20 w 884"/>
                  <a:gd name="T22" fmla="+- 0 1548 336"/>
                  <a:gd name="T23" fmla="*/ 1548 h 1351"/>
                  <a:gd name="T24" fmla="+- 0 1639 940"/>
                  <a:gd name="T25" fmla="*/ T24 w 884"/>
                  <a:gd name="T26" fmla="+- 0 1482 336"/>
                  <a:gd name="T27" fmla="*/ 1482 h 1351"/>
                  <a:gd name="T28" fmla="+- 0 1689 940"/>
                  <a:gd name="T29" fmla="*/ T28 w 884"/>
                  <a:gd name="T30" fmla="+- 0 1410 336"/>
                  <a:gd name="T31" fmla="*/ 1410 h 1351"/>
                  <a:gd name="T32" fmla="+- 0 1732 940"/>
                  <a:gd name="T33" fmla="*/ T32 w 884"/>
                  <a:gd name="T34" fmla="+- 0 1334 336"/>
                  <a:gd name="T35" fmla="*/ 1334 h 1351"/>
                  <a:gd name="T36" fmla="+- 0 1767 940"/>
                  <a:gd name="T37" fmla="*/ T36 w 884"/>
                  <a:gd name="T38" fmla="+- 0 1252 336"/>
                  <a:gd name="T39" fmla="*/ 1252 h 1351"/>
                  <a:gd name="T40" fmla="+- 0 1794 940"/>
                  <a:gd name="T41" fmla="*/ T40 w 884"/>
                  <a:gd name="T42" fmla="+- 0 1167 336"/>
                  <a:gd name="T43" fmla="*/ 1167 h 1351"/>
                  <a:gd name="T44" fmla="+- 0 1813 940"/>
                  <a:gd name="T45" fmla="*/ T44 w 884"/>
                  <a:gd name="T46" fmla="+- 0 1079 336"/>
                  <a:gd name="T47" fmla="*/ 1079 h 1351"/>
                  <a:gd name="T48" fmla="+- 0 1823 940"/>
                  <a:gd name="T49" fmla="*/ T48 w 884"/>
                  <a:gd name="T50" fmla="+- 0 987 336"/>
                  <a:gd name="T51" fmla="*/ 987 h 1351"/>
                  <a:gd name="T52" fmla="+- 0 1824 940"/>
                  <a:gd name="T53" fmla="*/ T52 w 884"/>
                  <a:gd name="T54" fmla="+- 0 940 336"/>
                  <a:gd name="T55" fmla="*/ 940 h 1351"/>
                  <a:gd name="T56" fmla="+- 0 1823 940"/>
                  <a:gd name="T57" fmla="*/ T56 w 884"/>
                  <a:gd name="T58" fmla="+- 0 905 336"/>
                  <a:gd name="T59" fmla="*/ 905 h 1351"/>
                  <a:gd name="T60" fmla="+- 0 1818 940"/>
                  <a:gd name="T61" fmla="*/ T60 w 884"/>
                  <a:gd name="T62" fmla="+- 0 837 336"/>
                  <a:gd name="T63" fmla="*/ 837 h 1351"/>
                  <a:gd name="T64" fmla="+- 0 1807 940"/>
                  <a:gd name="T65" fmla="*/ T64 w 884"/>
                  <a:gd name="T66" fmla="+- 0 769 336"/>
                  <a:gd name="T67" fmla="*/ 769 h 1351"/>
                  <a:gd name="T68" fmla="+- 0 1792 940"/>
                  <a:gd name="T69" fmla="*/ T68 w 884"/>
                  <a:gd name="T70" fmla="+- 0 704 336"/>
                  <a:gd name="T71" fmla="*/ 704 h 1351"/>
                  <a:gd name="T72" fmla="+- 0 1772 940"/>
                  <a:gd name="T73" fmla="*/ T72 w 884"/>
                  <a:gd name="T74" fmla="+- 0 641 336"/>
                  <a:gd name="T75" fmla="*/ 641 h 1351"/>
                  <a:gd name="T76" fmla="+- 0 1747 940"/>
                  <a:gd name="T77" fmla="*/ T76 w 884"/>
                  <a:gd name="T78" fmla="+- 0 579 336"/>
                  <a:gd name="T79" fmla="*/ 579 h 1351"/>
                  <a:gd name="T80" fmla="+- 0 1718 940"/>
                  <a:gd name="T81" fmla="*/ T80 w 884"/>
                  <a:gd name="T82" fmla="+- 0 520 336"/>
                  <a:gd name="T83" fmla="*/ 520 h 1351"/>
                  <a:gd name="T84" fmla="+- 0 1685 940"/>
                  <a:gd name="T85" fmla="*/ T84 w 884"/>
                  <a:gd name="T86" fmla="+- 0 464 336"/>
                  <a:gd name="T87" fmla="*/ 464 h 1351"/>
                  <a:gd name="T88" fmla="+- 0 1647 940"/>
                  <a:gd name="T89" fmla="*/ T88 w 884"/>
                  <a:gd name="T90" fmla="+- 0 410 336"/>
                  <a:gd name="T91" fmla="*/ 410 h 1351"/>
                  <a:gd name="T92" fmla="+- 0 1606 940"/>
                  <a:gd name="T93" fmla="*/ T92 w 884"/>
                  <a:gd name="T94" fmla="+- 0 360 336"/>
                  <a:gd name="T95" fmla="*/ 360 h 1351"/>
                  <a:gd name="T96" fmla="+- 0 1585 940"/>
                  <a:gd name="T97" fmla="*/ T96 w 884"/>
                  <a:gd name="T98" fmla="+- 0 336 336"/>
                  <a:gd name="T99" fmla="*/ 336 h 13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884" h="1351">
                    <a:moveTo>
                      <a:pt x="645" y="0"/>
                    </a:moveTo>
                    <a:lnTo>
                      <a:pt x="0" y="604"/>
                    </a:lnTo>
                    <a:lnTo>
                      <a:pt x="473" y="1351"/>
                    </a:lnTo>
                    <a:lnTo>
                      <a:pt x="510" y="1326"/>
                    </a:lnTo>
                    <a:lnTo>
                      <a:pt x="579" y="1272"/>
                    </a:lnTo>
                    <a:lnTo>
                      <a:pt x="642" y="1212"/>
                    </a:lnTo>
                    <a:lnTo>
                      <a:pt x="699" y="1146"/>
                    </a:lnTo>
                    <a:lnTo>
                      <a:pt x="749" y="1074"/>
                    </a:lnTo>
                    <a:lnTo>
                      <a:pt x="792" y="998"/>
                    </a:lnTo>
                    <a:lnTo>
                      <a:pt x="827" y="916"/>
                    </a:lnTo>
                    <a:lnTo>
                      <a:pt x="854" y="831"/>
                    </a:lnTo>
                    <a:lnTo>
                      <a:pt x="873" y="743"/>
                    </a:lnTo>
                    <a:lnTo>
                      <a:pt x="883" y="651"/>
                    </a:lnTo>
                    <a:lnTo>
                      <a:pt x="884" y="604"/>
                    </a:lnTo>
                    <a:lnTo>
                      <a:pt x="883" y="569"/>
                    </a:lnTo>
                    <a:lnTo>
                      <a:pt x="878" y="501"/>
                    </a:lnTo>
                    <a:lnTo>
                      <a:pt x="867" y="433"/>
                    </a:lnTo>
                    <a:lnTo>
                      <a:pt x="852" y="368"/>
                    </a:lnTo>
                    <a:lnTo>
                      <a:pt x="832" y="305"/>
                    </a:lnTo>
                    <a:lnTo>
                      <a:pt x="807" y="243"/>
                    </a:lnTo>
                    <a:lnTo>
                      <a:pt x="778" y="184"/>
                    </a:lnTo>
                    <a:lnTo>
                      <a:pt x="745" y="128"/>
                    </a:lnTo>
                    <a:lnTo>
                      <a:pt x="707" y="74"/>
                    </a:lnTo>
                    <a:lnTo>
                      <a:pt x="666" y="24"/>
                    </a:lnTo>
                    <a:lnTo>
                      <a:pt x="645" y="0"/>
                    </a:lnTo>
                    <a:close/>
                  </a:path>
                </a:pathLst>
              </a:cu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7" name="Group 400"/>
            <p:cNvGrpSpPr/>
            <p:nvPr/>
          </p:nvGrpSpPr>
          <p:grpSpPr>
            <a:xfrm>
              <a:off x="929" y="326"/>
              <a:ext cx="905" cy="1372"/>
              <a:chOff x="929" y="326"/>
              <a:chExt cx="905" cy="1372"/>
            </a:xfrm>
          </p:grpSpPr>
          <p:sp>
            <p:nvSpPr>
              <p:cNvPr id="8700" name="Freeform 401"/>
              <p:cNvSpPr/>
              <p:nvPr/>
            </p:nvSpPr>
            <p:spPr bwMode="auto">
              <a:xfrm>
                <a:off x="929" y="326"/>
                <a:ext cx="905" cy="1372"/>
              </a:xfrm>
              <a:custGeom>
                <a:gdLst>
                  <a:gd name="T0" fmla="+- 0 1578 929"/>
                  <a:gd name="T1" fmla="*/ T0 w 905"/>
                  <a:gd name="T2" fmla="+- 0 328 326"/>
                  <a:gd name="T3" fmla="*/ 328 h 1372"/>
                  <a:gd name="T4" fmla="+- 0 930 929"/>
                  <a:gd name="T5" fmla="*/ T4 w 905"/>
                  <a:gd name="T6" fmla="+- 0 936 326"/>
                  <a:gd name="T7" fmla="*/ 936 h 1372"/>
                  <a:gd name="T8" fmla="+- 0 929 929"/>
                  <a:gd name="T9" fmla="*/ T8 w 905"/>
                  <a:gd name="T10" fmla="+- 0 942 326"/>
                  <a:gd name="T11" fmla="*/ 942 h 1372"/>
                  <a:gd name="T12" fmla="+- 0 1406 929"/>
                  <a:gd name="T13" fmla="*/ T12 w 905"/>
                  <a:gd name="T14" fmla="+- 0 1694 326"/>
                  <a:gd name="T15" fmla="*/ 1694 h 1372"/>
                  <a:gd name="T16" fmla="+- 0 1409 929"/>
                  <a:gd name="T17" fmla="*/ T16 w 905"/>
                  <a:gd name="T18" fmla="+- 0 1696 326"/>
                  <a:gd name="T19" fmla="*/ 1696 h 1372"/>
                  <a:gd name="T20" fmla="+- 0 1414 929"/>
                  <a:gd name="T21" fmla="*/ T20 w 905"/>
                  <a:gd name="T22" fmla="+- 0 1697 326"/>
                  <a:gd name="T23" fmla="*/ 1697 h 1372"/>
                  <a:gd name="T24" fmla="+- 0 1417 929"/>
                  <a:gd name="T25" fmla="*/ T24 w 905"/>
                  <a:gd name="T26" fmla="+- 0 1696 326"/>
                  <a:gd name="T27" fmla="*/ 1696 h 1372"/>
                  <a:gd name="T28" fmla="+- 0 1419 929"/>
                  <a:gd name="T29" fmla="*/ T28 w 905"/>
                  <a:gd name="T30" fmla="+- 0 1695 326"/>
                  <a:gd name="T31" fmla="*/ 1695 h 1372"/>
                  <a:gd name="T32" fmla="+- 0 1431 929"/>
                  <a:gd name="T33" fmla="*/ T32 w 905"/>
                  <a:gd name="T34" fmla="+- 0 1687 326"/>
                  <a:gd name="T35" fmla="*/ 1687 h 1372"/>
                  <a:gd name="T36" fmla="+- 0 1413 929"/>
                  <a:gd name="T37" fmla="*/ T36 w 905"/>
                  <a:gd name="T38" fmla="+- 0 1687 326"/>
                  <a:gd name="T39" fmla="*/ 1687 h 1372"/>
                  <a:gd name="T40" fmla="+- 0 1408 929"/>
                  <a:gd name="T41" fmla="*/ T40 w 905"/>
                  <a:gd name="T42" fmla="+- 0 1678 326"/>
                  <a:gd name="T43" fmla="*/ 1678 h 1372"/>
                  <a:gd name="T44" fmla="+- 0 1416 929"/>
                  <a:gd name="T45" fmla="*/ T44 w 905"/>
                  <a:gd name="T46" fmla="+- 0 1673 326"/>
                  <a:gd name="T47" fmla="*/ 1673 h 1372"/>
                  <a:gd name="T48" fmla="+- 0 953 929"/>
                  <a:gd name="T49" fmla="*/ T48 w 905"/>
                  <a:gd name="T50" fmla="+- 0 942 326"/>
                  <a:gd name="T51" fmla="*/ 942 h 1372"/>
                  <a:gd name="T52" fmla="+- 0 1584 929"/>
                  <a:gd name="T53" fmla="*/ T52 w 905"/>
                  <a:gd name="T54" fmla="+- 0 350 326"/>
                  <a:gd name="T55" fmla="*/ 350 h 1372"/>
                  <a:gd name="T56" fmla="+- 0 1577 929"/>
                  <a:gd name="T57" fmla="*/ T56 w 905"/>
                  <a:gd name="T58" fmla="+- 0 343 326"/>
                  <a:gd name="T59" fmla="*/ 343 h 1372"/>
                  <a:gd name="T60" fmla="+- 0 1585 929"/>
                  <a:gd name="T61" fmla="*/ T60 w 905"/>
                  <a:gd name="T62" fmla="+- 0 336 326"/>
                  <a:gd name="T63" fmla="*/ 336 h 1372"/>
                  <a:gd name="T64" fmla="+- 0 1578 929"/>
                  <a:gd name="T65" fmla="*/ T64 w 905"/>
                  <a:gd name="T66" fmla="+- 0 328 326"/>
                  <a:gd name="T67" fmla="*/ 328 h 137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905" h="1372">
                    <a:moveTo>
                      <a:pt x="649" y="2"/>
                    </a:moveTo>
                    <a:lnTo>
                      <a:pt x="1" y="610"/>
                    </a:lnTo>
                    <a:lnTo>
                      <a:pt x="0" y="616"/>
                    </a:lnTo>
                    <a:lnTo>
                      <a:pt x="477" y="1368"/>
                    </a:lnTo>
                    <a:lnTo>
                      <a:pt x="480" y="1370"/>
                    </a:lnTo>
                    <a:lnTo>
                      <a:pt x="485" y="1371"/>
                    </a:lnTo>
                    <a:lnTo>
                      <a:pt x="488" y="1370"/>
                    </a:lnTo>
                    <a:lnTo>
                      <a:pt x="490" y="1369"/>
                    </a:lnTo>
                    <a:lnTo>
                      <a:pt x="502" y="1361"/>
                    </a:lnTo>
                    <a:lnTo>
                      <a:pt x="484" y="1361"/>
                    </a:lnTo>
                    <a:lnTo>
                      <a:pt x="479" y="1352"/>
                    </a:lnTo>
                    <a:lnTo>
                      <a:pt x="487" y="1347"/>
                    </a:lnTo>
                    <a:lnTo>
                      <a:pt x="24" y="616"/>
                    </a:lnTo>
                    <a:lnTo>
                      <a:pt x="655" y="24"/>
                    </a:lnTo>
                    <a:lnTo>
                      <a:pt x="648" y="17"/>
                    </a:lnTo>
                    <a:lnTo>
                      <a:pt x="656" y="10"/>
                    </a:lnTo>
                    <a:lnTo>
                      <a:pt x="649" y="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1" name="Freeform 402"/>
              <p:cNvSpPr/>
              <p:nvPr/>
            </p:nvSpPr>
            <p:spPr bwMode="auto">
              <a:xfrm>
                <a:off x="929" y="326"/>
                <a:ext cx="905" cy="1372"/>
              </a:xfrm>
              <a:custGeom>
                <a:gdLst>
                  <a:gd name="T0" fmla="+- 0 1416 929"/>
                  <a:gd name="T1" fmla="*/ T0 w 905"/>
                  <a:gd name="T2" fmla="+- 0 1673 326"/>
                  <a:gd name="T3" fmla="*/ 1673 h 1372"/>
                  <a:gd name="T4" fmla="+- 0 1408 929"/>
                  <a:gd name="T5" fmla="*/ T4 w 905"/>
                  <a:gd name="T6" fmla="+- 0 1678 326"/>
                  <a:gd name="T7" fmla="*/ 1678 h 1372"/>
                  <a:gd name="T8" fmla="+- 0 1413 929"/>
                  <a:gd name="T9" fmla="*/ T8 w 905"/>
                  <a:gd name="T10" fmla="+- 0 1687 326"/>
                  <a:gd name="T11" fmla="*/ 1687 h 1372"/>
                  <a:gd name="T12" fmla="+- 0 1422 929"/>
                  <a:gd name="T13" fmla="*/ T12 w 905"/>
                  <a:gd name="T14" fmla="+- 0 1681 326"/>
                  <a:gd name="T15" fmla="*/ 1681 h 1372"/>
                  <a:gd name="T16" fmla="+- 0 1416 929"/>
                  <a:gd name="T17" fmla="*/ T16 w 905"/>
                  <a:gd name="T18" fmla="+- 0 1673 326"/>
                  <a:gd name="T19" fmla="*/ 1673 h 1372"/>
                </a:gdLst>
                <a:cxnLst>
                  <a:cxn ang="0">
                    <a:pos x="T1" y="T3"/>
                  </a:cxn>
                  <a:cxn ang="0">
                    <a:pos x="T5" y="T7"/>
                  </a:cxn>
                  <a:cxn ang="0">
                    <a:pos x="T9" y="T11"/>
                  </a:cxn>
                  <a:cxn ang="0">
                    <a:pos x="T13" y="T15"/>
                  </a:cxn>
                  <a:cxn ang="0">
                    <a:pos x="T17" y="T19"/>
                  </a:cxn>
                </a:cxnLst>
                <a:rect l="0" t="0" r="r" b="b"/>
                <a:pathLst>
                  <a:path w="905" h="1372">
                    <a:moveTo>
                      <a:pt x="487" y="1347"/>
                    </a:moveTo>
                    <a:lnTo>
                      <a:pt x="479" y="1352"/>
                    </a:lnTo>
                    <a:lnTo>
                      <a:pt x="484" y="1361"/>
                    </a:lnTo>
                    <a:lnTo>
                      <a:pt x="493" y="1355"/>
                    </a:lnTo>
                    <a:lnTo>
                      <a:pt x="487" y="1347"/>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2" name="Freeform 403"/>
              <p:cNvSpPr/>
              <p:nvPr/>
            </p:nvSpPr>
            <p:spPr bwMode="auto">
              <a:xfrm>
                <a:off x="929" y="326"/>
                <a:ext cx="905" cy="1372"/>
              </a:xfrm>
              <a:custGeom>
                <a:gdLst>
                  <a:gd name="T0" fmla="+- 0 1582 929"/>
                  <a:gd name="T1" fmla="*/ T0 w 905"/>
                  <a:gd name="T2" fmla="+- 0 326 326"/>
                  <a:gd name="T3" fmla="*/ 326 h 1372"/>
                  <a:gd name="T4" fmla="+- 0 1580 929"/>
                  <a:gd name="T5" fmla="*/ T4 w 905"/>
                  <a:gd name="T6" fmla="+- 0 327 326"/>
                  <a:gd name="T7" fmla="*/ 327 h 1372"/>
                  <a:gd name="T8" fmla="+- 0 1578 929"/>
                  <a:gd name="T9" fmla="*/ T8 w 905"/>
                  <a:gd name="T10" fmla="+- 0 328 326"/>
                  <a:gd name="T11" fmla="*/ 328 h 1372"/>
                  <a:gd name="T12" fmla="+- 0 1591 929"/>
                  <a:gd name="T13" fmla="*/ T12 w 905"/>
                  <a:gd name="T14" fmla="+- 0 343 326"/>
                  <a:gd name="T15" fmla="*/ 343 h 1372"/>
                  <a:gd name="T16" fmla="+- 0 1584 929"/>
                  <a:gd name="T17" fmla="*/ T16 w 905"/>
                  <a:gd name="T18" fmla="+- 0 350 326"/>
                  <a:gd name="T19" fmla="*/ 350 h 1372"/>
                  <a:gd name="T20" fmla="+- 0 1639 929"/>
                  <a:gd name="T21" fmla="*/ T20 w 905"/>
                  <a:gd name="T22" fmla="+- 0 416 326"/>
                  <a:gd name="T23" fmla="*/ 416 h 1372"/>
                  <a:gd name="T24" fmla="+- 0 1676 929"/>
                  <a:gd name="T25" fmla="*/ T24 w 905"/>
                  <a:gd name="T26" fmla="+- 0 469 326"/>
                  <a:gd name="T27" fmla="*/ 469 h 1372"/>
                  <a:gd name="T28" fmla="+- 0 1709 929"/>
                  <a:gd name="T29" fmla="*/ T28 w 905"/>
                  <a:gd name="T30" fmla="+- 0 525 326"/>
                  <a:gd name="T31" fmla="*/ 525 h 1372"/>
                  <a:gd name="T32" fmla="+- 0 1738 929"/>
                  <a:gd name="T33" fmla="*/ T32 w 905"/>
                  <a:gd name="T34" fmla="+- 0 583 326"/>
                  <a:gd name="T35" fmla="*/ 583 h 1372"/>
                  <a:gd name="T36" fmla="+- 0 1762 929"/>
                  <a:gd name="T37" fmla="*/ T36 w 905"/>
                  <a:gd name="T38" fmla="+- 0 644 326"/>
                  <a:gd name="T39" fmla="*/ 644 h 1372"/>
                  <a:gd name="T40" fmla="+- 0 1782 929"/>
                  <a:gd name="T41" fmla="*/ T40 w 905"/>
                  <a:gd name="T42" fmla="+- 0 707 326"/>
                  <a:gd name="T43" fmla="*/ 707 h 1372"/>
                  <a:gd name="T44" fmla="+- 0 1798 929"/>
                  <a:gd name="T45" fmla="*/ T44 w 905"/>
                  <a:gd name="T46" fmla="+- 0 771 326"/>
                  <a:gd name="T47" fmla="*/ 771 h 1372"/>
                  <a:gd name="T48" fmla="+- 0 1808 929"/>
                  <a:gd name="T49" fmla="*/ T48 w 905"/>
                  <a:gd name="T50" fmla="+- 0 838 326"/>
                  <a:gd name="T51" fmla="*/ 838 h 1372"/>
                  <a:gd name="T52" fmla="+- 0 1813 929"/>
                  <a:gd name="T53" fmla="*/ T52 w 905"/>
                  <a:gd name="T54" fmla="+- 0 906 326"/>
                  <a:gd name="T55" fmla="*/ 906 h 1372"/>
                  <a:gd name="T56" fmla="+- 0 1814 929"/>
                  <a:gd name="T57" fmla="*/ T56 w 905"/>
                  <a:gd name="T58" fmla="+- 0 942 326"/>
                  <a:gd name="T59" fmla="*/ 942 h 1372"/>
                  <a:gd name="T60" fmla="+- 0 1813 929"/>
                  <a:gd name="T61" fmla="*/ T60 w 905"/>
                  <a:gd name="T62" fmla="+- 0 987 326"/>
                  <a:gd name="T63" fmla="*/ 987 h 1372"/>
                  <a:gd name="T64" fmla="+- 0 1803 929"/>
                  <a:gd name="T65" fmla="*/ T64 w 905"/>
                  <a:gd name="T66" fmla="+- 0 1077 326"/>
                  <a:gd name="T67" fmla="*/ 1077 h 1372"/>
                  <a:gd name="T68" fmla="+- 0 1785 929"/>
                  <a:gd name="T69" fmla="*/ T68 w 905"/>
                  <a:gd name="T70" fmla="+- 0 1165 326"/>
                  <a:gd name="T71" fmla="*/ 1165 h 1372"/>
                  <a:gd name="T72" fmla="+- 0 1758 929"/>
                  <a:gd name="T73" fmla="*/ T72 w 905"/>
                  <a:gd name="T74" fmla="+- 0 1249 326"/>
                  <a:gd name="T75" fmla="*/ 1249 h 1372"/>
                  <a:gd name="T76" fmla="+- 0 1723 929"/>
                  <a:gd name="T77" fmla="*/ T76 w 905"/>
                  <a:gd name="T78" fmla="+- 0 1329 326"/>
                  <a:gd name="T79" fmla="*/ 1329 h 1372"/>
                  <a:gd name="T80" fmla="+- 0 1680 929"/>
                  <a:gd name="T81" fmla="*/ T80 w 905"/>
                  <a:gd name="T82" fmla="+- 0 1405 326"/>
                  <a:gd name="T83" fmla="*/ 1405 h 1372"/>
                  <a:gd name="T84" fmla="+- 0 1631 929"/>
                  <a:gd name="T85" fmla="*/ T84 w 905"/>
                  <a:gd name="T86" fmla="+- 0 1476 326"/>
                  <a:gd name="T87" fmla="*/ 1476 h 1372"/>
                  <a:gd name="T88" fmla="+- 0 1574 929"/>
                  <a:gd name="T89" fmla="*/ T88 w 905"/>
                  <a:gd name="T90" fmla="+- 0 1541 326"/>
                  <a:gd name="T91" fmla="*/ 1541 h 1372"/>
                  <a:gd name="T92" fmla="+- 0 1512 929"/>
                  <a:gd name="T93" fmla="*/ T92 w 905"/>
                  <a:gd name="T94" fmla="+- 0 1601 326"/>
                  <a:gd name="T95" fmla="*/ 1601 h 1372"/>
                  <a:gd name="T96" fmla="+- 0 1444 929"/>
                  <a:gd name="T97" fmla="*/ T96 w 905"/>
                  <a:gd name="T98" fmla="+- 0 1654 326"/>
                  <a:gd name="T99" fmla="*/ 1654 h 1372"/>
                  <a:gd name="T100" fmla="+- 0 1416 929"/>
                  <a:gd name="T101" fmla="*/ T100 w 905"/>
                  <a:gd name="T102" fmla="+- 0 1673 326"/>
                  <a:gd name="T103" fmla="*/ 1673 h 1372"/>
                  <a:gd name="T104" fmla="+- 0 1422 929"/>
                  <a:gd name="T105" fmla="*/ T104 w 905"/>
                  <a:gd name="T106" fmla="+- 0 1681 326"/>
                  <a:gd name="T107" fmla="*/ 1681 h 1372"/>
                  <a:gd name="T108" fmla="+- 0 1413 929"/>
                  <a:gd name="T109" fmla="*/ T108 w 905"/>
                  <a:gd name="T110" fmla="+- 0 1687 326"/>
                  <a:gd name="T111" fmla="*/ 1687 h 1372"/>
                  <a:gd name="T112" fmla="+- 0 1431 929"/>
                  <a:gd name="T113" fmla="*/ T112 w 905"/>
                  <a:gd name="T114" fmla="+- 0 1687 326"/>
                  <a:gd name="T115" fmla="*/ 1687 h 1372"/>
                  <a:gd name="T116" fmla="+- 0 1491 929"/>
                  <a:gd name="T117" fmla="*/ T116 w 905"/>
                  <a:gd name="T118" fmla="+- 0 1644 326"/>
                  <a:gd name="T119" fmla="*/ 1644 h 1372"/>
                  <a:gd name="T120" fmla="+- 0 1558 929"/>
                  <a:gd name="T121" fmla="*/ T120 w 905"/>
                  <a:gd name="T122" fmla="+- 0 1586 326"/>
                  <a:gd name="T123" fmla="*/ 1586 h 1372"/>
                  <a:gd name="T124" fmla="+- 0 1619 929"/>
                  <a:gd name="T125" fmla="*/ T124 w 905"/>
                  <a:gd name="T126" fmla="+- 0 1522 326"/>
                  <a:gd name="T127" fmla="*/ 1522 h 1372"/>
                  <a:gd name="T128" fmla="+- 0 1673 929"/>
                  <a:gd name="T129" fmla="*/ T128 w 905"/>
                  <a:gd name="T130" fmla="+- 0 1452 326"/>
                  <a:gd name="T131" fmla="*/ 1452 h 1372"/>
                  <a:gd name="T132" fmla="+- 0 1720 929"/>
                  <a:gd name="T133" fmla="*/ T132 w 905"/>
                  <a:gd name="T134" fmla="+- 0 1377 326"/>
                  <a:gd name="T135" fmla="*/ 1377 h 1372"/>
                  <a:gd name="T136" fmla="+- 0 1760 929"/>
                  <a:gd name="T137" fmla="*/ T136 w 905"/>
                  <a:gd name="T138" fmla="+- 0 1297 326"/>
                  <a:gd name="T139" fmla="*/ 1297 h 1372"/>
                  <a:gd name="T140" fmla="+- 0 1791 929"/>
                  <a:gd name="T141" fmla="*/ T140 w 905"/>
                  <a:gd name="T142" fmla="+- 0 1213 326"/>
                  <a:gd name="T143" fmla="*/ 1213 h 1372"/>
                  <a:gd name="T144" fmla="+- 0 1815 929"/>
                  <a:gd name="T145" fmla="*/ T144 w 905"/>
                  <a:gd name="T146" fmla="+- 0 1126 326"/>
                  <a:gd name="T147" fmla="*/ 1126 h 1372"/>
                  <a:gd name="T148" fmla="+- 0 1829 929"/>
                  <a:gd name="T149" fmla="*/ T148 w 905"/>
                  <a:gd name="T150" fmla="+- 0 1034 326"/>
                  <a:gd name="T151" fmla="*/ 1034 h 1372"/>
                  <a:gd name="T152" fmla="+- 0 1834 929"/>
                  <a:gd name="T153" fmla="*/ T152 w 905"/>
                  <a:gd name="T154" fmla="+- 0 942 326"/>
                  <a:gd name="T155" fmla="*/ 942 h 1372"/>
                  <a:gd name="T156" fmla="+- 0 1834 929"/>
                  <a:gd name="T157" fmla="*/ T156 w 905"/>
                  <a:gd name="T158" fmla="+- 0 936 326"/>
                  <a:gd name="T159" fmla="*/ 936 h 1372"/>
                  <a:gd name="T160" fmla="+- 0 1831 929"/>
                  <a:gd name="T161" fmla="*/ T160 w 905"/>
                  <a:gd name="T162" fmla="+- 0 870 326"/>
                  <a:gd name="T163" fmla="*/ 870 h 1372"/>
                  <a:gd name="T164" fmla="+- 0 1823 929"/>
                  <a:gd name="T165" fmla="*/ T164 w 905"/>
                  <a:gd name="T166" fmla="+- 0 801 326"/>
                  <a:gd name="T167" fmla="*/ 801 h 1372"/>
                  <a:gd name="T168" fmla="+- 0 1810 929"/>
                  <a:gd name="T169" fmla="*/ T168 w 905"/>
                  <a:gd name="T170" fmla="+- 0 734 326"/>
                  <a:gd name="T171" fmla="*/ 734 h 1372"/>
                  <a:gd name="T172" fmla="+- 0 1792 929"/>
                  <a:gd name="T173" fmla="*/ T172 w 905"/>
                  <a:gd name="T174" fmla="+- 0 669 326"/>
                  <a:gd name="T175" fmla="*/ 669 h 1372"/>
                  <a:gd name="T176" fmla="+- 0 1769 929"/>
                  <a:gd name="T177" fmla="*/ T176 w 905"/>
                  <a:gd name="T178" fmla="+- 0 606 326"/>
                  <a:gd name="T179" fmla="*/ 606 h 1372"/>
                  <a:gd name="T180" fmla="+- 0 1742 929"/>
                  <a:gd name="T181" fmla="*/ T180 w 905"/>
                  <a:gd name="T182" fmla="+- 0 545 326"/>
                  <a:gd name="T183" fmla="*/ 545 h 1372"/>
                  <a:gd name="T184" fmla="+- 0 1710 929"/>
                  <a:gd name="T185" fmla="*/ T184 w 905"/>
                  <a:gd name="T186" fmla="+- 0 487 326"/>
                  <a:gd name="T187" fmla="*/ 487 h 1372"/>
                  <a:gd name="T188" fmla="+- 0 1675 929"/>
                  <a:gd name="T189" fmla="*/ T188 w 905"/>
                  <a:gd name="T190" fmla="+- 0 431 326"/>
                  <a:gd name="T191" fmla="*/ 431 h 1372"/>
                  <a:gd name="T192" fmla="+- 0 1635 929"/>
                  <a:gd name="T193" fmla="*/ T192 w 905"/>
                  <a:gd name="T194" fmla="+- 0 378 326"/>
                  <a:gd name="T195" fmla="*/ 378 h 1372"/>
                  <a:gd name="T196" fmla="+- 0 1592 929"/>
                  <a:gd name="T197" fmla="*/ T196 w 905"/>
                  <a:gd name="T198" fmla="+- 0 329 326"/>
                  <a:gd name="T199" fmla="*/ 329 h 1372"/>
                  <a:gd name="T200" fmla="+- 0 1588 929"/>
                  <a:gd name="T201" fmla="*/ T200 w 905"/>
                  <a:gd name="T202" fmla="+- 0 326 326"/>
                  <a:gd name="T203" fmla="*/ 326 h 1372"/>
                  <a:gd name="T204" fmla="+- 0 1582 929"/>
                  <a:gd name="T205" fmla="*/ T204 w 905"/>
                  <a:gd name="T206" fmla="+- 0 326 326"/>
                  <a:gd name="T207" fmla="*/ 326 h 137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Lst>
                <a:rect l="0" t="0" r="r" b="b"/>
                <a:pathLst>
                  <a:path w="905" h="1372">
                    <a:moveTo>
                      <a:pt x="653" y="0"/>
                    </a:moveTo>
                    <a:lnTo>
                      <a:pt x="651" y="1"/>
                    </a:lnTo>
                    <a:lnTo>
                      <a:pt x="649" y="2"/>
                    </a:lnTo>
                    <a:lnTo>
                      <a:pt x="662" y="17"/>
                    </a:lnTo>
                    <a:lnTo>
                      <a:pt x="655" y="24"/>
                    </a:lnTo>
                    <a:lnTo>
                      <a:pt x="710" y="90"/>
                    </a:lnTo>
                    <a:lnTo>
                      <a:pt x="747" y="143"/>
                    </a:lnTo>
                    <a:lnTo>
                      <a:pt x="780" y="199"/>
                    </a:lnTo>
                    <a:lnTo>
                      <a:pt x="809" y="257"/>
                    </a:lnTo>
                    <a:lnTo>
                      <a:pt x="833" y="318"/>
                    </a:lnTo>
                    <a:lnTo>
                      <a:pt x="853" y="381"/>
                    </a:lnTo>
                    <a:lnTo>
                      <a:pt x="869" y="445"/>
                    </a:lnTo>
                    <a:lnTo>
                      <a:pt x="879" y="512"/>
                    </a:lnTo>
                    <a:lnTo>
                      <a:pt x="884" y="580"/>
                    </a:lnTo>
                    <a:lnTo>
                      <a:pt x="885" y="616"/>
                    </a:lnTo>
                    <a:lnTo>
                      <a:pt x="884" y="661"/>
                    </a:lnTo>
                    <a:lnTo>
                      <a:pt x="874" y="751"/>
                    </a:lnTo>
                    <a:lnTo>
                      <a:pt x="856" y="839"/>
                    </a:lnTo>
                    <a:lnTo>
                      <a:pt x="829" y="923"/>
                    </a:lnTo>
                    <a:lnTo>
                      <a:pt x="794" y="1003"/>
                    </a:lnTo>
                    <a:lnTo>
                      <a:pt x="751" y="1079"/>
                    </a:lnTo>
                    <a:lnTo>
                      <a:pt x="702" y="1150"/>
                    </a:lnTo>
                    <a:lnTo>
                      <a:pt x="645" y="1215"/>
                    </a:lnTo>
                    <a:lnTo>
                      <a:pt x="583" y="1275"/>
                    </a:lnTo>
                    <a:lnTo>
                      <a:pt x="515" y="1328"/>
                    </a:lnTo>
                    <a:lnTo>
                      <a:pt x="487" y="1347"/>
                    </a:lnTo>
                    <a:lnTo>
                      <a:pt x="493" y="1355"/>
                    </a:lnTo>
                    <a:lnTo>
                      <a:pt x="484" y="1361"/>
                    </a:lnTo>
                    <a:lnTo>
                      <a:pt x="502" y="1361"/>
                    </a:lnTo>
                    <a:lnTo>
                      <a:pt x="562" y="1318"/>
                    </a:lnTo>
                    <a:lnTo>
                      <a:pt x="629" y="1260"/>
                    </a:lnTo>
                    <a:lnTo>
                      <a:pt x="690" y="1196"/>
                    </a:lnTo>
                    <a:lnTo>
                      <a:pt x="744" y="1126"/>
                    </a:lnTo>
                    <a:lnTo>
                      <a:pt x="791" y="1051"/>
                    </a:lnTo>
                    <a:lnTo>
                      <a:pt x="831" y="971"/>
                    </a:lnTo>
                    <a:lnTo>
                      <a:pt x="862" y="887"/>
                    </a:lnTo>
                    <a:lnTo>
                      <a:pt x="886" y="800"/>
                    </a:lnTo>
                    <a:lnTo>
                      <a:pt x="900" y="708"/>
                    </a:lnTo>
                    <a:lnTo>
                      <a:pt x="905" y="616"/>
                    </a:lnTo>
                    <a:lnTo>
                      <a:pt x="905" y="610"/>
                    </a:lnTo>
                    <a:lnTo>
                      <a:pt x="902" y="544"/>
                    </a:lnTo>
                    <a:lnTo>
                      <a:pt x="894" y="475"/>
                    </a:lnTo>
                    <a:lnTo>
                      <a:pt x="881" y="408"/>
                    </a:lnTo>
                    <a:lnTo>
                      <a:pt x="863" y="343"/>
                    </a:lnTo>
                    <a:lnTo>
                      <a:pt x="840" y="280"/>
                    </a:lnTo>
                    <a:lnTo>
                      <a:pt x="813" y="219"/>
                    </a:lnTo>
                    <a:lnTo>
                      <a:pt x="781" y="161"/>
                    </a:lnTo>
                    <a:lnTo>
                      <a:pt x="746" y="105"/>
                    </a:lnTo>
                    <a:lnTo>
                      <a:pt x="706" y="52"/>
                    </a:lnTo>
                    <a:lnTo>
                      <a:pt x="663" y="3"/>
                    </a:lnTo>
                    <a:lnTo>
                      <a:pt x="659" y="0"/>
                    </a:lnTo>
                    <a:lnTo>
                      <a:pt x="653"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03" name="Freeform 404"/>
              <p:cNvSpPr/>
              <p:nvPr/>
            </p:nvSpPr>
            <p:spPr bwMode="auto">
              <a:xfrm>
                <a:off x="929" y="326"/>
                <a:ext cx="905" cy="1372"/>
              </a:xfrm>
              <a:custGeom>
                <a:gdLst>
                  <a:gd name="T0" fmla="+- 0 1585 929"/>
                  <a:gd name="T1" fmla="*/ T0 w 905"/>
                  <a:gd name="T2" fmla="+- 0 336 326"/>
                  <a:gd name="T3" fmla="*/ 336 h 1372"/>
                  <a:gd name="T4" fmla="+- 0 1577 929"/>
                  <a:gd name="T5" fmla="*/ T4 w 905"/>
                  <a:gd name="T6" fmla="+- 0 343 326"/>
                  <a:gd name="T7" fmla="*/ 343 h 1372"/>
                  <a:gd name="T8" fmla="+- 0 1584 929"/>
                  <a:gd name="T9" fmla="*/ T8 w 905"/>
                  <a:gd name="T10" fmla="+- 0 350 326"/>
                  <a:gd name="T11" fmla="*/ 350 h 1372"/>
                  <a:gd name="T12" fmla="+- 0 1591 929"/>
                  <a:gd name="T13" fmla="*/ T12 w 905"/>
                  <a:gd name="T14" fmla="+- 0 343 326"/>
                  <a:gd name="T15" fmla="*/ 343 h 1372"/>
                  <a:gd name="T16" fmla="+- 0 1585 929"/>
                  <a:gd name="T17" fmla="*/ T16 w 905"/>
                  <a:gd name="T18" fmla="+- 0 336 326"/>
                  <a:gd name="T19" fmla="*/ 336 h 1372"/>
                </a:gdLst>
                <a:cxnLst>
                  <a:cxn ang="0">
                    <a:pos x="T1" y="T3"/>
                  </a:cxn>
                  <a:cxn ang="0">
                    <a:pos x="T5" y="T7"/>
                  </a:cxn>
                  <a:cxn ang="0">
                    <a:pos x="T9" y="T11"/>
                  </a:cxn>
                  <a:cxn ang="0">
                    <a:pos x="T13" y="T15"/>
                  </a:cxn>
                  <a:cxn ang="0">
                    <a:pos x="T17" y="T19"/>
                  </a:cxn>
                </a:cxnLst>
                <a:rect l="0" t="0" r="r" b="b"/>
                <a:pathLst>
                  <a:path w="905" h="1372">
                    <a:moveTo>
                      <a:pt x="656" y="10"/>
                    </a:moveTo>
                    <a:lnTo>
                      <a:pt x="648" y="17"/>
                    </a:lnTo>
                    <a:lnTo>
                      <a:pt x="655" y="24"/>
                    </a:lnTo>
                    <a:lnTo>
                      <a:pt x="662" y="17"/>
                    </a:lnTo>
                    <a:lnTo>
                      <a:pt x="656"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8" name="Group 405"/>
            <p:cNvGrpSpPr/>
            <p:nvPr/>
          </p:nvGrpSpPr>
          <p:grpSpPr>
            <a:xfrm>
              <a:off x="940" y="57"/>
              <a:ext cx="645" cy="884"/>
              <a:chOff x="940" y="57"/>
              <a:chExt cx="645" cy="884"/>
            </a:xfrm>
          </p:grpSpPr>
          <p:sp>
            <p:nvSpPr>
              <p:cNvPr id="8699" name="Freeform 406"/>
              <p:cNvSpPr/>
              <p:nvPr/>
            </p:nvSpPr>
            <p:spPr bwMode="auto">
              <a:xfrm>
                <a:off x="940" y="57"/>
                <a:ext cx="645" cy="884"/>
              </a:xfrm>
              <a:custGeom>
                <a:gdLst>
                  <a:gd name="T0" fmla="+- 0 940 940"/>
                  <a:gd name="T1" fmla="*/ T0 w 645"/>
                  <a:gd name="T2" fmla="+- 0 57 57"/>
                  <a:gd name="T3" fmla="*/ 57 h 884"/>
                  <a:gd name="T4" fmla="+- 0 940 940"/>
                  <a:gd name="T5" fmla="*/ T4 w 645"/>
                  <a:gd name="T6" fmla="+- 0 940 57"/>
                  <a:gd name="T7" fmla="*/ 940 h 884"/>
                  <a:gd name="T8" fmla="+- 0 1585 940"/>
                  <a:gd name="T9" fmla="*/ T8 w 645"/>
                  <a:gd name="T10" fmla="+- 0 336 57"/>
                  <a:gd name="T11" fmla="*/ 336 h 884"/>
                  <a:gd name="T12" fmla="+- 0 1534 940"/>
                  <a:gd name="T13" fmla="*/ T12 w 645"/>
                  <a:gd name="T14" fmla="+- 0 286 57"/>
                  <a:gd name="T15" fmla="*/ 286 h 884"/>
                  <a:gd name="T16" fmla="+- 0 1480 940"/>
                  <a:gd name="T17" fmla="*/ T16 w 645"/>
                  <a:gd name="T18" fmla="+- 0 241 57"/>
                  <a:gd name="T19" fmla="*/ 241 h 884"/>
                  <a:gd name="T20" fmla="+- 0 1422 940"/>
                  <a:gd name="T21" fmla="*/ T20 w 645"/>
                  <a:gd name="T22" fmla="+- 0 200 57"/>
                  <a:gd name="T23" fmla="*/ 200 h 884"/>
                  <a:gd name="T24" fmla="+- 0 1361 940"/>
                  <a:gd name="T25" fmla="*/ T24 w 645"/>
                  <a:gd name="T26" fmla="+- 0 163 57"/>
                  <a:gd name="T27" fmla="*/ 163 h 884"/>
                  <a:gd name="T28" fmla="+- 0 1297 940"/>
                  <a:gd name="T29" fmla="*/ T28 w 645"/>
                  <a:gd name="T30" fmla="+- 0 132 57"/>
                  <a:gd name="T31" fmla="*/ 132 h 884"/>
                  <a:gd name="T32" fmla="+- 0 1230 940"/>
                  <a:gd name="T33" fmla="*/ T32 w 645"/>
                  <a:gd name="T34" fmla="+- 0 105 57"/>
                  <a:gd name="T35" fmla="*/ 105 h 884"/>
                  <a:gd name="T36" fmla="+- 0 1161 940"/>
                  <a:gd name="T37" fmla="*/ T36 w 645"/>
                  <a:gd name="T38" fmla="+- 0 85 57"/>
                  <a:gd name="T39" fmla="*/ 85 h 884"/>
                  <a:gd name="T40" fmla="+- 0 1089 940"/>
                  <a:gd name="T41" fmla="*/ T40 w 645"/>
                  <a:gd name="T42" fmla="+- 0 69 57"/>
                  <a:gd name="T43" fmla="*/ 69 h 884"/>
                  <a:gd name="T44" fmla="+- 0 1016 940"/>
                  <a:gd name="T45" fmla="*/ T44 w 645"/>
                  <a:gd name="T46" fmla="+- 0 60 57"/>
                  <a:gd name="T47" fmla="*/ 60 h 884"/>
                  <a:gd name="T48" fmla="+- 0 940 940"/>
                  <a:gd name="T49" fmla="*/ T48 w 645"/>
                  <a:gd name="T50" fmla="+- 0 57 57"/>
                  <a:gd name="T51" fmla="*/ 57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645" h="884">
                    <a:moveTo>
                      <a:pt x="0" y="0"/>
                    </a:moveTo>
                    <a:lnTo>
                      <a:pt x="0" y="883"/>
                    </a:lnTo>
                    <a:lnTo>
                      <a:pt x="645" y="279"/>
                    </a:lnTo>
                    <a:lnTo>
                      <a:pt x="594" y="229"/>
                    </a:lnTo>
                    <a:lnTo>
                      <a:pt x="540" y="184"/>
                    </a:lnTo>
                    <a:lnTo>
                      <a:pt x="482" y="143"/>
                    </a:lnTo>
                    <a:lnTo>
                      <a:pt x="421" y="106"/>
                    </a:lnTo>
                    <a:lnTo>
                      <a:pt x="357" y="75"/>
                    </a:lnTo>
                    <a:lnTo>
                      <a:pt x="290" y="48"/>
                    </a:lnTo>
                    <a:lnTo>
                      <a:pt x="221" y="28"/>
                    </a:lnTo>
                    <a:lnTo>
                      <a:pt x="149" y="12"/>
                    </a:lnTo>
                    <a:lnTo>
                      <a:pt x="76" y="3"/>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19" name="Group 407"/>
            <p:cNvGrpSpPr/>
            <p:nvPr/>
          </p:nvGrpSpPr>
          <p:grpSpPr>
            <a:xfrm>
              <a:off x="930" y="47"/>
              <a:ext cx="665" cy="905"/>
              <a:chOff x="930" y="47"/>
              <a:chExt cx="665" cy="905"/>
            </a:xfrm>
          </p:grpSpPr>
          <p:sp>
            <p:nvSpPr>
              <p:cNvPr id="8693" name="Freeform 408"/>
              <p:cNvSpPr/>
              <p:nvPr/>
            </p:nvSpPr>
            <p:spPr bwMode="auto">
              <a:xfrm>
                <a:off x="930" y="47"/>
                <a:ext cx="665" cy="905"/>
              </a:xfrm>
              <a:custGeom>
                <a:gdLst>
                  <a:gd name="T0" fmla="+- 0 940 930"/>
                  <a:gd name="T1" fmla="*/ T0 w 665"/>
                  <a:gd name="T2" fmla="+- 0 47 47"/>
                  <a:gd name="T3" fmla="*/ 47 h 905"/>
                  <a:gd name="T4" fmla="+- 0 938 930"/>
                  <a:gd name="T5" fmla="*/ T4 w 665"/>
                  <a:gd name="T6" fmla="+- 0 47 47"/>
                  <a:gd name="T7" fmla="*/ 47 h 905"/>
                  <a:gd name="T8" fmla="+- 0 935 930"/>
                  <a:gd name="T9" fmla="*/ T8 w 665"/>
                  <a:gd name="T10" fmla="+- 0 48 47"/>
                  <a:gd name="T11" fmla="*/ 48 h 905"/>
                  <a:gd name="T12" fmla="+- 0 931 930"/>
                  <a:gd name="T13" fmla="*/ T12 w 665"/>
                  <a:gd name="T14" fmla="+- 0 52 47"/>
                  <a:gd name="T15" fmla="*/ 52 h 905"/>
                  <a:gd name="T16" fmla="+- 0 930 930"/>
                  <a:gd name="T17" fmla="*/ T16 w 665"/>
                  <a:gd name="T18" fmla="+- 0 54 47"/>
                  <a:gd name="T19" fmla="*/ 54 h 905"/>
                  <a:gd name="T20" fmla="+- 0 930 930"/>
                  <a:gd name="T21" fmla="*/ T20 w 665"/>
                  <a:gd name="T22" fmla="+- 0 944 47"/>
                  <a:gd name="T23" fmla="*/ 944 h 905"/>
                  <a:gd name="T24" fmla="+- 0 933 930"/>
                  <a:gd name="T25" fmla="*/ T24 w 665"/>
                  <a:gd name="T26" fmla="+- 0 948 47"/>
                  <a:gd name="T27" fmla="*/ 948 h 905"/>
                  <a:gd name="T28" fmla="+- 0 940 930"/>
                  <a:gd name="T29" fmla="*/ T28 w 665"/>
                  <a:gd name="T30" fmla="+- 0 951 47"/>
                  <a:gd name="T31" fmla="*/ 951 h 905"/>
                  <a:gd name="T32" fmla="+- 0 944 930"/>
                  <a:gd name="T33" fmla="*/ T32 w 665"/>
                  <a:gd name="T34" fmla="+- 0 950 47"/>
                  <a:gd name="T35" fmla="*/ 950 h 905"/>
                  <a:gd name="T36" fmla="+- 0 980 930"/>
                  <a:gd name="T37" fmla="*/ T36 w 665"/>
                  <a:gd name="T38" fmla="+- 0 917 47"/>
                  <a:gd name="T39" fmla="*/ 917 h 905"/>
                  <a:gd name="T40" fmla="+- 0 950 930"/>
                  <a:gd name="T41" fmla="*/ T40 w 665"/>
                  <a:gd name="T42" fmla="+- 0 917 47"/>
                  <a:gd name="T43" fmla="*/ 917 h 905"/>
                  <a:gd name="T44" fmla="+- 0 950 930"/>
                  <a:gd name="T45" fmla="*/ T44 w 665"/>
                  <a:gd name="T46" fmla="+- 0 67 47"/>
                  <a:gd name="T47" fmla="*/ 67 h 905"/>
                  <a:gd name="T48" fmla="+- 0 940 930"/>
                  <a:gd name="T49" fmla="*/ T48 w 665"/>
                  <a:gd name="T50" fmla="+- 0 67 47"/>
                  <a:gd name="T51" fmla="*/ 67 h 905"/>
                  <a:gd name="T52" fmla="+- 0 940 930"/>
                  <a:gd name="T53" fmla="*/ T52 w 665"/>
                  <a:gd name="T54" fmla="+- 0 57 47"/>
                  <a:gd name="T55" fmla="*/ 57 h 905"/>
                  <a:gd name="T56" fmla="+- 0 1073 930"/>
                  <a:gd name="T57" fmla="*/ T56 w 665"/>
                  <a:gd name="T58" fmla="+- 0 57 47"/>
                  <a:gd name="T59" fmla="*/ 57 h 905"/>
                  <a:gd name="T60" fmla="+- 0 1054 930"/>
                  <a:gd name="T61" fmla="*/ T60 w 665"/>
                  <a:gd name="T62" fmla="+- 0 54 47"/>
                  <a:gd name="T63" fmla="*/ 54 h 905"/>
                  <a:gd name="T64" fmla="+- 0 1017 930"/>
                  <a:gd name="T65" fmla="*/ T64 w 665"/>
                  <a:gd name="T66" fmla="+- 0 50 47"/>
                  <a:gd name="T67" fmla="*/ 50 h 905"/>
                  <a:gd name="T68" fmla="+- 0 979 930"/>
                  <a:gd name="T69" fmla="*/ T68 w 665"/>
                  <a:gd name="T70" fmla="+- 0 48 47"/>
                  <a:gd name="T71" fmla="*/ 48 h 905"/>
                  <a:gd name="T72" fmla="+- 0 940 930"/>
                  <a:gd name="T73" fmla="*/ T72 w 665"/>
                  <a:gd name="T74" fmla="+- 0 47 47"/>
                  <a:gd name="T75" fmla="*/ 4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65" h="905">
                    <a:moveTo>
                      <a:pt x="10" y="0"/>
                    </a:moveTo>
                    <a:lnTo>
                      <a:pt x="8" y="0"/>
                    </a:lnTo>
                    <a:lnTo>
                      <a:pt x="5" y="1"/>
                    </a:lnTo>
                    <a:lnTo>
                      <a:pt x="1" y="5"/>
                    </a:lnTo>
                    <a:lnTo>
                      <a:pt x="0" y="7"/>
                    </a:lnTo>
                    <a:lnTo>
                      <a:pt x="0" y="897"/>
                    </a:lnTo>
                    <a:lnTo>
                      <a:pt x="3" y="901"/>
                    </a:lnTo>
                    <a:lnTo>
                      <a:pt x="10" y="904"/>
                    </a:lnTo>
                    <a:lnTo>
                      <a:pt x="14" y="903"/>
                    </a:lnTo>
                    <a:lnTo>
                      <a:pt x="50" y="870"/>
                    </a:lnTo>
                    <a:lnTo>
                      <a:pt x="20" y="870"/>
                    </a:lnTo>
                    <a:lnTo>
                      <a:pt x="20" y="20"/>
                    </a:lnTo>
                    <a:lnTo>
                      <a:pt x="10" y="20"/>
                    </a:lnTo>
                    <a:lnTo>
                      <a:pt x="10" y="10"/>
                    </a:lnTo>
                    <a:lnTo>
                      <a:pt x="143" y="10"/>
                    </a:lnTo>
                    <a:lnTo>
                      <a:pt x="124" y="7"/>
                    </a:lnTo>
                    <a:lnTo>
                      <a:pt x="87" y="3"/>
                    </a:lnTo>
                    <a:lnTo>
                      <a:pt x="49" y="1"/>
                    </a:lnTo>
                    <a:lnTo>
                      <a:pt x="1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4" name="Freeform 409"/>
              <p:cNvSpPr/>
              <p:nvPr/>
            </p:nvSpPr>
            <p:spPr bwMode="auto">
              <a:xfrm>
                <a:off x="930" y="47"/>
                <a:ext cx="665" cy="905"/>
              </a:xfrm>
              <a:custGeom>
                <a:gdLst>
                  <a:gd name="T0" fmla="+- 0 1570 930"/>
                  <a:gd name="T1" fmla="*/ T0 w 665"/>
                  <a:gd name="T2" fmla="+- 0 335 47"/>
                  <a:gd name="T3" fmla="*/ 335 h 905"/>
                  <a:gd name="T4" fmla="+- 0 950 930"/>
                  <a:gd name="T5" fmla="*/ T4 w 665"/>
                  <a:gd name="T6" fmla="+- 0 917 47"/>
                  <a:gd name="T7" fmla="*/ 917 h 905"/>
                  <a:gd name="T8" fmla="+- 0 980 930"/>
                  <a:gd name="T9" fmla="*/ T8 w 665"/>
                  <a:gd name="T10" fmla="+- 0 917 47"/>
                  <a:gd name="T11" fmla="*/ 917 h 905"/>
                  <a:gd name="T12" fmla="+- 0 1592 930"/>
                  <a:gd name="T13" fmla="*/ T12 w 665"/>
                  <a:gd name="T14" fmla="+- 0 343 47"/>
                  <a:gd name="T15" fmla="*/ 343 h 905"/>
                  <a:gd name="T16" fmla="+- 0 1577 930"/>
                  <a:gd name="T17" fmla="*/ T16 w 665"/>
                  <a:gd name="T18" fmla="+- 0 343 47"/>
                  <a:gd name="T19" fmla="*/ 343 h 905"/>
                  <a:gd name="T20" fmla="+- 0 1570 930"/>
                  <a:gd name="T21" fmla="*/ T20 w 665"/>
                  <a:gd name="T22" fmla="+- 0 335 47"/>
                  <a:gd name="T23" fmla="*/ 335 h 905"/>
                </a:gdLst>
                <a:cxnLst>
                  <a:cxn ang="0">
                    <a:pos x="T1" y="T3"/>
                  </a:cxn>
                  <a:cxn ang="0">
                    <a:pos x="T5" y="T7"/>
                  </a:cxn>
                  <a:cxn ang="0">
                    <a:pos x="T9" y="T11"/>
                  </a:cxn>
                  <a:cxn ang="0">
                    <a:pos x="T13" y="T15"/>
                  </a:cxn>
                  <a:cxn ang="0">
                    <a:pos x="T17" y="T19"/>
                  </a:cxn>
                  <a:cxn ang="0">
                    <a:pos x="T21" y="T23"/>
                  </a:cxn>
                </a:cxnLst>
                <a:rect l="0" t="0" r="r" b="b"/>
                <a:pathLst>
                  <a:path w="665" h="905">
                    <a:moveTo>
                      <a:pt x="640" y="288"/>
                    </a:moveTo>
                    <a:lnTo>
                      <a:pt x="20" y="870"/>
                    </a:lnTo>
                    <a:lnTo>
                      <a:pt x="50" y="870"/>
                    </a:lnTo>
                    <a:lnTo>
                      <a:pt x="662" y="296"/>
                    </a:lnTo>
                    <a:lnTo>
                      <a:pt x="647" y="296"/>
                    </a:lnTo>
                    <a:lnTo>
                      <a:pt x="640" y="28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5" name="Freeform 410"/>
              <p:cNvSpPr/>
              <p:nvPr/>
            </p:nvSpPr>
            <p:spPr bwMode="auto">
              <a:xfrm>
                <a:off x="930" y="47"/>
                <a:ext cx="665" cy="905"/>
              </a:xfrm>
              <a:custGeom>
                <a:gdLst>
                  <a:gd name="T0" fmla="+- 0 1578 930"/>
                  <a:gd name="T1" fmla="*/ T0 w 665"/>
                  <a:gd name="T2" fmla="+- 0 328 47"/>
                  <a:gd name="T3" fmla="*/ 328 h 905"/>
                  <a:gd name="T4" fmla="+- 0 1570 930"/>
                  <a:gd name="T5" fmla="*/ T4 w 665"/>
                  <a:gd name="T6" fmla="+- 0 335 47"/>
                  <a:gd name="T7" fmla="*/ 335 h 905"/>
                  <a:gd name="T8" fmla="+- 0 1577 930"/>
                  <a:gd name="T9" fmla="*/ T8 w 665"/>
                  <a:gd name="T10" fmla="+- 0 343 47"/>
                  <a:gd name="T11" fmla="*/ 343 h 905"/>
                  <a:gd name="T12" fmla="+- 0 1585 930"/>
                  <a:gd name="T13" fmla="*/ T12 w 665"/>
                  <a:gd name="T14" fmla="+- 0 336 47"/>
                  <a:gd name="T15" fmla="*/ 336 h 905"/>
                  <a:gd name="T16" fmla="+- 0 1578 930"/>
                  <a:gd name="T17" fmla="*/ T16 w 665"/>
                  <a:gd name="T18" fmla="+- 0 328 47"/>
                  <a:gd name="T19" fmla="*/ 328 h 905"/>
                </a:gdLst>
                <a:cxnLst>
                  <a:cxn ang="0">
                    <a:pos x="T1" y="T3"/>
                  </a:cxn>
                  <a:cxn ang="0">
                    <a:pos x="T5" y="T7"/>
                  </a:cxn>
                  <a:cxn ang="0">
                    <a:pos x="T9" y="T11"/>
                  </a:cxn>
                  <a:cxn ang="0">
                    <a:pos x="T13" y="T15"/>
                  </a:cxn>
                  <a:cxn ang="0">
                    <a:pos x="T17" y="T19"/>
                  </a:cxn>
                </a:cxnLst>
                <a:rect l="0" t="0" r="r" b="b"/>
                <a:pathLst>
                  <a:path w="665" h="905">
                    <a:moveTo>
                      <a:pt x="648" y="281"/>
                    </a:moveTo>
                    <a:lnTo>
                      <a:pt x="640" y="288"/>
                    </a:lnTo>
                    <a:lnTo>
                      <a:pt x="647" y="296"/>
                    </a:lnTo>
                    <a:lnTo>
                      <a:pt x="655" y="289"/>
                    </a:lnTo>
                    <a:lnTo>
                      <a:pt x="648" y="28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6" name="Freeform 411"/>
              <p:cNvSpPr/>
              <p:nvPr/>
            </p:nvSpPr>
            <p:spPr bwMode="auto">
              <a:xfrm>
                <a:off x="930" y="47"/>
                <a:ext cx="665" cy="905"/>
              </a:xfrm>
              <a:custGeom>
                <a:gdLst>
                  <a:gd name="T0" fmla="+- 0 1591 930"/>
                  <a:gd name="T1" fmla="*/ T0 w 665"/>
                  <a:gd name="T2" fmla="+- 0 328 47"/>
                  <a:gd name="T3" fmla="*/ 328 h 905"/>
                  <a:gd name="T4" fmla="+- 0 1578 930"/>
                  <a:gd name="T5" fmla="*/ T4 w 665"/>
                  <a:gd name="T6" fmla="+- 0 328 47"/>
                  <a:gd name="T7" fmla="*/ 328 h 905"/>
                  <a:gd name="T8" fmla="+- 0 1585 930"/>
                  <a:gd name="T9" fmla="*/ T8 w 665"/>
                  <a:gd name="T10" fmla="+- 0 336 47"/>
                  <a:gd name="T11" fmla="*/ 336 h 905"/>
                  <a:gd name="T12" fmla="+- 0 1577 930"/>
                  <a:gd name="T13" fmla="*/ T12 w 665"/>
                  <a:gd name="T14" fmla="+- 0 343 47"/>
                  <a:gd name="T15" fmla="*/ 343 h 905"/>
                  <a:gd name="T16" fmla="+- 0 1592 930"/>
                  <a:gd name="T17" fmla="*/ T16 w 665"/>
                  <a:gd name="T18" fmla="+- 0 343 47"/>
                  <a:gd name="T19" fmla="*/ 343 h 905"/>
                  <a:gd name="T20" fmla="+- 0 1593 930"/>
                  <a:gd name="T21" fmla="*/ T20 w 665"/>
                  <a:gd name="T22" fmla="+- 0 341 47"/>
                  <a:gd name="T23" fmla="*/ 341 h 905"/>
                  <a:gd name="T24" fmla="+- 0 1595 930"/>
                  <a:gd name="T25" fmla="*/ T24 w 665"/>
                  <a:gd name="T26" fmla="+- 0 339 47"/>
                  <a:gd name="T27" fmla="*/ 339 h 905"/>
                  <a:gd name="T28" fmla="+- 0 1595 930"/>
                  <a:gd name="T29" fmla="*/ T28 w 665"/>
                  <a:gd name="T30" fmla="+- 0 333 47"/>
                  <a:gd name="T31" fmla="*/ 333 h 905"/>
                  <a:gd name="T32" fmla="+- 0 1594 930"/>
                  <a:gd name="T33" fmla="*/ T32 w 665"/>
                  <a:gd name="T34" fmla="+- 0 331 47"/>
                  <a:gd name="T35" fmla="*/ 331 h 905"/>
                  <a:gd name="T36" fmla="+- 0 1591 930"/>
                  <a:gd name="T37" fmla="*/ T36 w 665"/>
                  <a:gd name="T38" fmla="+- 0 328 47"/>
                  <a:gd name="T39" fmla="*/ 328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665" h="905">
                    <a:moveTo>
                      <a:pt x="661" y="281"/>
                    </a:moveTo>
                    <a:lnTo>
                      <a:pt x="648" y="281"/>
                    </a:lnTo>
                    <a:lnTo>
                      <a:pt x="655" y="289"/>
                    </a:lnTo>
                    <a:lnTo>
                      <a:pt x="647" y="296"/>
                    </a:lnTo>
                    <a:lnTo>
                      <a:pt x="662" y="296"/>
                    </a:lnTo>
                    <a:lnTo>
                      <a:pt x="663" y="294"/>
                    </a:lnTo>
                    <a:lnTo>
                      <a:pt x="665" y="292"/>
                    </a:lnTo>
                    <a:lnTo>
                      <a:pt x="665" y="286"/>
                    </a:lnTo>
                    <a:lnTo>
                      <a:pt x="664" y="284"/>
                    </a:lnTo>
                    <a:lnTo>
                      <a:pt x="661" y="28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7" name="Freeform 412"/>
              <p:cNvSpPr/>
              <p:nvPr/>
            </p:nvSpPr>
            <p:spPr bwMode="auto">
              <a:xfrm>
                <a:off x="930" y="47"/>
                <a:ext cx="665" cy="905"/>
              </a:xfrm>
              <a:custGeom>
                <a:gdLst>
                  <a:gd name="T0" fmla="+- 0 1073 930"/>
                  <a:gd name="T1" fmla="*/ T0 w 665"/>
                  <a:gd name="T2" fmla="+- 0 57 47"/>
                  <a:gd name="T3" fmla="*/ 57 h 905"/>
                  <a:gd name="T4" fmla="+- 0 950 930"/>
                  <a:gd name="T5" fmla="*/ T4 w 665"/>
                  <a:gd name="T6" fmla="+- 0 57 47"/>
                  <a:gd name="T7" fmla="*/ 57 h 905"/>
                  <a:gd name="T8" fmla="+- 0 950 930"/>
                  <a:gd name="T9" fmla="*/ T8 w 665"/>
                  <a:gd name="T10" fmla="+- 0 67 47"/>
                  <a:gd name="T11" fmla="*/ 67 h 905"/>
                  <a:gd name="T12" fmla="+- 0 978 930"/>
                  <a:gd name="T13" fmla="*/ T12 w 665"/>
                  <a:gd name="T14" fmla="+- 0 68 47"/>
                  <a:gd name="T15" fmla="*/ 68 h 905"/>
                  <a:gd name="T16" fmla="+- 0 1015 930"/>
                  <a:gd name="T17" fmla="*/ T16 w 665"/>
                  <a:gd name="T18" fmla="+- 0 70 47"/>
                  <a:gd name="T19" fmla="*/ 70 h 905"/>
                  <a:gd name="T20" fmla="+- 0 1088 930"/>
                  <a:gd name="T21" fmla="*/ T20 w 665"/>
                  <a:gd name="T22" fmla="+- 0 79 47"/>
                  <a:gd name="T23" fmla="*/ 79 h 905"/>
                  <a:gd name="T24" fmla="+- 0 1159 930"/>
                  <a:gd name="T25" fmla="*/ T24 w 665"/>
                  <a:gd name="T26" fmla="+- 0 94 47"/>
                  <a:gd name="T27" fmla="*/ 94 h 905"/>
                  <a:gd name="T28" fmla="+- 0 1227 930"/>
                  <a:gd name="T29" fmla="*/ T28 w 665"/>
                  <a:gd name="T30" fmla="+- 0 115 47"/>
                  <a:gd name="T31" fmla="*/ 115 h 905"/>
                  <a:gd name="T32" fmla="+- 0 1293 930"/>
                  <a:gd name="T33" fmla="*/ T32 w 665"/>
                  <a:gd name="T34" fmla="+- 0 141 47"/>
                  <a:gd name="T35" fmla="*/ 141 h 905"/>
                  <a:gd name="T36" fmla="+- 0 1357 930"/>
                  <a:gd name="T37" fmla="*/ T36 w 665"/>
                  <a:gd name="T38" fmla="+- 0 172 47"/>
                  <a:gd name="T39" fmla="*/ 172 h 905"/>
                  <a:gd name="T40" fmla="+- 0 1417 930"/>
                  <a:gd name="T41" fmla="*/ T40 w 665"/>
                  <a:gd name="T42" fmla="+- 0 208 47"/>
                  <a:gd name="T43" fmla="*/ 208 h 905"/>
                  <a:gd name="T44" fmla="+- 0 1474 930"/>
                  <a:gd name="T45" fmla="*/ T44 w 665"/>
                  <a:gd name="T46" fmla="+- 0 249 47"/>
                  <a:gd name="T47" fmla="*/ 249 h 905"/>
                  <a:gd name="T48" fmla="+- 0 1528 930"/>
                  <a:gd name="T49" fmla="*/ T48 w 665"/>
                  <a:gd name="T50" fmla="+- 0 294 47"/>
                  <a:gd name="T51" fmla="*/ 294 h 905"/>
                  <a:gd name="T52" fmla="+- 0 1570 930"/>
                  <a:gd name="T53" fmla="*/ T52 w 665"/>
                  <a:gd name="T54" fmla="+- 0 335 47"/>
                  <a:gd name="T55" fmla="*/ 335 h 905"/>
                  <a:gd name="T56" fmla="+- 0 1578 930"/>
                  <a:gd name="T57" fmla="*/ T56 w 665"/>
                  <a:gd name="T58" fmla="+- 0 328 47"/>
                  <a:gd name="T59" fmla="*/ 328 h 905"/>
                  <a:gd name="T60" fmla="+- 0 1591 930"/>
                  <a:gd name="T61" fmla="*/ T60 w 665"/>
                  <a:gd name="T62" fmla="+- 0 328 47"/>
                  <a:gd name="T63" fmla="*/ 328 h 905"/>
                  <a:gd name="T64" fmla="+- 0 1567 930"/>
                  <a:gd name="T65" fmla="*/ T64 w 665"/>
                  <a:gd name="T66" fmla="+- 0 303 47"/>
                  <a:gd name="T67" fmla="*/ 303 h 905"/>
                  <a:gd name="T68" fmla="+- 0 1514 930"/>
                  <a:gd name="T69" fmla="*/ T68 w 665"/>
                  <a:gd name="T70" fmla="+- 0 255 47"/>
                  <a:gd name="T71" fmla="*/ 255 h 905"/>
                  <a:gd name="T72" fmla="+- 0 1457 930"/>
                  <a:gd name="T73" fmla="*/ T72 w 665"/>
                  <a:gd name="T74" fmla="+- 0 211 47"/>
                  <a:gd name="T75" fmla="*/ 211 h 905"/>
                  <a:gd name="T76" fmla="+- 0 1397 930"/>
                  <a:gd name="T77" fmla="*/ T76 w 665"/>
                  <a:gd name="T78" fmla="+- 0 172 47"/>
                  <a:gd name="T79" fmla="*/ 172 h 905"/>
                  <a:gd name="T80" fmla="+- 0 1334 930"/>
                  <a:gd name="T81" fmla="*/ T80 w 665"/>
                  <a:gd name="T82" fmla="+- 0 138 47"/>
                  <a:gd name="T83" fmla="*/ 138 h 905"/>
                  <a:gd name="T84" fmla="+- 0 1268 930"/>
                  <a:gd name="T85" fmla="*/ T84 w 665"/>
                  <a:gd name="T86" fmla="+- 0 109 47"/>
                  <a:gd name="T87" fmla="*/ 109 h 905"/>
                  <a:gd name="T88" fmla="+- 0 1199 930"/>
                  <a:gd name="T89" fmla="*/ T88 w 665"/>
                  <a:gd name="T90" fmla="+- 0 85 47"/>
                  <a:gd name="T91" fmla="*/ 85 h 905"/>
                  <a:gd name="T92" fmla="+- 0 1128 930"/>
                  <a:gd name="T93" fmla="*/ T92 w 665"/>
                  <a:gd name="T94" fmla="+- 0 66 47"/>
                  <a:gd name="T95" fmla="*/ 66 h 905"/>
                  <a:gd name="T96" fmla="+- 0 1091 930"/>
                  <a:gd name="T97" fmla="*/ T96 w 665"/>
                  <a:gd name="T98" fmla="+- 0 59 47"/>
                  <a:gd name="T99" fmla="*/ 59 h 905"/>
                  <a:gd name="T100" fmla="+- 0 1073 930"/>
                  <a:gd name="T101" fmla="*/ T100 w 665"/>
                  <a:gd name="T102" fmla="+- 0 57 47"/>
                  <a:gd name="T103" fmla="*/ 5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665" h="905">
                    <a:moveTo>
                      <a:pt x="143" y="10"/>
                    </a:moveTo>
                    <a:lnTo>
                      <a:pt x="20" y="10"/>
                    </a:lnTo>
                    <a:lnTo>
                      <a:pt x="20" y="20"/>
                    </a:lnTo>
                    <a:lnTo>
                      <a:pt x="48" y="21"/>
                    </a:lnTo>
                    <a:lnTo>
                      <a:pt x="85" y="23"/>
                    </a:lnTo>
                    <a:lnTo>
                      <a:pt x="158" y="32"/>
                    </a:lnTo>
                    <a:lnTo>
                      <a:pt x="229" y="47"/>
                    </a:lnTo>
                    <a:lnTo>
                      <a:pt x="297" y="68"/>
                    </a:lnTo>
                    <a:lnTo>
                      <a:pt x="363" y="94"/>
                    </a:lnTo>
                    <a:lnTo>
                      <a:pt x="427" y="125"/>
                    </a:lnTo>
                    <a:lnTo>
                      <a:pt x="487" y="161"/>
                    </a:lnTo>
                    <a:lnTo>
                      <a:pt x="544" y="202"/>
                    </a:lnTo>
                    <a:lnTo>
                      <a:pt x="598" y="247"/>
                    </a:lnTo>
                    <a:lnTo>
                      <a:pt x="640" y="288"/>
                    </a:lnTo>
                    <a:lnTo>
                      <a:pt x="648" y="281"/>
                    </a:lnTo>
                    <a:lnTo>
                      <a:pt x="661" y="281"/>
                    </a:lnTo>
                    <a:lnTo>
                      <a:pt x="637" y="256"/>
                    </a:lnTo>
                    <a:lnTo>
                      <a:pt x="584" y="208"/>
                    </a:lnTo>
                    <a:lnTo>
                      <a:pt x="527" y="164"/>
                    </a:lnTo>
                    <a:lnTo>
                      <a:pt x="467" y="125"/>
                    </a:lnTo>
                    <a:lnTo>
                      <a:pt x="404" y="91"/>
                    </a:lnTo>
                    <a:lnTo>
                      <a:pt x="338" y="62"/>
                    </a:lnTo>
                    <a:lnTo>
                      <a:pt x="269" y="38"/>
                    </a:lnTo>
                    <a:lnTo>
                      <a:pt x="198" y="19"/>
                    </a:lnTo>
                    <a:lnTo>
                      <a:pt x="161" y="12"/>
                    </a:lnTo>
                    <a:lnTo>
                      <a:pt x="143"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8" name="Freeform 413"/>
              <p:cNvSpPr/>
              <p:nvPr/>
            </p:nvSpPr>
            <p:spPr bwMode="auto">
              <a:xfrm>
                <a:off x="930" y="47"/>
                <a:ext cx="665" cy="905"/>
              </a:xfrm>
              <a:custGeom>
                <a:gdLst>
                  <a:gd name="T0" fmla="+- 0 950 930"/>
                  <a:gd name="T1" fmla="*/ T0 w 665"/>
                  <a:gd name="T2" fmla="+- 0 57 47"/>
                  <a:gd name="T3" fmla="*/ 57 h 905"/>
                  <a:gd name="T4" fmla="+- 0 940 930"/>
                  <a:gd name="T5" fmla="*/ T4 w 665"/>
                  <a:gd name="T6" fmla="+- 0 57 47"/>
                  <a:gd name="T7" fmla="*/ 57 h 905"/>
                  <a:gd name="T8" fmla="+- 0 940 930"/>
                  <a:gd name="T9" fmla="*/ T8 w 665"/>
                  <a:gd name="T10" fmla="+- 0 67 47"/>
                  <a:gd name="T11" fmla="*/ 67 h 905"/>
                  <a:gd name="T12" fmla="+- 0 950 930"/>
                  <a:gd name="T13" fmla="*/ T12 w 665"/>
                  <a:gd name="T14" fmla="+- 0 67 47"/>
                  <a:gd name="T15" fmla="*/ 67 h 905"/>
                  <a:gd name="T16" fmla="+- 0 950 930"/>
                  <a:gd name="T17" fmla="*/ T16 w 665"/>
                  <a:gd name="T18" fmla="+- 0 57 47"/>
                  <a:gd name="T19" fmla="*/ 57 h 905"/>
                </a:gdLst>
                <a:cxnLst>
                  <a:cxn ang="0">
                    <a:pos x="T1" y="T3"/>
                  </a:cxn>
                  <a:cxn ang="0">
                    <a:pos x="T5" y="T7"/>
                  </a:cxn>
                  <a:cxn ang="0">
                    <a:pos x="T9" y="T11"/>
                  </a:cxn>
                  <a:cxn ang="0">
                    <a:pos x="T13" y="T15"/>
                  </a:cxn>
                  <a:cxn ang="0">
                    <a:pos x="T17" y="T19"/>
                  </a:cxn>
                </a:cxnLst>
                <a:rect l="0" t="0" r="r" b="b"/>
                <a:pathLst>
                  <a:path w="665" h="905">
                    <a:moveTo>
                      <a:pt x="20" y="10"/>
                    </a:moveTo>
                    <a:lnTo>
                      <a:pt x="10" y="10"/>
                    </a:lnTo>
                    <a:lnTo>
                      <a:pt x="10" y="20"/>
                    </a:lnTo>
                    <a:lnTo>
                      <a:pt x="20" y="20"/>
                    </a:lnTo>
                    <a:lnTo>
                      <a:pt x="20"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0" name="Group 414"/>
            <p:cNvGrpSpPr/>
            <p:nvPr/>
          </p:nvGrpSpPr>
          <p:grpSpPr>
            <a:xfrm>
              <a:off x="840" y="940"/>
              <a:ext cx="574" cy="884"/>
              <a:chOff x="840" y="940"/>
              <a:chExt cx="574" cy="884"/>
            </a:xfrm>
          </p:grpSpPr>
          <p:sp>
            <p:nvSpPr>
              <p:cNvPr id="8692" name="Freeform 415"/>
              <p:cNvSpPr/>
              <p:nvPr/>
            </p:nvSpPr>
            <p:spPr bwMode="auto">
              <a:xfrm>
                <a:off x="840" y="940"/>
                <a:ext cx="574" cy="884"/>
              </a:xfrm>
              <a:custGeom>
                <a:gdLst>
                  <a:gd name="T0" fmla="+- 0 940 840"/>
                  <a:gd name="T1" fmla="*/ T0 w 574"/>
                  <a:gd name="T2" fmla="+- 0 940 940"/>
                  <a:gd name="T3" fmla="*/ 940 h 884"/>
                  <a:gd name="T4" fmla="+- 0 840 840"/>
                  <a:gd name="T5" fmla="*/ T4 w 574"/>
                  <a:gd name="T6" fmla="+- 0 1818 940"/>
                  <a:gd name="T7" fmla="*/ 1818 h 884"/>
                  <a:gd name="T8" fmla="+- 0 860 840"/>
                  <a:gd name="T9" fmla="*/ T8 w 574"/>
                  <a:gd name="T10" fmla="+- 0 1820 940"/>
                  <a:gd name="T11" fmla="*/ 1820 h 884"/>
                  <a:gd name="T12" fmla="+- 0 880 840"/>
                  <a:gd name="T13" fmla="*/ T12 w 574"/>
                  <a:gd name="T14" fmla="+- 0 1822 940"/>
                  <a:gd name="T15" fmla="*/ 1822 h 884"/>
                  <a:gd name="T16" fmla="+- 0 900 840"/>
                  <a:gd name="T17" fmla="*/ T16 w 574"/>
                  <a:gd name="T18" fmla="+- 0 1823 940"/>
                  <a:gd name="T19" fmla="*/ 1823 h 884"/>
                  <a:gd name="T20" fmla="+- 0 920 840"/>
                  <a:gd name="T21" fmla="*/ T20 w 574"/>
                  <a:gd name="T22" fmla="+- 0 1824 940"/>
                  <a:gd name="T23" fmla="*/ 1824 h 884"/>
                  <a:gd name="T24" fmla="+- 0 940 840"/>
                  <a:gd name="T25" fmla="*/ T24 w 574"/>
                  <a:gd name="T26" fmla="+- 0 1824 940"/>
                  <a:gd name="T27" fmla="*/ 1824 h 884"/>
                  <a:gd name="T28" fmla="+- 0 966 840"/>
                  <a:gd name="T29" fmla="*/ T28 w 574"/>
                  <a:gd name="T30" fmla="+- 0 1824 940"/>
                  <a:gd name="T31" fmla="*/ 1824 h 884"/>
                  <a:gd name="T32" fmla="+- 0 1043 840"/>
                  <a:gd name="T33" fmla="*/ T32 w 574"/>
                  <a:gd name="T34" fmla="+- 0 1818 940"/>
                  <a:gd name="T35" fmla="*/ 1818 h 884"/>
                  <a:gd name="T36" fmla="+- 0 1118 840"/>
                  <a:gd name="T37" fmla="*/ T36 w 574"/>
                  <a:gd name="T38" fmla="+- 0 1806 940"/>
                  <a:gd name="T39" fmla="*/ 1806 h 884"/>
                  <a:gd name="T40" fmla="+- 0 1191 840"/>
                  <a:gd name="T41" fmla="*/ T40 w 574"/>
                  <a:gd name="T42" fmla="+- 0 1788 940"/>
                  <a:gd name="T43" fmla="*/ 1788 h 884"/>
                  <a:gd name="T44" fmla="+- 0 1261 840"/>
                  <a:gd name="T45" fmla="*/ T44 w 574"/>
                  <a:gd name="T46" fmla="+- 0 1764 940"/>
                  <a:gd name="T47" fmla="*/ 1764 h 884"/>
                  <a:gd name="T48" fmla="+- 0 1328 840"/>
                  <a:gd name="T49" fmla="*/ T48 w 574"/>
                  <a:gd name="T50" fmla="+- 0 1734 940"/>
                  <a:gd name="T51" fmla="*/ 1734 h 884"/>
                  <a:gd name="T52" fmla="+- 0 1393 840"/>
                  <a:gd name="T53" fmla="*/ T52 w 574"/>
                  <a:gd name="T54" fmla="+- 0 1699 940"/>
                  <a:gd name="T55" fmla="*/ 1699 h 884"/>
                  <a:gd name="T56" fmla="+- 0 1414 840"/>
                  <a:gd name="T57" fmla="*/ T56 w 574"/>
                  <a:gd name="T58" fmla="+- 0 1687 940"/>
                  <a:gd name="T59" fmla="*/ 1687 h 884"/>
                  <a:gd name="T60" fmla="+- 0 940 840"/>
                  <a:gd name="T61" fmla="*/ T60 w 574"/>
                  <a:gd name="T62" fmla="+- 0 940 940"/>
                  <a:gd name="T63" fmla="*/ 940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574" h="884">
                    <a:moveTo>
                      <a:pt x="100" y="0"/>
                    </a:moveTo>
                    <a:lnTo>
                      <a:pt x="0" y="878"/>
                    </a:lnTo>
                    <a:lnTo>
                      <a:pt x="20" y="880"/>
                    </a:lnTo>
                    <a:lnTo>
                      <a:pt x="40" y="882"/>
                    </a:lnTo>
                    <a:lnTo>
                      <a:pt x="60" y="883"/>
                    </a:lnTo>
                    <a:lnTo>
                      <a:pt x="80" y="884"/>
                    </a:lnTo>
                    <a:lnTo>
                      <a:pt x="100" y="884"/>
                    </a:lnTo>
                    <a:lnTo>
                      <a:pt x="126" y="884"/>
                    </a:lnTo>
                    <a:lnTo>
                      <a:pt x="203" y="878"/>
                    </a:lnTo>
                    <a:lnTo>
                      <a:pt x="278" y="866"/>
                    </a:lnTo>
                    <a:lnTo>
                      <a:pt x="351" y="848"/>
                    </a:lnTo>
                    <a:lnTo>
                      <a:pt x="421" y="824"/>
                    </a:lnTo>
                    <a:lnTo>
                      <a:pt x="488" y="794"/>
                    </a:lnTo>
                    <a:lnTo>
                      <a:pt x="553" y="759"/>
                    </a:lnTo>
                    <a:lnTo>
                      <a:pt x="574" y="747"/>
                    </a:lnTo>
                    <a:lnTo>
                      <a:pt x="10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1" name="Group 416"/>
            <p:cNvGrpSpPr/>
            <p:nvPr/>
          </p:nvGrpSpPr>
          <p:grpSpPr>
            <a:xfrm>
              <a:off x="816" y="930"/>
              <a:ext cx="609" cy="905"/>
              <a:chOff x="816" y="930"/>
              <a:chExt cx="609" cy="905"/>
            </a:xfrm>
          </p:grpSpPr>
          <p:sp>
            <p:nvSpPr>
              <p:cNvPr id="8684" name="Freeform 417"/>
              <p:cNvSpPr/>
              <p:nvPr/>
            </p:nvSpPr>
            <p:spPr bwMode="auto">
              <a:xfrm>
                <a:off x="816" y="930"/>
                <a:ext cx="609" cy="905"/>
              </a:xfrm>
              <a:custGeom>
                <a:gdLst>
                  <a:gd name="T0" fmla="+- 0 942 816"/>
                  <a:gd name="T1" fmla="*/ T0 w 609"/>
                  <a:gd name="T2" fmla="+- 0 930 930"/>
                  <a:gd name="T3" fmla="*/ 930 h 905"/>
                  <a:gd name="T4" fmla="+- 0 934 816"/>
                  <a:gd name="T5" fmla="*/ T4 w 609"/>
                  <a:gd name="T6" fmla="+- 0 931 930"/>
                  <a:gd name="T7" fmla="*/ 931 h 905"/>
                  <a:gd name="T8" fmla="+- 0 931 816"/>
                  <a:gd name="T9" fmla="*/ T8 w 609"/>
                  <a:gd name="T10" fmla="+- 0 935 930"/>
                  <a:gd name="T11" fmla="*/ 935 h 905"/>
                  <a:gd name="T12" fmla="+- 0 816 816"/>
                  <a:gd name="T13" fmla="*/ T12 w 609"/>
                  <a:gd name="T14" fmla="+- 0 1821 930"/>
                  <a:gd name="T15" fmla="*/ 1821 h 905"/>
                  <a:gd name="T16" fmla="+- 0 820 816"/>
                  <a:gd name="T17" fmla="*/ T16 w 609"/>
                  <a:gd name="T18" fmla="+- 0 1826 930"/>
                  <a:gd name="T19" fmla="*/ 1826 h 905"/>
                  <a:gd name="T20" fmla="+- 0 885 816"/>
                  <a:gd name="T21" fmla="*/ T20 w 609"/>
                  <a:gd name="T22" fmla="+- 0 1832 930"/>
                  <a:gd name="T23" fmla="*/ 1832 h 905"/>
                  <a:gd name="T24" fmla="+- 0 925 816"/>
                  <a:gd name="T25" fmla="*/ T24 w 609"/>
                  <a:gd name="T26" fmla="+- 0 1834 930"/>
                  <a:gd name="T27" fmla="*/ 1834 h 905"/>
                  <a:gd name="T28" fmla="+- 0 954 816"/>
                  <a:gd name="T29" fmla="*/ T28 w 609"/>
                  <a:gd name="T30" fmla="+- 0 1833 930"/>
                  <a:gd name="T31" fmla="*/ 1833 h 905"/>
                  <a:gd name="T32" fmla="+- 0 1037 816"/>
                  <a:gd name="T33" fmla="*/ T32 w 609"/>
                  <a:gd name="T34" fmla="+- 0 1828 930"/>
                  <a:gd name="T35" fmla="*/ 1828 h 905"/>
                  <a:gd name="T36" fmla="+- 0 1104 816"/>
                  <a:gd name="T37" fmla="*/ T36 w 609"/>
                  <a:gd name="T38" fmla="+- 0 1818 930"/>
                  <a:gd name="T39" fmla="*/ 1818 h 905"/>
                  <a:gd name="T40" fmla="+- 0 837 816"/>
                  <a:gd name="T41" fmla="*/ T40 w 609"/>
                  <a:gd name="T42" fmla="+- 0 1818 930"/>
                  <a:gd name="T43" fmla="*/ 1818 h 905"/>
                  <a:gd name="T44" fmla="+- 0 827 816"/>
                  <a:gd name="T45" fmla="*/ T44 w 609"/>
                  <a:gd name="T46" fmla="+- 0 1817 930"/>
                  <a:gd name="T47" fmla="*/ 1817 h 905"/>
                  <a:gd name="T48" fmla="+- 0 838 816"/>
                  <a:gd name="T49" fmla="*/ T48 w 609"/>
                  <a:gd name="T50" fmla="+- 0 1810 930"/>
                  <a:gd name="T51" fmla="*/ 1810 h 905"/>
                  <a:gd name="T52" fmla="+- 0 947 816"/>
                  <a:gd name="T53" fmla="*/ T52 w 609"/>
                  <a:gd name="T54" fmla="+- 0 969 930"/>
                  <a:gd name="T55" fmla="*/ 969 h 905"/>
                  <a:gd name="T56" fmla="+- 0 970 816"/>
                  <a:gd name="T57" fmla="*/ T56 w 609"/>
                  <a:gd name="T58" fmla="+- 0 969 930"/>
                  <a:gd name="T59" fmla="*/ 969 h 905"/>
                  <a:gd name="T60" fmla="+- 0 947 816"/>
                  <a:gd name="T61" fmla="*/ T60 w 609"/>
                  <a:gd name="T62" fmla="+- 0 931 930"/>
                  <a:gd name="T63" fmla="*/ 931 h 905"/>
                  <a:gd name="T64" fmla="+- 0 942 816"/>
                  <a:gd name="T65" fmla="*/ T64 w 609"/>
                  <a:gd name="T66" fmla="+- 0 930 930"/>
                  <a:gd name="T67" fmla="*/ 930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609" h="905">
                    <a:moveTo>
                      <a:pt x="126" y="0"/>
                    </a:moveTo>
                    <a:lnTo>
                      <a:pt x="118" y="1"/>
                    </a:lnTo>
                    <a:lnTo>
                      <a:pt x="115" y="5"/>
                    </a:lnTo>
                    <a:lnTo>
                      <a:pt x="0" y="891"/>
                    </a:lnTo>
                    <a:lnTo>
                      <a:pt x="4" y="896"/>
                    </a:lnTo>
                    <a:lnTo>
                      <a:pt x="69" y="902"/>
                    </a:lnTo>
                    <a:lnTo>
                      <a:pt x="109" y="904"/>
                    </a:lnTo>
                    <a:lnTo>
                      <a:pt x="138" y="903"/>
                    </a:lnTo>
                    <a:lnTo>
                      <a:pt x="221" y="898"/>
                    </a:lnTo>
                    <a:lnTo>
                      <a:pt x="288" y="888"/>
                    </a:lnTo>
                    <a:lnTo>
                      <a:pt x="21" y="888"/>
                    </a:lnTo>
                    <a:lnTo>
                      <a:pt x="11" y="887"/>
                    </a:lnTo>
                    <a:lnTo>
                      <a:pt x="22" y="880"/>
                    </a:lnTo>
                    <a:lnTo>
                      <a:pt x="131" y="39"/>
                    </a:lnTo>
                    <a:lnTo>
                      <a:pt x="154" y="39"/>
                    </a:lnTo>
                    <a:lnTo>
                      <a:pt x="131" y="1"/>
                    </a:lnTo>
                    <a:lnTo>
                      <a:pt x="126"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5" name="Freeform 418"/>
              <p:cNvSpPr/>
              <p:nvPr/>
            </p:nvSpPr>
            <p:spPr bwMode="auto">
              <a:xfrm>
                <a:off x="816" y="930"/>
                <a:ext cx="609" cy="905"/>
              </a:xfrm>
              <a:custGeom>
                <a:gdLst>
                  <a:gd name="T0" fmla="+- 0 838 816"/>
                  <a:gd name="T1" fmla="*/ T0 w 609"/>
                  <a:gd name="T2" fmla="+- 0 1810 930"/>
                  <a:gd name="T3" fmla="*/ 1810 h 905"/>
                  <a:gd name="T4" fmla="+- 0 827 816"/>
                  <a:gd name="T5" fmla="*/ T4 w 609"/>
                  <a:gd name="T6" fmla="+- 0 1817 930"/>
                  <a:gd name="T7" fmla="*/ 1817 h 905"/>
                  <a:gd name="T8" fmla="+- 0 837 816"/>
                  <a:gd name="T9" fmla="*/ T8 w 609"/>
                  <a:gd name="T10" fmla="+- 0 1818 930"/>
                  <a:gd name="T11" fmla="*/ 1818 h 905"/>
                  <a:gd name="T12" fmla="+- 0 838 816"/>
                  <a:gd name="T13" fmla="*/ T12 w 609"/>
                  <a:gd name="T14" fmla="+- 0 1810 930"/>
                  <a:gd name="T15" fmla="*/ 1810 h 905"/>
                </a:gdLst>
                <a:cxnLst>
                  <a:cxn ang="0">
                    <a:pos x="T1" y="T3"/>
                  </a:cxn>
                  <a:cxn ang="0">
                    <a:pos x="T5" y="T7"/>
                  </a:cxn>
                  <a:cxn ang="0">
                    <a:pos x="T9" y="T11"/>
                  </a:cxn>
                  <a:cxn ang="0">
                    <a:pos x="T13" y="T15"/>
                  </a:cxn>
                </a:cxnLst>
                <a:rect l="0" t="0" r="r" b="b"/>
                <a:pathLst>
                  <a:path w="609" h="905">
                    <a:moveTo>
                      <a:pt x="22" y="880"/>
                    </a:moveTo>
                    <a:lnTo>
                      <a:pt x="11" y="887"/>
                    </a:lnTo>
                    <a:lnTo>
                      <a:pt x="21" y="888"/>
                    </a:lnTo>
                    <a:lnTo>
                      <a:pt x="22" y="88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6" name="Freeform 419"/>
              <p:cNvSpPr/>
              <p:nvPr/>
            </p:nvSpPr>
            <p:spPr bwMode="auto">
              <a:xfrm>
                <a:off x="816" y="930"/>
                <a:ext cx="609" cy="905"/>
              </a:xfrm>
              <a:custGeom>
                <a:gdLst>
                  <a:gd name="T0" fmla="+- 0 840 816"/>
                  <a:gd name="T1" fmla="*/ T0 w 609"/>
                  <a:gd name="T2" fmla="+- 0 1808 930"/>
                  <a:gd name="T3" fmla="*/ 1808 h 905"/>
                  <a:gd name="T4" fmla="+- 0 838 816"/>
                  <a:gd name="T5" fmla="*/ T4 w 609"/>
                  <a:gd name="T6" fmla="+- 0 1810 930"/>
                  <a:gd name="T7" fmla="*/ 1810 h 905"/>
                  <a:gd name="T8" fmla="+- 0 837 816"/>
                  <a:gd name="T9" fmla="*/ T8 w 609"/>
                  <a:gd name="T10" fmla="+- 0 1818 930"/>
                  <a:gd name="T11" fmla="*/ 1818 h 905"/>
                  <a:gd name="T12" fmla="+- 0 1104 816"/>
                  <a:gd name="T13" fmla="*/ T12 w 609"/>
                  <a:gd name="T14" fmla="+- 0 1818 930"/>
                  <a:gd name="T15" fmla="*/ 1818 h 905"/>
                  <a:gd name="T16" fmla="+- 0 1116 816"/>
                  <a:gd name="T17" fmla="*/ T16 w 609"/>
                  <a:gd name="T18" fmla="+- 0 1816 930"/>
                  <a:gd name="T19" fmla="*/ 1816 h 905"/>
                  <a:gd name="T20" fmla="+- 0 1125 816"/>
                  <a:gd name="T21" fmla="*/ T20 w 609"/>
                  <a:gd name="T22" fmla="+- 0 1814 930"/>
                  <a:gd name="T23" fmla="*/ 1814 h 905"/>
                  <a:gd name="T24" fmla="+- 0 940 816"/>
                  <a:gd name="T25" fmla="*/ T24 w 609"/>
                  <a:gd name="T26" fmla="+- 0 1814 930"/>
                  <a:gd name="T27" fmla="*/ 1814 h 905"/>
                  <a:gd name="T28" fmla="+- 0 920 816"/>
                  <a:gd name="T29" fmla="*/ T28 w 609"/>
                  <a:gd name="T30" fmla="+- 0 1814 930"/>
                  <a:gd name="T31" fmla="*/ 1814 h 905"/>
                  <a:gd name="T32" fmla="+- 0 900 816"/>
                  <a:gd name="T33" fmla="*/ T32 w 609"/>
                  <a:gd name="T34" fmla="+- 0 1813 930"/>
                  <a:gd name="T35" fmla="*/ 1813 h 905"/>
                  <a:gd name="T36" fmla="+- 0 880 816"/>
                  <a:gd name="T37" fmla="*/ T36 w 609"/>
                  <a:gd name="T38" fmla="+- 0 1812 930"/>
                  <a:gd name="T39" fmla="*/ 1812 h 905"/>
                  <a:gd name="T40" fmla="+- 0 860 816"/>
                  <a:gd name="T41" fmla="*/ T40 w 609"/>
                  <a:gd name="T42" fmla="+- 0 1810 930"/>
                  <a:gd name="T43" fmla="*/ 1810 h 905"/>
                  <a:gd name="T44" fmla="+- 0 840 816"/>
                  <a:gd name="T45" fmla="*/ T44 w 609"/>
                  <a:gd name="T46" fmla="+- 0 1808 930"/>
                  <a:gd name="T47" fmla="*/ 1808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609" h="905">
                    <a:moveTo>
                      <a:pt x="24" y="878"/>
                    </a:moveTo>
                    <a:lnTo>
                      <a:pt x="22" y="880"/>
                    </a:lnTo>
                    <a:lnTo>
                      <a:pt x="21" y="888"/>
                    </a:lnTo>
                    <a:lnTo>
                      <a:pt x="288" y="888"/>
                    </a:lnTo>
                    <a:lnTo>
                      <a:pt x="300" y="886"/>
                    </a:lnTo>
                    <a:lnTo>
                      <a:pt x="309" y="884"/>
                    </a:lnTo>
                    <a:lnTo>
                      <a:pt x="124" y="884"/>
                    </a:lnTo>
                    <a:lnTo>
                      <a:pt x="104" y="884"/>
                    </a:lnTo>
                    <a:lnTo>
                      <a:pt x="84" y="883"/>
                    </a:lnTo>
                    <a:lnTo>
                      <a:pt x="64" y="882"/>
                    </a:lnTo>
                    <a:lnTo>
                      <a:pt x="44" y="880"/>
                    </a:lnTo>
                    <a:lnTo>
                      <a:pt x="24" y="87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7" name="Freeform 420"/>
              <p:cNvSpPr/>
              <p:nvPr/>
            </p:nvSpPr>
            <p:spPr bwMode="auto">
              <a:xfrm>
                <a:off x="816" y="930"/>
                <a:ext cx="609" cy="905"/>
              </a:xfrm>
              <a:custGeom>
                <a:gdLst>
                  <a:gd name="T0" fmla="+- 0 1400 816"/>
                  <a:gd name="T1" fmla="*/ T0 w 609"/>
                  <a:gd name="T2" fmla="+- 0 1683 930"/>
                  <a:gd name="T3" fmla="*/ 1683 h 905"/>
                  <a:gd name="T4" fmla="+- 0 1346 816"/>
                  <a:gd name="T5" fmla="*/ T4 w 609"/>
                  <a:gd name="T6" fmla="+- 0 1714 930"/>
                  <a:gd name="T7" fmla="*/ 1714 h 905"/>
                  <a:gd name="T8" fmla="+- 0 1280 816"/>
                  <a:gd name="T9" fmla="*/ T8 w 609"/>
                  <a:gd name="T10" fmla="+- 0 1745 930"/>
                  <a:gd name="T11" fmla="*/ 1745 h 905"/>
                  <a:gd name="T12" fmla="+- 0 1211 816"/>
                  <a:gd name="T13" fmla="*/ T12 w 609"/>
                  <a:gd name="T14" fmla="+- 0 1771 930"/>
                  <a:gd name="T15" fmla="*/ 1771 h 905"/>
                  <a:gd name="T16" fmla="+- 0 1140 816"/>
                  <a:gd name="T17" fmla="*/ T16 w 609"/>
                  <a:gd name="T18" fmla="+- 0 1791 930"/>
                  <a:gd name="T19" fmla="*/ 1791 h 905"/>
                  <a:gd name="T20" fmla="+- 0 1067 816"/>
                  <a:gd name="T21" fmla="*/ T20 w 609"/>
                  <a:gd name="T22" fmla="+- 0 1805 930"/>
                  <a:gd name="T23" fmla="*/ 1805 h 905"/>
                  <a:gd name="T24" fmla="+- 0 992 816"/>
                  <a:gd name="T25" fmla="*/ T24 w 609"/>
                  <a:gd name="T26" fmla="+- 0 1812 930"/>
                  <a:gd name="T27" fmla="*/ 1812 h 905"/>
                  <a:gd name="T28" fmla="+- 0 940 816"/>
                  <a:gd name="T29" fmla="*/ T28 w 609"/>
                  <a:gd name="T30" fmla="+- 0 1814 930"/>
                  <a:gd name="T31" fmla="*/ 1814 h 905"/>
                  <a:gd name="T32" fmla="+- 0 1125 816"/>
                  <a:gd name="T33" fmla="*/ T32 w 609"/>
                  <a:gd name="T34" fmla="+- 0 1814 930"/>
                  <a:gd name="T35" fmla="*/ 1814 h 905"/>
                  <a:gd name="T36" fmla="+- 0 1192 816"/>
                  <a:gd name="T37" fmla="*/ T36 w 609"/>
                  <a:gd name="T38" fmla="+- 0 1797 930"/>
                  <a:gd name="T39" fmla="*/ 1797 h 905"/>
                  <a:gd name="T40" fmla="+- 0 1264 816"/>
                  <a:gd name="T41" fmla="*/ T40 w 609"/>
                  <a:gd name="T42" fmla="+- 0 1773 930"/>
                  <a:gd name="T43" fmla="*/ 1773 h 905"/>
                  <a:gd name="T44" fmla="+- 0 1333 816"/>
                  <a:gd name="T45" fmla="*/ T44 w 609"/>
                  <a:gd name="T46" fmla="+- 0 1743 930"/>
                  <a:gd name="T47" fmla="*/ 1743 h 905"/>
                  <a:gd name="T48" fmla="+- 0 1398 816"/>
                  <a:gd name="T49" fmla="*/ T48 w 609"/>
                  <a:gd name="T50" fmla="+- 0 1708 930"/>
                  <a:gd name="T51" fmla="*/ 1708 h 905"/>
                  <a:gd name="T52" fmla="+- 0 1424 816"/>
                  <a:gd name="T53" fmla="*/ T52 w 609"/>
                  <a:gd name="T54" fmla="+- 0 1692 930"/>
                  <a:gd name="T55" fmla="*/ 1692 h 905"/>
                  <a:gd name="T56" fmla="+- 0 1405 816"/>
                  <a:gd name="T57" fmla="*/ T56 w 609"/>
                  <a:gd name="T58" fmla="+- 0 1692 930"/>
                  <a:gd name="T59" fmla="*/ 1692 h 905"/>
                  <a:gd name="T60" fmla="+- 0 1400 816"/>
                  <a:gd name="T61" fmla="*/ T60 w 609"/>
                  <a:gd name="T62" fmla="+- 0 1683 930"/>
                  <a:gd name="T63" fmla="*/ 1683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609" h="905">
                    <a:moveTo>
                      <a:pt x="584" y="753"/>
                    </a:moveTo>
                    <a:lnTo>
                      <a:pt x="530" y="784"/>
                    </a:lnTo>
                    <a:lnTo>
                      <a:pt x="464" y="815"/>
                    </a:lnTo>
                    <a:lnTo>
                      <a:pt x="395" y="841"/>
                    </a:lnTo>
                    <a:lnTo>
                      <a:pt x="324" y="861"/>
                    </a:lnTo>
                    <a:lnTo>
                      <a:pt x="251" y="875"/>
                    </a:lnTo>
                    <a:lnTo>
                      <a:pt x="176" y="882"/>
                    </a:lnTo>
                    <a:lnTo>
                      <a:pt x="124" y="884"/>
                    </a:lnTo>
                    <a:lnTo>
                      <a:pt x="309" y="884"/>
                    </a:lnTo>
                    <a:lnTo>
                      <a:pt x="376" y="867"/>
                    </a:lnTo>
                    <a:lnTo>
                      <a:pt x="448" y="843"/>
                    </a:lnTo>
                    <a:lnTo>
                      <a:pt x="517" y="813"/>
                    </a:lnTo>
                    <a:lnTo>
                      <a:pt x="582" y="778"/>
                    </a:lnTo>
                    <a:lnTo>
                      <a:pt x="608" y="762"/>
                    </a:lnTo>
                    <a:lnTo>
                      <a:pt x="589" y="762"/>
                    </a:lnTo>
                    <a:lnTo>
                      <a:pt x="584" y="7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8" name="Freeform 421"/>
              <p:cNvSpPr/>
              <p:nvPr/>
            </p:nvSpPr>
            <p:spPr bwMode="auto">
              <a:xfrm>
                <a:off x="816" y="930"/>
                <a:ext cx="609" cy="905"/>
              </a:xfrm>
              <a:custGeom>
                <a:gdLst>
                  <a:gd name="T0" fmla="+- 0 1408 816"/>
                  <a:gd name="T1" fmla="*/ T0 w 609"/>
                  <a:gd name="T2" fmla="+- 0 1678 930"/>
                  <a:gd name="T3" fmla="*/ 1678 h 905"/>
                  <a:gd name="T4" fmla="+- 0 1400 816"/>
                  <a:gd name="T5" fmla="*/ T4 w 609"/>
                  <a:gd name="T6" fmla="+- 0 1683 930"/>
                  <a:gd name="T7" fmla="*/ 1683 h 905"/>
                  <a:gd name="T8" fmla="+- 0 1405 816"/>
                  <a:gd name="T9" fmla="*/ T8 w 609"/>
                  <a:gd name="T10" fmla="+- 0 1692 930"/>
                  <a:gd name="T11" fmla="*/ 1692 h 905"/>
                  <a:gd name="T12" fmla="+- 0 1414 816"/>
                  <a:gd name="T13" fmla="*/ T12 w 609"/>
                  <a:gd name="T14" fmla="+- 0 1687 930"/>
                  <a:gd name="T15" fmla="*/ 1687 h 905"/>
                  <a:gd name="T16" fmla="+- 0 1408 816"/>
                  <a:gd name="T17" fmla="*/ T16 w 609"/>
                  <a:gd name="T18" fmla="+- 0 1678 930"/>
                  <a:gd name="T19" fmla="*/ 1678 h 905"/>
                </a:gdLst>
                <a:cxnLst>
                  <a:cxn ang="0">
                    <a:pos x="T1" y="T3"/>
                  </a:cxn>
                  <a:cxn ang="0">
                    <a:pos x="T5" y="T7"/>
                  </a:cxn>
                  <a:cxn ang="0">
                    <a:pos x="T9" y="T11"/>
                  </a:cxn>
                  <a:cxn ang="0">
                    <a:pos x="T13" y="T15"/>
                  </a:cxn>
                  <a:cxn ang="0">
                    <a:pos x="T17" y="T19"/>
                  </a:cxn>
                </a:cxnLst>
                <a:rect l="0" t="0" r="r" b="b"/>
                <a:pathLst>
                  <a:path w="609" h="905">
                    <a:moveTo>
                      <a:pt x="592" y="748"/>
                    </a:moveTo>
                    <a:lnTo>
                      <a:pt x="584" y="753"/>
                    </a:lnTo>
                    <a:lnTo>
                      <a:pt x="589" y="762"/>
                    </a:lnTo>
                    <a:lnTo>
                      <a:pt x="598" y="757"/>
                    </a:lnTo>
                    <a:lnTo>
                      <a:pt x="592" y="74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9" name="Freeform 422"/>
              <p:cNvSpPr/>
              <p:nvPr/>
            </p:nvSpPr>
            <p:spPr bwMode="auto">
              <a:xfrm>
                <a:off x="816" y="930"/>
                <a:ext cx="609" cy="905"/>
              </a:xfrm>
              <a:custGeom>
                <a:gdLst>
                  <a:gd name="T0" fmla="+- 0 1422 816"/>
                  <a:gd name="T1" fmla="*/ T0 w 609"/>
                  <a:gd name="T2" fmla="+- 0 1681 930"/>
                  <a:gd name="T3" fmla="*/ 1681 h 905"/>
                  <a:gd name="T4" fmla="+- 0 1405 816"/>
                  <a:gd name="T5" fmla="*/ T4 w 609"/>
                  <a:gd name="T6" fmla="+- 0 1692 930"/>
                  <a:gd name="T7" fmla="*/ 1692 h 905"/>
                  <a:gd name="T8" fmla="+- 0 1424 816"/>
                  <a:gd name="T9" fmla="*/ T8 w 609"/>
                  <a:gd name="T10" fmla="+- 0 1692 930"/>
                  <a:gd name="T11" fmla="*/ 1692 h 905"/>
                  <a:gd name="T12" fmla="+- 0 1425 816"/>
                  <a:gd name="T13" fmla="*/ T12 w 609"/>
                  <a:gd name="T14" fmla="+- 0 1686 930"/>
                  <a:gd name="T15" fmla="*/ 1686 h 905"/>
                  <a:gd name="T16" fmla="+- 0 1422 816"/>
                  <a:gd name="T17" fmla="*/ T16 w 609"/>
                  <a:gd name="T18" fmla="+- 0 1681 930"/>
                  <a:gd name="T19" fmla="*/ 1681 h 905"/>
                </a:gdLst>
                <a:cxnLst>
                  <a:cxn ang="0">
                    <a:pos x="T1" y="T3"/>
                  </a:cxn>
                  <a:cxn ang="0">
                    <a:pos x="T5" y="T7"/>
                  </a:cxn>
                  <a:cxn ang="0">
                    <a:pos x="T9" y="T11"/>
                  </a:cxn>
                  <a:cxn ang="0">
                    <a:pos x="T13" y="T15"/>
                  </a:cxn>
                  <a:cxn ang="0">
                    <a:pos x="T17" y="T19"/>
                  </a:cxn>
                </a:cxnLst>
                <a:rect l="0" t="0" r="r" b="b"/>
                <a:pathLst>
                  <a:path w="609" h="905">
                    <a:moveTo>
                      <a:pt x="606" y="751"/>
                    </a:moveTo>
                    <a:lnTo>
                      <a:pt x="589" y="762"/>
                    </a:lnTo>
                    <a:lnTo>
                      <a:pt x="608" y="762"/>
                    </a:lnTo>
                    <a:lnTo>
                      <a:pt x="609" y="756"/>
                    </a:lnTo>
                    <a:lnTo>
                      <a:pt x="606" y="75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0" name="Freeform 423"/>
              <p:cNvSpPr/>
              <p:nvPr/>
            </p:nvSpPr>
            <p:spPr bwMode="auto">
              <a:xfrm>
                <a:off x="816" y="930"/>
                <a:ext cx="609" cy="905"/>
              </a:xfrm>
              <a:custGeom>
                <a:gdLst>
                  <a:gd name="T0" fmla="+- 0 1420 816"/>
                  <a:gd name="T1" fmla="*/ T0 w 609"/>
                  <a:gd name="T2" fmla="+- 0 1678 930"/>
                  <a:gd name="T3" fmla="*/ 1678 h 905"/>
                  <a:gd name="T4" fmla="+- 0 1408 816"/>
                  <a:gd name="T5" fmla="*/ T4 w 609"/>
                  <a:gd name="T6" fmla="+- 0 1678 930"/>
                  <a:gd name="T7" fmla="*/ 1678 h 905"/>
                  <a:gd name="T8" fmla="+- 0 1414 816"/>
                  <a:gd name="T9" fmla="*/ T8 w 609"/>
                  <a:gd name="T10" fmla="+- 0 1687 930"/>
                  <a:gd name="T11" fmla="*/ 1687 h 905"/>
                  <a:gd name="T12" fmla="+- 0 1422 816"/>
                  <a:gd name="T13" fmla="*/ T12 w 609"/>
                  <a:gd name="T14" fmla="+- 0 1681 930"/>
                  <a:gd name="T15" fmla="*/ 1681 h 905"/>
                  <a:gd name="T16" fmla="+- 0 1420 816"/>
                  <a:gd name="T17" fmla="*/ T16 w 609"/>
                  <a:gd name="T18" fmla="+- 0 1678 930"/>
                  <a:gd name="T19" fmla="*/ 1678 h 905"/>
                </a:gdLst>
                <a:cxnLst>
                  <a:cxn ang="0">
                    <a:pos x="T1" y="T3"/>
                  </a:cxn>
                  <a:cxn ang="0">
                    <a:pos x="T5" y="T7"/>
                  </a:cxn>
                  <a:cxn ang="0">
                    <a:pos x="T9" y="T11"/>
                  </a:cxn>
                  <a:cxn ang="0">
                    <a:pos x="T13" y="T15"/>
                  </a:cxn>
                  <a:cxn ang="0">
                    <a:pos x="T17" y="T19"/>
                  </a:cxn>
                </a:cxnLst>
                <a:rect l="0" t="0" r="r" b="b"/>
                <a:pathLst>
                  <a:path w="609" h="905">
                    <a:moveTo>
                      <a:pt x="604" y="748"/>
                    </a:moveTo>
                    <a:lnTo>
                      <a:pt x="592" y="748"/>
                    </a:lnTo>
                    <a:lnTo>
                      <a:pt x="598" y="757"/>
                    </a:lnTo>
                    <a:lnTo>
                      <a:pt x="606" y="751"/>
                    </a:lnTo>
                    <a:lnTo>
                      <a:pt x="604" y="74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91" name="Freeform 424"/>
              <p:cNvSpPr/>
              <p:nvPr/>
            </p:nvSpPr>
            <p:spPr bwMode="auto">
              <a:xfrm>
                <a:off x="816" y="930"/>
                <a:ext cx="609" cy="905"/>
              </a:xfrm>
              <a:custGeom>
                <a:gdLst>
                  <a:gd name="T0" fmla="+- 0 970 816"/>
                  <a:gd name="T1" fmla="*/ T0 w 609"/>
                  <a:gd name="T2" fmla="+- 0 969 930"/>
                  <a:gd name="T3" fmla="*/ 969 h 905"/>
                  <a:gd name="T4" fmla="+- 0 947 816"/>
                  <a:gd name="T5" fmla="*/ T4 w 609"/>
                  <a:gd name="T6" fmla="+- 0 969 930"/>
                  <a:gd name="T7" fmla="*/ 969 h 905"/>
                  <a:gd name="T8" fmla="+- 0 1400 816"/>
                  <a:gd name="T9" fmla="*/ T8 w 609"/>
                  <a:gd name="T10" fmla="+- 0 1683 930"/>
                  <a:gd name="T11" fmla="*/ 1683 h 905"/>
                  <a:gd name="T12" fmla="+- 0 1408 816"/>
                  <a:gd name="T13" fmla="*/ T12 w 609"/>
                  <a:gd name="T14" fmla="+- 0 1678 930"/>
                  <a:gd name="T15" fmla="*/ 1678 h 905"/>
                  <a:gd name="T16" fmla="+- 0 1420 816"/>
                  <a:gd name="T17" fmla="*/ T16 w 609"/>
                  <a:gd name="T18" fmla="+- 0 1678 930"/>
                  <a:gd name="T19" fmla="*/ 1678 h 905"/>
                  <a:gd name="T20" fmla="+- 0 970 816"/>
                  <a:gd name="T21" fmla="*/ T20 w 609"/>
                  <a:gd name="T22" fmla="+- 0 969 930"/>
                  <a:gd name="T23" fmla="*/ 969 h 905"/>
                </a:gdLst>
                <a:cxnLst>
                  <a:cxn ang="0">
                    <a:pos x="T1" y="T3"/>
                  </a:cxn>
                  <a:cxn ang="0">
                    <a:pos x="T5" y="T7"/>
                  </a:cxn>
                  <a:cxn ang="0">
                    <a:pos x="T9" y="T11"/>
                  </a:cxn>
                  <a:cxn ang="0">
                    <a:pos x="T13" y="T15"/>
                  </a:cxn>
                  <a:cxn ang="0">
                    <a:pos x="T17" y="T19"/>
                  </a:cxn>
                  <a:cxn ang="0">
                    <a:pos x="T21" y="T23"/>
                  </a:cxn>
                </a:cxnLst>
                <a:rect l="0" t="0" r="r" b="b"/>
                <a:pathLst>
                  <a:path w="609" h="905">
                    <a:moveTo>
                      <a:pt x="154" y="39"/>
                    </a:moveTo>
                    <a:lnTo>
                      <a:pt x="131" y="39"/>
                    </a:lnTo>
                    <a:lnTo>
                      <a:pt x="584" y="753"/>
                    </a:lnTo>
                    <a:lnTo>
                      <a:pt x="592" y="748"/>
                    </a:lnTo>
                    <a:lnTo>
                      <a:pt x="604" y="748"/>
                    </a:lnTo>
                    <a:lnTo>
                      <a:pt x="154" y="39"/>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2" name="Group 425"/>
            <p:cNvGrpSpPr/>
            <p:nvPr/>
          </p:nvGrpSpPr>
          <p:grpSpPr>
            <a:xfrm>
              <a:off x="940" y="57"/>
              <a:ext cx="645" cy="884"/>
              <a:chOff x="940" y="57"/>
              <a:chExt cx="645" cy="884"/>
            </a:xfrm>
          </p:grpSpPr>
          <p:sp>
            <p:nvSpPr>
              <p:cNvPr id="8683" name="Freeform 426"/>
              <p:cNvSpPr/>
              <p:nvPr/>
            </p:nvSpPr>
            <p:spPr bwMode="auto">
              <a:xfrm>
                <a:off x="940" y="57"/>
                <a:ext cx="645" cy="884"/>
              </a:xfrm>
              <a:custGeom>
                <a:gdLst>
                  <a:gd name="T0" fmla="+- 0 940 940"/>
                  <a:gd name="T1" fmla="*/ T0 w 645"/>
                  <a:gd name="T2" fmla="+- 0 57 57"/>
                  <a:gd name="T3" fmla="*/ 57 h 884"/>
                  <a:gd name="T4" fmla="+- 0 940 940"/>
                  <a:gd name="T5" fmla="*/ T4 w 645"/>
                  <a:gd name="T6" fmla="+- 0 940 57"/>
                  <a:gd name="T7" fmla="*/ 940 h 884"/>
                  <a:gd name="T8" fmla="+- 0 1585 940"/>
                  <a:gd name="T9" fmla="*/ T8 w 645"/>
                  <a:gd name="T10" fmla="+- 0 336 57"/>
                  <a:gd name="T11" fmla="*/ 336 h 884"/>
                  <a:gd name="T12" fmla="+- 0 1534 940"/>
                  <a:gd name="T13" fmla="*/ T12 w 645"/>
                  <a:gd name="T14" fmla="+- 0 286 57"/>
                  <a:gd name="T15" fmla="*/ 286 h 884"/>
                  <a:gd name="T16" fmla="+- 0 1480 940"/>
                  <a:gd name="T17" fmla="*/ T16 w 645"/>
                  <a:gd name="T18" fmla="+- 0 241 57"/>
                  <a:gd name="T19" fmla="*/ 241 h 884"/>
                  <a:gd name="T20" fmla="+- 0 1422 940"/>
                  <a:gd name="T21" fmla="*/ T20 w 645"/>
                  <a:gd name="T22" fmla="+- 0 200 57"/>
                  <a:gd name="T23" fmla="*/ 200 h 884"/>
                  <a:gd name="T24" fmla="+- 0 1361 940"/>
                  <a:gd name="T25" fmla="*/ T24 w 645"/>
                  <a:gd name="T26" fmla="+- 0 163 57"/>
                  <a:gd name="T27" fmla="*/ 163 h 884"/>
                  <a:gd name="T28" fmla="+- 0 1297 940"/>
                  <a:gd name="T29" fmla="*/ T28 w 645"/>
                  <a:gd name="T30" fmla="+- 0 132 57"/>
                  <a:gd name="T31" fmla="*/ 132 h 884"/>
                  <a:gd name="T32" fmla="+- 0 1230 940"/>
                  <a:gd name="T33" fmla="*/ T32 w 645"/>
                  <a:gd name="T34" fmla="+- 0 105 57"/>
                  <a:gd name="T35" fmla="*/ 105 h 884"/>
                  <a:gd name="T36" fmla="+- 0 1161 940"/>
                  <a:gd name="T37" fmla="*/ T36 w 645"/>
                  <a:gd name="T38" fmla="+- 0 85 57"/>
                  <a:gd name="T39" fmla="*/ 85 h 884"/>
                  <a:gd name="T40" fmla="+- 0 1089 940"/>
                  <a:gd name="T41" fmla="*/ T40 w 645"/>
                  <a:gd name="T42" fmla="+- 0 69 57"/>
                  <a:gd name="T43" fmla="*/ 69 h 884"/>
                  <a:gd name="T44" fmla="+- 0 1016 940"/>
                  <a:gd name="T45" fmla="*/ T44 w 645"/>
                  <a:gd name="T46" fmla="+- 0 60 57"/>
                  <a:gd name="T47" fmla="*/ 60 h 884"/>
                  <a:gd name="T48" fmla="+- 0 940 940"/>
                  <a:gd name="T49" fmla="*/ T48 w 645"/>
                  <a:gd name="T50" fmla="+- 0 57 57"/>
                  <a:gd name="T51" fmla="*/ 57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645" h="884">
                    <a:moveTo>
                      <a:pt x="0" y="0"/>
                    </a:moveTo>
                    <a:lnTo>
                      <a:pt x="0" y="883"/>
                    </a:lnTo>
                    <a:lnTo>
                      <a:pt x="645" y="279"/>
                    </a:lnTo>
                    <a:lnTo>
                      <a:pt x="594" y="229"/>
                    </a:lnTo>
                    <a:lnTo>
                      <a:pt x="540" y="184"/>
                    </a:lnTo>
                    <a:lnTo>
                      <a:pt x="482" y="143"/>
                    </a:lnTo>
                    <a:lnTo>
                      <a:pt x="421" y="106"/>
                    </a:lnTo>
                    <a:lnTo>
                      <a:pt x="357" y="75"/>
                    </a:lnTo>
                    <a:lnTo>
                      <a:pt x="290" y="48"/>
                    </a:lnTo>
                    <a:lnTo>
                      <a:pt x="221" y="28"/>
                    </a:lnTo>
                    <a:lnTo>
                      <a:pt x="149" y="12"/>
                    </a:lnTo>
                    <a:lnTo>
                      <a:pt x="76" y="3"/>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3" name="Group 427"/>
            <p:cNvGrpSpPr/>
            <p:nvPr/>
          </p:nvGrpSpPr>
          <p:grpSpPr>
            <a:xfrm>
              <a:off x="930" y="47"/>
              <a:ext cx="665" cy="905"/>
              <a:chOff x="930" y="47"/>
              <a:chExt cx="665" cy="905"/>
            </a:xfrm>
          </p:grpSpPr>
          <p:sp>
            <p:nvSpPr>
              <p:cNvPr id="8677" name="Freeform 428"/>
              <p:cNvSpPr/>
              <p:nvPr/>
            </p:nvSpPr>
            <p:spPr bwMode="auto">
              <a:xfrm>
                <a:off x="930" y="47"/>
                <a:ext cx="665" cy="905"/>
              </a:xfrm>
              <a:custGeom>
                <a:gdLst>
                  <a:gd name="T0" fmla="+- 0 940 930"/>
                  <a:gd name="T1" fmla="*/ T0 w 665"/>
                  <a:gd name="T2" fmla="+- 0 47 47"/>
                  <a:gd name="T3" fmla="*/ 47 h 905"/>
                  <a:gd name="T4" fmla="+- 0 938 930"/>
                  <a:gd name="T5" fmla="*/ T4 w 665"/>
                  <a:gd name="T6" fmla="+- 0 47 47"/>
                  <a:gd name="T7" fmla="*/ 47 h 905"/>
                  <a:gd name="T8" fmla="+- 0 935 930"/>
                  <a:gd name="T9" fmla="*/ T8 w 665"/>
                  <a:gd name="T10" fmla="+- 0 48 47"/>
                  <a:gd name="T11" fmla="*/ 48 h 905"/>
                  <a:gd name="T12" fmla="+- 0 931 930"/>
                  <a:gd name="T13" fmla="*/ T12 w 665"/>
                  <a:gd name="T14" fmla="+- 0 52 47"/>
                  <a:gd name="T15" fmla="*/ 52 h 905"/>
                  <a:gd name="T16" fmla="+- 0 930 930"/>
                  <a:gd name="T17" fmla="*/ T16 w 665"/>
                  <a:gd name="T18" fmla="+- 0 54 47"/>
                  <a:gd name="T19" fmla="*/ 54 h 905"/>
                  <a:gd name="T20" fmla="+- 0 930 930"/>
                  <a:gd name="T21" fmla="*/ T20 w 665"/>
                  <a:gd name="T22" fmla="+- 0 944 47"/>
                  <a:gd name="T23" fmla="*/ 944 h 905"/>
                  <a:gd name="T24" fmla="+- 0 933 930"/>
                  <a:gd name="T25" fmla="*/ T24 w 665"/>
                  <a:gd name="T26" fmla="+- 0 948 47"/>
                  <a:gd name="T27" fmla="*/ 948 h 905"/>
                  <a:gd name="T28" fmla="+- 0 940 930"/>
                  <a:gd name="T29" fmla="*/ T28 w 665"/>
                  <a:gd name="T30" fmla="+- 0 951 47"/>
                  <a:gd name="T31" fmla="*/ 951 h 905"/>
                  <a:gd name="T32" fmla="+- 0 944 930"/>
                  <a:gd name="T33" fmla="*/ T32 w 665"/>
                  <a:gd name="T34" fmla="+- 0 950 47"/>
                  <a:gd name="T35" fmla="*/ 950 h 905"/>
                  <a:gd name="T36" fmla="+- 0 980 930"/>
                  <a:gd name="T37" fmla="*/ T36 w 665"/>
                  <a:gd name="T38" fmla="+- 0 917 47"/>
                  <a:gd name="T39" fmla="*/ 917 h 905"/>
                  <a:gd name="T40" fmla="+- 0 950 930"/>
                  <a:gd name="T41" fmla="*/ T40 w 665"/>
                  <a:gd name="T42" fmla="+- 0 917 47"/>
                  <a:gd name="T43" fmla="*/ 917 h 905"/>
                  <a:gd name="T44" fmla="+- 0 950 930"/>
                  <a:gd name="T45" fmla="*/ T44 w 665"/>
                  <a:gd name="T46" fmla="+- 0 67 47"/>
                  <a:gd name="T47" fmla="*/ 67 h 905"/>
                  <a:gd name="T48" fmla="+- 0 940 930"/>
                  <a:gd name="T49" fmla="*/ T48 w 665"/>
                  <a:gd name="T50" fmla="+- 0 67 47"/>
                  <a:gd name="T51" fmla="*/ 67 h 905"/>
                  <a:gd name="T52" fmla="+- 0 940 930"/>
                  <a:gd name="T53" fmla="*/ T52 w 665"/>
                  <a:gd name="T54" fmla="+- 0 57 47"/>
                  <a:gd name="T55" fmla="*/ 57 h 905"/>
                  <a:gd name="T56" fmla="+- 0 1073 930"/>
                  <a:gd name="T57" fmla="*/ T56 w 665"/>
                  <a:gd name="T58" fmla="+- 0 57 47"/>
                  <a:gd name="T59" fmla="*/ 57 h 905"/>
                  <a:gd name="T60" fmla="+- 0 1054 930"/>
                  <a:gd name="T61" fmla="*/ T60 w 665"/>
                  <a:gd name="T62" fmla="+- 0 54 47"/>
                  <a:gd name="T63" fmla="*/ 54 h 905"/>
                  <a:gd name="T64" fmla="+- 0 1017 930"/>
                  <a:gd name="T65" fmla="*/ T64 w 665"/>
                  <a:gd name="T66" fmla="+- 0 50 47"/>
                  <a:gd name="T67" fmla="*/ 50 h 905"/>
                  <a:gd name="T68" fmla="+- 0 979 930"/>
                  <a:gd name="T69" fmla="*/ T68 w 665"/>
                  <a:gd name="T70" fmla="+- 0 48 47"/>
                  <a:gd name="T71" fmla="*/ 48 h 905"/>
                  <a:gd name="T72" fmla="+- 0 940 930"/>
                  <a:gd name="T73" fmla="*/ T72 w 665"/>
                  <a:gd name="T74" fmla="+- 0 47 47"/>
                  <a:gd name="T75" fmla="*/ 4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65" h="905">
                    <a:moveTo>
                      <a:pt x="10" y="0"/>
                    </a:moveTo>
                    <a:lnTo>
                      <a:pt x="8" y="0"/>
                    </a:lnTo>
                    <a:lnTo>
                      <a:pt x="5" y="1"/>
                    </a:lnTo>
                    <a:lnTo>
                      <a:pt x="1" y="5"/>
                    </a:lnTo>
                    <a:lnTo>
                      <a:pt x="0" y="7"/>
                    </a:lnTo>
                    <a:lnTo>
                      <a:pt x="0" y="897"/>
                    </a:lnTo>
                    <a:lnTo>
                      <a:pt x="3" y="901"/>
                    </a:lnTo>
                    <a:lnTo>
                      <a:pt x="10" y="904"/>
                    </a:lnTo>
                    <a:lnTo>
                      <a:pt x="14" y="903"/>
                    </a:lnTo>
                    <a:lnTo>
                      <a:pt x="50" y="870"/>
                    </a:lnTo>
                    <a:lnTo>
                      <a:pt x="20" y="870"/>
                    </a:lnTo>
                    <a:lnTo>
                      <a:pt x="20" y="20"/>
                    </a:lnTo>
                    <a:lnTo>
                      <a:pt x="10" y="20"/>
                    </a:lnTo>
                    <a:lnTo>
                      <a:pt x="10" y="10"/>
                    </a:lnTo>
                    <a:lnTo>
                      <a:pt x="143" y="10"/>
                    </a:lnTo>
                    <a:lnTo>
                      <a:pt x="124" y="7"/>
                    </a:lnTo>
                    <a:lnTo>
                      <a:pt x="87" y="3"/>
                    </a:lnTo>
                    <a:lnTo>
                      <a:pt x="49" y="1"/>
                    </a:lnTo>
                    <a:lnTo>
                      <a:pt x="1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8" name="Freeform 429"/>
              <p:cNvSpPr/>
              <p:nvPr/>
            </p:nvSpPr>
            <p:spPr bwMode="auto">
              <a:xfrm>
                <a:off x="930" y="47"/>
                <a:ext cx="665" cy="905"/>
              </a:xfrm>
              <a:custGeom>
                <a:gdLst>
                  <a:gd name="T0" fmla="+- 0 1570 930"/>
                  <a:gd name="T1" fmla="*/ T0 w 665"/>
                  <a:gd name="T2" fmla="+- 0 335 47"/>
                  <a:gd name="T3" fmla="*/ 335 h 905"/>
                  <a:gd name="T4" fmla="+- 0 950 930"/>
                  <a:gd name="T5" fmla="*/ T4 w 665"/>
                  <a:gd name="T6" fmla="+- 0 917 47"/>
                  <a:gd name="T7" fmla="*/ 917 h 905"/>
                  <a:gd name="T8" fmla="+- 0 980 930"/>
                  <a:gd name="T9" fmla="*/ T8 w 665"/>
                  <a:gd name="T10" fmla="+- 0 917 47"/>
                  <a:gd name="T11" fmla="*/ 917 h 905"/>
                  <a:gd name="T12" fmla="+- 0 1592 930"/>
                  <a:gd name="T13" fmla="*/ T12 w 665"/>
                  <a:gd name="T14" fmla="+- 0 343 47"/>
                  <a:gd name="T15" fmla="*/ 343 h 905"/>
                  <a:gd name="T16" fmla="+- 0 1577 930"/>
                  <a:gd name="T17" fmla="*/ T16 w 665"/>
                  <a:gd name="T18" fmla="+- 0 343 47"/>
                  <a:gd name="T19" fmla="*/ 343 h 905"/>
                  <a:gd name="T20" fmla="+- 0 1570 930"/>
                  <a:gd name="T21" fmla="*/ T20 w 665"/>
                  <a:gd name="T22" fmla="+- 0 335 47"/>
                  <a:gd name="T23" fmla="*/ 335 h 905"/>
                </a:gdLst>
                <a:cxnLst>
                  <a:cxn ang="0">
                    <a:pos x="T1" y="T3"/>
                  </a:cxn>
                  <a:cxn ang="0">
                    <a:pos x="T5" y="T7"/>
                  </a:cxn>
                  <a:cxn ang="0">
                    <a:pos x="T9" y="T11"/>
                  </a:cxn>
                  <a:cxn ang="0">
                    <a:pos x="T13" y="T15"/>
                  </a:cxn>
                  <a:cxn ang="0">
                    <a:pos x="T17" y="T19"/>
                  </a:cxn>
                  <a:cxn ang="0">
                    <a:pos x="T21" y="T23"/>
                  </a:cxn>
                </a:cxnLst>
                <a:rect l="0" t="0" r="r" b="b"/>
                <a:pathLst>
                  <a:path w="665" h="905">
                    <a:moveTo>
                      <a:pt x="640" y="288"/>
                    </a:moveTo>
                    <a:lnTo>
                      <a:pt x="20" y="870"/>
                    </a:lnTo>
                    <a:lnTo>
                      <a:pt x="50" y="870"/>
                    </a:lnTo>
                    <a:lnTo>
                      <a:pt x="662" y="296"/>
                    </a:lnTo>
                    <a:lnTo>
                      <a:pt x="647" y="296"/>
                    </a:lnTo>
                    <a:lnTo>
                      <a:pt x="640" y="288"/>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9" name="Freeform 430"/>
              <p:cNvSpPr/>
              <p:nvPr/>
            </p:nvSpPr>
            <p:spPr bwMode="auto">
              <a:xfrm>
                <a:off x="930" y="47"/>
                <a:ext cx="665" cy="905"/>
              </a:xfrm>
              <a:custGeom>
                <a:gdLst>
                  <a:gd name="T0" fmla="+- 0 1578 930"/>
                  <a:gd name="T1" fmla="*/ T0 w 665"/>
                  <a:gd name="T2" fmla="+- 0 328 47"/>
                  <a:gd name="T3" fmla="*/ 328 h 905"/>
                  <a:gd name="T4" fmla="+- 0 1570 930"/>
                  <a:gd name="T5" fmla="*/ T4 w 665"/>
                  <a:gd name="T6" fmla="+- 0 335 47"/>
                  <a:gd name="T7" fmla="*/ 335 h 905"/>
                  <a:gd name="T8" fmla="+- 0 1577 930"/>
                  <a:gd name="T9" fmla="*/ T8 w 665"/>
                  <a:gd name="T10" fmla="+- 0 343 47"/>
                  <a:gd name="T11" fmla="*/ 343 h 905"/>
                  <a:gd name="T12" fmla="+- 0 1585 930"/>
                  <a:gd name="T13" fmla="*/ T12 w 665"/>
                  <a:gd name="T14" fmla="+- 0 336 47"/>
                  <a:gd name="T15" fmla="*/ 336 h 905"/>
                  <a:gd name="T16" fmla="+- 0 1578 930"/>
                  <a:gd name="T17" fmla="*/ T16 w 665"/>
                  <a:gd name="T18" fmla="+- 0 328 47"/>
                  <a:gd name="T19" fmla="*/ 328 h 905"/>
                </a:gdLst>
                <a:cxnLst>
                  <a:cxn ang="0">
                    <a:pos x="T1" y="T3"/>
                  </a:cxn>
                  <a:cxn ang="0">
                    <a:pos x="T5" y="T7"/>
                  </a:cxn>
                  <a:cxn ang="0">
                    <a:pos x="T9" y="T11"/>
                  </a:cxn>
                  <a:cxn ang="0">
                    <a:pos x="T13" y="T15"/>
                  </a:cxn>
                  <a:cxn ang="0">
                    <a:pos x="T17" y="T19"/>
                  </a:cxn>
                </a:cxnLst>
                <a:rect l="0" t="0" r="r" b="b"/>
                <a:pathLst>
                  <a:path w="665" h="905">
                    <a:moveTo>
                      <a:pt x="648" y="281"/>
                    </a:moveTo>
                    <a:lnTo>
                      <a:pt x="640" y="288"/>
                    </a:lnTo>
                    <a:lnTo>
                      <a:pt x="647" y="296"/>
                    </a:lnTo>
                    <a:lnTo>
                      <a:pt x="655" y="289"/>
                    </a:lnTo>
                    <a:lnTo>
                      <a:pt x="648" y="28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0" name="Freeform 431"/>
              <p:cNvSpPr/>
              <p:nvPr/>
            </p:nvSpPr>
            <p:spPr bwMode="auto">
              <a:xfrm>
                <a:off x="930" y="47"/>
                <a:ext cx="665" cy="905"/>
              </a:xfrm>
              <a:custGeom>
                <a:gdLst>
                  <a:gd name="T0" fmla="+- 0 1591 930"/>
                  <a:gd name="T1" fmla="*/ T0 w 665"/>
                  <a:gd name="T2" fmla="+- 0 328 47"/>
                  <a:gd name="T3" fmla="*/ 328 h 905"/>
                  <a:gd name="T4" fmla="+- 0 1578 930"/>
                  <a:gd name="T5" fmla="*/ T4 w 665"/>
                  <a:gd name="T6" fmla="+- 0 328 47"/>
                  <a:gd name="T7" fmla="*/ 328 h 905"/>
                  <a:gd name="T8" fmla="+- 0 1585 930"/>
                  <a:gd name="T9" fmla="*/ T8 w 665"/>
                  <a:gd name="T10" fmla="+- 0 336 47"/>
                  <a:gd name="T11" fmla="*/ 336 h 905"/>
                  <a:gd name="T12" fmla="+- 0 1577 930"/>
                  <a:gd name="T13" fmla="*/ T12 w 665"/>
                  <a:gd name="T14" fmla="+- 0 343 47"/>
                  <a:gd name="T15" fmla="*/ 343 h 905"/>
                  <a:gd name="T16" fmla="+- 0 1592 930"/>
                  <a:gd name="T17" fmla="*/ T16 w 665"/>
                  <a:gd name="T18" fmla="+- 0 343 47"/>
                  <a:gd name="T19" fmla="*/ 343 h 905"/>
                  <a:gd name="T20" fmla="+- 0 1593 930"/>
                  <a:gd name="T21" fmla="*/ T20 w 665"/>
                  <a:gd name="T22" fmla="+- 0 341 47"/>
                  <a:gd name="T23" fmla="*/ 341 h 905"/>
                  <a:gd name="T24" fmla="+- 0 1595 930"/>
                  <a:gd name="T25" fmla="*/ T24 w 665"/>
                  <a:gd name="T26" fmla="+- 0 339 47"/>
                  <a:gd name="T27" fmla="*/ 339 h 905"/>
                  <a:gd name="T28" fmla="+- 0 1595 930"/>
                  <a:gd name="T29" fmla="*/ T28 w 665"/>
                  <a:gd name="T30" fmla="+- 0 333 47"/>
                  <a:gd name="T31" fmla="*/ 333 h 905"/>
                  <a:gd name="T32" fmla="+- 0 1594 930"/>
                  <a:gd name="T33" fmla="*/ T32 w 665"/>
                  <a:gd name="T34" fmla="+- 0 331 47"/>
                  <a:gd name="T35" fmla="*/ 331 h 905"/>
                  <a:gd name="T36" fmla="+- 0 1591 930"/>
                  <a:gd name="T37" fmla="*/ T36 w 665"/>
                  <a:gd name="T38" fmla="+- 0 328 47"/>
                  <a:gd name="T39" fmla="*/ 328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665" h="905">
                    <a:moveTo>
                      <a:pt x="661" y="281"/>
                    </a:moveTo>
                    <a:lnTo>
                      <a:pt x="648" y="281"/>
                    </a:lnTo>
                    <a:lnTo>
                      <a:pt x="655" y="289"/>
                    </a:lnTo>
                    <a:lnTo>
                      <a:pt x="647" y="296"/>
                    </a:lnTo>
                    <a:lnTo>
                      <a:pt x="662" y="296"/>
                    </a:lnTo>
                    <a:lnTo>
                      <a:pt x="663" y="294"/>
                    </a:lnTo>
                    <a:lnTo>
                      <a:pt x="665" y="292"/>
                    </a:lnTo>
                    <a:lnTo>
                      <a:pt x="665" y="286"/>
                    </a:lnTo>
                    <a:lnTo>
                      <a:pt x="664" y="284"/>
                    </a:lnTo>
                    <a:lnTo>
                      <a:pt x="661" y="28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1" name="Freeform 432"/>
              <p:cNvSpPr/>
              <p:nvPr/>
            </p:nvSpPr>
            <p:spPr bwMode="auto">
              <a:xfrm>
                <a:off x="930" y="47"/>
                <a:ext cx="665" cy="905"/>
              </a:xfrm>
              <a:custGeom>
                <a:gdLst>
                  <a:gd name="T0" fmla="+- 0 1073 930"/>
                  <a:gd name="T1" fmla="*/ T0 w 665"/>
                  <a:gd name="T2" fmla="+- 0 57 47"/>
                  <a:gd name="T3" fmla="*/ 57 h 905"/>
                  <a:gd name="T4" fmla="+- 0 950 930"/>
                  <a:gd name="T5" fmla="*/ T4 w 665"/>
                  <a:gd name="T6" fmla="+- 0 57 47"/>
                  <a:gd name="T7" fmla="*/ 57 h 905"/>
                  <a:gd name="T8" fmla="+- 0 950 930"/>
                  <a:gd name="T9" fmla="*/ T8 w 665"/>
                  <a:gd name="T10" fmla="+- 0 67 47"/>
                  <a:gd name="T11" fmla="*/ 67 h 905"/>
                  <a:gd name="T12" fmla="+- 0 978 930"/>
                  <a:gd name="T13" fmla="*/ T12 w 665"/>
                  <a:gd name="T14" fmla="+- 0 68 47"/>
                  <a:gd name="T15" fmla="*/ 68 h 905"/>
                  <a:gd name="T16" fmla="+- 0 1015 930"/>
                  <a:gd name="T17" fmla="*/ T16 w 665"/>
                  <a:gd name="T18" fmla="+- 0 70 47"/>
                  <a:gd name="T19" fmla="*/ 70 h 905"/>
                  <a:gd name="T20" fmla="+- 0 1088 930"/>
                  <a:gd name="T21" fmla="*/ T20 w 665"/>
                  <a:gd name="T22" fmla="+- 0 79 47"/>
                  <a:gd name="T23" fmla="*/ 79 h 905"/>
                  <a:gd name="T24" fmla="+- 0 1159 930"/>
                  <a:gd name="T25" fmla="*/ T24 w 665"/>
                  <a:gd name="T26" fmla="+- 0 94 47"/>
                  <a:gd name="T27" fmla="*/ 94 h 905"/>
                  <a:gd name="T28" fmla="+- 0 1227 930"/>
                  <a:gd name="T29" fmla="*/ T28 w 665"/>
                  <a:gd name="T30" fmla="+- 0 115 47"/>
                  <a:gd name="T31" fmla="*/ 115 h 905"/>
                  <a:gd name="T32" fmla="+- 0 1293 930"/>
                  <a:gd name="T33" fmla="*/ T32 w 665"/>
                  <a:gd name="T34" fmla="+- 0 141 47"/>
                  <a:gd name="T35" fmla="*/ 141 h 905"/>
                  <a:gd name="T36" fmla="+- 0 1357 930"/>
                  <a:gd name="T37" fmla="*/ T36 w 665"/>
                  <a:gd name="T38" fmla="+- 0 172 47"/>
                  <a:gd name="T39" fmla="*/ 172 h 905"/>
                  <a:gd name="T40" fmla="+- 0 1417 930"/>
                  <a:gd name="T41" fmla="*/ T40 w 665"/>
                  <a:gd name="T42" fmla="+- 0 208 47"/>
                  <a:gd name="T43" fmla="*/ 208 h 905"/>
                  <a:gd name="T44" fmla="+- 0 1474 930"/>
                  <a:gd name="T45" fmla="*/ T44 w 665"/>
                  <a:gd name="T46" fmla="+- 0 249 47"/>
                  <a:gd name="T47" fmla="*/ 249 h 905"/>
                  <a:gd name="T48" fmla="+- 0 1528 930"/>
                  <a:gd name="T49" fmla="*/ T48 w 665"/>
                  <a:gd name="T50" fmla="+- 0 294 47"/>
                  <a:gd name="T51" fmla="*/ 294 h 905"/>
                  <a:gd name="T52" fmla="+- 0 1570 930"/>
                  <a:gd name="T53" fmla="*/ T52 w 665"/>
                  <a:gd name="T54" fmla="+- 0 335 47"/>
                  <a:gd name="T55" fmla="*/ 335 h 905"/>
                  <a:gd name="T56" fmla="+- 0 1578 930"/>
                  <a:gd name="T57" fmla="*/ T56 w 665"/>
                  <a:gd name="T58" fmla="+- 0 328 47"/>
                  <a:gd name="T59" fmla="*/ 328 h 905"/>
                  <a:gd name="T60" fmla="+- 0 1591 930"/>
                  <a:gd name="T61" fmla="*/ T60 w 665"/>
                  <a:gd name="T62" fmla="+- 0 328 47"/>
                  <a:gd name="T63" fmla="*/ 328 h 905"/>
                  <a:gd name="T64" fmla="+- 0 1567 930"/>
                  <a:gd name="T65" fmla="*/ T64 w 665"/>
                  <a:gd name="T66" fmla="+- 0 303 47"/>
                  <a:gd name="T67" fmla="*/ 303 h 905"/>
                  <a:gd name="T68" fmla="+- 0 1514 930"/>
                  <a:gd name="T69" fmla="*/ T68 w 665"/>
                  <a:gd name="T70" fmla="+- 0 255 47"/>
                  <a:gd name="T71" fmla="*/ 255 h 905"/>
                  <a:gd name="T72" fmla="+- 0 1457 930"/>
                  <a:gd name="T73" fmla="*/ T72 w 665"/>
                  <a:gd name="T74" fmla="+- 0 211 47"/>
                  <a:gd name="T75" fmla="*/ 211 h 905"/>
                  <a:gd name="T76" fmla="+- 0 1397 930"/>
                  <a:gd name="T77" fmla="*/ T76 w 665"/>
                  <a:gd name="T78" fmla="+- 0 172 47"/>
                  <a:gd name="T79" fmla="*/ 172 h 905"/>
                  <a:gd name="T80" fmla="+- 0 1334 930"/>
                  <a:gd name="T81" fmla="*/ T80 w 665"/>
                  <a:gd name="T82" fmla="+- 0 138 47"/>
                  <a:gd name="T83" fmla="*/ 138 h 905"/>
                  <a:gd name="T84" fmla="+- 0 1268 930"/>
                  <a:gd name="T85" fmla="*/ T84 w 665"/>
                  <a:gd name="T86" fmla="+- 0 109 47"/>
                  <a:gd name="T87" fmla="*/ 109 h 905"/>
                  <a:gd name="T88" fmla="+- 0 1199 930"/>
                  <a:gd name="T89" fmla="*/ T88 w 665"/>
                  <a:gd name="T90" fmla="+- 0 85 47"/>
                  <a:gd name="T91" fmla="*/ 85 h 905"/>
                  <a:gd name="T92" fmla="+- 0 1128 930"/>
                  <a:gd name="T93" fmla="*/ T92 w 665"/>
                  <a:gd name="T94" fmla="+- 0 66 47"/>
                  <a:gd name="T95" fmla="*/ 66 h 905"/>
                  <a:gd name="T96" fmla="+- 0 1091 930"/>
                  <a:gd name="T97" fmla="*/ T96 w 665"/>
                  <a:gd name="T98" fmla="+- 0 59 47"/>
                  <a:gd name="T99" fmla="*/ 59 h 905"/>
                  <a:gd name="T100" fmla="+- 0 1073 930"/>
                  <a:gd name="T101" fmla="*/ T100 w 665"/>
                  <a:gd name="T102" fmla="+- 0 57 47"/>
                  <a:gd name="T103" fmla="*/ 5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665" h="905">
                    <a:moveTo>
                      <a:pt x="143" y="10"/>
                    </a:moveTo>
                    <a:lnTo>
                      <a:pt x="20" y="10"/>
                    </a:lnTo>
                    <a:lnTo>
                      <a:pt x="20" y="20"/>
                    </a:lnTo>
                    <a:lnTo>
                      <a:pt x="48" y="21"/>
                    </a:lnTo>
                    <a:lnTo>
                      <a:pt x="85" y="23"/>
                    </a:lnTo>
                    <a:lnTo>
                      <a:pt x="158" y="32"/>
                    </a:lnTo>
                    <a:lnTo>
                      <a:pt x="229" y="47"/>
                    </a:lnTo>
                    <a:lnTo>
                      <a:pt x="297" y="68"/>
                    </a:lnTo>
                    <a:lnTo>
                      <a:pt x="363" y="94"/>
                    </a:lnTo>
                    <a:lnTo>
                      <a:pt x="427" y="125"/>
                    </a:lnTo>
                    <a:lnTo>
                      <a:pt x="487" y="161"/>
                    </a:lnTo>
                    <a:lnTo>
                      <a:pt x="544" y="202"/>
                    </a:lnTo>
                    <a:lnTo>
                      <a:pt x="598" y="247"/>
                    </a:lnTo>
                    <a:lnTo>
                      <a:pt x="640" y="288"/>
                    </a:lnTo>
                    <a:lnTo>
                      <a:pt x="648" y="281"/>
                    </a:lnTo>
                    <a:lnTo>
                      <a:pt x="661" y="281"/>
                    </a:lnTo>
                    <a:lnTo>
                      <a:pt x="637" y="256"/>
                    </a:lnTo>
                    <a:lnTo>
                      <a:pt x="584" y="208"/>
                    </a:lnTo>
                    <a:lnTo>
                      <a:pt x="527" y="164"/>
                    </a:lnTo>
                    <a:lnTo>
                      <a:pt x="467" y="125"/>
                    </a:lnTo>
                    <a:lnTo>
                      <a:pt x="404" y="91"/>
                    </a:lnTo>
                    <a:lnTo>
                      <a:pt x="338" y="62"/>
                    </a:lnTo>
                    <a:lnTo>
                      <a:pt x="269" y="38"/>
                    </a:lnTo>
                    <a:lnTo>
                      <a:pt x="198" y="19"/>
                    </a:lnTo>
                    <a:lnTo>
                      <a:pt x="161" y="12"/>
                    </a:lnTo>
                    <a:lnTo>
                      <a:pt x="143"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82" name="Freeform 433"/>
              <p:cNvSpPr/>
              <p:nvPr/>
            </p:nvSpPr>
            <p:spPr bwMode="auto">
              <a:xfrm>
                <a:off x="930" y="47"/>
                <a:ext cx="665" cy="905"/>
              </a:xfrm>
              <a:custGeom>
                <a:gdLst>
                  <a:gd name="T0" fmla="+- 0 950 930"/>
                  <a:gd name="T1" fmla="*/ T0 w 665"/>
                  <a:gd name="T2" fmla="+- 0 57 47"/>
                  <a:gd name="T3" fmla="*/ 57 h 905"/>
                  <a:gd name="T4" fmla="+- 0 940 930"/>
                  <a:gd name="T5" fmla="*/ T4 w 665"/>
                  <a:gd name="T6" fmla="+- 0 57 47"/>
                  <a:gd name="T7" fmla="*/ 57 h 905"/>
                  <a:gd name="T8" fmla="+- 0 940 930"/>
                  <a:gd name="T9" fmla="*/ T8 w 665"/>
                  <a:gd name="T10" fmla="+- 0 67 47"/>
                  <a:gd name="T11" fmla="*/ 67 h 905"/>
                  <a:gd name="T12" fmla="+- 0 950 930"/>
                  <a:gd name="T13" fmla="*/ T12 w 665"/>
                  <a:gd name="T14" fmla="+- 0 67 47"/>
                  <a:gd name="T15" fmla="*/ 67 h 905"/>
                  <a:gd name="T16" fmla="+- 0 950 930"/>
                  <a:gd name="T17" fmla="*/ T16 w 665"/>
                  <a:gd name="T18" fmla="+- 0 57 47"/>
                  <a:gd name="T19" fmla="*/ 57 h 905"/>
                </a:gdLst>
                <a:cxnLst>
                  <a:cxn ang="0">
                    <a:pos x="T1" y="T3"/>
                  </a:cxn>
                  <a:cxn ang="0">
                    <a:pos x="T5" y="T7"/>
                  </a:cxn>
                  <a:cxn ang="0">
                    <a:pos x="T9" y="T11"/>
                  </a:cxn>
                  <a:cxn ang="0">
                    <a:pos x="T13" y="T15"/>
                  </a:cxn>
                  <a:cxn ang="0">
                    <a:pos x="T17" y="T19"/>
                  </a:cxn>
                </a:cxnLst>
                <a:rect l="0" t="0" r="r" b="b"/>
                <a:pathLst>
                  <a:path w="665" h="905">
                    <a:moveTo>
                      <a:pt x="20" y="10"/>
                    </a:moveTo>
                    <a:lnTo>
                      <a:pt x="10" y="10"/>
                    </a:lnTo>
                    <a:lnTo>
                      <a:pt x="10" y="20"/>
                    </a:lnTo>
                    <a:lnTo>
                      <a:pt x="20" y="20"/>
                    </a:lnTo>
                    <a:lnTo>
                      <a:pt x="20"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4" name="Group 434"/>
            <p:cNvGrpSpPr/>
            <p:nvPr/>
          </p:nvGrpSpPr>
          <p:grpSpPr>
            <a:xfrm>
              <a:off x="282" y="872"/>
              <a:ext cx="81" cy="122"/>
              <a:chOff x="282" y="872"/>
              <a:chExt cx="81" cy="122"/>
            </a:xfrm>
          </p:grpSpPr>
          <p:sp>
            <p:nvSpPr>
              <p:cNvPr id="8674" name="Freeform 435"/>
              <p:cNvSpPr/>
              <p:nvPr/>
            </p:nvSpPr>
            <p:spPr bwMode="auto">
              <a:xfrm>
                <a:off x="282" y="872"/>
                <a:ext cx="81" cy="122"/>
              </a:xfrm>
              <a:custGeom>
                <a:gdLst>
                  <a:gd name="T0" fmla="+- 0 347 282"/>
                  <a:gd name="T1" fmla="*/ T0 w 81"/>
                  <a:gd name="T2" fmla="+- 0 962 872"/>
                  <a:gd name="T3" fmla="*/ 962 h 122"/>
                  <a:gd name="T4" fmla="+- 0 332 282"/>
                  <a:gd name="T5" fmla="*/ T4 w 81"/>
                  <a:gd name="T6" fmla="+- 0 962 872"/>
                  <a:gd name="T7" fmla="*/ 962 h 122"/>
                  <a:gd name="T8" fmla="+- 0 332 282"/>
                  <a:gd name="T9" fmla="*/ T8 w 81"/>
                  <a:gd name="T10" fmla="+- 0 993 872"/>
                  <a:gd name="T11" fmla="*/ 993 h 122"/>
                  <a:gd name="T12" fmla="+- 0 347 282"/>
                  <a:gd name="T13" fmla="*/ T12 w 81"/>
                  <a:gd name="T14" fmla="+- 0 993 872"/>
                  <a:gd name="T15" fmla="*/ 993 h 122"/>
                  <a:gd name="T16" fmla="+- 0 347 282"/>
                  <a:gd name="T17" fmla="*/ T16 w 81"/>
                  <a:gd name="T18" fmla="+- 0 962 872"/>
                  <a:gd name="T19" fmla="*/ 962 h 122"/>
                </a:gdLst>
                <a:cxnLst>
                  <a:cxn ang="0">
                    <a:pos x="T1" y="T3"/>
                  </a:cxn>
                  <a:cxn ang="0">
                    <a:pos x="T5" y="T7"/>
                  </a:cxn>
                  <a:cxn ang="0">
                    <a:pos x="T9" y="T11"/>
                  </a:cxn>
                  <a:cxn ang="0">
                    <a:pos x="T13" y="T15"/>
                  </a:cxn>
                  <a:cxn ang="0">
                    <a:pos x="T17" y="T19"/>
                  </a:cxn>
                </a:cxnLst>
                <a:rect l="0" t="0" r="r" b="b"/>
                <a:pathLst>
                  <a:path w="81" h="122">
                    <a:moveTo>
                      <a:pt x="65" y="90"/>
                    </a:moveTo>
                    <a:lnTo>
                      <a:pt x="50" y="90"/>
                    </a:lnTo>
                    <a:lnTo>
                      <a:pt x="50" y="121"/>
                    </a:lnTo>
                    <a:lnTo>
                      <a:pt x="65" y="121"/>
                    </a:lnTo>
                    <a:lnTo>
                      <a:pt x="65" y="9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5" name="Freeform 436"/>
              <p:cNvSpPr/>
              <p:nvPr/>
            </p:nvSpPr>
            <p:spPr bwMode="auto">
              <a:xfrm>
                <a:off x="282" y="872"/>
                <a:ext cx="81" cy="122"/>
              </a:xfrm>
              <a:custGeom>
                <a:gdLst>
                  <a:gd name="T0" fmla="+- 0 347 282"/>
                  <a:gd name="T1" fmla="*/ T0 w 81"/>
                  <a:gd name="T2" fmla="+- 0 872 872"/>
                  <a:gd name="T3" fmla="*/ 872 h 122"/>
                  <a:gd name="T4" fmla="+- 0 337 282"/>
                  <a:gd name="T5" fmla="*/ T4 w 81"/>
                  <a:gd name="T6" fmla="+- 0 872 872"/>
                  <a:gd name="T7" fmla="*/ 872 h 122"/>
                  <a:gd name="T8" fmla="+- 0 282 282"/>
                  <a:gd name="T9" fmla="*/ T8 w 81"/>
                  <a:gd name="T10" fmla="+- 0 951 872"/>
                  <a:gd name="T11" fmla="*/ 951 h 122"/>
                  <a:gd name="T12" fmla="+- 0 282 282"/>
                  <a:gd name="T13" fmla="*/ T12 w 81"/>
                  <a:gd name="T14" fmla="+- 0 962 872"/>
                  <a:gd name="T15" fmla="*/ 962 h 122"/>
                  <a:gd name="T16" fmla="+- 0 363 282"/>
                  <a:gd name="T17" fmla="*/ T16 w 81"/>
                  <a:gd name="T18" fmla="+- 0 962 872"/>
                  <a:gd name="T19" fmla="*/ 962 h 122"/>
                  <a:gd name="T20" fmla="+- 0 363 282"/>
                  <a:gd name="T21" fmla="*/ T20 w 81"/>
                  <a:gd name="T22" fmla="+- 0 950 872"/>
                  <a:gd name="T23" fmla="*/ 950 h 122"/>
                  <a:gd name="T24" fmla="+- 0 291 282"/>
                  <a:gd name="T25" fmla="*/ T24 w 81"/>
                  <a:gd name="T26" fmla="+- 0 950 872"/>
                  <a:gd name="T27" fmla="*/ 950 h 122"/>
                  <a:gd name="T28" fmla="+- 0 332 282"/>
                  <a:gd name="T29" fmla="*/ T28 w 81"/>
                  <a:gd name="T30" fmla="+- 0 890 872"/>
                  <a:gd name="T31" fmla="*/ 890 h 122"/>
                  <a:gd name="T32" fmla="+- 0 347 282"/>
                  <a:gd name="T33" fmla="*/ T32 w 81"/>
                  <a:gd name="T34" fmla="+- 0 890 872"/>
                  <a:gd name="T35" fmla="*/ 890 h 122"/>
                  <a:gd name="T36" fmla="+- 0 347 282"/>
                  <a:gd name="T37" fmla="*/ T36 w 81"/>
                  <a:gd name="T38" fmla="+- 0 872 872"/>
                  <a:gd name="T39" fmla="*/ 872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81" h="122">
                    <a:moveTo>
                      <a:pt x="65" y="0"/>
                    </a:moveTo>
                    <a:lnTo>
                      <a:pt x="55" y="0"/>
                    </a:lnTo>
                    <a:lnTo>
                      <a:pt x="0" y="79"/>
                    </a:lnTo>
                    <a:lnTo>
                      <a:pt x="0" y="90"/>
                    </a:lnTo>
                    <a:lnTo>
                      <a:pt x="81" y="90"/>
                    </a:lnTo>
                    <a:lnTo>
                      <a:pt x="81" y="78"/>
                    </a:lnTo>
                    <a:lnTo>
                      <a:pt x="9" y="78"/>
                    </a:lnTo>
                    <a:lnTo>
                      <a:pt x="50" y="18"/>
                    </a:lnTo>
                    <a:lnTo>
                      <a:pt x="65" y="18"/>
                    </a:lnTo>
                    <a:lnTo>
                      <a:pt x="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6" name="Freeform 437"/>
              <p:cNvSpPr/>
              <p:nvPr/>
            </p:nvSpPr>
            <p:spPr bwMode="auto">
              <a:xfrm>
                <a:off x="282" y="872"/>
                <a:ext cx="81" cy="122"/>
              </a:xfrm>
              <a:custGeom>
                <a:gdLst>
                  <a:gd name="T0" fmla="+- 0 347 282"/>
                  <a:gd name="T1" fmla="*/ T0 w 81"/>
                  <a:gd name="T2" fmla="+- 0 890 872"/>
                  <a:gd name="T3" fmla="*/ 890 h 122"/>
                  <a:gd name="T4" fmla="+- 0 332 282"/>
                  <a:gd name="T5" fmla="*/ T4 w 81"/>
                  <a:gd name="T6" fmla="+- 0 890 872"/>
                  <a:gd name="T7" fmla="*/ 890 h 122"/>
                  <a:gd name="T8" fmla="+- 0 332 282"/>
                  <a:gd name="T9" fmla="*/ T8 w 81"/>
                  <a:gd name="T10" fmla="+- 0 950 872"/>
                  <a:gd name="T11" fmla="*/ 950 h 122"/>
                  <a:gd name="T12" fmla="+- 0 347 282"/>
                  <a:gd name="T13" fmla="*/ T12 w 81"/>
                  <a:gd name="T14" fmla="+- 0 950 872"/>
                  <a:gd name="T15" fmla="*/ 950 h 122"/>
                  <a:gd name="T16" fmla="+- 0 347 282"/>
                  <a:gd name="T17" fmla="*/ T16 w 81"/>
                  <a:gd name="T18" fmla="+- 0 890 872"/>
                  <a:gd name="T19" fmla="*/ 890 h 122"/>
                </a:gdLst>
                <a:cxnLst>
                  <a:cxn ang="0">
                    <a:pos x="T1" y="T3"/>
                  </a:cxn>
                  <a:cxn ang="0">
                    <a:pos x="T5" y="T7"/>
                  </a:cxn>
                  <a:cxn ang="0">
                    <a:pos x="T9" y="T11"/>
                  </a:cxn>
                  <a:cxn ang="0">
                    <a:pos x="T13" y="T15"/>
                  </a:cxn>
                  <a:cxn ang="0">
                    <a:pos x="T17" y="T19"/>
                  </a:cxn>
                </a:cxnLst>
                <a:rect l="0" t="0" r="r" b="b"/>
                <a:pathLst>
                  <a:path w="81" h="122">
                    <a:moveTo>
                      <a:pt x="65" y="18"/>
                    </a:moveTo>
                    <a:lnTo>
                      <a:pt x="50" y="18"/>
                    </a:lnTo>
                    <a:lnTo>
                      <a:pt x="50" y="78"/>
                    </a:lnTo>
                    <a:lnTo>
                      <a:pt x="65" y="78"/>
                    </a:lnTo>
                    <a:lnTo>
                      <a:pt x="65" y="1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5" name="Group 438"/>
            <p:cNvGrpSpPr/>
            <p:nvPr/>
          </p:nvGrpSpPr>
          <p:grpSpPr>
            <a:xfrm>
              <a:off x="380" y="872"/>
              <a:ext cx="69" cy="124"/>
              <a:chOff x="380" y="872"/>
              <a:chExt cx="69" cy="124"/>
            </a:xfrm>
          </p:grpSpPr>
          <p:sp>
            <p:nvSpPr>
              <p:cNvPr id="8671" name="Freeform 439"/>
              <p:cNvSpPr/>
              <p:nvPr/>
            </p:nvSpPr>
            <p:spPr bwMode="auto">
              <a:xfrm>
                <a:off x="380" y="872"/>
                <a:ext cx="69" cy="124"/>
              </a:xfrm>
              <a:custGeom>
                <a:gdLst>
                  <a:gd name="T0" fmla="+- 0 424 380"/>
                  <a:gd name="T1" fmla="*/ T0 w 69"/>
                  <a:gd name="T2" fmla="+- 0 872 872"/>
                  <a:gd name="T3" fmla="*/ 872 h 124"/>
                  <a:gd name="T4" fmla="+- 0 404 380"/>
                  <a:gd name="T5" fmla="*/ T4 w 69"/>
                  <a:gd name="T6" fmla="+- 0 872 872"/>
                  <a:gd name="T7" fmla="*/ 872 h 124"/>
                  <a:gd name="T8" fmla="+- 0 396 380"/>
                  <a:gd name="T9" fmla="*/ T8 w 69"/>
                  <a:gd name="T10" fmla="+- 0 875 872"/>
                  <a:gd name="T11" fmla="*/ 875 h 124"/>
                  <a:gd name="T12" fmla="+- 0 384 380"/>
                  <a:gd name="T13" fmla="*/ T12 w 69"/>
                  <a:gd name="T14" fmla="+- 0 886 872"/>
                  <a:gd name="T15" fmla="*/ 886 h 124"/>
                  <a:gd name="T16" fmla="+- 0 381 380"/>
                  <a:gd name="T17" fmla="*/ T16 w 69"/>
                  <a:gd name="T18" fmla="+- 0 892 872"/>
                  <a:gd name="T19" fmla="*/ 892 h 124"/>
                  <a:gd name="T20" fmla="+- 0 381 380"/>
                  <a:gd name="T21" fmla="*/ T20 w 69"/>
                  <a:gd name="T22" fmla="+- 0 905 872"/>
                  <a:gd name="T23" fmla="*/ 905 h 124"/>
                  <a:gd name="T24" fmla="+- 0 383 380"/>
                  <a:gd name="T25" fmla="*/ T24 w 69"/>
                  <a:gd name="T26" fmla="+- 0 910 872"/>
                  <a:gd name="T27" fmla="*/ 910 h 124"/>
                  <a:gd name="T28" fmla="+- 0 385 380"/>
                  <a:gd name="T29" fmla="*/ T28 w 69"/>
                  <a:gd name="T30" fmla="+- 0 915 872"/>
                  <a:gd name="T31" fmla="*/ 915 h 124"/>
                  <a:gd name="T32" fmla="+- 0 388 380"/>
                  <a:gd name="T33" fmla="*/ T32 w 69"/>
                  <a:gd name="T34" fmla="+- 0 919 872"/>
                  <a:gd name="T35" fmla="*/ 919 h 124"/>
                  <a:gd name="T36" fmla="+- 0 394 380"/>
                  <a:gd name="T37" fmla="*/ T36 w 69"/>
                  <a:gd name="T38" fmla="+- 0 926 872"/>
                  <a:gd name="T39" fmla="*/ 926 h 124"/>
                  <a:gd name="T40" fmla="+- 0 404 380"/>
                  <a:gd name="T41" fmla="*/ T40 w 69"/>
                  <a:gd name="T42" fmla="+- 0 933 872"/>
                  <a:gd name="T43" fmla="*/ 933 h 124"/>
                  <a:gd name="T44" fmla="+- 0 395 380"/>
                  <a:gd name="T45" fmla="*/ T44 w 69"/>
                  <a:gd name="T46" fmla="+- 0 940 872"/>
                  <a:gd name="T47" fmla="*/ 940 h 124"/>
                  <a:gd name="T48" fmla="+- 0 389 380"/>
                  <a:gd name="T49" fmla="*/ T48 w 69"/>
                  <a:gd name="T50" fmla="+- 0 945 872"/>
                  <a:gd name="T51" fmla="*/ 945 h 124"/>
                  <a:gd name="T52" fmla="+- 0 382 380"/>
                  <a:gd name="T53" fmla="*/ T52 w 69"/>
                  <a:gd name="T54" fmla="+- 0 956 872"/>
                  <a:gd name="T55" fmla="*/ 956 h 124"/>
                  <a:gd name="T56" fmla="+- 0 380 380"/>
                  <a:gd name="T57" fmla="*/ T56 w 69"/>
                  <a:gd name="T58" fmla="+- 0 960 872"/>
                  <a:gd name="T59" fmla="*/ 960 h 124"/>
                  <a:gd name="T60" fmla="+- 0 380 380"/>
                  <a:gd name="T61" fmla="*/ T60 w 69"/>
                  <a:gd name="T62" fmla="+- 0 973 872"/>
                  <a:gd name="T63" fmla="*/ 973 h 124"/>
                  <a:gd name="T64" fmla="+- 0 383 380"/>
                  <a:gd name="T65" fmla="*/ T64 w 69"/>
                  <a:gd name="T66" fmla="+- 0 979 872"/>
                  <a:gd name="T67" fmla="*/ 979 h 124"/>
                  <a:gd name="T68" fmla="+- 0 394 380"/>
                  <a:gd name="T69" fmla="*/ T68 w 69"/>
                  <a:gd name="T70" fmla="+- 0 992 872"/>
                  <a:gd name="T71" fmla="*/ 992 h 124"/>
                  <a:gd name="T72" fmla="+- 0 403 380"/>
                  <a:gd name="T73" fmla="*/ T72 w 69"/>
                  <a:gd name="T74" fmla="+- 0 996 872"/>
                  <a:gd name="T75" fmla="*/ 996 h 124"/>
                  <a:gd name="T76" fmla="+- 0 424 380"/>
                  <a:gd name="T77" fmla="*/ T76 w 69"/>
                  <a:gd name="T78" fmla="+- 0 996 872"/>
                  <a:gd name="T79" fmla="*/ 996 h 124"/>
                  <a:gd name="T80" fmla="+- 0 433 380"/>
                  <a:gd name="T81" fmla="*/ T80 w 69"/>
                  <a:gd name="T82" fmla="+- 0 993 872"/>
                  <a:gd name="T83" fmla="*/ 993 h 124"/>
                  <a:gd name="T84" fmla="+- 0 435 380"/>
                  <a:gd name="T85" fmla="*/ T84 w 69"/>
                  <a:gd name="T86" fmla="+- 0 991 872"/>
                  <a:gd name="T87" fmla="*/ 991 h 124"/>
                  <a:gd name="T88" fmla="+- 0 409 380"/>
                  <a:gd name="T89" fmla="*/ T88 w 69"/>
                  <a:gd name="T90" fmla="+- 0 991 872"/>
                  <a:gd name="T91" fmla="*/ 991 h 124"/>
                  <a:gd name="T92" fmla="+- 0 404 380"/>
                  <a:gd name="T93" fmla="*/ T92 w 69"/>
                  <a:gd name="T94" fmla="+- 0 989 872"/>
                  <a:gd name="T95" fmla="*/ 989 h 124"/>
                  <a:gd name="T96" fmla="+- 0 400 380"/>
                  <a:gd name="T97" fmla="*/ T96 w 69"/>
                  <a:gd name="T98" fmla="+- 0 984 872"/>
                  <a:gd name="T99" fmla="*/ 984 h 124"/>
                  <a:gd name="T100" fmla="+- 0 396 380"/>
                  <a:gd name="T101" fmla="*/ T100 w 69"/>
                  <a:gd name="T102" fmla="+- 0 979 872"/>
                  <a:gd name="T103" fmla="*/ 979 h 124"/>
                  <a:gd name="T104" fmla="+- 0 394 380"/>
                  <a:gd name="T105" fmla="*/ T104 w 69"/>
                  <a:gd name="T106" fmla="+- 0 974 872"/>
                  <a:gd name="T107" fmla="*/ 974 h 124"/>
                  <a:gd name="T108" fmla="+- 0 408 380"/>
                  <a:gd name="T109" fmla="*/ T108 w 69"/>
                  <a:gd name="T110" fmla="+- 0 937 872"/>
                  <a:gd name="T111" fmla="*/ 937 h 124"/>
                  <a:gd name="T112" fmla="+- 0 433 380"/>
                  <a:gd name="T113" fmla="*/ T112 w 69"/>
                  <a:gd name="T114" fmla="+- 0 937 872"/>
                  <a:gd name="T115" fmla="*/ 937 h 124"/>
                  <a:gd name="T116" fmla="+- 0 432 380"/>
                  <a:gd name="T117" fmla="*/ T116 w 69"/>
                  <a:gd name="T118" fmla="+- 0 935 872"/>
                  <a:gd name="T119" fmla="*/ 935 h 124"/>
                  <a:gd name="T120" fmla="+- 0 422 380"/>
                  <a:gd name="T121" fmla="*/ T120 w 69"/>
                  <a:gd name="T122" fmla="+- 0 927 872"/>
                  <a:gd name="T123" fmla="*/ 927 h 124"/>
                  <a:gd name="T124" fmla="+- 0 427 380"/>
                  <a:gd name="T125" fmla="*/ T124 w 69"/>
                  <a:gd name="T126" fmla="+- 0 924 872"/>
                  <a:gd name="T127" fmla="*/ 924 h 124"/>
                  <a:gd name="T128" fmla="+- 0 417 380"/>
                  <a:gd name="T129" fmla="*/ T128 w 69"/>
                  <a:gd name="T130" fmla="+- 0 924 872"/>
                  <a:gd name="T131" fmla="*/ 924 h 124"/>
                  <a:gd name="T132" fmla="+- 0 394 380"/>
                  <a:gd name="T133" fmla="*/ T132 w 69"/>
                  <a:gd name="T134" fmla="+- 0 897 872"/>
                  <a:gd name="T135" fmla="*/ 897 h 124"/>
                  <a:gd name="T136" fmla="+- 0 394 380"/>
                  <a:gd name="T137" fmla="*/ T136 w 69"/>
                  <a:gd name="T138" fmla="+- 0 890 872"/>
                  <a:gd name="T139" fmla="*/ 890 h 124"/>
                  <a:gd name="T140" fmla="+- 0 396 380"/>
                  <a:gd name="T141" fmla="*/ T140 w 69"/>
                  <a:gd name="T142" fmla="+- 0 886 872"/>
                  <a:gd name="T143" fmla="*/ 886 h 124"/>
                  <a:gd name="T144" fmla="+- 0 403 380"/>
                  <a:gd name="T145" fmla="*/ T144 w 69"/>
                  <a:gd name="T146" fmla="+- 0 879 872"/>
                  <a:gd name="T147" fmla="*/ 879 h 124"/>
                  <a:gd name="T148" fmla="+- 0 408 380"/>
                  <a:gd name="T149" fmla="*/ T148 w 69"/>
                  <a:gd name="T150" fmla="+- 0 877 872"/>
                  <a:gd name="T151" fmla="*/ 877 h 124"/>
                  <a:gd name="T152" fmla="+- 0 434 380"/>
                  <a:gd name="T153" fmla="*/ T152 w 69"/>
                  <a:gd name="T154" fmla="+- 0 877 872"/>
                  <a:gd name="T155" fmla="*/ 877 h 124"/>
                  <a:gd name="T156" fmla="+- 0 431 380"/>
                  <a:gd name="T157" fmla="*/ T156 w 69"/>
                  <a:gd name="T158" fmla="+- 0 874 872"/>
                  <a:gd name="T159" fmla="*/ 874 h 124"/>
                  <a:gd name="T160" fmla="+- 0 424 380"/>
                  <a:gd name="T161" fmla="*/ T160 w 69"/>
                  <a:gd name="T162" fmla="+- 0 872 872"/>
                  <a:gd name="T163" fmla="*/ 872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Lst>
                <a:rect l="0" t="0" r="r" b="b"/>
                <a:pathLst>
                  <a:path w="69" h="124">
                    <a:moveTo>
                      <a:pt x="44" y="0"/>
                    </a:moveTo>
                    <a:lnTo>
                      <a:pt x="24" y="0"/>
                    </a:lnTo>
                    <a:lnTo>
                      <a:pt x="16" y="3"/>
                    </a:lnTo>
                    <a:lnTo>
                      <a:pt x="4" y="14"/>
                    </a:lnTo>
                    <a:lnTo>
                      <a:pt x="1" y="20"/>
                    </a:lnTo>
                    <a:lnTo>
                      <a:pt x="1" y="33"/>
                    </a:lnTo>
                    <a:lnTo>
                      <a:pt x="3" y="38"/>
                    </a:lnTo>
                    <a:lnTo>
                      <a:pt x="5" y="43"/>
                    </a:lnTo>
                    <a:lnTo>
                      <a:pt x="8" y="47"/>
                    </a:lnTo>
                    <a:lnTo>
                      <a:pt x="14" y="54"/>
                    </a:lnTo>
                    <a:lnTo>
                      <a:pt x="24" y="61"/>
                    </a:lnTo>
                    <a:lnTo>
                      <a:pt x="15" y="68"/>
                    </a:lnTo>
                    <a:lnTo>
                      <a:pt x="9" y="73"/>
                    </a:lnTo>
                    <a:lnTo>
                      <a:pt x="2" y="84"/>
                    </a:lnTo>
                    <a:lnTo>
                      <a:pt x="0" y="88"/>
                    </a:lnTo>
                    <a:lnTo>
                      <a:pt x="0" y="101"/>
                    </a:lnTo>
                    <a:lnTo>
                      <a:pt x="3" y="107"/>
                    </a:lnTo>
                    <a:lnTo>
                      <a:pt x="14" y="120"/>
                    </a:lnTo>
                    <a:lnTo>
                      <a:pt x="23" y="124"/>
                    </a:lnTo>
                    <a:lnTo>
                      <a:pt x="44" y="124"/>
                    </a:lnTo>
                    <a:lnTo>
                      <a:pt x="53" y="121"/>
                    </a:lnTo>
                    <a:lnTo>
                      <a:pt x="55" y="119"/>
                    </a:lnTo>
                    <a:lnTo>
                      <a:pt x="29" y="119"/>
                    </a:lnTo>
                    <a:lnTo>
                      <a:pt x="24" y="117"/>
                    </a:lnTo>
                    <a:lnTo>
                      <a:pt x="20" y="112"/>
                    </a:lnTo>
                    <a:lnTo>
                      <a:pt x="16" y="107"/>
                    </a:lnTo>
                    <a:lnTo>
                      <a:pt x="14" y="102"/>
                    </a:lnTo>
                    <a:lnTo>
                      <a:pt x="28" y="65"/>
                    </a:lnTo>
                    <a:lnTo>
                      <a:pt x="53" y="65"/>
                    </a:lnTo>
                    <a:lnTo>
                      <a:pt x="52" y="63"/>
                    </a:lnTo>
                    <a:lnTo>
                      <a:pt x="42" y="55"/>
                    </a:lnTo>
                    <a:lnTo>
                      <a:pt x="47" y="52"/>
                    </a:lnTo>
                    <a:lnTo>
                      <a:pt x="37" y="52"/>
                    </a:lnTo>
                    <a:lnTo>
                      <a:pt x="14" y="25"/>
                    </a:lnTo>
                    <a:lnTo>
                      <a:pt x="14" y="18"/>
                    </a:lnTo>
                    <a:lnTo>
                      <a:pt x="16" y="14"/>
                    </a:lnTo>
                    <a:lnTo>
                      <a:pt x="23" y="7"/>
                    </a:lnTo>
                    <a:lnTo>
                      <a:pt x="28" y="5"/>
                    </a:lnTo>
                    <a:lnTo>
                      <a:pt x="54" y="5"/>
                    </a:lnTo>
                    <a:lnTo>
                      <a:pt x="51" y="2"/>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2" name="Freeform 440"/>
              <p:cNvSpPr/>
              <p:nvPr/>
            </p:nvSpPr>
            <p:spPr bwMode="auto">
              <a:xfrm>
                <a:off x="380" y="872"/>
                <a:ext cx="69" cy="124"/>
              </a:xfrm>
              <a:custGeom>
                <a:gdLst>
                  <a:gd name="T0" fmla="+- 0 433 380"/>
                  <a:gd name="T1" fmla="*/ T0 w 69"/>
                  <a:gd name="T2" fmla="+- 0 937 872"/>
                  <a:gd name="T3" fmla="*/ 937 h 124"/>
                  <a:gd name="T4" fmla="+- 0 408 380"/>
                  <a:gd name="T5" fmla="*/ T4 w 69"/>
                  <a:gd name="T6" fmla="+- 0 937 872"/>
                  <a:gd name="T7" fmla="*/ 937 h 124"/>
                  <a:gd name="T8" fmla="+- 0 420 380"/>
                  <a:gd name="T9" fmla="*/ T8 w 69"/>
                  <a:gd name="T10" fmla="+- 0 947 872"/>
                  <a:gd name="T11" fmla="*/ 947 h 124"/>
                  <a:gd name="T12" fmla="+- 0 429 380"/>
                  <a:gd name="T13" fmla="*/ T12 w 69"/>
                  <a:gd name="T14" fmla="+- 0 955 872"/>
                  <a:gd name="T15" fmla="*/ 955 h 124"/>
                  <a:gd name="T16" fmla="+- 0 433 380"/>
                  <a:gd name="T17" fmla="*/ T16 w 69"/>
                  <a:gd name="T18" fmla="+- 0 961 872"/>
                  <a:gd name="T19" fmla="*/ 961 h 124"/>
                  <a:gd name="T20" fmla="+- 0 435 380"/>
                  <a:gd name="T21" fmla="*/ T20 w 69"/>
                  <a:gd name="T22" fmla="+- 0 964 872"/>
                  <a:gd name="T23" fmla="*/ 964 h 124"/>
                  <a:gd name="T24" fmla="+- 0 436 380"/>
                  <a:gd name="T25" fmla="*/ T24 w 69"/>
                  <a:gd name="T26" fmla="+- 0 968 872"/>
                  <a:gd name="T27" fmla="*/ 968 h 124"/>
                  <a:gd name="T28" fmla="+- 0 436 380"/>
                  <a:gd name="T29" fmla="*/ T28 w 69"/>
                  <a:gd name="T30" fmla="+- 0 978 872"/>
                  <a:gd name="T31" fmla="*/ 978 h 124"/>
                  <a:gd name="T32" fmla="+- 0 434 380"/>
                  <a:gd name="T33" fmla="*/ T32 w 69"/>
                  <a:gd name="T34" fmla="+- 0 982 872"/>
                  <a:gd name="T35" fmla="*/ 982 h 124"/>
                  <a:gd name="T36" fmla="+- 0 427 380"/>
                  <a:gd name="T37" fmla="*/ T36 w 69"/>
                  <a:gd name="T38" fmla="+- 0 989 872"/>
                  <a:gd name="T39" fmla="*/ 989 h 124"/>
                  <a:gd name="T40" fmla="+- 0 422 380"/>
                  <a:gd name="T41" fmla="*/ T40 w 69"/>
                  <a:gd name="T42" fmla="+- 0 991 872"/>
                  <a:gd name="T43" fmla="*/ 991 h 124"/>
                  <a:gd name="T44" fmla="+- 0 435 380"/>
                  <a:gd name="T45" fmla="*/ T44 w 69"/>
                  <a:gd name="T46" fmla="+- 0 991 872"/>
                  <a:gd name="T47" fmla="*/ 991 h 124"/>
                  <a:gd name="T48" fmla="+- 0 446 380"/>
                  <a:gd name="T49" fmla="*/ T48 w 69"/>
                  <a:gd name="T50" fmla="+- 0 981 872"/>
                  <a:gd name="T51" fmla="*/ 981 h 124"/>
                  <a:gd name="T52" fmla="+- 0 449 380"/>
                  <a:gd name="T53" fmla="*/ T52 w 69"/>
                  <a:gd name="T54" fmla="+- 0 974 872"/>
                  <a:gd name="T55" fmla="*/ 974 h 124"/>
                  <a:gd name="T56" fmla="+- 0 449 380"/>
                  <a:gd name="T57" fmla="*/ T56 w 69"/>
                  <a:gd name="T58" fmla="+- 0 959 872"/>
                  <a:gd name="T59" fmla="*/ 959 h 124"/>
                  <a:gd name="T60" fmla="+- 0 447 380"/>
                  <a:gd name="T61" fmla="*/ T60 w 69"/>
                  <a:gd name="T62" fmla="+- 0 952 872"/>
                  <a:gd name="T63" fmla="*/ 952 h 124"/>
                  <a:gd name="T64" fmla="+- 0 441 380"/>
                  <a:gd name="T65" fmla="*/ T64 w 69"/>
                  <a:gd name="T66" fmla="+- 0 945 872"/>
                  <a:gd name="T67" fmla="*/ 945 h 124"/>
                  <a:gd name="T68" fmla="+- 0 439 380"/>
                  <a:gd name="T69" fmla="*/ T68 w 69"/>
                  <a:gd name="T70" fmla="+- 0 942 872"/>
                  <a:gd name="T71" fmla="*/ 942 h 124"/>
                  <a:gd name="T72" fmla="+- 0 433 380"/>
                  <a:gd name="T73" fmla="*/ T72 w 69"/>
                  <a:gd name="T74" fmla="+- 0 937 872"/>
                  <a:gd name="T75" fmla="*/ 937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9" h="124">
                    <a:moveTo>
                      <a:pt x="53" y="65"/>
                    </a:moveTo>
                    <a:lnTo>
                      <a:pt x="28" y="65"/>
                    </a:lnTo>
                    <a:lnTo>
                      <a:pt x="40" y="75"/>
                    </a:lnTo>
                    <a:lnTo>
                      <a:pt x="49" y="83"/>
                    </a:lnTo>
                    <a:lnTo>
                      <a:pt x="53" y="89"/>
                    </a:lnTo>
                    <a:lnTo>
                      <a:pt x="55" y="92"/>
                    </a:lnTo>
                    <a:lnTo>
                      <a:pt x="56" y="96"/>
                    </a:lnTo>
                    <a:lnTo>
                      <a:pt x="56" y="106"/>
                    </a:lnTo>
                    <a:lnTo>
                      <a:pt x="54" y="110"/>
                    </a:lnTo>
                    <a:lnTo>
                      <a:pt x="47" y="117"/>
                    </a:lnTo>
                    <a:lnTo>
                      <a:pt x="42" y="119"/>
                    </a:lnTo>
                    <a:lnTo>
                      <a:pt x="55" y="119"/>
                    </a:lnTo>
                    <a:lnTo>
                      <a:pt x="66" y="109"/>
                    </a:lnTo>
                    <a:lnTo>
                      <a:pt x="69" y="102"/>
                    </a:lnTo>
                    <a:lnTo>
                      <a:pt x="69" y="87"/>
                    </a:lnTo>
                    <a:lnTo>
                      <a:pt x="67" y="80"/>
                    </a:lnTo>
                    <a:lnTo>
                      <a:pt x="61" y="73"/>
                    </a:lnTo>
                    <a:lnTo>
                      <a:pt x="59" y="70"/>
                    </a:lnTo>
                    <a:lnTo>
                      <a:pt x="53" y="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3" name="Freeform 441"/>
              <p:cNvSpPr/>
              <p:nvPr/>
            </p:nvSpPr>
            <p:spPr bwMode="auto">
              <a:xfrm>
                <a:off x="380" y="872"/>
                <a:ext cx="69" cy="124"/>
              </a:xfrm>
              <a:custGeom>
                <a:gdLst>
                  <a:gd name="T0" fmla="+- 0 434 380"/>
                  <a:gd name="T1" fmla="*/ T0 w 69"/>
                  <a:gd name="T2" fmla="+- 0 877 872"/>
                  <a:gd name="T3" fmla="*/ 877 h 124"/>
                  <a:gd name="T4" fmla="+- 0 420 380"/>
                  <a:gd name="T5" fmla="*/ T4 w 69"/>
                  <a:gd name="T6" fmla="+- 0 877 872"/>
                  <a:gd name="T7" fmla="*/ 877 h 124"/>
                  <a:gd name="T8" fmla="+- 0 425 380"/>
                  <a:gd name="T9" fmla="*/ T8 w 69"/>
                  <a:gd name="T10" fmla="+- 0 879 872"/>
                  <a:gd name="T11" fmla="*/ 879 h 124"/>
                  <a:gd name="T12" fmla="+- 0 432 380"/>
                  <a:gd name="T13" fmla="*/ T12 w 69"/>
                  <a:gd name="T14" fmla="+- 0 886 872"/>
                  <a:gd name="T15" fmla="*/ 886 h 124"/>
                  <a:gd name="T16" fmla="+- 0 432 380"/>
                  <a:gd name="T17" fmla="*/ T16 w 69"/>
                  <a:gd name="T18" fmla="+- 0 886 872"/>
                  <a:gd name="T19" fmla="*/ 886 h 124"/>
                  <a:gd name="T20" fmla="+- 0 433 380"/>
                  <a:gd name="T21" fmla="*/ T20 w 69"/>
                  <a:gd name="T22" fmla="+- 0 890 872"/>
                  <a:gd name="T23" fmla="*/ 890 h 124"/>
                  <a:gd name="T24" fmla="+- 0 433 380"/>
                  <a:gd name="T25" fmla="*/ T24 w 69"/>
                  <a:gd name="T26" fmla="+- 0 902 872"/>
                  <a:gd name="T27" fmla="*/ 902 h 124"/>
                  <a:gd name="T28" fmla="+- 0 433 380"/>
                  <a:gd name="T29" fmla="*/ T28 w 69"/>
                  <a:gd name="T30" fmla="+- 0 905 872"/>
                  <a:gd name="T31" fmla="*/ 905 h 124"/>
                  <a:gd name="T32" fmla="+- 0 429 380"/>
                  <a:gd name="T33" fmla="*/ T32 w 69"/>
                  <a:gd name="T34" fmla="+- 0 913 872"/>
                  <a:gd name="T35" fmla="*/ 913 h 124"/>
                  <a:gd name="T36" fmla="+- 0 425 380"/>
                  <a:gd name="T37" fmla="*/ T36 w 69"/>
                  <a:gd name="T38" fmla="+- 0 918 872"/>
                  <a:gd name="T39" fmla="*/ 918 h 124"/>
                  <a:gd name="T40" fmla="+- 0 417 380"/>
                  <a:gd name="T41" fmla="*/ T40 w 69"/>
                  <a:gd name="T42" fmla="+- 0 924 872"/>
                  <a:gd name="T43" fmla="*/ 924 h 124"/>
                  <a:gd name="T44" fmla="+- 0 427 380"/>
                  <a:gd name="T45" fmla="*/ T44 w 69"/>
                  <a:gd name="T46" fmla="+- 0 924 872"/>
                  <a:gd name="T47" fmla="*/ 924 h 124"/>
                  <a:gd name="T48" fmla="+- 0 432 380"/>
                  <a:gd name="T49" fmla="*/ T48 w 69"/>
                  <a:gd name="T50" fmla="+- 0 921 872"/>
                  <a:gd name="T51" fmla="*/ 921 h 124"/>
                  <a:gd name="T52" fmla="+- 0 438 380"/>
                  <a:gd name="T53" fmla="*/ T52 w 69"/>
                  <a:gd name="T54" fmla="+- 0 916 872"/>
                  <a:gd name="T55" fmla="*/ 916 h 124"/>
                  <a:gd name="T56" fmla="+- 0 445 380"/>
                  <a:gd name="T57" fmla="*/ T56 w 69"/>
                  <a:gd name="T58" fmla="+- 0 906 872"/>
                  <a:gd name="T59" fmla="*/ 906 h 124"/>
                  <a:gd name="T60" fmla="+- 0 446 380"/>
                  <a:gd name="T61" fmla="*/ T60 w 69"/>
                  <a:gd name="T62" fmla="+- 0 902 872"/>
                  <a:gd name="T63" fmla="*/ 902 h 124"/>
                  <a:gd name="T64" fmla="+- 0 446 380"/>
                  <a:gd name="T65" fmla="*/ T64 w 69"/>
                  <a:gd name="T66" fmla="+- 0 890 872"/>
                  <a:gd name="T67" fmla="*/ 890 h 124"/>
                  <a:gd name="T68" fmla="+- 0 443 380"/>
                  <a:gd name="T69" fmla="*/ T68 w 69"/>
                  <a:gd name="T70" fmla="+- 0 885 872"/>
                  <a:gd name="T71" fmla="*/ 885 h 124"/>
                  <a:gd name="T72" fmla="+- 0 434 380"/>
                  <a:gd name="T73" fmla="*/ T72 w 69"/>
                  <a:gd name="T74" fmla="+- 0 877 872"/>
                  <a:gd name="T75" fmla="*/ 877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9" h="124">
                    <a:moveTo>
                      <a:pt x="54" y="5"/>
                    </a:moveTo>
                    <a:lnTo>
                      <a:pt x="40" y="5"/>
                    </a:lnTo>
                    <a:lnTo>
                      <a:pt x="45" y="7"/>
                    </a:lnTo>
                    <a:lnTo>
                      <a:pt x="52" y="14"/>
                    </a:lnTo>
                    <a:lnTo>
                      <a:pt x="53" y="18"/>
                    </a:lnTo>
                    <a:lnTo>
                      <a:pt x="53" y="30"/>
                    </a:lnTo>
                    <a:lnTo>
                      <a:pt x="53" y="33"/>
                    </a:lnTo>
                    <a:lnTo>
                      <a:pt x="49" y="41"/>
                    </a:lnTo>
                    <a:lnTo>
                      <a:pt x="45" y="46"/>
                    </a:lnTo>
                    <a:lnTo>
                      <a:pt x="37" y="52"/>
                    </a:lnTo>
                    <a:lnTo>
                      <a:pt x="47" y="52"/>
                    </a:lnTo>
                    <a:lnTo>
                      <a:pt x="52" y="49"/>
                    </a:lnTo>
                    <a:lnTo>
                      <a:pt x="58" y="44"/>
                    </a:lnTo>
                    <a:lnTo>
                      <a:pt x="65" y="34"/>
                    </a:lnTo>
                    <a:lnTo>
                      <a:pt x="66" y="30"/>
                    </a:lnTo>
                    <a:lnTo>
                      <a:pt x="66" y="18"/>
                    </a:lnTo>
                    <a:lnTo>
                      <a:pt x="63" y="13"/>
                    </a:lnTo>
                    <a:lnTo>
                      <a:pt x="54"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6" name="Group 442"/>
            <p:cNvGrpSpPr/>
            <p:nvPr/>
          </p:nvGrpSpPr>
          <p:grpSpPr>
            <a:xfrm>
              <a:off x="465" y="872"/>
              <a:ext cx="138" cy="127"/>
              <a:chOff x="465" y="872"/>
              <a:chExt cx="138" cy="127"/>
            </a:xfrm>
          </p:grpSpPr>
          <p:sp>
            <p:nvSpPr>
              <p:cNvPr id="8666" name="Freeform 443"/>
              <p:cNvSpPr/>
              <p:nvPr/>
            </p:nvSpPr>
            <p:spPr bwMode="auto">
              <a:xfrm>
                <a:off x="465" y="872"/>
                <a:ext cx="138" cy="127"/>
              </a:xfrm>
              <a:custGeom>
                <a:gdLst>
                  <a:gd name="T0" fmla="+- 0 581 465"/>
                  <a:gd name="T1" fmla="*/ T0 w 138"/>
                  <a:gd name="T2" fmla="+- 0 872 872"/>
                  <a:gd name="T3" fmla="*/ 872 h 127"/>
                  <a:gd name="T4" fmla="+- 0 574 465"/>
                  <a:gd name="T5" fmla="*/ T4 w 138"/>
                  <a:gd name="T6" fmla="+- 0 872 872"/>
                  <a:gd name="T7" fmla="*/ 872 h 127"/>
                  <a:gd name="T8" fmla="+- 0 487 465"/>
                  <a:gd name="T9" fmla="*/ T8 w 138"/>
                  <a:gd name="T10" fmla="+- 0 998 872"/>
                  <a:gd name="T11" fmla="*/ 998 h 127"/>
                  <a:gd name="T12" fmla="+- 0 495 465"/>
                  <a:gd name="T13" fmla="*/ T12 w 138"/>
                  <a:gd name="T14" fmla="+- 0 998 872"/>
                  <a:gd name="T15" fmla="*/ 998 h 127"/>
                  <a:gd name="T16" fmla="+- 0 581 465"/>
                  <a:gd name="T17" fmla="*/ T16 w 138"/>
                  <a:gd name="T18" fmla="+- 0 872 872"/>
                  <a:gd name="T19" fmla="*/ 872 h 127"/>
                </a:gdLst>
                <a:cxnLst>
                  <a:cxn ang="0">
                    <a:pos x="T1" y="T3"/>
                  </a:cxn>
                  <a:cxn ang="0">
                    <a:pos x="T5" y="T7"/>
                  </a:cxn>
                  <a:cxn ang="0">
                    <a:pos x="T9" y="T11"/>
                  </a:cxn>
                  <a:cxn ang="0">
                    <a:pos x="T13" y="T15"/>
                  </a:cxn>
                  <a:cxn ang="0">
                    <a:pos x="T17" y="T19"/>
                  </a:cxn>
                </a:cxnLst>
                <a:rect l="0" t="0" r="r" b="b"/>
                <a:pathLst>
                  <a:path w="138" h="127">
                    <a:moveTo>
                      <a:pt x="116" y="0"/>
                    </a:moveTo>
                    <a:lnTo>
                      <a:pt x="109" y="0"/>
                    </a:lnTo>
                    <a:lnTo>
                      <a:pt x="22" y="126"/>
                    </a:lnTo>
                    <a:lnTo>
                      <a:pt x="30" y="126"/>
                    </a:lnTo>
                    <a:lnTo>
                      <a:pt x="11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7" name="Freeform 444"/>
              <p:cNvSpPr/>
              <p:nvPr/>
            </p:nvSpPr>
            <p:spPr bwMode="auto">
              <a:xfrm>
                <a:off x="465" y="872"/>
                <a:ext cx="138" cy="127"/>
              </a:xfrm>
              <a:custGeom>
                <a:gdLst>
                  <a:gd name="T0" fmla="+- 0 582 465"/>
                  <a:gd name="T1" fmla="*/ T0 w 138"/>
                  <a:gd name="T2" fmla="+- 0 934 872"/>
                  <a:gd name="T3" fmla="*/ 934 h 127"/>
                  <a:gd name="T4" fmla="+- 0 573 465"/>
                  <a:gd name="T5" fmla="*/ T4 w 138"/>
                  <a:gd name="T6" fmla="+- 0 934 872"/>
                  <a:gd name="T7" fmla="*/ 934 h 127"/>
                  <a:gd name="T8" fmla="+- 0 569 465"/>
                  <a:gd name="T9" fmla="*/ T8 w 138"/>
                  <a:gd name="T10" fmla="+- 0 936 872"/>
                  <a:gd name="T11" fmla="*/ 936 h 127"/>
                  <a:gd name="T12" fmla="+- 0 561 465"/>
                  <a:gd name="T13" fmla="*/ T12 w 138"/>
                  <a:gd name="T14" fmla="+- 0 941 872"/>
                  <a:gd name="T15" fmla="*/ 941 h 127"/>
                  <a:gd name="T16" fmla="+- 0 558 465"/>
                  <a:gd name="T17" fmla="*/ T16 w 138"/>
                  <a:gd name="T18" fmla="+- 0 944 872"/>
                  <a:gd name="T19" fmla="*/ 944 h 127"/>
                  <a:gd name="T20" fmla="+- 0 553 465"/>
                  <a:gd name="T21" fmla="*/ T20 w 138"/>
                  <a:gd name="T22" fmla="+- 0 955 872"/>
                  <a:gd name="T23" fmla="*/ 955 h 127"/>
                  <a:gd name="T24" fmla="+- 0 552 465"/>
                  <a:gd name="T25" fmla="*/ T24 w 138"/>
                  <a:gd name="T26" fmla="+- 0 960 872"/>
                  <a:gd name="T27" fmla="*/ 960 h 127"/>
                  <a:gd name="T28" fmla="+- 0 552 465"/>
                  <a:gd name="T29" fmla="*/ T28 w 138"/>
                  <a:gd name="T30" fmla="+- 0 973 872"/>
                  <a:gd name="T31" fmla="*/ 973 h 127"/>
                  <a:gd name="T32" fmla="+- 0 573 465"/>
                  <a:gd name="T33" fmla="*/ T32 w 138"/>
                  <a:gd name="T34" fmla="+- 0 998 872"/>
                  <a:gd name="T35" fmla="*/ 998 h 127"/>
                  <a:gd name="T36" fmla="+- 0 584 465"/>
                  <a:gd name="T37" fmla="*/ T36 w 138"/>
                  <a:gd name="T38" fmla="+- 0 998 872"/>
                  <a:gd name="T39" fmla="*/ 998 h 127"/>
                  <a:gd name="T40" fmla="+- 0 590 465"/>
                  <a:gd name="T41" fmla="*/ T40 w 138"/>
                  <a:gd name="T42" fmla="+- 0 996 872"/>
                  <a:gd name="T43" fmla="*/ 996 h 127"/>
                  <a:gd name="T44" fmla="+- 0 592 465"/>
                  <a:gd name="T45" fmla="*/ T44 w 138"/>
                  <a:gd name="T46" fmla="+- 0 993 872"/>
                  <a:gd name="T47" fmla="*/ 993 h 127"/>
                  <a:gd name="T48" fmla="+- 0 575 465"/>
                  <a:gd name="T49" fmla="*/ T48 w 138"/>
                  <a:gd name="T50" fmla="+- 0 993 872"/>
                  <a:gd name="T51" fmla="*/ 993 h 127"/>
                  <a:gd name="T52" fmla="+- 0 572 465"/>
                  <a:gd name="T53" fmla="*/ T52 w 138"/>
                  <a:gd name="T54" fmla="+- 0 992 872"/>
                  <a:gd name="T55" fmla="*/ 992 h 127"/>
                  <a:gd name="T56" fmla="+- 0 570 465"/>
                  <a:gd name="T57" fmla="*/ T56 w 138"/>
                  <a:gd name="T58" fmla="+- 0 989 872"/>
                  <a:gd name="T59" fmla="*/ 989 h 127"/>
                  <a:gd name="T60" fmla="+- 0 568 465"/>
                  <a:gd name="T61" fmla="*/ T60 w 138"/>
                  <a:gd name="T62" fmla="+- 0 985 872"/>
                  <a:gd name="T63" fmla="*/ 985 h 127"/>
                  <a:gd name="T64" fmla="+- 0 566 465"/>
                  <a:gd name="T65" fmla="*/ T64 w 138"/>
                  <a:gd name="T66" fmla="+- 0 978 872"/>
                  <a:gd name="T67" fmla="*/ 978 h 127"/>
                  <a:gd name="T68" fmla="+- 0 566 465"/>
                  <a:gd name="T69" fmla="*/ T68 w 138"/>
                  <a:gd name="T70" fmla="+- 0 955 872"/>
                  <a:gd name="T71" fmla="*/ 955 h 127"/>
                  <a:gd name="T72" fmla="+- 0 568 465"/>
                  <a:gd name="T73" fmla="*/ T72 w 138"/>
                  <a:gd name="T74" fmla="+- 0 948 872"/>
                  <a:gd name="T75" fmla="*/ 948 h 127"/>
                  <a:gd name="T76" fmla="+- 0 572 465"/>
                  <a:gd name="T77" fmla="*/ T76 w 138"/>
                  <a:gd name="T78" fmla="+- 0 941 872"/>
                  <a:gd name="T79" fmla="*/ 941 h 127"/>
                  <a:gd name="T80" fmla="+- 0 575 465"/>
                  <a:gd name="T81" fmla="*/ T80 w 138"/>
                  <a:gd name="T82" fmla="+- 0 939 872"/>
                  <a:gd name="T83" fmla="*/ 939 h 127"/>
                  <a:gd name="T84" fmla="+- 0 591 465"/>
                  <a:gd name="T85" fmla="*/ T84 w 138"/>
                  <a:gd name="T86" fmla="+- 0 939 872"/>
                  <a:gd name="T87" fmla="*/ 939 h 127"/>
                  <a:gd name="T88" fmla="+- 0 586 465"/>
                  <a:gd name="T89" fmla="*/ T88 w 138"/>
                  <a:gd name="T90" fmla="+- 0 936 872"/>
                  <a:gd name="T91" fmla="*/ 936 h 127"/>
                  <a:gd name="T92" fmla="+- 0 582 465"/>
                  <a:gd name="T93" fmla="*/ T92 w 138"/>
                  <a:gd name="T94" fmla="+- 0 934 872"/>
                  <a:gd name="T95" fmla="*/ 934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38" h="127">
                    <a:moveTo>
                      <a:pt x="117" y="62"/>
                    </a:moveTo>
                    <a:lnTo>
                      <a:pt x="108" y="62"/>
                    </a:lnTo>
                    <a:lnTo>
                      <a:pt x="104" y="64"/>
                    </a:lnTo>
                    <a:lnTo>
                      <a:pt x="96" y="69"/>
                    </a:lnTo>
                    <a:lnTo>
                      <a:pt x="93" y="72"/>
                    </a:lnTo>
                    <a:lnTo>
                      <a:pt x="88" y="83"/>
                    </a:lnTo>
                    <a:lnTo>
                      <a:pt x="87" y="88"/>
                    </a:lnTo>
                    <a:lnTo>
                      <a:pt x="87" y="101"/>
                    </a:lnTo>
                    <a:lnTo>
                      <a:pt x="108" y="126"/>
                    </a:lnTo>
                    <a:lnTo>
                      <a:pt x="119" y="126"/>
                    </a:lnTo>
                    <a:lnTo>
                      <a:pt x="125" y="124"/>
                    </a:lnTo>
                    <a:lnTo>
                      <a:pt x="127" y="121"/>
                    </a:lnTo>
                    <a:lnTo>
                      <a:pt x="110" y="121"/>
                    </a:lnTo>
                    <a:lnTo>
                      <a:pt x="107" y="120"/>
                    </a:lnTo>
                    <a:lnTo>
                      <a:pt x="105" y="117"/>
                    </a:lnTo>
                    <a:lnTo>
                      <a:pt x="103" y="113"/>
                    </a:lnTo>
                    <a:lnTo>
                      <a:pt x="101" y="106"/>
                    </a:lnTo>
                    <a:lnTo>
                      <a:pt x="101" y="83"/>
                    </a:lnTo>
                    <a:lnTo>
                      <a:pt x="103" y="76"/>
                    </a:lnTo>
                    <a:lnTo>
                      <a:pt x="107" y="69"/>
                    </a:lnTo>
                    <a:lnTo>
                      <a:pt x="110" y="67"/>
                    </a:lnTo>
                    <a:lnTo>
                      <a:pt x="126" y="67"/>
                    </a:lnTo>
                    <a:lnTo>
                      <a:pt x="121" y="64"/>
                    </a:lnTo>
                    <a:lnTo>
                      <a:pt x="117" y="6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8" name="Freeform 445"/>
              <p:cNvSpPr/>
              <p:nvPr/>
            </p:nvSpPr>
            <p:spPr bwMode="auto">
              <a:xfrm>
                <a:off x="465" y="872"/>
                <a:ext cx="138" cy="127"/>
              </a:xfrm>
              <a:custGeom>
                <a:gdLst>
                  <a:gd name="T0" fmla="+- 0 591 465"/>
                  <a:gd name="T1" fmla="*/ T0 w 138"/>
                  <a:gd name="T2" fmla="+- 0 939 872"/>
                  <a:gd name="T3" fmla="*/ 939 h 127"/>
                  <a:gd name="T4" fmla="+- 0 580 465"/>
                  <a:gd name="T5" fmla="*/ T4 w 138"/>
                  <a:gd name="T6" fmla="+- 0 939 872"/>
                  <a:gd name="T7" fmla="*/ 939 h 127"/>
                  <a:gd name="T8" fmla="+- 0 583 465"/>
                  <a:gd name="T9" fmla="*/ T8 w 138"/>
                  <a:gd name="T10" fmla="+- 0 940 872"/>
                  <a:gd name="T11" fmla="*/ 940 h 127"/>
                  <a:gd name="T12" fmla="+- 0 588 465"/>
                  <a:gd name="T13" fmla="*/ T12 w 138"/>
                  <a:gd name="T14" fmla="+- 0 948 872"/>
                  <a:gd name="T15" fmla="*/ 948 h 127"/>
                  <a:gd name="T16" fmla="+- 0 589 465"/>
                  <a:gd name="T17" fmla="*/ T16 w 138"/>
                  <a:gd name="T18" fmla="+- 0 955 872"/>
                  <a:gd name="T19" fmla="*/ 955 h 127"/>
                  <a:gd name="T20" fmla="+- 0 589 465"/>
                  <a:gd name="T21" fmla="*/ T20 w 138"/>
                  <a:gd name="T22" fmla="+- 0 977 872"/>
                  <a:gd name="T23" fmla="*/ 977 h 127"/>
                  <a:gd name="T24" fmla="+- 0 588 465"/>
                  <a:gd name="T25" fmla="*/ T24 w 138"/>
                  <a:gd name="T26" fmla="+- 0 984 872"/>
                  <a:gd name="T27" fmla="*/ 984 h 127"/>
                  <a:gd name="T28" fmla="+- 0 583 465"/>
                  <a:gd name="T29" fmla="*/ T28 w 138"/>
                  <a:gd name="T30" fmla="+- 0 992 872"/>
                  <a:gd name="T31" fmla="*/ 992 h 127"/>
                  <a:gd name="T32" fmla="+- 0 580 465"/>
                  <a:gd name="T33" fmla="*/ T32 w 138"/>
                  <a:gd name="T34" fmla="+- 0 993 872"/>
                  <a:gd name="T35" fmla="*/ 993 h 127"/>
                  <a:gd name="T36" fmla="+- 0 592 465"/>
                  <a:gd name="T37" fmla="*/ T36 w 138"/>
                  <a:gd name="T38" fmla="+- 0 993 872"/>
                  <a:gd name="T39" fmla="*/ 993 h 127"/>
                  <a:gd name="T40" fmla="+- 0 600 465"/>
                  <a:gd name="T41" fmla="*/ T40 w 138"/>
                  <a:gd name="T42" fmla="+- 0 985 872"/>
                  <a:gd name="T43" fmla="*/ 985 h 127"/>
                  <a:gd name="T44" fmla="+- 0 603 465"/>
                  <a:gd name="T45" fmla="*/ T44 w 138"/>
                  <a:gd name="T46" fmla="+- 0 977 872"/>
                  <a:gd name="T47" fmla="*/ 977 h 127"/>
                  <a:gd name="T48" fmla="+- 0 603 465"/>
                  <a:gd name="T49" fmla="*/ T48 w 138"/>
                  <a:gd name="T50" fmla="+- 0 960 872"/>
                  <a:gd name="T51" fmla="*/ 960 h 127"/>
                  <a:gd name="T52" fmla="+- 0 602 465"/>
                  <a:gd name="T53" fmla="*/ T52 w 138"/>
                  <a:gd name="T54" fmla="+- 0 955 872"/>
                  <a:gd name="T55" fmla="*/ 955 h 127"/>
                  <a:gd name="T56" fmla="+- 0 597 465"/>
                  <a:gd name="T57" fmla="*/ T56 w 138"/>
                  <a:gd name="T58" fmla="+- 0 945 872"/>
                  <a:gd name="T59" fmla="*/ 945 h 127"/>
                  <a:gd name="T60" fmla="+- 0 594 465"/>
                  <a:gd name="T61" fmla="*/ T60 w 138"/>
                  <a:gd name="T62" fmla="+- 0 941 872"/>
                  <a:gd name="T63" fmla="*/ 941 h 127"/>
                  <a:gd name="T64" fmla="+- 0 591 465"/>
                  <a:gd name="T65" fmla="*/ T64 w 138"/>
                  <a:gd name="T66" fmla="+- 0 939 872"/>
                  <a:gd name="T67" fmla="*/ 93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6" y="67"/>
                    </a:moveTo>
                    <a:lnTo>
                      <a:pt x="115" y="67"/>
                    </a:lnTo>
                    <a:lnTo>
                      <a:pt x="118" y="68"/>
                    </a:lnTo>
                    <a:lnTo>
                      <a:pt x="123" y="76"/>
                    </a:lnTo>
                    <a:lnTo>
                      <a:pt x="124" y="83"/>
                    </a:lnTo>
                    <a:lnTo>
                      <a:pt x="124" y="105"/>
                    </a:lnTo>
                    <a:lnTo>
                      <a:pt x="123" y="112"/>
                    </a:lnTo>
                    <a:lnTo>
                      <a:pt x="118" y="120"/>
                    </a:lnTo>
                    <a:lnTo>
                      <a:pt x="115" y="121"/>
                    </a:lnTo>
                    <a:lnTo>
                      <a:pt x="127" y="121"/>
                    </a:lnTo>
                    <a:lnTo>
                      <a:pt x="135" y="113"/>
                    </a:lnTo>
                    <a:lnTo>
                      <a:pt x="138" y="105"/>
                    </a:lnTo>
                    <a:lnTo>
                      <a:pt x="138" y="88"/>
                    </a:lnTo>
                    <a:lnTo>
                      <a:pt x="137" y="83"/>
                    </a:lnTo>
                    <a:lnTo>
                      <a:pt x="132" y="73"/>
                    </a:lnTo>
                    <a:lnTo>
                      <a:pt x="129" y="69"/>
                    </a:lnTo>
                    <a:lnTo>
                      <a:pt x="126" y="6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9" name="Freeform 446"/>
              <p:cNvSpPr/>
              <p:nvPr/>
            </p:nvSpPr>
            <p:spPr bwMode="auto">
              <a:xfrm>
                <a:off x="465" y="872"/>
                <a:ext cx="138" cy="127"/>
              </a:xfrm>
              <a:custGeom>
                <a:gdLst>
                  <a:gd name="T0" fmla="+- 0 499 465"/>
                  <a:gd name="T1" fmla="*/ T0 w 138"/>
                  <a:gd name="T2" fmla="+- 0 872 872"/>
                  <a:gd name="T3" fmla="*/ 872 h 127"/>
                  <a:gd name="T4" fmla="+- 0 487 465"/>
                  <a:gd name="T5" fmla="*/ T4 w 138"/>
                  <a:gd name="T6" fmla="+- 0 872 872"/>
                  <a:gd name="T7" fmla="*/ 872 h 127"/>
                  <a:gd name="T8" fmla="+- 0 483 465"/>
                  <a:gd name="T9" fmla="*/ T8 w 138"/>
                  <a:gd name="T10" fmla="+- 0 873 872"/>
                  <a:gd name="T11" fmla="*/ 873 h 127"/>
                  <a:gd name="T12" fmla="+- 0 475 465"/>
                  <a:gd name="T13" fmla="*/ T12 w 138"/>
                  <a:gd name="T14" fmla="+- 0 878 872"/>
                  <a:gd name="T15" fmla="*/ 878 h 127"/>
                  <a:gd name="T16" fmla="+- 0 471 465"/>
                  <a:gd name="T17" fmla="*/ T16 w 138"/>
                  <a:gd name="T18" fmla="+- 0 882 872"/>
                  <a:gd name="T19" fmla="*/ 882 h 127"/>
                  <a:gd name="T20" fmla="+- 0 467 465"/>
                  <a:gd name="T21" fmla="*/ T20 w 138"/>
                  <a:gd name="T22" fmla="+- 0 892 872"/>
                  <a:gd name="T23" fmla="*/ 892 h 127"/>
                  <a:gd name="T24" fmla="+- 0 465 465"/>
                  <a:gd name="T25" fmla="*/ T24 w 138"/>
                  <a:gd name="T26" fmla="+- 0 898 872"/>
                  <a:gd name="T27" fmla="*/ 898 h 127"/>
                  <a:gd name="T28" fmla="+- 0 465 465"/>
                  <a:gd name="T29" fmla="*/ T28 w 138"/>
                  <a:gd name="T30" fmla="+- 0 910 872"/>
                  <a:gd name="T31" fmla="*/ 910 h 127"/>
                  <a:gd name="T32" fmla="+- 0 467 465"/>
                  <a:gd name="T33" fmla="*/ T32 w 138"/>
                  <a:gd name="T34" fmla="+- 0 916 872"/>
                  <a:gd name="T35" fmla="*/ 916 h 127"/>
                  <a:gd name="T36" fmla="+- 0 469 465"/>
                  <a:gd name="T37" fmla="*/ T36 w 138"/>
                  <a:gd name="T38" fmla="+- 0 921 872"/>
                  <a:gd name="T39" fmla="*/ 921 h 127"/>
                  <a:gd name="T40" fmla="+- 0 471 465"/>
                  <a:gd name="T41" fmla="*/ T40 w 138"/>
                  <a:gd name="T42" fmla="+- 0 926 872"/>
                  <a:gd name="T43" fmla="*/ 926 h 127"/>
                  <a:gd name="T44" fmla="+- 0 474 465"/>
                  <a:gd name="T45" fmla="*/ T44 w 138"/>
                  <a:gd name="T46" fmla="+- 0 930 872"/>
                  <a:gd name="T47" fmla="*/ 930 h 127"/>
                  <a:gd name="T48" fmla="+- 0 482 465"/>
                  <a:gd name="T49" fmla="*/ T48 w 138"/>
                  <a:gd name="T50" fmla="+- 0 935 872"/>
                  <a:gd name="T51" fmla="*/ 935 h 127"/>
                  <a:gd name="T52" fmla="+- 0 486 465"/>
                  <a:gd name="T53" fmla="*/ T52 w 138"/>
                  <a:gd name="T54" fmla="+- 0 936 872"/>
                  <a:gd name="T55" fmla="*/ 936 h 127"/>
                  <a:gd name="T56" fmla="+- 0 498 465"/>
                  <a:gd name="T57" fmla="*/ T56 w 138"/>
                  <a:gd name="T58" fmla="+- 0 936 872"/>
                  <a:gd name="T59" fmla="*/ 936 h 127"/>
                  <a:gd name="T60" fmla="+- 0 504 465"/>
                  <a:gd name="T61" fmla="*/ T60 w 138"/>
                  <a:gd name="T62" fmla="+- 0 933 872"/>
                  <a:gd name="T63" fmla="*/ 933 h 127"/>
                  <a:gd name="T64" fmla="+- 0 505 465"/>
                  <a:gd name="T65" fmla="*/ T64 w 138"/>
                  <a:gd name="T66" fmla="+- 0 932 872"/>
                  <a:gd name="T67" fmla="*/ 932 h 127"/>
                  <a:gd name="T68" fmla="+- 0 489 465"/>
                  <a:gd name="T69" fmla="*/ T68 w 138"/>
                  <a:gd name="T70" fmla="+- 0 932 872"/>
                  <a:gd name="T71" fmla="*/ 932 h 127"/>
                  <a:gd name="T72" fmla="+- 0 487 465"/>
                  <a:gd name="T73" fmla="*/ T72 w 138"/>
                  <a:gd name="T74" fmla="+- 0 931 872"/>
                  <a:gd name="T75" fmla="*/ 931 h 127"/>
                  <a:gd name="T76" fmla="+- 0 484 465"/>
                  <a:gd name="T77" fmla="*/ T76 w 138"/>
                  <a:gd name="T78" fmla="+- 0 928 872"/>
                  <a:gd name="T79" fmla="*/ 928 h 127"/>
                  <a:gd name="T80" fmla="+- 0 482 465"/>
                  <a:gd name="T81" fmla="*/ T80 w 138"/>
                  <a:gd name="T82" fmla="+- 0 926 872"/>
                  <a:gd name="T83" fmla="*/ 926 h 127"/>
                  <a:gd name="T84" fmla="+- 0 480 465"/>
                  <a:gd name="T85" fmla="*/ T84 w 138"/>
                  <a:gd name="T86" fmla="+- 0 918 872"/>
                  <a:gd name="T87" fmla="*/ 918 h 127"/>
                  <a:gd name="T88" fmla="+- 0 479 465"/>
                  <a:gd name="T89" fmla="*/ T88 w 138"/>
                  <a:gd name="T90" fmla="+- 0 912 872"/>
                  <a:gd name="T91" fmla="*/ 912 h 127"/>
                  <a:gd name="T92" fmla="+- 0 480 465"/>
                  <a:gd name="T93" fmla="*/ T92 w 138"/>
                  <a:gd name="T94" fmla="+- 0 892 872"/>
                  <a:gd name="T95" fmla="*/ 892 h 127"/>
                  <a:gd name="T96" fmla="+- 0 481 465"/>
                  <a:gd name="T97" fmla="*/ T96 w 138"/>
                  <a:gd name="T98" fmla="+- 0 885 872"/>
                  <a:gd name="T99" fmla="*/ 885 h 127"/>
                  <a:gd name="T100" fmla="+- 0 485 465"/>
                  <a:gd name="T101" fmla="*/ T100 w 138"/>
                  <a:gd name="T102" fmla="+- 0 878 872"/>
                  <a:gd name="T103" fmla="*/ 878 h 127"/>
                  <a:gd name="T104" fmla="+- 0 488 465"/>
                  <a:gd name="T105" fmla="*/ T104 w 138"/>
                  <a:gd name="T106" fmla="+- 0 876 872"/>
                  <a:gd name="T107" fmla="*/ 876 h 127"/>
                  <a:gd name="T108" fmla="+- 0 506 465"/>
                  <a:gd name="T109" fmla="*/ T108 w 138"/>
                  <a:gd name="T110" fmla="+- 0 876 872"/>
                  <a:gd name="T111" fmla="*/ 876 h 127"/>
                  <a:gd name="T112" fmla="+- 0 505 465"/>
                  <a:gd name="T113" fmla="*/ T112 w 138"/>
                  <a:gd name="T114" fmla="+- 0 875 872"/>
                  <a:gd name="T115" fmla="*/ 875 h 127"/>
                  <a:gd name="T116" fmla="+- 0 499 465"/>
                  <a:gd name="T117" fmla="*/ T116 w 138"/>
                  <a:gd name="T118" fmla="+- 0 872 872"/>
                  <a:gd name="T119" fmla="*/ 872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4" y="0"/>
                    </a:moveTo>
                    <a:lnTo>
                      <a:pt x="22" y="0"/>
                    </a:lnTo>
                    <a:lnTo>
                      <a:pt x="18" y="1"/>
                    </a:lnTo>
                    <a:lnTo>
                      <a:pt x="10" y="6"/>
                    </a:lnTo>
                    <a:lnTo>
                      <a:pt x="6" y="10"/>
                    </a:lnTo>
                    <a:lnTo>
                      <a:pt x="2" y="20"/>
                    </a:lnTo>
                    <a:lnTo>
                      <a:pt x="0" y="26"/>
                    </a:lnTo>
                    <a:lnTo>
                      <a:pt x="0" y="38"/>
                    </a:lnTo>
                    <a:lnTo>
                      <a:pt x="2" y="44"/>
                    </a:lnTo>
                    <a:lnTo>
                      <a:pt x="4" y="49"/>
                    </a:lnTo>
                    <a:lnTo>
                      <a:pt x="6" y="54"/>
                    </a:lnTo>
                    <a:lnTo>
                      <a:pt x="9" y="58"/>
                    </a:lnTo>
                    <a:lnTo>
                      <a:pt x="17" y="63"/>
                    </a:lnTo>
                    <a:lnTo>
                      <a:pt x="21" y="64"/>
                    </a:lnTo>
                    <a:lnTo>
                      <a:pt x="33" y="64"/>
                    </a:lnTo>
                    <a:lnTo>
                      <a:pt x="39" y="61"/>
                    </a:lnTo>
                    <a:lnTo>
                      <a:pt x="40" y="60"/>
                    </a:lnTo>
                    <a:lnTo>
                      <a:pt x="24" y="60"/>
                    </a:lnTo>
                    <a:lnTo>
                      <a:pt x="22" y="59"/>
                    </a:lnTo>
                    <a:lnTo>
                      <a:pt x="19" y="56"/>
                    </a:lnTo>
                    <a:lnTo>
                      <a:pt x="17" y="54"/>
                    </a:lnTo>
                    <a:lnTo>
                      <a:pt x="15" y="46"/>
                    </a:lnTo>
                    <a:lnTo>
                      <a:pt x="14" y="40"/>
                    </a:lnTo>
                    <a:lnTo>
                      <a:pt x="15" y="20"/>
                    </a:lnTo>
                    <a:lnTo>
                      <a:pt x="16" y="13"/>
                    </a:lnTo>
                    <a:lnTo>
                      <a:pt x="20" y="6"/>
                    </a:lnTo>
                    <a:lnTo>
                      <a:pt x="23" y="4"/>
                    </a:lnTo>
                    <a:lnTo>
                      <a:pt x="41" y="4"/>
                    </a:lnTo>
                    <a:lnTo>
                      <a:pt x="40" y="3"/>
                    </a:lnTo>
                    <a:lnTo>
                      <a:pt x="3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70" name="Freeform 447"/>
              <p:cNvSpPr/>
              <p:nvPr/>
            </p:nvSpPr>
            <p:spPr bwMode="auto">
              <a:xfrm>
                <a:off x="465" y="872"/>
                <a:ext cx="138" cy="127"/>
              </a:xfrm>
              <a:custGeom>
                <a:gdLst>
                  <a:gd name="T0" fmla="+- 0 506 465"/>
                  <a:gd name="T1" fmla="*/ T0 w 138"/>
                  <a:gd name="T2" fmla="+- 0 876 872"/>
                  <a:gd name="T3" fmla="*/ 876 h 127"/>
                  <a:gd name="T4" fmla="+- 0 494 465"/>
                  <a:gd name="T5" fmla="*/ T4 w 138"/>
                  <a:gd name="T6" fmla="+- 0 876 872"/>
                  <a:gd name="T7" fmla="*/ 876 h 127"/>
                  <a:gd name="T8" fmla="+- 0 496 465"/>
                  <a:gd name="T9" fmla="*/ T8 w 138"/>
                  <a:gd name="T10" fmla="+- 0 878 872"/>
                  <a:gd name="T11" fmla="*/ 878 h 127"/>
                  <a:gd name="T12" fmla="+- 0 501 465"/>
                  <a:gd name="T13" fmla="*/ T12 w 138"/>
                  <a:gd name="T14" fmla="+- 0 885 872"/>
                  <a:gd name="T15" fmla="*/ 885 h 127"/>
                  <a:gd name="T16" fmla="+- 0 502 465"/>
                  <a:gd name="T17" fmla="*/ T16 w 138"/>
                  <a:gd name="T18" fmla="+- 0 892 872"/>
                  <a:gd name="T19" fmla="*/ 892 h 127"/>
                  <a:gd name="T20" fmla="+- 0 502 465"/>
                  <a:gd name="T21" fmla="*/ T20 w 138"/>
                  <a:gd name="T22" fmla="+- 0 916 872"/>
                  <a:gd name="T23" fmla="*/ 916 h 127"/>
                  <a:gd name="T24" fmla="+- 0 501 465"/>
                  <a:gd name="T25" fmla="*/ T24 w 138"/>
                  <a:gd name="T26" fmla="+- 0 922 872"/>
                  <a:gd name="T27" fmla="*/ 922 h 127"/>
                  <a:gd name="T28" fmla="+- 0 496 465"/>
                  <a:gd name="T29" fmla="*/ T28 w 138"/>
                  <a:gd name="T30" fmla="+- 0 930 872"/>
                  <a:gd name="T31" fmla="*/ 930 h 127"/>
                  <a:gd name="T32" fmla="+- 0 493 465"/>
                  <a:gd name="T33" fmla="*/ T32 w 138"/>
                  <a:gd name="T34" fmla="+- 0 932 872"/>
                  <a:gd name="T35" fmla="*/ 932 h 127"/>
                  <a:gd name="T36" fmla="+- 0 505 465"/>
                  <a:gd name="T37" fmla="*/ T36 w 138"/>
                  <a:gd name="T38" fmla="+- 0 932 872"/>
                  <a:gd name="T39" fmla="*/ 932 h 127"/>
                  <a:gd name="T40" fmla="+- 0 514 465"/>
                  <a:gd name="T41" fmla="*/ T40 w 138"/>
                  <a:gd name="T42" fmla="+- 0 922 872"/>
                  <a:gd name="T43" fmla="*/ 922 h 127"/>
                  <a:gd name="T44" fmla="+- 0 516 465"/>
                  <a:gd name="T45" fmla="*/ T44 w 138"/>
                  <a:gd name="T46" fmla="+- 0 914 872"/>
                  <a:gd name="T47" fmla="*/ 914 h 127"/>
                  <a:gd name="T48" fmla="+- 0 516 465"/>
                  <a:gd name="T49" fmla="*/ T48 w 138"/>
                  <a:gd name="T50" fmla="+- 0 895 872"/>
                  <a:gd name="T51" fmla="*/ 895 h 127"/>
                  <a:gd name="T52" fmla="+- 0 514 465"/>
                  <a:gd name="T53" fmla="*/ T52 w 138"/>
                  <a:gd name="T54" fmla="+- 0 888 872"/>
                  <a:gd name="T55" fmla="*/ 888 h 127"/>
                  <a:gd name="T56" fmla="+- 0 506 465"/>
                  <a:gd name="T57" fmla="*/ T56 w 138"/>
                  <a:gd name="T58" fmla="+- 0 876 872"/>
                  <a:gd name="T59" fmla="*/ 87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38" h="127">
                    <a:moveTo>
                      <a:pt x="41" y="4"/>
                    </a:moveTo>
                    <a:lnTo>
                      <a:pt x="29" y="4"/>
                    </a:lnTo>
                    <a:lnTo>
                      <a:pt x="31" y="6"/>
                    </a:lnTo>
                    <a:lnTo>
                      <a:pt x="36" y="13"/>
                    </a:lnTo>
                    <a:lnTo>
                      <a:pt x="37" y="20"/>
                    </a:lnTo>
                    <a:lnTo>
                      <a:pt x="37" y="44"/>
                    </a:lnTo>
                    <a:lnTo>
                      <a:pt x="36" y="50"/>
                    </a:lnTo>
                    <a:lnTo>
                      <a:pt x="31" y="58"/>
                    </a:lnTo>
                    <a:lnTo>
                      <a:pt x="28" y="60"/>
                    </a:lnTo>
                    <a:lnTo>
                      <a:pt x="40" y="60"/>
                    </a:lnTo>
                    <a:lnTo>
                      <a:pt x="49" y="50"/>
                    </a:lnTo>
                    <a:lnTo>
                      <a:pt x="51" y="42"/>
                    </a:lnTo>
                    <a:lnTo>
                      <a:pt x="51" y="23"/>
                    </a:lnTo>
                    <a:lnTo>
                      <a:pt x="49" y="16"/>
                    </a:lnTo>
                    <a:lnTo>
                      <a:pt x="41" y="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7" name="Group 448"/>
            <p:cNvGrpSpPr/>
            <p:nvPr/>
          </p:nvGrpSpPr>
          <p:grpSpPr>
            <a:xfrm>
              <a:off x="1233" y="942"/>
              <a:ext cx="79" cy="122"/>
              <a:chOff x="1233" y="942"/>
              <a:chExt cx="79" cy="122"/>
            </a:xfrm>
          </p:grpSpPr>
          <p:sp>
            <p:nvSpPr>
              <p:cNvPr id="8663" name="Freeform 449"/>
              <p:cNvSpPr/>
              <p:nvPr/>
            </p:nvSpPr>
            <p:spPr bwMode="auto">
              <a:xfrm>
                <a:off x="1233" y="942"/>
                <a:ext cx="79" cy="122"/>
              </a:xfrm>
              <a:custGeom>
                <a:gdLst>
                  <a:gd name="T0" fmla="+- 0 1299 1233"/>
                  <a:gd name="T1" fmla="*/ T0 w 79"/>
                  <a:gd name="T2" fmla="+- 0 955 942"/>
                  <a:gd name="T3" fmla="*/ 955 h 122"/>
                  <a:gd name="T4" fmla="+- 0 1272 1233"/>
                  <a:gd name="T5" fmla="*/ T4 w 79"/>
                  <a:gd name="T6" fmla="+- 0 955 942"/>
                  <a:gd name="T7" fmla="*/ 955 h 122"/>
                  <a:gd name="T8" fmla="+- 0 1278 1233"/>
                  <a:gd name="T9" fmla="*/ T8 w 79"/>
                  <a:gd name="T10" fmla="+- 0 958 942"/>
                  <a:gd name="T11" fmla="*/ 958 h 122"/>
                  <a:gd name="T12" fmla="+- 0 1287 1233"/>
                  <a:gd name="T13" fmla="*/ T12 w 79"/>
                  <a:gd name="T14" fmla="+- 0 967 942"/>
                  <a:gd name="T15" fmla="*/ 967 h 122"/>
                  <a:gd name="T16" fmla="+- 0 1289 1233"/>
                  <a:gd name="T17" fmla="*/ T16 w 79"/>
                  <a:gd name="T18" fmla="+- 0 974 942"/>
                  <a:gd name="T19" fmla="*/ 974 h 122"/>
                  <a:gd name="T20" fmla="+- 0 1289 1233"/>
                  <a:gd name="T21" fmla="*/ T20 w 79"/>
                  <a:gd name="T22" fmla="+- 0 991 942"/>
                  <a:gd name="T23" fmla="*/ 991 h 122"/>
                  <a:gd name="T24" fmla="+- 0 1285 1233"/>
                  <a:gd name="T25" fmla="*/ T24 w 79"/>
                  <a:gd name="T26" fmla="+- 0 1002 942"/>
                  <a:gd name="T27" fmla="*/ 1002 h 122"/>
                  <a:gd name="T28" fmla="+- 0 1275 1233"/>
                  <a:gd name="T29" fmla="*/ T28 w 79"/>
                  <a:gd name="T30" fmla="+- 0 1016 942"/>
                  <a:gd name="T31" fmla="*/ 1016 h 122"/>
                  <a:gd name="T32" fmla="+- 0 1265 1233"/>
                  <a:gd name="T33" fmla="*/ T32 w 79"/>
                  <a:gd name="T34" fmla="+- 0 1029 942"/>
                  <a:gd name="T35" fmla="*/ 1029 h 122"/>
                  <a:gd name="T36" fmla="+- 0 1251 1233"/>
                  <a:gd name="T37" fmla="*/ T36 w 79"/>
                  <a:gd name="T38" fmla="+- 0 1043 942"/>
                  <a:gd name="T39" fmla="*/ 1043 h 122"/>
                  <a:gd name="T40" fmla="+- 0 1233 1233"/>
                  <a:gd name="T41" fmla="*/ T40 w 79"/>
                  <a:gd name="T42" fmla="+- 0 1060 942"/>
                  <a:gd name="T43" fmla="*/ 1060 h 122"/>
                  <a:gd name="T44" fmla="+- 0 1233 1233"/>
                  <a:gd name="T45" fmla="*/ T44 w 79"/>
                  <a:gd name="T46" fmla="+- 0 1063 942"/>
                  <a:gd name="T47" fmla="*/ 1063 h 122"/>
                  <a:gd name="T48" fmla="+- 0 1303 1233"/>
                  <a:gd name="T49" fmla="*/ T48 w 79"/>
                  <a:gd name="T50" fmla="+- 0 1063 942"/>
                  <a:gd name="T51" fmla="*/ 1063 h 122"/>
                  <a:gd name="T52" fmla="+- 0 1308 1233"/>
                  <a:gd name="T53" fmla="*/ T52 w 79"/>
                  <a:gd name="T54" fmla="+- 0 1050 942"/>
                  <a:gd name="T55" fmla="*/ 1050 h 122"/>
                  <a:gd name="T56" fmla="+- 0 1252 1233"/>
                  <a:gd name="T57" fmla="*/ T56 w 79"/>
                  <a:gd name="T58" fmla="+- 0 1050 942"/>
                  <a:gd name="T59" fmla="*/ 1050 h 122"/>
                  <a:gd name="T60" fmla="+- 0 1255 1233"/>
                  <a:gd name="T61" fmla="*/ T60 w 79"/>
                  <a:gd name="T62" fmla="+- 0 1047 942"/>
                  <a:gd name="T63" fmla="*/ 1047 h 122"/>
                  <a:gd name="T64" fmla="+- 0 1264 1233"/>
                  <a:gd name="T65" fmla="*/ T64 w 79"/>
                  <a:gd name="T66" fmla="+- 0 1037 942"/>
                  <a:gd name="T67" fmla="*/ 1037 h 122"/>
                  <a:gd name="T68" fmla="+- 0 1289 1233"/>
                  <a:gd name="T69" fmla="*/ T68 w 79"/>
                  <a:gd name="T70" fmla="+- 0 1011 942"/>
                  <a:gd name="T71" fmla="*/ 1011 h 122"/>
                  <a:gd name="T72" fmla="+- 0 1296 1233"/>
                  <a:gd name="T73" fmla="*/ T72 w 79"/>
                  <a:gd name="T74" fmla="+- 0 1001 942"/>
                  <a:gd name="T75" fmla="*/ 1001 h 122"/>
                  <a:gd name="T76" fmla="+- 0 1300 1233"/>
                  <a:gd name="T77" fmla="*/ T76 w 79"/>
                  <a:gd name="T78" fmla="+- 0 991 942"/>
                  <a:gd name="T79" fmla="*/ 991 h 122"/>
                  <a:gd name="T80" fmla="+- 0 1303 1233"/>
                  <a:gd name="T81" fmla="*/ T80 w 79"/>
                  <a:gd name="T82" fmla="+- 0 985 942"/>
                  <a:gd name="T83" fmla="*/ 985 h 122"/>
                  <a:gd name="T84" fmla="+- 0 1304 1233"/>
                  <a:gd name="T85" fmla="*/ T84 w 79"/>
                  <a:gd name="T86" fmla="+- 0 979 942"/>
                  <a:gd name="T87" fmla="*/ 979 h 122"/>
                  <a:gd name="T88" fmla="+- 0 1304 1233"/>
                  <a:gd name="T89" fmla="*/ T88 w 79"/>
                  <a:gd name="T90" fmla="+- 0 965 942"/>
                  <a:gd name="T91" fmla="*/ 965 h 122"/>
                  <a:gd name="T92" fmla="+- 0 1301 1233"/>
                  <a:gd name="T93" fmla="*/ T92 w 79"/>
                  <a:gd name="T94" fmla="+- 0 957 942"/>
                  <a:gd name="T95" fmla="*/ 957 h 122"/>
                  <a:gd name="T96" fmla="+- 0 1299 1233"/>
                  <a:gd name="T97" fmla="*/ T96 w 79"/>
                  <a:gd name="T98" fmla="+- 0 955 942"/>
                  <a:gd name="T99" fmla="*/ 955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79" h="122">
                    <a:moveTo>
                      <a:pt x="66" y="13"/>
                    </a:moveTo>
                    <a:lnTo>
                      <a:pt x="39" y="13"/>
                    </a:lnTo>
                    <a:lnTo>
                      <a:pt x="45" y="16"/>
                    </a:lnTo>
                    <a:lnTo>
                      <a:pt x="54" y="25"/>
                    </a:lnTo>
                    <a:lnTo>
                      <a:pt x="56" y="32"/>
                    </a:lnTo>
                    <a:lnTo>
                      <a:pt x="56" y="49"/>
                    </a:lnTo>
                    <a:lnTo>
                      <a:pt x="52" y="60"/>
                    </a:lnTo>
                    <a:lnTo>
                      <a:pt x="42" y="74"/>
                    </a:lnTo>
                    <a:lnTo>
                      <a:pt x="32" y="87"/>
                    </a:lnTo>
                    <a:lnTo>
                      <a:pt x="18" y="101"/>
                    </a:lnTo>
                    <a:lnTo>
                      <a:pt x="0" y="118"/>
                    </a:lnTo>
                    <a:lnTo>
                      <a:pt x="0" y="121"/>
                    </a:lnTo>
                    <a:lnTo>
                      <a:pt x="70" y="121"/>
                    </a:lnTo>
                    <a:lnTo>
                      <a:pt x="75" y="108"/>
                    </a:lnTo>
                    <a:lnTo>
                      <a:pt x="19" y="108"/>
                    </a:lnTo>
                    <a:lnTo>
                      <a:pt x="22" y="105"/>
                    </a:lnTo>
                    <a:lnTo>
                      <a:pt x="31" y="95"/>
                    </a:lnTo>
                    <a:lnTo>
                      <a:pt x="56" y="69"/>
                    </a:lnTo>
                    <a:lnTo>
                      <a:pt x="63" y="59"/>
                    </a:lnTo>
                    <a:lnTo>
                      <a:pt x="67" y="49"/>
                    </a:lnTo>
                    <a:lnTo>
                      <a:pt x="70" y="43"/>
                    </a:lnTo>
                    <a:lnTo>
                      <a:pt x="71" y="37"/>
                    </a:lnTo>
                    <a:lnTo>
                      <a:pt x="71" y="23"/>
                    </a:lnTo>
                    <a:lnTo>
                      <a:pt x="68" y="15"/>
                    </a:lnTo>
                    <a:lnTo>
                      <a:pt x="66"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4" name="Freeform 450"/>
              <p:cNvSpPr/>
              <p:nvPr/>
            </p:nvSpPr>
            <p:spPr bwMode="auto">
              <a:xfrm>
                <a:off x="1233" y="942"/>
                <a:ext cx="79" cy="122"/>
              </a:xfrm>
              <a:custGeom>
                <a:gdLst>
                  <a:gd name="T0" fmla="+- 0 1312 1233"/>
                  <a:gd name="T1" fmla="*/ T0 w 79"/>
                  <a:gd name="T2" fmla="+- 0 1040 942"/>
                  <a:gd name="T3" fmla="*/ 1040 h 122"/>
                  <a:gd name="T4" fmla="+- 0 1308 1233"/>
                  <a:gd name="T5" fmla="*/ T4 w 79"/>
                  <a:gd name="T6" fmla="+- 0 1040 942"/>
                  <a:gd name="T7" fmla="*/ 1040 h 122"/>
                  <a:gd name="T8" fmla="+- 0 1307 1233"/>
                  <a:gd name="T9" fmla="*/ T8 w 79"/>
                  <a:gd name="T10" fmla="+- 0 1043 942"/>
                  <a:gd name="T11" fmla="*/ 1043 h 122"/>
                  <a:gd name="T12" fmla="+- 0 1305 1233"/>
                  <a:gd name="T13" fmla="*/ T12 w 79"/>
                  <a:gd name="T14" fmla="+- 0 1045 942"/>
                  <a:gd name="T15" fmla="*/ 1045 h 122"/>
                  <a:gd name="T16" fmla="+- 0 1301 1233"/>
                  <a:gd name="T17" fmla="*/ T16 w 79"/>
                  <a:gd name="T18" fmla="+- 0 1048 942"/>
                  <a:gd name="T19" fmla="*/ 1048 h 122"/>
                  <a:gd name="T20" fmla="+- 0 1299 1233"/>
                  <a:gd name="T21" fmla="*/ T20 w 79"/>
                  <a:gd name="T22" fmla="+- 0 1049 942"/>
                  <a:gd name="T23" fmla="*/ 1049 h 122"/>
                  <a:gd name="T24" fmla="+- 0 1296 1233"/>
                  <a:gd name="T25" fmla="*/ T24 w 79"/>
                  <a:gd name="T26" fmla="+- 0 1049 942"/>
                  <a:gd name="T27" fmla="*/ 1049 h 122"/>
                  <a:gd name="T28" fmla="+- 0 1294 1233"/>
                  <a:gd name="T29" fmla="*/ T28 w 79"/>
                  <a:gd name="T30" fmla="+- 0 1050 942"/>
                  <a:gd name="T31" fmla="*/ 1050 h 122"/>
                  <a:gd name="T32" fmla="+- 0 1289 1233"/>
                  <a:gd name="T33" fmla="*/ T32 w 79"/>
                  <a:gd name="T34" fmla="+- 0 1050 942"/>
                  <a:gd name="T35" fmla="*/ 1050 h 122"/>
                  <a:gd name="T36" fmla="+- 0 1308 1233"/>
                  <a:gd name="T37" fmla="*/ T36 w 79"/>
                  <a:gd name="T38" fmla="+- 0 1050 942"/>
                  <a:gd name="T39" fmla="*/ 1050 h 122"/>
                  <a:gd name="T40" fmla="+- 0 1312 1233"/>
                  <a:gd name="T41" fmla="*/ T40 w 79"/>
                  <a:gd name="T42" fmla="+- 0 1040 942"/>
                  <a:gd name="T43" fmla="*/ 1040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79" h="122">
                    <a:moveTo>
                      <a:pt x="79" y="98"/>
                    </a:moveTo>
                    <a:lnTo>
                      <a:pt x="75" y="98"/>
                    </a:lnTo>
                    <a:lnTo>
                      <a:pt x="74" y="101"/>
                    </a:lnTo>
                    <a:lnTo>
                      <a:pt x="72" y="103"/>
                    </a:lnTo>
                    <a:lnTo>
                      <a:pt x="68" y="106"/>
                    </a:lnTo>
                    <a:lnTo>
                      <a:pt x="66" y="107"/>
                    </a:lnTo>
                    <a:lnTo>
                      <a:pt x="63" y="107"/>
                    </a:lnTo>
                    <a:lnTo>
                      <a:pt x="61" y="108"/>
                    </a:lnTo>
                    <a:lnTo>
                      <a:pt x="56" y="108"/>
                    </a:lnTo>
                    <a:lnTo>
                      <a:pt x="75" y="108"/>
                    </a:lnTo>
                    <a:lnTo>
                      <a:pt x="79" y="9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5" name="Freeform 451"/>
              <p:cNvSpPr/>
              <p:nvPr/>
            </p:nvSpPr>
            <p:spPr bwMode="auto">
              <a:xfrm>
                <a:off x="1233" y="942"/>
                <a:ext cx="79" cy="122"/>
              </a:xfrm>
              <a:custGeom>
                <a:gdLst>
                  <a:gd name="T0" fmla="+- 0 1280 1233"/>
                  <a:gd name="T1" fmla="*/ T0 w 79"/>
                  <a:gd name="T2" fmla="+- 0 942 942"/>
                  <a:gd name="T3" fmla="*/ 942 h 122"/>
                  <a:gd name="T4" fmla="+- 0 1261 1233"/>
                  <a:gd name="T5" fmla="*/ T4 w 79"/>
                  <a:gd name="T6" fmla="+- 0 942 942"/>
                  <a:gd name="T7" fmla="*/ 942 h 122"/>
                  <a:gd name="T8" fmla="+- 0 1254 1233"/>
                  <a:gd name="T9" fmla="*/ T8 w 79"/>
                  <a:gd name="T10" fmla="+- 0 945 942"/>
                  <a:gd name="T11" fmla="*/ 945 h 122"/>
                  <a:gd name="T12" fmla="+- 0 1248 1233"/>
                  <a:gd name="T13" fmla="*/ T12 w 79"/>
                  <a:gd name="T14" fmla="+- 0 950 942"/>
                  <a:gd name="T15" fmla="*/ 950 h 122"/>
                  <a:gd name="T16" fmla="+- 0 1242 1233"/>
                  <a:gd name="T17" fmla="*/ T16 w 79"/>
                  <a:gd name="T18" fmla="+- 0 956 942"/>
                  <a:gd name="T19" fmla="*/ 956 h 122"/>
                  <a:gd name="T20" fmla="+- 0 1238 1233"/>
                  <a:gd name="T21" fmla="*/ T20 w 79"/>
                  <a:gd name="T22" fmla="+- 0 965 942"/>
                  <a:gd name="T23" fmla="*/ 965 h 122"/>
                  <a:gd name="T24" fmla="+- 0 1236 1233"/>
                  <a:gd name="T25" fmla="*/ T24 w 79"/>
                  <a:gd name="T26" fmla="+- 0 975 942"/>
                  <a:gd name="T27" fmla="*/ 975 h 122"/>
                  <a:gd name="T28" fmla="+- 0 1240 1233"/>
                  <a:gd name="T29" fmla="*/ T28 w 79"/>
                  <a:gd name="T30" fmla="+- 0 975 942"/>
                  <a:gd name="T31" fmla="*/ 975 h 122"/>
                  <a:gd name="T32" fmla="+- 0 1242 1233"/>
                  <a:gd name="T33" fmla="*/ T32 w 79"/>
                  <a:gd name="T34" fmla="+- 0 969 942"/>
                  <a:gd name="T35" fmla="*/ 969 h 122"/>
                  <a:gd name="T36" fmla="+- 0 1245 1233"/>
                  <a:gd name="T37" fmla="*/ T36 w 79"/>
                  <a:gd name="T38" fmla="+- 0 964 942"/>
                  <a:gd name="T39" fmla="*/ 964 h 122"/>
                  <a:gd name="T40" fmla="+- 0 1255 1233"/>
                  <a:gd name="T41" fmla="*/ T40 w 79"/>
                  <a:gd name="T42" fmla="+- 0 957 942"/>
                  <a:gd name="T43" fmla="*/ 957 h 122"/>
                  <a:gd name="T44" fmla="+- 0 1260 1233"/>
                  <a:gd name="T45" fmla="*/ T44 w 79"/>
                  <a:gd name="T46" fmla="+- 0 955 942"/>
                  <a:gd name="T47" fmla="*/ 955 h 122"/>
                  <a:gd name="T48" fmla="+- 0 1299 1233"/>
                  <a:gd name="T49" fmla="*/ T48 w 79"/>
                  <a:gd name="T50" fmla="+- 0 955 942"/>
                  <a:gd name="T51" fmla="*/ 955 h 122"/>
                  <a:gd name="T52" fmla="+- 0 1288 1233"/>
                  <a:gd name="T53" fmla="*/ T52 w 79"/>
                  <a:gd name="T54" fmla="+- 0 945 942"/>
                  <a:gd name="T55" fmla="*/ 945 h 122"/>
                  <a:gd name="T56" fmla="+- 0 1280 1233"/>
                  <a:gd name="T57" fmla="*/ T56 w 79"/>
                  <a:gd name="T58" fmla="+- 0 942 942"/>
                  <a:gd name="T59" fmla="*/ 942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79" h="122">
                    <a:moveTo>
                      <a:pt x="47" y="0"/>
                    </a:moveTo>
                    <a:lnTo>
                      <a:pt x="28" y="0"/>
                    </a:lnTo>
                    <a:lnTo>
                      <a:pt x="21" y="3"/>
                    </a:lnTo>
                    <a:lnTo>
                      <a:pt x="15" y="8"/>
                    </a:lnTo>
                    <a:lnTo>
                      <a:pt x="9" y="14"/>
                    </a:lnTo>
                    <a:lnTo>
                      <a:pt x="5" y="23"/>
                    </a:lnTo>
                    <a:lnTo>
                      <a:pt x="3" y="33"/>
                    </a:lnTo>
                    <a:lnTo>
                      <a:pt x="7" y="33"/>
                    </a:lnTo>
                    <a:lnTo>
                      <a:pt x="9" y="27"/>
                    </a:lnTo>
                    <a:lnTo>
                      <a:pt x="12" y="22"/>
                    </a:lnTo>
                    <a:lnTo>
                      <a:pt x="22" y="15"/>
                    </a:lnTo>
                    <a:lnTo>
                      <a:pt x="27" y="13"/>
                    </a:lnTo>
                    <a:lnTo>
                      <a:pt x="66" y="13"/>
                    </a:lnTo>
                    <a:lnTo>
                      <a:pt x="55" y="3"/>
                    </a:lnTo>
                    <a:lnTo>
                      <a:pt x="4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8" name="Group 452"/>
            <p:cNvGrpSpPr/>
            <p:nvPr/>
          </p:nvGrpSpPr>
          <p:grpSpPr>
            <a:xfrm>
              <a:off x="1330" y="942"/>
              <a:ext cx="69" cy="124"/>
              <a:chOff x="1330" y="942"/>
              <a:chExt cx="69" cy="124"/>
            </a:xfrm>
          </p:grpSpPr>
          <p:sp>
            <p:nvSpPr>
              <p:cNvPr id="8660" name="Freeform 453"/>
              <p:cNvSpPr/>
              <p:nvPr/>
            </p:nvSpPr>
            <p:spPr bwMode="auto">
              <a:xfrm>
                <a:off x="1330" y="942"/>
                <a:ext cx="69" cy="124"/>
              </a:xfrm>
              <a:custGeom>
                <a:gdLst>
                  <a:gd name="T0" fmla="+- 0 1374 1330"/>
                  <a:gd name="T1" fmla="*/ T0 w 69"/>
                  <a:gd name="T2" fmla="+- 0 942 942"/>
                  <a:gd name="T3" fmla="*/ 942 h 124"/>
                  <a:gd name="T4" fmla="+- 0 1354 1330"/>
                  <a:gd name="T5" fmla="*/ T4 w 69"/>
                  <a:gd name="T6" fmla="+- 0 942 942"/>
                  <a:gd name="T7" fmla="*/ 942 h 124"/>
                  <a:gd name="T8" fmla="+- 0 1346 1330"/>
                  <a:gd name="T9" fmla="*/ T8 w 69"/>
                  <a:gd name="T10" fmla="+- 0 945 942"/>
                  <a:gd name="T11" fmla="*/ 945 h 124"/>
                  <a:gd name="T12" fmla="+- 0 1334 1330"/>
                  <a:gd name="T13" fmla="*/ T12 w 69"/>
                  <a:gd name="T14" fmla="+- 0 956 942"/>
                  <a:gd name="T15" fmla="*/ 956 h 124"/>
                  <a:gd name="T16" fmla="+- 0 1331 1330"/>
                  <a:gd name="T17" fmla="*/ T16 w 69"/>
                  <a:gd name="T18" fmla="+- 0 962 942"/>
                  <a:gd name="T19" fmla="*/ 962 h 124"/>
                  <a:gd name="T20" fmla="+- 0 1331 1330"/>
                  <a:gd name="T21" fmla="*/ T20 w 69"/>
                  <a:gd name="T22" fmla="+- 0 975 942"/>
                  <a:gd name="T23" fmla="*/ 975 h 124"/>
                  <a:gd name="T24" fmla="+- 0 1333 1330"/>
                  <a:gd name="T25" fmla="*/ T24 w 69"/>
                  <a:gd name="T26" fmla="+- 0 980 942"/>
                  <a:gd name="T27" fmla="*/ 980 h 124"/>
                  <a:gd name="T28" fmla="+- 0 1335 1330"/>
                  <a:gd name="T29" fmla="*/ T28 w 69"/>
                  <a:gd name="T30" fmla="+- 0 985 942"/>
                  <a:gd name="T31" fmla="*/ 985 h 124"/>
                  <a:gd name="T32" fmla="+- 0 1338 1330"/>
                  <a:gd name="T33" fmla="*/ T32 w 69"/>
                  <a:gd name="T34" fmla="+- 0 989 942"/>
                  <a:gd name="T35" fmla="*/ 989 h 124"/>
                  <a:gd name="T36" fmla="+- 0 1344 1330"/>
                  <a:gd name="T37" fmla="*/ T36 w 69"/>
                  <a:gd name="T38" fmla="+- 0 996 942"/>
                  <a:gd name="T39" fmla="*/ 996 h 124"/>
                  <a:gd name="T40" fmla="+- 0 1354 1330"/>
                  <a:gd name="T41" fmla="*/ T40 w 69"/>
                  <a:gd name="T42" fmla="+- 0 1003 942"/>
                  <a:gd name="T43" fmla="*/ 1003 h 124"/>
                  <a:gd name="T44" fmla="+- 0 1345 1330"/>
                  <a:gd name="T45" fmla="*/ T44 w 69"/>
                  <a:gd name="T46" fmla="+- 0 1010 942"/>
                  <a:gd name="T47" fmla="*/ 1010 h 124"/>
                  <a:gd name="T48" fmla="+- 0 1339 1330"/>
                  <a:gd name="T49" fmla="*/ T48 w 69"/>
                  <a:gd name="T50" fmla="+- 0 1015 942"/>
                  <a:gd name="T51" fmla="*/ 1015 h 124"/>
                  <a:gd name="T52" fmla="+- 0 1332 1330"/>
                  <a:gd name="T53" fmla="*/ T52 w 69"/>
                  <a:gd name="T54" fmla="+- 0 1026 942"/>
                  <a:gd name="T55" fmla="*/ 1026 h 124"/>
                  <a:gd name="T56" fmla="+- 0 1330 1330"/>
                  <a:gd name="T57" fmla="*/ T56 w 69"/>
                  <a:gd name="T58" fmla="+- 0 1030 942"/>
                  <a:gd name="T59" fmla="*/ 1030 h 124"/>
                  <a:gd name="T60" fmla="+- 0 1330 1330"/>
                  <a:gd name="T61" fmla="*/ T60 w 69"/>
                  <a:gd name="T62" fmla="+- 0 1043 942"/>
                  <a:gd name="T63" fmla="*/ 1043 h 124"/>
                  <a:gd name="T64" fmla="+- 0 1332 1330"/>
                  <a:gd name="T65" fmla="*/ T64 w 69"/>
                  <a:gd name="T66" fmla="+- 0 1049 942"/>
                  <a:gd name="T67" fmla="*/ 1049 h 124"/>
                  <a:gd name="T68" fmla="+- 0 1344 1330"/>
                  <a:gd name="T69" fmla="*/ T68 w 69"/>
                  <a:gd name="T70" fmla="+- 0 1062 942"/>
                  <a:gd name="T71" fmla="*/ 1062 h 124"/>
                  <a:gd name="T72" fmla="+- 0 1353 1330"/>
                  <a:gd name="T73" fmla="*/ T72 w 69"/>
                  <a:gd name="T74" fmla="+- 0 1065 942"/>
                  <a:gd name="T75" fmla="*/ 1065 h 124"/>
                  <a:gd name="T76" fmla="+- 0 1374 1330"/>
                  <a:gd name="T77" fmla="*/ T76 w 69"/>
                  <a:gd name="T78" fmla="+- 0 1065 942"/>
                  <a:gd name="T79" fmla="*/ 1065 h 124"/>
                  <a:gd name="T80" fmla="+- 0 1383 1330"/>
                  <a:gd name="T81" fmla="*/ T80 w 69"/>
                  <a:gd name="T82" fmla="+- 0 1063 942"/>
                  <a:gd name="T83" fmla="*/ 1063 h 124"/>
                  <a:gd name="T84" fmla="+- 0 1385 1330"/>
                  <a:gd name="T85" fmla="*/ T84 w 69"/>
                  <a:gd name="T86" fmla="+- 0 1061 942"/>
                  <a:gd name="T87" fmla="*/ 1061 h 124"/>
                  <a:gd name="T88" fmla="+- 0 1359 1330"/>
                  <a:gd name="T89" fmla="*/ T88 w 69"/>
                  <a:gd name="T90" fmla="+- 0 1061 942"/>
                  <a:gd name="T91" fmla="*/ 1061 h 124"/>
                  <a:gd name="T92" fmla="+- 0 1354 1330"/>
                  <a:gd name="T93" fmla="*/ T92 w 69"/>
                  <a:gd name="T94" fmla="+- 0 1058 942"/>
                  <a:gd name="T95" fmla="*/ 1058 h 124"/>
                  <a:gd name="T96" fmla="+- 0 1350 1330"/>
                  <a:gd name="T97" fmla="*/ T96 w 69"/>
                  <a:gd name="T98" fmla="+- 0 1054 942"/>
                  <a:gd name="T99" fmla="*/ 1054 h 124"/>
                  <a:gd name="T100" fmla="+- 0 1345 1330"/>
                  <a:gd name="T101" fmla="*/ T100 w 69"/>
                  <a:gd name="T102" fmla="+- 0 1049 942"/>
                  <a:gd name="T103" fmla="*/ 1049 h 124"/>
                  <a:gd name="T104" fmla="+- 0 1343 1330"/>
                  <a:gd name="T105" fmla="*/ T104 w 69"/>
                  <a:gd name="T106" fmla="+- 0 1043 942"/>
                  <a:gd name="T107" fmla="*/ 1043 h 124"/>
                  <a:gd name="T108" fmla="+- 0 1358 1330"/>
                  <a:gd name="T109" fmla="*/ T108 w 69"/>
                  <a:gd name="T110" fmla="+- 0 1007 942"/>
                  <a:gd name="T111" fmla="*/ 1007 h 124"/>
                  <a:gd name="T112" fmla="+- 0 1383 1330"/>
                  <a:gd name="T113" fmla="*/ T112 w 69"/>
                  <a:gd name="T114" fmla="+- 0 1007 942"/>
                  <a:gd name="T115" fmla="*/ 1007 h 124"/>
                  <a:gd name="T116" fmla="+- 0 1382 1330"/>
                  <a:gd name="T117" fmla="*/ T116 w 69"/>
                  <a:gd name="T118" fmla="+- 0 1005 942"/>
                  <a:gd name="T119" fmla="*/ 1005 h 124"/>
                  <a:gd name="T120" fmla="+- 0 1372 1330"/>
                  <a:gd name="T121" fmla="*/ T120 w 69"/>
                  <a:gd name="T122" fmla="+- 0 997 942"/>
                  <a:gd name="T123" fmla="*/ 997 h 124"/>
                  <a:gd name="T124" fmla="+- 0 1377 1330"/>
                  <a:gd name="T125" fmla="*/ T124 w 69"/>
                  <a:gd name="T126" fmla="+- 0 994 942"/>
                  <a:gd name="T127" fmla="*/ 994 h 124"/>
                  <a:gd name="T128" fmla="+- 0 1367 1330"/>
                  <a:gd name="T129" fmla="*/ T128 w 69"/>
                  <a:gd name="T130" fmla="+- 0 994 942"/>
                  <a:gd name="T131" fmla="*/ 994 h 124"/>
                  <a:gd name="T132" fmla="+- 0 1344 1330"/>
                  <a:gd name="T133" fmla="*/ T132 w 69"/>
                  <a:gd name="T134" fmla="+- 0 967 942"/>
                  <a:gd name="T135" fmla="*/ 967 h 124"/>
                  <a:gd name="T136" fmla="+- 0 1344 1330"/>
                  <a:gd name="T137" fmla="*/ T136 w 69"/>
                  <a:gd name="T138" fmla="+- 0 960 942"/>
                  <a:gd name="T139" fmla="*/ 960 h 124"/>
                  <a:gd name="T140" fmla="+- 0 1346 1330"/>
                  <a:gd name="T141" fmla="*/ T140 w 69"/>
                  <a:gd name="T142" fmla="+- 0 955 942"/>
                  <a:gd name="T143" fmla="*/ 955 h 124"/>
                  <a:gd name="T144" fmla="+- 0 1353 1330"/>
                  <a:gd name="T145" fmla="*/ T144 w 69"/>
                  <a:gd name="T146" fmla="+- 0 949 942"/>
                  <a:gd name="T147" fmla="*/ 949 h 124"/>
                  <a:gd name="T148" fmla="+- 0 1358 1330"/>
                  <a:gd name="T149" fmla="*/ T148 w 69"/>
                  <a:gd name="T150" fmla="+- 0 947 942"/>
                  <a:gd name="T151" fmla="*/ 947 h 124"/>
                  <a:gd name="T152" fmla="+- 0 1384 1330"/>
                  <a:gd name="T153" fmla="*/ T152 w 69"/>
                  <a:gd name="T154" fmla="+- 0 947 942"/>
                  <a:gd name="T155" fmla="*/ 947 h 124"/>
                  <a:gd name="T156" fmla="+- 0 1381 1330"/>
                  <a:gd name="T157" fmla="*/ T156 w 69"/>
                  <a:gd name="T158" fmla="+- 0 944 942"/>
                  <a:gd name="T159" fmla="*/ 944 h 124"/>
                  <a:gd name="T160" fmla="+- 0 1374 1330"/>
                  <a:gd name="T161" fmla="*/ T160 w 69"/>
                  <a:gd name="T162" fmla="+- 0 942 942"/>
                  <a:gd name="T163" fmla="*/ 942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Lst>
                <a:rect l="0" t="0" r="r" b="b"/>
                <a:pathLst>
                  <a:path w="69" h="124">
                    <a:moveTo>
                      <a:pt x="44" y="0"/>
                    </a:moveTo>
                    <a:lnTo>
                      <a:pt x="24" y="0"/>
                    </a:lnTo>
                    <a:lnTo>
                      <a:pt x="16" y="3"/>
                    </a:lnTo>
                    <a:lnTo>
                      <a:pt x="4" y="14"/>
                    </a:lnTo>
                    <a:lnTo>
                      <a:pt x="1" y="20"/>
                    </a:lnTo>
                    <a:lnTo>
                      <a:pt x="1" y="33"/>
                    </a:lnTo>
                    <a:lnTo>
                      <a:pt x="3" y="38"/>
                    </a:lnTo>
                    <a:lnTo>
                      <a:pt x="5" y="43"/>
                    </a:lnTo>
                    <a:lnTo>
                      <a:pt x="8" y="47"/>
                    </a:lnTo>
                    <a:lnTo>
                      <a:pt x="14" y="54"/>
                    </a:lnTo>
                    <a:lnTo>
                      <a:pt x="24" y="61"/>
                    </a:lnTo>
                    <a:lnTo>
                      <a:pt x="15" y="68"/>
                    </a:lnTo>
                    <a:lnTo>
                      <a:pt x="9" y="73"/>
                    </a:lnTo>
                    <a:lnTo>
                      <a:pt x="2" y="84"/>
                    </a:lnTo>
                    <a:lnTo>
                      <a:pt x="0" y="88"/>
                    </a:lnTo>
                    <a:lnTo>
                      <a:pt x="0" y="101"/>
                    </a:lnTo>
                    <a:lnTo>
                      <a:pt x="2" y="107"/>
                    </a:lnTo>
                    <a:lnTo>
                      <a:pt x="14" y="120"/>
                    </a:lnTo>
                    <a:lnTo>
                      <a:pt x="23" y="123"/>
                    </a:lnTo>
                    <a:lnTo>
                      <a:pt x="44" y="123"/>
                    </a:lnTo>
                    <a:lnTo>
                      <a:pt x="53" y="121"/>
                    </a:lnTo>
                    <a:lnTo>
                      <a:pt x="55" y="119"/>
                    </a:lnTo>
                    <a:lnTo>
                      <a:pt x="29" y="119"/>
                    </a:lnTo>
                    <a:lnTo>
                      <a:pt x="24" y="116"/>
                    </a:lnTo>
                    <a:lnTo>
                      <a:pt x="20" y="112"/>
                    </a:lnTo>
                    <a:lnTo>
                      <a:pt x="15" y="107"/>
                    </a:lnTo>
                    <a:lnTo>
                      <a:pt x="13" y="101"/>
                    </a:lnTo>
                    <a:lnTo>
                      <a:pt x="28" y="65"/>
                    </a:lnTo>
                    <a:lnTo>
                      <a:pt x="53" y="65"/>
                    </a:lnTo>
                    <a:lnTo>
                      <a:pt x="52" y="63"/>
                    </a:lnTo>
                    <a:lnTo>
                      <a:pt x="42" y="55"/>
                    </a:lnTo>
                    <a:lnTo>
                      <a:pt x="47" y="52"/>
                    </a:lnTo>
                    <a:lnTo>
                      <a:pt x="37" y="52"/>
                    </a:lnTo>
                    <a:lnTo>
                      <a:pt x="14" y="25"/>
                    </a:lnTo>
                    <a:lnTo>
                      <a:pt x="14" y="18"/>
                    </a:lnTo>
                    <a:lnTo>
                      <a:pt x="16" y="13"/>
                    </a:lnTo>
                    <a:lnTo>
                      <a:pt x="23" y="7"/>
                    </a:lnTo>
                    <a:lnTo>
                      <a:pt x="28" y="5"/>
                    </a:lnTo>
                    <a:lnTo>
                      <a:pt x="54" y="5"/>
                    </a:lnTo>
                    <a:lnTo>
                      <a:pt x="51" y="2"/>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1" name="Freeform 454"/>
              <p:cNvSpPr/>
              <p:nvPr/>
            </p:nvSpPr>
            <p:spPr bwMode="auto">
              <a:xfrm>
                <a:off x="1330" y="942"/>
                <a:ext cx="69" cy="124"/>
              </a:xfrm>
              <a:custGeom>
                <a:gdLst>
                  <a:gd name="T0" fmla="+- 0 1383 1330"/>
                  <a:gd name="T1" fmla="*/ T0 w 69"/>
                  <a:gd name="T2" fmla="+- 0 1007 942"/>
                  <a:gd name="T3" fmla="*/ 1007 h 124"/>
                  <a:gd name="T4" fmla="+- 0 1358 1330"/>
                  <a:gd name="T5" fmla="*/ T4 w 69"/>
                  <a:gd name="T6" fmla="+- 0 1007 942"/>
                  <a:gd name="T7" fmla="*/ 1007 h 124"/>
                  <a:gd name="T8" fmla="+- 0 1370 1330"/>
                  <a:gd name="T9" fmla="*/ T8 w 69"/>
                  <a:gd name="T10" fmla="+- 0 1017 942"/>
                  <a:gd name="T11" fmla="*/ 1017 h 124"/>
                  <a:gd name="T12" fmla="+- 0 1379 1330"/>
                  <a:gd name="T13" fmla="*/ T12 w 69"/>
                  <a:gd name="T14" fmla="+- 0 1025 942"/>
                  <a:gd name="T15" fmla="*/ 1025 h 124"/>
                  <a:gd name="T16" fmla="+- 0 1383 1330"/>
                  <a:gd name="T17" fmla="*/ T16 w 69"/>
                  <a:gd name="T18" fmla="+- 0 1031 942"/>
                  <a:gd name="T19" fmla="*/ 1031 h 124"/>
                  <a:gd name="T20" fmla="+- 0 1385 1330"/>
                  <a:gd name="T21" fmla="*/ T20 w 69"/>
                  <a:gd name="T22" fmla="+- 0 1034 942"/>
                  <a:gd name="T23" fmla="*/ 1034 h 124"/>
                  <a:gd name="T24" fmla="+- 0 1386 1330"/>
                  <a:gd name="T25" fmla="*/ T24 w 69"/>
                  <a:gd name="T26" fmla="+- 0 1038 942"/>
                  <a:gd name="T27" fmla="*/ 1038 h 124"/>
                  <a:gd name="T28" fmla="+- 0 1386 1330"/>
                  <a:gd name="T29" fmla="*/ T28 w 69"/>
                  <a:gd name="T30" fmla="+- 0 1047 942"/>
                  <a:gd name="T31" fmla="*/ 1047 h 124"/>
                  <a:gd name="T32" fmla="+- 0 1384 1330"/>
                  <a:gd name="T33" fmla="*/ T32 w 69"/>
                  <a:gd name="T34" fmla="+- 0 1052 942"/>
                  <a:gd name="T35" fmla="*/ 1052 h 124"/>
                  <a:gd name="T36" fmla="+- 0 1377 1330"/>
                  <a:gd name="T37" fmla="*/ T36 w 69"/>
                  <a:gd name="T38" fmla="+- 0 1059 942"/>
                  <a:gd name="T39" fmla="*/ 1059 h 124"/>
                  <a:gd name="T40" fmla="+- 0 1372 1330"/>
                  <a:gd name="T41" fmla="*/ T40 w 69"/>
                  <a:gd name="T42" fmla="+- 0 1061 942"/>
                  <a:gd name="T43" fmla="*/ 1061 h 124"/>
                  <a:gd name="T44" fmla="+- 0 1385 1330"/>
                  <a:gd name="T45" fmla="*/ T44 w 69"/>
                  <a:gd name="T46" fmla="+- 0 1061 942"/>
                  <a:gd name="T47" fmla="*/ 1061 h 124"/>
                  <a:gd name="T48" fmla="+- 0 1395 1330"/>
                  <a:gd name="T49" fmla="*/ T48 w 69"/>
                  <a:gd name="T50" fmla="+- 0 1051 942"/>
                  <a:gd name="T51" fmla="*/ 1051 h 124"/>
                  <a:gd name="T52" fmla="+- 0 1399 1330"/>
                  <a:gd name="T53" fmla="*/ T52 w 69"/>
                  <a:gd name="T54" fmla="+- 0 1043 942"/>
                  <a:gd name="T55" fmla="*/ 1043 h 124"/>
                  <a:gd name="T56" fmla="+- 0 1399 1330"/>
                  <a:gd name="T57" fmla="*/ T56 w 69"/>
                  <a:gd name="T58" fmla="+- 0 1028 942"/>
                  <a:gd name="T59" fmla="*/ 1028 h 124"/>
                  <a:gd name="T60" fmla="+- 0 1396 1330"/>
                  <a:gd name="T61" fmla="*/ T60 w 69"/>
                  <a:gd name="T62" fmla="+- 0 1022 942"/>
                  <a:gd name="T63" fmla="*/ 1022 h 124"/>
                  <a:gd name="T64" fmla="+- 0 1391 1330"/>
                  <a:gd name="T65" fmla="*/ T64 w 69"/>
                  <a:gd name="T66" fmla="+- 0 1015 942"/>
                  <a:gd name="T67" fmla="*/ 1015 h 124"/>
                  <a:gd name="T68" fmla="+- 0 1389 1330"/>
                  <a:gd name="T69" fmla="*/ T68 w 69"/>
                  <a:gd name="T70" fmla="+- 0 1012 942"/>
                  <a:gd name="T71" fmla="*/ 1012 h 124"/>
                  <a:gd name="T72" fmla="+- 0 1383 1330"/>
                  <a:gd name="T73" fmla="*/ T72 w 69"/>
                  <a:gd name="T74" fmla="+- 0 1007 942"/>
                  <a:gd name="T75" fmla="*/ 1007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9" h="124">
                    <a:moveTo>
                      <a:pt x="53" y="65"/>
                    </a:moveTo>
                    <a:lnTo>
                      <a:pt x="28" y="65"/>
                    </a:lnTo>
                    <a:lnTo>
                      <a:pt x="40" y="75"/>
                    </a:lnTo>
                    <a:lnTo>
                      <a:pt x="49" y="83"/>
                    </a:lnTo>
                    <a:lnTo>
                      <a:pt x="53" y="89"/>
                    </a:lnTo>
                    <a:lnTo>
                      <a:pt x="55" y="92"/>
                    </a:lnTo>
                    <a:lnTo>
                      <a:pt x="56" y="96"/>
                    </a:lnTo>
                    <a:lnTo>
                      <a:pt x="56" y="105"/>
                    </a:lnTo>
                    <a:lnTo>
                      <a:pt x="54" y="110"/>
                    </a:lnTo>
                    <a:lnTo>
                      <a:pt x="47" y="117"/>
                    </a:lnTo>
                    <a:lnTo>
                      <a:pt x="42" y="119"/>
                    </a:lnTo>
                    <a:lnTo>
                      <a:pt x="55" y="119"/>
                    </a:lnTo>
                    <a:lnTo>
                      <a:pt x="65" y="109"/>
                    </a:lnTo>
                    <a:lnTo>
                      <a:pt x="69" y="101"/>
                    </a:lnTo>
                    <a:lnTo>
                      <a:pt x="69" y="86"/>
                    </a:lnTo>
                    <a:lnTo>
                      <a:pt x="66" y="80"/>
                    </a:lnTo>
                    <a:lnTo>
                      <a:pt x="61" y="73"/>
                    </a:lnTo>
                    <a:lnTo>
                      <a:pt x="59" y="70"/>
                    </a:lnTo>
                    <a:lnTo>
                      <a:pt x="53"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62" name="Freeform 455"/>
              <p:cNvSpPr/>
              <p:nvPr/>
            </p:nvSpPr>
            <p:spPr bwMode="auto">
              <a:xfrm>
                <a:off x="1330" y="942"/>
                <a:ext cx="69" cy="124"/>
              </a:xfrm>
              <a:custGeom>
                <a:gdLst>
                  <a:gd name="T0" fmla="+- 0 1384 1330"/>
                  <a:gd name="T1" fmla="*/ T0 w 69"/>
                  <a:gd name="T2" fmla="+- 0 947 942"/>
                  <a:gd name="T3" fmla="*/ 947 h 124"/>
                  <a:gd name="T4" fmla="+- 0 1370 1330"/>
                  <a:gd name="T5" fmla="*/ T4 w 69"/>
                  <a:gd name="T6" fmla="+- 0 947 942"/>
                  <a:gd name="T7" fmla="*/ 947 h 124"/>
                  <a:gd name="T8" fmla="+- 0 1375 1330"/>
                  <a:gd name="T9" fmla="*/ T8 w 69"/>
                  <a:gd name="T10" fmla="+- 0 949 942"/>
                  <a:gd name="T11" fmla="*/ 949 h 124"/>
                  <a:gd name="T12" fmla="+- 0 1382 1330"/>
                  <a:gd name="T13" fmla="*/ T12 w 69"/>
                  <a:gd name="T14" fmla="+- 0 955 942"/>
                  <a:gd name="T15" fmla="*/ 955 h 124"/>
                  <a:gd name="T16" fmla="+- 0 1382 1330"/>
                  <a:gd name="T17" fmla="*/ T16 w 69"/>
                  <a:gd name="T18" fmla="+- 0 956 942"/>
                  <a:gd name="T19" fmla="*/ 956 h 124"/>
                  <a:gd name="T20" fmla="+- 0 1383 1330"/>
                  <a:gd name="T21" fmla="*/ T20 w 69"/>
                  <a:gd name="T22" fmla="+- 0 960 942"/>
                  <a:gd name="T23" fmla="*/ 960 h 124"/>
                  <a:gd name="T24" fmla="+- 0 1383 1330"/>
                  <a:gd name="T25" fmla="*/ T24 w 69"/>
                  <a:gd name="T26" fmla="+- 0 972 942"/>
                  <a:gd name="T27" fmla="*/ 972 h 124"/>
                  <a:gd name="T28" fmla="+- 0 1383 1330"/>
                  <a:gd name="T29" fmla="*/ T28 w 69"/>
                  <a:gd name="T30" fmla="+- 0 975 942"/>
                  <a:gd name="T31" fmla="*/ 975 h 124"/>
                  <a:gd name="T32" fmla="+- 0 1379 1330"/>
                  <a:gd name="T33" fmla="*/ T32 w 69"/>
                  <a:gd name="T34" fmla="+- 0 983 942"/>
                  <a:gd name="T35" fmla="*/ 983 h 124"/>
                  <a:gd name="T36" fmla="+- 0 1374 1330"/>
                  <a:gd name="T37" fmla="*/ T36 w 69"/>
                  <a:gd name="T38" fmla="+- 0 988 942"/>
                  <a:gd name="T39" fmla="*/ 988 h 124"/>
                  <a:gd name="T40" fmla="+- 0 1367 1330"/>
                  <a:gd name="T41" fmla="*/ T40 w 69"/>
                  <a:gd name="T42" fmla="+- 0 994 942"/>
                  <a:gd name="T43" fmla="*/ 994 h 124"/>
                  <a:gd name="T44" fmla="+- 0 1377 1330"/>
                  <a:gd name="T45" fmla="*/ T44 w 69"/>
                  <a:gd name="T46" fmla="+- 0 994 942"/>
                  <a:gd name="T47" fmla="*/ 994 h 124"/>
                  <a:gd name="T48" fmla="+- 0 1382 1330"/>
                  <a:gd name="T49" fmla="*/ T48 w 69"/>
                  <a:gd name="T50" fmla="+- 0 991 942"/>
                  <a:gd name="T51" fmla="*/ 991 h 124"/>
                  <a:gd name="T52" fmla="+- 0 1388 1330"/>
                  <a:gd name="T53" fmla="*/ T52 w 69"/>
                  <a:gd name="T54" fmla="+- 0 986 942"/>
                  <a:gd name="T55" fmla="*/ 986 h 124"/>
                  <a:gd name="T56" fmla="+- 0 1394 1330"/>
                  <a:gd name="T57" fmla="*/ T56 w 69"/>
                  <a:gd name="T58" fmla="+- 0 976 942"/>
                  <a:gd name="T59" fmla="*/ 976 h 124"/>
                  <a:gd name="T60" fmla="+- 0 1396 1330"/>
                  <a:gd name="T61" fmla="*/ T60 w 69"/>
                  <a:gd name="T62" fmla="+- 0 972 942"/>
                  <a:gd name="T63" fmla="*/ 972 h 124"/>
                  <a:gd name="T64" fmla="+- 0 1396 1330"/>
                  <a:gd name="T65" fmla="*/ T64 w 69"/>
                  <a:gd name="T66" fmla="+- 0 960 942"/>
                  <a:gd name="T67" fmla="*/ 960 h 124"/>
                  <a:gd name="T68" fmla="+- 0 1393 1330"/>
                  <a:gd name="T69" fmla="*/ T68 w 69"/>
                  <a:gd name="T70" fmla="+- 0 955 942"/>
                  <a:gd name="T71" fmla="*/ 955 h 124"/>
                  <a:gd name="T72" fmla="+- 0 1384 1330"/>
                  <a:gd name="T73" fmla="*/ T72 w 69"/>
                  <a:gd name="T74" fmla="+- 0 947 942"/>
                  <a:gd name="T75" fmla="*/ 947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69" h="124">
                    <a:moveTo>
                      <a:pt x="54" y="5"/>
                    </a:moveTo>
                    <a:lnTo>
                      <a:pt x="40" y="5"/>
                    </a:lnTo>
                    <a:lnTo>
                      <a:pt x="45" y="7"/>
                    </a:lnTo>
                    <a:lnTo>
                      <a:pt x="52" y="13"/>
                    </a:lnTo>
                    <a:lnTo>
                      <a:pt x="52" y="14"/>
                    </a:lnTo>
                    <a:lnTo>
                      <a:pt x="53" y="18"/>
                    </a:lnTo>
                    <a:lnTo>
                      <a:pt x="53" y="30"/>
                    </a:lnTo>
                    <a:lnTo>
                      <a:pt x="53" y="33"/>
                    </a:lnTo>
                    <a:lnTo>
                      <a:pt x="49" y="41"/>
                    </a:lnTo>
                    <a:lnTo>
                      <a:pt x="44" y="46"/>
                    </a:lnTo>
                    <a:lnTo>
                      <a:pt x="37" y="52"/>
                    </a:lnTo>
                    <a:lnTo>
                      <a:pt x="47" y="52"/>
                    </a:lnTo>
                    <a:lnTo>
                      <a:pt x="52" y="49"/>
                    </a:lnTo>
                    <a:lnTo>
                      <a:pt x="58" y="44"/>
                    </a:lnTo>
                    <a:lnTo>
                      <a:pt x="64" y="34"/>
                    </a:lnTo>
                    <a:lnTo>
                      <a:pt x="66" y="30"/>
                    </a:lnTo>
                    <a:lnTo>
                      <a:pt x="66" y="18"/>
                    </a:lnTo>
                    <a:lnTo>
                      <a:pt x="63" y="13"/>
                    </a:lnTo>
                    <a:lnTo>
                      <a:pt x="54"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29" name="Group 456"/>
            <p:cNvGrpSpPr/>
            <p:nvPr/>
          </p:nvGrpSpPr>
          <p:grpSpPr>
            <a:xfrm>
              <a:off x="1415" y="941"/>
              <a:ext cx="138" cy="127"/>
              <a:chOff x="1415" y="941"/>
              <a:chExt cx="138" cy="127"/>
            </a:xfrm>
          </p:grpSpPr>
          <p:sp>
            <p:nvSpPr>
              <p:cNvPr id="8655" name="Freeform 457"/>
              <p:cNvSpPr/>
              <p:nvPr/>
            </p:nvSpPr>
            <p:spPr bwMode="auto">
              <a:xfrm>
                <a:off x="1415" y="941"/>
                <a:ext cx="138" cy="127"/>
              </a:xfrm>
              <a:custGeom>
                <a:gdLst>
                  <a:gd name="T0" fmla="+- 0 1531 1415"/>
                  <a:gd name="T1" fmla="*/ T0 w 138"/>
                  <a:gd name="T2" fmla="+- 0 941 941"/>
                  <a:gd name="T3" fmla="*/ 941 h 127"/>
                  <a:gd name="T4" fmla="+- 0 1524 1415"/>
                  <a:gd name="T5" fmla="*/ T4 w 138"/>
                  <a:gd name="T6" fmla="+- 0 941 941"/>
                  <a:gd name="T7" fmla="*/ 941 h 127"/>
                  <a:gd name="T8" fmla="+- 0 1437 1415"/>
                  <a:gd name="T9" fmla="*/ T8 w 138"/>
                  <a:gd name="T10" fmla="+- 0 1068 941"/>
                  <a:gd name="T11" fmla="*/ 1068 h 127"/>
                  <a:gd name="T12" fmla="+- 0 1445 1415"/>
                  <a:gd name="T13" fmla="*/ T12 w 138"/>
                  <a:gd name="T14" fmla="+- 0 1068 941"/>
                  <a:gd name="T15" fmla="*/ 1068 h 127"/>
                  <a:gd name="T16" fmla="+- 0 1531 1415"/>
                  <a:gd name="T17" fmla="*/ T16 w 138"/>
                  <a:gd name="T18" fmla="+- 0 941 941"/>
                  <a:gd name="T19" fmla="*/ 941 h 127"/>
                </a:gdLst>
                <a:cxnLst>
                  <a:cxn ang="0">
                    <a:pos x="T1" y="T3"/>
                  </a:cxn>
                  <a:cxn ang="0">
                    <a:pos x="T5" y="T7"/>
                  </a:cxn>
                  <a:cxn ang="0">
                    <a:pos x="T9" y="T11"/>
                  </a:cxn>
                  <a:cxn ang="0">
                    <a:pos x="T13" y="T15"/>
                  </a:cxn>
                  <a:cxn ang="0">
                    <a:pos x="T17" y="T19"/>
                  </a:cxn>
                </a:cxnLst>
                <a:rect l="0" t="0" r="r" b="b"/>
                <a:pathLst>
                  <a:path w="138" h="127">
                    <a:moveTo>
                      <a:pt x="116" y="0"/>
                    </a:moveTo>
                    <a:lnTo>
                      <a:pt x="109" y="0"/>
                    </a:lnTo>
                    <a:lnTo>
                      <a:pt x="22" y="127"/>
                    </a:lnTo>
                    <a:lnTo>
                      <a:pt x="30" y="127"/>
                    </a:lnTo>
                    <a:lnTo>
                      <a:pt x="11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6" name="Freeform 458"/>
              <p:cNvSpPr/>
              <p:nvPr/>
            </p:nvSpPr>
            <p:spPr bwMode="auto">
              <a:xfrm>
                <a:off x="1415" y="941"/>
                <a:ext cx="138" cy="127"/>
              </a:xfrm>
              <a:custGeom>
                <a:gdLst>
                  <a:gd name="T0" fmla="+- 0 1532 1415"/>
                  <a:gd name="T1" fmla="*/ T0 w 138"/>
                  <a:gd name="T2" fmla="+- 0 1004 941"/>
                  <a:gd name="T3" fmla="*/ 1004 h 127"/>
                  <a:gd name="T4" fmla="+- 0 1523 1415"/>
                  <a:gd name="T5" fmla="*/ T4 w 138"/>
                  <a:gd name="T6" fmla="+- 0 1004 941"/>
                  <a:gd name="T7" fmla="*/ 1004 h 127"/>
                  <a:gd name="T8" fmla="+- 0 1519 1415"/>
                  <a:gd name="T9" fmla="*/ T8 w 138"/>
                  <a:gd name="T10" fmla="+- 0 1005 941"/>
                  <a:gd name="T11" fmla="*/ 1005 h 127"/>
                  <a:gd name="T12" fmla="+- 0 1511 1415"/>
                  <a:gd name="T13" fmla="*/ T12 w 138"/>
                  <a:gd name="T14" fmla="+- 0 1011 941"/>
                  <a:gd name="T15" fmla="*/ 1011 h 127"/>
                  <a:gd name="T16" fmla="+- 0 1508 1415"/>
                  <a:gd name="T17" fmla="*/ T16 w 138"/>
                  <a:gd name="T18" fmla="+- 0 1014 941"/>
                  <a:gd name="T19" fmla="*/ 1014 h 127"/>
                  <a:gd name="T20" fmla="+- 0 1503 1415"/>
                  <a:gd name="T21" fmla="*/ T20 w 138"/>
                  <a:gd name="T22" fmla="+- 0 1025 941"/>
                  <a:gd name="T23" fmla="*/ 1025 h 127"/>
                  <a:gd name="T24" fmla="+- 0 1502 1415"/>
                  <a:gd name="T25" fmla="*/ T24 w 138"/>
                  <a:gd name="T26" fmla="+- 0 1030 941"/>
                  <a:gd name="T27" fmla="*/ 1030 h 127"/>
                  <a:gd name="T28" fmla="+- 0 1502 1415"/>
                  <a:gd name="T29" fmla="*/ T28 w 138"/>
                  <a:gd name="T30" fmla="+- 0 1043 941"/>
                  <a:gd name="T31" fmla="*/ 1043 h 127"/>
                  <a:gd name="T32" fmla="+- 0 1523 1415"/>
                  <a:gd name="T33" fmla="*/ T32 w 138"/>
                  <a:gd name="T34" fmla="+- 0 1068 941"/>
                  <a:gd name="T35" fmla="*/ 1068 h 127"/>
                  <a:gd name="T36" fmla="+- 0 1534 1415"/>
                  <a:gd name="T37" fmla="*/ T36 w 138"/>
                  <a:gd name="T38" fmla="+- 0 1068 941"/>
                  <a:gd name="T39" fmla="*/ 1068 h 127"/>
                  <a:gd name="T40" fmla="+- 0 1540 1415"/>
                  <a:gd name="T41" fmla="*/ T40 w 138"/>
                  <a:gd name="T42" fmla="+- 0 1066 941"/>
                  <a:gd name="T43" fmla="*/ 1066 h 127"/>
                  <a:gd name="T44" fmla="+- 0 1542 1415"/>
                  <a:gd name="T45" fmla="*/ T44 w 138"/>
                  <a:gd name="T46" fmla="+- 0 1063 941"/>
                  <a:gd name="T47" fmla="*/ 1063 h 127"/>
                  <a:gd name="T48" fmla="+- 0 1525 1415"/>
                  <a:gd name="T49" fmla="*/ T48 w 138"/>
                  <a:gd name="T50" fmla="+- 0 1063 941"/>
                  <a:gd name="T51" fmla="*/ 1063 h 127"/>
                  <a:gd name="T52" fmla="+- 0 1522 1415"/>
                  <a:gd name="T53" fmla="*/ T52 w 138"/>
                  <a:gd name="T54" fmla="+- 0 1062 941"/>
                  <a:gd name="T55" fmla="*/ 1062 h 127"/>
                  <a:gd name="T56" fmla="+- 0 1518 1415"/>
                  <a:gd name="T57" fmla="*/ T56 w 138"/>
                  <a:gd name="T58" fmla="+- 0 1055 941"/>
                  <a:gd name="T59" fmla="*/ 1055 h 127"/>
                  <a:gd name="T60" fmla="+- 0 1516 1415"/>
                  <a:gd name="T61" fmla="*/ T60 w 138"/>
                  <a:gd name="T62" fmla="+- 0 1048 941"/>
                  <a:gd name="T63" fmla="*/ 1048 h 127"/>
                  <a:gd name="T64" fmla="+- 0 1516 1415"/>
                  <a:gd name="T65" fmla="*/ T64 w 138"/>
                  <a:gd name="T66" fmla="+- 0 1025 941"/>
                  <a:gd name="T67" fmla="*/ 1025 h 127"/>
                  <a:gd name="T68" fmla="+- 0 1518 1415"/>
                  <a:gd name="T69" fmla="*/ T68 w 138"/>
                  <a:gd name="T70" fmla="+- 0 1018 941"/>
                  <a:gd name="T71" fmla="*/ 1018 h 127"/>
                  <a:gd name="T72" fmla="+- 0 1522 1415"/>
                  <a:gd name="T73" fmla="*/ T72 w 138"/>
                  <a:gd name="T74" fmla="+- 0 1011 941"/>
                  <a:gd name="T75" fmla="*/ 1011 h 127"/>
                  <a:gd name="T76" fmla="+- 0 1525 1415"/>
                  <a:gd name="T77" fmla="*/ T76 w 138"/>
                  <a:gd name="T78" fmla="+- 0 1009 941"/>
                  <a:gd name="T79" fmla="*/ 1009 h 127"/>
                  <a:gd name="T80" fmla="+- 0 1541 1415"/>
                  <a:gd name="T81" fmla="*/ T80 w 138"/>
                  <a:gd name="T82" fmla="+- 0 1009 941"/>
                  <a:gd name="T83" fmla="*/ 1009 h 127"/>
                  <a:gd name="T84" fmla="+- 0 1536 1415"/>
                  <a:gd name="T85" fmla="*/ T84 w 138"/>
                  <a:gd name="T86" fmla="+- 0 1006 941"/>
                  <a:gd name="T87" fmla="*/ 1006 h 127"/>
                  <a:gd name="T88" fmla="+- 0 1532 1415"/>
                  <a:gd name="T89" fmla="*/ T88 w 138"/>
                  <a:gd name="T90" fmla="+- 0 1004 941"/>
                  <a:gd name="T91" fmla="*/ 1004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38" h="127">
                    <a:moveTo>
                      <a:pt x="117" y="63"/>
                    </a:moveTo>
                    <a:lnTo>
                      <a:pt x="108" y="63"/>
                    </a:lnTo>
                    <a:lnTo>
                      <a:pt x="104" y="64"/>
                    </a:lnTo>
                    <a:lnTo>
                      <a:pt x="96" y="70"/>
                    </a:lnTo>
                    <a:lnTo>
                      <a:pt x="93" y="73"/>
                    </a:lnTo>
                    <a:lnTo>
                      <a:pt x="88" y="84"/>
                    </a:lnTo>
                    <a:lnTo>
                      <a:pt x="87" y="89"/>
                    </a:lnTo>
                    <a:lnTo>
                      <a:pt x="87" y="102"/>
                    </a:lnTo>
                    <a:lnTo>
                      <a:pt x="108" y="127"/>
                    </a:lnTo>
                    <a:lnTo>
                      <a:pt x="119" y="127"/>
                    </a:lnTo>
                    <a:lnTo>
                      <a:pt x="125" y="125"/>
                    </a:lnTo>
                    <a:lnTo>
                      <a:pt x="127" y="122"/>
                    </a:lnTo>
                    <a:lnTo>
                      <a:pt x="110" y="122"/>
                    </a:lnTo>
                    <a:lnTo>
                      <a:pt x="107" y="121"/>
                    </a:lnTo>
                    <a:lnTo>
                      <a:pt x="103" y="114"/>
                    </a:lnTo>
                    <a:lnTo>
                      <a:pt x="101" y="107"/>
                    </a:lnTo>
                    <a:lnTo>
                      <a:pt x="101" y="84"/>
                    </a:lnTo>
                    <a:lnTo>
                      <a:pt x="103" y="77"/>
                    </a:lnTo>
                    <a:lnTo>
                      <a:pt x="107" y="70"/>
                    </a:lnTo>
                    <a:lnTo>
                      <a:pt x="110" y="68"/>
                    </a:lnTo>
                    <a:lnTo>
                      <a:pt x="126" y="68"/>
                    </a:lnTo>
                    <a:lnTo>
                      <a:pt x="121" y="65"/>
                    </a:lnTo>
                    <a:lnTo>
                      <a:pt x="117"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7" name="Freeform 459"/>
              <p:cNvSpPr/>
              <p:nvPr/>
            </p:nvSpPr>
            <p:spPr bwMode="auto">
              <a:xfrm>
                <a:off x="1415" y="941"/>
                <a:ext cx="138" cy="127"/>
              </a:xfrm>
              <a:custGeom>
                <a:gdLst>
                  <a:gd name="T0" fmla="+- 0 1541 1415"/>
                  <a:gd name="T1" fmla="*/ T0 w 138"/>
                  <a:gd name="T2" fmla="+- 0 1009 941"/>
                  <a:gd name="T3" fmla="*/ 1009 h 127"/>
                  <a:gd name="T4" fmla="+- 0 1530 1415"/>
                  <a:gd name="T5" fmla="*/ T4 w 138"/>
                  <a:gd name="T6" fmla="+- 0 1009 941"/>
                  <a:gd name="T7" fmla="*/ 1009 h 127"/>
                  <a:gd name="T8" fmla="+- 0 1533 1415"/>
                  <a:gd name="T9" fmla="*/ T8 w 138"/>
                  <a:gd name="T10" fmla="+- 0 1010 941"/>
                  <a:gd name="T11" fmla="*/ 1010 h 127"/>
                  <a:gd name="T12" fmla="+- 0 1537 1415"/>
                  <a:gd name="T13" fmla="*/ T12 w 138"/>
                  <a:gd name="T14" fmla="+- 0 1018 941"/>
                  <a:gd name="T15" fmla="*/ 1018 h 127"/>
                  <a:gd name="T16" fmla="+- 0 1539 1415"/>
                  <a:gd name="T17" fmla="*/ T16 w 138"/>
                  <a:gd name="T18" fmla="+- 0 1025 941"/>
                  <a:gd name="T19" fmla="*/ 1025 h 127"/>
                  <a:gd name="T20" fmla="+- 0 1539 1415"/>
                  <a:gd name="T21" fmla="*/ T20 w 138"/>
                  <a:gd name="T22" fmla="+- 0 1047 941"/>
                  <a:gd name="T23" fmla="*/ 1047 h 127"/>
                  <a:gd name="T24" fmla="+- 0 1537 1415"/>
                  <a:gd name="T25" fmla="*/ T24 w 138"/>
                  <a:gd name="T26" fmla="+- 0 1054 941"/>
                  <a:gd name="T27" fmla="*/ 1054 h 127"/>
                  <a:gd name="T28" fmla="+- 0 1533 1415"/>
                  <a:gd name="T29" fmla="*/ T28 w 138"/>
                  <a:gd name="T30" fmla="+- 0 1062 941"/>
                  <a:gd name="T31" fmla="*/ 1062 h 127"/>
                  <a:gd name="T32" fmla="+- 0 1530 1415"/>
                  <a:gd name="T33" fmla="*/ T32 w 138"/>
                  <a:gd name="T34" fmla="+- 0 1063 941"/>
                  <a:gd name="T35" fmla="*/ 1063 h 127"/>
                  <a:gd name="T36" fmla="+- 0 1542 1415"/>
                  <a:gd name="T37" fmla="*/ T36 w 138"/>
                  <a:gd name="T38" fmla="+- 0 1063 941"/>
                  <a:gd name="T39" fmla="*/ 1063 h 127"/>
                  <a:gd name="T40" fmla="+- 0 1550 1415"/>
                  <a:gd name="T41" fmla="*/ T40 w 138"/>
                  <a:gd name="T42" fmla="+- 0 1055 941"/>
                  <a:gd name="T43" fmla="*/ 1055 h 127"/>
                  <a:gd name="T44" fmla="+- 0 1553 1415"/>
                  <a:gd name="T45" fmla="*/ T44 w 138"/>
                  <a:gd name="T46" fmla="+- 0 1047 941"/>
                  <a:gd name="T47" fmla="*/ 1047 h 127"/>
                  <a:gd name="T48" fmla="+- 0 1553 1415"/>
                  <a:gd name="T49" fmla="*/ T48 w 138"/>
                  <a:gd name="T50" fmla="+- 0 1030 941"/>
                  <a:gd name="T51" fmla="*/ 1030 h 127"/>
                  <a:gd name="T52" fmla="+- 0 1552 1415"/>
                  <a:gd name="T53" fmla="*/ T52 w 138"/>
                  <a:gd name="T54" fmla="+- 0 1025 941"/>
                  <a:gd name="T55" fmla="*/ 1025 h 127"/>
                  <a:gd name="T56" fmla="+- 0 1547 1415"/>
                  <a:gd name="T57" fmla="*/ T56 w 138"/>
                  <a:gd name="T58" fmla="+- 0 1015 941"/>
                  <a:gd name="T59" fmla="*/ 1015 h 127"/>
                  <a:gd name="T60" fmla="+- 0 1544 1415"/>
                  <a:gd name="T61" fmla="*/ T60 w 138"/>
                  <a:gd name="T62" fmla="+- 0 1011 941"/>
                  <a:gd name="T63" fmla="*/ 1011 h 127"/>
                  <a:gd name="T64" fmla="+- 0 1541 1415"/>
                  <a:gd name="T65" fmla="*/ T64 w 138"/>
                  <a:gd name="T66" fmla="+- 0 1009 941"/>
                  <a:gd name="T67" fmla="*/ 100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6" y="68"/>
                    </a:moveTo>
                    <a:lnTo>
                      <a:pt x="115" y="68"/>
                    </a:lnTo>
                    <a:lnTo>
                      <a:pt x="118" y="69"/>
                    </a:lnTo>
                    <a:lnTo>
                      <a:pt x="122" y="77"/>
                    </a:lnTo>
                    <a:lnTo>
                      <a:pt x="124" y="84"/>
                    </a:lnTo>
                    <a:lnTo>
                      <a:pt x="124" y="106"/>
                    </a:lnTo>
                    <a:lnTo>
                      <a:pt x="122" y="113"/>
                    </a:lnTo>
                    <a:lnTo>
                      <a:pt x="118" y="121"/>
                    </a:lnTo>
                    <a:lnTo>
                      <a:pt x="115" y="122"/>
                    </a:lnTo>
                    <a:lnTo>
                      <a:pt x="127" y="122"/>
                    </a:lnTo>
                    <a:lnTo>
                      <a:pt x="135" y="114"/>
                    </a:lnTo>
                    <a:lnTo>
                      <a:pt x="138" y="106"/>
                    </a:lnTo>
                    <a:lnTo>
                      <a:pt x="138" y="89"/>
                    </a:lnTo>
                    <a:lnTo>
                      <a:pt x="137" y="84"/>
                    </a:lnTo>
                    <a:lnTo>
                      <a:pt x="132" y="74"/>
                    </a:lnTo>
                    <a:lnTo>
                      <a:pt x="129" y="70"/>
                    </a:lnTo>
                    <a:lnTo>
                      <a:pt x="126"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8" name="Freeform 460"/>
              <p:cNvSpPr/>
              <p:nvPr/>
            </p:nvSpPr>
            <p:spPr bwMode="auto">
              <a:xfrm>
                <a:off x="1415" y="941"/>
                <a:ext cx="138" cy="127"/>
              </a:xfrm>
              <a:custGeom>
                <a:gdLst>
                  <a:gd name="T0" fmla="+- 0 1449 1415"/>
                  <a:gd name="T1" fmla="*/ T0 w 138"/>
                  <a:gd name="T2" fmla="+- 0 941 941"/>
                  <a:gd name="T3" fmla="*/ 941 h 127"/>
                  <a:gd name="T4" fmla="+- 0 1437 1415"/>
                  <a:gd name="T5" fmla="*/ T4 w 138"/>
                  <a:gd name="T6" fmla="+- 0 941 941"/>
                  <a:gd name="T7" fmla="*/ 941 h 127"/>
                  <a:gd name="T8" fmla="+- 0 1433 1415"/>
                  <a:gd name="T9" fmla="*/ T8 w 138"/>
                  <a:gd name="T10" fmla="+- 0 943 941"/>
                  <a:gd name="T11" fmla="*/ 943 h 127"/>
                  <a:gd name="T12" fmla="+- 0 1424 1415"/>
                  <a:gd name="T13" fmla="*/ T12 w 138"/>
                  <a:gd name="T14" fmla="+- 0 948 941"/>
                  <a:gd name="T15" fmla="*/ 948 h 127"/>
                  <a:gd name="T16" fmla="+- 0 1421 1415"/>
                  <a:gd name="T17" fmla="*/ T16 w 138"/>
                  <a:gd name="T18" fmla="+- 0 952 941"/>
                  <a:gd name="T19" fmla="*/ 952 h 127"/>
                  <a:gd name="T20" fmla="+- 0 1417 1415"/>
                  <a:gd name="T21" fmla="*/ T20 w 138"/>
                  <a:gd name="T22" fmla="+- 0 962 941"/>
                  <a:gd name="T23" fmla="*/ 962 h 127"/>
                  <a:gd name="T24" fmla="+- 0 1415 1415"/>
                  <a:gd name="T25" fmla="*/ T24 w 138"/>
                  <a:gd name="T26" fmla="+- 0 968 941"/>
                  <a:gd name="T27" fmla="*/ 968 h 127"/>
                  <a:gd name="T28" fmla="+- 0 1415 1415"/>
                  <a:gd name="T29" fmla="*/ T28 w 138"/>
                  <a:gd name="T30" fmla="+- 0 980 941"/>
                  <a:gd name="T31" fmla="*/ 980 h 127"/>
                  <a:gd name="T32" fmla="+- 0 1417 1415"/>
                  <a:gd name="T33" fmla="*/ T32 w 138"/>
                  <a:gd name="T34" fmla="+- 0 986 941"/>
                  <a:gd name="T35" fmla="*/ 986 h 127"/>
                  <a:gd name="T36" fmla="+- 0 1419 1415"/>
                  <a:gd name="T37" fmla="*/ T36 w 138"/>
                  <a:gd name="T38" fmla="+- 0 991 941"/>
                  <a:gd name="T39" fmla="*/ 991 h 127"/>
                  <a:gd name="T40" fmla="+- 0 1421 1415"/>
                  <a:gd name="T41" fmla="*/ T40 w 138"/>
                  <a:gd name="T42" fmla="+- 0 996 941"/>
                  <a:gd name="T43" fmla="*/ 996 h 127"/>
                  <a:gd name="T44" fmla="+- 0 1424 1415"/>
                  <a:gd name="T45" fmla="*/ T44 w 138"/>
                  <a:gd name="T46" fmla="+- 0 1000 941"/>
                  <a:gd name="T47" fmla="*/ 1000 h 127"/>
                  <a:gd name="T48" fmla="+- 0 1432 1415"/>
                  <a:gd name="T49" fmla="*/ T48 w 138"/>
                  <a:gd name="T50" fmla="+- 0 1005 941"/>
                  <a:gd name="T51" fmla="*/ 1005 h 127"/>
                  <a:gd name="T52" fmla="+- 0 1436 1415"/>
                  <a:gd name="T53" fmla="*/ T52 w 138"/>
                  <a:gd name="T54" fmla="+- 0 1006 941"/>
                  <a:gd name="T55" fmla="*/ 1006 h 127"/>
                  <a:gd name="T56" fmla="+- 0 1448 1415"/>
                  <a:gd name="T57" fmla="*/ T56 w 138"/>
                  <a:gd name="T58" fmla="+- 0 1006 941"/>
                  <a:gd name="T59" fmla="*/ 1006 h 127"/>
                  <a:gd name="T60" fmla="+- 0 1454 1415"/>
                  <a:gd name="T61" fmla="*/ T60 w 138"/>
                  <a:gd name="T62" fmla="+- 0 1003 941"/>
                  <a:gd name="T63" fmla="*/ 1003 h 127"/>
                  <a:gd name="T64" fmla="+- 0 1455 1415"/>
                  <a:gd name="T65" fmla="*/ T64 w 138"/>
                  <a:gd name="T66" fmla="+- 0 1001 941"/>
                  <a:gd name="T67" fmla="*/ 1001 h 127"/>
                  <a:gd name="T68" fmla="+- 0 1439 1415"/>
                  <a:gd name="T69" fmla="*/ T68 w 138"/>
                  <a:gd name="T70" fmla="+- 0 1001 941"/>
                  <a:gd name="T71" fmla="*/ 1001 h 127"/>
                  <a:gd name="T72" fmla="+- 0 1437 1415"/>
                  <a:gd name="T73" fmla="*/ T72 w 138"/>
                  <a:gd name="T74" fmla="+- 0 1001 941"/>
                  <a:gd name="T75" fmla="*/ 1001 h 127"/>
                  <a:gd name="T76" fmla="+- 0 1434 1415"/>
                  <a:gd name="T77" fmla="*/ T76 w 138"/>
                  <a:gd name="T78" fmla="+- 0 998 941"/>
                  <a:gd name="T79" fmla="*/ 998 h 127"/>
                  <a:gd name="T80" fmla="+- 0 1432 1415"/>
                  <a:gd name="T81" fmla="*/ T80 w 138"/>
                  <a:gd name="T82" fmla="+- 0 996 941"/>
                  <a:gd name="T83" fmla="*/ 996 h 127"/>
                  <a:gd name="T84" fmla="+- 0 1430 1415"/>
                  <a:gd name="T85" fmla="*/ T84 w 138"/>
                  <a:gd name="T86" fmla="+- 0 988 941"/>
                  <a:gd name="T87" fmla="*/ 988 h 127"/>
                  <a:gd name="T88" fmla="+- 0 1429 1415"/>
                  <a:gd name="T89" fmla="*/ T88 w 138"/>
                  <a:gd name="T90" fmla="+- 0 982 941"/>
                  <a:gd name="T91" fmla="*/ 982 h 127"/>
                  <a:gd name="T92" fmla="+- 0 1429 1415"/>
                  <a:gd name="T93" fmla="*/ T92 w 138"/>
                  <a:gd name="T94" fmla="+- 0 962 941"/>
                  <a:gd name="T95" fmla="*/ 962 h 127"/>
                  <a:gd name="T96" fmla="+- 0 1431 1415"/>
                  <a:gd name="T97" fmla="*/ T96 w 138"/>
                  <a:gd name="T98" fmla="+- 0 955 941"/>
                  <a:gd name="T99" fmla="*/ 955 h 127"/>
                  <a:gd name="T100" fmla="+- 0 1435 1415"/>
                  <a:gd name="T101" fmla="*/ T100 w 138"/>
                  <a:gd name="T102" fmla="+- 0 948 941"/>
                  <a:gd name="T103" fmla="*/ 948 h 127"/>
                  <a:gd name="T104" fmla="+- 0 1438 1415"/>
                  <a:gd name="T105" fmla="*/ T104 w 138"/>
                  <a:gd name="T106" fmla="+- 0 946 941"/>
                  <a:gd name="T107" fmla="*/ 946 h 127"/>
                  <a:gd name="T108" fmla="+- 0 1456 1415"/>
                  <a:gd name="T109" fmla="*/ T108 w 138"/>
                  <a:gd name="T110" fmla="+- 0 946 941"/>
                  <a:gd name="T111" fmla="*/ 946 h 127"/>
                  <a:gd name="T112" fmla="+- 0 1455 1415"/>
                  <a:gd name="T113" fmla="*/ T112 w 138"/>
                  <a:gd name="T114" fmla="+- 0 945 941"/>
                  <a:gd name="T115" fmla="*/ 945 h 127"/>
                  <a:gd name="T116" fmla="+- 0 1449 1415"/>
                  <a:gd name="T117" fmla="*/ T116 w 138"/>
                  <a:gd name="T118" fmla="+- 0 941 941"/>
                  <a:gd name="T119" fmla="*/ 941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4" y="0"/>
                    </a:moveTo>
                    <a:lnTo>
                      <a:pt x="22" y="0"/>
                    </a:lnTo>
                    <a:lnTo>
                      <a:pt x="18" y="2"/>
                    </a:lnTo>
                    <a:lnTo>
                      <a:pt x="9" y="7"/>
                    </a:lnTo>
                    <a:lnTo>
                      <a:pt x="6" y="11"/>
                    </a:lnTo>
                    <a:lnTo>
                      <a:pt x="2" y="21"/>
                    </a:lnTo>
                    <a:lnTo>
                      <a:pt x="0" y="27"/>
                    </a:lnTo>
                    <a:lnTo>
                      <a:pt x="0" y="39"/>
                    </a:lnTo>
                    <a:lnTo>
                      <a:pt x="2" y="45"/>
                    </a:lnTo>
                    <a:lnTo>
                      <a:pt x="4" y="50"/>
                    </a:lnTo>
                    <a:lnTo>
                      <a:pt x="6" y="55"/>
                    </a:lnTo>
                    <a:lnTo>
                      <a:pt x="9" y="59"/>
                    </a:lnTo>
                    <a:lnTo>
                      <a:pt x="17" y="64"/>
                    </a:lnTo>
                    <a:lnTo>
                      <a:pt x="21" y="65"/>
                    </a:lnTo>
                    <a:lnTo>
                      <a:pt x="33" y="65"/>
                    </a:lnTo>
                    <a:lnTo>
                      <a:pt x="39" y="62"/>
                    </a:lnTo>
                    <a:lnTo>
                      <a:pt x="40" y="60"/>
                    </a:lnTo>
                    <a:lnTo>
                      <a:pt x="24" y="60"/>
                    </a:lnTo>
                    <a:lnTo>
                      <a:pt x="22" y="60"/>
                    </a:lnTo>
                    <a:lnTo>
                      <a:pt x="19" y="57"/>
                    </a:lnTo>
                    <a:lnTo>
                      <a:pt x="17" y="55"/>
                    </a:lnTo>
                    <a:lnTo>
                      <a:pt x="15" y="47"/>
                    </a:lnTo>
                    <a:lnTo>
                      <a:pt x="14" y="41"/>
                    </a:lnTo>
                    <a:lnTo>
                      <a:pt x="14" y="21"/>
                    </a:lnTo>
                    <a:lnTo>
                      <a:pt x="16" y="14"/>
                    </a:lnTo>
                    <a:lnTo>
                      <a:pt x="20" y="7"/>
                    </a:lnTo>
                    <a:lnTo>
                      <a:pt x="23" y="5"/>
                    </a:lnTo>
                    <a:lnTo>
                      <a:pt x="41" y="5"/>
                    </a:lnTo>
                    <a:lnTo>
                      <a:pt x="40" y="4"/>
                    </a:lnTo>
                    <a:lnTo>
                      <a:pt x="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9" name="Freeform 461"/>
              <p:cNvSpPr/>
              <p:nvPr/>
            </p:nvSpPr>
            <p:spPr bwMode="auto">
              <a:xfrm>
                <a:off x="1415" y="941"/>
                <a:ext cx="138" cy="127"/>
              </a:xfrm>
              <a:custGeom>
                <a:gdLst>
                  <a:gd name="T0" fmla="+- 0 1456 1415"/>
                  <a:gd name="T1" fmla="*/ T0 w 138"/>
                  <a:gd name="T2" fmla="+- 0 946 941"/>
                  <a:gd name="T3" fmla="*/ 946 h 127"/>
                  <a:gd name="T4" fmla="+- 0 1444 1415"/>
                  <a:gd name="T5" fmla="*/ T4 w 138"/>
                  <a:gd name="T6" fmla="+- 0 946 941"/>
                  <a:gd name="T7" fmla="*/ 946 h 127"/>
                  <a:gd name="T8" fmla="+- 0 1446 1415"/>
                  <a:gd name="T9" fmla="*/ T8 w 138"/>
                  <a:gd name="T10" fmla="+- 0 948 941"/>
                  <a:gd name="T11" fmla="*/ 948 h 127"/>
                  <a:gd name="T12" fmla="+- 0 1451 1415"/>
                  <a:gd name="T13" fmla="*/ T12 w 138"/>
                  <a:gd name="T14" fmla="+- 0 955 941"/>
                  <a:gd name="T15" fmla="*/ 955 h 127"/>
                  <a:gd name="T16" fmla="+- 0 1452 1415"/>
                  <a:gd name="T17" fmla="*/ T16 w 138"/>
                  <a:gd name="T18" fmla="+- 0 962 941"/>
                  <a:gd name="T19" fmla="*/ 962 h 127"/>
                  <a:gd name="T20" fmla="+- 0 1452 1415"/>
                  <a:gd name="T21" fmla="*/ T20 w 138"/>
                  <a:gd name="T22" fmla="+- 0 986 941"/>
                  <a:gd name="T23" fmla="*/ 986 h 127"/>
                  <a:gd name="T24" fmla="+- 0 1451 1415"/>
                  <a:gd name="T25" fmla="*/ T24 w 138"/>
                  <a:gd name="T26" fmla="+- 0 992 941"/>
                  <a:gd name="T27" fmla="*/ 992 h 127"/>
                  <a:gd name="T28" fmla="+- 0 1446 1415"/>
                  <a:gd name="T29" fmla="*/ T28 w 138"/>
                  <a:gd name="T30" fmla="+- 0 1000 941"/>
                  <a:gd name="T31" fmla="*/ 1000 h 127"/>
                  <a:gd name="T32" fmla="+- 0 1443 1415"/>
                  <a:gd name="T33" fmla="*/ T32 w 138"/>
                  <a:gd name="T34" fmla="+- 0 1001 941"/>
                  <a:gd name="T35" fmla="*/ 1001 h 127"/>
                  <a:gd name="T36" fmla="+- 0 1455 1415"/>
                  <a:gd name="T37" fmla="*/ T36 w 138"/>
                  <a:gd name="T38" fmla="+- 0 1001 941"/>
                  <a:gd name="T39" fmla="*/ 1001 h 127"/>
                  <a:gd name="T40" fmla="+- 0 1464 1415"/>
                  <a:gd name="T41" fmla="*/ T40 w 138"/>
                  <a:gd name="T42" fmla="+- 0 992 941"/>
                  <a:gd name="T43" fmla="*/ 992 h 127"/>
                  <a:gd name="T44" fmla="+- 0 1466 1415"/>
                  <a:gd name="T45" fmla="*/ T44 w 138"/>
                  <a:gd name="T46" fmla="+- 0 984 941"/>
                  <a:gd name="T47" fmla="*/ 984 h 127"/>
                  <a:gd name="T48" fmla="+- 0 1466 1415"/>
                  <a:gd name="T49" fmla="*/ T48 w 138"/>
                  <a:gd name="T50" fmla="+- 0 965 941"/>
                  <a:gd name="T51" fmla="*/ 965 h 127"/>
                  <a:gd name="T52" fmla="+- 0 1464 1415"/>
                  <a:gd name="T53" fmla="*/ T52 w 138"/>
                  <a:gd name="T54" fmla="+- 0 958 941"/>
                  <a:gd name="T55" fmla="*/ 958 h 127"/>
                  <a:gd name="T56" fmla="+- 0 1456 1415"/>
                  <a:gd name="T57" fmla="*/ T56 w 138"/>
                  <a:gd name="T58" fmla="+- 0 946 941"/>
                  <a:gd name="T59" fmla="*/ 94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38" h="127">
                    <a:moveTo>
                      <a:pt x="41" y="5"/>
                    </a:moveTo>
                    <a:lnTo>
                      <a:pt x="29" y="5"/>
                    </a:lnTo>
                    <a:lnTo>
                      <a:pt x="31" y="7"/>
                    </a:lnTo>
                    <a:lnTo>
                      <a:pt x="36" y="14"/>
                    </a:lnTo>
                    <a:lnTo>
                      <a:pt x="37" y="21"/>
                    </a:lnTo>
                    <a:lnTo>
                      <a:pt x="37" y="45"/>
                    </a:lnTo>
                    <a:lnTo>
                      <a:pt x="36" y="51"/>
                    </a:lnTo>
                    <a:lnTo>
                      <a:pt x="31" y="59"/>
                    </a:lnTo>
                    <a:lnTo>
                      <a:pt x="28" y="60"/>
                    </a:lnTo>
                    <a:lnTo>
                      <a:pt x="40" y="60"/>
                    </a:lnTo>
                    <a:lnTo>
                      <a:pt x="49" y="51"/>
                    </a:lnTo>
                    <a:lnTo>
                      <a:pt x="51" y="43"/>
                    </a:lnTo>
                    <a:lnTo>
                      <a:pt x="51" y="24"/>
                    </a:lnTo>
                    <a:lnTo>
                      <a:pt x="49" y="17"/>
                    </a:lnTo>
                    <a:lnTo>
                      <a:pt x="41"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0" name="Group 462"/>
            <p:cNvGrpSpPr/>
            <p:nvPr/>
          </p:nvGrpSpPr>
          <p:grpSpPr>
            <a:xfrm>
              <a:off x="1058" y="342"/>
              <a:ext cx="47" cy="122"/>
              <a:chOff x="1058" y="342"/>
              <a:chExt cx="47" cy="122"/>
            </a:xfrm>
          </p:grpSpPr>
          <p:sp>
            <p:nvSpPr>
              <p:cNvPr id="8653" name="Freeform 463"/>
              <p:cNvSpPr/>
              <p:nvPr/>
            </p:nvSpPr>
            <p:spPr bwMode="auto">
              <a:xfrm>
                <a:off x="1058" y="342"/>
                <a:ext cx="47" cy="122"/>
              </a:xfrm>
              <a:custGeom>
                <a:gdLst>
                  <a:gd name="T0" fmla="+- 0 1090 1058"/>
                  <a:gd name="T1" fmla="*/ T0 w 47"/>
                  <a:gd name="T2" fmla="+- 0 356 342"/>
                  <a:gd name="T3" fmla="*/ 356 h 122"/>
                  <a:gd name="T4" fmla="+- 0 1069 1058"/>
                  <a:gd name="T5" fmla="*/ T4 w 47"/>
                  <a:gd name="T6" fmla="+- 0 356 342"/>
                  <a:gd name="T7" fmla="*/ 356 h 122"/>
                  <a:gd name="T8" fmla="+- 0 1073 1058"/>
                  <a:gd name="T9" fmla="*/ T8 w 47"/>
                  <a:gd name="T10" fmla="+- 0 357 342"/>
                  <a:gd name="T11" fmla="*/ 357 h 122"/>
                  <a:gd name="T12" fmla="+- 0 1074 1058"/>
                  <a:gd name="T13" fmla="*/ T12 w 47"/>
                  <a:gd name="T14" fmla="+- 0 358 342"/>
                  <a:gd name="T15" fmla="*/ 358 h 122"/>
                  <a:gd name="T16" fmla="+- 0 1074 1058"/>
                  <a:gd name="T17" fmla="*/ T16 w 47"/>
                  <a:gd name="T18" fmla="+- 0 359 342"/>
                  <a:gd name="T19" fmla="*/ 359 h 122"/>
                  <a:gd name="T20" fmla="+- 0 1075 1058"/>
                  <a:gd name="T21" fmla="*/ T20 w 47"/>
                  <a:gd name="T22" fmla="+- 0 364 342"/>
                  <a:gd name="T23" fmla="*/ 364 h 122"/>
                  <a:gd name="T24" fmla="+- 0 1076 1058"/>
                  <a:gd name="T25" fmla="*/ T24 w 47"/>
                  <a:gd name="T26" fmla="+- 0 369 342"/>
                  <a:gd name="T27" fmla="*/ 369 h 122"/>
                  <a:gd name="T28" fmla="+- 0 1076 1058"/>
                  <a:gd name="T29" fmla="*/ T28 w 47"/>
                  <a:gd name="T30" fmla="+- 0 450 342"/>
                  <a:gd name="T31" fmla="*/ 450 h 122"/>
                  <a:gd name="T32" fmla="+- 0 1060 1058"/>
                  <a:gd name="T33" fmla="*/ T32 w 47"/>
                  <a:gd name="T34" fmla="+- 0 460 342"/>
                  <a:gd name="T35" fmla="*/ 460 h 122"/>
                  <a:gd name="T36" fmla="+- 0 1060 1058"/>
                  <a:gd name="T37" fmla="*/ T36 w 47"/>
                  <a:gd name="T38" fmla="+- 0 463 342"/>
                  <a:gd name="T39" fmla="*/ 463 h 122"/>
                  <a:gd name="T40" fmla="+- 0 1105 1058"/>
                  <a:gd name="T41" fmla="*/ T40 w 47"/>
                  <a:gd name="T42" fmla="+- 0 463 342"/>
                  <a:gd name="T43" fmla="*/ 463 h 122"/>
                  <a:gd name="T44" fmla="+- 0 1105 1058"/>
                  <a:gd name="T45" fmla="*/ T44 w 47"/>
                  <a:gd name="T46" fmla="+- 0 460 342"/>
                  <a:gd name="T47" fmla="*/ 460 h 122"/>
                  <a:gd name="T48" fmla="+- 0 1100 1058"/>
                  <a:gd name="T49" fmla="*/ T48 w 47"/>
                  <a:gd name="T50" fmla="+- 0 460 342"/>
                  <a:gd name="T51" fmla="*/ 460 h 122"/>
                  <a:gd name="T52" fmla="+- 0 1096 1058"/>
                  <a:gd name="T53" fmla="*/ T52 w 47"/>
                  <a:gd name="T54" fmla="+- 0 460 342"/>
                  <a:gd name="T55" fmla="*/ 460 h 122"/>
                  <a:gd name="T56" fmla="+- 0 1094 1058"/>
                  <a:gd name="T57" fmla="*/ T56 w 47"/>
                  <a:gd name="T58" fmla="+- 0 459 342"/>
                  <a:gd name="T59" fmla="*/ 459 h 122"/>
                  <a:gd name="T60" fmla="+- 0 1091 1058"/>
                  <a:gd name="T61" fmla="*/ T60 w 47"/>
                  <a:gd name="T62" fmla="+- 0 455 342"/>
                  <a:gd name="T63" fmla="*/ 455 h 122"/>
                  <a:gd name="T64" fmla="+- 0 1090 1058"/>
                  <a:gd name="T65" fmla="*/ T64 w 47"/>
                  <a:gd name="T66" fmla="+- 0 453 342"/>
                  <a:gd name="T67" fmla="*/ 453 h 122"/>
                  <a:gd name="T68" fmla="+- 0 1090 1058"/>
                  <a:gd name="T69" fmla="*/ T68 w 47"/>
                  <a:gd name="T70" fmla="+- 0 450 342"/>
                  <a:gd name="T71" fmla="*/ 450 h 122"/>
                  <a:gd name="T72" fmla="+- 0 1090 1058"/>
                  <a:gd name="T73" fmla="*/ T72 w 47"/>
                  <a:gd name="T74" fmla="+- 0 356 342"/>
                  <a:gd name="T75" fmla="*/ 356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47" h="122">
                    <a:moveTo>
                      <a:pt x="32" y="14"/>
                    </a:moveTo>
                    <a:lnTo>
                      <a:pt x="11" y="14"/>
                    </a:lnTo>
                    <a:lnTo>
                      <a:pt x="15" y="15"/>
                    </a:lnTo>
                    <a:lnTo>
                      <a:pt x="16" y="16"/>
                    </a:lnTo>
                    <a:lnTo>
                      <a:pt x="16" y="17"/>
                    </a:lnTo>
                    <a:lnTo>
                      <a:pt x="17" y="22"/>
                    </a:lnTo>
                    <a:lnTo>
                      <a:pt x="18" y="27"/>
                    </a:lnTo>
                    <a:lnTo>
                      <a:pt x="18" y="108"/>
                    </a:lnTo>
                    <a:lnTo>
                      <a:pt x="2" y="118"/>
                    </a:lnTo>
                    <a:lnTo>
                      <a:pt x="2" y="121"/>
                    </a:lnTo>
                    <a:lnTo>
                      <a:pt x="47" y="121"/>
                    </a:lnTo>
                    <a:lnTo>
                      <a:pt x="47" y="118"/>
                    </a:lnTo>
                    <a:lnTo>
                      <a:pt x="42" y="118"/>
                    </a:lnTo>
                    <a:lnTo>
                      <a:pt x="38" y="118"/>
                    </a:lnTo>
                    <a:lnTo>
                      <a:pt x="36" y="117"/>
                    </a:lnTo>
                    <a:lnTo>
                      <a:pt x="33" y="113"/>
                    </a:lnTo>
                    <a:lnTo>
                      <a:pt x="32" y="111"/>
                    </a:lnTo>
                    <a:lnTo>
                      <a:pt x="32" y="108"/>
                    </a:lnTo>
                    <a:lnTo>
                      <a:pt x="32"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4" name="Freeform 464"/>
              <p:cNvSpPr/>
              <p:nvPr/>
            </p:nvSpPr>
            <p:spPr bwMode="auto">
              <a:xfrm>
                <a:off x="1058" y="342"/>
                <a:ext cx="47" cy="122"/>
              </a:xfrm>
              <a:custGeom>
                <a:gdLst>
                  <a:gd name="T0" fmla="+- 0 1090 1058"/>
                  <a:gd name="T1" fmla="*/ T0 w 47"/>
                  <a:gd name="T2" fmla="+- 0 342 342"/>
                  <a:gd name="T3" fmla="*/ 342 h 122"/>
                  <a:gd name="T4" fmla="+- 0 1087 1058"/>
                  <a:gd name="T5" fmla="*/ T4 w 47"/>
                  <a:gd name="T6" fmla="+- 0 342 342"/>
                  <a:gd name="T7" fmla="*/ 342 h 122"/>
                  <a:gd name="T8" fmla="+- 0 1058 1058"/>
                  <a:gd name="T9" fmla="*/ T8 w 47"/>
                  <a:gd name="T10" fmla="+- 0 356 342"/>
                  <a:gd name="T11" fmla="*/ 356 h 122"/>
                  <a:gd name="T12" fmla="+- 0 1060 1058"/>
                  <a:gd name="T13" fmla="*/ T12 w 47"/>
                  <a:gd name="T14" fmla="+- 0 359 342"/>
                  <a:gd name="T15" fmla="*/ 359 h 122"/>
                  <a:gd name="T16" fmla="+- 0 1063 1058"/>
                  <a:gd name="T17" fmla="*/ T16 w 47"/>
                  <a:gd name="T18" fmla="+- 0 357 342"/>
                  <a:gd name="T19" fmla="*/ 357 h 122"/>
                  <a:gd name="T20" fmla="+- 0 1066 1058"/>
                  <a:gd name="T21" fmla="*/ T20 w 47"/>
                  <a:gd name="T22" fmla="+- 0 356 342"/>
                  <a:gd name="T23" fmla="*/ 356 h 122"/>
                  <a:gd name="T24" fmla="+- 0 1090 1058"/>
                  <a:gd name="T25" fmla="*/ T24 w 47"/>
                  <a:gd name="T26" fmla="+- 0 356 342"/>
                  <a:gd name="T27" fmla="*/ 356 h 122"/>
                  <a:gd name="T28" fmla="+- 0 1090 1058"/>
                  <a:gd name="T29" fmla="*/ T28 w 47"/>
                  <a:gd name="T30" fmla="+- 0 342 342"/>
                  <a:gd name="T31" fmla="*/ 342 h 12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47" h="122">
                    <a:moveTo>
                      <a:pt x="32" y="0"/>
                    </a:moveTo>
                    <a:lnTo>
                      <a:pt x="29" y="0"/>
                    </a:lnTo>
                    <a:lnTo>
                      <a:pt x="0" y="14"/>
                    </a:lnTo>
                    <a:lnTo>
                      <a:pt x="2" y="17"/>
                    </a:lnTo>
                    <a:lnTo>
                      <a:pt x="5" y="15"/>
                    </a:lnTo>
                    <a:lnTo>
                      <a:pt x="8" y="14"/>
                    </a:lnTo>
                    <a:lnTo>
                      <a:pt x="32" y="14"/>
                    </a:lnTo>
                    <a:lnTo>
                      <a:pt x="3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1" name="Group 465"/>
            <p:cNvGrpSpPr/>
            <p:nvPr/>
          </p:nvGrpSpPr>
          <p:grpSpPr>
            <a:xfrm>
              <a:off x="1134" y="342"/>
              <a:ext cx="68" cy="124"/>
              <a:chOff x="1134" y="342"/>
              <a:chExt cx="68" cy="124"/>
            </a:xfrm>
          </p:grpSpPr>
          <p:sp>
            <p:nvSpPr>
              <p:cNvPr id="8650" name="Freeform 466"/>
              <p:cNvSpPr/>
              <p:nvPr/>
            </p:nvSpPr>
            <p:spPr bwMode="auto">
              <a:xfrm>
                <a:off x="1134" y="342"/>
                <a:ext cx="68" cy="124"/>
              </a:xfrm>
              <a:custGeom>
                <a:gdLst>
                  <a:gd name="T0" fmla="+- 0 1142 1134"/>
                  <a:gd name="T1" fmla="*/ T0 w 68"/>
                  <a:gd name="T2" fmla="+- 0 450 342"/>
                  <a:gd name="T3" fmla="*/ 450 h 124"/>
                  <a:gd name="T4" fmla="+- 0 1140 1134"/>
                  <a:gd name="T5" fmla="*/ T4 w 68"/>
                  <a:gd name="T6" fmla="+- 0 450 342"/>
                  <a:gd name="T7" fmla="*/ 450 h 124"/>
                  <a:gd name="T8" fmla="+- 0 1138 1134"/>
                  <a:gd name="T9" fmla="*/ T8 w 68"/>
                  <a:gd name="T10" fmla="+- 0 450 342"/>
                  <a:gd name="T11" fmla="*/ 450 h 124"/>
                  <a:gd name="T12" fmla="+- 0 1137 1134"/>
                  <a:gd name="T13" fmla="*/ T12 w 68"/>
                  <a:gd name="T14" fmla="+- 0 452 342"/>
                  <a:gd name="T15" fmla="*/ 452 h 124"/>
                  <a:gd name="T16" fmla="+- 0 1134 1134"/>
                  <a:gd name="T17" fmla="*/ T16 w 68"/>
                  <a:gd name="T18" fmla="+- 0 456 342"/>
                  <a:gd name="T19" fmla="*/ 456 h 124"/>
                  <a:gd name="T20" fmla="+- 0 1134 1134"/>
                  <a:gd name="T21" fmla="*/ T20 w 68"/>
                  <a:gd name="T22" fmla="+- 0 458 342"/>
                  <a:gd name="T23" fmla="*/ 458 h 124"/>
                  <a:gd name="T24" fmla="+- 0 1136 1134"/>
                  <a:gd name="T25" fmla="*/ T24 w 68"/>
                  <a:gd name="T26" fmla="+- 0 461 342"/>
                  <a:gd name="T27" fmla="*/ 461 h 124"/>
                  <a:gd name="T28" fmla="+- 0 1142 1134"/>
                  <a:gd name="T29" fmla="*/ T28 w 68"/>
                  <a:gd name="T30" fmla="+- 0 464 342"/>
                  <a:gd name="T31" fmla="*/ 464 h 124"/>
                  <a:gd name="T32" fmla="+- 0 1147 1134"/>
                  <a:gd name="T33" fmla="*/ T32 w 68"/>
                  <a:gd name="T34" fmla="+- 0 465 342"/>
                  <a:gd name="T35" fmla="*/ 465 h 124"/>
                  <a:gd name="T36" fmla="+- 0 1155 1134"/>
                  <a:gd name="T37" fmla="*/ T36 w 68"/>
                  <a:gd name="T38" fmla="+- 0 465 342"/>
                  <a:gd name="T39" fmla="*/ 465 h 124"/>
                  <a:gd name="T40" fmla="+- 0 1177 1134"/>
                  <a:gd name="T41" fmla="*/ T40 w 68"/>
                  <a:gd name="T42" fmla="+- 0 462 342"/>
                  <a:gd name="T43" fmla="*/ 462 h 124"/>
                  <a:gd name="T44" fmla="+- 0 1182 1134"/>
                  <a:gd name="T45" fmla="*/ T44 w 68"/>
                  <a:gd name="T46" fmla="+- 0 458 342"/>
                  <a:gd name="T47" fmla="*/ 458 h 124"/>
                  <a:gd name="T48" fmla="+- 0 1165 1134"/>
                  <a:gd name="T49" fmla="*/ T48 w 68"/>
                  <a:gd name="T50" fmla="+- 0 458 342"/>
                  <a:gd name="T51" fmla="*/ 458 h 124"/>
                  <a:gd name="T52" fmla="+- 0 1162 1134"/>
                  <a:gd name="T53" fmla="*/ T52 w 68"/>
                  <a:gd name="T54" fmla="+- 0 458 342"/>
                  <a:gd name="T55" fmla="*/ 458 h 124"/>
                  <a:gd name="T56" fmla="+- 0 1160 1134"/>
                  <a:gd name="T57" fmla="*/ T56 w 68"/>
                  <a:gd name="T58" fmla="+- 0 457 342"/>
                  <a:gd name="T59" fmla="*/ 457 h 124"/>
                  <a:gd name="T60" fmla="+- 0 1159 1134"/>
                  <a:gd name="T61" fmla="*/ T60 w 68"/>
                  <a:gd name="T62" fmla="+- 0 457 342"/>
                  <a:gd name="T63" fmla="*/ 457 h 124"/>
                  <a:gd name="T64" fmla="+- 0 1156 1134"/>
                  <a:gd name="T65" fmla="*/ T64 w 68"/>
                  <a:gd name="T66" fmla="+- 0 455 342"/>
                  <a:gd name="T67" fmla="*/ 455 h 124"/>
                  <a:gd name="T68" fmla="+- 0 1149 1134"/>
                  <a:gd name="T69" fmla="*/ T68 w 68"/>
                  <a:gd name="T70" fmla="+- 0 452 342"/>
                  <a:gd name="T71" fmla="*/ 452 h 124"/>
                  <a:gd name="T72" fmla="+- 0 1147 1134"/>
                  <a:gd name="T73" fmla="*/ T72 w 68"/>
                  <a:gd name="T74" fmla="+- 0 451 342"/>
                  <a:gd name="T75" fmla="*/ 451 h 124"/>
                  <a:gd name="T76" fmla="+- 0 1146 1134"/>
                  <a:gd name="T77" fmla="*/ T76 w 68"/>
                  <a:gd name="T78" fmla="+- 0 450 342"/>
                  <a:gd name="T79" fmla="*/ 450 h 124"/>
                  <a:gd name="T80" fmla="+- 0 1142 1134"/>
                  <a:gd name="T81" fmla="*/ T80 w 68"/>
                  <a:gd name="T82" fmla="+- 0 450 342"/>
                  <a:gd name="T83" fmla="*/ 450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68" h="124">
                    <a:moveTo>
                      <a:pt x="8" y="108"/>
                    </a:moveTo>
                    <a:lnTo>
                      <a:pt x="6" y="108"/>
                    </a:lnTo>
                    <a:lnTo>
                      <a:pt x="4" y="108"/>
                    </a:lnTo>
                    <a:lnTo>
                      <a:pt x="3" y="110"/>
                    </a:lnTo>
                    <a:lnTo>
                      <a:pt x="0" y="114"/>
                    </a:lnTo>
                    <a:lnTo>
                      <a:pt x="0" y="116"/>
                    </a:lnTo>
                    <a:lnTo>
                      <a:pt x="2" y="119"/>
                    </a:lnTo>
                    <a:lnTo>
                      <a:pt x="8" y="122"/>
                    </a:lnTo>
                    <a:lnTo>
                      <a:pt x="13" y="123"/>
                    </a:lnTo>
                    <a:lnTo>
                      <a:pt x="21" y="123"/>
                    </a:lnTo>
                    <a:lnTo>
                      <a:pt x="43" y="120"/>
                    </a:lnTo>
                    <a:lnTo>
                      <a:pt x="48" y="116"/>
                    </a:lnTo>
                    <a:lnTo>
                      <a:pt x="31" y="116"/>
                    </a:lnTo>
                    <a:lnTo>
                      <a:pt x="28" y="116"/>
                    </a:lnTo>
                    <a:lnTo>
                      <a:pt x="26" y="115"/>
                    </a:lnTo>
                    <a:lnTo>
                      <a:pt x="25" y="115"/>
                    </a:lnTo>
                    <a:lnTo>
                      <a:pt x="22" y="113"/>
                    </a:lnTo>
                    <a:lnTo>
                      <a:pt x="15" y="110"/>
                    </a:lnTo>
                    <a:lnTo>
                      <a:pt x="13" y="109"/>
                    </a:lnTo>
                    <a:lnTo>
                      <a:pt x="12" y="108"/>
                    </a:lnTo>
                    <a:lnTo>
                      <a:pt x="8" y="10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1" name="Freeform 467"/>
              <p:cNvSpPr/>
              <p:nvPr/>
            </p:nvSpPr>
            <p:spPr bwMode="auto">
              <a:xfrm>
                <a:off x="1134" y="342"/>
                <a:ext cx="68" cy="124"/>
              </a:xfrm>
              <a:custGeom>
                <a:gdLst>
                  <a:gd name="T0" fmla="+- 0 1193 1134"/>
                  <a:gd name="T1" fmla="*/ T0 w 68"/>
                  <a:gd name="T2" fmla="+- 0 354 342"/>
                  <a:gd name="T3" fmla="*/ 354 h 124"/>
                  <a:gd name="T4" fmla="+- 0 1168 1134"/>
                  <a:gd name="T5" fmla="*/ T4 w 68"/>
                  <a:gd name="T6" fmla="+- 0 354 342"/>
                  <a:gd name="T7" fmla="*/ 354 h 124"/>
                  <a:gd name="T8" fmla="+- 0 1172 1134"/>
                  <a:gd name="T9" fmla="*/ T8 w 68"/>
                  <a:gd name="T10" fmla="+- 0 356 342"/>
                  <a:gd name="T11" fmla="*/ 356 h 124"/>
                  <a:gd name="T12" fmla="+- 0 1176 1134"/>
                  <a:gd name="T13" fmla="*/ T12 w 68"/>
                  <a:gd name="T14" fmla="+- 0 359 342"/>
                  <a:gd name="T15" fmla="*/ 359 h 124"/>
                  <a:gd name="T16" fmla="+- 0 1180 1134"/>
                  <a:gd name="T17" fmla="*/ T16 w 68"/>
                  <a:gd name="T18" fmla="+- 0 363 342"/>
                  <a:gd name="T19" fmla="*/ 363 h 124"/>
                  <a:gd name="T20" fmla="+- 0 1182 1134"/>
                  <a:gd name="T21" fmla="*/ T20 w 68"/>
                  <a:gd name="T22" fmla="+- 0 368 342"/>
                  <a:gd name="T23" fmla="*/ 368 h 124"/>
                  <a:gd name="T24" fmla="+- 0 1182 1134"/>
                  <a:gd name="T25" fmla="*/ T24 w 68"/>
                  <a:gd name="T26" fmla="+- 0 379 342"/>
                  <a:gd name="T27" fmla="*/ 379 h 124"/>
                  <a:gd name="T28" fmla="+- 0 1155 1134"/>
                  <a:gd name="T29" fmla="*/ T28 w 68"/>
                  <a:gd name="T30" fmla="+- 0 402 342"/>
                  <a:gd name="T31" fmla="*/ 402 h 124"/>
                  <a:gd name="T32" fmla="+- 0 1155 1134"/>
                  <a:gd name="T33" fmla="*/ T32 w 68"/>
                  <a:gd name="T34" fmla="+- 0 404 342"/>
                  <a:gd name="T35" fmla="*/ 404 h 124"/>
                  <a:gd name="T36" fmla="+- 0 1162 1134"/>
                  <a:gd name="T37" fmla="*/ T36 w 68"/>
                  <a:gd name="T38" fmla="+- 0 404 342"/>
                  <a:gd name="T39" fmla="*/ 404 h 124"/>
                  <a:gd name="T40" fmla="+- 0 1166 1134"/>
                  <a:gd name="T41" fmla="*/ T40 w 68"/>
                  <a:gd name="T42" fmla="+- 0 405 342"/>
                  <a:gd name="T43" fmla="*/ 405 h 124"/>
                  <a:gd name="T44" fmla="+- 0 1189 1134"/>
                  <a:gd name="T45" fmla="*/ T44 w 68"/>
                  <a:gd name="T46" fmla="+- 0 430 342"/>
                  <a:gd name="T47" fmla="*/ 430 h 124"/>
                  <a:gd name="T48" fmla="+- 0 1189 1134"/>
                  <a:gd name="T49" fmla="*/ T48 w 68"/>
                  <a:gd name="T50" fmla="+- 0 441 342"/>
                  <a:gd name="T51" fmla="*/ 441 h 124"/>
                  <a:gd name="T52" fmla="+- 0 1187 1134"/>
                  <a:gd name="T53" fmla="*/ T52 w 68"/>
                  <a:gd name="T54" fmla="+- 0 446 342"/>
                  <a:gd name="T55" fmla="*/ 446 h 124"/>
                  <a:gd name="T56" fmla="+- 0 1178 1134"/>
                  <a:gd name="T57" fmla="*/ T56 w 68"/>
                  <a:gd name="T58" fmla="+- 0 456 342"/>
                  <a:gd name="T59" fmla="*/ 456 h 124"/>
                  <a:gd name="T60" fmla="+- 0 1173 1134"/>
                  <a:gd name="T61" fmla="*/ T60 w 68"/>
                  <a:gd name="T62" fmla="+- 0 458 342"/>
                  <a:gd name="T63" fmla="*/ 458 h 124"/>
                  <a:gd name="T64" fmla="+- 0 1182 1134"/>
                  <a:gd name="T65" fmla="*/ T64 w 68"/>
                  <a:gd name="T66" fmla="+- 0 458 342"/>
                  <a:gd name="T67" fmla="*/ 458 h 124"/>
                  <a:gd name="T68" fmla="+- 0 1192 1134"/>
                  <a:gd name="T69" fmla="*/ T68 w 68"/>
                  <a:gd name="T70" fmla="+- 0 451 342"/>
                  <a:gd name="T71" fmla="*/ 451 h 124"/>
                  <a:gd name="T72" fmla="+- 0 1199 1134"/>
                  <a:gd name="T73" fmla="*/ T72 w 68"/>
                  <a:gd name="T74" fmla="+- 0 443 342"/>
                  <a:gd name="T75" fmla="*/ 443 h 124"/>
                  <a:gd name="T76" fmla="+- 0 1202 1134"/>
                  <a:gd name="T77" fmla="*/ T76 w 68"/>
                  <a:gd name="T78" fmla="+- 0 434 342"/>
                  <a:gd name="T79" fmla="*/ 434 h 124"/>
                  <a:gd name="T80" fmla="+- 0 1202 1134"/>
                  <a:gd name="T81" fmla="*/ T80 w 68"/>
                  <a:gd name="T82" fmla="+- 0 417 342"/>
                  <a:gd name="T83" fmla="*/ 417 h 124"/>
                  <a:gd name="T84" fmla="+- 0 1200 1134"/>
                  <a:gd name="T85" fmla="*/ T84 w 68"/>
                  <a:gd name="T86" fmla="+- 0 410 342"/>
                  <a:gd name="T87" fmla="*/ 410 h 124"/>
                  <a:gd name="T88" fmla="+- 0 1193 1134"/>
                  <a:gd name="T89" fmla="*/ T88 w 68"/>
                  <a:gd name="T90" fmla="+- 0 400 342"/>
                  <a:gd name="T91" fmla="*/ 400 h 124"/>
                  <a:gd name="T92" fmla="+- 0 1187 1134"/>
                  <a:gd name="T93" fmla="*/ T92 w 68"/>
                  <a:gd name="T94" fmla="+- 0 396 342"/>
                  <a:gd name="T95" fmla="*/ 396 h 124"/>
                  <a:gd name="T96" fmla="+- 0 1180 1134"/>
                  <a:gd name="T97" fmla="*/ T96 w 68"/>
                  <a:gd name="T98" fmla="+- 0 393 342"/>
                  <a:gd name="T99" fmla="*/ 393 h 124"/>
                  <a:gd name="T100" fmla="+- 0 1191 1134"/>
                  <a:gd name="T101" fmla="*/ T100 w 68"/>
                  <a:gd name="T102" fmla="+- 0 384 342"/>
                  <a:gd name="T103" fmla="*/ 384 h 124"/>
                  <a:gd name="T104" fmla="+- 0 1196 1134"/>
                  <a:gd name="T105" fmla="*/ T104 w 68"/>
                  <a:gd name="T106" fmla="+- 0 375 342"/>
                  <a:gd name="T107" fmla="*/ 375 h 124"/>
                  <a:gd name="T108" fmla="+- 0 1196 1134"/>
                  <a:gd name="T109" fmla="*/ T108 w 68"/>
                  <a:gd name="T110" fmla="+- 0 361 342"/>
                  <a:gd name="T111" fmla="*/ 361 h 124"/>
                  <a:gd name="T112" fmla="+- 0 1194 1134"/>
                  <a:gd name="T113" fmla="*/ T112 w 68"/>
                  <a:gd name="T114" fmla="+- 0 356 342"/>
                  <a:gd name="T115" fmla="*/ 356 h 124"/>
                  <a:gd name="T116" fmla="+- 0 1193 1134"/>
                  <a:gd name="T117" fmla="*/ T116 w 68"/>
                  <a:gd name="T118" fmla="+- 0 354 342"/>
                  <a:gd name="T119" fmla="*/ 354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68" h="124">
                    <a:moveTo>
                      <a:pt x="59" y="12"/>
                    </a:moveTo>
                    <a:lnTo>
                      <a:pt x="34" y="12"/>
                    </a:lnTo>
                    <a:lnTo>
                      <a:pt x="38" y="14"/>
                    </a:lnTo>
                    <a:lnTo>
                      <a:pt x="42" y="17"/>
                    </a:lnTo>
                    <a:lnTo>
                      <a:pt x="46" y="21"/>
                    </a:lnTo>
                    <a:lnTo>
                      <a:pt x="48" y="26"/>
                    </a:lnTo>
                    <a:lnTo>
                      <a:pt x="48" y="37"/>
                    </a:lnTo>
                    <a:lnTo>
                      <a:pt x="21" y="60"/>
                    </a:lnTo>
                    <a:lnTo>
                      <a:pt x="21" y="62"/>
                    </a:lnTo>
                    <a:lnTo>
                      <a:pt x="28" y="62"/>
                    </a:lnTo>
                    <a:lnTo>
                      <a:pt x="32" y="63"/>
                    </a:lnTo>
                    <a:lnTo>
                      <a:pt x="55" y="88"/>
                    </a:lnTo>
                    <a:lnTo>
                      <a:pt x="55" y="99"/>
                    </a:lnTo>
                    <a:lnTo>
                      <a:pt x="53" y="104"/>
                    </a:lnTo>
                    <a:lnTo>
                      <a:pt x="44" y="114"/>
                    </a:lnTo>
                    <a:lnTo>
                      <a:pt x="39" y="116"/>
                    </a:lnTo>
                    <a:lnTo>
                      <a:pt x="48" y="116"/>
                    </a:lnTo>
                    <a:lnTo>
                      <a:pt x="58" y="109"/>
                    </a:lnTo>
                    <a:lnTo>
                      <a:pt x="65" y="101"/>
                    </a:lnTo>
                    <a:lnTo>
                      <a:pt x="68" y="92"/>
                    </a:lnTo>
                    <a:lnTo>
                      <a:pt x="68" y="75"/>
                    </a:lnTo>
                    <a:lnTo>
                      <a:pt x="66" y="68"/>
                    </a:lnTo>
                    <a:lnTo>
                      <a:pt x="59" y="58"/>
                    </a:lnTo>
                    <a:lnTo>
                      <a:pt x="53" y="54"/>
                    </a:lnTo>
                    <a:lnTo>
                      <a:pt x="46" y="51"/>
                    </a:lnTo>
                    <a:lnTo>
                      <a:pt x="57" y="42"/>
                    </a:lnTo>
                    <a:lnTo>
                      <a:pt x="62" y="33"/>
                    </a:lnTo>
                    <a:lnTo>
                      <a:pt x="62" y="19"/>
                    </a:lnTo>
                    <a:lnTo>
                      <a:pt x="60" y="14"/>
                    </a:lnTo>
                    <a:lnTo>
                      <a:pt x="5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52" name="Freeform 468"/>
              <p:cNvSpPr/>
              <p:nvPr/>
            </p:nvSpPr>
            <p:spPr bwMode="auto">
              <a:xfrm>
                <a:off x="1134" y="342"/>
                <a:ext cx="68" cy="124"/>
              </a:xfrm>
              <a:custGeom>
                <a:gdLst>
                  <a:gd name="T0" fmla="+- 0 1178 1134"/>
                  <a:gd name="T1" fmla="*/ T0 w 68"/>
                  <a:gd name="T2" fmla="+- 0 342 342"/>
                  <a:gd name="T3" fmla="*/ 342 h 124"/>
                  <a:gd name="T4" fmla="+- 0 1161 1134"/>
                  <a:gd name="T5" fmla="*/ T4 w 68"/>
                  <a:gd name="T6" fmla="+- 0 342 342"/>
                  <a:gd name="T7" fmla="*/ 342 h 124"/>
                  <a:gd name="T8" fmla="+- 0 1154 1134"/>
                  <a:gd name="T9" fmla="*/ T8 w 68"/>
                  <a:gd name="T10" fmla="+- 0 344 342"/>
                  <a:gd name="T11" fmla="*/ 344 h 124"/>
                  <a:gd name="T12" fmla="+- 0 1144 1134"/>
                  <a:gd name="T13" fmla="*/ T12 w 68"/>
                  <a:gd name="T14" fmla="+- 0 353 342"/>
                  <a:gd name="T15" fmla="*/ 353 h 124"/>
                  <a:gd name="T16" fmla="+- 0 1140 1134"/>
                  <a:gd name="T17" fmla="*/ T16 w 68"/>
                  <a:gd name="T18" fmla="+- 0 359 342"/>
                  <a:gd name="T19" fmla="*/ 359 h 124"/>
                  <a:gd name="T20" fmla="+- 0 1136 1134"/>
                  <a:gd name="T21" fmla="*/ T20 w 68"/>
                  <a:gd name="T22" fmla="+- 0 367 342"/>
                  <a:gd name="T23" fmla="*/ 367 h 124"/>
                  <a:gd name="T24" fmla="+- 0 1139 1134"/>
                  <a:gd name="T25" fmla="*/ T24 w 68"/>
                  <a:gd name="T26" fmla="+- 0 368 342"/>
                  <a:gd name="T27" fmla="*/ 368 h 124"/>
                  <a:gd name="T28" fmla="+- 0 1145 1134"/>
                  <a:gd name="T29" fmla="*/ T28 w 68"/>
                  <a:gd name="T30" fmla="+- 0 359 342"/>
                  <a:gd name="T31" fmla="*/ 359 h 124"/>
                  <a:gd name="T32" fmla="+- 0 1153 1134"/>
                  <a:gd name="T33" fmla="*/ T32 w 68"/>
                  <a:gd name="T34" fmla="+- 0 354 342"/>
                  <a:gd name="T35" fmla="*/ 354 h 124"/>
                  <a:gd name="T36" fmla="+- 0 1193 1134"/>
                  <a:gd name="T37" fmla="*/ T36 w 68"/>
                  <a:gd name="T38" fmla="+- 0 354 342"/>
                  <a:gd name="T39" fmla="*/ 354 h 124"/>
                  <a:gd name="T40" fmla="+- 0 1191 1134"/>
                  <a:gd name="T41" fmla="*/ T40 w 68"/>
                  <a:gd name="T42" fmla="+- 0 351 342"/>
                  <a:gd name="T43" fmla="*/ 351 h 124"/>
                  <a:gd name="T44" fmla="+- 0 1185 1134"/>
                  <a:gd name="T45" fmla="*/ T44 w 68"/>
                  <a:gd name="T46" fmla="+- 0 345 342"/>
                  <a:gd name="T47" fmla="*/ 345 h 124"/>
                  <a:gd name="T48" fmla="+- 0 1178 1134"/>
                  <a:gd name="T49" fmla="*/ T48 w 68"/>
                  <a:gd name="T50" fmla="+- 0 342 342"/>
                  <a:gd name="T51" fmla="*/ 342 h 12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68" h="124">
                    <a:moveTo>
                      <a:pt x="44" y="0"/>
                    </a:moveTo>
                    <a:lnTo>
                      <a:pt x="27" y="0"/>
                    </a:lnTo>
                    <a:lnTo>
                      <a:pt x="20" y="2"/>
                    </a:lnTo>
                    <a:lnTo>
                      <a:pt x="10" y="11"/>
                    </a:lnTo>
                    <a:lnTo>
                      <a:pt x="6" y="17"/>
                    </a:lnTo>
                    <a:lnTo>
                      <a:pt x="2" y="25"/>
                    </a:lnTo>
                    <a:lnTo>
                      <a:pt x="5" y="26"/>
                    </a:lnTo>
                    <a:lnTo>
                      <a:pt x="11" y="17"/>
                    </a:lnTo>
                    <a:lnTo>
                      <a:pt x="19" y="12"/>
                    </a:lnTo>
                    <a:lnTo>
                      <a:pt x="59" y="12"/>
                    </a:lnTo>
                    <a:lnTo>
                      <a:pt x="57" y="9"/>
                    </a:lnTo>
                    <a:lnTo>
                      <a:pt x="51" y="3"/>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2" name="Group 469"/>
            <p:cNvGrpSpPr/>
            <p:nvPr/>
          </p:nvGrpSpPr>
          <p:grpSpPr>
            <a:xfrm>
              <a:off x="1224" y="341"/>
              <a:ext cx="138" cy="127"/>
              <a:chOff x="1224" y="341"/>
              <a:chExt cx="138" cy="127"/>
            </a:xfrm>
          </p:grpSpPr>
          <p:sp>
            <p:nvSpPr>
              <p:cNvPr id="8645" name="Freeform 470"/>
              <p:cNvSpPr/>
              <p:nvPr/>
            </p:nvSpPr>
            <p:spPr bwMode="auto">
              <a:xfrm>
                <a:off x="1224" y="341"/>
                <a:ext cx="138" cy="127"/>
              </a:xfrm>
              <a:custGeom>
                <a:gdLst>
                  <a:gd name="T0" fmla="+- 0 1340 1224"/>
                  <a:gd name="T1" fmla="*/ T0 w 138"/>
                  <a:gd name="T2" fmla="+- 0 341 341"/>
                  <a:gd name="T3" fmla="*/ 341 h 127"/>
                  <a:gd name="T4" fmla="+- 0 1332 1224"/>
                  <a:gd name="T5" fmla="*/ T4 w 138"/>
                  <a:gd name="T6" fmla="+- 0 341 341"/>
                  <a:gd name="T7" fmla="*/ 341 h 127"/>
                  <a:gd name="T8" fmla="+- 0 1245 1224"/>
                  <a:gd name="T9" fmla="*/ T8 w 138"/>
                  <a:gd name="T10" fmla="+- 0 468 341"/>
                  <a:gd name="T11" fmla="*/ 468 h 127"/>
                  <a:gd name="T12" fmla="+- 0 1253 1224"/>
                  <a:gd name="T13" fmla="*/ T12 w 138"/>
                  <a:gd name="T14" fmla="+- 0 468 341"/>
                  <a:gd name="T15" fmla="*/ 468 h 127"/>
                  <a:gd name="T16" fmla="+- 0 1340 1224"/>
                  <a:gd name="T17" fmla="*/ T16 w 138"/>
                  <a:gd name="T18" fmla="+- 0 341 341"/>
                  <a:gd name="T19" fmla="*/ 341 h 127"/>
                </a:gdLst>
                <a:cxnLst>
                  <a:cxn ang="0">
                    <a:pos x="T1" y="T3"/>
                  </a:cxn>
                  <a:cxn ang="0">
                    <a:pos x="T5" y="T7"/>
                  </a:cxn>
                  <a:cxn ang="0">
                    <a:pos x="T9" y="T11"/>
                  </a:cxn>
                  <a:cxn ang="0">
                    <a:pos x="T13" y="T15"/>
                  </a:cxn>
                  <a:cxn ang="0">
                    <a:pos x="T17" y="T19"/>
                  </a:cxn>
                </a:cxnLst>
                <a:rect l="0" t="0" r="r" b="b"/>
                <a:pathLst>
                  <a:path w="138" h="127">
                    <a:moveTo>
                      <a:pt x="116" y="0"/>
                    </a:moveTo>
                    <a:lnTo>
                      <a:pt x="108" y="0"/>
                    </a:lnTo>
                    <a:lnTo>
                      <a:pt x="21" y="127"/>
                    </a:lnTo>
                    <a:lnTo>
                      <a:pt x="29" y="127"/>
                    </a:lnTo>
                    <a:lnTo>
                      <a:pt x="11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6" name="Freeform 471"/>
              <p:cNvSpPr/>
              <p:nvPr/>
            </p:nvSpPr>
            <p:spPr bwMode="auto">
              <a:xfrm>
                <a:off x="1224" y="341"/>
                <a:ext cx="138" cy="127"/>
              </a:xfrm>
              <a:custGeom>
                <a:gdLst>
                  <a:gd name="T0" fmla="+- 0 1340 1224"/>
                  <a:gd name="T1" fmla="*/ T0 w 138"/>
                  <a:gd name="T2" fmla="+- 0 404 341"/>
                  <a:gd name="T3" fmla="*/ 404 h 127"/>
                  <a:gd name="T4" fmla="+- 0 1331 1224"/>
                  <a:gd name="T5" fmla="*/ T4 w 138"/>
                  <a:gd name="T6" fmla="+- 0 404 341"/>
                  <a:gd name="T7" fmla="*/ 404 h 127"/>
                  <a:gd name="T8" fmla="+- 0 1327 1224"/>
                  <a:gd name="T9" fmla="*/ T8 w 138"/>
                  <a:gd name="T10" fmla="+- 0 405 341"/>
                  <a:gd name="T11" fmla="*/ 405 h 127"/>
                  <a:gd name="T12" fmla="+- 0 1319 1224"/>
                  <a:gd name="T13" fmla="*/ T12 w 138"/>
                  <a:gd name="T14" fmla="+- 0 411 341"/>
                  <a:gd name="T15" fmla="*/ 411 h 127"/>
                  <a:gd name="T16" fmla="+- 0 1316 1224"/>
                  <a:gd name="T17" fmla="*/ T16 w 138"/>
                  <a:gd name="T18" fmla="+- 0 414 341"/>
                  <a:gd name="T19" fmla="*/ 414 h 127"/>
                  <a:gd name="T20" fmla="+- 0 1311 1224"/>
                  <a:gd name="T21" fmla="*/ T20 w 138"/>
                  <a:gd name="T22" fmla="+- 0 425 341"/>
                  <a:gd name="T23" fmla="*/ 425 h 127"/>
                  <a:gd name="T24" fmla="+- 0 1310 1224"/>
                  <a:gd name="T25" fmla="*/ T24 w 138"/>
                  <a:gd name="T26" fmla="+- 0 430 341"/>
                  <a:gd name="T27" fmla="*/ 430 h 127"/>
                  <a:gd name="T28" fmla="+- 0 1310 1224"/>
                  <a:gd name="T29" fmla="*/ T28 w 138"/>
                  <a:gd name="T30" fmla="+- 0 443 341"/>
                  <a:gd name="T31" fmla="*/ 443 h 127"/>
                  <a:gd name="T32" fmla="+- 0 1331 1224"/>
                  <a:gd name="T33" fmla="*/ T32 w 138"/>
                  <a:gd name="T34" fmla="+- 0 468 341"/>
                  <a:gd name="T35" fmla="*/ 468 h 127"/>
                  <a:gd name="T36" fmla="+- 0 1343 1224"/>
                  <a:gd name="T37" fmla="*/ T36 w 138"/>
                  <a:gd name="T38" fmla="+- 0 468 341"/>
                  <a:gd name="T39" fmla="*/ 468 h 127"/>
                  <a:gd name="T40" fmla="+- 0 1348 1224"/>
                  <a:gd name="T41" fmla="*/ T40 w 138"/>
                  <a:gd name="T42" fmla="+- 0 466 341"/>
                  <a:gd name="T43" fmla="*/ 466 h 127"/>
                  <a:gd name="T44" fmla="+- 0 1350 1224"/>
                  <a:gd name="T45" fmla="*/ T44 w 138"/>
                  <a:gd name="T46" fmla="+- 0 463 341"/>
                  <a:gd name="T47" fmla="*/ 463 h 127"/>
                  <a:gd name="T48" fmla="+- 0 1333 1224"/>
                  <a:gd name="T49" fmla="*/ T48 w 138"/>
                  <a:gd name="T50" fmla="+- 0 463 341"/>
                  <a:gd name="T51" fmla="*/ 463 h 127"/>
                  <a:gd name="T52" fmla="+- 0 1330 1224"/>
                  <a:gd name="T53" fmla="*/ T52 w 138"/>
                  <a:gd name="T54" fmla="+- 0 462 341"/>
                  <a:gd name="T55" fmla="*/ 462 h 127"/>
                  <a:gd name="T56" fmla="+- 0 1326 1224"/>
                  <a:gd name="T57" fmla="*/ T56 w 138"/>
                  <a:gd name="T58" fmla="+- 0 455 341"/>
                  <a:gd name="T59" fmla="*/ 455 h 127"/>
                  <a:gd name="T60" fmla="+- 0 1324 1224"/>
                  <a:gd name="T61" fmla="*/ T60 w 138"/>
                  <a:gd name="T62" fmla="+- 0 448 341"/>
                  <a:gd name="T63" fmla="*/ 448 h 127"/>
                  <a:gd name="T64" fmla="+- 0 1324 1224"/>
                  <a:gd name="T65" fmla="*/ T64 w 138"/>
                  <a:gd name="T66" fmla="+- 0 425 341"/>
                  <a:gd name="T67" fmla="*/ 425 h 127"/>
                  <a:gd name="T68" fmla="+- 0 1326 1224"/>
                  <a:gd name="T69" fmla="*/ T68 w 138"/>
                  <a:gd name="T70" fmla="+- 0 418 341"/>
                  <a:gd name="T71" fmla="*/ 418 h 127"/>
                  <a:gd name="T72" fmla="+- 0 1330 1224"/>
                  <a:gd name="T73" fmla="*/ T72 w 138"/>
                  <a:gd name="T74" fmla="+- 0 411 341"/>
                  <a:gd name="T75" fmla="*/ 411 h 127"/>
                  <a:gd name="T76" fmla="+- 0 1333 1224"/>
                  <a:gd name="T77" fmla="*/ T76 w 138"/>
                  <a:gd name="T78" fmla="+- 0 409 341"/>
                  <a:gd name="T79" fmla="*/ 409 h 127"/>
                  <a:gd name="T80" fmla="+- 0 1349 1224"/>
                  <a:gd name="T81" fmla="*/ T80 w 138"/>
                  <a:gd name="T82" fmla="+- 0 409 341"/>
                  <a:gd name="T83" fmla="*/ 409 h 127"/>
                  <a:gd name="T84" fmla="+- 0 1344 1224"/>
                  <a:gd name="T85" fmla="*/ T84 w 138"/>
                  <a:gd name="T86" fmla="+- 0 406 341"/>
                  <a:gd name="T87" fmla="*/ 406 h 127"/>
                  <a:gd name="T88" fmla="+- 0 1340 1224"/>
                  <a:gd name="T89" fmla="*/ T88 w 138"/>
                  <a:gd name="T90" fmla="+- 0 404 341"/>
                  <a:gd name="T91" fmla="*/ 404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38" h="127">
                    <a:moveTo>
                      <a:pt x="116" y="63"/>
                    </a:moveTo>
                    <a:lnTo>
                      <a:pt x="107" y="63"/>
                    </a:lnTo>
                    <a:lnTo>
                      <a:pt x="103" y="64"/>
                    </a:lnTo>
                    <a:lnTo>
                      <a:pt x="95" y="70"/>
                    </a:lnTo>
                    <a:lnTo>
                      <a:pt x="92" y="73"/>
                    </a:lnTo>
                    <a:lnTo>
                      <a:pt x="87" y="84"/>
                    </a:lnTo>
                    <a:lnTo>
                      <a:pt x="86" y="89"/>
                    </a:lnTo>
                    <a:lnTo>
                      <a:pt x="86" y="102"/>
                    </a:lnTo>
                    <a:lnTo>
                      <a:pt x="107" y="127"/>
                    </a:lnTo>
                    <a:lnTo>
                      <a:pt x="119" y="127"/>
                    </a:lnTo>
                    <a:lnTo>
                      <a:pt x="124" y="125"/>
                    </a:lnTo>
                    <a:lnTo>
                      <a:pt x="126" y="122"/>
                    </a:lnTo>
                    <a:lnTo>
                      <a:pt x="109" y="122"/>
                    </a:lnTo>
                    <a:lnTo>
                      <a:pt x="106" y="121"/>
                    </a:lnTo>
                    <a:lnTo>
                      <a:pt x="102" y="114"/>
                    </a:lnTo>
                    <a:lnTo>
                      <a:pt x="100" y="107"/>
                    </a:lnTo>
                    <a:lnTo>
                      <a:pt x="100" y="84"/>
                    </a:lnTo>
                    <a:lnTo>
                      <a:pt x="102" y="77"/>
                    </a:lnTo>
                    <a:lnTo>
                      <a:pt x="106" y="70"/>
                    </a:lnTo>
                    <a:lnTo>
                      <a:pt x="109" y="68"/>
                    </a:lnTo>
                    <a:lnTo>
                      <a:pt x="125" y="68"/>
                    </a:lnTo>
                    <a:lnTo>
                      <a:pt x="120" y="65"/>
                    </a:lnTo>
                    <a:lnTo>
                      <a:pt x="116"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7" name="Freeform 472"/>
              <p:cNvSpPr/>
              <p:nvPr/>
            </p:nvSpPr>
            <p:spPr bwMode="auto">
              <a:xfrm>
                <a:off x="1224" y="341"/>
                <a:ext cx="138" cy="127"/>
              </a:xfrm>
              <a:custGeom>
                <a:gdLst>
                  <a:gd name="T0" fmla="+- 0 1349 1224"/>
                  <a:gd name="T1" fmla="*/ T0 w 138"/>
                  <a:gd name="T2" fmla="+- 0 409 341"/>
                  <a:gd name="T3" fmla="*/ 409 h 127"/>
                  <a:gd name="T4" fmla="+- 0 1338 1224"/>
                  <a:gd name="T5" fmla="*/ T4 w 138"/>
                  <a:gd name="T6" fmla="+- 0 409 341"/>
                  <a:gd name="T7" fmla="*/ 409 h 127"/>
                  <a:gd name="T8" fmla="+- 0 1341 1224"/>
                  <a:gd name="T9" fmla="*/ T8 w 138"/>
                  <a:gd name="T10" fmla="+- 0 410 341"/>
                  <a:gd name="T11" fmla="*/ 410 h 127"/>
                  <a:gd name="T12" fmla="+- 0 1346 1224"/>
                  <a:gd name="T13" fmla="*/ T12 w 138"/>
                  <a:gd name="T14" fmla="+- 0 418 341"/>
                  <a:gd name="T15" fmla="*/ 418 h 127"/>
                  <a:gd name="T16" fmla="+- 0 1347 1224"/>
                  <a:gd name="T17" fmla="*/ T16 w 138"/>
                  <a:gd name="T18" fmla="+- 0 425 341"/>
                  <a:gd name="T19" fmla="*/ 425 h 127"/>
                  <a:gd name="T20" fmla="+- 0 1347 1224"/>
                  <a:gd name="T21" fmla="*/ T20 w 138"/>
                  <a:gd name="T22" fmla="+- 0 447 341"/>
                  <a:gd name="T23" fmla="*/ 447 h 127"/>
                  <a:gd name="T24" fmla="+- 0 1346 1224"/>
                  <a:gd name="T25" fmla="*/ T24 w 138"/>
                  <a:gd name="T26" fmla="+- 0 454 341"/>
                  <a:gd name="T27" fmla="*/ 454 h 127"/>
                  <a:gd name="T28" fmla="+- 0 1341 1224"/>
                  <a:gd name="T29" fmla="*/ T28 w 138"/>
                  <a:gd name="T30" fmla="+- 0 462 341"/>
                  <a:gd name="T31" fmla="*/ 462 h 127"/>
                  <a:gd name="T32" fmla="+- 0 1338 1224"/>
                  <a:gd name="T33" fmla="*/ T32 w 138"/>
                  <a:gd name="T34" fmla="+- 0 463 341"/>
                  <a:gd name="T35" fmla="*/ 463 h 127"/>
                  <a:gd name="T36" fmla="+- 0 1350 1224"/>
                  <a:gd name="T37" fmla="*/ T36 w 138"/>
                  <a:gd name="T38" fmla="+- 0 463 341"/>
                  <a:gd name="T39" fmla="*/ 463 h 127"/>
                  <a:gd name="T40" fmla="+- 0 1358 1224"/>
                  <a:gd name="T41" fmla="*/ T40 w 138"/>
                  <a:gd name="T42" fmla="+- 0 455 341"/>
                  <a:gd name="T43" fmla="*/ 455 h 127"/>
                  <a:gd name="T44" fmla="+- 0 1361 1224"/>
                  <a:gd name="T45" fmla="*/ T44 w 138"/>
                  <a:gd name="T46" fmla="+- 0 447 341"/>
                  <a:gd name="T47" fmla="*/ 447 h 127"/>
                  <a:gd name="T48" fmla="+- 0 1361 1224"/>
                  <a:gd name="T49" fmla="*/ T48 w 138"/>
                  <a:gd name="T50" fmla="+- 0 430 341"/>
                  <a:gd name="T51" fmla="*/ 430 h 127"/>
                  <a:gd name="T52" fmla="+- 0 1360 1224"/>
                  <a:gd name="T53" fmla="*/ T52 w 138"/>
                  <a:gd name="T54" fmla="+- 0 425 341"/>
                  <a:gd name="T55" fmla="*/ 425 h 127"/>
                  <a:gd name="T56" fmla="+- 0 1355 1224"/>
                  <a:gd name="T57" fmla="*/ T56 w 138"/>
                  <a:gd name="T58" fmla="+- 0 415 341"/>
                  <a:gd name="T59" fmla="*/ 415 h 127"/>
                  <a:gd name="T60" fmla="+- 0 1352 1224"/>
                  <a:gd name="T61" fmla="*/ T60 w 138"/>
                  <a:gd name="T62" fmla="+- 0 411 341"/>
                  <a:gd name="T63" fmla="*/ 411 h 127"/>
                  <a:gd name="T64" fmla="+- 0 1349 1224"/>
                  <a:gd name="T65" fmla="*/ T64 w 138"/>
                  <a:gd name="T66" fmla="+- 0 409 341"/>
                  <a:gd name="T67" fmla="*/ 40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5" y="68"/>
                    </a:moveTo>
                    <a:lnTo>
                      <a:pt x="114" y="68"/>
                    </a:lnTo>
                    <a:lnTo>
                      <a:pt x="117" y="69"/>
                    </a:lnTo>
                    <a:lnTo>
                      <a:pt x="122" y="77"/>
                    </a:lnTo>
                    <a:lnTo>
                      <a:pt x="123" y="84"/>
                    </a:lnTo>
                    <a:lnTo>
                      <a:pt x="123" y="106"/>
                    </a:lnTo>
                    <a:lnTo>
                      <a:pt x="122" y="113"/>
                    </a:lnTo>
                    <a:lnTo>
                      <a:pt x="117" y="121"/>
                    </a:lnTo>
                    <a:lnTo>
                      <a:pt x="114" y="122"/>
                    </a:lnTo>
                    <a:lnTo>
                      <a:pt x="126" y="122"/>
                    </a:lnTo>
                    <a:lnTo>
                      <a:pt x="134" y="114"/>
                    </a:lnTo>
                    <a:lnTo>
                      <a:pt x="137" y="106"/>
                    </a:lnTo>
                    <a:lnTo>
                      <a:pt x="137" y="89"/>
                    </a:lnTo>
                    <a:lnTo>
                      <a:pt x="136" y="84"/>
                    </a:lnTo>
                    <a:lnTo>
                      <a:pt x="131" y="74"/>
                    </a:lnTo>
                    <a:lnTo>
                      <a:pt x="128" y="70"/>
                    </a:lnTo>
                    <a:lnTo>
                      <a:pt x="125"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8" name="Freeform 473"/>
              <p:cNvSpPr/>
              <p:nvPr/>
            </p:nvSpPr>
            <p:spPr bwMode="auto">
              <a:xfrm>
                <a:off x="1224" y="341"/>
                <a:ext cx="138" cy="127"/>
              </a:xfrm>
              <a:custGeom>
                <a:gdLst>
                  <a:gd name="T0" fmla="+- 0 1257 1224"/>
                  <a:gd name="T1" fmla="*/ T0 w 138"/>
                  <a:gd name="T2" fmla="+- 0 341 341"/>
                  <a:gd name="T3" fmla="*/ 341 h 127"/>
                  <a:gd name="T4" fmla="+- 0 1245 1224"/>
                  <a:gd name="T5" fmla="*/ T4 w 138"/>
                  <a:gd name="T6" fmla="+- 0 341 341"/>
                  <a:gd name="T7" fmla="*/ 341 h 127"/>
                  <a:gd name="T8" fmla="+- 0 1241 1224"/>
                  <a:gd name="T9" fmla="*/ T8 w 138"/>
                  <a:gd name="T10" fmla="+- 0 343 341"/>
                  <a:gd name="T11" fmla="*/ 343 h 127"/>
                  <a:gd name="T12" fmla="+- 0 1233 1224"/>
                  <a:gd name="T13" fmla="*/ T12 w 138"/>
                  <a:gd name="T14" fmla="+- 0 348 341"/>
                  <a:gd name="T15" fmla="*/ 348 h 127"/>
                  <a:gd name="T16" fmla="+- 0 1229 1224"/>
                  <a:gd name="T17" fmla="*/ T16 w 138"/>
                  <a:gd name="T18" fmla="+- 0 352 341"/>
                  <a:gd name="T19" fmla="*/ 352 h 127"/>
                  <a:gd name="T20" fmla="+- 0 1225 1224"/>
                  <a:gd name="T21" fmla="*/ T20 w 138"/>
                  <a:gd name="T22" fmla="+- 0 362 341"/>
                  <a:gd name="T23" fmla="*/ 362 h 127"/>
                  <a:gd name="T24" fmla="+- 0 1224 1224"/>
                  <a:gd name="T25" fmla="*/ T24 w 138"/>
                  <a:gd name="T26" fmla="+- 0 368 341"/>
                  <a:gd name="T27" fmla="*/ 368 h 127"/>
                  <a:gd name="T28" fmla="+- 0 1224 1224"/>
                  <a:gd name="T29" fmla="*/ T28 w 138"/>
                  <a:gd name="T30" fmla="+- 0 380 341"/>
                  <a:gd name="T31" fmla="*/ 380 h 127"/>
                  <a:gd name="T32" fmla="+- 0 1225 1224"/>
                  <a:gd name="T33" fmla="*/ T32 w 138"/>
                  <a:gd name="T34" fmla="+- 0 386 341"/>
                  <a:gd name="T35" fmla="*/ 386 h 127"/>
                  <a:gd name="T36" fmla="+- 0 1227 1224"/>
                  <a:gd name="T37" fmla="*/ T36 w 138"/>
                  <a:gd name="T38" fmla="+- 0 391 341"/>
                  <a:gd name="T39" fmla="*/ 391 h 127"/>
                  <a:gd name="T40" fmla="+- 0 1229 1224"/>
                  <a:gd name="T41" fmla="*/ T40 w 138"/>
                  <a:gd name="T42" fmla="+- 0 396 341"/>
                  <a:gd name="T43" fmla="*/ 396 h 127"/>
                  <a:gd name="T44" fmla="+- 0 1232 1224"/>
                  <a:gd name="T45" fmla="*/ T44 w 138"/>
                  <a:gd name="T46" fmla="+- 0 400 341"/>
                  <a:gd name="T47" fmla="*/ 400 h 127"/>
                  <a:gd name="T48" fmla="+- 0 1240 1224"/>
                  <a:gd name="T49" fmla="*/ T48 w 138"/>
                  <a:gd name="T50" fmla="+- 0 405 341"/>
                  <a:gd name="T51" fmla="*/ 405 h 127"/>
                  <a:gd name="T52" fmla="+- 0 1244 1224"/>
                  <a:gd name="T53" fmla="*/ T52 w 138"/>
                  <a:gd name="T54" fmla="+- 0 406 341"/>
                  <a:gd name="T55" fmla="*/ 406 h 127"/>
                  <a:gd name="T56" fmla="+- 0 1256 1224"/>
                  <a:gd name="T57" fmla="*/ T56 w 138"/>
                  <a:gd name="T58" fmla="+- 0 406 341"/>
                  <a:gd name="T59" fmla="*/ 406 h 127"/>
                  <a:gd name="T60" fmla="+- 0 1262 1224"/>
                  <a:gd name="T61" fmla="*/ T60 w 138"/>
                  <a:gd name="T62" fmla="+- 0 403 341"/>
                  <a:gd name="T63" fmla="*/ 403 h 127"/>
                  <a:gd name="T64" fmla="+- 0 1263 1224"/>
                  <a:gd name="T65" fmla="*/ T64 w 138"/>
                  <a:gd name="T66" fmla="+- 0 401 341"/>
                  <a:gd name="T67" fmla="*/ 401 h 127"/>
                  <a:gd name="T68" fmla="+- 0 1247 1224"/>
                  <a:gd name="T69" fmla="*/ T68 w 138"/>
                  <a:gd name="T70" fmla="+- 0 401 341"/>
                  <a:gd name="T71" fmla="*/ 401 h 127"/>
                  <a:gd name="T72" fmla="+- 0 1245 1224"/>
                  <a:gd name="T73" fmla="*/ T72 w 138"/>
                  <a:gd name="T74" fmla="+- 0 401 341"/>
                  <a:gd name="T75" fmla="*/ 401 h 127"/>
                  <a:gd name="T76" fmla="+- 0 1242 1224"/>
                  <a:gd name="T77" fmla="*/ T76 w 138"/>
                  <a:gd name="T78" fmla="+- 0 398 341"/>
                  <a:gd name="T79" fmla="*/ 398 h 127"/>
                  <a:gd name="T80" fmla="+- 0 1240 1224"/>
                  <a:gd name="T81" fmla="*/ T80 w 138"/>
                  <a:gd name="T82" fmla="+- 0 396 341"/>
                  <a:gd name="T83" fmla="*/ 396 h 127"/>
                  <a:gd name="T84" fmla="+- 0 1238 1224"/>
                  <a:gd name="T85" fmla="*/ T84 w 138"/>
                  <a:gd name="T86" fmla="+- 0 388 341"/>
                  <a:gd name="T87" fmla="*/ 388 h 127"/>
                  <a:gd name="T88" fmla="+- 0 1237 1224"/>
                  <a:gd name="T89" fmla="*/ T88 w 138"/>
                  <a:gd name="T90" fmla="+- 0 382 341"/>
                  <a:gd name="T91" fmla="*/ 382 h 127"/>
                  <a:gd name="T92" fmla="+- 0 1238 1224"/>
                  <a:gd name="T93" fmla="*/ T92 w 138"/>
                  <a:gd name="T94" fmla="+- 0 362 341"/>
                  <a:gd name="T95" fmla="*/ 362 h 127"/>
                  <a:gd name="T96" fmla="+- 0 1239 1224"/>
                  <a:gd name="T97" fmla="*/ T96 w 138"/>
                  <a:gd name="T98" fmla="+- 0 355 341"/>
                  <a:gd name="T99" fmla="*/ 355 h 127"/>
                  <a:gd name="T100" fmla="+- 0 1243 1224"/>
                  <a:gd name="T101" fmla="*/ T100 w 138"/>
                  <a:gd name="T102" fmla="+- 0 348 341"/>
                  <a:gd name="T103" fmla="*/ 348 h 127"/>
                  <a:gd name="T104" fmla="+- 0 1246 1224"/>
                  <a:gd name="T105" fmla="*/ T104 w 138"/>
                  <a:gd name="T106" fmla="+- 0 346 341"/>
                  <a:gd name="T107" fmla="*/ 346 h 127"/>
                  <a:gd name="T108" fmla="+- 0 1264 1224"/>
                  <a:gd name="T109" fmla="*/ T108 w 138"/>
                  <a:gd name="T110" fmla="+- 0 346 341"/>
                  <a:gd name="T111" fmla="*/ 346 h 127"/>
                  <a:gd name="T112" fmla="+- 0 1263 1224"/>
                  <a:gd name="T113" fmla="*/ T112 w 138"/>
                  <a:gd name="T114" fmla="+- 0 345 341"/>
                  <a:gd name="T115" fmla="*/ 345 h 127"/>
                  <a:gd name="T116" fmla="+- 0 1257 1224"/>
                  <a:gd name="T117" fmla="*/ T116 w 138"/>
                  <a:gd name="T118" fmla="+- 0 341 341"/>
                  <a:gd name="T119" fmla="*/ 341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3" y="0"/>
                    </a:moveTo>
                    <a:lnTo>
                      <a:pt x="21" y="0"/>
                    </a:lnTo>
                    <a:lnTo>
                      <a:pt x="17" y="2"/>
                    </a:lnTo>
                    <a:lnTo>
                      <a:pt x="9" y="7"/>
                    </a:lnTo>
                    <a:lnTo>
                      <a:pt x="5" y="11"/>
                    </a:lnTo>
                    <a:lnTo>
                      <a:pt x="1" y="21"/>
                    </a:lnTo>
                    <a:lnTo>
                      <a:pt x="0" y="27"/>
                    </a:lnTo>
                    <a:lnTo>
                      <a:pt x="0" y="39"/>
                    </a:lnTo>
                    <a:lnTo>
                      <a:pt x="1" y="45"/>
                    </a:lnTo>
                    <a:lnTo>
                      <a:pt x="3" y="50"/>
                    </a:lnTo>
                    <a:lnTo>
                      <a:pt x="5" y="55"/>
                    </a:lnTo>
                    <a:lnTo>
                      <a:pt x="8" y="59"/>
                    </a:lnTo>
                    <a:lnTo>
                      <a:pt x="16" y="64"/>
                    </a:lnTo>
                    <a:lnTo>
                      <a:pt x="20" y="65"/>
                    </a:lnTo>
                    <a:lnTo>
                      <a:pt x="32" y="65"/>
                    </a:lnTo>
                    <a:lnTo>
                      <a:pt x="38" y="62"/>
                    </a:lnTo>
                    <a:lnTo>
                      <a:pt x="39" y="60"/>
                    </a:lnTo>
                    <a:lnTo>
                      <a:pt x="23" y="60"/>
                    </a:lnTo>
                    <a:lnTo>
                      <a:pt x="21" y="60"/>
                    </a:lnTo>
                    <a:lnTo>
                      <a:pt x="18" y="57"/>
                    </a:lnTo>
                    <a:lnTo>
                      <a:pt x="16" y="55"/>
                    </a:lnTo>
                    <a:lnTo>
                      <a:pt x="14" y="47"/>
                    </a:lnTo>
                    <a:lnTo>
                      <a:pt x="13" y="41"/>
                    </a:lnTo>
                    <a:lnTo>
                      <a:pt x="14" y="21"/>
                    </a:lnTo>
                    <a:lnTo>
                      <a:pt x="15" y="14"/>
                    </a:lnTo>
                    <a:lnTo>
                      <a:pt x="19" y="7"/>
                    </a:lnTo>
                    <a:lnTo>
                      <a:pt x="22" y="5"/>
                    </a:lnTo>
                    <a:lnTo>
                      <a:pt x="40" y="5"/>
                    </a:lnTo>
                    <a:lnTo>
                      <a:pt x="39" y="4"/>
                    </a:lnTo>
                    <a:lnTo>
                      <a:pt x="3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9" name="Freeform 474"/>
              <p:cNvSpPr/>
              <p:nvPr/>
            </p:nvSpPr>
            <p:spPr bwMode="auto">
              <a:xfrm>
                <a:off x="1224" y="341"/>
                <a:ext cx="138" cy="127"/>
              </a:xfrm>
              <a:custGeom>
                <a:gdLst>
                  <a:gd name="T0" fmla="+- 0 1264 1224"/>
                  <a:gd name="T1" fmla="*/ T0 w 138"/>
                  <a:gd name="T2" fmla="+- 0 346 341"/>
                  <a:gd name="T3" fmla="*/ 346 h 127"/>
                  <a:gd name="T4" fmla="+- 0 1252 1224"/>
                  <a:gd name="T5" fmla="*/ T4 w 138"/>
                  <a:gd name="T6" fmla="+- 0 346 341"/>
                  <a:gd name="T7" fmla="*/ 346 h 127"/>
                  <a:gd name="T8" fmla="+- 0 1254 1224"/>
                  <a:gd name="T9" fmla="*/ T8 w 138"/>
                  <a:gd name="T10" fmla="+- 0 348 341"/>
                  <a:gd name="T11" fmla="*/ 348 h 127"/>
                  <a:gd name="T12" fmla="+- 0 1259 1224"/>
                  <a:gd name="T13" fmla="*/ T12 w 138"/>
                  <a:gd name="T14" fmla="+- 0 355 341"/>
                  <a:gd name="T15" fmla="*/ 355 h 127"/>
                  <a:gd name="T16" fmla="+- 0 1260 1224"/>
                  <a:gd name="T17" fmla="*/ T16 w 138"/>
                  <a:gd name="T18" fmla="+- 0 362 341"/>
                  <a:gd name="T19" fmla="*/ 362 h 127"/>
                  <a:gd name="T20" fmla="+- 0 1260 1224"/>
                  <a:gd name="T21" fmla="*/ T20 w 138"/>
                  <a:gd name="T22" fmla="+- 0 386 341"/>
                  <a:gd name="T23" fmla="*/ 386 h 127"/>
                  <a:gd name="T24" fmla="+- 0 1259 1224"/>
                  <a:gd name="T25" fmla="*/ T24 w 138"/>
                  <a:gd name="T26" fmla="+- 0 392 341"/>
                  <a:gd name="T27" fmla="*/ 392 h 127"/>
                  <a:gd name="T28" fmla="+- 0 1254 1224"/>
                  <a:gd name="T29" fmla="*/ T28 w 138"/>
                  <a:gd name="T30" fmla="+- 0 400 341"/>
                  <a:gd name="T31" fmla="*/ 400 h 127"/>
                  <a:gd name="T32" fmla="+- 0 1251 1224"/>
                  <a:gd name="T33" fmla="*/ T32 w 138"/>
                  <a:gd name="T34" fmla="+- 0 401 341"/>
                  <a:gd name="T35" fmla="*/ 401 h 127"/>
                  <a:gd name="T36" fmla="+- 0 1263 1224"/>
                  <a:gd name="T37" fmla="*/ T36 w 138"/>
                  <a:gd name="T38" fmla="+- 0 401 341"/>
                  <a:gd name="T39" fmla="*/ 401 h 127"/>
                  <a:gd name="T40" fmla="+- 0 1272 1224"/>
                  <a:gd name="T41" fmla="*/ T40 w 138"/>
                  <a:gd name="T42" fmla="+- 0 392 341"/>
                  <a:gd name="T43" fmla="*/ 392 h 127"/>
                  <a:gd name="T44" fmla="+- 0 1274 1224"/>
                  <a:gd name="T45" fmla="*/ T44 w 138"/>
                  <a:gd name="T46" fmla="+- 0 384 341"/>
                  <a:gd name="T47" fmla="*/ 384 h 127"/>
                  <a:gd name="T48" fmla="+- 0 1274 1224"/>
                  <a:gd name="T49" fmla="*/ T48 w 138"/>
                  <a:gd name="T50" fmla="+- 0 365 341"/>
                  <a:gd name="T51" fmla="*/ 365 h 127"/>
                  <a:gd name="T52" fmla="+- 0 1272 1224"/>
                  <a:gd name="T53" fmla="*/ T52 w 138"/>
                  <a:gd name="T54" fmla="+- 0 358 341"/>
                  <a:gd name="T55" fmla="*/ 358 h 127"/>
                  <a:gd name="T56" fmla="+- 0 1264 1224"/>
                  <a:gd name="T57" fmla="*/ T56 w 138"/>
                  <a:gd name="T58" fmla="+- 0 346 341"/>
                  <a:gd name="T59" fmla="*/ 34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38" h="127">
                    <a:moveTo>
                      <a:pt x="40" y="5"/>
                    </a:moveTo>
                    <a:lnTo>
                      <a:pt x="28" y="5"/>
                    </a:lnTo>
                    <a:lnTo>
                      <a:pt x="30" y="7"/>
                    </a:lnTo>
                    <a:lnTo>
                      <a:pt x="35" y="14"/>
                    </a:lnTo>
                    <a:lnTo>
                      <a:pt x="36" y="21"/>
                    </a:lnTo>
                    <a:lnTo>
                      <a:pt x="36" y="45"/>
                    </a:lnTo>
                    <a:lnTo>
                      <a:pt x="35" y="51"/>
                    </a:lnTo>
                    <a:lnTo>
                      <a:pt x="30" y="59"/>
                    </a:lnTo>
                    <a:lnTo>
                      <a:pt x="27" y="60"/>
                    </a:lnTo>
                    <a:lnTo>
                      <a:pt x="39" y="60"/>
                    </a:lnTo>
                    <a:lnTo>
                      <a:pt x="48" y="51"/>
                    </a:lnTo>
                    <a:lnTo>
                      <a:pt x="50" y="43"/>
                    </a:lnTo>
                    <a:lnTo>
                      <a:pt x="50" y="24"/>
                    </a:lnTo>
                    <a:lnTo>
                      <a:pt x="48" y="17"/>
                    </a:lnTo>
                    <a:lnTo>
                      <a:pt x="40"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3" name="Group 475"/>
            <p:cNvGrpSpPr/>
            <p:nvPr/>
          </p:nvGrpSpPr>
          <p:grpSpPr>
            <a:xfrm>
              <a:off x="930" y="1536"/>
              <a:ext cx="47" cy="122"/>
              <a:chOff x="930" y="1536"/>
              <a:chExt cx="47" cy="122"/>
            </a:xfrm>
          </p:grpSpPr>
          <p:sp>
            <p:nvSpPr>
              <p:cNvPr id="8643" name="Freeform 476"/>
              <p:cNvSpPr/>
              <p:nvPr/>
            </p:nvSpPr>
            <p:spPr bwMode="auto">
              <a:xfrm>
                <a:off x="930" y="1536"/>
                <a:ext cx="47" cy="122"/>
              </a:xfrm>
              <a:custGeom>
                <a:gdLst>
                  <a:gd name="T0" fmla="+- 0 962 930"/>
                  <a:gd name="T1" fmla="*/ T0 w 47"/>
                  <a:gd name="T2" fmla="+- 0 1550 1536"/>
                  <a:gd name="T3" fmla="*/ 1550 h 122"/>
                  <a:gd name="T4" fmla="+- 0 941 930"/>
                  <a:gd name="T5" fmla="*/ T4 w 47"/>
                  <a:gd name="T6" fmla="+- 0 1550 1536"/>
                  <a:gd name="T7" fmla="*/ 1550 h 122"/>
                  <a:gd name="T8" fmla="+- 0 945 930"/>
                  <a:gd name="T9" fmla="*/ T8 w 47"/>
                  <a:gd name="T10" fmla="+- 0 1551 1536"/>
                  <a:gd name="T11" fmla="*/ 1551 h 122"/>
                  <a:gd name="T12" fmla="+- 0 946 930"/>
                  <a:gd name="T13" fmla="*/ T12 w 47"/>
                  <a:gd name="T14" fmla="+- 0 1552 1536"/>
                  <a:gd name="T15" fmla="*/ 1552 h 122"/>
                  <a:gd name="T16" fmla="+- 0 946 930"/>
                  <a:gd name="T17" fmla="*/ T16 w 47"/>
                  <a:gd name="T18" fmla="+- 0 1553 1536"/>
                  <a:gd name="T19" fmla="*/ 1553 h 122"/>
                  <a:gd name="T20" fmla="+- 0 947 930"/>
                  <a:gd name="T21" fmla="*/ T20 w 47"/>
                  <a:gd name="T22" fmla="+- 0 1555 1536"/>
                  <a:gd name="T23" fmla="*/ 1555 h 122"/>
                  <a:gd name="T24" fmla="+- 0 947 930"/>
                  <a:gd name="T25" fmla="*/ T24 w 47"/>
                  <a:gd name="T26" fmla="+- 0 1558 1536"/>
                  <a:gd name="T27" fmla="*/ 1558 h 122"/>
                  <a:gd name="T28" fmla="+- 0 948 930"/>
                  <a:gd name="T29" fmla="*/ T28 w 47"/>
                  <a:gd name="T30" fmla="+- 0 1563 1536"/>
                  <a:gd name="T31" fmla="*/ 1563 h 122"/>
                  <a:gd name="T32" fmla="+- 0 948 930"/>
                  <a:gd name="T33" fmla="*/ T32 w 47"/>
                  <a:gd name="T34" fmla="+- 0 1643 1536"/>
                  <a:gd name="T35" fmla="*/ 1643 h 122"/>
                  <a:gd name="T36" fmla="+- 0 932 930"/>
                  <a:gd name="T37" fmla="*/ T36 w 47"/>
                  <a:gd name="T38" fmla="+- 0 1654 1536"/>
                  <a:gd name="T39" fmla="*/ 1654 h 122"/>
                  <a:gd name="T40" fmla="+- 0 932 930"/>
                  <a:gd name="T41" fmla="*/ T40 w 47"/>
                  <a:gd name="T42" fmla="+- 0 1657 1536"/>
                  <a:gd name="T43" fmla="*/ 1657 h 122"/>
                  <a:gd name="T44" fmla="+- 0 977 930"/>
                  <a:gd name="T45" fmla="*/ T44 w 47"/>
                  <a:gd name="T46" fmla="+- 0 1657 1536"/>
                  <a:gd name="T47" fmla="*/ 1657 h 122"/>
                  <a:gd name="T48" fmla="+- 0 977 930"/>
                  <a:gd name="T49" fmla="*/ T48 w 47"/>
                  <a:gd name="T50" fmla="+- 0 1654 1536"/>
                  <a:gd name="T51" fmla="*/ 1654 h 122"/>
                  <a:gd name="T52" fmla="+- 0 972 930"/>
                  <a:gd name="T53" fmla="*/ T52 w 47"/>
                  <a:gd name="T54" fmla="+- 0 1654 1536"/>
                  <a:gd name="T55" fmla="*/ 1654 h 122"/>
                  <a:gd name="T56" fmla="+- 0 968 930"/>
                  <a:gd name="T57" fmla="*/ T56 w 47"/>
                  <a:gd name="T58" fmla="+- 0 1653 1536"/>
                  <a:gd name="T59" fmla="*/ 1653 h 122"/>
                  <a:gd name="T60" fmla="+- 0 967 930"/>
                  <a:gd name="T61" fmla="*/ T60 w 47"/>
                  <a:gd name="T62" fmla="+- 0 1653 1536"/>
                  <a:gd name="T63" fmla="*/ 1653 h 122"/>
                  <a:gd name="T64" fmla="+- 0 963 930"/>
                  <a:gd name="T65" fmla="*/ T64 w 47"/>
                  <a:gd name="T66" fmla="+- 0 1649 1536"/>
                  <a:gd name="T67" fmla="*/ 1649 h 122"/>
                  <a:gd name="T68" fmla="+- 0 963 930"/>
                  <a:gd name="T69" fmla="*/ T68 w 47"/>
                  <a:gd name="T70" fmla="+- 0 1647 1536"/>
                  <a:gd name="T71" fmla="*/ 1647 h 122"/>
                  <a:gd name="T72" fmla="+- 0 962 930"/>
                  <a:gd name="T73" fmla="*/ T72 w 47"/>
                  <a:gd name="T74" fmla="+- 0 1643 1536"/>
                  <a:gd name="T75" fmla="*/ 1643 h 122"/>
                  <a:gd name="T76" fmla="+- 0 962 930"/>
                  <a:gd name="T77" fmla="*/ T76 w 47"/>
                  <a:gd name="T78" fmla="+- 0 1550 1536"/>
                  <a:gd name="T79" fmla="*/ 1550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47" h="122">
                    <a:moveTo>
                      <a:pt x="32" y="14"/>
                    </a:moveTo>
                    <a:lnTo>
                      <a:pt x="11" y="14"/>
                    </a:lnTo>
                    <a:lnTo>
                      <a:pt x="15" y="15"/>
                    </a:lnTo>
                    <a:lnTo>
                      <a:pt x="16" y="16"/>
                    </a:lnTo>
                    <a:lnTo>
                      <a:pt x="16" y="17"/>
                    </a:lnTo>
                    <a:lnTo>
                      <a:pt x="17" y="19"/>
                    </a:lnTo>
                    <a:lnTo>
                      <a:pt x="17" y="22"/>
                    </a:lnTo>
                    <a:lnTo>
                      <a:pt x="18" y="27"/>
                    </a:lnTo>
                    <a:lnTo>
                      <a:pt x="18" y="107"/>
                    </a:lnTo>
                    <a:lnTo>
                      <a:pt x="2" y="118"/>
                    </a:lnTo>
                    <a:lnTo>
                      <a:pt x="2" y="121"/>
                    </a:lnTo>
                    <a:lnTo>
                      <a:pt x="47" y="121"/>
                    </a:lnTo>
                    <a:lnTo>
                      <a:pt x="47" y="118"/>
                    </a:lnTo>
                    <a:lnTo>
                      <a:pt x="42" y="118"/>
                    </a:lnTo>
                    <a:lnTo>
                      <a:pt x="38" y="117"/>
                    </a:lnTo>
                    <a:lnTo>
                      <a:pt x="37" y="117"/>
                    </a:lnTo>
                    <a:lnTo>
                      <a:pt x="33" y="113"/>
                    </a:lnTo>
                    <a:lnTo>
                      <a:pt x="33" y="111"/>
                    </a:lnTo>
                    <a:lnTo>
                      <a:pt x="32" y="107"/>
                    </a:lnTo>
                    <a:lnTo>
                      <a:pt x="3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4" name="Freeform 477"/>
              <p:cNvSpPr/>
              <p:nvPr/>
            </p:nvSpPr>
            <p:spPr bwMode="auto">
              <a:xfrm>
                <a:off x="930" y="1536"/>
                <a:ext cx="47" cy="122"/>
              </a:xfrm>
              <a:custGeom>
                <a:gdLst>
                  <a:gd name="T0" fmla="+- 0 962 930"/>
                  <a:gd name="T1" fmla="*/ T0 w 47"/>
                  <a:gd name="T2" fmla="+- 0 1536 1536"/>
                  <a:gd name="T3" fmla="*/ 1536 h 122"/>
                  <a:gd name="T4" fmla="+- 0 959 930"/>
                  <a:gd name="T5" fmla="*/ T4 w 47"/>
                  <a:gd name="T6" fmla="+- 0 1536 1536"/>
                  <a:gd name="T7" fmla="*/ 1536 h 122"/>
                  <a:gd name="T8" fmla="+- 0 930 930"/>
                  <a:gd name="T9" fmla="*/ T8 w 47"/>
                  <a:gd name="T10" fmla="+- 0 1550 1536"/>
                  <a:gd name="T11" fmla="*/ 1550 h 122"/>
                  <a:gd name="T12" fmla="+- 0 932 930"/>
                  <a:gd name="T13" fmla="*/ T12 w 47"/>
                  <a:gd name="T14" fmla="+- 0 1553 1536"/>
                  <a:gd name="T15" fmla="*/ 1553 h 122"/>
                  <a:gd name="T16" fmla="+- 0 936 930"/>
                  <a:gd name="T17" fmla="*/ T16 w 47"/>
                  <a:gd name="T18" fmla="+- 0 1551 1536"/>
                  <a:gd name="T19" fmla="*/ 1551 h 122"/>
                  <a:gd name="T20" fmla="+- 0 939 930"/>
                  <a:gd name="T21" fmla="*/ T20 w 47"/>
                  <a:gd name="T22" fmla="+- 0 1550 1536"/>
                  <a:gd name="T23" fmla="*/ 1550 h 122"/>
                  <a:gd name="T24" fmla="+- 0 962 930"/>
                  <a:gd name="T25" fmla="*/ T24 w 47"/>
                  <a:gd name="T26" fmla="+- 0 1550 1536"/>
                  <a:gd name="T27" fmla="*/ 1550 h 122"/>
                  <a:gd name="T28" fmla="+- 0 962 930"/>
                  <a:gd name="T29" fmla="*/ T28 w 47"/>
                  <a:gd name="T30" fmla="+- 0 1536 1536"/>
                  <a:gd name="T31" fmla="*/ 1536 h 12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47" h="122">
                    <a:moveTo>
                      <a:pt x="32" y="0"/>
                    </a:moveTo>
                    <a:lnTo>
                      <a:pt x="29" y="0"/>
                    </a:lnTo>
                    <a:lnTo>
                      <a:pt x="0" y="14"/>
                    </a:lnTo>
                    <a:lnTo>
                      <a:pt x="2" y="17"/>
                    </a:lnTo>
                    <a:lnTo>
                      <a:pt x="6" y="15"/>
                    </a:lnTo>
                    <a:lnTo>
                      <a:pt x="9" y="14"/>
                    </a:lnTo>
                    <a:lnTo>
                      <a:pt x="32" y="14"/>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4" name="Group 478"/>
            <p:cNvGrpSpPr/>
            <p:nvPr/>
          </p:nvGrpSpPr>
          <p:grpSpPr>
            <a:xfrm>
              <a:off x="1014" y="1536"/>
              <a:ext cx="47" cy="122"/>
              <a:chOff x="1014" y="1536"/>
              <a:chExt cx="47" cy="122"/>
            </a:xfrm>
          </p:grpSpPr>
          <p:sp>
            <p:nvSpPr>
              <p:cNvPr id="8641" name="Freeform 479"/>
              <p:cNvSpPr/>
              <p:nvPr/>
            </p:nvSpPr>
            <p:spPr bwMode="auto">
              <a:xfrm>
                <a:off x="1014" y="1536"/>
                <a:ext cx="47" cy="122"/>
              </a:xfrm>
              <a:custGeom>
                <a:gdLst>
                  <a:gd name="T0" fmla="+- 0 1046 1014"/>
                  <a:gd name="T1" fmla="*/ T0 w 47"/>
                  <a:gd name="T2" fmla="+- 0 1550 1536"/>
                  <a:gd name="T3" fmla="*/ 1550 h 122"/>
                  <a:gd name="T4" fmla="+- 0 1024 1014"/>
                  <a:gd name="T5" fmla="*/ T4 w 47"/>
                  <a:gd name="T6" fmla="+- 0 1550 1536"/>
                  <a:gd name="T7" fmla="*/ 1550 h 122"/>
                  <a:gd name="T8" fmla="+- 0 1028 1014"/>
                  <a:gd name="T9" fmla="*/ T8 w 47"/>
                  <a:gd name="T10" fmla="+- 0 1551 1536"/>
                  <a:gd name="T11" fmla="*/ 1551 h 122"/>
                  <a:gd name="T12" fmla="+- 0 1029 1014"/>
                  <a:gd name="T13" fmla="*/ T12 w 47"/>
                  <a:gd name="T14" fmla="+- 0 1552 1536"/>
                  <a:gd name="T15" fmla="*/ 1552 h 122"/>
                  <a:gd name="T16" fmla="+- 0 1030 1014"/>
                  <a:gd name="T17" fmla="*/ T16 w 47"/>
                  <a:gd name="T18" fmla="+- 0 1553 1536"/>
                  <a:gd name="T19" fmla="*/ 1553 h 122"/>
                  <a:gd name="T20" fmla="+- 0 1030 1014"/>
                  <a:gd name="T21" fmla="*/ T20 w 47"/>
                  <a:gd name="T22" fmla="+- 0 1555 1536"/>
                  <a:gd name="T23" fmla="*/ 1555 h 122"/>
                  <a:gd name="T24" fmla="+- 0 1031 1014"/>
                  <a:gd name="T25" fmla="*/ T24 w 47"/>
                  <a:gd name="T26" fmla="+- 0 1558 1536"/>
                  <a:gd name="T27" fmla="*/ 1558 h 122"/>
                  <a:gd name="T28" fmla="+- 0 1031 1014"/>
                  <a:gd name="T29" fmla="*/ T28 w 47"/>
                  <a:gd name="T30" fmla="+- 0 1563 1536"/>
                  <a:gd name="T31" fmla="*/ 1563 h 122"/>
                  <a:gd name="T32" fmla="+- 0 1031 1014"/>
                  <a:gd name="T33" fmla="*/ T32 w 47"/>
                  <a:gd name="T34" fmla="+- 0 1643 1536"/>
                  <a:gd name="T35" fmla="*/ 1643 h 122"/>
                  <a:gd name="T36" fmla="+- 0 1016 1014"/>
                  <a:gd name="T37" fmla="*/ T36 w 47"/>
                  <a:gd name="T38" fmla="+- 0 1654 1536"/>
                  <a:gd name="T39" fmla="*/ 1654 h 122"/>
                  <a:gd name="T40" fmla="+- 0 1016 1014"/>
                  <a:gd name="T41" fmla="*/ T40 w 47"/>
                  <a:gd name="T42" fmla="+- 0 1657 1536"/>
                  <a:gd name="T43" fmla="*/ 1657 h 122"/>
                  <a:gd name="T44" fmla="+- 0 1061 1014"/>
                  <a:gd name="T45" fmla="*/ T44 w 47"/>
                  <a:gd name="T46" fmla="+- 0 1657 1536"/>
                  <a:gd name="T47" fmla="*/ 1657 h 122"/>
                  <a:gd name="T48" fmla="+- 0 1061 1014"/>
                  <a:gd name="T49" fmla="*/ T48 w 47"/>
                  <a:gd name="T50" fmla="+- 0 1654 1536"/>
                  <a:gd name="T51" fmla="*/ 1654 h 122"/>
                  <a:gd name="T52" fmla="+- 0 1055 1014"/>
                  <a:gd name="T53" fmla="*/ T52 w 47"/>
                  <a:gd name="T54" fmla="+- 0 1654 1536"/>
                  <a:gd name="T55" fmla="*/ 1654 h 122"/>
                  <a:gd name="T56" fmla="+- 0 1052 1014"/>
                  <a:gd name="T57" fmla="*/ T56 w 47"/>
                  <a:gd name="T58" fmla="+- 0 1653 1536"/>
                  <a:gd name="T59" fmla="*/ 1653 h 122"/>
                  <a:gd name="T60" fmla="+- 0 1050 1014"/>
                  <a:gd name="T61" fmla="*/ T60 w 47"/>
                  <a:gd name="T62" fmla="+- 0 1653 1536"/>
                  <a:gd name="T63" fmla="*/ 1653 h 122"/>
                  <a:gd name="T64" fmla="+- 0 1046 1014"/>
                  <a:gd name="T65" fmla="*/ T64 w 47"/>
                  <a:gd name="T66" fmla="+- 0 1649 1536"/>
                  <a:gd name="T67" fmla="*/ 1649 h 122"/>
                  <a:gd name="T68" fmla="+- 0 1046 1014"/>
                  <a:gd name="T69" fmla="*/ T68 w 47"/>
                  <a:gd name="T70" fmla="+- 0 1647 1536"/>
                  <a:gd name="T71" fmla="*/ 1647 h 122"/>
                  <a:gd name="T72" fmla="+- 0 1046 1014"/>
                  <a:gd name="T73" fmla="*/ T72 w 47"/>
                  <a:gd name="T74" fmla="+- 0 1643 1536"/>
                  <a:gd name="T75" fmla="*/ 1643 h 122"/>
                  <a:gd name="T76" fmla="+- 0 1046 1014"/>
                  <a:gd name="T77" fmla="*/ T76 w 47"/>
                  <a:gd name="T78" fmla="+- 0 1550 1536"/>
                  <a:gd name="T79" fmla="*/ 1550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47" h="122">
                    <a:moveTo>
                      <a:pt x="32" y="14"/>
                    </a:moveTo>
                    <a:lnTo>
                      <a:pt x="10" y="14"/>
                    </a:lnTo>
                    <a:lnTo>
                      <a:pt x="14" y="15"/>
                    </a:lnTo>
                    <a:lnTo>
                      <a:pt x="15" y="16"/>
                    </a:lnTo>
                    <a:lnTo>
                      <a:pt x="16" y="17"/>
                    </a:lnTo>
                    <a:lnTo>
                      <a:pt x="16" y="19"/>
                    </a:lnTo>
                    <a:lnTo>
                      <a:pt x="17" y="22"/>
                    </a:lnTo>
                    <a:lnTo>
                      <a:pt x="17" y="27"/>
                    </a:lnTo>
                    <a:lnTo>
                      <a:pt x="17" y="107"/>
                    </a:lnTo>
                    <a:lnTo>
                      <a:pt x="2" y="118"/>
                    </a:lnTo>
                    <a:lnTo>
                      <a:pt x="2" y="121"/>
                    </a:lnTo>
                    <a:lnTo>
                      <a:pt x="47" y="121"/>
                    </a:lnTo>
                    <a:lnTo>
                      <a:pt x="47" y="118"/>
                    </a:lnTo>
                    <a:lnTo>
                      <a:pt x="41" y="118"/>
                    </a:lnTo>
                    <a:lnTo>
                      <a:pt x="38" y="117"/>
                    </a:lnTo>
                    <a:lnTo>
                      <a:pt x="36" y="117"/>
                    </a:lnTo>
                    <a:lnTo>
                      <a:pt x="32" y="113"/>
                    </a:lnTo>
                    <a:lnTo>
                      <a:pt x="32" y="111"/>
                    </a:lnTo>
                    <a:lnTo>
                      <a:pt x="32" y="107"/>
                    </a:lnTo>
                    <a:lnTo>
                      <a:pt x="32" y="1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2" name="Freeform 480"/>
              <p:cNvSpPr/>
              <p:nvPr/>
            </p:nvSpPr>
            <p:spPr bwMode="auto">
              <a:xfrm>
                <a:off x="1014" y="1536"/>
                <a:ext cx="47" cy="122"/>
              </a:xfrm>
              <a:custGeom>
                <a:gdLst>
                  <a:gd name="T0" fmla="+- 0 1046 1014"/>
                  <a:gd name="T1" fmla="*/ T0 w 47"/>
                  <a:gd name="T2" fmla="+- 0 1536 1536"/>
                  <a:gd name="T3" fmla="*/ 1536 h 122"/>
                  <a:gd name="T4" fmla="+- 0 1043 1014"/>
                  <a:gd name="T5" fmla="*/ T4 w 47"/>
                  <a:gd name="T6" fmla="+- 0 1536 1536"/>
                  <a:gd name="T7" fmla="*/ 1536 h 122"/>
                  <a:gd name="T8" fmla="+- 0 1014 1014"/>
                  <a:gd name="T9" fmla="*/ T8 w 47"/>
                  <a:gd name="T10" fmla="+- 0 1550 1536"/>
                  <a:gd name="T11" fmla="*/ 1550 h 122"/>
                  <a:gd name="T12" fmla="+- 0 1015 1014"/>
                  <a:gd name="T13" fmla="*/ T12 w 47"/>
                  <a:gd name="T14" fmla="+- 0 1553 1536"/>
                  <a:gd name="T15" fmla="*/ 1553 h 122"/>
                  <a:gd name="T16" fmla="+- 0 1019 1014"/>
                  <a:gd name="T17" fmla="*/ T16 w 47"/>
                  <a:gd name="T18" fmla="+- 0 1551 1536"/>
                  <a:gd name="T19" fmla="*/ 1551 h 122"/>
                  <a:gd name="T20" fmla="+- 0 1022 1014"/>
                  <a:gd name="T21" fmla="*/ T20 w 47"/>
                  <a:gd name="T22" fmla="+- 0 1550 1536"/>
                  <a:gd name="T23" fmla="*/ 1550 h 122"/>
                  <a:gd name="T24" fmla="+- 0 1046 1014"/>
                  <a:gd name="T25" fmla="*/ T24 w 47"/>
                  <a:gd name="T26" fmla="+- 0 1550 1536"/>
                  <a:gd name="T27" fmla="*/ 1550 h 122"/>
                  <a:gd name="T28" fmla="+- 0 1046 1014"/>
                  <a:gd name="T29" fmla="*/ T28 w 47"/>
                  <a:gd name="T30" fmla="+- 0 1536 1536"/>
                  <a:gd name="T31" fmla="*/ 1536 h 12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47" h="122">
                    <a:moveTo>
                      <a:pt x="32" y="0"/>
                    </a:moveTo>
                    <a:lnTo>
                      <a:pt x="29" y="0"/>
                    </a:lnTo>
                    <a:lnTo>
                      <a:pt x="0" y="14"/>
                    </a:lnTo>
                    <a:lnTo>
                      <a:pt x="1" y="17"/>
                    </a:lnTo>
                    <a:lnTo>
                      <a:pt x="5" y="15"/>
                    </a:lnTo>
                    <a:lnTo>
                      <a:pt x="8" y="14"/>
                    </a:lnTo>
                    <a:lnTo>
                      <a:pt x="32" y="14"/>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635" name="Group 481"/>
            <p:cNvGrpSpPr/>
            <p:nvPr/>
          </p:nvGrpSpPr>
          <p:grpSpPr>
            <a:xfrm>
              <a:off x="1089" y="1535"/>
              <a:ext cx="138" cy="127"/>
              <a:chOff x="1089" y="1535"/>
              <a:chExt cx="138" cy="127"/>
            </a:xfrm>
          </p:grpSpPr>
          <p:sp>
            <p:nvSpPr>
              <p:cNvPr id="8636" name="Freeform 482"/>
              <p:cNvSpPr/>
              <p:nvPr/>
            </p:nvSpPr>
            <p:spPr bwMode="auto">
              <a:xfrm>
                <a:off x="1089" y="1535"/>
                <a:ext cx="138" cy="127"/>
              </a:xfrm>
              <a:custGeom>
                <a:gdLst>
                  <a:gd name="T0" fmla="+- 0 1205 1089"/>
                  <a:gd name="T1" fmla="*/ T0 w 138"/>
                  <a:gd name="T2" fmla="+- 0 1535 1535"/>
                  <a:gd name="T3" fmla="*/ 1535 h 127"/>
                  <a:gd name="T4" fmla="+- 0 1197 1089"/>
                  <a:gd name="T5" fmla="*/ T4 w 138"/>
                  <a:gd name="T6" fmla="+- 0 1535 1535"/>
                  <a:gd name="T7" fmla="*/ 1535 h 127"/>
                  <a:gd name="T8" fmla="+- 0 1110 1089"/>
                  <a:gd name="T9" fmla="*/ T8 w 138"/>
                  <a:gd name="T10" fmla="+- 0 1662 1535"/>
                  <a:gd name="T11" fmla="*/ 1662 h 127"/>
                  <a:gd name="T12" fmla="+- 0 1118 1089"/>
                  <a:gd name="T13" fmla="*/ T12 w 138"/>
                  <a:gd name="T14" fmla="+- 0 1662 1535"/>
                  <a:gd name="T15" fmla="*/ 1662 h 127"/>
                  <a:gd name="T16" fmla="+- 0 1205 1089"/>
                  <a:gd name="T17" fmla="*/ T16 w 138"/>
                  <a:gd name="T18" fmla="+- 0 1535 1535"/>
                  <a:gd name="T19" fmla="*/ 1535 h 127"/>
                </a:gdLst>
                <a:cxnLst>
                  <a:cxn ang="0">
                    <a:pos x="T1" y="T3"/>
                  </a:cxn>
                  <a:cxn ang="0">
                    <a:pos x="T5" y="T7"/>
                  </a:cxn>
                  <a:cxn ang="0">
                    <a:pos x="T9" y="T11"/>
                  </a:cxn>
                  <a:cxn ang="0">
                    <a:pos x="T13" y="T15"/>
                  </a:cxn>
                  <a:cxn ang="0">
                    <a:pos x="T17" y="T19"/>
                  </a:cxn>
                </a:cxnLst>
                <a:rect l="0" t="0" r="r" b="b"/>
                <a:pathLst>
                  <a:path w="138" h="127">
                    <a:moveTo>
                      <a:pt x="116" y="0"/>
                    </a:moveTo>
                    <a:lnTo>
                      <a:pt x="108" y="0"/>
                    </a:lnTo>
                    <a:lnTo>
                      <a:pt x="21" y="127"/>
                    </a:lnTo>
                    <a:lnTo>
                      <a:pt x="29" y="127"/>
                    </a:lnTo>
                    <a:lnTo>
                      <a:pt x="11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37" name="Freeform 483"/>
              <p:cNvSpPr/>
              <p:nvPr/>
            </p:nvSpPr>
            <p:spPr bwMode="auto">
              <a:xfrm>
                <a:off x="1089" y="1535"/>
                <a:ext cx="138" cy="127"/>
              </a:xfrm>
              <a:custGeom>
                <a:gdLst>
                  <a:gd name="T0" fmla="+- 0 1205 1089"/>
                  <a:gd name="T1" fmla="*/ T0 w 138"/>
                  <a:gd name="T2" fmla="+- 0 1598 1535"/>
                  <a:gd name="T3" fmla="*/ 1598 h 127"/>
                  <a:gd name="T4" fmla="+- 0 1197 1089"/>
                  <a:gd name="T5" fmla="*/ T4 w 138"/>
                  <a:gd name="T6" fmla="+- 0 1598 1535"/>
                  <a:gd name="T7" fmla="*/ 1598 h 127"/>
                  <a:gd name="T8" fmla="+- 0 1193 1089"/>
                  <a:gd name="T9" fmla="*/ T8 w 138"/>
                  <a:gd name="T10" fmla="+- 0 1599 1535"/>
                  <a:gd name="T11" fmla="*/ 1599 h 127"/>
                  <a:gd name="T12" fmla="+- 0 1185 1089"/>
                  <a:gd name="T13" fmla="*/ T12 w 138"/>
                  <a:gd name="T14" fmla="+- 0 1604 1535"/>
                  <a:gd name="T15" fmla="*/ 1604 h 127"/>
                  <a:gd name="T16" fmla="+- 0 1182 1089"/>
                  <a:gd name="T17" fmla="*/ T16 w 138"/>
                  <a:gd name="T18" fmla="+- 0 1608 1535"/>
                  <a:gd name="T19" fmla="*/ 1608 h 127"/>
                  <a:gd name="T20" fmla="+- 0 1177 1089"/>
                  <a:gd name="T21" fmla="*/ T20 w 138"/>
                  <a:gd name="T22" fmla="+- 0 1618 1535"/>
                  <a:gd name="T23" fmla="*/ 1618 h 127"/>
                  <a:gd name="T24" fmla="+- 0 1176 1089"/>
                  <a:gd name="T25" fmla="*/ T24 w 138"/>
                  <a:gd name="T26" fmla="+- 0 1624 1535"/>
                  <a:gd name="T27" fmla="*/ 1624 h 127"/>
                  <a:gd name="T28" fmla="+- 0 1176 1089"/>
                  <a:gd name="T29" fmla="*/ T28 w 138"/>
                  <a:gd name="T30" fmla="+- 0 1637 1535"/>
                  <a:gd name="T31" fmla="*/ 1637 h 127"/>
                  <a:gd name="T32" fmla="+- 0 1197 1089"/>
                  <a:gd name="T33" fmla="*/ T32 w 138"/>
                  <a:gd name="T34" fmla="+- 0 1662 1535"/>
                  <a:gd name="T35" fmla="*/ 1662 h 127"/>
                  <a:gd name="T36" fmla="+- 0 1208 1089"/>
                  <a:gd name="T37" fmla="*/ T36 w 138"/>
                  <a:gd name="T38" fmla="+- 0 1662 1535"/>
                  <a:gd name="T39" fmla="*/ 1662 h 127"/>
                  <a:gd name="T40" fmla="+- 0 1214 1089"/>
                  <a:gd name="T41" fmla="*/ T40 w 138"/>
                  <a:gd name="T42" fmla="+- 0 1660 1535"/>
                  <a:gd name="T43" fmla="*/ 1660 h 127"/>
                  <a:gd name="T44" fmla="+- 0 1216 1089"/>
                  <a:gd name="T45" fmla="*/ T44 w 138"/>
                  <a:gd name="T46" fmla="+- 0 1657 1535"/>
                  <a:gd name="T47" fmla="*/ 1657 h 127"/>
                  <a:gd name="T48" fmla="+- 0 1198 1089"/>
                  <a:gd name="T49" fmla="*/ T48 w 138"/>
                  <a:gd name="T50" fmla="+- 0 1657 1535"/>
                  <a:gd name="T51" fmla="*/ 1657 h 127"/>
                  <a:gd name="T52" fmla="+- 0 1196 1089"/>
                  <a:gd name="T53" fmla="*/ T52 w 138"/>
                  <a:gd name="T54" fmla="+- 0 1656 1535"/>
                  <a:gd name="T55" fmla="*/ 1656 h 127"/>
                  <a:gd name="T56" fmla="+- 0 1194 1089"/>
                  <a:gd name="T57" fmla="*/ T56 w 138"/>
                  <a:gd name="T58" fmla="+- 0 1653 1535"/>
                  <a:gd name="T59" fmla="*/ 1653 h 127"/>
                  <a:gd name="T60" fmla="+- 0 1191 1089"/>
                  <a:gd name="T61" fmla="*/ T60 w 138"/>
                  <a:gd name="T62" fmla="+- 0 1649 1535"/>
                  <a:gd name="T63" fmla="*/ 1649 h 127"/>
                  <a:gd name="T64" fmla="+- 0 1190 1089"/>
                  <a:gd name="T65" fmla="*/ T64 w 138"/>
                  <a:gd name="T66" fmla="+- 0 1642 1535"/>
                  <a:gd name="T67" fmla="*/ 1642 h 127"/>
                  <a:gd name="T68" fmla="+- 0 1190 1089"/>
                  <a:gd name="T69" fmla="*/ T68 w 138"/>
                  <a:gd name="T70" fmla="+- 0 1618 1535"/>
                  <a:gd name="T71" fmla="*/ 1618 h 127"/>
                  <a:gd name="T72" fmla="+- 0 1191 1089"/>
                  <a:gd name="T73" fmla="*/ T72 w 138"/>
                  <a:gd name="T74" fmla="+- 0 1612 1535"/>
                  <a:gd name="T75" fmla="*/ 1612 h 127"/>
                  <a:gd name="T76" fmla="+- 0 1196 1089"/>
                  <a:gd name="T77" fmla="*/ T76 w 138"/>
                  <a:gd name="T78" fmla="+- 0 1604 1535"/>
                  <a:gd name="T79" fmla="*/ 1604 h 127"/>
                  <a:gd name="T80" fmla="+- 0 1198 1089"/>
                  <a:gd name="T81" fmla="*/ T80 w 138"/>
                  <a:gd name="T82" fmla="+- 0 1603 1535"/>
                  <a:gd name="T83" fmla="*/ 1603 h 127"/>
                  <a:gd name="T84" fmla="+- 0 1214 1089"/>
                  <a:gd name="T85" fmla="*/ T84 w 138"/>
                  <a:gd name="T86" fmla="+- 0 1603 1535"/>
                  <a:gd name="T87" fmla="*/ 1603 h 127"/>
                  <a:gd name="T88" fmla="+- 0 1209 1089"/>
                  <a:gd name="T89" fmla="*/ T88 w 138"/>
                  <a:gd name="T90" fmla="+- 0 1599 1535"/>
                  <a:gd name="T91" fmla="*/ 1599 h 127"/>
                  <a:gd name="T92" fmla="+- 0 1205 1089"/>
                  <a:gd name="T93" fmla="*/ T92 w 138"/>
                  <a:gd name="T94" fmla="+- 0 1598 1535"/>
                  <a:gd name="T95" fmla="*/ 1598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38" h="127">
                    <a:moveTo>
                      <a:pt x="116" y="63"/>
                    </a:moveTo>
                    <a:lnTo>
                      <a:pt x="108" y="63"/>
                    </a:lnTo>
                    <a:lnTo>
                      <a:pt x="104" y="64"/>
                    </a:lnTo>
                    <a:lnTo>
                      <a:pt x="96" y="69"/>
                    </a:lnTo>
                    <a:lnTo>
                      <a:pt x="93" y="73"/>
                    </a:lnTo>
                    <a:lnTo>
                      <a:pt x="88" y="83"/>
                    </a:lnTo>
                    <a:lnTo>
                      <a:pt x="87" y="89"/>
                    </a:lnTo>
                    <a:lnTo>
                      <a:pt x="87" y="102"/>
                    </a:lnTo>
                    <a:lnTo>
                      <a:pt x="108" y="127"/>
                    </a:lnTo>
                    <a:lnTo>
                      <a:pt x="119" y="127"/>
                    </a:lnTo>
                    <a:lnTo>
                      <a:pt x="125" y="125"/>
                    </a:lnTo>
                    <a:lnTo>
                      <a:pt x="127" y="122"/>
                    </a:lnTo>
                    <a:lnTo>
                      <a:pt x="109" y="122"/>
                    </a:lnTo>
                    <a:lnTo>
                      <a:pt x="107" y="121"/>
                    </a:lnTo>
                    <a:lnTo>
                      <a:pt x="105" y="118"/>
                    </a:lnTo>
                    <a:lnTo>
                      <a:pt x="102" y="114"/>
                    </a:lnTo>
                    <a:lnTo>
                      <a:pt x="101" y="107"/>
                    </a:lnTo>
                    <a:lnTo>
                      <a:pt x="101" y="83"/>
                    </a:lnTo>
                    <a:lnTo>
                      <a:pt x="102" y="77"/>
                    </a:lnTo>
                    <a:lnTo>
                      <a:pt x="107" y="69"/>
                    </a:lnTo>
                    <a:lnTo>
                      <a:pt x="109" y="68"/>
                    </a:lnTo>
                    <a:lnTo>
                      <a:pt x="125" y="68"/>
                    </a:lnTo>
                    <a:lnTo>
                      <a:pt x="120" y="64"/>
                    </a:lnTo>
                    <a:lnTo>
                      <a:pt x="116" y="6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38" name="Freeform 484"/>
              <p:cNvSpPr/>
              <p:nvPr/>
            </p:nvSpPr>
            <p:spPr bwMode="auto">
              <a:xfrm>
                <a:off x="1089" y="1535"/>
                <a:ext cx="138" cy="127"/>
              </a:xfrm>
              <a:custGeom>
                <a:gdLst>
                  <a:gd name="T0" fmla="+- 0 1214 1089"/>
                  <a:gd name="T1" fmla="*/ T0 w 138"/>
                  <a:gd name="T2" fmla="+- 0 1603 1535"/>
                  <a:gd name="T3" fmla="*/ 1603 h 127"/>
                  <a:gd name="T4" fmla="+- 0 1204 1089"/>
                  <a:gd name="T5" fmla="*/ T4 w 138"/>
                  <a:gd name="T6" fmla="+- 0 1603 1535"/>
                  <a:gd name="T7" fmla="*/ 1603 h 127"/>
                  <a:gd name="T8" fmla="+- 0 1206 1089"/>
                  <a:gd name="T9" fmla="*/ T8 w 138"/>
                  <a:gd name="T10" fmla="+- 0 1604 1535"/>
                  <a:gd name="T11" fmla="*/ 1604 h 127"/>
                  <a:gd name="T12" fmla="+- 0 1211 1089"/>
                  <a:gd name="T13" fmla="*/ T12 w 138"/>
                  <a:gd name="T14" fmla="+- 0 1612 1535"/>
                  <a:gd name="T15" fmla="*/ 1612 h 127"/>
                  <a:gd name="T16" fmla="+- 0 1212 1089"/>
                  <a:gd name="T17" fmla="*/ T16 w 138"/>
                  <a:gd name="T18" fmla="+- 0 1618 1535"/>
                  <a:gd name="T19" fmla="*/ 1618 h 127"/>
                  <a:gd name="T20" fmla="+- 0 1212 1089"/>
                  <a:gd name="T21" fmla="*/ T20 w 138"/>
                  <a:gd name="T22" fmla="+- 0 1641 1535"/>
                  <a:gd name="T23" fmla="*/ 1641 h 127"/>
                  <a:gd name="T24" fmla="+- 0 1211 1089"/>
                  <a:gd name="T25" fmla="*/ T24 w 138"/>
                  <a:gd name="T26" fmla="+- 0 1648 1535"/>
                  <a:gd name="T27" fmla="*/ 1648 h 127"/>
                  <a:gd name="T28" fmla="+- 0 1206 1089"/>
                  <a:gd name="T29" fmla="*/ T28 w 138"/>
                  <a:gd name="T30" fmla="+- 0 1656 1535"/>
                  <a:gd name="T31" fmla="*/ 1656 h 127"/>
                  <a:gd name="T32" fmla="+- 0 1204 1089"/>
                  <a:gd name="T33" fmla="*/ T32 w 138"/>
                  <a:gd name="T34" fmla="+- 0 1657 1535"/>
                  <a:gd name="T35" fmla="*/ 1657 h 127"/>
                  <a:gd name="T36" fmla="+- 0 1216 1089"/>
                  <a:gd name="T37" fmla="*/ T36 w 138"/>
                  <a:gd name="T38" fmla="+- 0 1657 1535"/>
                  <a:gd name="T39" fmla="*/ 1657 h 127"/>
                  <a:gd name="T40" fmla="+- 0 1224 1089"/>
                  <a:gd name="T41" fmla="*/ T40 w 138"/>
                  <a:gd name="T42" fmla="+- 0 1649 1535"/>
                  <a:gd name="T43" fmla="*/ 1649 h 127"/>
                  <a:gd name="T44" fmla="+- 0 1226 1089"/>
                  <a:gd name="T45" fmla="*/ T44 w 138"/>
                  <a:gd name="T46" fmla="+- 0 1641 1535"/>
                  <a:gd name="T47" fmla="*/ 1641 h 127"/>
                  <a:gd name="T48" fmla="+- 0 1226 1089"/>
                  <a:gd name="T49" fmla="*/ T48 w 138"/>
                  <a:gd name="T50" fmla="+- 0 1624 1535"/>
                  <a:gd name="T51" fmla="*/ 1624 h 127"/>
                  <a:gd name="T52" fmla="+- 0 1225 1089"/>
                  <a:gd name="T53" fmla="*/ T52 w 138"/>
                  <a:gd name="T54" fmla="+- 0 1619 1535"/>
                  <a:gd name="T55" fmla="*/ 1619 h 127"/>
                  <a:gd name="T56" fmla="+- 0 1221 1089"/>
                  <a:gd name="T57" fmla="*/ T56 w 138"/>
                  <a:gd name="T58" fmla="+- 0 1609 1535"/>
                  <a:gd name="T59" fmla="*/ 1609 h 127"/>
                  <a:gd name="T60" fmla="+- 0 1217 1089"/>
                  <a:gd name="T61" fmla="*/ T60 w 138"/>
                  <a:gd name="T62" fmla="+- 0 1605 1535"/>
                  <a:gd name="T63" fmla="*/ 1605 h 127"/>
                  <a:gd name="T64" fmla="+- 0 1214 1089"/>
                  <a:gd name="T65" fmla="*/ T64 w 138"/>
                  <a:gd name="T66" fmla="+- 0 1603 1535"/>
                  <a:gd name="T67" fmla="*/ 1603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5" y="68"/>
                    </a:moveTo>
                    <a:lnTo>
                      <a:pt x="115" y="68"/>
                    </a:lnTo>
                    <a:lnTo>
                      <a:pt x="117" y="69"/>
                    </a:lnTo>
                    <a:lnTo>
                      <a:pt x="122" y="77"/>
                    </a:lnTo>
                    <a:lnTo>
                      <a:pt x="123" y="83"/>
                    </a:lnTo>
                    <a:lnTo>
                      <a:pt x="123" y="106"/>
                    </a:lnTo>
                    <a:lnTo>
                      <a:pt x="122" y="113"/>
                    </a:lnTo>
                    <a:lnTo>
                      <a:pt x="117" y="121"/>
                    </a:lnTo>
                    <a:lnTo>
                      <a:pt x="115" y="122"/>
                    </a:lnTo>
                    <a:lnTo>
                      <a:pt x="127" y="122"/>
                    </a:lnTo>
                    <a:lnTo>
                      <a:pt x="135" y="114"/>
                    </a:lnTo>
                    <a:lnTo>
                      <a:pt x="137" y="106"/>
                    </a:lnTo>
                    <a:lnTo>
                      <a:pt x="137" y="89"/>
                    </a:lnTo>
                    <a:lnTo>
                      <a:pt x="136" y="84"/>
                    </a:lnTo>
                    <a:lnTo>
                      <a:pt x="132" y="74"/>
                    </a:lnTo>
                    <a:lnTo>
                      <a:pt x="128" y="70"/>
                    </a:lnTo>
                    <a:lnTo>
                      <a:pt x="125" y="68"/>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39" name="Freeform 485"/>
              <p:cNvSpPr/>
              <p:nvPr/>
            </p:nvSpPr>
            <p:spPr bwMode="auto">
              <a:xfrm>
                <a:off x="1089" y="1535"/>
                <a:ext cx="138" cy="127"/>
              </a:xfrm>
              <a:custGeom>
                <a:gdLst>
                  <a:gd name="T0" fmla="+- 0 1122 1089"/>
                  <a:gd name="T1" fmla="*/ T0 w 138"/>
                  <a:gd name="T2" fmla="+- 0 1535 1535"/>
                  <a:gd name="T3" fmla="*/ 1535 h 127"/>
                  <a:gd name="T4" fmla="+- 0 1110 1089"/>
                  <a:gd name="T5" fmla="*/ T4 w 138"/>
                  <a:gd name="T6" fmla="+- 0 1535 1535"/>
                  <a:gd name="T7" fmla="*/ 1535 h 127"/>
                  <a:gd name="T8" fmla="+- 0 1106 1089"/>
                  <a:gd name="T9" fmla="*/ T8 w 138"/>
                  <a:gd name="T10" fmla="+- 0 1537 1535"/>
                  <a:gd name="T11" fmla="*/ 1537 h 127"/>
                  <a:gd name="T12" fmla="+- 0 1098 1089"/>
                  <a:gd name="T13" fmla="*/ T12 w 138"/>
                  <a:gd name="T14" fmla="+- 0 1542 1535"/>
                  <a:gd name="T15" fmla="*/ 1542 h 127"/>
                  <a:gd name="T16" fmla="+- 0 1095 1089"/>
                  <a:gd name="T17" fmla="*/ T16 w 138"/>
                  <a:gd name="T18" fmla="+- 0 1546 1535"/>
                  <a:gd name="T19" fmla="*/ 1546 h 127"/>
                  <a:gd name="T20" fmla="+- 0 1090 1089"/>
                  <a:gd name="T21" fmla="*/ T20 w 138"/>
                  <a:gd name="T22" fmla="+- 0 1556 1535"/>
                  <a:gd name="T23" fmla="*/ 1556 h 127"/>
                  <a:gd name="T24" fmla="+- 0 1089 1089"/>
                  <a:gd name="T25" fmla="*/ T24 w 138"/>
                  <a:gd name="T26" fmla="+- 0 1562 1535"/>
                  <a:gd name="T27" fmla="*/ 1562 h 127"/>
                  <a:gd name="T28" fmla="+- 0 1089 1089"/>
                  <a:gd name="T29" fmla="*/ T28 w 138"/>
                  <a:gd name="T30" fmla="+- 0 1574 1535"/>
                  <a:gd name="T31" fmla="*/ 1574 h 127"/>
                  <a:gd name="T32" fmla="+- 0 1090 1089"/>
                  <a:gd name="T33" fmla="*/ T32 w 138"/>
                  <a:gd name="T34" fmla="+- 0 1580 1535"/>
                  <a:gd name="T35" fmla="*/ 1580 h 127"/>
                  <a:gd name="T36" fmla="+- 0 1095 1089"/>
                  <a:gd name="T37" fmla="*/ T36 w 138"/>
                  <a:gd name="T38" fmla="+- 0 1590 1535"/>
                  <a:gd name="T39" fmla="*/ 1590 h 127"/>
                  <a:gd name="T40" fmla="+- 0 1098 1089"/>
                  <a:gd name="T41" fmla="*/ T40 w 138"/>
                  <a:gd name="T42" fmla="+- 0 1593 1535"/>
                  <a:gd name="T43" fmla="*/ 1593 h 127"/>
                  <a:gd name="T44" fmla="+- 0 1102 1089"/>
                  <a:gd name="T45" fmla="*/ T44 w 138"/>
                  <a:gd name="T46" fmla="+- 0 1596 1535"/>
                  <a:gd name="T47" fmla="*/ 1596 h 127"/>
                  <a:gd name="T48" fmla="+- 0 1105 1089"/>
                  <a:gd name="T49" fmla="*/ T48 w 138"/>
                  <a:gd name="T50" fmla="+- 0 1599 1535"/>
                  <a:gd name="T51" fmla="*/ 1599 h 127"/>
                  <a:gd name="T52" fmla="+- 0 1110 1089"/>
                  <a:gd name="T53" fmla="*/ T52 w 138"/>
                  <a:gd name="T54" fmla="+- 0 1600 1535"/>
                  <a:gd name="T55" fmla="*/ 1600 h 127"/>
                  <a:gd name="T56" fmla="+- 0 1121 1089"/>
                  <a:gd name="T57" fmla="*/ T56 w 138"/>
                  <a:gd name="T58" fmla="+- 0 1600 1535"/>
                  <a:gd name="T59" fmla="*/ 1600 h 127"/>
                  <a:gd name="T60" fmla="+- 0 1127 1089"/>
                  <a:gd name="T61" fmla="*/ T60 w 138"/>
                  <a:gd name="T62" fmla="+- 0 1597 1535"/>
                  <a:gd name="T63" fmla="*/ 1597 h 127"/>
                  <a:gd name="T64" fmla="+- 0 1129 1089"/>
                  <a:gd name="T65" fmla="*/ T64 w 138"/>
                  <a:gd name="T66" fmla="+- 0 1595 1535"/>
                  <a:gd name="T67" fmla="*/ 1595 h 127"/>
                  <a:gd name="T68" fmla="+- 0 1112 1089"/>
                  <a:gd name="T69" fmla="*/ T68 w 138"/>
                  <a:gd name="T70" fmla="+- 0 1595 1535"/>
                  <a:gd name="T71" fmla="*/ 1595 h 127"/>
                  <a:gd name="T72" fmla="+- 0 1111 1089"/>
                  <a:gd name="T73" fmla="*/ T72 w 138"/>
                  <a:gd name="T74" fmla="+- 0 1595 1535"/>
                  <a:gd name="T75" fmla="*/ 1595 h 127"/>
                  <a:gd name="T76" fmla="+- 0 1107 1089"/>
                  <a:gd name="T77" fmla="*/ T76 w 138"/>
                  <a:gd name="T78" fmla="+- 0 1592 1535"/>
                  <a:gd name="T79" fmla="*/ 1592 h 127"/>
                  <a:gd name="T80" fmla="+- 0 1106 1089"/>
                  <a:gd name="T81" fmla="*/ T80 w 138"/>
                  <a:gd name="T82" fmla="+- 0 1590 1535"/>
                  <a:gd name="T83" fmla="*/ 1590 h 127"/>
                  <a:gd name="T84" fmla="+- 0 1103 1089"/>
                  <a:gd name="T85" fmla="*/ T84 w 138"/>
                  <a:gd name="T86" fmla="+- 0 1582 1535"/>
                  <a:gd name="T87" fmla="*/ 1582 h 127"/>
                  <a:gd name="T88" fmla="+- 0 1103 1089"/>
                  <a:gd name="T89" fmla="*/ T88 w 138"/>
                  <a:gd name="T90" fmla="+- 0 1576 1535"/>
                  <a:gd name="T91" fmla="*/ 1576 h 127"/>
                  <a:gd name="T92" fmla="+- 0 1103 1089"/>
                  <a:gd name="T93" fmla="*/ T92 w 138"/>
                  <a:gd name="T94" fmla="+- 0 1556 1535"/>
                  <a:gd name="T95" fmla="*/ 1556 h 127"/>
                  <a:gd name="T96" fmla="+- 0 1104 1089"/>
                  <a:gd name="T97" fmla="*/ T96 w 138"/>
                  <a:gd name="T98" fmla="+- 0 1549 1535"/>
                  <a:gd name="T99" fmla="*/ 1549 h 127"/>
                  <a:gd name="T100" fmla="+- 0 1109 1089"/>
                  <a:gd name="T101" fmla="*/ T100 w 138"/>
                  <a:gd name="T102" fmla="+- 0 1542 1535"/>
                  <a:gd name="T103" fmla="*/ 1542 h 127"/>
                  <a:gd name="T104" fmla="+- 0 1111 1089"/>
                  <a:gd name="T105" fmla="*/ T104 w 138"/>
                  <a:gd name="T106" fmla="+- 0 1540 1535"/>
                  <a:gd name="T107" fmla="*/ 1540 h 127"/>
                  <a:gd name="T108" fmla="+- 0 1130 1089"/>
                  <a:gd name="T109" fmla="*/ T108 w 138"/>
                  <a:gd name="T110" fmla="+- 0 1540 1535"/>
                  <a:gd name="T111" fmla="*/ 1540 h 127"/>
                  <a:gd name="T112" fmla="+- 0 1129 1089"/>
                  <a:gd name="T113" fmla="*/ T112 w 138"/>
                  <a:gd name="T114" fmla="+- 0 1539 1535"/>
                  <a:gd name="T115" fmla="*/ 1539 h 127"/>
                  <a:gd name="T116" fmla="+- 0 1122 1089"/>
                  <a:gd name="T117" fmla="*/ T116 w 138"/>
                  <a:gd name="T118" fmla="+- 0 1535 1535"/>
                  <a:gd name="T119" fmla="*/ 1535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3" y="0"/>
                    </a:moveTo>
                    <a:lnTo>
                      <a:pt x="21" y="0"/>
                    </a:lnTo>
                    <a:lnTo>
                      <a:pt x="17" y="2"/>
                    </a:lnTo>
                    <a:lnTo>
                      <a:pt x="9" y="7"/>
                    </a:lnTo>
                    <a:lnTo>
                      <a:pt x="6" y="11"/>
                    </a:lnTo>
                    <a:lnTo>
                      <a:pt x="1" y="21"/>
                    </a:lnTo>
                    <a:lnTo>
                      <a:pt x="0" y="27"/>
                    </a:lnTo>
                    <a:lnTo>
                      <a:pt x="0" y="39"/>
                    </a:lnTo>
                    <a:lnTo>
                      <a:pt x="1" y="45"/>
                    </a:lnTo>
                    <a:lnTo>
                      <a:pt x="6" y="55"/>
                    </a:lnTo>
                    <a:lnTo>
                      <a:pt x="9" y="58"/>
                    </a:lnTo>
                    <a:lnTo>
                      <a:pt x="13" y="61"/>
                    </a:lnTo>
                    <a:lnTo>
                      <a:pt x="16" y="64"/>
                    </a:lnTo>
                    <a:lnTo>
                      <a:pt x="21" y="65"/>
                    </a:lnTo>
                    <a:lnTo>
                      <a:pt x="32" y="65"/>
                    </a:lnTo>
                    <a:lnTo>
                      <a:pt x="38" y="62"/>
                    </a:lnTo>
                    <a:lnTo>
                      <a:pt x="40" y="60"/>
                    </a:lnTo>
                    <a:lnTo>
                      <a:pt x="23" y="60"/>
                    </a:lnTo>
                    <a:lnTo>
                      <a:pt x="22" y="60"/>
                    </a:lnTo>
                    <a:lnTo>
                      <a:pt x="18" y="57"/>
                    </a:lnTo>
                    <a:lnTo>
                      <a:pt x="17" y="55"/>
                    </a:lnTo>
                    <a:lnTo>
                      <a:pt x="14" y="47"/>
                    </a:lnTo>
                    <a:lnTo>
                      <a:pt x="14" y="41"/>
                    </a:lnTo>
                    <a:lnTo>
                      <a:pt x="14" y="21"/>
                    </a:lnTo>
                    <a:lnTo>
                      <a:pt x="15" y="14"/>
                    </a:lnTo>
                    <a:lnTo>
                      <a:pt x="20" y="7"/>
                    </a:lnTo>
                    <a:lnTo>
                      <a:pt x="22" y="5"/>
                    </a:lnTo>
                    <a:lnTo>
                      <a:pt x="41" y="5"/>
                    </a:lnTo>
                    <a:lnTo>
                      <a:pt x="40" y="4"/>
                    </a:lnTo>
                    <a:lnTo>
                      <a:pt x="3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640" name="Freeform 486"/>
              <p:cNvSpPr/>
              <p:nvPr/>
            </p:nvSpPr>
            <p:spPr bwMode="auto">
              <a:xfrm>
                <a:off x="1089" y="1535"/>
                <a:ext cx="138" cy="127"/>
              </a:xfrm>
              <a:custGeom>
                <a:gdLst>
                  <a:gd name="T0" fmla="+- 0 1130 1089"/>
                  <a:gd name="T1" fmla="*/ T0 w 138"/>
                  <a:gd name="T2" fmla="+- 0 1540 1535"/>
                  <a:gd name="T3" fmla="*/ 1540 h 127"/>
                  <a:gd name="T4" fmla="+- 0 1117 1089"/>
                  <a:gd name="T5" fmla="*/ T4 w 138"/>
                  <a:gd name="T6" fmla="+- 0 1540 1535"/>
                  <a:gd name="T7" fmla="*/ 1540 h 127"/>
                  <a:gd name="T8" fmla="+- 0 1119 1089"/>
                  <a:gd name="T9" fmla="*/ T8 w 138"/>
                  <a:gd name="T10" fmla="+- 0 1542 1535"/>
                  <a:gd name="T11" fmla="*/ 1542 h 127"/>
                  <a:gd name="T12" fmla="+- 0 1121 1089"/>
                  <a:gd name="T13" fmla="*/ T12 w 138"/>
                  <a:gd name="T14" fmla="+- 0 1545 1535"/>
                  <a:gd name="T15" fmla="*/ 1545 h 127"/>
                  <a:gd name="T16" fmla="+- 0 1124 1089"/>
                  <a:gd name="T17" fmla="*/ T16 w 138"/>
                  <a:gd name="T18" fmla="+- 0 1549 1535"/>
                  <a:gd name="T19" fmla="*/ 1549 h 127"/>
                  <a:gd name="T20" fmla="+- 0 1125 1089"/>
                  <a:gd name="T21" fmla="*/ T20 w 138"/>
                  <a:gd name="T22" fmla="+- 0 1556 1535"/>
                  <a:gd name="T23" fmla="*/ 1556 h 127"/>
                  <a:gd name="T24" fmla="+- 0 1125 1089"/>
                  <a:gd name="T25" fmla="*/ T24 w 138"/>
                  <a:gd name="T26" fmla="+- 0 1580 1535"/>
                  <a:gd name="T27" fmla="*/ 1580 h 127"/>
                  <a:gd name="T28" fmla="+- 0 1124 1089"/>
                  <a:gd name="T29" fmla="*/ T28 w 138"/>
                  <a:gd name="T30" fmla="+- 0 1586 1535"/>
                  <a:gd name="T31" fmla="*/ 1586 h 127"/>
                  <a:gd name="T32" fmla="+- 0 1119 1089"/>
                  <a:gd name="T33" fmla="*/ T32 w 138"/>
                  <a:gd name="T34" fmla="+- 0 1594 1535"/>
                  <a:gd name="T35" fmla="*/ 1594 h 127"/>
                  <a:gd name="T36" fmla="+- 0 1117 1089"/>
                  <a:gd name="T37" fmla="*/ T36 w 138"/>
                  <a:gd name="T38" fmla="+- 0 1595 1535"/>
                  <a:gd name="T39" fmla="*/ 1595 h 127"/>
                  <a:gd name="T40" fmla="+- 0 1129 1089"/>
                  <a:gd name="T41" fmla="*/ T40 w 138"/>
                  <a:gd name="T42" fmla="+- 0 1595 1535"/>
                  <a:gd name="T43" fmla="*/ 1595 h 127"/>
                  <a:gd name="T44" fmla="+- 0 1137 1089"/>
                  <a:gd name="T45" fmla="*/ T44 w 138"/>
                  <a:gd name="T46" fmla="+- 0 1586 1535"/>
                  <a:gd name="T47" fmla="*/ 1586 h 127"/>
                  <a:gd name="T48" fmla="+- 0 1140 1089"/>
                  <a:gd name="T49" fmla="*/ T48 w 138"/>
                  <a:gd name="T50" fmla="+- 0 1578 1535"/>
                  <a:gd name="T51" fmla="*/ 1578 h 127"/>
                  <a:gd name="T52" fmla="+- 0 1140 1089"/>
                  <a:gd name="T53" fmla="*/ T52 w 138"/>
                  <a:gd name="T54" fmla="+- 0 1559 1535"/>
                  <a:gd name="T55" fmla="*/ 1559 h 127"/>
                  <a:gd name="T56" fmla="+- 0 1137 1089"/>
                  <a:gd name="T57" fmla="*/ T56 w 138"/>
                  <a:gd name="T58" fmla="+- 0 1552 1535"/>
                  <a:gd name="T59" fmla="*/ 1552 h 127"/>
                  <a:gd name="T60" fmla="+- 0 1130 1089"/>
                  <a:gd name="T61" fmla="*/ T60 w 138"/>
                  <a:gd name="T62" fmla="+- 0 1540 1535"/>
                  <a:gd name="T63" fmla="*/ 1540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38" h="127">
                    <a:moveTo>
                      <a:pt x="41" y="5"/>
                    </a:moveTo>
                    <a:lnTo>
                      <a:pt x="28" y="5"/>
                    </a:lnTo>
                    <a:lnTo>
                      <a:pt x="30" y="7"/>
                    </a:lnTo>
                    <a:lnTo>
                      <a:pt x="32" y="10"/>
                    </a:lnTo>
                    <a:lnTo>
                      <a:pt x="35" y="14"/>
                    </a:lnTo>
                    <a:lnTo>
                      <a:pt x="36" y="21"/>
                    </a:lnTo>
                    <a:lnTo>
                      <a:pt x="36" y="45"/>
                    </a:lnTo>
                    <a:lnTo>
                      <a:pt x="35" y="51"/>
                    </a:lnTo>
                    <a:lnTo>
                      <a:pt x="30" y="59"/>
                    </a:lnTo>
                    <a:lnTo>
                      <a:pt x="28" y="60"/>
                    </a:lnTo>
                    <a:lnTo>
                      <a:pt x="40" y="60"/>
                    </a:lnTo>
                    <a:lnTo>
                      <a:pt x="48" y="51"/>
                    </a:lnTo>
                    <a:lnTo>
                      <a:pt x="51" y="43"/>
                    </a:lnTo>
                    <a:lnTo>
                      <a:pt x="51" y="24"/>
                    </a:lnTo>
                    <a:lnTo>
                      <a:pt x="48" y="17"/>
                    </a:lnTo>
                    <a:lnTo>
                      <a:pt x="41" y="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8720" name="Group 487"/>
          <p:cNvGrpSpPr>
            <a:grpSpLocks noChangeAspect="1"/>
          </p:cNvGrpSpPr>
          <p:nvPr/>
        </p:nvGrpSpPr>
        <p:grpSpPr>
          <a:xfrm>
            <a:off x="8633424" y="3231533"/>
            <a:ext cx="2260032" cy="2262947"/>
            <a:chExt cx="1939" cy="1940"/>
          </a:xfrm>
        </p:grpSpPr>
        <p:pic>
          <p:nvPicPr>
            <p:cNvPr id="8721" name="Picture 488"/>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0"/>
              <a:ext cx="1939" cy="1939"/>
            </a:xfrm>
            <a:prstGeom prst="rect">
              <a:avLst/>
            </a:prstGeom>
            <a:noFill/>
            <a:extLst>
              <a:ext uri="{909E8E84-426E-40DD-AFC4-6F175D3DCCD1}">
                <a14:hiddenFill xmlns:a14="http://schemas.microsoft.com/office/drawing/2010/main">
                  <a:solidFill>
                    <a:srgbClr val="FFFFFF"/>
                  </a:solidFill>
                </a14:hiddenFill>
              </a:ext>
            </a:extLst>
          </p:spPr>
        </p:pic>
        <p:grpSp>
          <p:nvGrpSpPr>
            <p:cNvPr id="8722" name="Group 489"/>
            <p:cNvGrpSpPr/>
            <p:nvPr/>
          </p:nvGrpSpPr>
          <p:grpSpPr>
            <a:xfrm>
              <a:off x="57" y="57"/>
              <a:ext cx="1768" cy="1768"/>
              <a:chOff x="57" y="57"/>
              <a:chExt cx="1768" cy="1768"/>
            </a:xfrm>
          </p:grpSpPr>
          <p:sp>
            <p:nvSpPr>
              <p:cNvPr id="8770" name="Freeform 490"/>
              <p:cNvSpPr/>
              <p:nvPr/>
            </p:nvSpPr>
            <p:spPr bwMode="auto">
              <a:xfrm>
                <a:off x="57" y="57"/>
                <a:ext cx="1768" cy="1768"/>
              </a:xfrm>
              <a:custGeom>
                <a:gdLst>
                  <a:gd name="T0" fmla="+- 0 868 57"/>
                  <a:gd name="T1" fmla="*/ T0 w 1768"/>
                  <a:gd name="T2" fmla="+- 0 60 57"/>
                  <a:gd name="T3" fmla="*/ 60 h 1768"/>
                  <a:gd name="T4" fmla="+- 0 728 57"/>
                  <a:gd name="T5" fmla="*/ T4 w 1768"/>
                  <a:gd name="T6" fmla="+- 0 82 57"/>
                  <a:gd name="T7" fmla="*/ 82 h 1768"/>
                  <a:gd name="T8" fmla="+- 0 596 57"/>
                  <a:gd name="T9" fmla="*/ T8 w 1768"/>
                  <a:gd name="T10" fmla="+- 0 126 57"/>
                  <a:gd name="T11" fmla="*/ 126 h 1768"/>
                  <a:gd name="T12" fmla="+- 0 475 57"/>
                  <a:gd name="T13" fmla="*/ T12 w 1768"/>
                  <a:gd name="T14" fmla="+- 0 189 57"/>
                  <a:gd name="T15" fmla="*/ 189 h 1768"/>
                  <a:gd name="T16" fmla="+- 0 365 57"/>
                  <a:gd name="T17" fmla="*/ T16 w 1768"/>
                  <a:gd name="T18" fmla="+- 0 269 57"/>
                  <a:gd name="T19" fmla="*/ 269 h 1768"/>
                  <a:gd name="T20" fmla="+- 0 269 57"/>
                  <a:gd name="T21" fmla="*/ T20 w 1768"/>
                  <a:gd name="T22" fmla="+- 0 365 57"/>
                  <a:gd name="T23" fmla="*/ 365 h 1768"/>
                  <a:gd name="T24" fmla="+- 0 189 57"/>
                  <a:gd name="T25" fmla="*/ T24 w 1768"/>
                  <a:gd name="T26" fmla="+- 0 475 57"/>
                  <a:gd name="T27" fmla="*/ 475 h 1768"/>
                  <a:gd name="T28" fmla="+- 0 126 57"/>
                  <a:gd name="T29" fmla="*/ T28 w 1768"/>
                  <a:gd name="T30" fmla="+- 0 596 57"/>
                  <a:gd name="T31" fmla="*/ 596 h 1768"/>
                  <a:gd name="T32" fmla="+- 0 82 57"/>
                  <a:gd name="T33" fmla="*/ T32 w 1768"/>
                  <a:gd name="T34" fmla="+- 0 728 57"/>
                  <a:gd name="T35" fmla="*/ 728 h 1768"/>
                  <a:gd name="T36" fmla="+- 0 60 57"/>
                  <a:gd name="T37" fmla="*/ T36 w 1768"/>
                  <a:gd name="T38" fmla="+- 0 868 57"/>
                  <a:gd name="T39" fmla="*/ 868 h 1768"/>
                  <a:gd name="T40" fmla="+- 0 60 57"/>
                  <a:gd name="T41" fmla="*/ T40 w 1768"/>
                  <a:gd name="T42" fmla="+- 0 1013 57"/>
                  <a:gd name="T43" fmla="*/ 1013 h 1768"/>
                  <a:gd name="T44" fmla="+- 0 82 57"/>
                  <a:gd name="T45" fmla="*/ T44 w 1768"/>
                  <a:gd name="T46" fmla="+- 0 1153 57"/>
                  <a:gd name="T47" fmla="*/ 1153 h 1768"/>
                  <a:gd name="T48" fmla="+- 0 126 57"/>
                  <a:gd name="T49" fmla="*/ T48 w 1768"/>
                  <a:gd name="T50" fmla="+- 0 1284 57"/>
                  <a:gd name="T51" fmla="*/ 1284 h 1768"/>
                  <a:gd name="T52" fmla="+- 0 189 57"/>
                  <a:gd name="T53" fmla="*/ T52 w 1768"/>
                  <a:gd name="T54" fmla="+- 0 1406 57"/>
                  <a:gd name="T55" fmla="*/ 1406 h 1768"/>
                  <a:gd name="T56" fmla="+- 0 269 57"/>
                  <a:gd name="T57" fmla="*/ T56 w 1768"/>
                  <a:gd name="T58" fmla="+- 0 1515 57"/>
                  <a:gd name="T59" fmla="*/ 1515 h 1768"/>
                  <a:gd name="T60" fmla="+- 0 365 57"/>
                  <a:gd name="T61" fmla="*/ T60 w 1768"/>
                  <a:gd name="T62" fmla="+- 0 1611 57"/>
                  <a:gd name="T63" fmla="*/ 1611 h 1768"/>
                  <a:gd name="T64" fmla="+- 0 475 57"/>
                  <a:gd name="T65" fmla="*/ T64 w 1768"/>
                  <a:gd name="T66" fmla="+- 0 1692 57"/>
                  <a:gd name="T67" fmla="*/ 1692 h 1768"/>
                  <a:gd name="T68" fmla="+- 0 596 57"/>
                  <a:gd name="T69" fmla="*/ T68 w 1768"/>
                  <a:gd name="T70" fmla="+- 0 1754 57"/>
                  <a:gd name="T71" fmla="*/ 1754 h 1768"/>
                  <a:gd name="T72" fmla="+- 0 728 57"/>
                  <a:gd name="T73" fmla="*/ T72 w 1768"/>
                  <a:gd name="T74" fmla="+- 0 1798 57"/>
                  <a:gd name="T75" fmla="*/ 1798 h 1768"/>
                  <a:gd name="T76" fmla="+- 0 868 57"/>
                  <a:gd name="T77" fmla="*/ T76 w 1768"/>
                  <a:gd name="T78" fmla="+- 0 1821 57"/>
                  <a:gd name="T79" fmla="*/ 1821 h 1768"/>
                  <a:gd name="T80" fmla="+- 0 1013 57"/>
                  <a:gd name="T81" fmla="*/ T80 w 1768"/>
                  <a:gd name="T82" fmla="+- 0 1821 57"/>
                  <a:gd name="T83" fmla="*/ 1821 h 1768"/>
                  <a:gd name="T84" fmla="+- 0 1153 57"/>
                  <a:gd name="T85" fmla="*/ T84 w 1768"/>
                  <a:gd name="T86" fmla="+- 0 1798 57"/>
                  <a:gd name="T87" fmla="*/ 1798 h 1768"/>
                  <a:gd name="T88" fmla="+- 0 1284 57"/>
                  <a:gd name="T89" fmla="*/ T88 w 1768"/>
                  <a:gd name="T90" fmla="+- 0 1754 57"/>
                  <a:gd name="T91" fmla="*/ 1754 h 1768"/>
                  <a:gd name="T92" fmla="+- 0 1406 57"/>
                  <a:gd name="T93" fmla="*/ T92 w 1768"/>
                  <a:gd name="T94" fmla="+- 0 1692 57"/>
                  <a:gd name="T95" fmla="*/ 1692 h 1768"/>
                  <a:gd name="T96" fmla="+- 0 1515 57"/>
                  <a:gd name="T97" fmla="*/ T96 w 1768"/>
                  <a:gd name="T98" fmla="+- 0 1611 57"/>
                  <a:gd name="T99" fmla="*/ 1611 h 1768"/>
                  <a:gd name="T100" fmla="+- 0 1611 57"/>
                  <a:gd name="T101" fmla="*/ T100 w 1768"/>
                  <a:gd name="T102" fmla="+- 0 1515 57"/>
                  <a:gd name="T103" fmla="*/ 1515 h 1768"/>
                  <a:gd name="T104" fmla="+- 0 1692 57"/>
                  <a:gd name="T105" fmla="*/ T104 w 1768"/>
                  <a:gd name="T106" fmla="+- 0 1406 57"/>
                  <a:gd name="T107" fmla="*/ 1406 h 1768"/>
                  <a:gd name="T108" fmla="+- 0 1754 57"/>
                  <a:gd name="T109" fmla="*/ T108 w 1768"/>
                  <a:gd name="T110" fmla="+- 0 1284 57"/>
                  <a:gd name="T111" fmla="*/ 1284 h 1768"/>
                  <a:gd name="T112" fmla="+- 0 1798 57"/>
                  <a:gd name="T113" fmla="*/ T112 w 1768"/>
                  <a:gd name="T114" fmla="+- 0 1153 57"/>
                  <a:gd name="T115" fmla="*/ 1153 h 1768"/>
                  <a:gd name="T116" fmla="+- 0 1821 57"/>
                  <a:gd name="T117" fmla="*/ T116 w 1768"/>
                  <a:gd name="T118" fmla="+- 0 1013 57"/>
                  <a:gd name="T119" fmla="*/ 1013 h 1768"/>
                  <a:gd name="T120" fmla="+- 0 1821 57"/>
                  <a:gd name="T121" fmla="*/ T120 w 1768"/>
                  <a:gd name="T122" fmla="+- 0 868 57"/>
                  <a:gd name="T123" fmla="*/ 868 h 1768"/>
                  <a:gd name="T124" fmla="+- 0 1798 57"/>
                  <a:gd name="T125" fmla="*/ T124 w 1768"/>
                  <a:gd name="T126" fmla="+- 0 728 57"/>
                  <a:gd name="T127" fmla="*/ 728 h 1768"/>
                  <a:gd name="T128" fmla="+- 0 1754 57"/>
                  <a:gd name="T129" fmla="*/ T128 w 1768"/>
                  <a:gd name="T130" fmla="+- 0 596 57"/>
                  <a:gd name="T131" fmla="*/ 596 h 1768"/>
                  <a:gd name="T132" fmla="+- 0 1692 57"/>
                  <a:gd name="T133" fmla="*/ T132 w 1768"/>
                  <a:gd name="T134" fmla="+- 0 475 57"/>
                  <a:gd name="T135" fmla="*/ 475 h 1768"/>
                  <a:gd name="T136" fmla="+- 0 1611 57"/>
                  <a:gd name="T137" fmla="*/ T136 w 1768"/>
                  <a:gd name="T138" fmla="+- 0 365 57"/>
                  <a:gd name="T139" fmla="*/ 365 h 1768"/>
                  <a:gd name="T140" fmla="+- 0 1515 57"/>
                  <a:gd name="T141" fmla="*/ T140 w 1768"/>
                  <a:gd name="T142" fmla="+- 0 269 57"/>
                  <a:gd name="T143" fmla="*/ 269 h 1768"/>
                  <a:gd name="T144" fmla="+- 0 1406 57"/>
                  <a:gd name="T145" fmla="*/ T144 w 1768"/>
                  <a:gd name="T146" fmla="+- 0 189 57"/>
                  <a:gd name="T147" fmla="*/ 189 h 1768"/>
                  <a:gd name="T148" fmla="+- 0 1284 57"/>
                  <a:gd name="T149" fmla="*/ T148 w 1768"/>
                  <a:gd name="T150" fmla="+- 0 126 57"/>
                  <a:gd name="T151" fmla="*/ 126 h 1768"/>
                  <a:gd name="T152" fmla="+- 0 1153 57"/>
                  <a:gd name="T153" fmla="*/ T152 w 1768"/>
                  <a:gd name="T154" fmla="+- 0 82 57"/>
                  <a:gd name="T155" fmla="*/ 82 h 1768"/>
                  <a:gd name="T156" fmla="+- 0 1013 57"/>
                  <a:gd name="T157" fmla="*/ T156 w 1768"/>
                  <a:gd name="T158" fmla="+- 0 60 57"/>
                  <a:gd name="T159" fmla="*/ 60 h 17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1768" h="1768">
                    <a:moveTo>
                      <a:pt x="883" y="0"/>
                    </a:moveTo>
                    <a:lnTo>
                      <a:pt x="811" y="3"/>
                    </a:lnTo>
                    <a:lnTo>
                      <a:pt x="740" y="11"/>
                    </a:lnTo>
                    <a:lnTo>
                      <a:pt x="671" y="25"/>
                    </a:lnTo>
                    <a:lnTo>
                      <a:pt x="604" y="45"/>
                    </a:lnTo>
                    <a:lnTo>
                      <a:pt x="539" y="69"/>
                    </a:lnTo>
                    <a:lnTo>
                      <a:pt x="477" y="98"/>
                    </a:lnTo>
                    <a:lnTo>
                      <a:pt x="418" y="132"/>
                    </a:lnTo>
                    <a:lnTo>
                      <a:pt x="361" y="170"/>
                    </a:lnTo>
                    <a:lnTo>
                      <a:pt x="308" y="212"/>
                    </a:lnTo>
                    <a:lnTo>
                      <a:pt x="259" y="258"/>
                    </a:lnTo>
                    <a:lnTo>
                      <a:pt x="212" y="308"/>
                    </a:lnTo>
                    <a:lnTo>
                      <a:pt x="170" y="361"/>
                    </a:lnTo>
                    <a:lnTo>
                      <a:pt x="132" y="418"/>
                    </a:lnTo>
                    <a:lnTo>
                      <a:pt x="98" y="477"/>
                    </a:lnTo>
                    <a:lnTo>
                      <a:pt x="69" y="539"/>
                    </a:lnTo>
                    <a:lnTo>
                      <a:pt x="45" y="604"/>
                    </a:lnTo>
                    <a:lnTo>
                      <a:pt x="25" y="671"/>
                    </a:lnTo>
                    <a:lnTo>
                      <a:pt x="11" y="740"/>
                    </a:lnTo>
                    <a:lnTo>
                      <a:pt x="3" y="811"/>
                    </a:lnTo>
                    <a:lnTo>
                      <a:pt x="0" y="883"/>
                    </a:lnTo>
                    <a:lnTo>
                      <a:pt x="3" y="956"/>
                    </a:lnTo>
                    <a:lnTo>
                      <a:pt x="11" y="1027"/>
                    </a:lnTo>
                    <a:lnTo>
                      <a:pt x="25" y="1096"/>
                    </a:lnTo>
                    <a:lnTo>
                      <a:pt x="45" y="1163"/>
                    </a:lnTo>
                    <a:lnTo>
                      <a:pt x="69" y="1227"/>
                    </a:lnTo>
                    <a:lnTo>
                      <a:pt x="98" y="1289"/>
                    </a:lnTo>
                    <a:lnTo>
                      <a:pt x="132" y="1349"/>
                    </a:lnTo>
                    <a:lnTo>
                      <a:pt x="170" y="1405"/>
                    </a:lnTo>
                    <a:lnTo>
                      <a:pt x="212" y="1458"/>
                    </a:lnTo>
                    <a:lnTo>
                      <a:pt x="259" y="1508"/>
                    </a:lnTo>
                    <a:lnTo>
                      <a:pt x="308" y="1554"/>
                    </a:lnTo>
                    <a:lnTo>
                      <a:pt x="361" y="1596"/>
                    </a:lnTo>
                    <a:lnTo>
                      <a:pt x="418" y="1635"/>
                    </a:lnTo>
                    <a:lnTo>
                      <a:pt x="477" y="1668"/>
                    </a:lnTo>
                    <a:lnTo>
                      <a:pt x="539" y="1697"/>
                    </a:lnTo>
                    <a:lnTo>
                      <a:pt x="604" y="1722"/>
                    </a:lnTo>
                    <a:lnTo>
                      <a:pt x="671" y="1741"/>
                    </a:lnTo>
                    <a:lnTo>
                      <a:pt x="740" y="1755"/>
                    </a:lnTo>
                    <a:lnTo>
                      <a:pt x="811" y="1764"/>
                    </a:lnTo>
                    <a:lnTo>
                      <a:pt x="883" y="1767"/>
                    </a:lnTo>
                    <a:lnTo>
                      <a:pt x="956" y="1764"/>
                    </a:lnTo>
                    <a:lnTo>
                      <a:pt x="1027" y="1755"/>
                    </a:lnTo>
                    <a:lnTo>
                      <a:pt x="1096" y="1741"/>
                    </a:lnTo>
                    <a:lnTo>
                      <a:pt x="1163" y="1722"/>
                    </a:lnTo>
                    <a:lnTo>
                      <a:pt x="1227" y="1697"/>
                    </a:lnTo>
                    <a:lnTo>
                      <a:pt x="1289" y="1668"/>
                    </a:lnTo>
                    <a:lnTo>
                      <a:pt x="1349" y="1635"/>
                    </a:lnTo>
                    <a:lnTo>
                      <a:pt x="1405" y="1596"/>
                    </a:lnTo>
                    <a:lnTo>
                      <a:pt x="1458" y="1554"/>
                    </a:lnTo>
                    <a:lnTo>
                      <a:pt x="1508" y="1508"/>
                    </a:lnTo>
                    <a:lnTo>
                      <a:pt x="1554" y="1458"/>
                    </a:lnTo>
                    <a:lnTo>
                      <a:pt x="1596" y="1405"/>
                    </a:lnTo>
                    <a:lnTo>
                      <a:pt x="1635" y="1349"/>
                    </a:lnTo>
                    <a:lnTo>
                      <a:pt x="1668" y="1289"/>
                    </a:lnTo>
                    <a:lnTo>
                      <a:pt x="1697" y="1227"/>
                    </a:lnTo>
                    <a:lnTo>
                      <a:pt x="1722" y="1163"/>
                    </a:lnTo>
                    <a:lnTo>
                      <a:pt x="1741" y="1096"/>
                    </a:lnTo>
                    <a:lnTo>
                      <a:pt x="1755" y="1027"/>
                    </a:lnTo>
                    <a:lnTo>
                      <a:pt x="1764" y="956"/>
                    </a:lnTo>
                    <a:lnTo>
                      <a:pt x="1767" y="883"/>
                    </a:lnTo>
                    <a:lnTo>
                      <a:pt x="1764" y="811"/>
                    </a:lnTo>
                    <a:lnTo>
                      <a:pt x="1755" y="740"/>
                    </a:lnTo>
                    <a:lnTo>
                      <a:pt x="1741" y="671"/>
                    </a:lnTo>
                    <a:lnTo>
                      <a:pt x="1722" y="604"/>
                    </a:lnTo>
                    <a:lnTo>
                      <a:pt x="1697" y="539"/>
                    </a:lnTo>
                    <a:lnTo>
                      <a:pt x="1668" y="477"/>
                    </a:lnTo>
                    <a:lnTo>
                      <a:pt x="1635" y="418"/>
                    </a:lnTo>
                    <a:lnTo>
                      <a:pt x="1596" y="361"/>
                    </a:lnTo>
                    <a:lnTo>
                      <a:pt x="1554" y="308"/>
                    </a:lnTo>
                    <a:lnTo>
                      <a:pt x="1508" y="258"/>
                    </a:lnTo>
                    <a:lnTo>
                      <a:pt x="1458" y="212"/>
                    </a:lnTo>
                    <a:lnTo>
                      <a:pt x="1405" y="170"/>
                    </a:lnTo>
                    <a:lnTo>
                      <a:pt x="1349" y="132"/>
                    </a:lnTo>
                    <a:lnTo>
                      <a:pt x="1289" y="98"/>
                    </a:lnTo>
                    <a:lnTo>
                      <a:pt x="1227" y="69"/>
                    </a:lnTo>
                    <a:lnTo>
                      <a:pt x="1163" y="45"/>
                    </a:lnTo>
                    <a:lnTo>
                      <a:pt x="1096" y="25"/>
                    </a:lnTo>
                    <a:lnTo>
                      <a:pt x="1027" y="11"/>
                    </a:lnTo>
                    <a:lnTo>
                      <a:pt x="956" y="3"/>
                    </a:lnTo>
                    <a:lnTo>
                      <a:pt x="88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3" name="Group 491"/>
            <p:cNvGrpSpPr/>
            <p:nvPr/>
          </p:nvGrpSpPr>
          <p:grpSpPr>
            <a:xfrm>
              <a:off x="57" y="258"/>
              <a:ext cx="884" cy="1286"/>
              <a:chOff x="57" y="258"/>
              <a:chExt cx="884" cy="1286"/>
            </a:xfrm>
          </p:grpSpPr>
          <p:sp>
            <p:nvSpPr>
              <p:cNvPr id="8769" name="Freeform 492"/>
              <p:cNvSpPr/>
              <p:nvPr/>
            </p:nvSpPr>
            <p:spPr bwMode="auto">
              <a:xfrm>
                <a:off x="57" y="258"/>
                <a:ext cx="884" cy="1286"/>
              </a:xfrm>
              <a:custGeom>
                <a:gdLst>
                  <a:gd name="T0" fmla="+- 0 378 57"/>
                  <a:gd name="T1" fmla="*/ T0 w 884"/>
                  <a:gd name="T2" fmla="+- 0 258 258"/>
                  <a:gd name="T3" fmla="*/ 258 h 1286"/>
                  <a:gd name="T4" fmla="+- 0 322 57"/>
                  <a:gd name="T5" fmla="*/ T4 w 884"/>
                  <a:gd name="T6" fmla="+- 0 309 258"/>
                  <a:gd name="T7" fmla="*/ 309 h 1286"/>
                  <a:gd name="T8" fmla="+- 0 269 57"/>
                  <a:gd name="T9" fmla="*/ T8 w 884"/>
                  <a:gd name="T10" fmla="+- 0 365 258"/>
                  <a:gd name="T11" fmla="*/ 365 h 1286"/>
                  <a:gd name="T12" fmla="+- 0 222 57"/>
                  <a:gd name="T13" fmla="*/ T12 w 884"/>
                  <a:gd name="T14" fmla="+- 0 425 258"/>
                  <a:gd name="T15" fmla="*/ 425 h 1286"/>
                  <a:gd name="T16" fmla="+- 0 180 57"/>
                  <a:gd name="T17" fmla="*/ T16 w 884"/>
                  <a:gd name="T18" fmla="+- 0 489 258"/>
                  <a:gd name="T19" fmla="*/ 489 h 1286"/>
                  <a:gd name="T20" fmla="+- 0 144 57"/>
                  <a:gd name="T21" fmla="*/ T20 w 884"/>
                  <a:gd name="T22" fmla="+- 0 557 258"/>
                  <a:gd name="T23" fmla="*/ 557 h 1286"/>
                  <a:gd name="T24" fmla="+- 0 113 57"/>
                  <a:gd name="T25" fmla="*/ T24 w 884"/>
                  <a:gd name="T26" fmla="+- 0 628 258"/>
                  <a:gd name="T27" fmla="*/ 628 h 1286"/>
                  <a:gd name="T28" fmla="+- 0 89 57"/>
                  <a:gd name="T29" fmla="*/ T28 w 884"/>
                  <a:gd name="T30" fmla="+- 0 702 258"/>
                  <a:gd name="T31" fmla="*/ 702 h 1286"/>
                  <a:gd name="T32" fmla="+- 0 71 57"/>
                  <a:gd name="T33" fmla="*/ T32 w 884"/>
                  <a:gd name="T34" fmla="+- 0 779 258"/>
                  <a:gd name="T35" fmla="*/ 779 h 1286"/>
                  <a:gd name="T36" fmla="+- 0 60 57"/>
                  <a:gd name="T37" fmla="*/ T36 w 884"/>
                  <a:gd name="T38" fmla="+- 0 859 258"/>
                  <a:gd name="T39" fmla="*/ 859 h 1286"/>
                  <a:gd name="T40" fmla="+- 0 57 57"/>
                  <a:gd name="T41" fmla="*/ T40 w 884"/>
                  <a:gd name="T42" fmla="+- 0 940 258"/>
                  <a:gd name="T43" fmla="*/ 940 h 1286"/>
                  <a:gd name="T44" fmla="+- 0 57 57"/>
                  <a:gd name="T45" fmla="*/ T44 w 884"/>
                  <a:gd name="T46" fmla="+- 0 975 258"/>
                  <a:gd name="T47" fmla="*/ 975 h 1286"/>
                  <a:gd name="T48" fmla="+- 0 63 57"/>
                  <a:gd name="T49" fmla="*/ T48 w 884"/>
                  <a:gd name="T50" fmla="+- 0 1044 258"/>
                  <a:gd name="T51" fmla="*/ 1044 h 1286"/>
                  <a:gd name="T52" fmla="+- 0 73 57"/>
                  <a:gd name="T53" fmla="*/ T52 w 884"/>
                  <a:gd name="T54" fmla="+- 0 1111 258"/>
                  <a:gd name="T55" fmla="*/ 1111 h 1286"/>
                  <a:gd name="T56" fmla="+- 0 89 57"/>
                  <a:gd name="T57" fmla="*/ T56 w 884"/>
                  <a:gd name="T58" fmla="+- 0 1176 258"/>
                  <a:gd name="T59" fmla="*/ 1176 h 1286"/>
                  <a:gd name="T60" fmla="+- 0 109 57"/>
                  <a:gd name="T61" fmla="*/ T60 w 884"/>
                  <a:gd name="T62" fmla="+- 0 1239 258"/>
                  <a:gd name="T63" fmla="*/ 1239 h 1286"/>
                  <a:gd name="T64" fmla="+- 0 133 57"/>
                  <a:gd name="T65" fmla="*/ T64 w 884"/>
                  <a:gd name="T66" fmla="+- 0 1300 258"/>
                  <a:gd name="T67" fmla="*/ 1300 h 1286"/>
                  <a:gd name="T68" fmla="+- 0 162 57"/>
                  <a:gd name="T69" fmla="*/ T68 w 884"/>
                  <a:gd name="T70" fmla="+- 0 1359 258"/>
                  <a:gd name="T71" fmla="*/ 1359 h 1286"/>
                  <a:gd name="T72" fmla="+- 0 195 57"/>
                  <a:gd name="T73" fmla="*/ T72 w 884"/>
                  <a:gd name="T74" fmla="+- 0 1415 258"/>
                  <a:gd name="T75" fmla="*/ 1415 h 1286"/>
                  <a:gd name="T76" fmla="+- 0 232 57"/>
                  <a:gd name="T77" fmla="*/ T76 w 884"/>
                  <a:gd name="T78" fmla="+- 0 1469 258"/>
                  <a:gd name="T79" fmla="*/ 1469 h 1286"/>
                  <a:gd name="T80" fmla="+- 0 273 57"/>
                  <a:gd name="T81" fmla="*/ T80 w 884"/>
                  <a:gd name="T82" fmla="+- 0 1519 258"/>
                  <a:gd name="T83" fmla="*/ 1519 h 1286"/>
                  <a:gd name="T84" fmla="+- 0 295 57"/>
                  <a:gd name="T85" fmla="*/ T84 w 884"/>
                  <a:gd name="T86" fmla="+- 0 1543 258"/>
                  <a:gd name="T87" fmla="*/ 1543 h 1286"/>
                  <a:gd name="T88" fmla="+- 0 940 57"/>
                  <a:gd name="T89" fmla="*/ T88 w 884"/>
                  <a:gd name="T90" fmla="+- 0 940 258"/>
                  <a:gd name="T91" fmla="*/ 940 h 1286"/>
                  <a:gd name="T92" fmla="+- 0 378 57"/>
                  <a:gd name="T93" fmla="*/ T92 w 884"/>
                  <a:gd name="T94" fmla="+- 0 258 258"/>
                  <a:gd name="T95" fmla="*/ 258 h 128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884" h="1286">
                    <a:moveTo>
                      <a:pt x="321" y="0"/>
                    </a:moveTo>
                    <a:lnTo>
                      <a:pt x="265" y="51"/>
                    </a:lnTo>
                    <a:lnTo>
                      <a:pt x="212" y="107"/>
                    </a:lnTo>
                    <a:lnTo>
                      <a:pt x="165" y="167"/>
                    </a:lnTo>
                    <a:lnTo>
                      <a:pt x="123" y="231"/>
                    </a:lnTo>
                    <a:lnTo>
                      <a:pt x="87" y="299"/>
                    </a:lnTo>
                    <a:lnTo>
                      <a:pt x="56" y="370"/>
                    </a:lnTo>
                    <a:lnTo>
                      <a:pt x="32" y="444"/>
                    </a:lnTo>
                    <a:lnTo>
                      <a:pt x="14" y="521"/>
                    </a:lnTo>
                    <a:lnTo>
                      <a:pt x="3" y="601"/>
                    </a:lnTo>
                    <a:lnTo>
                      <a:pt x="0" y="682"/>
                    </a:lnTo>
                    <a:lnTo>
                      <a:pt x="0" y="717"/>
                    </a:lnTo>
                    <a:lnTo>
                      <a:pt x="6" y="786"/>
                    </a:lnTo>
                    <a:lnTo>
                      <a:pt x="16" y="853"/>
                    </a:lnTo>
                    <a:lnTo>
                      <a:pt x="32" y="918"/>
                    </a:lnTo>
                    <a:lnTo>
                      <a:pt x="52" y="981"/>
                    </a:lnTo>
                    <a:lnTo>
                      <a:pt x="76" y="1042"/>
                    </a:lnTo>
                    <a:lnTo>
                      <a:pt x="105" y="1101"/>
                    </a:lnTo>
                    <a:lnTo>
                      <a:pt x="138" y="1157"/>
                    </a:lnTo>
                    <a:lnTo>
                      <a:pt x="175" y="1211"/>
                    </a:lnTo>
                    <a:lnTo>
                      <a:pt x="216" y="1261"/>
                    </a:lnTo>
                    <a:lnTo>
                      <a:pt x="238" y="1285"/>
                    </a:lnTo>
                    <a:lnTo>
                      <a:pt x="883" y="682"/>
                    </a:lnTo>
                    <a:lnTo>
                      <a:pt x="32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4" name="Group 493"/>
            <p:cNvGrpSpPr/>
            <p:nvPr/>
          </p:nvGrpSpPr>
          <p:grpSpPr>
            <a:xfrm>
              <a:off x="47" y="247"/>
              <a:ext cx="905" cy="1307"/>
              <a:chOff x="47" y="247"/>
              <a:chExt cx="905" cy="1307"/>
            </a:xfrm>
          </p:grpSpPr>
          <p:sp>
            <p:nvSpPr>
              <p:cNvPr id="8765" name="Freeform 494"/>
              <p:cNvSpPr/>
              <p:nvPr/>
            </p:nvSpPr>
            <p:spPr bwMode="auto">
              <a:xfrm>
                <a:off x="47" y="247"/>
                <a:ext cx="905" cy="1307"/>
              </a:xfrm>
              <a:custGeom>
                <a:gdLst>
                  <a:gd name="T0" fmla="+- 0 376 47"/>
                  <a:gd name="T1" fmla="*/ T0 w 905"/>
                  <a:gd name="T2" fmla="+- 0 247 247"/>
                  <a:gd name="T3" fmla="*/ 247 h 1307"/>
                  <a:gd name="T4" fmla="+- 0 315 47"/>
                  <a:gd name="T5" fmla="*/ T4 w 905"/>
                  <a:gd name="T6" fmla="+- 0 302 247"/>
                  <a:gd name="T7" fmla="*/ 302 h 1307"/>
                  <a:gd name="T8" fmla="+- 0 262 47"/>
                  <a:gd name="T9" fmla="*/ T8 w 905"/>
                  <a:gd name="T10" fmla="+- 0 359 247"/>
                  <a:gd name="T11" fmla="*/ 359 h 1307"/>
                  <a:gd name="T12" fmla="+- 0 214 47"/>
                  <a:gd name="T13" fmla="*/ T12 w 905"/>
                  <a:gd name="T14" fmla="+- 0 419 247"/>
                  <a:gd name="T15" fmla="*/ 419 h 1307"/>
                  <a:gd name="T16" fmla="+- 0 172 47"/>
                  <a:gd name="T17" fmla="*/ T16 w 905"/>
                  <a:gd name="T18" fmla="+- 0 484 247"/>
                  <a:gd name="T19" fmla="*/ 484 h 1307"/>
                  <a:gd name="T20" fmla="+- 0 135 47"/>
                  <a:gd name="T21" fmla="*/ T20 w 905"/>
                  <a:gd name="T22" fmla="+- 0 553 247"/>
                  <a:gd name="T23" fmla="*/ 553 h 1307"/>
                  <a:gd name="T24" fmla="+- 0 104 47"/>
                  <a:gd name="T25" fmla="*/ T24 w 905"/>
                  <a:gd name="T26" fmla="+- 0 625 247"/>
                  <a:gd name="T27" fmla="*/ 625 h 1307"/>
                  <a:gd name="T28" fmla="+- 0 79 47"/>
                  <a:gd name="T29" fmla="*/ T28 w 905"/>
                  <a:gd name="T30" fmla="+- 0 700 247"/>
                  <a:gd name="T31" fmla="*/ 700 h 1307"/>
                  <a:gd name="T32" fmla="+- 0 61 47"/>
                  <a:gd name="T33" fmla="*/ T32 w 905"/>
                  <a:gd name="T34" fmla="+- 0 778 247"/>
                  <a:gd name="T35" fmla="*/ 778 h 1307"/>
                  <a:gd name="T36" fmla="+- 0 50 47"/>
                  <a:gd name="T37" fmla="*/ T36 w 905"/>
                  <a:gd name="T38" fmla="+- 0 858 247"/>
                  <a:gd name="T39" fmla="*/ 858 h 1307"/>
                  <a:gd name="T40" fmla="+- 0 47 47"/>
                  <a:gd name="T41" fmla="*/ T40 w 905"/>
                  <a:gd name="T42" fmla="+- 0 938 247"/>
                  <a:gd name="T43" fmla="*/ 938 h 1307"/>
                  <a:gd name="T44" fmla="+- 0 47 47"/>
                  <a:gd name="T45" fmla="*/ T44 w 905"/>
                  <a:gd name="T46" fmla="+- 0 944 247"/>
                  <a:gd name="T47" fmla="*/ 944 h 1307"/>
                  <a:gd name="T48" fmla="+- 0 49 47"/>
                  <a:gd name="T49" fmla="*/ T48 w 905"/>
                  <a:gd name="T50" fmla="+- 0 1010 247"/>
                  <a:gd name="T51" fmla="*/ 1010 h 1307"/>
                  <a:gd name="T52" fmla="+- 0 57 47"/>
                  <a:gd name="T53" fmla="*/ T52 w 905"/>
                  <a:gd name="T54" fmla="+- 0 1079 247"/>
                  <a:gd name="T55" fmla="*/ 1079 h 1307"/>
                  <a:gd name="T56" fmla="+- 0 71 47"/>
                  <a:gd name="T57" fmla="*/ T56 w 905"/>
                  <a:gd name="T58" fmla="+- 0 1146 247"/>
                  <a:gd name="T59" fmla="*/ 1146 h 1307"/>
                  <a:gd name="T60" fmla="+- 0 89 47"/>
                  <a:gd name="T61" fmla="*/ T60 w 905"/>
                  <a:gd name="T62" fmla="+- 0 1211 247"/>
                  <a:gd name="T63" fmla="*/ 1211 h 1307"/>
                  <a:gd name="T64" fmla="+- 0 111 47"/>
                  <a:gd name="T65" fmla="*/ T64 w 905"/>
                  <a:gd name="T66" fmla="+- 0 1274 247"/>
                  <a:gd name="T67" fmla="*/ 1274 h 1307"/>
                  <a:gd name="T68" fmla="+- 0 138 47"/>
                  <a:gd name="T69" fmla="*/ T68 w 905"/>
                  <a:gd name="T70" fmla="+- 0 1334 247"/>
                  <a:gd name="T71" fmla="*/ 1334 h 1307"/>
                  <a:gd name="T72" fmla="+- 0 170 47"/>
                  <a:gd name="T73" fmla="*/ T72 w 905"/>
                  <a:gd name="T74" fmla="+- 0 1393 247"/>
                  <a:gd name="T75" fmla="*/ 1393 h 1307"/>
                  <a:gd name="T76" fmla="+- 0 205 47"/>
                  <a:gd name="T77" fmla="*/ T76 w 905"/>
                  <a:gd name="T78" fmla="+- 0 1448 247"/>
                  <a:gd name="T79" fmla="*/ 1448 h 1307"/>
                  <a:gd name="T80" fmla="+- 0 244 47"/>
                  <a:gd name="T81" fmla="*/ T80 w 905"/>
                  <a:gd name="T82" fmla="+- 0 1501 247"/>
                  <a:gd name="T83" fmla="*/ 1501 h 1307"/>
                  <a:gd name="T84" fmla="+- 0 287 47"/>
                  <a:gd name="T85" fmla="*/ T84 w 905"/>
                  <a:gd name="T86" fmla="+- 0 1550 247"/>
                  <a:gd name="T87" fmla="*/ 1550 h 1307"/>
                  <a:gd name="T88" fmla="+- 0 297 47"/>
                  <a:gd name="T89" fmla="*/ T88 w 905"/>
                  <a:gd name="T90" fmla="+- 0 1554 247"/>
                  <a:gd name="T91" fmla="*/ 1554 h 1307"/>
                  <a:gd name="T92" fmla="+- 0 299 47"/>
                  <a:gd name="T93" fmla="*/ T92 w 905"/>
                  <a:gd name="T94" fmla="+- 0 1553 247"/>
                  <a:gd name="T95" fmla="*/ 1553 h 1307"/>
                  <a:gd name="T96" fmla="+- 0 301 47"/>
                  <a:gd name="T97" fmla="*/ T96 w 905"/>
                  <a:gd name="T98" fmla="+- 0 1551 247"/>
                  <a:gd name="T99" fmla="*/ 1551 h 1307"/>
                  <a:gd name="T100" fmla="+- 0 288 47"/>
                  <a:gd name="T101" fmla="*/ T100 w 905"/>
                  <a:gd name="T102" fmla="+- 0 1536 247"/>
                  <a:gd name="T103" fmla="*/ 1536 h 1307"/>
                  <a:gd name="T104" fmla="+- 0 295 47"/>
                  <a:gd name="T105" fmla="*/ T104 w 905"/>
                  <a:gd name="T106" fmla="+- 0 1529 247"/>
                  <a:gd name="T107" fmla="*/ 1529 h 1307"/>
                  <a:gd name="T108" fmla="+- 0 240 47"/>
                  <a:gd name="T109" fmla="*/ T108 w 905"/>
                  <a:gd name="T110" fmla="+- 0 1463 247"/>
                  <a:gd name="T111" fmla="*/ 1463 h 1307"/>
                  <a:gd name="T112" fmla="+- 0 204 47"/>
                  <a:gd name="T113" fmla="*/ T112 w 905"/>
                  <a:gd name="T114" fmla="+- 0 1410 247"/>
                  <a:gd name="T115" fmla="*/ 1410 h 1307"/>
                  <a:gd name="T116" fmla="+- 0 171 47"/>
                  <a:gd name="T117" fmla="*/ T116 w 905"/>
                  <a:gd name="T118" fmla="+- 0 1354 247"/>
                  <a:gd name="T119" fmla="*/ 1354 h 1307"/>
                  <a:gd name="T120" fmla="+- 0 143 47"/>
                  <a:gd name="T121" fmla="*/ T120 w 905"/>
                  <a:gd name="T122" fmla="+- 0 1296 247"/>
                  <a:gd name="T123" fmla="*/ 1296 h 1307"/>
                  <a:gd name="T124" fmla="+- 0 118 47"/>
                  <a:gd name="T125" fmla="*/ T124 w 905"/>
                  <a:gd name="T126" fmla="+- 0 1236 247"/>
                  <a:gd name="T127" fmla="*/ 1236 h 1307"/>
                  <a:gd name="T128" fmla="+- 0 98 47"/>
                  <a:gd name="T129" fmla="*/ T128 w 905"/>
                  <a:gd name="T130" fmla="+- 0 1173 247"/>
                  <a:gd name="T131" fmla="*/ 1173 h 1307"/>
                  <a:gd name="T132" fmla="+- 0 83 47"/>
                  <a:gd name="T133" fmla="*/ T132 w 905"/>
                  <a:gd name="T134" fmla="+- 0 1109 247"/>
                  <a:gd name="T135" fmla="*/ 1109 h 1307"/>
                  <a:gd name="T136" fmla="+- 0 73 47"/>
                  <a:gd name="T137" fmla="*/ T136 w 905"/>
                  <a:gd name="T138" fmla="+- 0 1042 247"/>
                  <a:gd name="T139" fmla="*/ 1042 h 1307"/>
                  <a:gd name="T140" fmla="+- 0 67 47"/>
                  <a:gd name="T141" fmla="*/ T140 w 905"/>
                  <a:gd name="T142" fmla="+- 0 975 247"/>
                  <a:gd name="T143" fmla="*/ 975 h 1307"/>
                  <a:gd name="T144" fmla="+- 0 67 47"/>
                  <a:gd name="T145" fmla="*/ T144 w 905"/>
                  <a:gd name="T146" fmla="+- 0 938 247"/>
                  <a:gd name="T147" fmla="*/ 938 h 1307"/>
                  <a:gd name="T148" fmla="+- 0 68 47"/>
                  <a:gd name="T149" fmla="*/ T148 w 905"/>
                  <a:gd name="T150" fmla="+- 0 900 247"/>
                  <a:gd name="T151" fmla="*/ 900 h 1307"/>
                  <a:gd name="T152" fmla="+- 0 75 47"/>
                  <a:gd name="T153" fmla="*/ T152 w 905"/>
                  <a:gd name="T154" fmla="+- 0 820 247"/>
                  <a:gd name="T155" fmla="*/ 820 h 1307"/>
                  <a:gd name="T156" fmla="+- 0 89 47"/>
                  <a:gd name="T157" fmla="*/ T156 w 905"/>
                  <a:gd name="T158" fmla="+- 0 743 247"/>
                  <a:gd name="T159" fmla="*/ 743 h 1307"/>
                  <a:gd name="T160" fmla="+- 0 110 47"/>
                  <a:gd name="T161" fmla="*/ T160 w 905"/>
                  <a:gd name="T162" fmla="+- 0 668 247"/>
                  <a:gd name="T163" fmla="*/ 668 h 1307"/>
                  <a:gd name="T164" fmla="+- 0 137 47"/>
                  <a:gd name="T165" fmla="*/ T164 w 905"/>
                  <a:gd name="T166" fmla="+- 0 596 247"/>
                  <a:gd name="T167" fmla="*/ 596 h 1307"/>
                  <a:gd name="T168" fmla="+- 0 170 47"/>
                  <a:gd name="T169" fmla="*/ T168 w 905"/>
                  <a:gd name="T170" fmla="+- 0 527 247"/>
                  <a:gd name="T171" fmla="*/ 527 h 1307"/>
                  <a:gd name="T172" fmla="+- 0 209 47"/>
                  <a:gd name="T173" fmla="*/ T172 w 905"/>
                  <a:gd name="T174" fmla="+- 0 462 247"/>
                  <a:gd name="T175" fmla="*/ 462 h 1307"/>
                  <a:gd name="T176" fmla="+- 0 253 47"/>
                  <a:gd name="T177" fmla="*/ T176 w 905"/>
                  <a:gd name="T178" fmla="+- 0 401 247"/>
                  <a:gd name="T179" fmla="*/ 401 h 1307"/>
                  <a:gd name="T180" fmla="+- 0 302 47"/>
                  <a:gd name="T181" fmla="*/ T180 w 905"/>
                  <a:gd name="T182" fmla="+- 0 344 247"/>
                  <a:gd name="T183" fmla="*/ 344 h 1307"/>
                  <a:gd name="T184" fmla="+- 0 356 47"/>
                  <a:gd name="T185" fmla="*/ T184 w 905"/>
                  <a:gd name="T186" fmla="+- 0 291 247"/>
                  <a:gd name="T187" fmla="*/ 291 h 1307"/>
                  <a:gd name="T188" fmla="+- 0 377 47"/>
                  <a:gd name="T189" fmla="*/ T188 w 905"/>
                  <a:gd name="T190" fmla="+- 0 273 247"/>
                  <a:gd name="T191" fmla="*/ 273 h 1307"/>
                  <a:gd name="T192" fmla="+- 0 371 47"/>
                  <a:gd name="T193" fmla="*/ T192 w 905"/>
                  <a:gd name="T194" fmla="+- 0 265 247"/>
                  <a:gd name="T195" fmla="*/ 265 h 1307"/>
                  <a:gd name="T196" fmla="+- 0 378 47"/>
                  <a:gd name="T197" fmla="*/ T196 w 905"/>
                  <a:gd name="T198" fmla="+- 0 258 247"/>
                  <a:gd name="T199" fmla="*/ 258 h 1307"/>
                  <a:gd name="T200" fmla="+- 0 391 47"/>
                  <a:gd name="T201" fmla="*/ T200 w 905"/>
                  <a:gd name="T202" fmla="+- 0 258 247"/>
                  <a:gd name="T203" fmla="*/ 258 h 1307"/>
                  <a:gd name="T204" fmla="+- 0 383 47"/>
                  <a:gd name="T205" fmla="*/ T204 w 905"/>
                  <a:gd name="T206" fmla="+- 0 248 247"/>
                  <a:gd name="T207" fmla="*/ 248 h 1307"/>
                  <a:gd name="T208" fmla="+- 0 376 47"/>
                  <a:gd name="T209" fmla="*/ T208 w 905"/>
                  <a:gd name="T210" fmla="+- 0 247 247"/>
                  <a:gd name="T211" fmla="*/ 247 h 130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Lst>
                <a:rect l="0" t="0" r="r" b="b"/>
                <a:pathLst>
                  <a:path w="905" h="1307">
                    <a:moveTo>
                      <a:pt x="329" y="0"/>
                    </a:moveTo>
                    <a:lnTo>
                      <a:pt x="268" y="55"/>
                    </a:lnTo>
                    <a:lnTo>
                      <a:pt x="215" y="112"/>
                    </a:lnTo>
                    <a:lnTo>
                      <a:pt x="167" y="172"/>
                    </a:lnTo>
                    <a:lnTo>
                      <a:pt x="125" y="237"/>
                    </a:lnTo>
                    <a:lnTo>
                      <a:pt x="88" y="306"/>
                    </a:lnTo>
                    <a:lnTo>
                      <a:pt x="57" y="378"/>
                    </a:lnTo>
                    <a:lnTo>
                      <a:pt x="32" y="453"/>
                    </a:lnTo>
                    <a:lnTo>
                      <a:pt x="14" y="531"/>
                    </a:lnTo>
                    <a:lnTo>
                      <a:pt x="3" y="611"/>
                    </a:lnTo>
                    <a:lnTo>
                      <a:pt x="0" y="691"/>
                    </a:lnTo>
                    <a:lnTo>
                      <a:pt x="0" y="697"/>
                    </a:lnTo>
                    <a:lnTo>
                      <a:pt x="2" y="763"/>
                    </a:lnTo>
                    <a:lnTo>
                      <a:pt x="10" y="832"/>
                    </a:lnTo>
                    <a:lnTo>
                      <a:pt x="24" y="899"/>
                    </a:lnTo>
                    <a:lnTo>
                      <a:pt x="42" y="964"/>
                    </a:lnTo>
                    <a:lnTo>
                      <a:pt x="64" y="1027"/>
                    </a:lnTo>
                    <a:lnTo>
                      <a:pt x="91" y="1087"/>
                    </a:lnTo>
                    <a:lnTo>
                      <a:pt x="123" y="1146"/>
                    </a:lnTo>
                    <a:lnTo>
                      <a:pt x="158" y="1201"/>
                    </a:lnTo>
                    <a:lnTo>
                      <a:pt x="197" y="1254"/>
                    </a:lnTo>
                    <a:lnTo>
                      <a:pt x="240" y="1303"/>
                    </a:lnTo>
                    <a:lnTo>
                      <a:pt x="250" y="1307"/>
                    </a:lnTo>
                    <a:lnTo>
                      <a:pt x="252" y="1306"/>
                    </a:lnTo>
                    <a:lnTo>
                      <a:pt x="254" y="1304"/>
                    </a:lnTo>
                    <a:lnTo>
                      <a:pt x="241" y="1289"/>
                    </a:lnTo>
                    <a:lnTo>
                      <a:pt x="248" y="1282"/>
                    </a:lnTo>
                    <a:lnTo>
                      <a:pt x="193" y="1216"/>
                    </a:lnTo>
                    <a:lnTo>
                      <a:pt x="157" y="1163"/>
                    </a:lnTo>
                    <a:lnTo>
                      <a:pt x="124" y="1107"/>
                    </a:lnTo>
                    <a:lnTo>
                      <a:pt x="96" y="1049"/>
                    </a:lnTo>
                    <a:lnTo>
                      <a:pt x="71" y="989"/>
                    </a:lnTo>
                    <a:lnTo>
                      <a:pt x="51" y="926"/>
                    </a:lnTo>
                    <a:lnTo>
                      <a:pt x="36" y="862"/>
                    </a:lnTo>
                    <a:lnTo>
                      <a:pt x="26" y="795"/>
                    </a:lnTo>
                    <a:lnTo>
                      <a:pt x="20" y="728"/>
                    </a:lnTo>
                    <a:lnTo>
                      <a:pt x="20" y="691"/>
                    </a:lnTo>
                    <a:lnTo>
                      <a:pt x="21" y="653"/>
                    </a:lnTo>
                    <a:lnTo>
                      <a:pt x="28" y="573"/>
                    </a:lnTo>
                    <a:lnTo>
                      <a:pt x="42" y="496"/>
                    </a:lnTo>
                    <a:lnTo>
                      <a:pt x="63" y="421"/>
                    </a:lnTo>
                    <a:lnTo>
                      <a:pt x="90" y="349"/>
                    </a:lnTo>
                    <a:lnTo>
                      <a:pt x="123" y="280"/>
                    </a:lnTo>
                    <a:lnTo>
                      <a:pt x="162" y="215"/>
                    </a:lnTo>
                    <a:lnTo>
                      <a:pt x="206" y="154"/>
                    </a:lnTo>
                    <a:lnTo>
                      <a:pt x="255" y="97"/>
                    </a:lnTo>
                    <a:lnTo>
                      <a:pt x="309" y="44"/>
                    </a:lnTo>
                    <a:lnTo>
                      <a:pt x="330" y="26"/>
                    </a:lnTo>
                    <a:lnTo>
                      <a:pt x="324" y="18"/>
                    </a:lnTo>
                    <a:lnTo>
                      <a:pt x="331" y="11"/>
                    </a:lnTo>
                    <a:lnTo>
                      <a:pt x="344" y="11"/>
                    </a:lnTo>
                    <a:lnTo>
                      <a:pt x="336" y="1"/>
                    </a:lnTo>
                    <a:lnTo>
                      <a:pt x="32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6" name="Freeform 495"/>
              <p:cNvSpPr/>
              <p:nvPr/>
            </p:nvSpPr>
            <p:spPr bwMode="auto">
              <a:xfrm>
                <a:off x="47" y="247"/>
                <a:ext cx="905" cy="1307"/>
              </a:xfrm>
              <a:custGeom>
                <a:gdLst>
                  <a:gd name="T0" fmla="+- 0 391 47"/>
                  <a:gd name="T1" fmla="*/ T0 w 905"/>
                  <a:gd name="T2" fmla="+- 0 258 247"/>
                  <a:gd name="T3" fmla="*/ 258 h 1307"/>
                  <a:gd name="T4" fmla="+- 0 378 47"/>
                  <a:gd name="T5" fmla="*/ T4 w 905"/>
                  <a:gd name="T6" fmla="+- 0 258 247"/>
                  <a:gd name="T7" fmla="*/ 258 h 1307"/>
                  <a:gd name="T8" fmla="+- 0 385 47"/>
                  <a:gd name="T9" fmla="*/ T8 w 905"/>
                  <a:gd name="T10" fmla="+- 0 266 247"/>
                  <a:gd name="T11" fmla="*/ 266 h 1307"/>
                  <a:gd name="T12" fmla="+- 0 377 47"/>
                  <a:gd name="T13" fmla="*/ T12 w 905"/>
                  <a:gd name="T14" fmla="+- 0 273 247"/>
                  <a:gd name="T15" fmla="*/ 273 h 1307"/>
                  <a:gd name="T16" fmla="+- 0 927 47"/>
                  <a:gd name="T17" fmla="*/ T16 w 905"/>
                  <a:gd name="T18" fmla="+- 0 939 247"/>
                  <a:gd name="T19" fmla="*/ 939 h 1307"/>
                  <a:gd name="T20" fmla="+- 0 295 47"/>
                  <a:gd name="T21" fmla="*/ T20 w 905"/>
                  <a:gd name="T22" fmla="+- 0 1529 247"/>
                  <a:gd name="T23" fmla="*/ 1529 h 1307"/>
                  <a:gd name="T24" fmla="+- 0 302 47"/>
                  <a:gd name="T25" fmla="*/ T24 w 905"/>
                  <a:gd name="T26" fmla="+- 0 1537 247"/>
                  <a:gd name="T27" fmla="*/ 1537 h 1307"/>
                  <a:gd name="T28" fmla="+- 0 295 47"/>
                  <a:gd name="T29" fmla="*/ T28 w 905"/>
                  <a:gd name="T30" fmla="+- 0 1543 247"/>
                  <a:gd name="T31" fmla="*/ 1543 h 1307"/>
                  <a:gd name="T32" fmla="+- 0 301 47"/>
                  <a:gd name="T33" fmla="*/ T32 w 905"/>
                  <a:gd name="T34" fmla="+- 0 1551 247"/>
                  <a:gd name="T35" fmla="*/ 1551 h 1307"/>
                  <a:gd name="T36" fmla="+- 0 951 47"/>
                  <a:gd name="T37" fmla="*/ T36 w 905"/>
                  <a:gd name="T38" fmla="+- 0 944 247"/>
                  <a:gd name="T39" fmla="*/ 944 h 1307"/>
                  <a:gd name="T40" fmla="+- 0 951 47"/>
                  <a:gd name="T41" fmla="*/ T40 w 905"/>
                  <a:gd name="T42" fmla="+- 0 938 247"/>
                  <a:gd name="T43" fmla="*/ 938 h 1307"/>
                  <a:gd name="T44" fmla="+- 0 391 47"/>
                  <a:gd name="T45" fmla="*/ T44 w 905"/>
                  <a:gd name="T46" fmla="+- 0 258 247"/>
                  <a:gd name="T47" fmla="*/ 258 h 130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905" h="1307">
                    <a:moveTo>
                      <a:pt x="344" y="11"/>
                    </a:moveTo>
                    <a:lnTo>
                      <a:pt x="331" y="11"/>
                    </a:lnTo>
                    <a:lnTo>
                      <a:pt x="338" y="19"/>
                    </a:lnTo>
                    <a:lnTo>
                      <a:pt x="330" y="26"/>
                    </a:lnTo>
                    <a:lnTo>
                      <a:pt x="880" y="692"/>
                    </a:lnTo>
                    <a:lnTo>
                      <a:pt x="248" y="1282"/>
                    </a:lnTo>
                    <a:lnTo>
                      <a:pt x="255" y="1290"/>
                    </a:lnTo>
                    <a:lnTo>
                      <a:pt x="248" y="1296"/>
                    </a:lnTo>
                    <a:lnTo>
                      <a:pt x="254" y="1304"/>
                    </a:lnTo>
                    <a:lnTo>
                      <a:pt x="904" y="697"/>
                    </a:lnTo>
                    <a:lnTo>
                      <a:pt x="904" y="691"/>
                    </a:lnTo>
                    <a:lnTo>
                      <a:pt x="344"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7" name="Freeform 496"/>
              <p:cNvSpPr/>
              <p:nvPr/>
            </p:nvSpPr>
            <p:spPr bwMode="auto">
              <a:xfrm>
                <a:off x="47" y="247"/>
                <a:ext cx="905" cy="1307"/>
              </a:xfrm>
              <a:custGeom>
                <a:gdLst>
                  <a:gd name="T0" fmla="+- 0 295 47"/>
                  <a:gd name="T1" fmla="*/ T0 w 905"/>
                  <a:gd name="T2" fmla="+- 0 1529 247"/>
                  <a:gd name="T3" fmla="*/ 1529 h 1307"/>
                  <a:gd name="T4" fmla="+- 0 288 47"/>
                  <a:gd name="T5" fmla="*/ T4 w 905"/>
                  <a:gd name="T6" fmla="+- 0 1536 247"/>
                  <a:gd name="T7" fmla="*/ 1536 h 1307"/>
                  <a:gd name="T8" fmla="+- 0 295 47"/>
                  <a:gd name="T9" fmla="*/ T8 w 905"/>
                  <a:gd name="T10" fmla="+- 0 1543 247"/>
                  <a:gd name="T11" fmla="*/ 1543 h 1307"/>
                  <a:gd name="T12" fmla="+- 0 302 47"/>
                  <a:gd name="T13" fmla="*/ T12 w 905"/>
                  <a:gd name="T14" fmla="+- 0 1537 247"/>
                  <a:gd name="T15" fmla="*/ 1537 h 1307"/>
                  <a:gd name="T16" fmla="+- 0 295 47"/>
                  <a:gd name="T17" fmla="*/ T16 w 905"/>
                  <a:gd name="T18" fmla="+- 0 1529 247"/>
                  <a:gd name="T19" fmla="*/ 1529 h 1307"/>
                </a:gdLst>
                <a:cxnLst>
                  <a:cxn ang="0">
                    <a:pos x="T1" y="T3"/>
                  </a:cxn>
                  <a:cxn ang="0">
                    <a:pos x="T5" y="T7"/>
                  </a:cxn>
                  <a:cxn ang="0">
                    <a:pos x="T9" y="T11"/>
                  </a:cxn>
                  <a:cxn ang="0">
                    <a:pos x="T13" y="T15"/>
                  </a:cxn>
                  <a:cxn ang="0">
                    <a:pos x="T17" y="T19"/>
                  </a:cxn>
                </a:cxnLst>
                <a:rect l="0" t="0" r="r" b="b"/>
                <a:pathLst>
                  <a:path w="905" h="1307">
                    <a:moveTo>
                      <a:pt x="248" y="1282"/>
                    </a:moveTo>
                    <a:lnTo>
                      <a:pt x="241" y="1289"/>
                    </a:lnTo>
                    <a:lnTo>
                      <a:pt x="248" y="1296"/>
                    </a:lnTo>
                    <a:lnTo>
                      <a:pt x="255" y="1290"/>
                    </a:lnTo>
                    <a:lnTo>
                      <a:pt x="248" y="128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8" name="Freeform 497"/>
              <p:cNvSpPr/>
              <p:nvPr/>
            </p:nvSpPr>
            <p:spPr bwMode="auto">
              <a:xfrm>
                <a:off x="47" y="247"/>
                <a:ext cx="905" cy="1307"/>
              </a:xfrm>
              <a:custGeom>
                <a:gdLst>
                  <a:gd name="T0" fmla="+- 0 378 47"/>
                  <a:gd name="T1" fmla="*/ T0 w 905"/>
                  <a:gd name="T2" fmla="+- 0 258 247"/>
                  <a:gd name="T3" fmla="*/ 258 h 1307"/>
                  <a:gd name="T4" fmla="+- 0 371 47"/>
                  <a:gd name="T5" fmla="*/ T4 w 905"/>
                  <a:gd name="T6" fmla="+- 0 265 247"/>
                  <a:gd name="T7" fmla="*/ 265 h 1307"/>
                  <a:gd name="T8" fmla="+- 0 377 47"/>
                  <a:gd name="T9" fmla="*/ T8 w 905"/>
                  <a:gd name="T10" fmla="+- 0 273 247"/>
                  <a:gd name="T11" fmla="*/ 273 h 1307"/>
                  <a:gd name="T12" fmla="+- 0 385 47"/>
                  <a:gd name="T13" fmla="*/ T12 w 905"/>
                  <a:gd name="T14" fmla="+- 0 266 247"/>
                  <a:gd name="T15" fmla="*/ 266 h 1307"/>
                  <a:gd name="T16" fmla="+- 0 378 47"/>
                  <a:gd name="T17" fmla="*/ T16 w 905"/>
                  <a:gd name="T18" fmla="+- 0 258 247"/>
                  <a:gd name="T19" fmla="*/ 258 h 1307"/>
                </a:gdLst>
                <a:cxnLst>
                  <a:cxn ang="0">
                    <a:pos x="T1" y="T3"/>
                  </a:cxn>
                  <a:cxn ang="0">
                    <a:pos x="T5" y="T7"/>
                  </a:cxn>
                  <a:cxn ang="0">
                    <a:pos x="T9" y="T11"/>
                  </a:cxn>
                  <a:cxn ang="0">
                    <a:pos x="T13" y="T15"/>
                  </a:cxn>
                  <a:cxn ang="0">
                    <a:pos x="T17" y="T19"/>
                  </a:cxn>
                </a:cxnLst>
                <a:rect l="0" t="0" r="r" b="b"/>
                <a:pathLst>
                  <a:path w="905" h="1307">
                    <a:moveTo>
                      <a:pt x="331" y="11"/>
                    </a:moveTo>
                    <a:lnTo>
                      <a:pt x="324" y="18"/>
                    </a:lnTo>
                    <a:lnTo>
                      <a:pt x="330" y="26"/>
                    </a:lnTo>
                    <a:lnTo>
                      <a:pt x="338" y="19"/>
                    </a:lnTo>
                    <a:lnTo>
                      <a:pt x="331"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5" name="Group 498"/>
            <p:cNvGrpSpPr/>
            <p:nvPr/>
          </p:nvGrpSpPr>
          <p:grpSpPr>
            <a:xfrm>
              <a:off x="57" y="258"/>
              <a:ext cx="884" cy="1286"/>
              <a:chOff x="57" y="258"/>
              <a:chExt cx="884" cy="1286"/>
            </a:xfrm>
          </p:grpSpPr>
          <p:sp>
            <p:nvSpPr>
              <p:cNvPr id="8764" name="Freeform 499"/>
              <p:cNvSpPr/>
              <p:nvPr/>
            </p:nvSpPr>
            <p:spPr bwMode="auto">
              <a:xfrm>
                <a:off x="57" y="258"/>
                <a:ext cx="884" cy="1286"/>
              </a:xfrm>
              <a:custGeom>
                <a:gdLst>
                  <a:gd name="T0" fmla="+- 0 378 57"/>
                  <a:gd name="T1" fmla="*/ T0 w 884"/>
                  <a:gd name="T2" fmla="+- 0 258 258"/>
                  <a:gd name="T3" fmla="*/ 258 h 1286"/>
                  <a:gd name="T4" fmla="+- 0 322 57"/>
                  <a:gd name="T5" fmla="*/ T4 w 884"/>
                  <a:gd name="T6" fmla="+- 0 309 258"/>
                  <a:gd name="T7" fmla="*/ 309 h 1286"/>
                  <a:gd name="T8" fmla="+- 0 269 57"/>
                  <a:gd name="T9" fmla="*/ T8 w 884"/>
                  <a:gd name="T10" fmla="+- 0 365 258"/>
                  <a:gd name="T11" fmla="*/ 365 h 1286"/>
                  <a:gd name="T12" fmla="+- 0 222 57"/>
                  <a:gd name="T13" fmla="*/ T12 w 884"/>
                  <a:gd name="T14" fmla="+- 0 425 258"/>
                  <a:gd name="T15" fmla="*/ 425 h 1286"/>
                  <a:gd name="T16" fmla="+- 0 180 57"/>
                  <a:gd name="T17" fmla="*/ T16 w 884"/>
                  <a:gd name="T18" fmla="+- 0 489 258"/>
                  <a:gd name="T19" fmla="*/ 489 h 1286"/>
                  <a:gd name="T20" fmla="+- 0 144 57"/>
                  <a:gd name="T21" fmla="*/ T20 w 884"/>
                  <a:gd name="T22" fmla="+- 0 557 258"/>
                  <a:gd name="T23" fmla="*/ 557 h 1286"/>
                  <a:gd name="T24" fmla="+- 0 113 57"/>
                  <a:gd name="T25" fmla="*/ T24 w 884"/>
                  <a:gd name="T26" fmla="+- 0 628 258"/>
                  <a:gd name="T27" fmla="*/ 628 h 1286"/>
                  <a:gd name="T28" fmla="+- 0 89 57"/>
                  <a:gd name="T29" fmla="*/ T28 w 884"/>
                  <a:gd name="T30" fmla="+- 0 702 258"/>
                  <a:gd name="T31" fmla="*/ 702 h 1286"/>
                  <a:gd name="T32" fmla="+- 0 71 57"/>
                  <a:gd name="T33" fmla="*/ T32 w 884"/>
                  <a:gd name="T34" fmla="+- 0 779 258"/>
                  <a:gd name="T35" fmla="*/ 779 h 1286"/>
                  <a:gd name="T36" fmla="+- 0 60 57"/>
                  <a:gd name="T37" fmla="*/ T36 w 884"/>
                  <a:gd name="T38" fmla="+- 0 859 258"/>
                  <a:gd name="T39" fmla="*/ 859 h 1286"/>
                  <a:gd name="T40" fmla="+- 0 57 57"/>
                  <a:gd name="T41" fmla="*/ T40 w 884"/>
                  <a:gd name="T42" fmla="+- 0 940 258"/>
                  <a:gd name="T43" fmla="*/ 940 h 1286"/>
                  <a:gd name="T44" fmla="+- 0 57 57"/>
                  <a:gd name="T45" fmla="*/ T44 w 884"/>
                  <a:gd name="T46" fmla="+- 0 975 258"/>
                  <a:gd name="T47" fmla="*/ 975 h 1286"/>
                  <a:gd name="T48" fmla="+- 0 63 57"/>
                  <a:gd name="T49" fmla="*/ T48 w 884"/>
                  <a:gd name="T50" fmla="+- 0 1044 258"/>
                  <a:gd name="T51" fmla="*/ 1044 h 1286"/>
                  <a:gd name="T52" fmla="+- 0 73 57"/>
                  <a:gd name="T53" fmla="*/ T52 w 884"/>
                  <a:gd name="T54" fmla="+- 0 1111 258"/>
                  <a:gd name="T55" fmla="*/ 1111 h 1286"/>
                  <a:gd name="T56" fmla="+- 0 89 57"/>
                  <a:gd name="T57" fmla="*/ T56 w 884"/>
                  <a:gd name="T58" fmla="+- 0 1176 258"/>
                  <a:gd name="T59" fmla="*/ 1176 h 1286"/>
                  <a:gd name="T60" fmla="+- 0 109 57"/>
                  <a:gd name="T61" fmla="*/ T60 w 884"/>
                  <a:gd name="T62" fmla="+- 0 1239 258"/>
                  <a:gd name="T63" fmla="*/ 1239 h 1286"/>
                  <a:gd name="T64" fmla="+- 0 133 57"/>
                  <a:gd name="T65" fmla="*/ T64 w 884"/>
                  <a:gd name="T66" fmla="+- 0 1300 258"/>
                  <a:gd name="T67" fmla="*/ 1300 h 1286"/>
                  <a:gd name="T68" fmla="+- 0 162 57"/>
                  <a:gd name="T69" fmla="*/ T68 w 884"/>
                  <a:gd name="T70" fmla="+- 0 1359 258"/>
                  <a:gd name="T71" fmla="*/ 1359 h 1286"/>
                  <a:gd name="T72" fmla="+- 0 195 57"/>
                  <a:gd name="T73" fmla="*/ T72 w 884"/>
                  <a:gd name="T74" fmla="+- 0 1415 258"/>
                  <a:gd name="T75" fmla="*/ 1415 h 1286"/>
                  <a:gd name="T76" fmla="+- 0 232 57"/>
                  <a:gd name="T77" fmla="*/ T76 w 884"/>
                  <a:gd name="T78" fmla="+- 0 1469 258"/>
                  <a:gd name="T79" fmla="*/ 1469 h 1286"/>
                  <a:gd name="T80" fmla="+- 0 273 57"/>
                  <a:gd name="T81" fmla="*/ T80 w 884"/>
                  <a:gd name="T82" fmla="+- 0 1519 258"/>
                  <a:gd name="T83" fmla="*/ 1519 h 1286"/>
                  <a:gd name="T84" fmla="+- 0 295 57"/>
                  <a:gd name="T85" fmla="*/ T84 w 884"/>
                  <a:gd name="T86" fmla="+- 0 1543 258"/>
                  <a:gd name="T87" fmla="*/ 1543 h 1286"/>
                  <a:gd name="T88" fmla="+- 0 940 57"/>
                  <a:gd name="T89" fmla="*/ T88 w 884"/>
                  <a:gd name="T90" fmla="+- 0 940 258"/>
                  <a:gd name="T91" fmla="*/ 940 h 1286"/>
                  <a:gd name="T92" fmla="+- 0 378 57"/>
                  <a:gd name="T93" fmla="*/ T92 w 884"/>
                  <a:gd name="T94" fmla="+- 0 258 258"/>
                  <a:gd name="T95" fmla="*/ 258 h 128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884" h="1286">
                    <a:moveTo>
                      <a:pt x="321" y="0"/>
                    </a:moveTo>
                    <a:lnTo>
                      <a:pt x="265" y="51"/>
                    </a:lnTo>
                    <a:lnTo>
                      <a:pt x="212" y="107"/>
                    </a:lnTo>
                    <a:lnTo>
                      <a:pt x="165" y="167"/>
                    </a:lnTo>
                    <a:lnTo>
                      <a:pt x="123" y="231"/>
                    </a:lnTo>
                    <a:lnTo>
                      <a:pt x="87" y="299"/>
                    </a:lnTo>
                    <a:lnTo>
                      <a:pt x="56" y="370"/>
                    </a:lnTo>
                    <a:lnTo>
                      <a:pt x="32" y="444"/>
                    </a:lnTo>
                    <a:lnTo>
                      <a:pt x="14" y="521"/>
                    </a:lnTo>
                    <a:lnTo>
                      <a:pt x="3" y="601"/>
                    </a:lnTo>
                    <a:lnTo>
                      <a:pt x="0" y="682"/>
                    </a:lnTo>
                    <a:lnTo>
                      <a:pt x="0" y="717"/>
                    </a:lnTo>
                    <a:lnTo>
                      <a:pt x="6" y="786"/>
                    </a:lnTo>
                    <a:lnTo>
                      <a:pt x="16" y="853"/>
                    </a:lnTo>
                    <a:lnTo>
                      <a:pt x="32" y="918"/>
                    </a:lnTo>
                    <a:lnTo>
                      <a:pt x="52" y="981"/>
                    </a:lnTo>
                    <a:lnTo>
                      <a:pt x="76" y="1042"/>
                    </a:lnTo>
                    <a:lnTo>
                      <a:pt x="105" y="1101"/>
                    </a:lnTo>
                    <a:lnTo>
                      <a:pt x="138" y="1157"/>
                    </a:lnTo>
                    <a:lnTo>
                      <a:pt x="175" y="1211"/>
                    </a:lnTo>
                    <a:lnTo>
                      <a:pt x="216" y="1261"/>
                    </a:lnTo>
                    <a:lnTo>
                      <a:pt x="238" y="1285"/>
                    </a:lnTo>
                    <a:lnTo>
                      <a:pt x="883" y="682"/>
                    </a:lnTo>
                    <a:lnTo>
                      <a:pt x="32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6" name="Group 500"/>
            <p:cNvGrpSpPr/>
            <p:nvPr/>
          </p:nvGrpSpPr>
          <p:grpSpPr>
            <a:xfrm>
              <a:off x="47" y="247"/>
              <a:ext cx="905" cy="1307"/>
              <a:chOff x="47" y="247"/>
              <a:chExt cx="905" cy="1307"/>
            </a:xfrm>
          </p:grpSpPr>
          <p:sp>
            <p:nvSpPr>
              <p:cNvPr id="8760" name="Freeform 501"/>
              <p:cNvSpPr/>
              <p:nvPr/>
            </p:nvSpPr>
            <p:spPr bwMode="auto">
              <a:xfrm>
                <a:off x="47" y="247"/>
                <a:ext cx="905" cy="1307"/>
              </a:xfrm>
              <a:custGeom>
                <a:gdLst>
                  <a:gd name="T0" fmla="+- 0 376 47"/>
                  <a:gd name="T1" fmla="*/ T0 w 905"/>
                  <a:gd name="T2" fmla="+- 0 247 247"/>
                  <a:gd name="T3" fmla="*/ 247 h 1307"/>
                  <a:gd name="T4" fmla="+- 0 315 47"/>
                  <a:gd name="T5" fmla="*/ T4 w 905"/>
                  <a:gd name="T6" fmla="+- 0 302 247"/>
                  <a:gd name="T7" fmla="*/ 302 h 1307"/>
                  <a:gd name="T8" fmla="+- 0 262 47"/>
                  <a:gd name="T9" fmla="*/ T8 w 905"/>
                  <a:gd name="T10" fmla="+- 0 359 247"/>
                  <a:gd name="T11" fmla="*/ 359 h 1307"/>
                  <a:gd name="T12" fmla="+- 0 214 47"/>
                  <a:gd name="T13" fmla="*/ T12 w 905"/>
                  <a:gd name="T14" fmla="+- 0 419 247"/>
                  <a:gd name="T15" fmla="*/ 419 h 1307"/>
                  <a:gd name="T16" fmla="+- 0 172 47"/>
                  <a:gd name="T17" fmla="*/ T16 w 905"/>
                  <a:gd name="T18" fmla="+- 0 484 247"/>
                  <a:gd name="T19" fmla="*/ 484 h 1307"/>
                  <a:gd name="T20" fmla="+- 0 135 47"/>
                  <a:gd name="T21" fmla="*/ T20 w 905"/>
                  <a:gd name="T22" fmla="+- 0 553 247"/>
                  <a:gd name="T23" fmla="*/ 553 h 1307"/>
                  <a:gd name="T24" fmla="+- 0 104 47"/>
                  <a:gd name="T25" fmla="*/ T24 w 905"/>
                  <a:gd name="T26" fmla="+- 0 625 247"/>
                  <a:gd name="T27" fmla="*/ 625 h 1307"/>
                  <a:gd name="T28" fmla="+- 0 79 47"/>
                  <a:gd name="T29" fmla="*/ T28 w 905"/>
                  <a:gd name="T30" fmla="+- 0 700 247"/>
                  <a:gd name="T31" fmla="*/ 700 h 1307"/>
                  <a:gd name="T32" fmla="+- 0 61 47"/>
                  <a:gd name="T33" fmla="*/ T32 w 905"/>
                  <a:gd name="T34" fmla="+- 0 778 247"/>
                  <a:gd name="T35" fmla="*/ 778 h 1307"/>
                  <a:gd name="T36" fmla="+- 0 50 47"/>
                  <a:gd name="T37" fmla="*/ T36 w 905"/>
                  <a:gd name="T38" fmla="+- 0 858 247"/>
                  <a:gd name="T39" fmla="*/ 858 h 1307"/>
                  <a:gd name="T40" fmla="+- 0 47 47"/>
                  <a:gd name="T41" fmla="*/ T40 w 905"/>
                  <a:gd name="T42" fmla="+- 0 938 247"/>
                  <a:gd name="T43" fmla="*/ 938 h 1307"/>
                  <a:gd name="T44" fmla="+- 0 47 47"/>
                  <a:gd name="T45" fmla="*/ T44 w 905"/>
                  <a:gd name="T46" fmla="+- 0 944 247"/>
                  <a:gd name="T47" fmla="*/ 944 h 1307"/>
                  <a:gd name="T48" fmla="+- 0 49 47"/>
                  <a:gd name="T49" fmla="*/ T48 w 905"/>
                  <a:gd name="T50" fmla="+- 0 1010 247"/>
                  <a:gd name="T51" fmla="*/ 1010 h 1307"/>
                  <a:gd name="T52" fmla="+- 0 57 47"/>
                  <a:gd name="T53" fmla="*/ T52 w 905"/>
                  <a:gd name="T54" fmla="+- 0 1079 247"/>
                  <a:gd name="T55" fmla="*/ 1079 h 1307"/>
                  <a:gd name="T56" fmla="+- 0 71 47"/>
                  <a:gd name="T57" fmla="*/ T56 w 905"/>
                  <a:gd name="T58" fmla="+- 0 1146 247"/>
                  <a:gd name="T59" fmla="*/ 1146 h 1307"/>
                  <a:gd name="T60" fmla="+- 0 89 47"/>
                  <a:gd name="T61" fmla="*/ T60 w 905"/>
                  <a:gd name="T62" fmla="+- 0 1211 247"/>
                  <a:gd name="T63" fmla="*/ 1211 h 1307"/>
                  <a:gd name="T64" fmla="+- 0 111 47"/>
                  <a:gd name="T65" fmla="*/ T64 w 905"/>
                  <a:gd name="T66" fmla="+- 0 1274 247"/>
                  <a:gd name="T67" fmla="*/ 1274 h 1307"/>
                  <a:gd name="T68" fmla="+- 0 138 47"/>
                  <a:gd name="T69" fmla="*/ T68 w 905"/>
                  <a:gd name="T70" fmla="+- 0 1334 247"/>
                  <a:gd name="T71" fmla="*/ 1334 h 1307"/>
                  <a:gd name="T72" fmla="+- 0 170 47"/>
                  <a:gd name="T73" fmla="*/ T72 w 905"/>
                  <a:gd name="T74" fmla="+- 0 1393 247"/>
                  <a:gd name="T75" fmla="*/ 1393 h 1307"/>
                  <a:gd name="T76" fmla="+- 0 205 47"/>
                  <a:gd name="T77" fmla="*/ T76 w 905"/>
                  <a:gd name="T78" fmla="+- 0 1448 247"/>
                  <a:gd name="T79" fmla="*/ 1448 h 1307"/>
                  <a:gd name="T80" fmla="+- 0 244 47"/>
                  <a:gd name="T81" fmla="*/ T80 w 905"/>
                  <a:gd name="T82" fmla="+- 0 1501 247"/>
                  <a:gd name="T83" fmla="*/ 1501 h 1307"/>
                  <a:gd name="T84" fmla="+- 0 287 47"/>
                  <a:gd name="T85" fmla="*/ T84 w 905"/>
                  <a:gd name="T86" fmla="+- 0 1550 247"/>
                  <a:gd name="T87" fmla="*/ 1550 h 1307"/>
                  <a:gd name="T88" fmla="+- 0 297 47"/>
                  <a:gd name="T89" fmla="*/ T88 w 905"/>
                  <a:gd name="T90" fmla="+- 0 1554 247"/>
                  <a:gd name="T91" fmla="*/ 1554 h 1307"/>
                  <a:gd name="T92" fmla="+- 0 299 47"/>
                  <a:gd name="T93" fmla="*/ T92 w 905"/>
                  <a:gd name="T94" fmla="+- 0 1553 247"/>
                  <a:gd name="T95" fmla="*/ 1553 h 1307"/>
                  <a:gd name="T96" fmla="+- 0 301 47"/>
                  <a:gd name="T97" fmla="*/ T96 w 905"/>
                  <a:gd name="T98" fmla="+- 0 1551 247"/>
                  <a:gd name="T99" fmla="*/ 1551 h 1307"/>
                  <a:gd name="T100" fmla="+- 0 288 47"/>
                  <a:gd name="T101" fmla="*/ T100 w 905"/>
                  <a:gd name="T102" fmla="+- 0 1536 247"/>
                  <a:gd name="T103" fmla="*/ 1536 h 1307"/>
                  <a:gd name="T104" fmla="+- 0 295 47"/>
                  <a:gd name="T105" fmla="*/ T104 w 905"/>
                  <a:gd name="T106" fmla="+- 0 1529 247"/>
                  <a:gd name="T107" fmla="*/ 1529 h 1307"/>
                  <a:gd name="T108" fmla="+- 0 240 47"/>
                  <a:gd name="T109" fmla="*/ T108 w 905"/>
                  <a:gd name="T110" fmla="+- 0 1463 247"/>
                  <a:gd name="T111" fmla="*/ 1463 h 1307"/>
                  <a:gd name="T112" fmla="+- 0 204 47"/>
                  <a:gd name="T113" fmla="*/ T112 w 905"/>
                  <a:gd name="T114" fmla="+- 0 1410 247"/>
                  <a:gd name="T115" fmla="*/ 1410 h 1307"/>
                  <a:gd name="T116" fmla="+- 0 171 47"/>
                  <a:gd name="T117" fmla="*/ T116 w 905"/>
                  <a:gd name="T118" fmla="+- 0 1354 247"/>
                  <a:gd name="T119" fmla="*/ 1354 h 1307"/>
                  <a:gd name="T120" fmla="+- 0 143 47"/>
                  <a:gd name="T121" fmla="*/ T120 w 905"/>
                  <a:gd name="T122" fmla="+- 0 1296 247"/>
                  <a:gd name="T123" fmla="*/ 1296 h 1307"/>
                  <a:gd name="T124" fmla="+- 0 118 47"/>
                  <a:gd name="T125" fmla="*/ T124 w 905"/>
                  <a:gd name="T126" fmla="+- 0 1236 247"/>
                  <a:gd name="T127" fmla="*/ 1236 h 1307"/>
                  <a:gd name="T128" fmla="+- 0 98 47"/>
                  <a:gd name="T129" fmla="*/ T128 w 905"/>
                  <a:gd name="T130" fmla="+- 0 1173 247"/>
                  <a:gd name="T131" fmla="*/ 1173 h 1307"/>
                  <a:gd name="T132" fmla="+- 0 83 47"/>
                  <a:gd name="T133" fmla="*/ T132 w 905"/>
                  <a:gd name="T134" fmla="+- 0 1109 247"/>
                  <a:gd name="T135" fmla="*/ 1109 h 1307"/>
                  <a:gd name="T136" fmla="+- 0 73 47"/>
                  <a:gd name="T137" fmla="*/ T136 w 905"/>
                  <a:gd name="T138" fmla="+- 0 1042 247"/>
                  <a:gd name="T139" fmla="*/ 1042 h 1307"/>
                  <a:gd name="T140" fmla="+- 0 67 47"/>
                  <a:gd name="T141" fmla="*/ T140 w 905"/>
                  <a:gd name="T142" fmla="+- 0 975 247"/>
                  <a:gd name="T143" fmla="*/ 975 h 1307"/>
                  <a:gd name="T144" fmla="+- 0 67 47"/>
                  <a:gd name="T145" fmla="*/ T144 w 905"/>
                  <a:gd name="T146" fmla="+- 0 938 247"/>
                  <a:gd name="T147" fmla="*/ 938 h 1307"/>
                  <a:gd name="T148" fmla="+- 0 68 47"/>
                  <a:gd name="T149" fmla="*/ T148 w 905"/>
                  <a:gd name="T150" fmla="+- 0 900 247"/>
                  <a:gd name="T151" fmla="*/ 900 h 1307"/>
                  <a:gd name="T152" fmla="+- 0 75 47"/>
                  <a:gd name="T153" fmla="*/ T152 w 905"/>
                  <a:gd name="T154" fmla="+- 0 820 247"/>
                  <a:gd name="T155" fmla="*/ 820 h 1307"/>
                  <a:gd name="T156" fmla="+- 0 89 47"/>
                  <a:gd name="T157" fmla="*/ T156 w 905"/>
                  <a:gd name="T158" fmla="+- 0 743 247"/>
                  <a:gd name="T159" fmla="*/ 743 h 1307"/>
                  <a:gd name="T160" fmla="+- 0 110 47"/>
                  <a:gd name="T161" fmla="*/ T160 w 905"/>
                  <a:gd name="T162" fmla="+- 0 668 247"/>
                  <a:gd name="T163" fmla="*/ 668 h 1307"/>
                  <a:gd name="T164" fmla="+- 0 137 47"/>
                  <a:gd name="T165" fmla="*/ T164 w 905"/>
                  <a:gd name="T166" fmla="+- 0 596 247"/>
                  <a:gd name="T167" fmla="*/ 596 h 1307"/>
                  <a:gd name="T168" fmla="+- 0 170 47"/>
                  <a:gd name="T169" fmla="*/ T168 w 905"/>
                  <a:gd name="T170" fmla="+- 0 527 247"/>
                  <a:gd name="T171" fmla="*/ 527 h 1307"/>
                  <a:gd name="T172" fmla="+- 0 209 47"/>
                  <a:gd name="T173" fmla="*/ T172 w 905"/>
                  <a:gd name="T174" fmla="+- 0 462 247"/>
                  <a:gd name="T175" fmla="*/ 462 h 1307"/>
                  <a:gd name="T176" fmla="+- 0 253 47"/>
                  <a:gd name="T177" fmla="*/ T176 w 905"/>
                  <a:gd name="T178" fmla="+- 0 401 247"/>
                  <a:gd name="T179" fmla="*/ 401 h 1307"/>
                  <a:gd name="T180" fmla="+- 0 302 47"/>
                  <a:gd name="T181" fmla="*/ T180 w 905"/>
                  <a:gd name="T182" fmla="+- 0 344 247"/>
                  <a:gd name="T183" fmla="*/ 344 h 1307"/>
                  <a:gd name="T184" fmla="+- 0 356 47"/>
                  <a:gd name="T185" fmla="*/ T184 w 905"/>
                  <a:gd name="T186" fmla="+- 0 291 247"/>
                  <a:gd name="T187" fmla="*/ 291 h 1307"/>
                  <a:gd name="T188" fmla="+- 0 377 47"/>
                  <a:gd name="T189" fmla="*/ T188 w 905"/>
                  <a:gd name="T190" fmla="+- 0 273 247"/>
                  <a:gd name="T191" fmla="*/ 273 h 1307"/>
                  <a:gd name="T192" fmla="+- 0 371 47"/>
                  <a:gd name="T193" fmla="*/ T192 w 905"/>
                  <a:gd name="T194" fmla="+- 0 265 247"/>
                  <a:gd name="T195" fmla="*/ 265 h 1307"/>
                  <a:gd name="T196" fmla="+- 0 378 47"/>
                  <a:gd name="T197" fmla="*/ T196 w 905"/>
                  <a:gd name="T198" fmla="+- 0 258 247"/>
                  <a:gd name="T199" fmla="*/ 258 h 1307"/>
                  <a:gd name="T200" fmla="+- 0 391 47"/>
                  <a:gd name="T201" fmla="*/ T200 w 905"/>
                  <a:gd name="T202" fmla="+- 0 258 247"/>
                  <a:gd name="T203" fmla="*/ 258 h 1307"/>
                  <a:gd name="T204" fmla="+- 0 383 47"/>
                  <a:gd name="T205" fmla="*/ T204 w 905"/>
                  <a:gd name="T206" fmla="+- 0 248 247"/>
                  <a:gd name="T207" fmla="*/ 248 h 1307"/>
                  <a:gd name="T208" fmla="+- 0 376 47"/>
                  <a:gd name="T209" fmla="*/ T208 w 905"/>
                  <a:gd name="T210" fmla="+- 0 247 247"/>
                  <a:gd name="T211" fmla="*/ 247 h 130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Lst>
                <a:rect l="0" t="0" r="r" b="b"/>
                <a:pathLst>
                  <a:path w="905" h="1307">
                    <a:moveTo>
                      <a:pt x="329" y="0"/>
                    </a:moveTo>
                    <a:lnTo>
                      <a:pt x="268" y="55"/>
                    </a:lnTo>
                    <a:lnTo>
                      <a:pt x="215" y="112"/>
                    </a:lnTo>
                    <a:lnTo>
                      <a:pt x="167" y="172"/>
                    </a:lnTo>
                    <a:lnTo>
                      <a:pt x="125" y="237"/>
                    </a:lnTo>
                    <a:lnTo>
                      <a:pt x="88" y="306"/>
                    </a:lnTo>
                    <a:lnTo>
                      <a:pt x="57" y="378"/>
                    </a:lnTo>
                    <a:lnTo>
                      <a:pt x="32" y="453"/>
                    </a:lnTo>
                    <a:lnTo>
                      <a:pt x="14" y="531"/>
                    </a:lnTo>
                    <a:lnTo>
                      <a:pt x="3" y="611"/>
                    </a:lnTo>
                    <a:lnTo>
                      <a:pt x="0" y="691"/>
                    </a:lnTo>
                    <a:lnTo>
                      <a:pt x="0" y="697"/>
                    </a:lnTo>
                    <a:lnTo>
                      <a:pt x="2" y="763"/>
                    </a:lnTo>
                    <a:lnTo>
                      <a:pt x="10" y="832"/>
                    </a:lnTo>
                    <a:lnTo>
                      <a:pt x="24" y="899"/>
                    </a:lnTo>
                    <a:lnTo>
                      <a:pt x="42" y="964"/>
                    </a:lnTo>
                    <a:lnTo>
                      <a:pt x="64" y="1027"/>
                    </a:lnTo>
                    <a:lnTo>
                      <a:pt x="91" y="1087"/>
                    </a:lnTo>
                    <a:lnTo>
                      <a:pt x="123" y="1146"/>
                    </a:lnTo>
                    <a:lnTo>
                      <a:pt x="158" y="1201"/>
                    </a:lnTo>
                    <a:lnTo>
                      <a:pt x="197" y="1254"/>
                    </a:lnTo>
                    <a:lnTo>
                      <a:pt x="240" y="1303"/>
                    </a:lnTo>
                    <a:lnTo>
                      <a:pt x="250" y="1307"/>
                    </a:lnTo>
                    <a:lnTo>
                      <a:pt x="252" y="1306"/>
                    </a:lnTo>
                    <a:lnTo>
                      <a:pt x="254" y="1304"/>
                    </a:lnTo>
                    <a:lnTo>
                      <a:pt x="241" y="1289"/>
                    </a:lnTo>
                    <a:lnTo>
                      <a:pt x="248" y="1282"/>
                    </a:lnTo>
                    <a:lnTo>
                      <a:pt x="193" y="1216"/>
                    </a:lnTo>
                    <a:lnTo>
                      <a:pt x="157" y="1163"/>
                    </a:lnTo>
                    <a:lnTo>
                      <a:pt x="124" y="1107"/>
                    </a:lnTo>
                    <a:lnTo>
                      <a:pt x="96" y="1049"/>
                    </a:lnTo>
                    <a:lnTo>
                      <a:pt x="71" y="989"/>
                    </a:lnTo>
                    <a:lnTo>
                      <a:pt x="51" y="926"/>
                    </a:lnTo>
                    <a:lnTo>
                      <a:pt x="36" y="862"/>
                    </a:lnTo>
                    <a:lnTo>
                      <a:pt x="26" y="795"/>
                    </a:lnTo>
                    <a:lnTo>
                      <a:pt x="20" y="728"/>
                    </a:lnTo>
                    <a:lnTo>
                      <a:pt x="20" y="691"/>
                    </a:lnTo>
                    <a:lnTo>
                      <a:pt x="21" y="653"/>
                    </a:lnTo>
                    <a:lnTo>
                      <a:pt x="28" y="573"/>
                    </a:lnTo>
                    <a:lnTo>
                      <a:pt x="42" y="496"/>
                    </a:lnTo>
                    <a:lnTo>
                      <a:pt x="63" y="421"/>
                    </a:lnTo>
                    <a:lnTo>
                      <a:pt x="90" y="349"/>
                    </a:lnTo>
                    <a:lnTo>
                      <a:pt x="123" y="280"/>
                    </a:lnTo>
                    <a:lnTo>
                      <a:pt x="162" y="215"/>
                    </a:lnTo>
                    <a:lnTo>
                      <a:pt x="206" y="154"/>
                    </a:lnTo>
                    <a:lnTo>
                      <a:pt x="255" y="97"/>
                    </a:lnTo>
                    <a:lnTo>
                      <a:pt x="309" y="44"/>
                    </a:lnTo>
                    <a:lnTo>
                      <a:pt x="330" y="26"/>
                    </a:lnTo>
                    <a:lnTo>
                      <a:pt x="324" y="18"/>
                    </a:lnTo>
                    <a:lnTo>
                      <a:pt x="331" y="11"/>
                    </a:lnTo>
                    <a:lnTo>
                      <a:pt x="344" y="11"/>
                    </a:lnTo>
                    <a:lnTo>
                      <a:pt x="336" y="1"/>
                    </a:lnTo>
                    <a:lnTo>
                      <a:pt x="32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1" name="Freeform 502"/>
              <p:cNvSpPr/>
              <p:nvPr/>
            </p:nvSpPr>
            <p:spPr bwMode="auto">
              <a:xfrm>
                <a:off x="47" y="247"/>
                <a:ext cx="905" cy="1307"/>
              </a:xfrm>
              <a:custGeom>
                <a:gdLst>
                  <a:gd name="T0" fmla="+- 0 391 47"/>
                  <a:gd name="T1" fmla="*/ T0 w 905"/>
                  <a:gd name="T2" fmla="+- 0 258 247"/>
                  <a:gd name="T3" fmla="*/ 258 h 1307"/>
                  <a:gd name="T4" fmla="+- 0 378 47"/>
                  <a:gd name="T5" fmla="*/ T4 w 905"/>
                  <a:gd name="T6" fmla="+- 0 258 247"/>
                  <a:gd name="T7" fmla="*/ 258 h 1307"/>
                  <a:gd name="T8" fmla="+- 0 385 47"/>
                  <a:gd name="T9" fmla="*/ T8 w 905"/>
                  <a:gd name="T10" fmla="+- 0 266 247"/>
                  <a:gd name="T11" fmla="*/ 266 h 1307"/>
                  <a:gd name="T12" fmla="+- 0 377 47"/>
                  <a:gd name="T13" fmla="*/ T12 w 905"/>
                  <a:gd name="T14" fmla="+- 0 273 247"/>
                  <a:gd name="T15" fmla="*/ 273 h 1307"/>
                  <a:gd name="T16" fmla="+- 0 927 47"/>
                  <a:gd name="T17" fmla="*/ T16 w 905"/>
                  <a:gd name="T18" fmla="+- 0 939 247"/>
                  <a:gd name="T19" fmla="*/ 939 h 1307"/>
                  <a:gd name="T20" fmla="+- 0 295 47"/>
                  <a:gd name="T21" fmla="*/ T20 w 905"/>
                  <a:gd name="T22" fmla="+- 0 1529 247"/>
                  <a:gd name="T23" fmla="*/ 1529 h 1307"/>
                  <a:gd name="T24" fmla="+- 0 302 47"/>
                  <a:gd name="T25" fmla="*/ T24 w 905"/>
                  <a:gd name="T26" fmla="+- 0 1537 247"/>
                  <a:gd name="T27" fmla="*/ 1537 h 1307"/>
                  <a:gd name="T28" fmla="+- 0 295 47"/>
                  <a:gd name="T29" fmla="*/ T28 w 905"/>
                  <a:gd name="T30" fmla="+- 0 1543 247"/>
                  <a:gd name="T31" fmla="*/ 1543 h 1307"/>
                  <a:gd name="T32" fmla="+- 0 301 47"/>
                  <a:gd name="T33" fmla="*/ T32 w 905"/>
                  <a:gd name="T34" fmla="+- 0 1551 247"/>
                  <a:gd name="T35" fmla="*/ 1551 h 1307"/>
                  <a:gd name="T36" fmla="+- 0 951 47"/>
                  <a:gd name="T37" fmla="*/ T36 w 905"/>
                  <a:gd name="T38" fmla="+- 0 944 247"/>
                  <a:gd name="T39" fmla="*/ 944 h 1307"/>
                  <a:gd name="T40" fmla="+- 0 951 47"/>
                  <a:gd name="T41" fmla="*/ T40 w 905"/>
                  <a:gd name="T42" fmla="+- 0 938 247"/>
                  <a:gd name="T43" fmla="*/ 938 h 1307"/>
                  <a:gd name="T44" fmla="+- 0 391 47"/>
                  <a:gd name="T45" fmla="*/ T44 w 905"/>
                  <a:gd name="T46" fmla="+- 0 258 247"/>
                  <a:gd name="T47" fmla="*/ 258 h 130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905" h="1307">
                    <a:moveTo>
                      <a:pt x="344" y="11"/>
                    </a:moveTo>
                    <a:lnTo>
                      <a:pt x="331" y="11"/>
                    </a:lnTo>
                    <a:lnTo>
                      <a:pt x="338" y="19"/>
                    </a:lnTo>
                    <a:lnTo>
                      <a:pt x="330" y="26"/>
                    </a:lnTo>
                    <a:lnTo>
                      <a:pt x="880" y="692"/>
                    </a:lnTo>
                    <a:lnTo>
                      <a:pt x="248" y="1282"/>
                    </a:lnTo>
                    <a:lnTo>
                      <a:pt x="255" y="1290"/>
                    </a:lnTo>
                    <a:lnTo>
                      <a:pt x="248" y="1296"/>
                    </a:lnTo>
                    <a:lnTo>
                      <a:pt x="254" y="1304"/>
                    </a:lnTo>
                    <a:lnTo>
                      <a:pt x="904" y="697"/>
                    </a:lnTo>
                    <a:lnTo>
                      <a:pt x="904" y="691"/>
                    </a:lnTo>
                    <a:lnTo>
                      <a:pt x="344"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2" name="Freeform 503"/>
              <p:cNvSpPr/>
              <p:nvPr/>
            </p:nvSpPr>
            <p:spPr bwMode="auto">
              <a:xfrm>
                <a:off x="47" y="247"/>
                <a:ext cx="905" cy="1307"/>
              </a:xfrm>
              <a:custGeom>
                <a:gdLst>
                  <a:gd name="T0" fmla="+- 0 295 47"/>
                  <a:gd name="T1" fmla="*/ T0 w 905"/>
                  <a:gd name="T2" fmla="+- 0 1529 247"/>
                  <a:gd name="T3" fmla="*/ 1529 h 1307"/>
                  <a:gd name="T4" fmla="+- 0 288 47"/>
                  <a:gd name="T5" fmla="*/ T4 w 905"/>
                  <a:gd name="T6" fmla="+- 0 1536 247"/>
                  <a:gd name="T7" fmla="*/ 1536 h 1307"/>
                  <a:gd name="T8" fmla="+- 0 295 47"/>
                  <a:gd name="T9" fmla="*/ T8 w 905"/>
                  <a:gd name="T10" fmla="+- 0 1543 247"/>
                  <a:gd name="T11" fmla="*/ 1543 h 1307"/>
                  <a:gd name="T12" fmla="+- 0 302 47"/>
                  <a:gd name="T13" fmla="*/ T12 w 905"/>
                  <a:gd name="T14" fmla="+- 0 1537 247"/>
                  <a:gd name="T15" fmla="*/ 1537 h 1307"/>
                  <a:gd name="T16" fmla="+- 0 295 47"/>
                  <a:gd name="T17" fmla="*/ T16 w 905"/>
                  <a:gd name="T18" fmla="+- 0 1529 247"/>
                  <a:gd name="T19" fmla="*/ 1529 h 1307"/>
                </a:gdLst>
                <a:cxnLst>
                  <a:cxn ang="0">
                    <a:pos x="T1" y="T3"/>
                  </a:cxn>
                  <a:cxn ang="0">
                    <a:pos x="T5" y="T7"/>
                  </a:cxn>
                  <a:cxn ang="0">
                    <a:pos x="T9" y="T11"/>
                  </a:cxn>
                  <a:cxn ang="0">
                    <a:pos x="T13" y="T15"/>
                  </a:cxn>
                  <a:cxn ang="0">
                    <a:pos x="T17" y="T19"/>
                  </a:cxn>
                </a:cxnLst>
                <a:rect l="0" t="0" r="r" b="b"/>
                <a:pathLst>
                  <a:path w="905" h="1307">
                    <a:moveTo>
                      <a:pt x="248" y="1282"/>
                    </a:moveTo>
                    <a:lnTo>
                      <a:pt x="241" y="1289"/>
                    </a:lnTo>
                    <a:lnTo>
                      <a:pt x="248" y="1296"/>
                    </a:lnTo>
                    <a:lnTo>
                      <a:pt x="255" y="1290"/>
                    </a:lnTo>
                    <a:lnTo>
                      <a:pt x="248" y="128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63" name="Freeform 504"/>
              <p:cNvSpPr/>
              <p:nvPr/>
            </p:nvSpPr>
            <p:spPr bwMode="auto">
              <a:xfrm>
                <a:off x="47" y="247"/>
                <a:ext cx="905" cy="1307"/>
              </a:xfrm>
              <a:custGeom>
                <a:gdLst>
                  <a:gd name="T0" fmla="+- 0 378 47"/>
                  <a:gd name="T1" fmla="*/ T0 w 905"/>
                  <a:gd name="T2" fmla="+- 0 258 247"/>
                  <a:gd name="T3" fmla="*/ 258 h 1307"/>
                  <a:gd name="T4" fmla="+- 0 371 47"/>
                  <a:gd name="T5" fmla="*/ T4 w 905"/>
                  <a:gd name="T6" fmla="+- 0 265 247"/>
                  <a:gd name="T7" fmla="*/ 265 h 1307"/>
                  <a:gd name="T8" fmla="+- 0 377 47"/>
                  <a:gd name="T9" fmla="*/ T8 w 905"/>
                  <a:gd name="T10" fmla="+- 0 273 247"/>
                  <a:gd name="T11" fmla="*/ 273 h 1307"/>
                  <a:gd name="T12" fmla="+- 0 385 47"/>
                  <a:gd name="T13" fmla="*/ T12 w 905"/>
                  <a:gd name="T14" fmla="+- 0 266 247"/>
                  <a:gd name="T15" fmla="*/ 266 h 1307"/>
                  <a:gd name="T16" fmla="+- 0 378 47"/>
                  <a:gd name="T17" fmla="*/ T16 w 905"/>
                  <a:gd name="T18" fmla="+- 0 258 247"/>
                  <a:gd name="T19" fmla="*/ 258 h 1307"/>
                </a:gdLst>
                <a:cxnLst>
                  <a:cxn ang="0">
                    <a:pos x="T1" y="T3"/>
                  </a:cxn>
                  <a:cxn ang="0">
                    <a:pos x="T5" y="T7"/>
                  </a:cxn>
                  <a:cxn ang="0">
                    <a:pos x="T9" y="T11"/>
                  </a:cxn>
                  <a:cxn ang="0">
                    <a:pos x="T13" y="T15"/>
                  </a:cxn>
                  <a:cxn ang="0">
                    <a:pos x="T17" y="T19"/>
                  </a:cxn>
                </a:cxnLst>
                <a:rect l="0" t="0" r="r" b="b"/>
                <a:pathLst>
                  <a:path w="905" h="1307">
                    <a:moveTo>
                      <a:pt x="331" y="11"/>
                    </a:moveTo>
                    <a:lnTo>
                      <a:pt x="324" y="18"/>
                    </a:lnTo>
                    <a:lnTo>
                      <a:pt x="330" y="26"/>
                    </a:lnTo>
                    <a:lnTo>
                      <a:pt x="338" y="19"/>
                    </a:lnTo>
                    <a:lnTo>
                      <a:pt x="331"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7" name="Group 505"/>
            <p:cNvGrpSpPr/>
            <p:nvPr/>
          </p:nvGrpSpPr>
          <p:grpSpPr>
            <a:xfrm>
              <a:off x="295" y="613"/>
              <a:ext cx="1530" cy="1211"/>
              <a:chOff x="295" y="613"/>
              <a:chExt cx="1530" cy="1211"/>
            </a:xfrm>
          </p:grpSpPr>
          <p:sp>
            <p:nvSpPr>
              <p:cNvPr id="8759" name="Freeform 506"/>
              <p:cNvSpPr/>
              <p:nvPr/>
            </p:nvSpPr>
            <p:spPr bwMode="auto">
              <a:xfrm>
                <a:off x="295" y="613"/>
                <a:ext cx="1530" cy="1211"/>
              </a:xfrm>
              <a:custGeom>
                <a:gdLst>
                  <a:gd name="T0" fmla="+- 0 1761 295"/>
                  <a:gd name="T1" fmla="*/ T0 w 1530"/>
                  <a:gd name="T2" fmla="+- 0 613 613"/>
                  <a:gd name="T3" fmla="*/ 613 h 1211"/>
                  <a:gd name="T4" fmla="+- 0 940 295"/>
                  <a:gd name="T5" fmla="*/ T4 w 1530"/>
                  <a:gd name="T6" fmla="+- 0 940 613"/>
                  <a:gd name="T7" fmla="*/ 940 h 1211"/>
                  <a:gd name="T8" fmla="+- 0 295 295"/>
                  <a:gd name="T9" fmla="*/ T8 w 1530"/>
                  <a:gd name="T10" fmla="+- 0 1543 613"/>
                  <a:gd name="T11" fmla="*/ 1543 h 1211"/>
                  <a:gd name="T12" fmla="+- 0 319 295"/>
                  <a:gd name="T13" fmla="*/ T12 w 1530"/>
                  <a:gd name="T14" fmla="+- 0 1569 613"/>
                  <a:gd name="T15" fmla="*/ 1569 h 1211"/>
                  <a:gd name="T16" fmla="+- 0 372 295"/>
                  <a:gd name="T17" fmla="*/ T16 w 1530"/>
                  <a:gd name="T18" fmla="+- 0 1617 613"/>
                  <a:gd name="T19" fmla="*/ 1617 h 1211"/>
                  <a:gd name="T20" fmla="+- 0 428 295"/>
                  <a:gd name="T21" fmla="*/ T20 w 1530"/>
                  <a:gd name="T22" fmla="+- 0 1660 613"/>
                  <a:gd name="T23" fmla="*/ 1660 h 1211"/>
                  <a:gd name="T24" fmla="+- 0 487 295"/>
                  <a:gd name="T25" fmla="*/ T24 w 1530"/>
                  <a:gd name="T26" fmla="+- 0 1699 613"/>
                  <a:gd name="T27" fmla="*/ 1699 h 1211"/>
                  <a:gd name="T28" fmla="+- 0 550 295"/>
                  <a:gd name="T29" fmla="*/ T28 w 1530"/>
                  <a:gd name="T30" fmla="+- 0 1733 613"/>
                  <a:gd name="T31" fmla="*/ 1733 h 1211"/>
                  <a:gd name="T32" fmla="+- 0 615 295"/>
                  <a:gd name="T33" fmla="*/ T32 w 1530"/>
                  <a:gd name="T34" fmla="+- 0 1762 613"/>
                  <a:gd name="T35" fmla="*/ 1762 h 1211"/>
                  <a:gd name="T36" fmla="+- 0 684 295"/>
                  <a:gd name="T37" fmla="*/ T36 w 1530"/>
                  <a:gd name="T38" fmla="+- 0 1786 613"/>
                  <a:gd name="T39" fmla="*/ 1786 h 1211"/>
                  <a:gd name="T40" fmla="+- 0 754 295"/>
                  <a:gd name="T41" fmla="*/ T40 w 1530"/>
                  <a:gd name="T42" fmla="+- 0 1804 613"/>
                  <a:gd name="T43" fmla="*/ 1804 h 1211"/>
                  <a:gd name="T44" fmla="+- 0 827 295"/>
                  <a:gd name="T45" fmla="*/ T44 w 1530"/>
                  <a:gd name="T46" fmla="+- 0 1817 613"/>
                  <a:gd name="T47" fmla="*/ 1817 h 1211"/>
                  <a:gd name="T48" fmla="+- 0 902 295"/>
                  <a:gd name="T49" fmla="*/ T48 w 1530"/>
                  <a:gd name="T50" fmla="+- 0 1823 613"/>
                  <a:gd name="T51" fmla="*/ 1823 h 1211"/>
                  <a:gd name="T52" fmla="+- 0 940 295"/>
                  <a:gd name="T53" fmla="*/ T52 w 1530"/>
                  <a:gd name="T54" fmla="+- 0 1824 613"/>
                  <a:gd name="T55" fmla="*/ 1824 h 1211"/>
                  <a:gd name="T56" fmla="+- 0 1013 295"/>
                  <a:gd name="T57" fmla="*/ T56 w 1530"/>
                  <a:gd name="T58" fmla="+- 0 1821 613"/>
                  <a:gd name="T59" fmla="*/ 1821 h 1211"/>
                  <a:gd name="T60" fmla="+- 0 1084 295"/>
                  <a:gd name="T61" fmla="*/ T60 w 1530"/>
                  <a:gd name="T62" fmla="+- 0 1812 613"/>
                  <a:gd name="T63" fmla="*/ 1812 h 1211"/>
                  <a:gd name="T64" fmla="+- 0 1153 295"/>
                  <a:gd name="T65" fmla="*/ T64 w 1530"/>
                  <a:gd name="T66" fmla="+- 0 1798 613"/>
                  <a:gd name="T67" fmla="*/ 1798 h 1211"/>
                  <a:gd name="T68" fmla="+- 0 1220 295"/>
                  <a:gd name="T69" fmla="*/ T68 w 1530"/>
                  <a:gd name="T70" fmla="+- 0 1779 613"/>
                  <a:gd name="T71" fmla="*/ 1779 h 1211"/>
                  <a:gd name="T72" fmla="+- 0 1284 295"/>
                  <a:gd name="T73" fmla="*/ T72 w 1530"/>
                  <a:gd name="T74" fmla="+- 0 1754 613"/>
                  <a:gd name="T75" fmla="*/ 1754 h 1211"/>
                  <a:gd name="T76" fmla="+- 0 1346 295"/>
                  <a:gd name="T77" fmla="*/ T76 w 1530"/>
                  <a:gd name="T78" fmla="+- 0 1725 613"/>
                  <a:gd name="T79" fmla="*/ 1725 h 1211"/>
                  <a:gd name="T80" fmla="+- 0 1406 295"/>
                  <a:gd name="T81" fmla="*/ T80 w 1530"/>
                  <a:gd name="T82" fmla="+- 0 1691 613"/>
                  <a:gd name="T83" fmla="*/ 1691 h 1211"/>
                  <a:gd name="T84" fmla="+- 0 1462 295"/>
                  <a:gd name="T85" fmla="*/ T84 w 1530"/>
                  <a:gd name="T86" fmla="+- 0 1653 613"/>
                  <a:gd name="T87" fmla="*/ 1653 h 1211"/>
                  <a:gd name="T88" fmla="+- 0 1515 295"/>
                  <a:gd name="T89" fmla="*/ T88 w 1530"/>
                  <a:gd name="T90" fmla="+- 0 1610 613"/>
                  <a:gd name="T91" fmla="*/ 1610 h 1211"/>
                  <a:gd name="T92" fmla="+- 0 1565 295"/>
                  <a:gd name="T93" fmla="*/ T92 w 1530"/>
                  <a:gd name="T94" fmla="+- 0 1563 613"/>
                  <a:gd name="T95" fmla="*/ 1563 h 1211"/>
                  <a:gd name="T96" fmla="+- 0 1611 295"/>
                  <a:gd name="T97" fmla="*/ T96 w 1530"/>
                  <a:gd name="T98" fmla="+- 0 1513 613"/>
                  <a:gd name="T99" fmla="*/ 1513 h 1211"/>
                  <a:gd name="T100" fmla="+- 0 1653 295"/>
                  <a:gd name="T101" fmla="*/ T100 w 1530"/>
                  <a:gd name="T102" fmla="+- 0 1459 613"/>
                  <a:gd name="T103" fmla="*/ 1459 h 1211"/>
                  <a:gd name="T104" fmla="+- 0 1692 295"/>
                  <a:gd name="T105" fmla="*/ T104 w 1530"/>
                  <a:gd name="T106" fmla="+- 0 1402 613"/>
                  <a:gd name="T107" fmla="*/ 1402 h 1211"/>
                  <a:gd name="T108" fmla="+- 0 1725 295"/>
                  <a:gd name="T109" fmla="*/ T108 w 1530"/>
                  <a:gd name="T110" fmla="+- 0 1342 613"/>
                  <a:gd name="T111" fmla="*/ 1342 h 1211"/>
                  <a:gd name="T112" fmla="+- 0 1754 295"/>
                  <a:gd name="T113" fmla="*/ T112 w 1530"/>
                  <a:gd name="T114" fmla="+- 0 1278 613"/>
                  <a:gd name="T115" fmla="*/ 1278 h 1211"/>
                  <a:gd name="T116" fmla="+- 0 1779 295"/>
                  <a:gd name="T117" fmla="*/ T116 w 1530"/>
                  <a:gd name="T118" fmla="+- 0 1213 613"/>
                  <a:gd name="T119" fmla="*/ 1213 h 1211"/>
                  <a:gd name="T120" fmla="+- 0 1798 295"/>
                  <a:gd name="T121" fmla="*/ T120 w 1530"/>
                  <a:gd name="T122" fmla="+- 0 1144 613"/>
                  <a:gd name="T123" fmla="*/ 1144 h 1211"/>
                  <a:gd name="T124" fmla="+- 0 1812 295"/>
                  <a:gd name="T125" fmla="*/ T124 w 1530"/>
                  <a:gd name="T126" fmla="+- 0 1074 613"/>
                  <a:gd name="T127" fmla="*/ 1074 h 1211"/>
                  <a:gd name="T128" fmla="+- 0 1821 295"/>
                  <a:gd name="T129" fmla="*/ T128 w 1530"/>
                  <a:gd name="T130" fmla="+- 0 1001 613"/>
                  <a:gd name="T131" fmla="*/ 1001 h 1211"/>
                  <a:gd name="T132" fmla="+- 0 1824 295"/>
                  <a:gd name="T133" fmla="*/ T132 w 1530"/>
                  <a:gd name="T134" fmla="+- 0 927 613"/>
                  <a:gd name="T135" fmla="*/ 927 h 1211"/>
                  <a:gd name="T136" fmla="+- 0 1823 295"/>
                  <a:gd name="T137" fmla="*/ T136 w 1530"/>
                  <a:gd name="T138" fmla="+- 0 906 613"/>
                  <a:gd name="T139" fmla="*/ 906 h 1211"/>
                  <a:gd name="T140" fmla="+- 0 1819 295"/>
                  <a:gd name="T141" fmla="*/ T140 w 1530"/>
                  <a:gd name="T142" fmla="+- 0 845 613"/>
                  <a:gd name="T143" fmla="*/ 845 h 1211"/>
                  <a:gd name="T144" fmla="+- 0 1810 295"/>
                  <a:gd name="T145" fmla="*/ T144 w 1530"/>
                  <a:gd name="T146" fmla="+- 0 784 613"/>
                  <a:gd name="T147" fmla="*/ 784 h 1211"/>
                  <a:gd name="T148" fmla="+- 0 1793 295"/>
                  <a:gd name="T149" fmla="*/ T148 w 1530"/>
                  <a:gd name="T150" fmla="+- 0 707 613"/>
                  <a:gd name="T151" fmla="*/ 707 h 1211"/>
                  <a:gd name="T152" fmla="+- 0 1768 295"/>
                  <a:gd name="T153" fmla="*/ T152 w 1530"/>
                  <a:gd name="T154" fmla="+- 0 631 613"/>
                  <a:gd name="T155" fmla="*/ 631 h 1211"/>
                  <a:gd name="T156" fmla="+- 0 1761 295"/>
                  <a:gd name="T157" fmla="*/ T156 w 1530"/>
                  <a:gd name="T158" fmla="+- 0 613 613"/>
                  <a:gd name="T159" fmla="*/ 613 h 121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1530" h="1211">
                    <a:moveTo>
                      <a:pt x="1466" y="0"/>
                    </a:moveTo>
                    <a:lnTo>
                      <a:pt x="645" y="327"/>
                    </a:lnTo>
                    <a:lnTo>
                      <a:pt x="0" y="930"/>
                    </a:lnTo>
                    <a:lnTo>
                      <a:pt x="24" y="956"/>
                    </a:lnTo>
                    <a:lnTo>
                      <a:pt x="77" y="1004"/>
                    </a:lnTo>
                    <a:lnTo>
                      <a:pt x="133" y="1047"/>
                    </a:lnTo>
                    <a:lnTo>
                      <a:pt x="192" y="1086"/>
                    </a:lnTo>
                    <a:lnTo>
                      <a:pt x="255" y="1120"/>
                    </a:lnTo>
                    <a:lnTo>
                      <a:pt x="320" y="1149"/>
                    </a:lnTo>
                    <a:lnTo>
                      <a:pt x="389" y="1173"/>
                    </a:lnTo>
                    <a:lnTo>
                      <a:pt x="459" y="1191"/>
                    </a:lnTo>
                    <a:lnTo>
                      <a:pt x="532" y="1204"/>
                    </a:lnTo>
                    <a:lnTo>
                      <a:pt x="607" y="1210"/>
                    </a:lnTo>
                    <a:lnTo>
                      <a:pt x="645" y="1211"/>
                    </a:lnTo>
                    <a:lnTo>
                      <a:pt x="718" y="1208"/>
                    </a:lnTo>
                    <a:lnTo>
                      <a:pt x="789" y="1199"/>
                    </a:lnTo>
                    <a:lnTo>
                      <a:pt x="858" y="1185"/>
                    </a:lnTo>
                    <a:lnTo>
                      <a:pt x="925" y="1166"/>
                    </a:lnTo>
                    <a:lnTo>
                      <a:pt x="989" y="1141"/>
                    </a:lnTo>
                    <a:lnTo>
                      <a:pt x="1051" y="1112"/>
                    </a:lnTo>
                    <a:lnTo>
                      <a:pt x="1111" y="1078"/>
                    </a:lnTo>
                    <a:lnTo>
                      <a:pt x="1167" y="1040"/>
                    </a:lnTo>
                    <a:lnTo>
                      <a:pt x="1220" y="997"/>
                    </a:lnTo>
                    <a:lnTo>
                      <a:pt x="1270" y="950"/>
                    </a:lnTo>
                    <a:lnTo>
                      <a:pt x="1316" y="900"/>
                    </a:lnTo>
                    <a:lnTo>
                      <a:pt x="1358" y="846"/>
                    </a:lnTo>
                    <a:lnTo>
                      <a:pt x="1397" y="789"/>
                    </a:lnTo>
                    <a:lnTo>
                      <a:pt x="1430" y="729"/>
                    </a:lnTo>
                    <a:lnTo>
                      <a:pt x="1459" y="665"/>
                    </a:lnTo>
                    <a:lnTo>
                      <a:pt x="1484" y="600"/>
                    </a:lnTo>
                    <a:lnTo>
                      <a:pt x="1503" y="531"/>
                    </a:lnTo>
                    <a:lnTo>
                      <a:pt x="1517" y="461"/>
                    </a:lnTo>
                    <a:lnTo>
                      <a:pt x="1526" y="388"/>
                    </a:lnTo>
                    <a:lnTo>
                      <a:pt x="1529" y="314"/>
                    </a:lnTo>
                    <a:lnTo>
                      <a:pt x="1528" y="293"/>
                    </a:lnTo>
                    <a:lnTo>
                      <a:pt x="1524" y="232"/>
                    </a:lnTo>
                    <a:lnTo>
                      <a:pt x="1515" y="171"/>
                    </a:lnTo>
                    <a:lnTo>
                      <a:pt x="1498" y="94"/>
                    </a:lnTo>
                    <a:lnTo>
                      <a:pt x="1473" y="18"/>
                    </a:lnTo>
                    <a:lnTo>
                      <a:pt x="1466" y="0"/>
                    </a:lnTo>
                    <a:close/>
                  </a:path>
                </a:pathLst>
              </a:cu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8" name="Group 507"/>
            <p:cNvGrpSpPr/>
            <p:nvPr/>
          </p:nvGrpSpPr>
          <p:grpSpPr>
            <a:xfrm>
              <a:off x="284" y="602"/>
              <a:ext cx="1551" cy="1233"/>
              <a:chOff x="284" y="602"/>
              <a:chExt cx="1551" cy="1233"/>
            </a:xfrm>
          </p:grpSpPr>
          <p:sp>
            <p:nvSpPr>
              <p:cNvPr id="8753" name="Freeform 508"/>
              <p:cNvSpPr/>
              <p:nvPr/>
            </p:nvSpPr>
            <p:spPr bwMode="auto">
              <a:xfrm>
                <a:off x="284" y="602"/>
                <a:ext cx="1551" cy="1233"/>
              </a:xfrm>
              <a:custGeom>
                <a:gdLst>
                  <a:gd name="T0" fmla="+- 0 1758 284"/>
                  <a:gd name="T1" fmla="*/ T0 w 1551"/>
                  <a:gd name="T2" fmla="+- 0 604 602"/>
                  <a:gd name="T3" fmla="*/ 604 h 1233"/>
                  <a:gd name="T4" fmla="+- 0 937 284"/>
                  <a:gd name="T5" fmla="*/ T4 w 1551"/>
                  <a:gd name="T6" fmla="+- 0 931 602"/>
                  <a:gd name="T7" fmla="*/ 931 h 1233"/>
                  <a:gd name="T8" fmla="+- 0 933 284"/>
                  <a:gd name="T9" fmla="*/ T8 w 1551"/>
                  <a:gd name="T10" fmla="+- 0 933 602"/>
                  <a:gd name="T11" fmla="*/ 933 h 1233"/>
                  <a:gd name="T12" fmla="+- 0 284 284"/>
                  <a:gd name="T13" fmla="*/ T12 w 1551"/>
                  <a:gd name="T14" fmla="+- 0 1540 602"/>
                  <a:gd name="T15" fmla="*/ 1540 h 1233"/>
                  <a:gd name="T16" fmla="+- 0 284 284"/>
                  <a:gd name="T17" fmla="*/ T16 w 1551"/>
                  <a:gd name="T18" fmla="+- 0 1546 602"/>
                  <a:gd name="T19" fmla="*/ 1546 h 1233"/>
                  <a:gd name="T20" fmla="+- 0 287 284"/>
                  <a:gd name="T21" fmla="*/ T20 w 1551"/>
                  <a:gd name="T22" fmla="+- 0 1550 602"/>
                  <a:gd name="T23" fmla="*/ 1550 h 1233"/>
                  <a:gd name="T24" fmla="+- 0 338 284"/>
                  <a:gd name="T25" fmla="*/ T24 w 1551"/>
                  <a:gd name="T26" fmla="+- 0 1601 602"/>
                  <a:gd name="T27" fmla="*/ 1601 h 1233"/>
                  <a:gd name="T28" fmla="+- 0 393 284"/>
                  <a:gd name="T29" fmla="*/ T28 w 1551"/>
                  <a:gd name="T30" fmla="+- 0 1647 602"/>
                  <a:gd name="T31" fmla="*/ 1647 h 1233"/>
                  <a:gd name="T32" fmla="+- 0 451 284"/>
                  <a:gd name="T33" fmla="*/ T32 w 1551"/>
                  <a:gd name="T34" fmla="+- 0 1689 602"/>
                  <a:gd name="T35" fmla="*/ 1689 h 1233"/>
                  <a:gd name="T36" fmla="+- 0 513 284"/>
                  <a:gd name="T37" fmla="*/ T36 w 1551"/>
                  <a:gd name="T38" fmla="+- 0 1726 602"/>
                  <a:gd name="T39" fmla="*/ 1726 h 1233"/>
                  <a:gd name="T40" fmla="+- 0 578 284"/>
                  <a:gd name="T41" fmla="*/ T40 w 1551"/>
                  <a:gd name="T42" fmla="+- 0 1758 602"/>
                  <a:gd name="T43" fmla="*/ 1758 h 1233"/>
                  <a:gd name="T44" fmla="+- 0 646 284"/>
                  <a:gd name="T45" fmla="*/ T44 w 1551"/>
                  <a:gd name="T46" fmla="+- 0 1784 602"/>
                  <a:gd name="T47" fmla="*/ 1784 h 1233"/>
                  <a:gd name="T48" fmla="+- 0 716 284"/>
                  <a:gd name="T49" fmla="*/ T48 w 1551"/>
                  <a:gd name="T50" fmla="+- 0 1806 602"/>
                  <a:gd name="T51" fmla="*/ 1806 h 1233"/>
                  <a:gd name="T52" fmla="+- 0 789 284"/>
                  <a:gd name="T53" fmla="*/ T52 w 1551"/>
                  <a:gd name="T54" fmla="+- 0 1821 602"/>
                  <a:gd name="T55" fmla="*/ 1821 h 1233"/>
                  <a:gd name="T56" fmla="+- 0 864 284"/>
                  <a:gd name="T57" fmla="*/ T56 w 1551"/>
                  <a:gd name="T58" fmla="+- 0 1831 602"/>
                  <a:gd name="T59" fmla="*/ 1831 h 1233"/>
                  <a:gd name="T60" fmla="+- 0 940 284"/>
                  <a:gd name="T61" fmla="*/ T60 w 1551"/>
                  <a:gd name="T62" fmla="+- 0 1834 602"/>
                  <a:gd name="T63" fmla="*/ 1834 h 1233"/>
                  <a:gd name="T64" fmla="+- 0 1014 284"/>
                  <a:gd name="T65" fmla="*/ T64 w 1551"/>
                  <a:gd name="T66" fmla="+- 0 1831 602"/>
                  <a:gd name="T67" fmla="*/ 1831 h 1233"/>
                  <a:gd name="T68" fmla="+- 0 1085 284"/>
                  <a:gd name="T69" fmla="*/ T68 w 1551"/>
                  <a:gd name="T70" fmla="+- 0 1822 602"/>
                  <a:gd name="T71" fmla="*/ 1822 h 1233"/>
                  <a:gd name="T72" fmla="+- 0 1126 284"/>
                  <a:gd name="T73" fmla="*/ T72 w 1551"/>
                  <a:gd name="T74" fmla="+- 0 1814 602"/>
                  <a:gd name="T75" fmla="*/ 1814 h 1233"/>
                  <a:gd name="T76" fmla="+- 0 940 284"/>
                  <a:gd name="T77" fmla="*/ T76 w 1551"/>
                  <a:gd name="T78" fmla="+- 0 1814 602"/>
                  <a:gd name="T79" fmla="*/ 1814 h 1233"/>
                  <a:gd name="T80" fmla="+- 0 903 284"/>
                  <a:gd name="T81" fmla="*/ T80 w 1551"/>
                  <a:gd name="T82" fmla="+- 0 1813 602"/>
                  <a:gd name="T83" fmla="*/ 1813 h 1233"/>
                  <a:gd name="T84" fmla="+- 0 829 284"/>
                  <a:gd name="T85" fmla="*/ T84 w 1551"/>
                  <a:gd name="T86" fmla="+- 0 1807 602"/>
                  <a:gd name="T87" fmla="*/ 1807 h 1233"/>
                  <a:gd name="T88" fmla="+- 0 757 284"/>
                  <a:gd name="T89" fmla="*/ T88 w 1551"/>
                  <a:gd name="T90" fmla="+- 0 1795 602"/>
                  <a:gd name="T91" fmla="*/ 1795 h 1233"/>
                  <a:gd name="T92" fmla="+- 0 687 284"/>
                  <a:gd name="T93" fmla="*/ T92 w 1551"/>
                  <a:gd name="T94" fmla="+- 0 1777 602"/>
                  <a:gd name="T95" fmla="*/ 1777 h 1233"/>
                  <a:gd name="T96" fmla="+- 0 619 284"/>
                  <a:gd name="T97" fmla="*/ T96 w 1551"/>
                  <a:gd name="T98" fmla="+- 0 1753 602"/>
                  <a:gd name="T99" fmla="*/ 1753 h 1233"/>
                  <a:gd name="T100" fmla="+- 0 554 284"/>
                  <a:gd name="T101" fmla="*/ T100 w 1551"/>
                  <a:gd name="T102" fmla="+- 0 1724 602"/>
                  <a:gd name="T103" fmla="*/ 1724 h 1233"/>
                  <a:gd name="T104" fmla="+- 0 492 284"/>
                  <a:gd name="T105" fmla="*/ T104 w 1551"/>
                  <a:gd name="T106" fmla="+- 0 1691 602"/>
                  <a:gd name="T107" fmla="*/ 1691 h 1233"/>
                  <a:gd name="T108" fmla="+- 0 433 284"/>
                  <a:gd name="T109" fmla="*/ T108 w 1551"/>
                  <a:gd name="T110" fmla="+- 0 1652 602"/>
                  <a:gd name="T111" fmla="*/ 1652 h 1233"/>
                  <a:gd name="T112" fmla="+- 0 378 284"/>
                  <a:gd name="T113" fmla="*/ T112 w 1551"/>
                  <a:gd name="T114" fmla="+- 0 1609 602"/>
                  <a:gd name="T115" fmla="*/ 1609 h 1233"/>
                  <a:gd name="T116" fmla="+- 0 326 284"/>
                  <a:gd name="T117" fmla="*/ T116 w 1551"/>
                  <a:gd name="T118" fmla="+- 0 1562 602"/>
                  <a:gd name="T119" fmla="*/ 1562 h 1233"/>
                  <a:gd name="T120" fmla="+- 0 316 284"/>
                  <a:gd name="T121" fmla="*/ T120 w 1551"/>
                  <a:gd name="T122" fmla="+- 0 1551 602"/>
                  <a:gd name="T123" fmla="*/ 1551 h 1233"/>
                  <a:gd name="T124" fmla="+- 0 301 284"/>
                  <a:gd name="T125" fmla="*/ T124 w 1551"/>
                  <a:gd name="T126" fmla="+- 0 1551 602"/>
                  <a:gd name="T127" fmla="*/ 1551 h 1233"/>
                  <a:gd name="T128" fmla="+- 0 295 284"/>
                  <a:gd name="T129" fmla="*/ T128 w 1551"/>
                  <a:gd name="T130" fmla="+- 0 1543 602"/>
                  <a:gd name="T131" fmla="*/ 1543 h 1233"/>
                  <a:gd name="T132" fmla="+- 0 302 284"/>
                  <a:gd name="T133" fmla="*/ T132 w 1551"/>
                  <a:gd name="T134" fmla="+- 0 1537 602"/>
                  <a:gd name="T135" fmla="*/ 1537 h 1233"/>
                  <a:gd name="T136" fmla="+- 0 317 284"/>
                  <a:gd name="T137" fmla="*/ T136 w 1551"/>
                  <a:gd name="T138" fmla="+- 0 1537 602"/>
                  <a:gd name="T139" fmla="*/ 1537 h 1233"/>
                  <a:gd name="T140" fmla="+- 0 946 284"/>
                  <a:gd name="T141" fmla="*/ T140 w 1551"/>
                  <a:gd name="T142" fmla="+- 0 949 602"/>
                  <a:gd name="T143" fmla="*/ 949 h 1233"/>
                  <a:gd name="T144" fmla="+- 0 1756 284"/>
                  <a:gd name="T145" fmla="*/ T144 w 1551"/>
                  <a:gd name="T146" fmla="+- 0 626 602"/>
                  <a:gd name="T147" fmla="*/ 626 h 1233"/>
                  <a:gd name="T148" fmla="+- 0 1752 284"/>
                  <a:gd name="T149" fmla="*/ T148 w 1551"/>
                  <a:gd name="T150" fmla="+- 0 617 602"/>
                  <a:gd name="T151" fmla="*/ 617 h 1233"/>
                  <a:gd name="T152" fmla="+- 0 1761 284"/>
                  <a:gd name="T153" fmla="*/ T152 w 1551"/>
                  <a:gd name="T154" fmla="+- 0 613 602"/>
                  <a:gd name="T155" fmla="*/ 613 h 1233"/>
                  <a:gd name="T156" fmla="+- 0 1758 284"/>
                  <a:gd name="T157" fmla="*/ T156 w 1551"/>
                  <a:gd name="T158" fmla="+- 0 604 602"/>
                  <a:gd name="T159" fmla="*/ 604 h 123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Lst>
                <a:rect l="0" t="0" r="r" b="b"/>
                <a:pathLst>
                  <a:path w="1551" h="1233">
                    <a:moveTo>
                      <a:pt x="1474" y="2"/>
                    </a:moveTo>
                    <a:lnTo>
                      <a:pt x="653" y="329"/>
                    </a:lnTo>
                    <a:lnTo>
                      <a:pt x="649" y="331"/>
                    </a:lnTo>
                    <a:lnTo>
                      <a:pt x="0" y="938"/>
                    </a:lnTo>
                    <a:lnTo>
                      <a:pt x="0" y="944"/>
                    </a:lnTo>
                    <a:lnTo>
                      <a:pt x="3" y="948"/>
                    </a:lnTo>
                    <a:lnTo>
                      <a:pt x="54" y="999"/>
                    </a:lnTo>
                    <a:lnTo>
                      <a:pt x="109" y="1045"/>
                    </a:lnTo>
                    <a:lnTo>
                      <a:pt x="167" y="1087"/>
                    </a:lnTo>
                    <a:lnTo>
                      <a:pt x="229" y="1124"/>
                    </a:lnTo>
                    <a:lnTo>
                      <a:pt x="294" y="1156"/>
                    </a:lnTo>
                    <a:lnTo>
                      <a:pt x="362" y="1182"/>
                    </a:lnTo>
                    <a:lnTo>
                      <a:pt x="432" y="1204"/>
                    </a:lnTo>
                    <a:lnTo>
                      <a:pt x="505" y="1219"/>
                    </a:lnTo>
                    <a:lnTo>
                      <a:pt x="580" y="1229"/>
                    </a:lnTo>
                    <a:lnTo>
                      <a:pt x="656" y="1232"/>
                    </a:lnTo>
                    <a:lnTo>
                      <a:pt x="730" y="1229"/>
                    </a:lnTo>
                    <a:lnTo>
                      <a:pt x="801" y="1220"/>
                    </a:lnTo>
                    <a:lnTo>
                      <a:pt x="842" y="1212"/>
                    </a:lnTo>
                    <a:lnTo>
                      <a:pt x="656" y="1212"/>
                    </a:lnTo>
                    <a:lnTo>
                      <a:pt x="619" y="1211"/>
                    </a:lnTo>
                    <a:lnTo>
                      <a:pt x="545" y="1205"/>
                    </a:lnTo>
                    <a:lnTo>
                      <a:pt x="473" y="1193"/>
                    </a:lnTo>
                    <a:lnTo>
                      <a:pt x="403" y="1175"/>
                    </a:lnTo>
                    <a:lnTo>
                      <a:pt x="335" y="1151"/>
                    </a:lnTo>
                    <a:lnTo>
                      <a:pt x="270" y="1122"/>
                    </a:lnTo>
                    <a:lnTo>
                      <a:pt x="208" y="1089"/>
                    </a:lnTo>
                    <a:lnTo>
                      <a:pt x="149" y="1050"/>
                    </a:lnTo>
                    <a:lnTo>
                      <a:pt x="94" y="1007"/>
                    </a:lnTo>
                    <a:lnTo>
                      <a:pt x="42" y="960"/>
                    </a:lnTo>
                    <a:lnTo>
                      <a:pt x="32" y="949"/>
                    </a:lnTo>
                    <a:lnTo>
                      <a:pt x="17" y="949"/>
                    </a:lnTo>
                    <a:lnTo>
                      <a:pt x="11" y="941"/>
                    </a:lnTo>
                    <a:lnTo>
                      <a:pt x="18" y="935"/>
                    </a:lnTo>
                    <a:lnTo>
                      <a:pt x="33" y="935"/>
                    </a:lnTo>
                    <a:lnTo>
                      <a:pt x="662" y="347"/>
                    </a:lnTo>
                    <a:lnTo>
                      <a:pt x="1472" y="24"/>
                    </a:lnTo>
                    <a:lnTo>
                      <a:pt x="1468" y="15"/>
                    </a:lnTo>
                    <a:lnTo>
                      <a:pt x="1477" y="11"/>
                    </a:lnTo>
                    <a:lnTo>
                      <a:pt x="1474" y="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4" name="Freeform 509"/>
              <p:cNvSpPr/>
              <p:nvPr/>
            </p:nvSpPr>
            <p:spPr bwMode="auto">
              <a:xfrm>
                <a:off x="284" y="602"/>
                <a:ext cx="1551" cy="1233"/>
              </a:xfrm>
              <a:custGeom>
                <a:gdLst>
                  <a:gd name="T0" fmla="+- 0 1763 284"/>
                  <a:gd name="T1" fmla="*/ T0 w 1551"/>
                  <a:gd name="T2" fmla="+- 0 602 602"/>
                  <a:gd name="T3" fmla="*/ 602 h 1233"/>
                  <a:gd name="T4" fmla="+- 0 1758 284"/>
                  <a:gd name="T5" fmla="*/ T4 w 1551"/>
                  <a:gd name="T6" fmla="+- 0 604 602"/>
                  <a:gd name="T7" fmla="*/ 604 h 1233"/>
                  <a:gd name="T8" fmla="+- 0 1765 284"/>
                  <a:gd name="T9" fmla="*/ T8 w 1551"/>
                  <a:gd name="T10" fmla="+- 0 622 602"/>
                  <a:gd name="T11" fmla="*/ 622 h 1233"/>
                  <a:gd name="T12" fmla="+- 0 1756 284"/>
                  <a:gd name="T13" fmla="*/ T12 w 1551"/>
                  <a:gd name="T14" fmla="+- 0 626 602"/>
                  <a:gd name="T15" fmla="*/ 626 h 1233"/>
                  <a:gd name="T16" fmla="+- 0 1778 284"/>
                  <a:gd name="T17" fmla="*/ T16 w 1551"/>
                  <a:gd name="T18" fmla="+- 0 691 602"/>
                  <a:gd name="T19" fmla="*/ 691 h 1233"/>
                  <a:gd name="T20" fmla="+- 0 1797 284"/>
                  <a:gd name="T21" fmla="*/ T20 w 1551"/>
                  <a:gd name="T22" fmla="+- 0 769 602"/>
                  <a:gd name="T23" fmla="*/ 769 h 1233"/>
                  <a:gd name="T24" fmla="+- 0 1807 284"/>
                  <a:gd name="T25" fmla="*/ T24 w 1551"/>
                  <a:gd name="T26" fmla="+- 0 828 602"/>
                  <a:gd name="T27" fmla="*/ 828 h 1233"/>
                  <a:gd name="T28" fmla="+- 0 1812 284"/>
                  <a:gd name="T29" fmla="*/ T28 w 1551"/>
                  <a:gd name="T30" fmla="+- 0 889 602"/>
                  <a:gd name="T31" fmla="*/ 889 h 1233"/>
                  <a:gd name="T32" fmla="+- 0 1814 284"/>
                  <a:gd name="T33" fmla="*/ T32 w 1551"/>
                  <a:gd name="T34" fmla="+- 0 940 602"/>
                  <a:gd name="T35" fmla="*/ 940 h 1233"/>
                  <a:gd name="T36" fmla="+- 0 1813 284"/>
                  <a:gd name="T37" fmla="*/ T36 w 1551"/>
                  <a:gd name="T38" fmla="+- 0 968 602"/>
                  <a:gd name="T39" fmla="*/ 968 h 1233"/>
                  <a:gd name="T40" fmla="+- 0 1807 284"/>
                  <a:gd name="T41" fmla="*/ T40 w 1551"/>
                  <a:gd name="T42" fmla="+- 0 1041 602"/>
                  <a:gd name="T43" fmla="*/ 1041 h 1233"/>
                  <a:gd name="T44" fmla="+- 0 1796 284"/>
                  <a:gd name="T45" fmla="*/ T44 w 1551"/>
                  <a:gd name="T46" fmla="+- 0 1112 602"/>
                  <a:gd name="T47" fmla="*/ 1112 h 1233"/>
                  <a:gd name="T48" fmla="+- 0 1780 284"/>
                  <a:gd name="T49" fmla="*/ T48 w 1551"/>
                  <a:gd name="T50" fmla="+- 0 1181 602"/>
                  <a:gd name="T51" fmla="*/ 1181 h 1233"/>
                  <a:gd name="T52" fmla="+- 0 1758 284"/>
                  <a:gd name="T53" fmla="*/ T52 w 1551"/>
                  <a:gd name="T54" fmla="+- 0 1247 602"/>
                  <a:gd name="T55" fmla="*/ 1247 h 1233"/>
                  <a:gd name="T56" fmla="+- 0 1731 284"/>
                  <a:gd name="T57" fmla="*/ T56 w 1551"/>
                  <a:gd name="T58" fmla="+- 0 1310 602"/>
                  <a:gd name="T59" fmla="*/ 1310 h 1233"/>
                  <a:gd name="T60" fmla="+- 0 1700 284"/>
                  <a:gd name="T61" fmla="*/ T60 w 1551"/>
                  <a:gd name="T62" fmla="+- 0 1371 602"/>
                  <a:gd name="T63" fmla="*/ 1371 h 1233"/>
                  <a:gd name="T64" fmla="+- 0 1665 284"/>
                  <a:gd name="T65" fmla="*/ T64 w 1551"/>
                  <a:gd name="T66" fmla="+- 0 1429 602"/>
                  <a:gd name="T67" fmla="*/ 1429 h 1233"/>
                  <a:gd name="T68" fmla="+- 0 1625 284"/>
                  <a:gd name="T69" fmla="*/ T68 w 1551"/>
                  <a:gd name="T70" fmla="+- 0 1483 602"/>
                  <a:gd name="T71" fmla="*/ 1483 h 1233"/>
                  <a:gd name="T72" fmla="+- 0 1581 284"/>
                  <a:gd name="T73" fmla="*/ T72 w 1551"/>
                  <a:gd name="T74" fmla="+- 0 1534 602"/>
                  <a:gd name="T75" fmla="*/ 1534 h 1233"/>
                  <a:gd name="T76" fmla="+- 0 1534 284"/>
                  <a:gd name="T77" fmla="*/ T76 w 1551"/>
                  <a:gd name="T78" fmla="+- 0 1581 602"/>
                  <a:gd name="T79" fmla="*/ 1581 h 1233"/>
                  <a:gd name="T80" fmla="+- 0 1483 284"/>
                  <a:gd name="T81" fmla="*/ T80 w 1551"/>
                  <a:gd name="T82" fmla="+- 0 1625 602"/>
                  <a:gd name="T83" fmla="*/ 1625 h 1233"/>
                  <a:gd name="T84" fmla="+- 0 1429 284"/>
                  <a:gd name="T85" fmla="*/ T84 w 1551"/>
                  <a:gd name="T86" fmla="+- 0 1665 602"/>
                  <a:gd name="T87" fmla="*/ 1665 h 1233"/>
                  <a:gd name="T88" fmla="+- 0 1372 284"/>
                  <a:gd name="T89" fmla="*/ T88 w 1551"/>
                  <a:gd name="T90" fmla="+- 0 1700 602"/>
                  <a:gd name="T91" fmla="*/ 1700 h 1233"/>
                  <a:gd name="T92" fmla="+- 0 1311 284"/>
                  <a:gd name="T93" fmla="*/ T92 w 1551"/>
                  <a:gd name="T94" fmla="+- 0 1731 602"/>
                  <a:gd name="T95" fmla="*/ 1731 h 1233"/>
                  <a:gd name="T96" fmla="+- 0 1249 284"/>
                  <a:gd name="T97" fmla="*/ T96 w 1551"/>
                  <a:gd name="T98" fmla="+- 0 1758 602"/>
                  <a:gd name="T99" fmla="*/ 1758 h 1233"/>
                  <a:gd name="T100" fmla="+- 0 1184 284"/>
                  <a:gd name="T101" fmla="*/ T100 w 1551"/>
                  <a:gd name="T102" fmla="+- 0 1780 602"/>
                  <a:gd name="T103" fmla="*/ 1780 h 1233"/>
                  <a:gd name="T104" fmla="+- 0 1116 284"/>
                  <a:gd name="T105" fmla="*/ T104 w 1551"/>
                  <a:gd name="T106" fmla="+- 0 1796 602"/>
                  <a:gd name="T107" fmla="*/ 1796 h 1233"/>
                  <a:gd name="T108" fmla="+- 0 1047 284"/>
                  <a:gd name="T109" fmla="*/ T108 w 1551"/>
                  <a:gd name="T110" fmla="+- 0 1807 602"/>
                  <a:gd name="T111" fmla="*/ 1807 h 1233"/>
                  <a:gd name="T112" fmla="+- 0 976 284"/>
                  <a:gd name="T113" fmla="*/ T112 w 1551"/>
                  <a:gd name="T114" fmla="+- 0 1813 602"/>
                  <a:gd name="T115" fmla="*/ 1813 h 1233"/>
                  <a:gd name="T116" fmla="+- 0 940 284"/>
                  <a:gd name="T117" fmla="*/ T116 w 1551"/>
                  <a:gd name="T118" fmla="+- 0 1814 602"/>
                  <a:gd name="T119" fmla="*/ 1814 h 1233"/>
                  <a:gd name="T120" fmla="+- 0 1126 284"/>
                  <a:gd name="T121" fmla="*/ T120 w 1551"/>
                  <a:gd name="T122" fmla="+- 0 1814 602"/>
                  <a:gd name="T123" fmla="*/ 1814 h 1233"/>
                  <a:gd name="T124" fmla="+- 0 1223 284"/>
                  <a:gd name="T125" fmla="*/ T124 w 1551"/>
                  <a:gd name="T126" fmla="+- 0 1788 602"/>
                  <a:gd name="T127" fmla="*/ 1788 h 1233"/>
                  <a:gd name="T128" fmla="+- 0 1288 284"/>
                  <a:gd name="T129" fmla="*/ T128 w 1551"/>
                  <a:gd name="T130" fmla="+- 0 1764 602"/>
                  <a:gd name="T131" fmla="*/ 1764 h 1233"/>
                  <a:gd name="T132" fmla="+- 0 1351 284"/>
                  <a:gd name="T133" fmla="*/ T132 w 1551"/>
                  <a:gd name="T134" fmla="+- 0 1734 602"/>
                  <a:gd name="T135" fmla="*/ 1734 h 1233"/>
                  <a:gd name="T136" fmla="+- 0 1411 284"/>
                  <a:gd name="T137" fmla="*/ T136 w 1551"/>
                  <a:gd name="T138" fmla="+- 0 1700 602"/>
                  <a:gd name="T139" fmla="*/ 1700 h 1233"/>
                  <a:gd name="T140" fmla="+- 0 1468 284"/>
                  <a:gd name="T141" fmla="*/ T140 w 1551"/>
                  <a:gd name="T142" fmla="+- 0 1661 602"/>
                  <a:gd name="T143" fmla="*/ 1661 h 1233"/>
                  <a:gd name="T144" fmla="+- 0 1522 284"/>
                  <a:gd name="T145" fmla="*/ T144 w 1551"/>
                  <a:gd name="T146" fmla="+- 0 1619 602"/>
                  <a:gd name="T147" fmla="*/ 1619 h 1233"/>
                  <a:gd name="T148" fmla="+- 0 1572 284"/>
                  <a:gd name="T149" fmla="*/ T148 w 1551"/>
                  <a:gd name="T150" fmla="+- 0 1572 602"/>
                  <a:gd name="T151" fmla="*/ 1572 h 1233"/>
                  <a:gd name="T152" fmla="+- 0 1619 284"/>
                  <a:gd name="T153" fmla="*/ T152 w 1551"/>
                  <a:gd name="T154" fmla="+- 0 1522 602"/>
                  <a:gd name="T155" fmla="*/ 1522 h 1233"/>
                  <a:gd name="T156" fmla="+- 0 1662 284"/>
                  <a:gd name="T157" fmla="*/ T156 w 1551"/>
                  <a:gd name="T158" fmla="+- 0 1468 602"/>
                  <a:gd name="T159" fmla="*/ 1468 h 1233"/>
                  <a:gd name="T160" fmla="+- 0 1700 284"/>
                  <a:gd name="T161" fmla="*/ T160 w 1551"/>
                  <a:gd name="T162" fmla="+- 0 1411 602"/>
                  <a:gd name="T163" fmla="*/ 1411 h 1233"/>
                  <a:gd name="T164" fmla="+- 0 1734 284"/>
                  <a:gd name="T165" fmla="*/ T164 w 1551"/>
                  <a:gd name="T166" fmla="+- 0 1351 602"/>
                  <a:gd name="T167" fmla="*/ 1351 h 1233"/>
                  <a:gd name="T168" fmla="+- 0 1764 284"/>
                  <a:gd name="T169" fmla="*/ T168 w 1551"/>
                  <a:gd name="T170" fmla="+- 0 1288 602"/>
                  <a:gd name="T171" fmla="*/ 1288 h 1233"/>
                  <a:gd name="T172" fmla="+- 0 1788 284"/>
                  <a:gd name="T173" fmla="*/ T172 w 1551"/>
                  <a:gd name="T174" fmla="+- 0 1223 602"/>
                  <a:gd name="T175" fmla="*/ 1223 h 1233"/>
                  <a:gd name="T176" fmla="+- 0 1808 284"/>
                  <a:gd name="T177" fmla="*/ T176 w 1551"/>
                  <a:gd name="T178" fmla="+- 0 1155 602"/>
                  <a:gd name="T179" fmla="*/ 1155 h 1233"/>
                  <a:gd name="T180" fmla="+- 0 1822 284"/>
                  <a:gd name="T181" fmla="*/ T180 w 1551"/>
                  <a:gd name="T182" fmla="+- 0 1085 602"/>
                  <a:gd name="T183" fmla="*/ 1085 h 1233"/>
                  <a:gd name="T184" fmla="+- 0 1831 284"/>
                  <a:gd name="T185" fmla="*/ T184 w 1551"/>
                  <a:gd name="T186" fmla="+- 0 1014 602"/>
                  <a:gd name="T187" fmla="*/ 1014 h 1233"/>
                  <a:gd name="T188" fmla="+- 0 1834 284"/>
                  <a:gd name="T189" fmla="*/ T188 w 1551"/>
                  <a:gd name="T190" fmla="+- 0 940 602"/>
                  <a:gd name="T191" fmla="*/ 940 h 1233"/>
                  <a:gd name="T192" fmla="+- 0 1834 284"/>
                  <a:gd name="T193" fmla="*/ T192 w 1551"/>
                  <a:gd name="T194" fmla="+- 0 920 602"/>
                  <a:gd name="T195" fmla="*/ 920 h 1233"/>
                  <a:gd name="T196" fmla="+- 0 1830 284"/>
                  <a:gd name="T197" fmla="*/ T196 w 1551"/>
                  <a:gd name="T198" fmla="+- 0 858 602"/>
                  <a:gd name="T199" fmla="*/ 858 h 1233"/>
                  <a:gd name="T200" fmla="+- 0 1823 284"/>
                  <a:gd name="T201" fmla="*/ T200 w 1551"/>
                  <a:gd name="T202" fmla="+- 0 798 602"/>
                  <a:gd name="T203" fmla="*/ 798 h 1233"/>
                  <a:gd name="T204" fmla="+- 0 1811 284"/>
                  <a:gd name="T205" fmla="*/ T204 w 1551"/>
                  <a:gd name="T206" fmla="+- 0 739 602"/>
                  <a:gd name="T207" fmla="*/ 739 h 1233"/>
                  <a:gd name="T208" fmla="+- 0 1790 284"/>
                  <a:gd name="T209" fmla="*/ T208 w 1551"/>
                  <a:gd name="T210" fmla="+- 0 662 602"/>
                  <a:gd name="T211" fmla="*/ 662 h 1233"/>
                  <a:gd name="T212" fmla="+- 0 1768 284"/>
                  <a:gd name="T213" fmla="*/ T212 w 1551"/>
                  <a:gd name="T214" fmla="+- 0 604 602"/>
                  <a:gd name="T215" fmla="*/ 604 h 1233"/>
                  <a:gd name="T216" fmla="+- 0 1763 284"/>
                  <a:gd name="T217" fmla="*/ T216 w 1551"/>
                  <a:gd name="T218" fmla="+- 0 602 602"/>
                  <a:gd name="T219" fmla="*/ 602 h 123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 ang="0">
                    <a:pos x="T153" y="T155"/>
                  </a:cxn>
                  <a:cxn ang="0">
                    <a:pos x="T157" y="T159"/>
                  </a:cxn>
                  <a:cxn ang="0">
                    <a:pos x="T161" y="T163"/>
                  </a:cxn>
                  <a:cxn ang="0">
                    <a:pos x="T165" y="T167"/>
                  </a:cxn>
                  <a:cxn ang="0">
                    <a:pos x="T169" y="T171"/>
                  </a:cxn>
                  <a:cxn ang="0">
                    <a:pos x="T173" y="T175"/>
                  </a:cxn>
                  <a:cxn ang="0">
                    <a:pos x="T177" y="T179"/>
                  </a:cxn>
                  <a:cxn ang="0">
                    <a:pos x="T181" y="T183"/>
                  </a:cxn>
                  <a:cxn ang="0">
                    <a:pos x="T185" y="T187"/>
                  </a:cxn>
                  <a:cxn ang="0">
                    <a:pos x="T189" y="T191"/>
                  </a:cxn>
                  <a:cxn ang="0">
                    <a:pos x="T193" y="T195"/>
                  </a:cxn>
                  <a:cxn ang="0">
                    <a:pos x="T197" y="T199"/>
                  </a:cxn>
                  <a:cxn ang="0">
                    <a:pos x="T201" y="T203"/>
                  </a:cxn>
                  <a:cxn ang="0">
                    <a:pos x="T205" y="T207"/>
                  </a:cxn>
                  <a:cxn ang="0">
                    <a:pos x="T209" y="T211"/>
                  </a:cxn>
                  <a:cxn ang="0">
                    <a:pos x="T213" y="T215"/>
                  </a:cxn>
                  <a:cxn ang="0">
                    <a:pos x="T217" y="T219"/>
                  </a:cxn>
                </a:cxnLst>
                <a:rect l="0" t="0" r="r" b="b"/>
                <a:pathLst>
                  <a:path w="1551" h="1233">
                    <a:moveTo>
                      <a:pt x="1479" y="0"/>
                    </a:moveTo>
                    <a:lnTo>
                      <a:pt x="1474" y="2"/>
                    </a:lnTo>
                    <a:lnTo>
                      <a:pt x="1481" y="20"/>
                    </a:lnTo>
                    <a:lnTo>
                      <a:pt x="1472" y="24"/>
                    </a:lnTo>
                    <a:lnTo>
                      <a:pt x="1494" y="89"/>
                    </a:lnTo>
                    <a:lnTo>
                      <a:pt x="1513" y="167"/>
                    </a:lnTo>
                    <a:lnTo>
                      <a:pt x="1523" y="226"/>
                    </a:lnTo>
                    <a:lnTo>
                      <a:pt x="1528" y="287"/>
                    </a:lnTo>
                    <a:lnTo>
                      <a:pt x="1530" y="338"/>
                    </a:lnTo>
                    <a:lnTo>
                      <a:pt x="1529" y="366"/>
                    </a:lnTo>
                    <a:lnTo>
                      <a:pt x="1523" y="439"/>
                    </a:lnTo>
                    <a:lnTo>
                      <a:pt x="1512" y="510"/>
                    </a:lnTo>
                    <a:lnTo>
                      <a:pt x="1496" y="579"/>
                    </a:lnTo>
                    <a:lnTo>
                      <a:pt x="1474" y="645"/>
                    </a:lnTo>
                    <a:lnTo>
                      <a:pt x="1447" y="708"/>
                    </a:lnTo>
                    <a:lnTo>
                      <a:pt x="1416" y="769"/>
                    </a:lnTo>
                    <a:lnTo>
                      <a:pt x="1381" y="827"/>
                    </a:lnTo>
                    <a:lnTo>
                      <a:pt x="1341" y="881"/>
                    </a:lnTo>
                    <a:lnTo>
                      <a:pt x="1297" y="932"/>
                    </a:lnTo>
                    <a:lnTo>
                      <a:pt x="1250" y="979"/>
                    </a:lnTo>
                    <a:lnTo>
                      <a:pt x="1199" y="1023"/>
                    </a:lnTo>
                    <a:lnTo>
                      <a:pt x="1145" y="1063"/>
                    </a:lnTo>
                    <a:lnTo>
                      <a:pt x="1088" y="1098"/>
                    </a:lnTo>
                    <a:lnTo>
                      <a:pt x="1027" y="1129"/>
                    </a:lnTo>
                    <a:lnTo>
                      <a:pt x="965" y="1156"/>
                    </a:lnTo>
                    <a:lnTo>
                      <a:pt x="900" y="1178"/>
                    </a:lnTo>
                    <a:lnTo>
                      <a:pt x="832" y="1194"/>
                    </a:lnTo>
                    <a:lnTo>
                      <a:pt x="763" y="1205"/>
                    </a:lnTo>
                    <a:lnTo>
                      <a:pt x="692" y="1211"/>
                    </a:lnTo>
                    <a:lnTo>
                      <a:pt x="656" y="1212"/>
                    </a:lnTo>
                    <a:lnTo>
                      <a:pt x="842" y="1212"/>
                    </a:lnTo>
                    <a:lnTo>
                      <a:pt x="939" y="1186"/>
                    </a:lnTo>
                    <a:lnTo>
                      <a:pt x="1004" y="1162"/>
                    </a:lnTo>
                    <a:lnTo>
                      <a:pt x="1067" y="1132"/>
                    </a:lnTo>
                    <a:lnTo>
                      <a:pt x="1127" y="1098"/>
                    </a:lnTo>
                    <a:lnTo>
                      <a:pt x="1184" y="1059"/>
                    </a:lnTo>
                    <a:lnTo>
                      <a:pt x="1238" y="1017"/>
                    </a:lnTo>
                    <a:lnTo>
                      <a:pt x="1288" y="970"/>
                    </a:lnTo>
                    <a:lnTo>
                      <a:pt x="1335" y="920"/>
                    </a:lnTo>
                    <a:lnTo>
                      <a:pt x="1378" y="866"/>
                    </a:lnTo>
                    <a:lnTo>
                      <a:pt x="1416" y="809"/>
                    </a:lnTo>
                    <a:lnTo>
                      <a:pt x="1450" y="749"/>
                    </a:lnTo>
                    <a:lnTo>
                      <a:pt x="1480" y="686"/>
                    </a:lnTo>
                    <a:lnTo>
                      <a:pt x="1504" y="621"/>
                    </a:lnTo>
                    <a:lnTo>
                      <a:pt x="1524" y="553"/>
                    </a:lnTo>
                    <a:lnTo>
                      <a:pt x="1538" y="483"/>
                    </a:lnTo>
                    <a:lnTo>
                      <a:pt x="1547" y="412"/>
                    </a:lnTo>
                    <a:lnTo>
                      <a:pt x="1550" y="338"/>
                    </a:lnTo>
                    <a:lnTo>
                      <a:pt x="1550" y="318"/>
                    </a:lnTo>
                    <a:lnTo>
                      <a:pt x="1546" y="256"/>
                    </a:lnTo>
                    <a:lnTo>
                      <a:pt x="1539" y="196"/>
                    </a:lnTo>
                    <a:lnTo>
                      <a:pt x="1527" y="137"/>
                    </a:lnTo>
                    <a:lnTo>
                      <a:pt x="1506" y="60"/>
                    </a:lnTo>
                    <a:lnTo>
                      <a:pt x="1484" y="2"/>
                    </a:lnTo>
                    <a:lnTo>
                      <a:pt x="147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5" name="Freeform 510"/>
              <p:cNvSpPr/>
              <p:nvPr/>
            </p:nvSpPr>
            <p:spPr bwMode="auto">
              <a:xfrm>
                <a:off x="284" y="602"/>
                <a:ext cx="1551" cy="1233"/>
              </a:xfrm>
              <a:custGeom>
                <a:gdLst>
                  <a:gd name="T0" fmla="+- 0 302 284"/>
                  <a:gd name="T1" fmla="*/ T0 w 1551"/>
                  <a:gd name="T2" fmla="+- 0 1537 602"/>
                  <a:gd name="T3" fmla="*/ 1537 h 1233"/>
                  <a:gd name="T4" fmla="+- 0 295 284"/>
                  <a:gd name="T5" fmla="*/ T4 w 1551"/>
                  <a:gd name="T6" fmla="+- 0 1543 602"/>
                  <a:gd name="T7" fmla="*/ 1543 h 1233"/>
                  <a:gd name="T8" fmla="+- 0 301 284"/>
                  <a:gd name="T9" fmla="*/ T8 w 1551"/>
                  <a:gd name="T10" fmla="+- 0 1551 602"/>
                  <a:gd name="T11" fmla="*/ 1551 h 1233"/>
                  <a:gd name="T12" fmla="+- 0 309 284"/>
                  <a:gd name="T13" fmla="*/ T12 w 1551"/>
                  <a:gd name="T14" fmla="+- 0 1544 602"/>
                  <a:gd name="T15" fmla="*/ 1544 h 1233"/>
                  <a:gd name="T16" fmla="+- 0 302 284"/>
                  <a:gd name="T17" fmla="*/ T16 w 1551"/>
                  <a:gd name="T18" fmla="+- 0 1537 602"/>
                  <a:gd name="T19" fmla="*/ 1537 h 1233"/>
                </a:gdLst>
                <a:cxnLst>
                  <a:cxn ang="0">
                    <a:pos x="T1" y="T3"/>
                  </a:cxn>
                  <a:cxn ang="0">
                    <a:pos x="T5" y="T7"/>
                  </a:cxn>
                  <a:cxn ang="0">
                    <a:pos x="T9" y="T11"/>
                  </a:cxn>
                  <a:cxn ang="0">
                    <a:pos x="T13" y="T15"/>
                  </a:cxn>
                  <a:cxn ang="0">
                    <a:pos x="T17" y="T19"/>
                  </a:cxn>
                </a:cxnLst>
                <a:rect l="0" t="0" r="r" b="b"/>
                <a:pathLst>
                  <a:path w="1551" h="1233">
                    <a:moveTo>
                      <a:pt x="18" y="935"/>
                    </a:moveTo>
                    <a:lnTo>
                      <a:pt x="11" y="941"/>
                    </a:lnTo>
                    <a:lnTo>
                      <a:pt x="17" y="949"/>
                    </a:lnTo>
                    <a:lnTo>
                      <a:pt x="25" y="942"/>
                    </a:lnTo>
                    <a:lnTo>
                      <a:pt x="18" y="93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6" name="Freeform 511"/>
              <p:cNvSpPr/>
              <p:nvPr/>
            </p:nvSpPr>
            <p:spPr bwMode="auto">
              <a:xfrm>
                <a:off x="284" y="602"/>
                <a:ext cx="1551" cy="1233"/>
              </a:xfrm>
              <a:custGeom>
                <a:gdLst>
                  <a:gd name="T0" fmla="+- 0 309 284"/>
                  <a:gd name="T1" fmla="*/ T0 w 1551"/>
                  <a:gd name="T2" fmla="+- 0 1544 602"/>
                  <a:gd name="T3" fmla="*/ 1544 h 1233"/>
                  <a:gd name="T4" fmla="+- 0 301 284"/>
                  <a:gd name="T5" fmla="*/ T4 w 1551"/>
                  <a:gd name="T6" fmla="+- 0 1551 602"/>
                  <a:gd name="T7" fmla="*/ 1551 h 1233"/>
                  <a:gd name="T8" fmla="+- 0 316 284"/>
                  <a:gd name="T9" fmla="*/ T8 w 1551"/>
                  <a:gd name="T10" fmla="+- 0 1551 602"/>
                  <a:gd name="T11" fmla="*/ 1551 h 1233"/>
                  <a:gd name="T12" fmla="+- 0 309 284"/>
                  <a:gd name="T13" fmla="*/ T12 w 1551"/>
                  <a:gd name="T14" fmla="+- 0 1544 602"/>
                  <a:gd name="T15" fmla="*/ 1544 h 1233"/>
                </a:gdLst>
                <a:cxnLst>
                  <a:cxn ang="0">
                    <a:pos x="T1" y="T3"/>
                  </a:cxn>
                  <a:cxn ang="0">
                    <a:pos x="T5" y="T7"/>
                  </a:cxn>
                  <a:cxn ang="0">
                    <a:pos x="T9" y="T11"/>
                  </a:cxn>
                  <a:cxn ang="0">
                    <a:pos x="T13" y="T15"/>
                  </a:cxn>
                </a:cxnLst>
                <a:rect l="0" t="0" r="r" b="b"/>
                <a:pathLst>
                  <a:path w="1551" h="1233">
                    <a:moveTo>
                      <a:pt x="25" y="942"/>
                    </a:moveTo>
                    <a:lnTo>
                      <a:pt x="17" y="949"/>
                    </a:lnTo>
                    <a:lnTo>
                      <a:pt x="32" y="949"/>
                    </a:lnTo>
                    <a:lnTo>
                      <a:pt x="25" y="94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7" name="Freeform 512"/>
              <p:cNvSpPr/>
              <p:nvPr/>
            </p:nvSpPr>
            <p:spPr bwMode="auto">
              <a:xfrm>
                <a:off x="284" y="602"/>
                <a:ext cx="1551" cy="1233"/>
              </a:xfrm>
              <a:custGeom>
                <a:gdLst>
                  <a:gd name="T0" fmla="+- 0 317 284"/>
                  <a:gd name="T1" fmla="*/ T0 w 1551"/>
                  <a:gd name="T2" fmla="+- 0 1537 602"/>
                  <a:gd name="T3" fmla="*/ 1537 h 1233"/>
                  <a:gd name="T4" fmla="+- 0 302 284"/>
                  <a:gd name="T5" fmla="*/ T4 w 1551"/>
                  <a:gd name="T6" fmla="+- 0 1537 602"/>
                  <a:gd name="T7" fmla="*/ 1537 h 1233"/>
                  <a:gd name="T8" fmla="+- 0 309 284"/>
                  <a:gd name="T9" fmla="*/ T8 w 1551"/>
                  <a:gd name="T10" fmla="+- 0 1544 602"/>
                  <a:gd name="T11" fmla="*/ 1544 h 1233"/>
                  <a:gd name="T12" fmla="+- 0 317 284"/>
                  <a:gd name="T13" fmla="*/ T12 w 1551"/>
                  <a:gd name="T14" fmla="+- 0 1537 602"/>
                  <a:gd name="T15" fmla="*/ 1537 h 1233"/>
                </a:gdLst>
                <a:cxnLst>
                  <a:cxn ang="0">
                    <a:pos x="T1" y="T3"/>
                  </a:cxn>
                  <a:cxn ang="0">
                    <a:pos x="T5" y="T7"/>
                  </a:cxn>
                  <a:cxn ang="0">
                    <a:pos x="T9" y="T11"/>
                  </a:cxn>
                  <a:cxn ang="0">
                    <a:pos x="T13" y="T15"/>
                  </a:cxn>
                </a:cxnLst>
                <a:rect l="0" t="0" r="r" b="b"/>
                <a:pathLst>
                  <a:path w="1551" h="1233">
                    <a:moveTo>
                      <a:pt x="33" y="935"/>
                    </a:moveTo>
                    <a:lnTo>
                      <a:pt x="18" y="935"/>
                    </a:lnTo>
                    <a:lnTo>
                      <a:pt x="25" y="942"/>
                    </a:lnTo>
                    <a:lnTo>
                      <a:pt x="33" y="93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8" name="Freeform 513"/>
              <p:cNvSpPr/>
              <p:nvPr/>
            </p:nvSpPr>
            <p:spPr bwMode="auto">
              <a:xfrm>
                <a:off x="284" y="602"/>
                <a:ext cx="1551" cy="1233"/>
              </a:xfrm>
              <a:custGeom>
                <a:gdLst>
                  <a:gd name="T0" fmla="+- 0 1761 284"/>
                  <a:gd name="T1" fmla="*/ T0 w 1551"/>
                  <a:gd name="T2" fmla="+- 0 613 602"/>
                  <a:gd name="T3" fmla="*/ 613 h 1233"/>
                  <a:gd name="T4" fmla="+- 0 1752 284"/>
                  <a:gd name="T5" fmla="*/ T4 w 1551"/>
                  <a:gd name="T6" fmla="+- 0 617 602"/>
                  <a:gd name="T7" fmla="*/ 617 h 1233"/>
                  <a:gd name="T8" fmla="+- 0 1756 284"/>
                  <a:gd name="T9" fmla="*/ T8 w 1551"/>
                  <a:gd name="T10" fmla="+- 0 626 602"/>
                  <a:gd name="T11" fmla="*/ 626 h 1233"/>
                  <a:gd name="T12" fmla="+- 0 1765 284"/>
                  <a:gd name="T13" fmla="*/ T12 w 1551"/>
                  <a:gd name="T14" fmla="+- 0 622 602"/>
                  <a:gd name="T15" fmla="*/ 622 h 1233"/>
                  <a:gd name="T16" fmla="+- 0 1761 284"/>
                  <a:gd name="T17" fmla="*/ T16 w 1551"/>
                  <a:gd name="T18" fmla="+- 0 613 602"/>
                  <a:gd name="T19" fmla="*/ 613 h 1233"/>
                </a:gdLst>
                <a:cxnLst>
                  <a:cxn ang="0">
                    <a:pos x="T1" y="T3"/>
                  </a:cxn>
                  <a:cxn ang="0">
                    <a:pos x="T5" y="T7"/>
                  </a:cxn>
                  <a:cxn ang="0">
                    <a:pos x="T9" y="T11"/>
                  </a:cxn>
                  <a:cxn ang="0">
                    <a:pos x="T13" y="T15"/>
                  </a:cxn>
                  <a:cxn ang="0">
                    <a:pos x="T17" y="T19"/>
                  </a:cxn>
                </a:cxnLst>
                <a:rect l="0" t="0" r="r" b="b"/>
                <a:pathLst>
                  <a:path w="1551" h="1233">
                    <a:moveTo>
                      <a:pt x="1477" y="11"/>
                    </a:moveTo>
                    <a:lnTo>
                      <a:pt x="1468" y="15"/>
                    </a:lnTo>
                    <a:lnTo>
                      <a:pt x="1472" y="24"/>
                    </a:lnTo>
                    <a:lnTo>
                      <a:pt x="1481" y="20"/>
                    </a:lnTo>
                    <a:lnTo>
                      <a:pt x="1477" y="1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29" name="Group 514"/>
            <p:cNvGrpSpPr/>
            <p:nvPr/>
          </p:nvGrpSpPr>
          <p:grpSpPr>
            <a:xfrm>
              <a:off x="940" y="57"/>
              <a:ext cx="821" cy="884"/>
              <a:chOff x="940" y="57"/>
              <a:chExt cx="821" cy="884"/>
            </a:xfrm>
          </p:grpSpPr>
          <p:sp>
            <p:nvSpPr>
              <p:cNvPr id="8752" name="Freeform 515"/>
              <p:cNvSpPr/>
              <p:nvPr/>
            </p:nvSpPr>
            <p:spPr bwMode="auto">
              <a:xfrm>
                <a:off x="940" y="57"/>
                <a:ext cx="821" cy="884"/>
              </a:xfrm>
              <a:custGeom>
                <a:gdLst>
                  <a:gd name="T0" fmla="+- 0 940 940"/>
                  <a:gd name="T1" fmla="*/ T0 w 821"/>
                  <a:gd name="T2" fmla="+- 0 57 57"/>
                  <a:gd name="T3" fmla="*/ 57 h 884"/>
                  <a:gd name="T4" fmla="+- 0 940 940"/>
                  <a:gd name="T5" fmla="*/ T4 w 821"/>
                  <a:gd name="T6" fmla="+- 0 940 57"/>
                  <a:gd name="T7" fmla="*/ 940 h 884"/>
                  <a:gd name="T8" fmla="+- 0 1761 940"/>
                  <a:gd name="T9" fmla="*/ T8 w 821"/>
                  <a:gd name="T10" fmla="+- 0 613 57"/>
                  <a:gd name="T11" fmla="*/ 613 h 884"/>
                  <a:gd name="T12" fmla="+- 0 1717 940"/>
                  <a:gd name="T13" fmla="*/ T12 w 821"/>
                  <a:gd name="T14" fmla="+- 0 518 57"/>
                  <a:gd name="T15" fmla="*/ 518 h 884"/>
                  <a:gd name="T16" fmla="+- 0 1662 940"/>
                  <a:gd name="T17" fmla="*/ T16 w 821"/>
                  <a:gd name="T18" fmla="+- 0 430 57"/>
                  <a:gd name="T19" fmla="*/ 430 h 884"/>
                  <a:gd name="T20" fmla="+- 0 1597 940"/>
                  <a:gd name="T21" fmla="*/ T20 w 821"/>
                  <a:gd name="T22" fmla="+- 0 349 57"/>
                  <a:gd name="T23" fmla="*/ 349 h 884"/>
                  <a:gd name="T24" fmla="+- 0 1523 940"/>
                  <a:gd name="T25" fmla="*/ T24 w 821"/>
                  <a:gd name="T26" fmla="+- 0 277 57"/>
                  <a:gd name="T27" fmla="*/ 277 h 884"/>
                  <a:gd name="T28" fmla="+- 0 1441 940"/>
                  <a:gd name="T29" fmla="*/ T28 w 821"/>
                  <a:gd name="T30" fmla="+- 0 213 57"/>
                  <a:gd name="T31" fmla="*/ 213 h 884"/>
                  <a:gd name="T32" fmla="+- 0 1352 940"/>
                  <a:gd name="T33" fmla="*/ T32 w 821"/>
                  <a:gd name="T34" fmla="+- 0 159 57"/>
                  <a:gd name="T35" fmla="*/ 159 h 884"/>
                  <a:gd name="T36" fmla="+- 0 1257 940"/>
                  <a:gd name="T37" fmla="*/ T36 w 821"/>
                  <a:gd name="T38" fmla="+- 0 115 57"/>
                  <a:gd name="T39" fmla="*/ 115 h 884"/>
                  <a:gd name="T40" fmla="+- 0 1156 940"/>
                  <a:gd name="T41" fmla="*/ T40 w 821"/>
                  <a:gd name="T42" fmla="+- 0 83 57"/>
                  <a:gd name="T43" fmla="*/ 83 h 884"/>
                  <a:gd name="T44" fmla="+- 0 1050 940"/>
                  <a:gd name="T45" fmla="*/ T44 w 821"/>
                  <a:gd name="T46" fmla="+- 0 64 57"/>
                  <a:gd name="T47" fmla="*/ 64 h 884"/>
                  <a:gd name="T48" fmla="+- 0 940 940"/>
                  <a:gd name="T49" fmla="*/ T48 w 821"/>
                  <a:gd name="T50" fmla="+- 0 57 57"/>
                  <a:gd name="T51" fmla="*/ 57 h 88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821" h="884">
                    <a:moveTo>
                      <a:pt x="0" y="0"/>
                    </a:moveTo>
                    <a:lnTo>
                      <a:pt x="0" y="883"/>
                    </a:lnTo>
                    <a:lnTo>
                      <a:pt x="821" y="556"/>
                    </a:lnTo>
                    <a:lnTo>
                      <a:pt x="777" y="461"/>
                    </a:lnTo>
                    <a:lnTo>
                      <a:pt x="722" y="373"/>
                    </a:lnTo>
                    <a:lnTo>
                      <a:pt x="657" y="292"/>
                    </a:lnTo>
                    <a:lnTo>
                      <a:pt x="583" y="220"/>
                    </a:lnTo>
                    <a:lnTo>
                      <a:pt x="501" y="156"/>
                    </a:lnTo>
                    <a:lnTo>
                      <a:pt x="412" y="102"/>
                    </a:lnTo>
                    <a:lnTo>
                      <a:pt x="317" y="58"/>
                    </a:lnTo>
                    <a:lnTo>
                      <a:pt x="216" y="26"/>
                    </a:lnTo>
                    <a:lnTo>
                      <a:pt x="110" y="7"/>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30" name="Group 516"/>
            <p:cNvGrpSpPr/>
            <p:nvPr/>
          </p:nvGrpSpPr>
          <p:grpSpPr>
            <a:xfrm>
              <a:off x="930" y="47"/>
              <a:ext cx="842" cy="905"/>
              <a:chOff x="930" y="47"/>
              <a:chExt cx="842" cy="905"/>
            </a:xfrm>
          </p:grpSpPr>
          <p:sp>
            <p:nvSpPr>
              <p:cNvPr id="8745" name="Freeform 517"/>
              <p:cNvSpPr/>
              <p:nvPr/>
            </p:nvSpPr>
            <p:spPr bwMode="auto">
              <a:xfrm>
                <a:off x="930" y="47"/>
                <a:ext cx="842" cy="905"/>
              </a:xfrm>
              <a:custGeom>
                <a:gdLst>
                  <a:gd name="T0" fmla="+- 0 940 930"/>
                  <a:gd name="T1" fmla="*/ T0 w 842"/>
                  <a:gd name="T2" fmla="+- 0 47 47"/>
                  <a:gd name="T3" fmla="*/ 47 h 905"/>
                  <a:gd name="T4" fmla="+- 0 938 930"/>
                  <a:gd name="T5" fmla="*/ T4 w 842"/>
                  <a:gd name="T6" fmla="+- 0 47 47"/>
                  <a:gd name="T7" fmla="*/ 47 h 905"/>
                  <a:gd name="T8" fmla="+- 0 935 930"/>
                  <a:gd name="T9" fmla="*/ T8 w 842"/>
                  <a:gd name="T10" fmla="+- 0 48 47"/>
                  <a:gd name="T11" fmla="*/ 48 h 905"/>
                  <a:gd name="T12" fmla="+- 0 931 930"/>
                  <a:gd name="T13" fmla="*/ T12 w 842"/>
                  <a:gd name="T14" fmla="+- 0 52 47"/>
                  <a:gd name="T15" fmla="*/ 52 h 905"/>
                  <a:gd name="T16" fmla="+- 0 930 930"/>
                  <a:gd name="T17" fmla="*/ T16 w 842"/>
                  <a:gd name="T18" fmla="+- 0 54 47"/>
                  <a:gd name="T19" fmla="*/ 54 h 905"/>
                  <a:gd name="T20" fmla="+- 0 930 930"/>
                  <a:gd name="T21" fmla="*/ T20 w 842"/>
                  <a:gd name="T22" fmla="+- 0 944 47"/>
                  <a:gd name="T23" fmla="*/ 944 h 905"/>
                  <a:gd name="T24" fmla="+- 0 932 930"/>
                  <a:gd name="T25" fmla="*/ T24 w 842"/>
                  <a:gd name="T26" fmla="+- 0 947 47"/>
                  <a:gd name="T27" fmla="*/ 947 h 905"/>
                  <a:gd name="T28" fmla="+- 0 937 930"/>
                  <a:gd name="T29" fmla="*/ T28 w 842"/>
                  <a:gd name="T30" fmla="+- 0 950 47"/>
                  <a:gd name="T31" fmla="*/ 950 h 905"/>
                  <a:gd name="T32" fmla="+- 0 941 930"/>
                  <a:gd name="T33" fmla="*/ T32 w 842"/>
                  <a:gd name="T34" fmla="+- 0 951 47"/>
                  <a:gd name="T35" fmla="*/ 951 h 905"/>
                  <a:gd name="T36" fmla="+- 0 1004 930"/>
                  <a:gd name="T37" fmla="*/ T36 w 842"/>
                  <a:gd name="T38" fmla="+- 0 926 47"/>
                  <a:gd name="T39" fmla="*/ 926 h 905"/>
                  <a:gd name="T40" fmla="+- 0 950 930"/>
                  <a:gd name="T41" fmla="*/ T40 w 842"/>
                  <a:gd name="T42" fmla="+- 0 926 47"/>
                  <a:gd name="T43" fmla="*/ 926 h 905"/>
                  <a:gd name="T44" fmla="+- 0 950 930"/>
                  <a:gd name="T45" fmla="*/ T44 w 842"/>
                  <a:gd name="T46" fmla="+- 0 67 47"/>
                  <a:gd name="T47" fmla="*/ 67 h 905"/>
                  <a:gd name="T48" fmla="+- 0 940 930"/>
                  <a:gd name="T49" fmla="*/ T48 w 842"/>
                  <a:gd name="T50" fmla="+- 0 67 47"/>
                  <a:gd name="T51" fmla="*/ 67 h 905"/>
                  <a:gd name="T52" fmla="+- 0 940 930"/>
                  <a:gd name="T53" fmla="*/ T52 w 842"/>
                  <a:gd name="T54" fmla="+- 0 57 47"/>
                  <a:gd name="T55" fmla="*/ 57 h 905"/>
                  <a:gd name="T56" fmla="+- 0 1072 930"/>
                  <a:gd name="T57" fmla="*/ T56 w 842"/>
                  <a:gd name="T58" fmla="+- 0 57 47"/>
                  <a:gd name="T59" fmla="*/ 57 h 905"/>
                  <a:gd name="T60" fmla="+- 0 1051 930"/>
                  <a:gd name="T61" fmla="*/ T60 w 842"/>
                  <a:gd name="T62" fmla="+- 0 54 47"/>
                  <a:gd name="T63" fmla="*/ 54 h 905"/>
                  <a:gd name="T64" fmla="+- 0 996 930"/>
                  <a:gd name="T65" fmla="*/ T64 w 842"/>
                  <a:gd name="T66" fmla="+- 0 48 47"/>
                  <a:gd name="T67" fmla="*/ 48 h 905"/>
                  <a:gd name="T68" fmla="+- 0 940 930"/>
                  <a:gd name="T69" fmla="*/ T68 w 842"/>
                  <a:gd name="T70" fmla="+- 0 47 47"/>
                  <a:gd name="T71" fmla="*/ 4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842" h="905">
                    <a:moveTo>
                      <a:pt x="10" y="0"/>
                    </a:moveTo>
                    <a:lnTo>
                      <a:pt x="8" y="0"/>
                    </a:lnTo>
                    <a:lnTo>
                      <a:pt x="5" y="1"/>
                    </a:lnTo>
                    <a:lnTo>
                      <a:pt x="1" y="5"/>
                    </a:lnTo>
                    <a:lnTo>
                      <a:pt x="0" y="7"/>
                    </a:lnTo>
                    <a:lnTo>
                      <a:pt x="0" y="897"/>
                    </a:lnTo>
                    <a:lnTo>
                      <a:pt x="2" y="900"/>
                    </a:lnTo>
                    <a:lnTo>
                      <a:pt x="7" y="903"/>
                    </a:lnTo>
                    <a:lnTo>
                      <a:pt x="11" y="904"/>
                    </a:lnTo>
                    <a:lnTo>
                      <a:pt x="74" y="879"/>
                    </a:lnTo>
                    <a:lnTo>
                      <a:pt x="20" y="879"/>
                    </a:lnTo>
                    <a:lnTo>
                      <a:pt x="20" y="20"/>
                    </a:lnTo>
                    <a:lnTo>
                      <a:pt x="10" y="20"/>
                    </a:lnTo>
                    <a:lnTo>
                      <a:pt x="10" y="10"/>
                    </a:lnTo>
                    <a:lnTo>
                      <a:pt x="142" y="10"/>
                    </a:lnTo>
                    <a:lnTo>
                      <a:pt x="121" y="7"/>
                    </a:lnTo>
                    <a:lnTo>
                      <a:pt x="66" y="1"/>
                    </a:lnTo>
                    <a:lnTo>
                      <a:pt x="1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6" name="Freeform 518"/>
              <p:cNvSpPr/>
              <p:nvPr/>
            </p:nvSpPr>
            <p:spPr bwMode="auto">
              <a:xfrm>
                <a:off x="930" y="47"/>
                <a:ext cx="842" cy="905"/>
              </a:xfrm>
              <a:custGeom>
                <a:gdLst>
                  <a:gd name="T0" fmla="+- 0 1748 930"/>
                  <a:gd name="T1" fmla="*/ T0 w 842"/>
                  <a:gd name="T2" fmla="+- 0 608 47"/>
                  <a:gd name="T3" fmla="*/ 608 h 905"/>
                  <a:gd name="T4" fmla="+- 0 950 930"/>
                  <a:gd name="T5" fmla="*/ T4 w 842"/>
                  <a:gd name="T6" fmla="+- 0 926 47"/>
                  <a:gd name="T7" fmla="*/ 926 h 905"/>
                  <a:gd name="T8" fmla="+- 0 1004 930"/>
                  <a:gd name="T9" fmla="*/ T8 w 842"/>
                  <a:gd name="T10" fmla="+- 0 926 47"/>
                  <a:gd name="T11" fmla="*/ 926 h 905"/>
                  <a:gd name="T12" fmla="+- 0 1767 930"/>
                  <a:gd name="T13" fmla="*/ T12 w 842"/>
                  <a:gd name="T14" fmla="+- 0 621 47"/>
                  <a:gd name="T15" fmla="*/ 621 h 905"/>
                  <a:gd name="T16" fmla="+- 0 1769 930"/>
                  <a:gd name="T17" fmla="*/ T16 w 842"/>
                  <a:gd name="T18" fmla="+- 0 619 47"/>
                  <a:gd name="T19" fmla="*/ 619 h 905"/>
                  <a:gd name="T20" fmla="+- 0 1771 930"/>
                  <a:gd name="T21" fmla="*/ T20 w 842"/>
                  <a:gd name="T22" fmla="+- 0 617 47"/>
                  <a:gd name="T23" fmla="*/ 617 h 905"/>
                  <a:gd name="T24" fmla="+- 0 1752 930"/>
                  <a:gd name="T25" fmla="*/ T24 w 842"/>
                  <a:gd name="T26" fmla="+- 0 617 47"/>
                  <a:gd name="T27" fmla="*/ 617 h 905"/>
                  <a:gd name="T28" fmla="+- 0 1748 930"/>
                  <a:gd name="T29" fmla="*/ T28 w 842"/>
                  <a:gd name="T30" fmla="+- 0 608 47"/>
                  <a:gd name="T31" fmla="*/ 608 h 905"/>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842" h="905">
                    <a:moveTo>
                      <a:pt x="818" y="561"/>
                    </a:moveTo>
                    <a:lnTo>
                      <a:pt x="20" y="879"/>
                    </a:lnTo>
                    <a:lnTo>
                      <a:pt x="74" y="879"/>
                    </a:lnTo>
                    <a:lnTo>
                      <a:pt x="837" y="574"/>
                    </a:lnTo>
                    <a:lnTo>
                      <a:pt x="839" y="572"/>
                    </a:lnTo>
                    <a:lnTo>
                      <a:pt x="841" y="570"/>
                    </a:lnTo>
                    <a:lnTo>
                      <a:pt x="822" y="570"/>
                    </a:lnTo>
                    <a:lnTo>
                      <a:pt x="818" y="56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7" name="Freeform 519"/>
              <p:cNvSpPr/>
              <p:nvPr/>
            </p:nvSpPr>
            <p:spPr bwMode="auto">
              <a:xfrm>
                <a:off x="930" y="47"/>
                <a:ext cx="842" cy="905"/>
              </a:xfrm>
              <a:custGeom>
                <a:gdLst>
                  <a:gd name="T0" fmla="+- 0 1758 930"/>
                  <a:gd name="T1" fmla="*/ T0 w 842"/>
                  <a:gd name="T2" fmla="+- 0 604 47"/>
                  <a:gd name="T3" fmla="*/ 604 h 905"/>
                  <a:gd name="T4" fmla="+- 0 1748 930"/>
                  <a:gd name="T5" fmla="*/ T4 w 842"/>
                  <a:gd name="T6" fmla="+- 0 608 47"/>
                  <a:gd name="T7" fmla="*/ 608 h 905"/>
                  <a:gd name="T8" fmla="+- 0 1752 930"/>
                  <a:gd name="T9" fmla="*/ T8 w 842"/>
                  <a:gd name="T10" fmla="+- 0 617 47"/>
                  <a:gd name="T11" fmla="*/ 617 h 905"/>
                  <a:gd name="T12" fmla="+- 0 1761 930"/>
                  <a:gd name="T13" fmla="*/ T12 w 842"/>
                  <a:gd name="T14" fmla="+- 0 613 47"/>
                  <a:gd name="T15" fmla="*/ 613 h 905"/>
                  <a:gd name="T16" fmla="+- 0 1758 930"/>
                  <a:gd name="T17" fmla="*/ T16 w 842"/>
                  <a:gd name="T18" fmla="+- 0 604 47"/>
                  <a:gd name="T19" fmla="*/ 604 h 905"/>
                </a:gdLst>
                <a:cxnLst>
                  <a:cxn ang="0">
                    <a:pos x="T1" y="T3"/>
                  </a:cxn>
                  <a:cxn ang="0">
                    <a:pos x="T5" y="T7"/>
                  </a:cxn>
                  <a:cxn ang="0">
                    <a:pos x="T9" y="T11"/>
                  </a:cxn>
                  <a:cxn ang="0">
                    <a:pos x="T13" y="T15"/>
                  </a:cxn>
                  <a:cxn ang="0">
                    <a:pos x="T17" y="T19"/>
                  </a:cxn>
                </a:cxnLst>
                <a:rect l="0" t="0" r="r" b="b"/>
                <a:pathLst>
                  <a:path w="842" h="905">
                    <a:moveTo>
                      <a:pt x="828" y="557"/>
                    </a:moveTo>
                    <a:lnTo>
                      <a:pt x="818" y="561"/>
                    </a:lnTo>
                    <a:lnTo>
                      <a:pt x="822" y="570"/>
                    </a:lnTo>
                    <a:lnTo>
                      <a:pt x="831" y="566"/>
                    </a:lnTo>
                    <a:lnTo>
                      <a:pt x="828" y="557"/>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8" name="Freeform 520"/>
              <p:cNvSpPr/>
              <p:nvPr/>
            </p:nvSpPr>
            <p:spPr bwMode="auto">
              <a:xfrm>
                <a:off x="930" y="47"/>
                <a:ext cx="842" cy="905"/>
              </a:xfrm>
              <a:custGeom>
                <a:gdLst>
                  <a:gd name="T0" fmla="+- 0 1768 930"/>
                  <a:gd name="T1" fmla="*/ T0 w 842"/>
                  <a:gd name="T2" fmla="+- 0 604 47"/>
                  <a:gd name="T3" fmla="*/ 604 h 905"/>
                  <a:gd name="T4" fmla="+- 0 1758 930"/>
                  <a:gd name="T5" fmla="*/ T4 w 842"/>
                  <a:gd name="T6" fmla="+- 0 604 47"/>
                  <a:gd name="T7" fmla="*/ 604 h 905"/>
                  <a:gd name="T8" fmla="+- 0 1761 930"/>
                  <a:gd name="T9" fmla="*/ T8 w 842"/>
                  <a:gd name="T10" fmla="+- 0 613 47"/>
                  <a:gd name="T11" fmla="*/ 613 h 905"/>
                  <a:gd name="T12" fmla="+- 0 1752 930"/>
                  <a:gd name="T13" fmla="*/ T12 w 842"/>
                  <a:gd name="T14" fmla="+- 0 617 47"/>
                  <a:gd name="T15" fmla="*/ 617 h 905"/>
                  <a:gd name="T16" fmla="+- 0 1771 930"/>
                  <a:gd name="T17" fmla="*/ T16 w 842"/>
                  <a:gd name="T18" fmla="+- 0 617 47"/>
                  <a:gd name="T19" fmla="*/ 617 h 905"/>
                  <a:gd name="T20" fmla="+- 0 1772 930"/>
                  <a:gd name="T21" fmla="*/ T20 w 842"/>
                  <a:gd name="T22" fmla="+- 0 615 47"/>
                  <a:gd name="T23" fmla="*/ 615 h 905"/>
                  <a:gd name="T24" fmla="+- 0 1772 930"/>
                  <a:gd name="T25" fmla="*/ T24 w 842"/>
                  <a:gd name="T26" fmla="+- 0 612 47"/>
                  <a:gd name="T27" fmla="*/ 612 h 905"/>
                  <a:gd name="T28" fmla="+- 0 1771 930"/>
                  <a:gd name="T29" fmla="*/ T28 w 842"/>
                  <a:gd name="T30" fmla="+- 0 609 47"/>
                  <a:gd name="T31" fmla="*/ 609 h 905"/>
                  <a:gd name="T32" fmla="+- 0 1768 930"/>
                  <a:gd name="T33" fmla="*/ T32 w 842"/>
                  <a:gd name="T34" fmla="+- 0 604 47"/>
                  <a:gd name="T35" fmla="*/ 604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842" h="905">
                    <a:moveTo>
                      <a:pt x="838" y="557"/>
                    </a:moveTo>
                    <a:lnTo>
                      <a:pt x="828" y="557"/>
                    </a:lnTo>
                    <a:lnTo>
                      <a:pt x="831" y="566"/>
                    </a:lnTo>
                    <a:lnTo>
                      <a:pt x="822" y="570"/>
                    </a:lnTo>
                    <a:lnTo>
                      <a:pt x="841" y="570"/>
                    </a:lnTo>
                    <a:lnTo>
                      <a:pt x="842" y="568"/>
                    </a:lnTo>
                    <a:lnTo>
                      <a:pt x="842" y="565"/>
                    </a:lnTo>
                    <a:lnTo>
                      <a:pt x="841" y="562"/>
                    </a:lnTo>
                    <a:lnTo>
                      <a:pt x="838" y="557"/>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9" name="Freeform 521"/>
              <p:cNvSpPr/>
              <p:nvPr/>
            </p:nvSpPr>
            <p:spPr bwMode="auto">
              <a:xfrm>
                <a:off x="930" y="47"/>
                <a:ext cx="842" cy="905"/>
              </a:xfrm>
              <a:custGeom>
                <a:gdLst>
                  <a:gd name="T0" fmla="+- 0 1072 930"/>
                  <a:gd name="T1" fmla="*/ T0 w 842"/>
                  <a:gd name="T2" fmla="+- 0 57 47"/>
                  <a:gd name="T3" fmla="*/ 57 h 905"/>
                  <a:gd name="T4" fmla="+- 0 950 930"/>
                  <a:gd name="T5" fmla="*/ T4 w 842"/>
                  <a:gd name="T6" fmla="+- 0 57 47"/>
                  <a:gd name="T7" fmla="*/ 57 h 905"/>
                  <a:gd name="T8" fmla="+- 0 950 930"/>
                  <a:gd name="T9" fmla="*/ T8 w 842"/>
                  <a:gd name="T10" fmla="+- 0 67 47"/>
                  <a:gd name="T11" fmla="*/ 67 h 905"/>
                  <a:gd name="T12" fmla="+- 0 995 930"/>
                  <a:gd name="T13" fmla="*/ T12 w 842"/>
                  <a:gd name="T14" fmla="+- 0 68 47"/>
                  <a:gd name="T15" fmla="*/ 68 h 905"/>
                  <a:gd name="T16" fmla="+- 0 1049 930"/>
                  <a:gd name="T17" fmla="*/ T16 w 842"/>
                  <a:gd name="T18" fmla="+- 0 73 47"/>
                  <a:gd name="T19" fmla="*/ 73 h 905"/>
                  <a:gd name="T20" fmla="+- 0 1154 930"/>
                  <a:gd name="T21" fmla="*/ T20 w 842"/>
                  <a:gd name="T22" fmla="+- 0 93 47"/>
                  <a:gd name="T23" fmla="*/ 93 h 905"/>
                  <a:gd name="T24" fmla="+- 0 1253 930"/>
                  <a:gd name="T25" fmla="*/ T24 w 842"/>
                  <a:gd name="T26" fmla="+- 0 125 47"/>
                  <a:gd name="T27" fmla="*/ 125 h 905"/>
                  <a:gd name="T28" fmla="+- 0 1348 930"/>
                  <a:gd name="T29" fmla="*/ T28 w 842"/>
                  <a:gd name="T30" fmla="+- 0 168 47"/>
                  <a:gd name="T31" fmla="*/ 168 h 905"/>
                  <a:gd name="T32" fmla="+- 0 1436 930"/>
                  <a:gd name="T33" fmla="*/ T32 w 842"/>
                  <a:gd name="T34" fmla="+- 0 221 47"/>
                  <a:gd name="T35" fmla="*/ 221 h 905"/>
                  <a:gd name="T36" fmla="+- 0 1517 930"/>
                  <a:gd name="T37" fmla="*/ T36 w 842"/>
                  <a:gd name="T38" fmla="+- 0 284 47"/>
                  <a:gd name="T39" fmla="*/ 284 h 905"/>
                  <a:gd name="T40" fmla="+- 0 1589 930"/>
                  <a:gd name="T41" fmla="*/ T40 w 842"/>
                  <a:gd name="T42" fmla="+- 0 356 47"/>
                  <a:gd name="T43" fmla="*/ 356 h 905"/>
                  <a:gd name="T44" fmla="+- 0 1653 930"/>
                  <a:gd name="T45" fmla="*/ T44 w 842"/>
                  <a:gd name="T46" fmla="+- 0 436 47"/>
                  <a:gd name="T47" fmla="*/ 436 h 905"/>
                  <a:gd name="T48" fmla="+- 0 1708 930"/>
                  <a:gd name="T49" fmla="*/ T48 w 842"/>
                  <a:gd name="T50" fmla="+- 0 523 47"/>
                  <a:gd name="T51" fmla="*/ 523 h 905"/>
                  <a:gd name="T52" fmla="+- 0 1748 930"/>
                  <a:gd name="T53" fmla="*/ T52 w 842"/>
                  <a:gd name="T54" fmla="+- 0 608 47"/>
                  <a:gd name="T55" fmla="*/ 608 h 905"/>
                  <a:gd name="T56" fmla="+- 0 1758 930"/>
                  <a:gd name="T57" fmla="*/ T56 w 842"/>
                  <a:gd name="T58" fmla="+- 0 604 47"/>
                  <a:gd name="T59" fmla="*/ 604 h 905"/>
                  <a:gd name="T60" fmla="+- 0 1768 930"/>
                  <a:gd name="T61" fmla="*/ T60 w 842"/>
                  <a:gd name="T62" fmla="+- 0 604 47"/>
                  <a:gd name="T63" fmla="*/ 604 h 905"/>
                  <a:gd name="T64" fmla="+- 0 1749 930"/>
                  <a:gd name="T65" fmla="*/ T64 w 842"/>
                  <a:gd name="T66" fmla="+- 0 561 47"/>
                  <a:gd name="T67" fmla="*/ 561 h 905"/>
                  <a:gd name="T68" fmla="+- 0 1699 930"/>
                  <a:gd name="T69" fmla="*/ T68 w 842"/>
                  <a:gd name="T70" fmla="+- 0 468 47"/>
                  <a:gd name="T71" fmla="*/ 468 h 905"/>
                  <a:gd name="T72" fmla="+- 0 1638 930"/>
                  <a:gd name="T73" fmla="*/ T72 w 842"/>
                  <a:gd name="T74" fmla="+- 0 383 47"/>
                  <a:gd name="T75" fmla="*/ 383 h 905"/>
                  <a:gd name="T76" fmla="+- 0 1568 930"/>
                  <a:gd name="T77" fmla="*/ T76 w 842"/>
                  <a:gd name="T78" fmla="+- 0 305 47"/>
                  <a:gd name="T79" fmla="*/ 305 h 905"/>
                  <a:gd name="T80" fmla="+- 0 1489 930"/>
                  <a:gd name="T81" fmla="*/ T80 w 842"/>
                  <a:gd name="T82" fmla="+- 0 236 47"/>
                  <a:gd name="T83" fmla="*/ 236 h 905"/>
                  <a:gd name="T84" fmla="+- 0 1403 930"/>
                  <a:gd name="T85" fmla="*/ T84 w 842"/>
                  <a:gd name="T86" fmla="+- 0 176 47"/>
                  <a:gd name="T87" fmla="*/ 176 h 905"/>
                  <a:gd name="T88" fmla="+- 0 1310 930"/>
                  <a:gd name="T89" fmla="*/ T88 w 842"/>
                  <a:gd name="T90" fmla="+- 0 127 47"/>
                  <a:gd name="T91" fmla="*/ 127 h 905"/>
                  <a:gd name="T92" fmla="+- 0 1210 930"/>
                  <a:gd name="T93" fmla="*/ T92 w 842"/>
                  <a:gd name="T94" fmla="+- 0 88 47"/>
                  <a:gd name="T95" fmla="*/ 88 h 905"/>
                  <a:gd name="T96" fmla="+- 0 1106 930"/>
                  <a:gd name="T97" fmla="*/ T96 w 842"/>
                  <a:gd name="T98" fmla="+- 0 62 47"/>
                  <a:gd name="T99" fmla="*/ 62 h 905"/>
                  <a:gd name="T100" fmla="+- 0 1072 930"/>
                  <a:gd name="T101" fmla="*/ T100 w 842"/>
                  <a:gd name="T102" fmla="+- 0 57 47"/>
                  <a:gd name="T103" fmla="*/ 57 h 90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842" h="905">
                    <a:moveTo>
                      <a:pt x="142" y="10"/>
                    </a:moveTo>
                    <a:lnTo>
                      <a:pt x="20" y="10"/>
                    </a:lnTo>
                    <a:lnTo>
                      <a:pt x="20" y="20"/>
                    </a:lnTo>
                    <a:lnTo>
                      <a:pt x="65" y="21"/>
                    </a:lnTo>
                    <a:lnTo>
                      <a:pt x="119" y="26"/>
                    </a:lnTo>
                    <a:lnTo>
                      <a:pt x="224" y="46"/>
                    </a:lnTo>
                    <a:lnTo>
                      <a:pt x="323" y="78"/>
                    </a:lnTo>
                    <a:lnTo>
                      <a:pt x="418" y="121"/>
                    </a:lnTo>
                    <a:lnTo>
                      <a:pt x="506" y="174"/>
                    </a:lnTo>
                    <a:lnTo>
                      <a:pt x="587" y="237"/>
                    </a:lnTo>
                    <a:lnTo>
                      <a:pt x="659" y="309"/>
                    </a:lnTo>
                    <a:lnTo>
                      <a:pt x="723" y="389"/>
                    </a:lnTo>
                    <a:lnTo>
                      <a:pt x="778" y="476"/>
                    </a:lnTo>
                    <a:lnTo>
                      <a:pt x="818" y="561"/>
                    </a:lnTo>
                    <a:lnTo>
                      <a:pt x="828" y="557"/>
                    </a:lnTo>
                    <a:lnTo>
                      <a:pt x="838" y="557"/>
                    </a:lnTo>
                    <a:lnTo>
                      <a:pt x="819" y="514"/>
                    </a:lnTo>
                    <a:lnTo>
                      <a:pt x="769" y="421"/>
                    </a:lnTo>
                    <a:lnTo>
                      <a:pt x="708" y="336"/>
                    </a:lnTo>
                    <a:lnTo>
                      <a:pt x="638" y="258"/>
                    </a:lnTo>
                    <a:lnTo>
                      <a:pt x="559" y="189"/>
                    </a:lnTo>
                    <a:lnTo>
                      <a:pt x="473" y="129"/>
                    </a:lnTo>
                    <a:lnTo>
                      <a:pt x="380" y="80"/>
                    </a:lnTo>
                    <a:lnTo>
                      <a:pt x="280" y="41"/>
                    </a:lnTo>
                    <a:lnTo>
                      <a:pt x="176" y="15"/>
                    </a:lnTo>
                    <a:lnTo>
                      <a:pt x="14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50" name="Freeform 522"/>
              <p:cNvSpPr/>
              <p:nvPr/>
            </p:nvSpPr>
            <p:spPr bwMode="auto">
              <a:xfrm>
                <a:off x="930" y="47"/>
                <a:ext cx="842" cy="905"/>
              </a:xfrm>
              <a:custGeom>
                <a:gdLst>
                  <a:gd name="T0" fmla="+- 0 950 930"/>
                  <a:gd name="T1" fmla="*/ T0 w 842"/>
                  <a:gd name="T2" fmla="+- 0 57 47"/>
                  <a:gd name="T3" fmla="*/ 57 h 905"/>
                  <a:gd name="T4" fmla="+- 0 940 930"/>
                  <a:gd name="T5" fmla="*/ T4 w 842"/>
                  <a:gd name="T6" fmla="+- 0 57 47"/>
                  <a:gd name="T7" fmla="*/ 57 h 905"/>
                  <a:gd name="T8" fmla="+- 0 940 930"/>
                  <a:gd name="T9" fmla="*/ T8 w 842"/>
                  <a:gd name="T10" fmla="+- 0 67 47"/>
                  <a:gd name="T11" fmla="*/ 67 h 905"/>
                  <a:gd name="T12" fmla="+- 0 950 930"/>
                  <a:gd name="T13" fmla="*/ T12 w 842"/>
                  <a:gd name="T14" fmla="+- 0 67 47"/>
                  <a:gd name="T15" fmla="*/ 67 h 905"/>
                  <a:gd name="T16" fmla="+- 0 950 930"/>
                  <a:gd name="T17" fmla="*/ T16 w 842"/>
                  <a:gd name="T18" fmla="+- 0 57 47"/>
                  <a:gd name="T19" fmla="*/ 57 h 905"/>
                </a:gdLst>
                <a:cxnLst>
                  <a:cxn ang="0">
                    <a:pos x="T1" y="T3"/>
                  </a:cxn>
                  <a:cxn ang="0">
                    <a:pos x="T5" y="T7"/>
                  </a:cxn>
                  <a:cxn ang="0">
                    <a:pos x="T9" y="T11"/>
                  </a:cxn>
                  <a:cxn ang="0">
                    <a:pos x="T13" y="T15"/>
                  </a:cxn>
                  <a:cxn ang="0">
                    <a:pos x="T17" y="T19"/>
                  </a:cxn>
                </a:cxnLst>
                <a:rect l="0" t="0" r="r" b="b"/>
                <a:pathLst>
                  <a:path w="842" h="905">
                    <a:moveTo>
                      <a:pt x="20" y="10"/>
                    </a:moveTo>
                    <a:lnTo>
                      <a:pt x="10" y="10"/>
                    </a:lnTo>
                    <a:lnTo>
                      <a:pt x="10" y="20"/>
                    </a:lnTo>
                    <a:lnTo>
                      <a:pt x="20" y="20"/>
                    </a:lnTo>
                    <a:lnTo>
                      <a:pt x="20"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751" name="Picture 523"/>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264" y="47"/>
                <a:ext cx="1507" cy="96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731" name="Group 524"/>
            <p:cNvGrpSpPr/>
            <p:nvPr/>
          </p:nvGrpSpPr>
          <p:grpSpPr>
            <a:xfrm>
              <a:off x="972" y="1302"/>
              <a:ext cx="81" cy="122"/>
              <a:chOff x="972" y="1302"/>
              <a:chExt cx="81" cy="122"/>
            </a:xfrm>
          </p:grpSpPr>
          <p:sp>
            <p:nvSpPr>
              <p:cNvPr id="8742" name="Freeform 525"/>
              <p:cNvSpPr/>
              <p:nvPr/>
            </p:nvSpPr>
            <p:spPr bwMode="auto">
              <a:xfrm>
                <a:off x="972" y="1302"/>
                <a:ext cx="81" cy="122"/>
              </a:xfrm>
              <a:custGeom>
                <a:gdLst>
                  <a:gd name="T0" fmla="+- 0 1037 972"/>
                  <a:gd name="T1" fmla="*/ T0 w 81"/>
                  <a:gd name="T2" fmla="+- 0 1392 1302"/>
                  <a:gd name="T3" fmla="*/ 1392 h 122"/>
                  <a:gd name="T4" fmla="+- 0 1022 972"/>
                  <a:gd name="T5" fmla="*/ T4 w 81"/>
                  <a:gd name="T6" fmla="+- 0 1392 1302"/>
                  <a:gd name="T7" fmla="*/ 1392 h 122"/>
                  <a:gd name="T8" fmla="+- 0 1022 972"/>
                  <a:gd name="T9" fmla="*/ T8 w 81"/>
                  <a:gd name="T10" fmla="+- 0 1423 1302"/>
                  <a:gd name="T11" fmla="*/ 1423 h 122"/>
                  <a:gd name="T12" fmla="+- 0 1037 972"/>
                  <a:gd name="T13" fmla="*/ T12 w 81"/>
                  <a:gd name="T14" fmla="+- 0 1423 1302"/>
                  <a:gd name="T15" fmla="*/ 1423 h 122"/>
                  <a:gd name="T16" fmla="+- 0 1037 972"/>
                  <a:gd name="T17" fmla="*/ T16 w 81"/>
                  <a:gd name="T18" fmla="+- 0 1392 1302"/>
                  <a:gd name="T19" fmla="*/ 1392 h 122"/>
                </a:gdLst>
                <a:cxnLst>
                  <a:cxn ang="0">
                    <a:pos x="T1" y="T3"/>
                  </a:cxn>
                  <a:cxn ang="0">
                    <a:pos x="T5" y="T7"/>
                  </a:cxn>
                  <a:cxn ang="0">
                    <a:pos x="T9" y="T11"/>
                  </a:cxn>
                  <a:cxn ang="0">
                    <a:pos x="T13" y="T15"/>
                  </a:cxn>
                  <a:cxn ang="0">
                    <a:pos x="T17" y="T19"/>
                  </a:cxn>
                </a:cxnLst>
                <a:rect l="0" t="0" r="r" b="b"/>
                <a:pathLst>
                  <a:path w="81" h="122">
                    <a:moveTo>
                      <a:pt x="65" y="90"/>
                    </a:moveTo>
                    <a:lnTo>
                      <a:pt x="50" y="90"/>
                    </a:lnTo>
                    <a:lnTo>
                      <a:pt x="50" y="121"/>
                    </a:lnTo>
                    <a:lnTo>
                      <a:pt x="65" y="121"/>
                    </a:lnTo>
                    <a:lnTo>
                      <a:pt x="65" y="9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3" name="Freeform 526"/>
              <p:cNvSpPr/>
              <p:nvPr/>
            </p:nvSpPr>
            <p:spPr bwMode="auto">
              <a:xfrm>
                <a:off x="972" y="1302"/>
                <a:ext cx="81" cy="122"/>
              </a:xfrm>
              <a:custGeom>
                <a:gdLst>
                  <a:gd name="T0" fmla="+- 0 1037 972"/>
                  <a:gd name="T1" fmla="*/ T0 w 81"/>
                  <a:gd name="T2" fmla="+- 0 1302 1302"/>
                  <a:gd name="T3" fmla="*/ 1302 h 122"/>
                  <a:gd name="T4" fmla="+- 0 1027 972"/>
                  <a:gd name="T5" fmla="*/ T4 w 81"/>
                  <a:gd name="T6" fmla="+- 0 1302 1302"/>
                  <a:gd name="T7" fmla="*/ 1302 h 122"/>
                  <a:gd name="T8" fmla="+- 0 972 972"/>
                  <a:gd name="T9" fmla="*/ T8 w 81"/>
                  <a:gd name="T10" fmla="+- 0 1381 1302"/>
                  <a:gd name="T11" fmla="*/ 1381 h 122"/>
                  <a:gd name="T12" fmla="+- 0 972 972"/>
                  <a:gd name="T13" fmla="*/ T12 w 81"/>
                  <a:gd name="T14" fmla="+- 0 1392 1302"/>
                  <a:gd name="T15" fmla="*/ 1392 h 122"/>
                  <a:gd name="T16" fmla="+- 0 1053 972"/>
                  <a:gd name="T17" fmla="*/ T16 w 81"/>
                  <a:gd name="T18" fmla="+- 0 1392 1302"/>
                  <a:gd name="T19" fmla="*/ 1392 h 122"/>
                  <a:gd name="T20" fmla="+- 0 1053 972"/>
                  <a:gd name="T21" fmla="*/ T20 w 81"/>
                  <a:gd name="T22" fmla="+- 0 1379 1302"/>
                  <a:gd name="T23" fmla="*/ 1379 h 122"/>
                  <a:gd name="T24" fmla="+- 0 981 972"/>
                  <a:gd name="T25" fmla="*/ T24 w 81"/>
                  <a:gd name="T26" fmla="+- 0 1379 1302"/>
                  <a:gd name="T27" fmla="*/ 1379 h 122"/>
                  <a:gd name="T28" fmla="+- 0 1022 972"/>
                  <a:gd name="T29" fmla="*/ T28 w 81"/>
                  <a:gd name="T30" fmla="+- 0 1320 1302"/>
                  <a:gd name="T31" fmla="*/ 1320 h 122"/>
                  <a:gd name="T32" fmla="+- 0 1037 972"/>
                  <a:gd name="T33" fmla="*/ T32 w 81"/>
                  <a:gd name="T34" fmla="+- 0 1320 1302"/>
                  <a:gd name="T35" fmla="*/ 1320 h 122"/>
                  <a:gd name="T36" fmla="+- 0 1037 972"/>
                  <a:gd name="T37" fmla="*/ T36 w 81"/>
                  <a:gd name="T38" fmla="+- 0 1302 1302"/>
                  <a:gd name="T39" fmla="*/ 1302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81" h="122">
                    <a:moveTo>
                      <a:pt x="65" y="0"/>
                    </a:moveTo>
                    <a:lnTo>
                      <a:pt x="55" y="0"/>
                    </a:lnTo>
                    <a:lnTo>
                      <a:pt x="0" y="79"/>
                    </a:lnTo>
                    <a:lnTo>
                      <a:pt x="0" y="90"/>
                    </a:lnTo>
                    <a:lnTo>
                      <a:pt x="81" y="90"/>
                    </a:lnTo>
                    <a:lnTo>
                      <a:pt x="81" y="77"/>
                    </a:lnTo>
                    <a:lnTo>
                      <a:pt x="9" y="77"/>
                    </a:lnTo>
                    <a:lnTo>
                      <a:pt x="50" y="18"/>
                    </a:lnTo>
                    <a:lnTo>
                      <a:pt x="65" y="18"/>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4" name="Freeform 527"/>
              <p:cNvSpPr/>
              <p:nvPr/>
            </p:nvSpPr>
            <p:spPr bwMode="auto">
              <a:xfrm>
                <a:off x="972" y="1302"/>
                <a:ext cx="81" cy="122"/>
              </a:xfrm>
              <a:custGeom>
                <a:gdLst>
                  <a:gd name="T0" fmla="+- 0 1037 972"/>
                  <a:gd name="T1" fmla="*/ T0 w 81"/>
                  <a:gd name="T2" fmla="+- 0 1320 1302"/>
                  <a:gd name="T3" fmla="*/ 1320 h 122"/>
                  <a:gd name="T4" fmla="+- 0 1022 972"/>
                  <a:gd name="T5" fmla="*/ T4 w 81"/>
                  <a:gd name="T6" fmla="+- 0 1320 1302"/>
                  <a:gd name="T7" fmla="*/ 1320 h 122"/>
                  <a:gd name="T8" fmla="+- 0 1022 972"/>
                  <a:gd name="T9" fmla="*/ T8 w 81"/>
                  <a:gd name="T10" fmla="+- 0 1379 1302"/>
                  <a:gd name="T11" fmla="*/ 1379 h 122"/>
                  <a:gd name="T12" fmla="+- 0 1037 972"/>
                  <a:gd name="T13" fmla="*/ T12 w 81"/>
                  <a:gd name="T14" fmla="+- 0 1379 1302"/>
                  <a:gd name="T15" fmla="*/ 1379 h 122"/>
                  <a:gd name="T16" fmla="+- 0 1037 972"/>
                  <a:gd name="T17" fmla="*/ T16 w 81"/>
                  <a:gd name="T18" fmla="+- 0 1320 1302"/>
                  <a:gd name="T19" fmla="*/ 1320 h 122"/>
                </a:gdLst>
                <a:cxnLst>
                  <a:cxn ang="0">
                    <a:pos x="T1" y="T3"/>
                  </a:cxn>
                  <a:cxn ang="0">
                    <a:pos x="T5" y="T7"/>
                  </a:cxn>
                  <a:cxn ang="0">
                    <a:pos x="T9" y="T11"/>
                  </a:cxn>
                  <a:cxn ang="0">
                    <a:pos x="T13" y="T15"/>
                  </a:cxn>
                  <a:cxn ang="0">
                    <a:pos x="T17" y="T19"/>
                  </a:cxn>
                </a:cxnLst>
                <a:rect l="0" t="0" r="r" b="b"/>
                <a:pathLst>
                  <a:path w="81" h="122">
                    <a:moveTo>
                      <a:pt x="65" y="18"/>
                    </a:moveTo>
                    <a:lnTo>
                      <a:pt x="50" y="18"/>
                    </a:lnTo>
                    <a:lnTo>
                      <a:pt x="50" y="77"/>
                    </a:lnTo>
                    <a:lnTo>
                      <a:pt x="65" y="77"/>
                    </a:lnTo>
                    <a:lnTo>
                      <a:pt x="65"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32" name="Group 528"/>
            <p:cNvGrpSpPr/>
            <p:nvPr/>
          </p:nvGrpSpPr>
          <p:grpSpPr>
            <a:xfrm>
              <a:off x="1062" y="1302"/>
              <a:ext cx="81" cy="122"/>
              <a:chOff x="1062" y="1302"/>
              <a:chExt cx="81" cy="122"/>
            </a:xfrm>
          </p:grpSpPr>
          <p:sp>
            <p:nvSpPr>
              <p:cNvPr id="8739" name="Freeform 529"/>
              <p:cNvSpPr/>
              <p:nvPr/>
            </p:nvSpPr>
            <p:spPr bwMode="auto">
              <a:xfrm>
                <a:off x="1062" y="1302"/>
                <a:ext cx="81" cy="122"/>
              </a:xfrm>
              <a:custGeom>
                <a:gdLst>
                  <a:gd name="T0" fmla="+- 0 1127 1062"/>
                  <a:gd name="T1" fmla="*/ T0 w 81"/>
                  <a:gd name="T2" fmla="+- 0 1392 1302"/>
                  <a:gd name="T3" fmla="*/ 1392 h 122"/>
                  <a:gd name="T4" fmla="+- 0 1112 1062"/>
                  <a:gd name="T5" fmla="*/ T4 w 81"/>
                  <a:gd name="T6" fmla="+- 0 1392 1302"/>
                  <a:gd name="T7" fmla="*/ 1392 h 122"/>
                  <a:gd name="T8" fmla="+- 0 1112 1062"/>
                  <a:gd name="T9" fmla="*/ T8 w 81"/>
                  <a:gd name="T10" fmla="+- 0 1423 1302"/>
                  <a:gd name="T11" fmla="*/ 1423 h 122"/>
                  <a:gd name="T12" fmla="+- 0 1127 1062"/>
                  <a:gd name="T13" fmla="*/ T12 w 81"/>
                  <a:gd name="T14" fmla="+- 0 1423 1302"/>
                  <a:gd name="T15" fmla="*/ 1423 h 122"/>
                  <a:gd name="T16" fmla="+- 0 1127 1062"/>
                  <a:gd name="T17" fmla="*/ T16 w 81"/>
                  <a:gd name="T18" fmla="+- 0 1392 1302"/>
                  <a:gd name="T19" fmla="*/ 1392 h 122"/>
                </a:gdLst>
                <a:cxnLst>
                  <a:cxn ang="0">
                    <a:pos x="T1" y="T3"/>
                  </a:cxn>
                  <a:cxn ang="0">
                    <a:pos x="T5" y="T7"/>
                  </a:cxn>
                  <a:cxn ang="0">
                    <a:pos x="T9" y="T11"/>
                  </a:cxn>
                  <a:cxn ang="0">
                    <a:pos x="T13" y="T15"/>
                  </a:cxn>
                  <a:cxn ang="0">
                    <a:pos x="T17" y="T19"/>
                  </a:cxn>
                </a:cxnLst>
                <a:rect l="0" t="0" r="r" b="b"/>
                <a:pathLst>
                  <a:path w="81" h="122">
                    <a:moveTo>
                      <a:pt x="65" y="90"/>
                    </a:moveTo>
                    <a:lnTo>
                      <a:pt x="50" y="90"/>
                    </a:lnTo>
                    <a:lnTo>
                      <a:pt x="50" y="121"/>
                    </a:lnTo>
                    <a:lnTo>
                      <a:pt x="65" y="121"/>
                    </a:lnTo>
                    <a:lnTo>
                      <a:pt x="65" y="9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0" name="Freeform 530"/>
              <p:cNvSpPr/>
              <p:nvPr/>
            </p:nvSpPr>
            <p:spPr bwMode="auto">
              <a:xfrm>
                <a:off x="1062" y="1302"/>
                <a:ext cx="81" cy="122"/>
              </a:xfrm>
              <a:custGeom>
                <a:gdLst>
                  <a:gd name="T0" fmla="+- 0 1127 1062"/>
                  <a:gd name="T1" fmla="*/ T0 w 81"/>
                  <a:gd name="T2" fmla="+- 0 1302 1302"/>
                  <a:gd name="T3" fmla="*/ 1302 h 122"/>
                  <a:gd name="T4" fmla="+- 0 1117 1062"/>
                  <a:gd name="T5" fmla="*/ T4 w 81"/>
                  <a:gd name="T6" fmla="+- 0 1302 1302"/>
                  <a:gd name="T7" fmla="*/ 1302 h 122"/>
                  <a:gd name="T8" fmla="+- 0 1062 1062"/>
                  <a:gd name="T9" fmla="*/ T8 w 81"/>
                  <a:gd name="T10" fmla="+- 0 1381 1302"/>
                  <a:gd name="T11" fmla="*/ 1381 h 122"/>
                  <a:gd name="T12" fmla="+- 0 1062 1062"/>
                  <a:gd name="T13" fmla="*/ T12 w 81"/>
                  <a:gd name="T14" fmla="+- 0 1392 1302"/>
                  <a:gd name="T15" fmla="*/ 1392 h 122"/>
                  <a:gd name="T16" fmla="+- 0 1143 1062"/>
                  <a:gd name="T17" fmla="*/ T16 w 81"/>
                  <a:gd name="T18" fmla="+- 0 1392 1302"/>
                  <a:gd name="T19" fmla="*/ 1392 h 122"/>
                  <a:gd name="T20" fmla="+- 0 1143 1062"/>
                  <a:gd name="T21" fmla="*/ T20 w 81"/>
                  <a:gd name="T22" fmla="+- 0 1379 1302"/>
                  <a:gd name="T23" fmla="*/ 1379 h 122"/>
                  <a:gd name="T24" fmla="+- 0 1071 1062"/>
                  <a:gd name="T25" fmla="*/ T24 w 81"/>
                  <a:gd name="T26" fmla="+- 0 1379 1302"/>
                  <a:gd name="T27" fmla="*/ 1379 h 122"/>
                  <a:gd name="T28" fmla="+- 0 1112 1062"/>
                  <a:gd name="T29" fmla="*/ T28 w 81"/>
                  <a:gd name="T30" fmla="+- 0 1320 1302"/>
                  <a:gd name="T31" fmla="*/ 1320 h 122"/>
                  <a:gd name="T32" fmla="+- 0 1127 1062"/>
                  <a:gd name="T33" fmla="*/ T32 w 81"/>
                  <a:gd name="T34" fmla="+- 0 1320 1302"/>
                  <a:gd name="T35" fmla="*/ 1320 h 122"/>
                  <a:gd name="T36" fmla="+- 0 1127 1062"/>
                  <a:gd name="T37" fmla="*/ T36 w 81"/>
                  <a:gd name="T38" fmla="+- 0 1302 1302"/>
                  <a:gd name="T39" fmla="*/ 1302 h 12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81" h="122">
                    <a:moveTo>
                      <a:pt x="65" y="0"/>
                    </a:moveTo>
                    <a:lnTo>
                      <a:pt x="55" y="0"/>
                    </a:lnTo>
                    <a:lnTo>
                      <a:pt x="0" y="79"/>
                    </a:lnTo>
                    <a:lnTo>
                      <a:pt x="0" y="90"/>
                    </a:lnTo>
                    <a:lnTo>
                      <a:pt x="81" y="90"/>
                    </a:lnTo>
                    <a:lnTo>
                      <a:pt x="81" y="77"/>
                    </a:lnTo>
                    <a:lnTo>
                      <a:pt x="9" y="77"/>
                    </a:lnTo>
                    <a:lnTo>
                      <a:pt x="50" y="18"/>
                    </a:lnTo>
                    <a:lnTo>
                      <a:pt x="65" y="18"/>
                    </a:lnTo>
                    <a:lnTo>
                      <a:pt x="6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41" name="Freeform 531"/>
              <p:cNvSpPr/>
              <p:nvPr/>
            </p:nvSpPr>
            <p:spPr bwMode="auto">
              <a:xfrm>
                <a:off x="1062" y="1302"/>
                <a:ext cx="81" cy="122"/>
              </a:xfrm>
              <a:custGeom>
                <a:gdLst>
                  <a:gd name="T0" fmla="+- 0 1127 1062"/>
                  <a:gd name="T1" fmla="*/ T0 w 81"/>
                  <a:gd name="T2" fmla="+- 0 1320 1302"/>
                  <a:gd name="T3" fmla="*/ 1320 h 122"/>
                  <a:gd name="T4" fmla="+- 0 1112 1062"/>
                  <a:gd name="T5" fmla="*/ T4 w 81"/>
                  <a:gd name="T6" fmla="+- 0 1320 1302"/>
                  <a:gd name="T7" fmla="*/ 1320 h 122"/>
                  <a:gd name="T8" fmla="+- 0 1112 1062"/>
                  <a:gd name="T9" fmla="*/ T8 w 81"/>
                  <a:gd name="T10" fmla="+- 0 1379 1302"/>
                  <a:gd name="T11" fmla="*/ 1379 h 122"/>
                  <a:gd name="T12" fmla="+- 0 1127 1062"/>
                  <a:gd name="T13" fmla="*/ T12 w 81"/>
                  <a:gd name="T14" fmla="+- 0 1379 1302"/>
                  <a:gd name="T15" fmla="*/ 1379 h 122"/>
                  <a:gd name="T16" fmla="+- 0 1127 1062"/>
                  <a:gd name="T17" fmla="*/ T16 w 81"/>
                  <a:gd name="T18" fmla="+- 0 1320 1302"/>
                  <a:gd name="T19" fmla="*/ 1320 h 122"/>
                </a:gdLst>
                <a:cxnLst>
                  <a:cxn ang="0">
                    <a:pos x="T1" y="T3"/>
                  </a:cxn>
                  <a:cxn ang="0">
                    <a:pos x="T5" y="T7"/>
                  </a:cxn>
                  <a:cxn ang="0">
                    <a:pos x="T9" y="T11"/>
                  </a:cxn>
                  <a:cxn ang="0">
                    <a:pos x="T13" y="T15"/>
                  </a:cxn>
                  <a:cxn ang="0">
                    <a:pos x="T17" y="T19"/>
                  </a:cxn>
                </a:cxnLst>
                <a:rect l="0" t="0" r="r" b="b"/>
                <a:pathLst>
                  <a:path w="81" h="122">
                    <a:moveTo>
                      <a:pt x="65" y="18"/>
                    </a:moveTo>
                    <a:lnTo>
                      <a:pt x="50" y="18"/>
                    </a:lnTo>
                    <a:lnTo>
                      <a:pt x="50" y="77"/>
                    </a:lnTo>
                    <a:lnTo>
                      <a:pt x="65" y="77"/>
                    </a:lnTo>
                    <a:lnTo>
                      <a:pt x="65"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33" name="Group 532"/>
            <p:cNvGrpSpPr/>
            <p:nvPr/>
          </p:nvGrpSpPr>
          <p:grpSpPr>
            <a:xfrm>
              <a:off x="1155" y="1301"/>
              <a:ext cx="138" cy="127"/>
              <a:chOff x="1155" y="1301"/>
              <a:chExt cx="138" cy="127"/>
            </a:xfrm>
          </p:grpSpPr>
          <p:sp>
            <p:nvSpPr>
              <p:cNvPr id="8734" name="Freeform 533"/>
              <p:cNvSpPr/>
              <p:nvPr/>
            </p:nvSpPr>
            <p:spPr bwMode="auto">
              <a:xfrm>
                <a:off x="1155" y="1301"/>
                <a:ext cx="138" cy="127"/>
              </a:xfrm>
              <a:custGeom>
                <a:gdLst>
                  <a:gd name="T0" fmla="+- 0 1271 1155"/>
                  <a:gd name="T1" fmla="*/ T0 w 138"/>
                  <a:gd name="T2" fmla="+- 0 1301 1301"/>
                  <a:gd name="T3" fmla="*/ 1301 h 127"/>
                  <a:gd name="T4" fmla="+- 0 1264 1155"/>
                  <a:gd name="T5" fmla="*/ T4 w 138"/>
                  <a:gd name="T6" fmla="+- 0 1301 1301"/>
                  <a:gd name="T7" fmla="*/ 1301 h 127"/>
                  <a:gd name="T8" fmla="+- 0 1177 1155"/>
                  <a:gd name="T9" fmla="*/ T8 w 138"/>
                  <a:gd name="T10" fmla="+- 0 1428 1301"/>
                  <a:gd name="T11" fmla="*/ 1428 h 127"/>
                  <a:gd name="T12" fmla="+- 0 1185 1155"/>
                  <a:gd name="T13" fmla="*/ T12 w 138"/>
                  <a:gd name="T14" fmla="+- 0 1428 1301"/>
                  <a:gd name="T15" fmla="*/ 1428 h 127"/>
                  <a:gd name="T16" fmla="+- 0 1271 1155"/>
                  <a:gd name="T17" fmla="*/ T16 w 138"/>
                  <a:gd name="T18" fmla="+- 0 1301 1301"/>
                  <a:gd name="T19" fmla="*/ 1301 h 127"/>
                </a:gdLst>
                <a:cxnLst>
                  <a:cxn ang="0">
                    <a:pos x="T1" y="T3"/>
                  </a:cxn>
                  <a:cxn ang="0">
                    <a:pos x="T5" y="T7"/>
                  </a:cxn>
                  <a:cxn ang="0">
                    <a:pos x="T9" y="T11"/>
                  </a:cxn>
                  <a:cxn ang="0">
                    <a:pos x="T13" y="T15"/>
                  </a:cxn>
                  <a:cxn ang="0">
                    <a:pos x="T17" y="T19"/>
                  </a:cxn>
                </a:cxnLst>
                <a:rect l="0" t="0" r="r" b="b"/>
                <a:pathLst>
                  <a:path w="138" h="127">
                    <a:moveTo>
                      <a:pt x="116" y="0"/>
                    </a:moveTo>
                    <a:lnTo>
                      <a:pt x="109" y="0"/>
                    </a:lnTo>
                    <a:lnTo>
                      <a:pt x="22" y="127"/>
                    </a:lnTo>
                    <a:lnTo>
                      <a:pt x="30" y="127"/>
                    </a:lnTo>
                    <a:lnTo>
                      <a:pt x="11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35" name="Freeform 534"/>
              <p:cNvSpPr/>
              <p:nvPr/>
            </p:nvSpPr>
            <p:spPr bwMode="auto">
              <a:xfrm>
                <a:off x="1155" y="1301"/>
                <a:ext cx="138" cy="127"/>
              </a:xfrm>
              <a:custGeom>
                <a:gdLst>
                  <a:gd name="T0" fmla="+- 0 1272 1155"/>
                  <a:gd name="T1" fmla="*/ T0 w 138"/>
                  <a:gd name="T2" fmla="+- 0 1364 1301"/>
                  <a:gd name="T3" fmla="*/ 1364 h 127"/>
                  <a:gd name="T4" fmla="+- 0 1263 1155"/>
                  <a:gd name="T5" fmla="*/ T4 w 138"/>
                  <a:gd name="T6" fmla="+- 0 1364 1301"/>
                  <a:gd name="T7" fmla="*/ 1364 h 127"/>
                  <a:gd name="T8" fmla="+- 0 1259 1155"/>
                  <a:gd name="T9" fmla="*/ T8 w 138"/>
                  <a:gd name="T10" fmla="+- 0 1365 1301"/>
                  <a:gd name="T11" fmla="*/ 1365 h 127"/>
                  <a:gd name="T12" fmla="+- 0 1251 1155"/>
                  <a:gd name="T13" fmla="*/ T12 w 138"/>
                  <a:gd name="T14" fmla="+- 0 1371 1301"/>
                  <a:gd name="T15" fmla="*/ 1371 h 127"/>
                  <a:gd name="T16" fmla="+- 0 1248 1155"/>
                  <a:gd name="T17" fmla="*/ T16 w 138"/>
                  <a:gd name="T18" fmla="+- 0 1374 1301"/>
                  <a:gd name="T19" fmla="*/ 1374 h 127"/>
                  <a:gd name="T20" fmla="+- 0 1246 1155"/>
                  <a:gd name="T21" fmla="*/ T20 w 138"/>
                  <a:gd name="T22" fmla="+- 0 1379 1301"/>
                  <a:gd name="T23" fmla="*/ 1379 h 127"/>
                  <a:gd name="T24" fmla="+- 0 1243 1155"/>
                  <a:gd name="T25" fmla="*/ T24 w 138"/>
                  <a:gd name="T26" fmla="+- 0 1385 1301"/>
                  <a:gd name="T27" fmla="*/ 1385 h 127"/>
                  <a:gd name="T28" fmla="+- 0 1242 1155"/>
                  <a:gd name="T29" fmla="*/ T28 w 138"/>
                  <a:gd name="T30" fmla="+- 0 1390 1301"/>
                  <a:gd name="T31" fmla="*/ 1390 h 127"/>
                  <a:gd name="T32" fmla="+- 0 1242 1155"/>
                  <a:gd name="T33" fmla="*/ T32 w 138"/>
                  <a:gd name="T34" fmla="+- 0 1403 1301"/>
                  <a:gd name="T35" fmla="*/ 1403 h 127"/>
                  <a:gd name="T36" fmla="+- 0 1263 1155"/>
                  <a:gd name="T37" fmla="*/ T36 w 138"/>
                  <a:gd name="T38" fmla="+- 0 1428 1301"/>
                  <a:gd name="T39" fmla="*/ 1428 h 127"/>
                  <a:gd name="T40" fmla="+- 0 1274 1155"/>
                  <a:gd name="T41" fmla="*/ T40 w 138"/>
                  <a:gd name="T42" fmla="+- 0 1428 1301"/>
                  <a:gd name="T43" fmla="*/ 1428 h 127"/>
                  <a:gd name="T44" fmla="+- 0 1280 1155"/>
                  <a:gd name="T45" fmla="*/ T44 w 138"/>
                  <a:gd name="T46" fmla="+- 0 1426 1301"/>
                  <a:gd name="T47" fmla="*/ 1426 h 127"/>
                  <a:gd name="T48" fmla="+- 0 1282 1155"/>
                  <a:gd name="T49" fmla="*/ T48 w 138"/>
                  <a:gd name="T50" fmla="+- 0 1423 1301"/>
                  <a:gd name="T51" fmla="*/ 1423 h 127"/>
                  <a:gd name="T52" fmla="+- 0 1265 1155"/>
                  <a:gd name="T53" fmla="*/ T52 w 138"/>
                  <a:gd name="T54" fmla="+- 0 1423 1301"/>
                  <a:gd name="T55" fmla="*/ 1423 h 127"/>
                  <a:gd name="T56" fmla="+- 0 1262 1155"/>
                  <a:gd name="T57" fmla="*/ T56 w 138"/>
                  <a:gd name="T58" fmla="+- 0 1422 1301"/>
                  <a:gd name="T59" fmla="*/ 1422 h 127"/>
                  <a:gd name="T60" fmla="+- 0 1258 1155"/>
                  <a:gd name="T61" fmla="*/ T60 w 138"/>
                  <a:gd name="T62" fmla="+- 0 1415 1301"/>
                  <a:gd name="T63" fmla="*/ 1415 h 127"/>
                  <a:gd name="T64" fmla="+- 0 1256 1155"/>
                  <a:gd name="T65" fmla="*/ T64 w 138"/>
                  <a:gd name="T66" fmla="+- 0 1408 1301"/>
                  <a:gd name="T67" fmla="*/ 1408 h 127"/>
                  <a:gd name="T68" fmla="+- 0 1256 1155"/>
                  <a:gd name="T69" fmla="*/ T68 w 138"/>
                  <a:gd name="T70" fmla="+- 0 1385 1301"/>
                  <a:gd name="T71" fmla="*/ 1385 h 127"/>
                  <a:gd name="T72" fmla="+- 0 1258 1155"/>
                  <a:gd name="T73" fmla="*/ T72 w 138"/>
                  <a:gd name="T74" fmla="+- 0 1378 1301"/>
                  <a:gd name="T75" fmla="*/ 1378 h 127"/>
                  <a:gd name="T76" fmla="+- 0 1262 1155"/>
                  <a:gd name="T77" fmla="*/ T76 w 138"/>
                  <a:gd name="T78" fmla="+- 0 1371 1301"/>
                  <a:gd name="T79" fmla="*/ 1371 h 127"/>
                  <a:gd name="T80" fmla="+- 0 1265 1155"/>
                  <a:gd name="T81" fmla="*/ T80 w 138"/>
                  <a:gd name="T82" fmla="+- 0 1369 1301"/>
                  <a:gd name="T83" fmla="*/ 1369 h 127"/>
                  <a:gd name="T84" fmla="+- 0 1281 1155"/>
                  <a:gd name="T85" fmla="*/ T84 w 138"/>
                  <a:gd name="T86" fmla="+- 0 1369 1301"/>
                  <a:gd name="T87" fmla="*/ 1369 h 127"/>
                  <a:gd name="T88" fmla="+- 0 1276 1155"/>
                  <a:gd name="T89" fmla="*/ T88 w 138"/>
                  <a:gd name="T90" fmla="+- 0 1366 1301"/>
                  <a:gd name="T91" fmla="*/ 1366 h 127"/>
                  <a:gd name="T92" fmla="+- 0 1272 1155"/>
                  <a:gd name="T93" fmla="*/ T92 w 138"/>
                  <a:gd name="T94" fmla="+- 0 1364 1301"/>
                  <a:gd name="T95" fmla="*/ 1364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38" h="127">
                    <a:moveTo>
                      <a:pt x="117" y="63"/>
                    </a:moveTo>
                    <a:lnTo>
                      <a:pt x="108" y="63"/>
                    </a:lnTo>
                    <a:lnTo>
                      <a:pt x="104" y="64"/>
                    </a:lnTo>
                    <a:lnTo>
                      <a:pt x="96" y="70"/>
                    </a:lnTo>
                    <a:lnTo>
                      <a:pt x="93" y="73"/>
                    </a:lnTo>
                    <a:lnTo>
                      <a:pt x="91" y="78"/>
                    </a:lnTo>
                    <a:lnTo>
                      <a:pt x="88" y="84"/>
                    </a:lnTo>
                    <a:lnTo>
                      <a:pt x="87" y="89"/>
                    </a:lnTo>
                    <a:lnTo>
                      <a:pt x="87" y="102"/>
                    </a:lnTo>
                    <a:lnTo>
                      <a:pt x="108" y="127"/>
                    </a:lnTo>
                    <a:lnTo>
                      <a:pt x="119" y="127"/>
                    </a:lnTo>
                    <a:lnTo>
                      <a:pt x="125" y="125"/>
                    </a:lnTo>
                    <a:lnTo>
                      <a:pt x="127" y="122"/>
                    </a:lnTo>
                    <a:lnTo>
                      <a:pt x="110" y="122"/>
                    </a:lnTo>
                    <a:lnTo>
                      <a:pt x="107" y="121"/>
                    </a:lnTo>
                    <a:lnTo>
                      <a:pt x="103" y="114"/>
                    </a:lnTo>
                    <a:lnTo>
                      <a:pt x="101" y="107"/>
                    </a:lnTo>
                    <a:lnTo>
                      <a:pt x="101" y="84"/>
                    </a:lnTo>
                    <a:lnTo>
                      <a:pt x="103" y="77"/>
                    </a:lnTo>
                    <a:lnTo>
                      <a:pt x="107" y="70"/>
                    </a:lnTo>
                    <a:lnTo>
                      <a:pt x="110" y="68"/>
                    </a:lnTo>
                    <a:lnTo>
                      <a:pt x="126" y="68"/>
                    </a:lnTo>
                    <a:lnTo>
                      <a:pt x="121" y="65"/>
                    </a:lnTo>
                    <a:lnTo>
                      <a:pt x="117"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36" name="Freeform 535"/>
              <p:cNvSpPr/>
              <p:nvPr/>
            </p:nvSpPr>
            <p:spPr bwMode="auto">
              <a:xfrm>
                <a:off x="1155" y="1301"/>
                <a:ext cx="138" cy="127"/>
              </a:xfrm>
              <a:custGeom>
                <a:gdLst>
                  <a:gd name="T0" fmla="+- 0 1281 1155"/>
                  <a:gd name="T1" fmla="*/ T0 w 138"/>
                  <a:gd name="T2" fmla="+- 0 1369 1301"/>
                  <a:gd name="T3" fmla="*/ 1369 h 127"/>
                  <a:gd name="T4" fmla="+- 0 1270 1155"/>
                  <a:gd name="T5" fmla="*/ T4 w 138"/>
                  <a:gd name="T6" fmla="+- 0 1369 1301"/>
                  <a:gd name="T7" fmla="*/ 1369 h 127"/>
                  <a:gd name="T8" fmla="+- 0 1273 1155"/>
                  <a:gd name="T9" fmla="*/ T8 w 138"/>
                  <a:gd name="T10" fmla="+- 0 1370 1301"/>
                  <a:gd name="T11" fmla="*/ 1370 h 127"/>
                  <a:gd name="T12" fmla="+- 0 1278 1155"/>
                  <a:gd name="T13" fmla="*/ T12 w 138"/>
                  <a:gd name="T14" fmla="+- 0 1378 1301"/>
                  <a:gd name="T15" fmla="*/ 1378 h 127"/>
                  <a:gd name="T16" fmla="+- 0 1279 1155"/>
                  <a:gd name="T17" fmla="*/ T16 w 138"/>
                  <a:gd name="T18" fmla="+- 0 1385 1301"/>
                  <a:gd name="T19" fmla="*/ 1385 h 127"/>
                  <a:gd name="T20" fmla="+- 0 1279 1155"/>
                  <a:gd name="T21" fmla="*/ T20 w 138"/>
                  <a:gd name="T22" fmla="+- 0 1407 1301"/>
                  <a:gd name="T23" fmla="*/ 1407 h 127"/>
                  <a:gd name="T24" fmla="+- 0 1278 1155"/>
                  <a:gd name="T25" fmla="*/ T24 w 138"/>
                  <a:gd name="T26" fmla="+- 0 1414 1301"/>
                  <a:gd name="T27" fmla="*/ 1414 h 127"/>
                  <a:gd name="T28" fmla="+- 0 1273 1155"/>
                  <a:gd name="T29" fmla="*/ T28 w 138"/>
                  <a:gd name="T30" fmla="+- 0 1422 1301"/>
                  <a:gd name="T31" fmla="*/ 1422 h 127"/>
                  <a:gd name="T32" fmla="+- 0 1270 1155"/>
                  <a:gd name="T33" fmla="*/ T32 w 138"/>
                  <a:gd name="T34" fmla="+- 0 1423 1301"/>
                  <a:gd name="T35" fmla="*/ 1423 h 127"/>
                  <a:gd name="T36" fmla="+- 0 1282 1155"/>
                  <a:gd name="T37" fmla="*/ T36 w 138"/>
                  <a:gd name="T38" fmla="+- 0 1423 1301"/>
                  <a:gd name="T39" fmla="*/ 1423 h 127"/>
                  <a:gd name="T40" fmla="+- 0 1290 1155"/>
                  <a:gd name="T41" fmla="*/ T40 w 138"/>
                  <a:gd name="T42" fmla="+- 0 1415 1301"/>
                  <a:gd name="T43" fmla="*/ 1415 h 127"/>
                  <a:gd name="T44" fmla="+- 0 1293 1155"/>
                  <a:gd name="T45" fmla="*/ T44 w 138"/>
                  <a:gd name="T46" fmla="+- 0 1407 1301"/>
                  <a:gd name="T47" fmla="*/ 1407 h 127"/>
                  <a:gd name="T48" fmla="+- 0 1293 1155"/>
                  <a:gd name="T49" fmla="*/ T48 w 138"/>
                  <a:gd name="T50" fmla="+- 0 1390 1301"/>
                  <a:gd name="T51" fmla="*/ 1390 h 127"/>
                  <a:gd name="T52" fmla="+- 0 1292 1155"/>
                  <a:gd name="T53" fmla="*/ T52 w 138"/>
                  <a:gd name="T54" fmla="+- 0 1385 1301"/>
                  <a:gd name="T55" fmla="*/ 1385 h 127"/>
                  <a:gd name="T56" fmla="+- 0 1287 1155"/>
                  <a:gd name="T57" fmla="*/ T56 w 138"/>
                  <a:gd name="T58" fmla="+- 0 1375 1301"/>
                  <a:gd name="T59" fmla="*/ 1375 h 127"/>
                  <a:gd name="T60" fmla="+- 0 1284 1155"/>
                  <a:gd name="T61" fmla="*/ T60 w 138"/>
                  <a:gd name="T62" fmla="+- 0 1371 1301"/>
                  <a:gd name="T63" fmla="*/ 1371 h 127"/>
                  <a:gd name="T64" fmla="+- 0 1281 1155"/>
                  <a:gd name="T65" fmla="*/ T64 w 138"/>
                  <a:gd name="T66" fmla="+- 0 1369 1301"/>
                  <a:gd name="T67" fmla="*/ 1369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38" h="127">
                    <a:moveTo>
                      <a:pt x="126" y="68"/>
                    </a:moveTo>
                    <a:lnTo>
                      <a:pt x="115" y="68"/>
                    </a:lnTo>
                    <a:lnTo>
                      <a:pt x="118" y="69"/>
                    </a:lnTo>
                    <a:lnTo>
                      <a:pt x="123" y="77"/>
                    </a:lnTo>
                    <a:lnTo>
                      <a:pt x="124" y="84"/>
                    </a:lnTo>
                    <a:lnTo>
                      <a:pt x="124" y="106"/>
                    </a:lnTo>
                    <a:lnTo>
                      <a:pt x="123" y="113"/>
                    </a:lnTo>
                    <a:lnTo>
                      <a:pt x="118" y="121"/>
                    </a:lnTo>
                    <a:lnTo>
                      <a:pt x="115" y="122"/>
                    </a:lnTo>
                    <a:lnTo>
                      <a:pt x="127" y="122"/>
                    </a:lnTo>
                    <a:lnTo>
                      <a:pt x="135" y="114"/>
                    </a:lnTo>
                    <a:lnTo>
                      <a:pt x="138" y="106"/>
                    </a:lnTo>
                    <a:lnTo>
                      <a:pt x="138" y="89"/>
                    </a:lnTo>
                    <a:lnTo>
                      <a:pt x="137" y="84"/>
                    </a:lnTo>
                    <a:lnTo>
                      <a:pt x="132" y="74"/>
                    </a:lnTo>
                    <a:lnTo>
                      <a:pt x="129" y="70"/>
                    </a:lnTo>
                    <a:lnTo>
                      <a:pt x="126"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37" name="Freeform 536"/>
              <p:cNvSpPr/>
              <p:nvPr/>
            </p:nvSpPr>
            <p:spPr bwMode="auto">
              <a:xfrm>
                <a:off x="1155" y="1301"/>
                <a:ext cx="138" cy="127"/>
              </a:xfrm>
              <a:custGeom>
                <a:gdLst>
                  <a:gd name="T0" fmla="+- 0 1189 1155"/>
                  <a:gd name="T1" fmla="*/ T0 w 138"/>
                  <a:gd name="T2" fmla="+- 0 1301 1301"/>
                  <a:gd name="T3" fmla="*/ 1301 h 127"/>
                  <a:gd name="T4" fmla="+- 0 1177 1155"/>
                  <a:gd name="T5" fmla="*/ T4 w 138"/>
                  <a:gd name="T6" fmla="+- 0 1301 1301"/>
                  <a:gd name="T7" fmla="*/ 1301 h 127"/>
                  <a:gd name="T8" fmla="+- 0 1173 1155"/>
                  <a:gd name="T9" fmla="*/ T8 w 138"/>
                  <a:gd name="T10" fmla="+- 0 1303 1301"/>
                  <a:gd name="T11" fmla="*/ 1303 h 127"/>
                  <a:gd name="T12" fmla="+- 0 1165 1155"/>
                  <a:gd name="T13" fmla="*/ T12 w 138"/>
                  <a:gd name="T14" fmla="+- 0 1308 1301"/>
                  <a:gd name="T15" fmla="*/ 1308 h 127"/>
                  <a:gd name="T16" fmla="+- 0 1161 1155"/>
                  <a:gd name="T17" fmla="*/ T16 w 138"/>
                  <a:gd name="T18" fmla="+- 0 1312 1301"/>
                  <a:gd name="T19" fmla="*/ 1312 h 127"/>
                  <a:gd name="T20" fmla="+- 0 1157 1155"/>
                  <a:gd name="T21" fmla="*/ T20 w 138"/>
                  <a:gd name="T22" fmla="+- 0 1322 1301"/>
                  <a:gd name="T23" fmla="*/ 1322 h 127"/>
                  <a:gd name="T24" fmla="+- 0 1155 1155"/>
                  <a:gd name="T25" fmla="*/ T24 w 138"/>
                  <a:gd name="T26" fmla="+- 0 1328 1301"/>
                  <a:gd name="T27" fmla="*/ 1328 h 127"/>
                  <a:gd name="T28" fmla="+- 0 1155 1155"/>
                  <a:gd name="T29" fmla="*/ T28 w 138"/>
                  <a:gd name="T30" fmla="+- 0 1340 1301"/>
                  <a:gd name="T31" fmla="*/ 1340 h 127"/>
                  <a:gd name="T32" fmla="+- 0 1157 1155"/>
                  <a:gd name="T33" fmla="*/ T32 w 138"/>
                  <a:gd name="T34" fmla="+- 0 1346 1301"/>
                  <a:gd name="T35" fmla="*/ 1346 h 127"/>
                  <a:gd name="T36" fmla="+- 0 1159 1155"/>
                  <a:gd name="T37" fmla="*/ T36 w 138"/>
                  <a:gd name="T38" fmla="+- 0 1351 1301"/>
                  <a:gd name="T39" fmla="*/ 1351 h 127"/>
                  <a:gd name="T40" fmla="+- 0 1161 1155"/>
                  <a:gd name="T41" fmla="*/ T40 w 138"/>
                  <a:gd name="T42" fmla="+- 0 1356 1301"/>
                  <a:gd name="T43" fmla="*/ 1356 h 127"/>
                  <a:gd name="T44" fmla="+- 0 1164 1155"/>
                  <a:gd name="T45" fmla="*/ T44 w 138"/>
                  <a:gd name="T46" fmla="+- 0 1360 1301"/>
                  <a:gd name="T47" fmla="*/ 1360 h 127"/>
                  <a:gd name="T48" fmla="+- 0 1172 1155"/>
                  <a:gd name="T49" fmla="*/ T48 w 138"/>
                  <a:gd name="T50" fmla="+- 0 1365 1301"/>
                  <a:gd name="T51" fmla="*/ 1365 h 127"/>
                  <a:gd name="T52" fmla="+- 0 1176 1155"/>
                  <a:gd name="T53" fmla="*/ T52 w 138"/>
                  <a:gd name="T54" fmla="+- 0 1366 1301"/>
                  <a:gd name="T55" fmla="*/ 1366 h 127"/>
                  <a:gd name="T56" fmla="+- 0 1188 1155"/>
                  <a:gd name="T57" fmla="*/ T56 w 138"/>
                  <a:gd name="T58" fmla="+- 0 1366 1301"/>
                  <a:gd name="T59" fmla="*/ 1366 h 127"/>
                  <a:gd name="T60" fmla="+- 0 1194 1155"/>
                  <a:gd name="T61" fmla="*/ T60 w 138"/>
                  <a:gd name="T62" fmla="+- 0 1363 1301"/>
                  <a:gd name="T63" fmla="*/ 1363 h 127"/>
                  <a:gd name="T64" fmla="+- 0 1195 1155"/>
                  <a:gd name="T65" fmla="*/ T64 w 138"/>
                  <a:gd name="T66" fmla="+- 0 1361 1301"/>
                  <a:gd name="T67" fmla="*/ 1361 h 127"/>
                  <a:gd name="T68" fmla="+- 0 1179 1155"/>
                  <a:gd name="T69" fmla="*/ T68 w 138"/>
                  <a:gd name="T70" fmla="+- 0 1361 1301"/>
                  <a:gd name="T71" fmla="*/ 1361 h 127"/>
                  <a:gd name="T72" fmla="+- 0 1177 1155"/>
                  <a:gd name="T73" fmla="*/ T72 w 138"/>
                  <a:gd name="T74" fmla="+- 0 1361 1301"/>
                  <a:gd name="T75" fmla="*/ 1361 h 127"/>
                  <a:gd name="T76" fmla="+- 0 1174 1155"/>
                  <a:gd name="T77" fmla="*/ T76 w 138"/>
                  <a:gd name="T78" fmla="+- 0 1358 1301"/>
                  <a:gd name="T79" fmla="*/ 1358 h 127"/>
                  <a:gd name="T80" fmla="+- 0 1172 1155"/>
                  <a:gd name="T81" fmla="*/ T80 w 138"/>
                  <a:gd name="T82" fmla="+- 0 1356 1301"/>
                  <a:gd name="T83" fmla="*/ 1356 h 127"/>
                  <a:gd name="T84" fmla="+- 0 1170 1155"/>
                  <a:gd name="T85" fmla="*/ T84 w 138"/>
                  <a:gd name="T86" fmla="+- 0 1348 1301"/>
                  <a:gd name="T87" fmla="*/ 1348 h 127"/>
                  <a:gd name="T88" fmla="+- 0 1169 1155"/>
                  <a:gd name="T89" fmla="*/ T88 w 138"/>
                  <a:gd name="T90" fmla="+- 0 1342 1301"/>
                  <a:gd name="T91" fmla="*/ 1342 h 127"/>
                  <a:gd name="T92" fmla="+- 0 1170 1155"/>
                  <a:gd name="T93" fmla="*/ T92 w 138"/>
                  <a:gd name="T94" fmla="+- 0 1322 1301"/>
                  <a:gd name="T95" fmla="*/ 1322 h 127"/>
                  <a:gd name="T96" fmla="+- 0 1171 1155"/>
                  <a:gd name="T97" fmla="*/ T96 w 138"/>
                  <a:gd name="T98" fmla="+- 0 1315 1301"/>
                  <a:gd name="T99" fmla="*/ 1315 h 127"/>
                  <a:gd name="T100" fmla="+- 0 1175 1155"/>
                  <a:gd name="T101" fmla="*/ T100 w 138"/>
                  <a:gd name="T102" fmla="+- 0 1308 1301"/>
                  <a:gd name="T103" fmla="*/ 1308 h 127"/>
                  <a:gd name="T104" fmla="+- 0 1178 1155"/>
                  <a:gd name="T105" fmla="*/ T104 w 138"/>
                  <a:gd name="T106" fmla="+- 0 1306 1301"/>
                  <a:gd name="T107" fmla="*/ 1306 h 127"/>
                  <a:gd name="T108" fmla="+- 0 1196 1155"/>
                  <a:gd name="T109" fmla="*/ T108 w 138"/>
                  <a:gd name="T110" fmla="+- 0 1306 1301"/>
                  <a:gd name="T111" fmla="*/ 1306 h 127"/>
                  <a:gd name="T112" fmla="+- 0 1195 1155"/>
                  <a:gd name="T113" fmla="*/ T112 w 138"/>
                  <a:gd name="T114" fmla="+- 0 1305 1301"/>
                  <a:gd name="T115" fmla="*/ 1305 h 127"/>
                  <a:gd name="T116" fmla="+- 0 1189 1155"/>
                  <a:gd name="T117" fmla="*/ T116 w 138"/>
                  <a:gd name="T118" fmla="+- 0 1301 1301"/>
                  <a:gd name="T119" fmla="*/ 1301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Lst>
                <a:rect l="0" t="0" r="r" b="b"/>
                <a:pathLst>
                  <a:path w="138" h="127">
                    <a:moveTo>
                      <a:pt x="34" y="0"/>
                    </a:moveTo>
                    <a:lnTo>
                      <a:pt x="22" y="0"/>
                    </a:lnTo>
                    <a:lnTo>
                      <a:pt x="18" y="2"/>
                    </a:lnTo>
                    <a:lnTo>
                      <a:pt x="10" y="7"/>
                    </a:lnTo>
                    <a:lnTo>
                      <a:pt x="6" y="11"/>
                    </a:lnTo>
                    <a:lnTo>
                      <a:pt x="2" y="21"/>
                    </a:lnTo>
                    <a:lnTo>
                      <a:pt x="0" y="27"/>
                    </a:lnTo>
                    <a:lnTo>
                      <a:pt x="0" y="39"/>
                    </a:lnTo>
                    <a:lnTo>
                      <a:pt x="2" y="45"/>
                    </a:lnTo>
                    <a:lnTo>
                      <a:pt x="4" y="50"/>
                    </a:lnTo>
                    <a:lnTo>
                      <a:pt x="6" y="55"/>
                    </a:lnTo>
                    <a:lnTo>
                      <a:pt x="9" y="59"/>
                    </a:lnTo>
                    <a:lnTo>
                      <a:pt x="17" y="64"/>
                    </a:lnTo>
                    <a:lnTo>
                      <a:pt x="21" y="65"/>
                    </a:lnTo>
                    <a:lnTo>
                      <a:pt x="33" y="65"/>
                    </a:lnTo>
                    <a:lnTo>
                      <a:pt x="39" y="62"/>
                    </a:lnTo>
                    <a:lnTo>
                      <a:pt x="40" y="60"/>
                    </a:lnTo>
                    <a:lnTo>
                      <a:pt x="24" y="60"/>
                    </a:lnTo>
                    <a:lnTo>
                      <a:pt x="22" y="60"/>
                    </a:lnTo>
                    <a:lnTo>
                      <a:pt x="19" y="57"/>
                    </a:lnTo>
                    <a:lnTo>
                      <a:pt x="17" y="55"/>
                    </a:lnTo>
                    <a:lnTo>
                      <a:pt x="15" y="47"/>
                    </a:lnTo>
                    <a:lnTo>
                      <a:pt x="14" y="41"/>
                    </a:lnTo>
                    <a:lnTo>
                      <a:pt x="15" y="21"/>
                    </a:lnTo>
                    <a:lnTo>
                      <a:pt x="16" y="14"/>
                    </a:lnTo>
                    <a:lnTo>
                      <a:pt x="20" y="7"/>
                    </a:lnTo>
                    <a:lnTo>
                      <a:pt x="23" y="5"/>
                    </a:lnTo>
                    <a:lnTo>
                      <a:pt x="41" y="5"/>
                    </a:lnTo>
                    <a:lnTo>
                      <a:pt x="40" y="4"/>
                    </a:lnTo>
                    <a:lnTo>
                      <a:pt x="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38" name="Freeform 537"/>
              <p:cNvSpPr/>
              <p:nvPr/>
            </p:nvSpPr>
            <p:spPr bwMode="auto">
              <a:xfrm>
                <a:off x="1155" y="1301"/>
                <a:ext cx="138" cy="127"/>
              </a:xfrm>
              <a:custGeom>
                <a:gdLst>
                  <a:gd name="T0" fmla="+- 0 1196 1155"/>
                  <a:gd name="T1" fmla="*/ T0 w 138"/>
                  <a:gd name="T2" fmla="+- 0 1306 1301"/>
                  <a:gd name="T3" fmla="*/ 1306 h 127"/>
                  <a:gd name="T4" fmla="+- 0 1184 1155"/>
                  <a:gd name="T5" fmla="*/ T4 w 138"/>
                  <a:gd name="T6" fmla="+- 0 1306 1301"/>
                  <a:gd name="T7" fmla="*/ 1306 h 127"/>
                  <a:gd name="T8" fmla="+- 0 1186 1155"/>
                  <a:gd name="T9" fmla="*/ T8 w 138"/>
                  <a:gd name="T10" fmla="+- 0 1308 1301"/>
                  <a:gd name="T11" fmla="*/ 1308 h 127"/>
                  <a:gd name="T12" fmla="+- 0 1191 1155"/>
                  <a:gd name="T13" fmla="*/ T12 w 138"/>
                  <a:gd name="T14" fmla="+- 0 1315 1301"/>
                  <a:gd name="T15" fmla="*/ 1315 h 127"/>
                  <a:gd name="T16" fmla="+- 0 1192 1155"/>
                  <a:gd name="T17" fmla="*/ T16 w 138"/>
                  <a:gd name="T18" fmla="+- 0 1322 1301"/>
                  <a:gd name="T19" fmla="*/ 1322 h 127"/>
                  <a:gd name="T20" fmla="+- 0 1192 1155"/>
                  <a:gd name="T21" fmla="*/ T20 w 138"/>
                  <a:gd name="T22" fmla="+- 0 1346 1301"/>
                  <a:gd name="T23" fmla="*/ 1346 h 127"/>
                  <a:gd name="T24" fmla="+- 0 1191 1155"/>
                  <a:gd name="T25" fmla="*/ T24 w 138"/>
                  <a:gd name="T26" fmla="+- 0 1352 1301"/>
                  <a:gd name="T27" fmla="*/ 1352 h 127"/>
                  <a:gd name="T28" fmla="+- 0 1186 1155"/>
                  <a:gd name="T29" fmla="*/ T28 w 138"/>
                  <a:gd name="T30" fmla="+- 0 1360 1301"/>
                  <a:gd name="T31" fmla="*/ 1360 h 127"/>
                  <a:gd name="T32" fmla="+- 0 1183 1155"/>
                  <a:gd name="T33" fmla="*/ T32 w 138"/>
                  <a:gd name="T34" fmla="+- 0 1361 1301"/>
                  <a:gd name="T35" fmla="*/ 1361 h 127"/>
                  <a:gd name="T36" fmla="+- 0 1195 1155"/>
                  <a:gd name="T37" fmla="*/ T36 w 138"/>
                  <a:gd name="T38" fmla="+- 0 1361 1301"/>
                  <a:gd name="T39" fmla="*/ 1361 h 127"/>
                  <a:gd name="T40" fmla="+- 0 1204 1155"/>
                  <a:gd name="T41" fmla="*/ T40 w 138"/>
                  <a:gd name="T42" fmla="+- 0 1352 1301"/>
                  <a:gd name="T43" fmla="*/ 1352 h 127"/>
                  <a:gd name="T44" fmla="+- 0 1206 1155"/>
                  <a:gd name="T45" fmla="*/ T44 w 138"/>
                  <a:gd name="T46" fmla="+- 0 1344 1301"/>
                  <a:gd name="T47" fmla="*/ 1344 h 127"/>
                  <a:gd name="T48" fmla="+- 0 1206 1155"/>
                  <a:gd name="T49" fmla="*/ T48 w 138"/>
                  <a:gd name="T50" fmla="+- 0 1325 1301"/>
                  <a:gd name="T51" fmla="*/ 1325 h 127"/>
                  <a:gd name="T52" fmla="+- 0 1204 1155"/>
                  <a:gd name="T53" fmla="*/ T52 w 138"/>
                  <a:gd name="T54" fmla="+- 0 1318 1301"/>
                  <a:gd name="T55" fmla="*/ 1318 h 127"/>
                  <a:gd name="T56" fmla="+- 0 1196 1155"/>
                  <a:gd name="T57" fmla="*/ T56 w 138"/>
                  <a:gd name="T58" fmla="+- 0 1306 1301"/>
                  <a:gd name="T59" fmla="*/ 1306 h 12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38" h="127">
                    <a:moveTo>
                      <a:pt x="41" y="5"/>
                    </a:moveTo>
                    <a:lnTo>
                      <a:pt x="29" y="5"/>
                    </a:lnTo>
                    <a:lnTo>
                      <a:pt x="31" y="7"/>
                    </a:lnTo>
                    <a:lnTo>
                      <a:pt x="36" y="14"/>
                    </a:lnTo>
                    <a:lnTo>
                      <a:pt x="37" y="21"/>
                    </a:lnTo>
                    <a:lnTo>
                      <a:pt x="37" y="45"/>
                    </a:lnTo>
                    <a:lnTo>
                      <a:pt x="36" y="51"/>
                    </a:lnTo>
                    <a:lnTo>
                      <a:pt x="31" y="59"/>
                    </a:lnTo>
                    <a:lnTo>
                      <a:pt x="28" y="60"/>
                    </a:lnTo>
                    <a:lnTo>
                      <a:pt x="40" y="60"/>
                    </a:lnTo>
                    <a:lnTo>
                      <a:pt x="49" y="51"/>
                    </a:lnTo>
                    <a:lnTo>
                      <a:pt x="51" y="43"/>
                    </a:lnTo>
                    <a:lnTo>
                      <a:pt x="51" y="24"/>
                    </a:lnTo>
                    <a:lnTo>
                      <a:pt x="49" y="17"/>
                    </a:lnTo>
                    <a:lnTo>
                      <a:pt x="41" y="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8771" name="Group 538"/>
          <p:cNvGrpSpPr>
            <a:grpSpLocks noChangeAspect="1"/>
          </p:cNvGrpSpPr>
          <p:nvPr/>
        </p:nvGrpSpPr>
        <p:grpSpPr>
          <a:xfrm>
            <a:off x="3470740" y="5613728"/>
            <a:ext cx="2063810" cy="943360"/>
            <a:chExt cx="1514" cy="693"/>
          </a:xfrm>
        </p:grpSpPr>
        <p:grpSp>
          <p:nvGrpSpPr>
            <p:cNvPr id="8772" name="Group 539"/>
            <p:cNvGrpSpPr/>
            <p:nvPr/>
          </p:nvGrpSpPr>
          <p:grpSpPr>
            <a:xfrm>
              <a:off x="57" y="57"/>
              <a:ext cx="303" cy="220"/>
              <a:chOff x="57" y="57"/>
              <a:chExt cx="303" cy="220"/>
            </a:xfrm>
          </p:grpSpPr>
          <p:sp>
            <p:nvSpPr>
              <p:cNvPr id="8787" name="Freeform 540"/>
              <p:cNvSpPr/>
              <p:nvPr/>
            </p:nvSpPr>
            <p:spPr bwMode="auto">
              <a:xfrm>
                <a:off x="57" y="57"/>
                <a:ext cx="303" cy="220"/>
              </a:xfrm>
              <a:custGeom>
                <a:gdLst>
                  <a:gd name="T0" fmla="+- 0 349 57"/>
                  <a:gd name="T1" fmla="*/ T0 w 303"/>
                  <a:gd name="T2" fmla="+- 0 57 57"/>
                  <a:gd name="T3" fmla="*/ 57 h 220"/>
                  <a:gd name="T4" fmla="+- 0 64 57"/>
                  <a:gd name="T5" fmla="*/ T4 w 303"/>
                  <a:gd name="T6" fmla="+- 0 57 57"/>
                  <a:gd name="T7" fmla="*/ 57 h 220"/>
                  <a:gd name="T8" fmla="+- 0 61 57"/>
                  <a:gd name="T9" fmla="*/ T8 w 303"/>
                  <a:gd name="T10" fmla="+- 0 58 57"/>
                  <a:gd name="T11" fmla="*/ 58 h 220"/>
                  <a:gd name="T12" fmla="+- 0 58 57"/>
                  <a:gd name="T13" fmla="*/ T12 w 303"/>
                  <a:gd name="T14" fmla="+- 0 61 57"/>
                  <a:gd name="T15" fmla="*/ 61 h 220"/>
                  <a:gd name="T16" fmla="+- 0 57 57"/>
                  <a:gd name="T17" fmla="*/ T16 w 303"/>
                  <a:gd name="T18" fmla="+- 0 64 57"/>
                  <a:gd name="T19" fmla="*/ 64 h 220"/>
                  <a:gd name="T20" fmla="+- 0 57 57"/>
                  <a:gd name="T21" fmla="*/ T20 w 303"/>
                  <a:gd name="T22" fmla="+- 0 269 57"/>
                  <a:gd name="T23" fmla="*/ 269 h 220"/>
                  <a:gd name="T24" fmla="+- 0 58 57"/>
                  <a:gd name="T25" fmla="*/ T24 w 303"/>
                  <a:gd name="T26" fmla="+- 0 272 57"/>
                  <a:gd name="T27" fmla="*/ 272 h 220"/>
                  <a:gd name="T28" fmla="+- 0 61 57"/>
                  <a:gd name="T29" fmla="*/ T28 w 303"/>
                  <a:gd name="T30" fmla="+- 0 276 57"/>
                  <a:gd name="T31" fmla="*/ 276 h 220"/>
                  <a:gd name="T32" fmla="+- 0 64 57"/>
                  <a:gd name="T33" fmla="*/ T32 w 303"/>
                  <a:gd name="T34" fmla="+- 0 277 57"/>
                  <a:gd name="T35" fmla="*/ 277 h 220"/>
                  <a:gd name="T36" fmla="+- 0 352 57"/>
                  <a:gd name="T37" fmla="*/ T36 w 303"/>
                  <a:gd name="T38" fmla="+- 0 277 57"/>
                  <a:gd name="T39" fmla="*/ 277 h 220"/>
                  <a:gd name="T40" fmla="+- 0 354 57"/>
                  <a:gd name="T41" fmla="*/ T40 w 303"/>
                  <a:gd name="T42" fmla="+- 0 276 57"/>
                  <a:gd name="T43" fmla="*/ 276 h 220"/>
                  <a:gd name="T44" fmla="+- 0 358 57"/>
                  <a:gd name="T45" fmla="*/ T44 w 303"/>
                  <a:gd name="T46" fmla="+- 0 272 57"/>
                  <a:gd name="T47" fmla="*/ 272 h 220"/>
                  <a:gd name="T48" fmla="+- 0 359 57"/>
                  <a:gd name="T49" fmla="*/ T48 w 303"/>
                  <a:gd name="T50" fmla="+- 0 269 57"/>
                  <a:gd name="T51" fmla="*/ 269 h 220"/>
                  <a:gd name="T52" fmla="+- 0 359 57"/>
                  <a:gd name="T53" fmla="*/ T52 w 303"/>
                  <a:gd name="T54" fmla="+- 0 257 57"/>
                  <a:gd name="T55" fmla="*/ 257 h 220"/>
                  <a:gd name="T56" fmla="+- 0 77 57"/>
                  <a:gd name="T57" fmla="*/ T56 w 303"/>
                  <a:gd name="T58" fmla="+- 0 257 57"/>
                  <a:gd name="T59" fmla="*/ 257 h 220"/>
                  <a:gd name="T60" fmla="+- 0 77 57"/>
                  <a:gd name="T61" fmla="*/ T60 w 303"/>
                  <a:gd name="T62" fmla="+- 0 77 57"/>
                  <a:gd name="T63" fmla="*/ 77 h 220"/>
                  <a:gd name="T64" fmla="+- 0 339 57"/>
                  <a:gd name="T65" fmla="*/ T64 w 303"/>
                  <a:gd name="T66" fmla="+- 0 77 57"/>
                  <a:gd name="T67" fmla="*/ 77 h 220"/>
                  <a:gd name="T68" fmla="+- 0 339 57"/>
                  <a:gd name="T69" fmla="*/ T68 w 303"/>
                  <a:gd name="T70" fmla="+- 0 67 57"/>
                  <a:gd name="T71" fmla="*/ 67 h 220"/>
                  <a:gd name="T72" fmla="+- 0 349 57"/>
                  <a:gd name="T73" fmla="*/ T72 w 303"/>
                  <a:gd name="T74" fmla="+- 0 67 57"/>
                  <a:gd name="T75" fmla="*/ 67 h 220"/>
                  <a:gd name="T76" fmla="+- 0 349 57"/>
                  <a:gd name="T77" fmla="*/ T76 w 303"/>
                  <a:gd name="T78" fmla="+- 0 57 57"/>
                  <a:gd name="T79" fmla="*/ 57 h 22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303" h="220">
                    <a:moveTo>
                      <a:pt x="292" y="0"/>
                    </a:moveTo>
                    <a:lnTo>
                      <a:pt x="7" y="0"/>
                    </a:lnTo>
                    <a:lnTo>
                      <a:pt x="4" y="1"/>
                    </a:lnTo>
                    <a:lnTo>
                      <a:pt x="1" y="4"/>
                    </a:lnTo>
                    <a:lnTo>
                      <a:pt x="0" y="7"/>
                    </a:lnTo>
                    <a:lnTo>
                      <a:pt x="0" y="212"/>
                    </a:lnTo>
                    <a:lnTo>
                      <a:pt x="1" y="215"/>
                    </a:lnTo>
                    <a:lnTo>
                      <a:pt x="4" y="219"/>
                    </a:lnTo>
                    <a:lnTo>
                      <a:pt x="7" y="220"/>
                    </a:lnTo>
                    <a:lnTo>
                      <a:pt x="295" y="220"/>
                    </a:lnTo>
                    <a:lnTo>
                      <a:pt x="297" y="219"/>
                    </a:lnTo>
                    <a:lnTo>
                      <a:pt x="301" y="215"/>
                    </a:lnTo>
                    <a:lnTo>
                      <a:pt x="302" y="212"/>
                    </a:lnTo>
                    <a:lnTo>
                      <a:pt x="302" y="200"/>
                    </a:lnTo>
                    <a:lnTo>
                      <a:pt x="20" y="200"/>
                    </a:lnTo>
                    <a:lnTo>
                      <a:pt x="20" y="20"/>
                    </a:lnTo>
                    <a:lnTo>
                      <a:pt x="282" y="20"/>
                    </a:lnTo>
                    <a:lnTo>
                      <a:pt x="282" y="10"/>
                    </a:lnTo>
                    <a:lnTo>
                      <a:pt x="292" y="10"/>
                    </a:lnTo>
                    <a:lnTo>
                      <a:pt x="29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88" name="Freeform 541"/>
              <p:cNvSpPr/>
              <p:nvPr/>
            </p:nvSpPr>
            <p:spPr bwMode="auto">
              <a:xfrm>
                <a:off x="57" y="57"/>
                <a:ext cx="303" cy="220"/>
              </a:xfrm>
              <a:custGeom>
                <a:gdLst>
                  <a:gd name="T0" fmla="+- 0 349 57"/>
                  <a:gd name="T1" fmla="*/ T0 w 303"/>
                  <a:gd name="T2" fmla="+- 0 67 57"/>
                  <a:gd name="T3" fmla="*/ 67 h 220"/>
                  <a:gd name="T4" fmla="+- 0 339 57"/>
                  <a:gd name="T5" fmla="*/ T4 w 303"/>
                  <a:gd name="T6" fmla="+- 0 67 57"/>
                  <a:gd name="T7" fmla="*/ 67 h 220"/>
                  <a:gd name="T8" fmla="+- 0 339 57"/>
                  <a:gd name="T9" fmla="*/ T8 w 303"/>
                  <a:gd name="T10" fmla="+- 0 257 57"/>
                  <a:gd name="T11" fmla="*/ 257 h 220"/>
                  <a:gd name="T12" fmla="+- 0 359 57"/>
                  <a:gd name="T13" fmla="*/ T12 w 303"/>
                  <a:gd name="T14" fmla="+- 0 257 57"/>
                  <a:gd name="T15" fmla="*/ 257 h 220"/>
                  <a:gd name="T16" fmla="+- 0 359 57"/>
                  <a:gd name="T17" fmla="*/ T16 w 303"/>
                  <a:gd name="T18" fmla="+- 0 77 57"/>
                  <a:gd name="T19" fmla="*/ 77 h 220"/>
                  <a:gd name="T20" fmla="+- 0 349 57"/>
                  <a:gd name="T21" fmla="*/ T20 w 303"/>
                  <a:gd name="T22" fmla="+- 0 77 57"/>
                  <a:gd name="T23" fmla="*/ 77 h 220"/>
                  <a:gd name="T24" fmla="+- 0 349 57"/>
                  <a:gd name="T25" fmla="*/ T24 w 303"/>
                  <a:gd name="T26" fmla="+- 0 67 57"/>
                  <a:gd name="T27" fmla="*/ 67 h 220"/>
                </a:gdLst>
                <a:cxnLst>
                  <a:cxn ang="0">
                    <a:pos x="T1" y="T3"/>
                  </a:cxn>
                  <a:cxn ang="0">
                    <a:pos x="T5" y="T7"/>
                  </a:cxn>
                  <a:cxn ang="0">
                    <a:pos x="T9" y="T11"/>
                  </a:cxn>
                  <a:cxn ang="0">
                    <a:pos x="T13" y="T15"/>
                  </a:cxn>
                  <a:cxn ang="0">
                    <a:pos x="T17" y="T19"/>
                  </a:cxn>
                  <a:cxn ang="0">
                    <a:pos x="T21" y="T23"/>
                  </a:cxn>
                  <a:cxn ang="0">
                    <a:pos x="T25" y="T27"/>
                  </a:cxn>
                </a:cxnLst>
                <a:rect l="0" t="0" r="r" b="b"/>
                <a:pathLst>
                  <a:path w="303" h="220">
                    <a:moveTo>
                      <a:pt x="292" y="10"/>
                    </a:moveTo>
                    <a:lnTo>
                      <a:pt x="282" y="10"/>
                    </a:lnTo>
                    <a:lnTo>
                      <a:pt x="282" y="200"/>
                    </a:lnTo>
                    <a:lnTo>
                      <a:pt x="302" y="200"/>
                    </a:lnTo>
                    <a:lnTo>
                      <a:pt x="302" y="20"/>
                    </a:lnTo>
                    <a:lnTo>
                      <a:pt x="292" y="20"/>
                    </a:lnTo>
                    <a:lnTo>
                      <a:pt x="29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89" name="Freeform 542"/>
              <p:cNvSpPr/>
              <p:nvPr/>
            </p:nvSpPr>
            <p:spPr bwMode="auto">
              <a:xfrm>
                <a:off x="57" y="57"/>
                <a:ext cx="303" cy="220"/>
              </a:xfrm>
              <a:custGeom>
                <a:gdLst>
                  <a:gd name="T0" fmla="+- 0 352 57"/>
                  <a:gd name="T1" fmla="*/ T0 w 303"/>
                  <a:gd name="T2" fmla="+- 0 57 57"/>
                  <a:gd name="T3" fmla="*/ 57 h 220"/>
                  <a:gd name="T4" fmla="+- 0 349 57"/>
                  <a:gd name="T5" fmla="*/ T4 w 303"/>
                  <a:gd name="T6" fmla="+- 0 57 57"/>
                  <a:gd name="T7" fmla="*/ 57 h 220"/>
                  <a:gd name="T8" fmla="+- 0 349 57"/>
                  <a:gd name="T9" fmla="*/ T8 w 303"/>
                  <a:gd name="T10" fmla="+- 0 77 57"/>
                  <a:gd name="T11" fmla="*/ 77 h 220"/>
                  <a:gd name="T12" fmla="+- 0 359 57"/>
                  <a:gd name="T13" fmla="*/ T12 w 303"/>
                  <a:gd name="T14" fmla="+- 0 77 57"/>
                  <a:gd name="T15" fmla="*/ 77 h 220"/>
                  <a:gd name="T16" fmla="+- 0 359 57"/>
                  <a:gd name="T17" fmla="*/ T16 w 303"/>
                  <a:gd name="T18" fmla="+- 0 64 57"/>
                  <a:gd name="T19" fmla="*/ 64 h 220"/>
                  <a:gd name="T20" fmla="+- 0 358 57"/>
                  <a:gd name="T21" fmla="*/ T20 w 303"/>
                  <a:gd name="T22" fmla="+- 0 61 57"/>
                  <a:gd name="T23" fmla="*/ 61 h 220"/>
                  <a:gd name="T24" fmla="+- 0 354 57"/>
                  <a:gd name="T25" fmla="*/ T24 w 303"/>
                  <a:gd name="T26" fmla="+- 0 58 57"/>
                  <a:gd name="T27" fmla="*/ 58 h 220"/>
                  <a:gd name="T28" fmla="+- 0 352 57"/>
                  <a:gd name="T29" fmla="*/ T28 w 303"/>
                  <a:gd name="T30" fmla="+- 0 57 57"/>
                  <a:gd name="T31" fmla="*/ 57 h 22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03" h="220">
                    <a:moveTo>
                      <a:pt x="295" y="0"/>
                    </a:moveTo>
                    <a:lnTo>
                      <a:pt x="292" y="0"/>
                    </a:lnTo>
                    <a:lnTo>
                      <a:pt x="292" y="20"/>
                    </a:lnTo>
                    <a:lnTo>
                      <a:pt x="302" y="20"/>
                    </a:lnTo>
                    <a:lnTo>
                      <a:pt x="302" y="7"/>
                    </a:lnTo>
                    <a:lnTo>
                      <a:pt x="301" y="4"/>
                    </a:lnTo>
                    <a:lnTo>
                      <a:pt x="297" y="1"/>
                    </a:lnTo>
                    <a:lnTo>
                      <a:pt x="29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73" name="Group 543"/>
            <p:cNvGrpSpPr/>
            <p:nvPr/>
          </p:nvGrpSpPr>
          <p:grpSpPr>
            <a:xfrm>
              <a:off x="57" y="357"/>
              <a:ext cx="303" cy="220"/>
              <a:chOff x="57" y="357"/>
              <a:chExt cx="303" cy="220"/>
            </a:xfrm>
          </p:grpSpPr>
          <p:sp>
            <p:nvSpPr>
              <p:cNvPr id="8783" name="Freeform 544"/>
              <p:cNvSpPr/>
              <p:nvPr/>
            </p:nvSpPr>
            <p:spPr bwMode="auto">
              <a:xfrm>
                <a:off x="57" y="357"/>
                <a:ext cx="303" cy="220"/>
              </a:xfrm>
              <a:custGeom>
                <a:gdLst>
                  <a:gd name="T0" fmla="+- 0 349 57"/>
                  <a:gd name="T1" fmla="*/ T0 w 303"/>
                  <a:gd name="T2" fmla="+- 0 357 357"/>
                  <a:gd name="T3" fmla="*/ 357 h 220"/>
                  <a:gd name="T4" fmla="+- 0 64 57"/>
                  <a:gd name="T5" fmla="*/ T4 w 303"/>
                  <a:gd name="T6" fmla="+- 0 357 357"/>
                  <a:gd name="T7" fmla="*/ 357 h 220"/>
                  <a:gd name="T8" fmla="+- 0 61 57"/>
                  <a:gd name="T9" fmla="*/ T8 w 303"/>
                  <a:gd name="T10" fmla="+- 0 358 357"/>
                  <a:gd name="T11" fmla="*/ 358 h 220"/>
                  <a:gd name="T12" fmla="+- 0 58 57"/>
                  <a:gd name="T13" fmla="*/ T12 w 303"/>
                  <a:gd name="T14" fmla="+- 0 361 357"/>
                  <a:gd name="T15" fmla="*/ 361 h 220"/>
                  <a:gd name="T16" fmla="+- 0 57 57"/>
                  <a:gd name="T17" fmla="*/ T16 w 303"/>
                  <a:gd name="T18" fmla="+- 0 364 357"/>
                  <a:gd name="T19" fmla="*/ 364 h 220"/>
                  <a:gd name="T20" fmla="+- 0 57 57"/>
                  <a:gd name="T21" fmla="*/ T20 w 303"/>
                  <a:gd name="T22" fmla="+- 0 569 357"/>
                  <a:gd name="T23" fmla="*/ 569 h 220"/>
                  <a:gd name="T24" fmla="+- 0 58 57"/>
                  <a:gd name="T25" fmla="*/ T24 w 303"/>
                  <a:gd name="T26" fmla="+- 0 572 357"/>
                  <a:gd name="T27" fmla="*/ 572 h 220"/>
                  <a:gd name="T28" fmla="+- 0 61 57"/>
                  <a:gd name="T29" fmla="*/ T28 w 303"/>
                  <a:gd name="T30" fmla="+- 0 576 357"/>
                  <a:gd name="T31" fmla="*/ 576 h 220"/>
                  <a:gd name="T32" fmla="+- 0 64 57"/>
                  <a:gd name="T33" fmla="*/ T32 w 303"/>
                  <a:gd name="T34" fmla="+- 0 577 357"/>
                  <a:gd name="T35" fmla="*/ 577 h 220"/>
                  <a:gd name="T36" fmla="+- 0 352 57"/>
                  <a:gd name="T37" fmla="*/ T36 w 303"/>
                  <a:gd name="T38" fmla="+- 0 577 357"/>
                  <a:gd name="T39" fmla="*/ 577 h 220"/>
                  <a:gd name="T40" fmla="+- 0 354 57"/>
                  <a:gd name="T41" fmla="*/ T40 w 303"/>
                  <a:gd name="T42" fmla="+- 0 576 357"/>
                  <a:gd name="T43" fmla="*/ 576 h 220"/>
                  <a:gd name="T44" fmla="+- 0 358 57"/>
                  <a:gd name="T45" fmla="*/ T44 w 303"/>
                  <a:gd name="T46" fmla="+- 0 572 357"/>
                  <a:gd name="T47" fmla="*/ 572 h 220"/>
                  <a:gd name="T48" fmla="+- 0 359 57"/>
                  <a:gd name="T49" fmla="*/ T48 w 303"/>
                  <a:gd name="T50" fmla="+- 0 569 357"/>
                  <a:gd name="T51" fmla="*/ 569 h 220"/>
                  <a:gd name="T52" fmla="+- 0 359 57"/>
                  <a:gd name="T53" fmla="*/ T52 w 303"/>
                  <a:gd name="T54" fmla="+- 0 557 357"/>
                  <a:gd name="T55" fmla="*/ 557 h 220"/>
                  <a:gd name="T56" fmla="+- 0 77 57"/>
                  <a:gd name="T57" fmla="*/ T56 w 303"/>
                  <a:gd name="T58" fmla="+- 0 557 357"/>
                  <a:gd name="T59" fmla="*/ 557 h 220"/>
                  <a:gd name="T60" fmla="+- 0 77 57"/>
                  <a:gd name="T61" fmla="*/ T60 w 303"/>
                  <a:gd name="T62" fmla="+- 0 377 357"/>
                  <a:gd name="T63" fmla="*/ 377 h 220"/>
                  <a:gd name="T64" fmla="+- 0 339 57"/>
                  <a:gd name="T65" fmla="*/ T64 w 303"/>
                  <a:gd name="T66" fmla="+- 0 377 357"/>
                  <a:gd name="T67" fmla="*/ 377 h 220"/>
                  <a:gd name="T68" fmla="+- 0 339 57"/>
                  <a:gd name="T69" fmla="*/ T68 w 303"/>
                  <a:gd name="T70" fmla="+- 0 367 357"/>
                  <a:gd name="T71" fmla="*/ 367 h 220"/>
                  <a:gd name="T72" fmla="+- 0 349 57"/>
                  <a:gd name="T73" fmla="*/ T72 w 303"/>
                  <a:gd name="T74" fmla="+- 0 367 357"/>
                  <a:gd name="T75" fmla="*/ 367 h 220"/>
                  <a:gd name="T76" fmla="+- 0 349 57"/>
                  <a:gd name="T77" fmla="*/ T76 w 303"/>
                  <a:gd name="T78" fmla="+- 0 357 357"/>
                  <a:gd name="T79" fmla="*/ 357 h 22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303" h="220">
                    <a:moveTo>
                      <a:pt x="292" y="0"/>
                    </a:moveTo>
                    <a:lnTo>
                      <a:pt x="7" y="0"/>
                    </a:lnTo>
                    <a:lnTo>
                      <a:pt x="4" y="1"/>
                    </a:lnTo>
                    <a:lnTo>
                      <a:pt x="1" y="4"/>
                    </a:lnTo>
                    <a:lnTo>
                      <a:pt x="0" y="7"/>
                    </a:lnTo>
                    <a:lnTo>
                      <a:pt x="0" y="212"/>
                    </a:lnTo>
                    <a:lnTo>
                      <a:pt x="1" y="215"/>
                    </a:lnTo>
                    <a:lnTo>
                      <a:pt x="4" y="219"/>
                    </a:lnTo>
                    <a:lnTo>
                      <a:pt x="7" y="220"/>
                    </a:lnTo>
                    <a:lnTo>
                      <a:pt x="295" y="220"/>
                    </a:lnTo>
                    <a:lnTo>
                      <a:pt x="297" y="219"/>
                    </a:lnTo>
                    <a:lnTo>
                      <a:pt x="301" y="215"/>
                    </a:lnTo>
                    <a:lnTo>
                      <a:pt x="302" y="212"/>
                    </a:lnTo>
                    <a:lnTo>
                      <a:pt x="302" y="200"/>
                    </a:lnTo>
                    <a:lnTo>
                      <a:pt x="20" y="200"/>
                    </a:lnTo>
                    <a:lnTo>
                      <a:pt x="20" y="20"/>
                    </a:lnTo>
                    <a:lnTo>
                      <a:pt x="282" y="20"/>
                    </a:lnTo>
                    <a:lnTo>
                      <a:pt x="282" y="10"/>
                    </a:lnTo>
                    <a:lnTo>
                      <a:pt x="292" y="10"/>
                    </a:lnTo>
                    <a:lnTo>
                      <a:pt x="29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84" name="Freeform 545"/>
              <p:cNvSpPr/>
              <p:nvPr/>
            </p:nvSpPr>
            <p:spPr bwMode="auto">
              <a:xfrm>
                <a:off x="57" y="357"/>
                <a:ext cx="303" cy="220"/>
              </a:xfrm>
              <a:custGeom>
                <a:gdLst>
                  <a:gd name="T0" fmla="+- 0 349 57"/>
                  <a:gd name="T1" fmla="*/ T0 w 303"/>
                  <a:gd name="T2" fmla="+- 0 367 357"/>
                  <a:gd name="T3" fmla="*/ 367 h 220"/>
                  <a:gd name="T4" fmla="+- 0 339 57"/>
                  <a:gd name="T5" fmla="*/ T4 w 303"/>
                  <a:gd name="T6" fmla="+- 0 367 357"/>
                  <a:gd name="T7" fmla="*/ 367 h 220"/>
                  <a:gd name="T8" fmla="+- 0 339 57"/>
                  <a:gd name="T9" fmla="*/ T8 w 303"/>
                  <a:gd name="T10" fmla="+- 0 557 357"/>
                  <a:gd name="T11" fmla="*/ 557 h 220"/>
                  <a:gd name="T12" fmla="+- 0 359 57"/>
                  <a:gd name="T13" fmla="*/ T12 w 303"/>
                  <a:gd name="T14" fmla="+- 0 557 357"/>
                  <a:gd name="T15" fmla="*/ 557 h 220"/>
                  <a:gd name="T16" fmla="+- 0 359 57"/>
                  <a:gd name="T17" fmla="*/ T16 w 303"/>
                  <a:gd name="T18" fmla="+- 0 377 357"/>
                  <a:gd name="T19" fmla="*/ 377 h 220"/>
                  <a:gd name="T20" fmla="+- 0 349 57"/>
                  <a:gd name="T21" fmla="*/ T20 w 303"/>
                  <a:gd name="T22" fmla="+- 0 377 357"/>
                  <a:gd name="T23" fmla="*/ 377 h 220"/>
                  <a:gd name="T24" fmla="+- 0 349 57"/>
                  <a:gd name="T25" fmla="*/ T24 w 303"/>
                  <a:gd name="T26" fmla="+- 0 367 357"/>
                  <a:gd name="T27" fmla="*/ 367 h 220"/>
                </a:gdLst>
                <a:cxnLst>
                  <a:cxn ang="0">
                    <a:pos x="T1" y="T3"/>
                  </a:cxn>
                  <a:cxn ang="0">
                    <a:pos x="T5" y="T7"/>
                  </a:cxn>
                  <a:cxn ang="0">
                    <a:pos x="T9" y="T11"/>
                  </a:cxn>
                  <a:cxn ang="0">
                    <a:pos x="T13" y="T15"/>
                  </a:cxn>
                  <a:cxn ang="0">
                    <a:pos x="T17" y="T19"/>
                  </a:cxn>
                  <a:cxn ang="0">
                    <a:pos x="T21" y="T23"/>
                  </a:cxn>
                  <a:cxn ang="0">
                    <a:pos x="T25" y="T27"/>
                  </a:cxn>
                </a:cxnLst>
                <a:rect l="0" t="0" r="r" b="b"/>
                <a:pathLst>
                  <a:path w="303" h="220">
                    <a:moveTo>
                      <a:pt x="292" y="10"/>
                    </a:moveTo>
                    <a:lnTo>
                      <a:pt x="282" y="10"/>
                    </a:lnTo>
                    <a:lnTo>
                      <a:pt x="282" y="200"/>
                    </a:lnTo>
                    <a:lnTo>
                      <a:pt x="302" y="200"/>
                    </a:lnTo>
                    <a:lnTo>
                      <a:pt x="302" y="20"/>
                    </a:lnTo>
                    <a:lnTo>
                      <a:pt x="292" y="20"/>
                    </a:lnTo>
                    <a:lnTo>
                      <a:pt x="29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85" name="Freeform 546"/>
              <p:cNvSpPr/>
              <p:nvPr/>
            </p:nvSpPr>
            <p:spPr bwMode="auto">
              <a:xfrm>
                <a:off x="57" y="357"/>
                <a:ext cx="303" cy="220"/>
              </a:xfrm>
              <a:custGeom>
                <a:gdLst>
                  <a:gd name="T0" fmla="+- 0 352 57"/>
                  <a:gd name="T1" fmla="*/ T0 w 303"/>
                  <a:gd name="T2" fmla="+- 0 357 357"/>
                  <a:gd name="T3" fmla="*/ 357 h 220"/>
                  <a:gd name="T4" fmla="+- 0 349 57"/>
                  <a:gd name="T5" fmla="*/ T4 w 303"/>
                  <a:gd name="T6" fmla="+- 0 357 357"/>
                  <a:gd name="T7" fmla="*/ 357 h 220"/>
                  <a:gd name="T8" fmla="+- 0 349 57"/>
                  <a:gd name="T9" fmla="*/ T8 w 303"/>
                  <a:gd name="T10" fmla="+- 0 377 357"/>
                  <a:gd name="T11" fmla="*/ 377 h 220"/>
                  <a:gd name="T12" fmla="+- 0 359 57"/>
                  <a:gd name="T13" fmla="*/ T12 w 303"/>
                  <a:gd name="T14" fmla="+- 0 377 357"/>
                  <a:gd name="T15" fmla="*/ 377 h 220"/>
                  <a:gd name="T16" fmla="+- 0 359 57"/>
                  <a:gd name="T17" fmla="*/ T16 w 303"/>
                  <a:gd name="T18" fmla="+- 0 364 357"/>
                  <a:gd name="T19" fmla="*/ 364 h 220"/>
                  <a:gd name="T20" fmla="+- 0 358 57"/>
                  <a:gd name="T21" fmla="*/ T20 w 303"/>
                  <a:gd name="T22" fmla="+- 0 361 357"/>
                  <a:gd name="T23" fmla="*/ 361 h 220"/>
                  <a:gd name="T24" fmla="+- 0 354 57"/>
                  <a:gd name="T25" fmla="*/ T24 w 303"/>
                  <a:gd name="T26" fmla="+- 0 358 357"/>
                  <a:gd name="T27" fmla="*/ 358 h 220"/>
                  <a:gd name="T28" fmla="+- 0 352 57"/>
                  <a:gd name="T29" fmla="*/ T28 w 303"/>
                  <a:gd name="T30" fmla="+- 0 357 357"/>
                  <a:gd name="T31" fmla="*/ 357 h 22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03" h="220">
                    <a:moveTo>
                      <a:pt x="295" y="0"/>
                    </a:moveTo>
                    <a:lnTo>
                      <a:pt x="292" y="0"/>
                    </a:lnTo>
                    <a:lnTo>
                      <a:pt x="292" y="20"/>
                    </a:lnTo>
                    <a:lnTo>
                      <a:pt x="302" y="20"/>
                    </a:lnTo>
                    <a:lnTo>
                      <a:pt x="302" y="7"/>
                    </a:lnTo>
                    <a:lnTo>
                      <a:pt x="301" y="4"/>
                    </a:lnTo>
                    <a:lnTo>
                      <a:pt x="297" y="1"/>
                    </a:lnTo>
                    <a:lnTo>
                      <a:pt x="29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786" name="Picture 547"/>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0" y="394"/>
                <a:ext cx="475" cy="29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774" name="Group 548"/>
            <p:cNvGrpSpPr/>
            <p:nvPr/>
          </p:nvGrpSpPr>
          <p:grpSpPr>
            <a:xfrm>
              <a:off x="67" y="367"/>
              <a:ext cx="283" cy="200"/>
              <a:chOff x="67" y="367"/>
              <a:chExt cx="283" cy="200"/>
            </a:xfrm>
          </p:grpSpPr>
          <p:sp>
            <p:nvSpPr>
              <p:cNvPr id="8782" name="Freeform 549"/>
              <p:cNvSpPr/>
              <p:nvPr/>
            </p:nvSpPr>
            <p:spPr bwMode="auto">
              <a:xfrm>
                <a:off x="67" y="367"/>
                <a:ext cx="283" cy="200"/>
              </a:xfrm>
              <a:custGeom>
                <a:gdLst>
                  <a:gd name="T0" fmla="+- 0 349 67"/>
                  <a:gd name="T1" fmla="*/ T0 w 283"/>
                  <a:gd name="T2" fmla="+- 0 367 367"/>
                  <a:gd name="T3" fmla="*/ 367 h 200"/>
                  <a:gd name="T4" fmla="+- 0 67 67"/>
                  <a:gd name="T5" fmla="*/ T4 w 283"/>
                  <a:gd name="T6" fmla="+- 0 367 367"/>
                  <a:gd name="T7" fmla="*/ 367 h 200"/>
                  <a:gd name="T8" fmla="+- 0 67 67"/>
                  <a:gd name="T9" fmla="*/ T8 w 283"/>
                  <a:gd name="T10" fmla="+- 0 567 367"/>
                  <a:gd name="T11" fmla="*/ 567 h 200"/>
                  <a:gd name="T12" fmla="+- 0 349 67"/>
                  <a:gd name="T13" fmla="*/ T12 w 283"/>
                  <a:gd name="T14" fmla="+- 0 567 367"/>
                  <a:gd name="T15" fmla="*/ 567 h 200"/>
                  <a:gd name="T16" fmla="+- 0 349 67"/>
                  <a:gd name="T17" fmla="*/ T16 w 283"/>
                  <a:gd name="T18" fmla="+- 0 367 367"/>
                  <a:gd name="T19" fmla="*/ 367 h 200"/>
                </a:gdLst>
                <a:cxnLst>
                  <a:cxn ang="0">
                    <a:pos x="T1" y="T3"/>
                  </a:cxn>
                  <a:cxn ang="0">
                    <a:pos x="T5" y="T7"/>
                  </a:cxn>
                  <a:cxn ang="0">
                    <a:pos x="T9" y="T11"/>
                  </a:cxn>
                  <a:cxn ang="0">
                    <a:pos x="T13" y="T15"/>
                  </a:cxn>
                  <a:cxn ang="0">
                    <a:pos x="T17" y="T19"/>
                  </a:cxn>
                </a:cxnLst>
                <a:rect l="0" t="0" r="r" b="b"/>
                <a:pathLst>
                  <a:path w="283" h="200">
                    <a:moveTo>
                      <a:pt x="282" y="0"/>
                    </a:moveTo>
                    <a:lnTo>
                      <a:pt x="0" y="0"/>
                    </a:lnTo>
                    <a:lnTo>
                      <a:pt x="0" y="200"/>
                    </a:lnTo>
                    <a:lnTo>
                      <a:pt x="282" y="200"/>
                    </a:lnTo>
                    <a:lnTo>
                      <a:pt x="28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75" name="Group 550"/>
            <p:cNvGrpSpPr/>
            <p:nvPr/>
          </p:nvGrpSpPr>
          <p:grpSpPr>
            <a:xfrm>
              <a:off x="57" y="357"/>
              <a:ext cx="303" cy="220"/>
              <a:chOff x="57" y="357"/>
              <a:chExt cx="303" cy="220"/>
            </a:xfrm>
          </p:grpSpPr>
          <p:sp>
            <p:nvSpPr>
              <p:cNvPr id="8776" name="Freeform 551"/>
              <p:cNvSpPr/>
              <p:nvPr/>
            </p:nvSpPr>
            <p:spPr bwMode="auto">
              <a:xfrm>
                <a:off x="57" y="357"/>
                <a:ext cx="303" cy="220"/>
              </a:xfrm>
              <a:custGeom>
                <a:gdLst>
                  <a:gd name="T0" fmla="+- 0 349 57"/>
                  <a:gd name="T1" fmla="*/ T0 w 303"/>
                  <a:gd name="T2" fmla="+- 0 357 357"/>
                  <a:gd name="T3" fmla="*/ 357 h 220"/>
                  <a:gd name="T4" fmla="+- 0 64 57"/>
                  <a:gd name="T5" fmla="*/ T4 w 303"/>
                  <a:gd name="T6" fmla="+- 0 357 357"/>
                  <a:gd name="T7" fmla="*/ 357 h 220"/>
                  <a:gd name="T8" fmla="+- 0 61 57"/>
                  <a:gd name="T9" fmla="*/ T8 w 303"/>
                  <a:gd name="T10" fmla="+- 0 358 357"/>
                  <a:gd name="T11" fmla="*/ 358 h 220"/>
                  <a:gd name="T12" fmla="+- 0 58 57"/>
                  <a:gd name="T13" fmla="*/ T12 w 303"/>
                  <a:gd name="T14" fmla="+- 0 361 357"/>
                  <a:gd name="T15" fmla="*/ 361 h 220"/>
                  <a:gd name="T16" fmla="+- 0 57 57"/>
                  <a:gd name="T17" fmla="*/ T16 w 303"/>
                  <a:gd name="T18" fmla="+- 0 364 357"/>
                  <a:gd name="T19" fmla="*/ 364 h 220"/>
                  <a:gd name="T20" fmla="+- 0 57 57"/>
                  <a:gd name="T21" fmla="*/ T20 w 303"/>
                  <a:gd name="T22" fmla="+- 0 569 357"/>
                  <a:gd name="T23" fmla="*/ 569 h 220"/>
                  <a:gd name="T24" fmla="+- 0 58 57"/>
                  <a:gd name="T25" fmla="*/ T24 w 303"/>
                  <a:gd name="T26" fmla="+- 0 572 357"/>
                  <a:gd name="T27" fmla="*/ 572 h 220"/>
                  <a:gd name="T28" fmla="+- 0 61 57"/>
                  <a:gd name="T29" fmla="*/ T28 w 303"/>
                  <a:gd name="T30" fmla="+- 0 576 357"/>
                  <a:gd name="T31" fmla="*/ 576 h 220"/>
                  <a:gd name="T32" fmla="+- 0 64 57"/>
                  <a:gd name="T33" fmla="*/ T32 w 303"/>
                  <a:gd name="T34" fmla="+- 0 577 357"/>
                  <a:gd name="T35" fmla="*/ 577 h 220"/>
                  <a:gd name="T36" fmla="+- 0 352 57"/>
                  <a:gd name="T37" fmla="*/ T36 w 303"/>
                  <a:gd name="T38" fmla="+- 0 577 357"/>
                  <a:gd name="T39" fmla="*/ 577 h 220"/>
                  <a:gd name="T40" fmla="+- 0 354 57"/>
                  <a:gd name="T41" fmla="*/ T40 w 303"/>
                  <a:gd name="T42" fmla="+- 0 576 357"/>
                  <a:gd name="T43" fmla="*/ 576 h 220"/>
                  <a:gd name="T44" fmla="+- 0 358 57"/>
                  <a:gd name="T45" fmla="*/ T44 w 303"/>
                  <a:gd name="T46" fmla="+- 0 572 357"/>
                  <a:gd name="T47" fmla="*/ 572 h 220"/>
                  <a:gd name="T48" fmla="+- 0 359 57"/>
                  <a:gd name="T49" fmla="*/ T48 w 303"/>
                  <a:gd name="T50" fmla="+- 0 569 357"/>
                  <a:gd name="T51" fmla="*/ 569 h 220"/>
                  <a:gd name="T52" fmla="+- 0 359 57"/>
                  <a:gd name="T53" fmla="*/ T52 w 303"/>
                  <a:gd name="T54" fmla="+- 0 557 357"/>
                  <a:gd name="T55" fmla="*/ 557 h 220"/>
                  <a:gd name="T56" fmla="+- 0 77 57"/>
                  <a:gd name="T57" fmla="*/ T56 w 303"/>
                  <a:gd name="T58" fmla="+- 0 557 357"/>
                  <a:gd name="T59" fmla="*/ 557 h 220"/>
                  <a:gd name="T60" fmla="+- 0 77 57"/>
                  <a:gd name="T61" fmla="*/ T60 w 303"/>
                  <a:gd name="T62" fmla="+- 0 377 357"/>
                  <a:gd name="T63" fmla="*/ 377 h 220"/>
                  <a:gd name="T64" fmla="+- 0 339 57"/>
                  <a:gd name="T65" fmla="*/ T64 w 303"/>
                  <a:gd name="T66" fmla="+- 0 377 357"/>
                  <a:gd name="T67" fmla="*/ 377 h 220"/>
                  <a:gd name="T68" fmla="+- 0 339 57"/>
                  <a:gd name="T69" fmla="*/ T68 w 303"/>
                  <a:gd name="T70" fmla="+- 0 367 357"/>
                  <a:gd name="T71" fmla="*/ 367 h 220"/>
                  <a:gd name="T72" fmla="+- 0 349 57"/>
                  <a:gd name="T73" fmla="*/ T72 w 303"/>
                  <a:gd name="T74" fmla="+- 0 367 357"/>
                  <a:gd name="T75" fmla="*/ 367 h 220"/>
                  <a:gd name="T76" fmla="+- 0 349 57"/>
                  <a:gd name="T77" fmla="*/ T76 w 303"/>
                  <a:gd name="T78" fmla="+- 0 357 357"/>
                  <a:gd name="T79" fmla="*/ 357 h 22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303" h="220">
                    <a:moveTo>
                      <a:pt x="292" y="0"/>
                    </a:moveTo>
                    <a:lnTo>
                      <a:pt x="7" y="0"/>
                    </a:lnTo>
                    <a:lnTo>
                      <a:pt x="4" y="1"/>
                    </a:lnTo>
                    <a:lnTo>
                      <a:pt x="1" y="4"/>
                    </a:lnTo>
                    <a:lnTo>
                      <a:pt x="0" y="7"/>
                    </a:lnTo>
                    <a:lnTo>
                      <a:pt x="0" y="212"/>
                    </a:lnTo>
                    <a:lnTo>
                      <a:pt x="1" y="215"/>
                    </a:lnTo>
                    <a:lnTo>
                      <a:pt x="4" y="219"/>
                    </a:lnTo>
                    <a:lnTo>
                      <a:pt x="7" y="220"/>
                    </a:lnTo>
                    <a:lnTo>
                      <a:pt x="295" y="220"/>
                    </a:lnTo>
                    <a:lnTo>
                      <a:pt x="297" y="219"/>
                    </a:lnTo>
                    <a:lnTo>
                      <a:pt x="301" y="215"/>
                    </a:lnTo>
                    <a:lnTo>
                      <a:pt x="302" y="212"/>
                    </a:lnTo>
                    <a:lnTo>
                      <a:pt x="302" y="200"/>
                    </a:lnTo>
                    <a:lnTo>
                      <a:pt x="20" y="200"/>
                    </a:lnTo>
                    <a:lnTo>
                      <a:pt x="20" y="20"/>
                    </a:lnTo>
                    <a:lnTo>
                      <a:pt x="282" y="20"/>
                    </a:lnTo>
                    <a:lnTo>
                      <a:pt x="282" y="10"/>
                    </a:lnTo>
                    <a:lnTo>
                      <a:pt x="292" y="10"/>
                    </a:lnTo>
                    <a:lnTo>
                      <a:pt x="29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77" name="Freeform 552"/>
              <p:cNvSpPr/>
              <p:nvPr/>
            </p:nvSpPr>
            <p:spPr bwMode="auto">
              <a:xfrm>
                <a:off x="57" y="357"/>
                <a:ext cx="303" cy="220"/>
              </a:xfrm>
              <a:custGeom>
                <a:gdLst>
                  <a:gd name="T0" fmla="+- 0 349 57"/>
                  <a:gd name="T1" fmla="*/ T0 w 303"/>
                  <a:gd name="T2" fmla="+- 0 367 357"/>
                  <a:gd name="T3" fmla="*/ 367 h 220"/>
                  <a:gd name="T4" fmla="+- 0 339 57"/>
                  <a:gd name="T5" fmla="*/ T4 w 303"/>
                  <a:gd name="T6" fmla="+- 0 367 357"/>
                  <a:gd name="T7" fmla="*/ 367 h 220"/>
                  <a:gd name="T8" fmla="+- 0 339 57"/>
                  <a:gd name="T9" fmla="*/ T8 w 303"/>
                  <a:gd name="T10" fmla="+- 0 557 357"/>
                  <a:gd name="T11" fmla="*/ 557 h 220"/>
                  <a:gd name="T12" fmla="+- 0 359 57"/>
                  <a:gd name="T13" fmla="*/ T12 w 303"/>
                  <a:gd name="T14" fmla="+- 0 557 357"/>
                  <a:gd name="T15" fmla="*/ 557 h 220"/>
                  <a:gd name="T16" fmla="+- 0 359 57"/>
                  <a:gd name="T17" fmla="*/ T16 w 303"/>
                  <a:gd name="T18" fmla="+- 0 377 357"/>
                  <a:gd name="T19" fmla="*/ 377 h 220"/>
                  <a:gd name="T20" fmla="+- 0 349 57"/>
                  <a:gd name="T21" fmla="*/ T20 w 303"/>
                  <a:gd name="T22" fmla="+- 0 377 357"/>
                  <a:gd name="T23" fmla="*/ 377 h 220"/>
                  <a:gd name="T24" fmla="+- 0 349 57"/>
                  <a:gd name="T25" fmla="*/ T24 w 303"/>
                  <a:gd name="T26" fmla="+- 0 367 357"/>
                  <a:gd name="T27" fmla="*/ 367 h 220"/>
                </a:gdLst>
                <a:cxnLst>
                  <a:cxn ang="0">
                    <a:pos x="T1" y="T3"/>
                  </a:cxn>
                  <a:cxn ang="0">
                    <a:pos x="T5" y="T7"/>
                  </a:cxn>
                  <a:cxn ang="0">
                    <a:pos x="T9" y="T11"/>
                  </a:cxn>
                  <a:cxn ang="0">
                    <a:pos x="T13" y="T15"/>
                  </a:cxn>
                  <a:cxn ang="0">
                    <a:pos x="T17" y="T19"/>
                  </a:cxn>
                  <a:cxn ang="0">
                    <a:pos x="T21" y="T23"/>
                  </a:cxn>
                  <a:cxn ang="0">
                    <a:pos x="T25" y="T27"/>
                  </a:cxn>
                </a:cxnLst>
                <a:rect l="0" t="0" r="r" b="b"/>
                <a:pathLst>
                  <a:path w="303" h="220">
                    <a:moveTo>
                      <a:pt x="292" y="10"/>
                    </a:moveTo>
                    <a:lnTo>
                      <a:pt x="282" y="10"/>
                    </a:lnTo>
                    <a:lnTo>
                      <a:pt x="282" y="200"/>
                    </a:lnTo>
                    <a:lnTo>
                      <a:pt x="302" y="200"/>
                    </a:lnTo>
                    <a:lnTo>
                      <a:pt x="302" y="20"/>
                    </a:lnTo>
                    <a:lnTo>
                      <a:pt x="292" y="20"/>
                    </a:lnTo>
                    <a:lnTo>
                      <a:pt x="29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78" name="Freeform 553"/>
              <p:cNvSpPr/>
              <p:nvPr/>
            </p:nvSpPr>
            <p:spPr bwMode="auto">
              <a:xfrm>
                <a:off x="57" y="357"/>
                <a:ext cx="303" cy="220"/>
              </a:xfrm>
              <a:custGeom>
                <a:gdLst>
                  <a:gd name="T0" fmla="+- 0 352 57"/>
                  <a:gd name="T1" fmla="*/ T0 w 303"/>
                  <a:gd name="T2" fmla="+- 0 357 357"/>
                  <a:gd name="T3" fmla="*/ 357 h 220"/>
                  <a:gd name="T4" fmla="+- 0 349 57"/>
                  <a:gd name="T5" fmla="*/ T4 w 303"/>
                  <a:gd name="T6" fmla="+- 0 357 357"/>
                  <a:gd name="T7" fmla="*/ 357 h 220"/>
                  <a:gd name="T8" fmla="+- 0 349 57"/>
                  <a:gd name="T9" fmla="*/ T8 w 303"/>
                  <a:gd name="T10" fmla="+- 0 377 357"/>
                  <a:gd name="T11" fmla="*/ 377 h 220"/>
                  <a:gd name="T12" fmla="+- 0 359 57"/>
                  <a:gd name="T13" fmla="*/ T12 w 303"/>
                  <a:gd name="T14" fmla="+- 0 377 357"/>
                  <a:gd name="T15" fmla="*/ 377 h 220"/>
                  <a:gd name="T16" fmla="+- 0 359 57"/>
                  <a:gd name="T17" fmla="*/ T16 w 303"/>
                  <a:gd name="T18" fmla="+- 0 364 357"/>
                  <a:gd name="T19" fmla="*/ 364 h 220"/>
                  <a:gd name="T20" fmla="+- 0 358 57"/>
                  <a:gd name="T21" fmla="*/ T20 w 303"/>
                  <a:gd name="T22" fmla="+- 0 361 357"/>
                  <a:gd name="T23" fmla="*/ 361 h 220"/>
                  <a:gd name="T24" fmla="+- 0 354 57"/>
                  <a:gd name="T25" fmla="*/ T24 w 303"/>
                  <a:gd name="T26" fmla="+- 0 358 357"/>
                  <a:gd name="T27" fmla="*/ 358 h 220"/>
                  <a:gd name="T28" fmla="+- 0 352 57"/>
                  <a:gd name="T29" fmla="*/ T28 w 303"/>
                  <a:gd name="T30" fmla="+- 0 357 357"/>
                  <a:gd name="T31" fmla="*/ 357 h 22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03" h="220">
                    <a:moveTo>
                      <a:pt x="295" y="0"/>
                    </a:moveTo>
                    <a:lnTo>
                      <a:pt x="292" y="0"/>
                    </a:lnTo>
                    <a:lnTo>
                      <a:pt x="292" y="20"/>
                    </a:lnTo>
                    <a:lnTo>
                      <a:pt x="302" y="20"/>
                    </a:lnTo>
                    <a:lnTo>
                      <a:pt x="302" y="7"/>
                    </a:lnTo>
                    <a:lnTo>
                      <a:pt x="301" y="4"/>
                    </a:lnTo>
                    <a:lnTo>
                      <a:pt x="297" y="1"/>
                    </a:lnTo>
                    <a:lnTo>
                      <a:pt x="29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779" name="Picture 554"/>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0" y="0"/>
                <a:ext cx="475" cy="300"/>
              </a:xfrm>
              <a:prstGeom prst="rect">
                <a:avLst/>
              </a:prstGeom>
              <a:noFill/>
              <a:extLst>
                <a:ext uri="{909E8E84-426E-40DD-AFC4-6F175D3DCCD1}">
                  <a14:hiddenFill xmlns:a14="http://schemas.microsoft.com/office/drawing/2010/main">
                    <a:solidFill>
                      <a:srgbClr val="FFFFFF"/>
                    </a:solidFill>
                  </a14:hiddenFill>
                </a:ext>
              </a:extLst>
            </p:spPr>
          </p:pic>
          <p:pic>
            <p:nvPicPr>
              <p:cNvPr id="8780" name="Picture 555"/>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0" y="57"/>
                <a:ext cx="475" cy="337"/>
              </a:xfrm>
              <a:prstGeom prst="rect">
                <a:avLst/>
              </a:prstGeom>
              <a:noFill/>
              <a:extLst>
                <a:ext uri="{909E8E84-426E-40DD-AFC4-6F175D3DCCD1}">
                  <a14:hiddenFill xmlns:a14="http://schemas.microsoft.com/office/drawing/2010/main">
                    <a:solidFill>
                      <a:srgbClr val="FFFFFF"/>
                    </a:solidFill>
                  </a14:hiddenFill>
                </a:ext>
              </a:extLst>
            </p:spPr>
          </p:pic>
          <p:pic>
            <p:nvPicPr>
              <p:cNvPr id="8781" name="Picture 556"/>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57" y="57"/>
                <a:ext cx="1457" cy="48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8790" name="Group 557"/>
          <p:cNvGrpSpPr>
            <a:grpSpLocks noChangeAspect="1"/>
          </p:cNvGrpSpPr>
          <p:nvPr/>
        </p:nvGrpSpPr>
        <p:grpSpPr>
          <a:xfrm>
            <a:off x="7597862" y="5652994"/>
            <a:ext cx="1120910" cy="985690"/>
            <a:chExt cx="788" cy="693"/>
          </a:xfrm>
        </p:grpSpPr>
        <p:pic>
          <p:nvPicPr>
            <p:cNvPr id="8791" name="Picture 558"/>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3" y="0"/>
              <a:ext cx="475" cy="394"/>
            </a:xfrm>
            <a:prstGeom prst="rect">
              <a:avLst/>
            </a:prstGeom>
            <a:noFill/>
            <a:extLst>
              <a:ext uri="{909E8E84-426E-40DD-AFC4-6F175D3DCCD1}">
                <a14:hiddenFill xmlns:a14="http://schemas.microsoft.com/office/drawing/2010/main">
                  <a:solidFill>
                    <a:srgbClr val="FFFFFF"/>
                  </a:solidFill>
                </a14:hiddenFill>
              </a:ext>
            </a:extLst>
          </p:spPr>
        </p:pic>
        <p:grpSp>
          <p:nvGrpSpPr>
            <p:cNvPr id="8792" name="Group 559"/>
            <p:cNvGrpSpPr/>
            <p:nvPr/>
          </p:nvGrpSpPr>
          <p:grpSpPr>
            <a:xfrm>
              <a:off x="70" y="67"/>
              <a:ext cx="283" cy="200"/>
              <a:chOff x="70" y="67"/>
              <a:chExt cx="283" cy="200"/>
            </a:xfrm>
          </p:grpSpPr>
          <p:sp>
            <p:nvSpPr>
              <p:cNvPr id="8823" name="Freeform 560"/>
              <p:cNvSpPr/>
              <p:nvPr/>
            </p:nvSpPr>
            <p:spPr bwMode="auto">
              <a:xfrm>
                <a:off x="70" y="67"/>
                <a:ext cx="283" cy="200"/>
              </a:xfrm>
              <a:custGeom>
                <a:gdLst>
                  <a:gd name="T0" fmla="+- 0 352 70"/>
                  <a:gd name="T1" fmla="*/ T0 w 283"/>
                  <a:gd name="T2" fmla="+- 0 67 67"/>
                  <a:gd name="T3" fmla="*/ 67 h 200"/>
                  <a:gd name="T4" fmla="+- 0 70 70"/>
                  <a:gd name="T5" fmla="*/ T4 w 283"/>
                  <a:gd name="T6" fmla="+- 0 67 67"/>
                  <a:gd name="T7" fmla="*/ 67 h 200"/>
                  <a:gd name="T8" fmla="+- 0 70 70"/>
                  <a:gd name="T9" fmla="*/ T8 w 283"/>
                  <a:gd name="T10" fmla="+- 0 267 67"/>
                  <a:gd name="T11" fmla="*/ 267 h 200"/>
                  <a:gd name="T12" fmla="+- 0 352 70"/>
                  <a:gd name="T13" fmla="*/ T12 w 283"/>
                  <a:gd name="T14" fmla="+- 0 267 67"/>
                  <a:gd name="T15" fmla="*/ 267 h 200"/>
                  <a:gd name="T16" fmla="+- 0 352 70"/>
                  <a:gd name="T17" fmla="*/ T16 w 283"/>
                  <a:gd name="T18" fmla="+- 0 67 67"/>
                  <a:gd name="T19" fmla="*/ 67 h 200"/>
                </a:gdLst>
                <a:cxnLst>
                  <a:cxn ang="0">
                    <a:pos x="T1" y="T3"/>
                  </a:cxn>
                  <a:cxn ang="0">
                    <a:pos x="T5" y="T7"/>
                  </a:cxn>
                  <a:cxn ang="0">
                    <a:pos x="T9" y="T11"/>
                  </a:cxn>
                  <a:cxn ang="0">
                    <a:pos x="T13" y="T15"/>
                  </a:cxn>
                  <a:cxn ang="0">
                    <a:pos x="T17" y="T19"/>
                  </a:cxn>
                </a:cxnLst>
                <a:rect l="0" t="0" r="r" b="b"/>
                <a:pathLst>
                  <a:path w="283" h="200">
                    <a:moveTo>
                      <a:pt x="282" y="0"/>
                    </a:moveTo>
                    <a:lnTo>
                      <a:pt x="0" y="0"/>
                    </a:lnTo>
                    <a:lnTo>
                      <a:pt x="0" y="200"/>
                    </a:lnTo>
                    <a:lnTo>
                      <a:pt x="282" y="200"/>
                    </a:lnTo>
                    <a:lnTo>
                      <a:pt x="282" y="0"/>
                    </a:lnTo>
                    <a:close/>
                  </a:path>
                </a:pathLst>
              </a:custGeom>
              <a:solidFill>
                <a:srgbClr val="E6E6E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93" name="Group 561"/>
            <p:cNvGrpSpPr/>
            <p:nvPr/>
          </p:nvGrpSpPr>
          <p:grpSpPr>
            <a:xfrm>
              <a:off x="60" y="57"/>
              <a:ext cx="303" cy="220"/>
              <a:chOff x="60" y="57"/>
              <a:chExt cx="303" cy="220"/>
            </a:xfrm>
          </p:grpSpPr>
          <p:sp>
            <p:nvSpPr>
              <p:cNvPr id="8819" name="Freeform 562"/>
              <p:cNvSpPr/>
              <p:nvPr/>
            </p:nvSpPr>
            <p:spPr bwMode="auto">
              <a:xfrm>
                <a:off x="60" y="57"/>
                <a:ext cx="303" cy="220"/>
              </a:xfrm>
              <a:custGeom>
                <a:gdLst>
                  <a:gd name="T0" fmla="+- 0 352 60"/>
                  <a:gd name="T1" fmla="*/ T0 w 303"/>
                  <a:gd name="T2" fmla="+- 0 57 57"/>
                  <a:gd name="T3" fmla="*/ 57 h 220"/>
                  <a:gd name="T4" fmla="+- 0 67 60"/>
                  <a:gd name="T5" fmla="*/ T4 w 303"/>
                  <a:gd name="T6" fmla="+- 0 57 57"/>
                  <a:gd name="T7" fmla="*/ 57 h 220"/>
                  <a:gd name="T8" fmla="+- 0 65 60"/>
                  <a:gd name="T9" fmla="*/ T8 w 303"/>
                  <a:gd name="T10" fmla="+- 0 58 57"/>
                  <a:gd name="T11" fmla="*/ 58 h 220"/>
                  <a:gd name="T12" fmla="+- 0 61 60"/>
                  <a:gd name="T13" fmla="*/ T12 w 303"/>
                  <a:gd name="T14" fmla="+- 0 61 57"/>
                  <a:gd name="T15" fmla="*/ 61 h 220"/>
                  <a:gd name="T16" fmla="+- 0 60 60"/>
                  <a:gd name="T17" fmla="*/ T16 w 303"/>
                  <a:gd name="T18" fmla="+- 0 64 57"/>
                  <a:gd name="T19" fmla="*/ 64 h 220"/>
                  <a:gd name="T20" fmla="+- 0 60 60"/>
                  <a:gd name="T21" fmla="*/ T20 w 303"/>
                  <a:gd name="T22" fmla="+- 0 269 57"/>
                  <a:gd name="T23" fmla="*/ 269 h 220"/>
                  <a:gd name="T24" fmla="+- 0 61 60"/>
                  <a:gd name="T25" fmla="*/ T24 w 303"/>
                  <a:gd name="T26" fmla="+- 0 272 57"/>
                  <a:gd name="T27" fmla="*/ 272 h 220"/>
                  <a:gd name="T28" fmla="+- 0 65 60"/>
                  <a:gd name="T29" fmla="*/ T28 w 303"/>
                  <a:gd name="T30" fmla="+- 0 276 57"/>
                  <a:gd name="T31" fmla="*/ 276 h 220"/>
                  <a:gd name="T32" fmla="+- 0 67 60"/>
                  <a:gd name="T33" fmla="*/ T32 w 303"/>
                  <a:gd name="T34" fmla="+- 0 277 57"/>
                  <a:gd name="T35" fmla="*/ 277 h 220"/>
                  <a:gd name="T36" fmla="+- 0 355 60"/>
                  <a:gd name="T37" fmla="*/ T36 w 303"/>
                  <a:gd name="T38" fmla="+- 0 277 57"/>
                  <a:gd name="T39" fmla="*/ 277 h 220"/>
                  <a:gd name="T40" fmla="+- 0 358 60"/>
                  <a:gd name="T41" fmla="*/ T40 w 303"/>
                  <a:gd name="T42" fmla="+- 0 276 57"/>
                  <a:gd name="T43" fmla="*/ 276 h 220"/>
                  <a:gd name="T44" fmla="+- 0 361 60"/>
                  <a:gd name="T45" fmla="*/ T44 w 303"/>
                  <a:gd name="T46" fmla="+- 0 272 57"/>
                  <a:gd name="T47" fmla="*/ 272 h 220"/>
                  <a:gd name="T48" fmla="+- 0 362 60"/>
                  <a:gd name="T49" fmla="*/ T48 w 303"/>
                  <a:gd name="T50" fmla="+- 0 269 57"/>
                  <a:gd name="T51" fmla="*/ 269 h 220"/>
                  <a:gd name="T52" fmla="+- 0 362 60"/>
                  <a:gd name="T53" fmla="*/ T52 w 303"/>
                  <a:gd name="T54" fmla="+- 0 257 57"/>
                  <a:gd name="T55" fmla="*/ 257 h 220"/>
                  <a:gd name="T56" fmla="+- 0 80 60"/>
                  <a:gd name="T57" fmla="*/ T56 w 303"/>
                  <a:gd name="T58" fmla="+- 0 257 57"/>
                  <a:gd name="T59" fmla="*/ 257 h 220"/>
                  <a:gd name="T60" fmla="+- 0 80 60"/>
                  <a:gd name="T61" fmla="*/ T60 w 303"/>
                  <a:gd name="T62" fmla="+- 0 77 57"/>
                  <a:gd name="T63" fmla="*/ 77 h 220"/>
                  <a:gd name="T64" fmla="+- 0 342 60"/>
                  <a:gd name="T65" fmla="*/ T64 w 303"/>
                  <a:gd name="T66" fmla="+- 0 77 57"/>
                  <a:gd name="T67" fmla="*/ 77 h 220"/>
                  <a:gd name="T68" fmla="+- 0 342 60"/>
                  <a:gd name="T69" fmla="*/ T68 w 303"/>
                  <a:gd name="T70" fmla="+- 0 67 57"/>
                  <a:gd name="T71" fmla="*/ 67 h 220"/>
                  <a:gd name="T72" fmla="+- 0 352 60"/>
                  <a:gd name="T73" fmla="*/ T72 w 303"/>
                  <a:gd name="T74" fmla="+- 0 67 57"/>
                  <a:gd name="T75" fmla="*/ 67 h 220"/>
                  <a:gd name="T76" fmla="+- 0 352 60"/>
                  <a:gd name="T77" fmla="*/ T76 w 303"/>
                  <a:gd name="T78" fmla="+- 0 57 57"/>
                  <a:gd name="T79" fmla="*/ 57 h 22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303" h="220">
                    <a:moveTo>
                      <a:pt x="292" y="0"/>
                    </a:moveTo>
                    <a:lnTo>
                      <a:pt x="7" y="0"/>
                    </a:lnTo>
                    <a:lnTo>
                      <a:pt x="5" y="1"/>
                    </a:lnTo>
                    <a:lnTo>
                      <a:pt x="1" y="4"/>
                    </a:lnTo>
                    <a:lnTo>
                      <a:pt x="0" y="7"/>
                    </a:lnTo>
                    <a:lnTo>
                      <a:pt x="0" y="212"/>
                    </a:lnTo>
                    <a:lnTo>
                      <a:pt x="1" y="215"/>
                    </a:lnTo>
                    <a:lnTo>
                      <a:pt x="5" y="219"/>
                    </a:lnTo>
                    <a:lnTo>
                      <a:pt x="7" y="220"/>
                    </a:lnTo>
                    <a:lnTo>
                      <a:pt x="295" y="220"/>
                    </a:lnTo>
                    <a:lnTo>
                      <a:pt x="298" y="219"/>
                    </a:lnTo>
                    <a:lnTo>
                      <a:pt x="301" y="215"/>
                    </a:lnTo>
                    <a:lnTo>
                      <a:pt x="302" y="212"/>
                    </a:lnTo>
                    <a:lnTo>
                      <a:pt x="302" y="200"/>
                    </a:lnTo>
                    <a:lnTo>
                      <a:pt x="20" y="200"/>
                    </a:lnTo>
                    <a:lnTo>
                      <a:pt x="20" y="20"/>
                    </a:lnTo>
                    <a:lnTo>
                      <a:pt x="282" y="20"/>
                    </a:lnTo>
                    <a:lnTo>
                      <a:pt x="282" y="10"/>
                    </a:lnTo>
                    <a:lnTo>
                      <a:pt x="292" y="10"/>
                    </a:lnTo>
                    <a:lnTo>
                      <a:pt x="29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20" name="Freeform 563"/>
              <p:cNvSpPr/>
              <p:nvPr/>
            </p:nvSpPr>
            <p:spPr bwMode="auto">
              <a:xfrm>
                <a:off x="60" y="57"/>
                <a:ext cx="303" cy="220"/>
              </a:xfrm>
              <a:custGeom>
                <a:gdLst>
                  <a:gd name="T0" fmla="+- 0 352 60"/>
                  <a:gd name="T1" fmla="*/ T0 w 303"/>
                  <a:gd name="T2" fmla="+- 0 67 57"/>
                  <a:gd name="T3" fmla="*/ 67 h 220"/>
                  <a:gd name="T4" fmla="+- 0 342 60"/>
                  <a:gd name="T5" fmla="*/ T4 w 303"/>
                  <a:gd name="T6" fmla="+- 0 67 57"/>
                  <a:gd name="T7" fmla="*/ 67 h 220"/>
                  <a:gd name="T8" fmla="+- 0 342 60"/>
                  <a:gd name="T9" fmla="*/ T8 w 303"/>
                  <a:gd name="T10" fmla="+- 0 257 57"/>
                  <a:gd name="T11" fmla="*/ 257 h 220"/>
                  <a:gd name="T12" fmla="+- 0 362 60"/>
                  <a:gd name="T13" fmla="*/ T12 w 303"/>
                  <a:gd name="T14" fmla="+- 0 257 57"/>
                  <a:gd name="T15" fmla="*/ 257 h 220"/>
                  <a:gd name="T16" fmla="+- 0 362 60"/>
                  <a:gd name="T17" fmla="*/ T16 w 303"/>
                  <a:gd name="T18" fmla="+- 0 77 57"/>
                  <a:gd name="T19" fmla="*/ 77 h 220"/>
                  <a:gd name="T20" fmla="+- 0 352 60"/>
                  <a:gd name="T21" fmla="*/ T20 w 303"/>
                  <a:gd name="T22" fmla="+- 0 77 57"/>
                  <a:gd name="T23" fmla="*/ 77 h 220"/>
                  <a:gd name="T24" fmla="+- 0 352 60"/>
                  <a:gd name="T25" fmla="*/ T24 w 303"/>
                  <a:gd name="T26" fmla="+- 0 67 57"/>
                  <a:gd name="T27" fmla="*/ 67 h 220"/>
                </a:gdLst>
                <a:cxnLst>
                  <a:cxn ang="0">
                    <a:pos x="T1" y="T3"/>
                  </a:cxn>
                  <a:cxn ang="0">
                    <a:pos x="T5" y="T7"/>
                  </a:cxn>
                  <a:cxn ang="0">
                    <a:pos x="T9" y="T11"/>
                  </a:cxn>
                  <a:cxn ang="0">
                    <a:pos x="T13" y="T15"/>
                  </a:cxn>
                  <a:cxn ang="0">
                    <a:pos x="T17" y="T19"/>
                  </a:cxn>
                  <a:cxn ang="0">
                    <a:pos x="T21" y="T23"/>
                  </a:cxn>
                  <a:cxn ang="0">
                    <a:pos x="T25" y="T27"/>
                  </a:cxn>
                </a:cxnLst>
                <a:rect l="0" t="0" r="r" b="b"/>
                <a:pathLst>
                  <a:path w="303" h="220">
                    <a:moveTo>
                      <a:pt x="292" y="10"/>
                    </a:moveTo>
                    <a:lnTo>
                      <a:pt x="282" y="10"/>
                    </a:lnTo>
                    <a:lnTo>
                      <a:pt x="282" y="200"/>
                    </a:lnTo>
                    <a:lnTo>
                      <a:pt x="302" y="200"/>
                    </a:lnTo>
                    <a:lnTo>
                      <a:pt x="302" y="20"/>
                    </a:lnTo>
                    <a:lnTo>
                      <a:pt x="292" y="20"/>
                    </a:lnTo>
                    <a:lnTo>
                      <a:pt x="29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21" name="Freeform 564"/>
              <p:cNvSpPr/>
              <p:nvPr/>
            </p:nvSpPr>
            <p:spPr bwMode="auto">
              <a:xfrm>
                <a:off x="60" y="57"/>
                <a:ext cx="303" cy="220"/>
              </a:xfrm>
              <a:custGeom>
                <a:gdLst>
                  <a:gd name="T0" fmla="+- 0 355 60"/>
                  <a:gd name="T1" fmla="*/ T0 w 303"/>
                  <a:gd name="T2" fmla="+- 0 57 57"/>
                  <a:gd name="T3" fmla="*/ 57 h 220"/>
                  <a:gd name="T4" fmla="+- 0 352 60"/>
                  <a:gd name="T5" fmla="*/ T4 w 303"/>
                  <a:gd name="T6" fmla="+- 0 57 57"/>
                  <a:gd name="T7" fmla="*/ 57 h 220"/>
                  <a:gd name="T8" fmla="+- 0 352 60"/>
                  <a:gd name="T9" fmla="*/ T8 w 303"/>
                  <a:gd name="T10" fmla="+- 0 77 57"/>
                  <a:gd name="T11" fmla="*/ 77 h 220"/>
                  <a:gd name="T12" fmla="+- 0 362 60"/>
                  <a:gd name="T13" fmla="*/ T12 w 303"/>
                  <a:gd name="T14" fmla="+- 0 77 57"/>
                  <a:gd name="T15" fmla="*/ 77 h 220"/>
                  <a:gd name="T16" fmla="+- 0 362 60"/>
                  <a:gd name="T17" fmla="*/ T16 w 303"/>
                  <a:gd name="T18" fmla="+- 0 64 57"/>
                  <a:gd name="T19" fmla="*/ 64 h 220"/>
                  <a:gd name="T20" fmla="+- 0 361 60"/>
                  <a:gd name="T21" fmla="*/ T20 w 303"/>
                  <a:gd name="T22" fmla="+- 0 61 57"/>
                  <a:gd name="T23" fmla="*/ 61 h 220"/>
                  <a:gd name="T24" fmla="+- 0 358 60"/>
                  <a:gd name="T25" fmla="*/ T24 w 303"/>
                  <a:gd name="T26" fmla="+- 0 58 57"/>
                  <a:gd name="T27" fmla="*/ 58 h 220"/>
                  <a:gd name="T28" fmla="+- 0 355 60"/>
                  <a:gd name="T29" fmla="*/ T28 w 303"/>
                  <a:gd name="T30" fmla="+- 0 57 57"/>
                  <a:gd name="T31" fmla="*/ 57 h 22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03" h="220">
                    <a:moveTo>
                      <a:pt x="295" y="0"/>
                    </a:moveTo>
                    <a:lnTo>
                      <a:pt x="292" y="0"/>
                    </a:lnTo>
                    <a:lnTo>
                      <a:pt x="292" y="20"/>
                    </a:lnTo>
                    <a:lnTo>
                      <a:pt x="302" y="20"/>
                    </a:lnTo>
                    <a:lnTo>
                      <a:pt x="302" y="7"/>
                    </a:lnTo>
                    <a:lnTo>
                      <a:pt x="301" y="4"/>
                    </a:lnTo>
                    <a:lnTo>
                      <a:pt x="298" y="1"/>
                    </a:lnTo>
                    <a:lnTo>
                      <a:pt x="29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822" name="Picture 565"/>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0" y="300"/>
                <a:ext cx="475" cy="39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794" name="Group 566"/>
            <p:cNvGrpSpPr/>
            <p:nvPr/>
          </p:nvGrpSpPr>
          <p:grpSpPr>
            <a:xfrm>
              <a:off x="67" y="367"/>
              <a:ext cx="283" cy="200"/>
              <a:chOff x="67" y="367"/>
              <a:chExt cx="283" cy="200"/>
            </a:xfrm>
          </p:grpSpPr>
          <p:sp>
            <p:nvSpPr>
              <p:cNvPr id="8818" name="Freeform 567"/>
              <p:cNvSpPr/>
              <p:nvPr/>
            </p:nvSpPr>
            <p:spPr bwMode="auto">
              <a:xfrm>
                <a:off x="67" y="367"/>
                <a:ext cx="283" cy="200"/>
              </a:xfrm>
              <a:custGeom>
                <a:gdLst>
                  <a:gd name="T0" fmla="+- 0 349 67"/>
                  <a:gd name="T1" fmla="*/ T0 w 283"/>
                  <a:gd name="T2" fmla="+- 0 367 367"/>
                  <a:gd name="T3" fmla="*/ 367 h 200"/>
                  <a:gd name="T4" fmla="+- 0 67 67"/>
                  <a:gd name="T5" fmla="*/ T4 w 283"/>
                  <a:gd name="T6" fmla="+- 0 367 367"/>
                  <a:gd name="T7" fmla="*/ 367 h 200"/>
                  <a:gd name="T8" fmla="+- 0 67 67"/>
                  <a:gd name="T9" fmla="*/ T8 w 283"/>
                  <a:gd name="T10" fmla="+- 0 567 367"/>
                  <a:gd name="T11" fmla="*/ 567 h 200"/>
                  <a:gd name="T12" fmla="+- 0 349 67"/>
                  <a:gd name="T13" fmla="*/ T12 w 283"/>
                  <a:gd name="T14" fmla="+- 0 567 367"/>
                  <a:gd name="T15" fmla="*/ 567 h 200"/>
                  <a:gd name="T16" fmla="+- 0 349 67"/>
                  <a:gd name="T17" fmla="*/ T16 w 283"/>
                  <a:gd name="T18" fmla="+- 0 367 367"/>
                  <a:gd name="T19" fmla="*/ 367 h 200"/>
                </a:gdLst>
                <a:cxnLst>
                  <a:cxn ang="0">
                    <a:pos x="T1" y="T3"/>
                  </a:cxn>
                  <a:cxn ang="0">
                    <a:pos x="T5" y="T7"/>
                  </a:cxn>
                  <a:cxn ang="0">
                    <a:pos x="T9" y="T11"/>
                  </a:cxn>
                  <a:cxn ang="0">
                    <a:pos x="T13" y="T15"/>
                  </a:cxn>
                  <a:cxn ang="0">
                    <a:pos x="T17" y="T19"/>
                  </a:cxn>
                </a:cxnLst>
                <a:rect l="0" t="0" r="r" b="b"/>
                <a:pathLst>
                  <a:path w="283" h="200">
                    <a:moveTo>
                      <a:pt x="282" y="0"/>
                    </a:moveTo>
                    <a:lnTo>
                      <a:pt x="0" y="0"/>
                    </a:lnTo>
                    <a:lnTo>
                      <a:pt x="0" y="200"/>
                    </a:lnTo>
                    <a:lnTo>
                      <a:pt x="282" y="200"/>
                    </a:lnTo>
                    <a:lnTo>
                      <a:pt x="282" y="0"/>
                    </a:lnTo>
                    <a:close/>
                  </a:path>
                </a:pathLst>
              </a:custGeom>
              <a:solidFill>
                <a:srgbClr val="9FA0A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95" name="Group 568"/>
            <p:cNvGrpSpPr/>
            <p:nvPr/>
          </p:nvGrpSpPr>
          <p:grpSpPr>
            <a:xfrm>
              <a:off x="57" y="357"/>
              <a:ext cx="303" cy="220"/>
              <a:chOff x="57" y="357"/>
              <a:chExt cx="303" cy="220"/>
            </a:xfrm>
          </p:grpSpPr>
          <p:sp>
            <p:nvSpPr>
              <p:cNvPr id="8814" name="Freeform 569"/>
              <p:cNvSpPr/>
              <p:nvPr/>
            </p:nvSpPr>
            <p:spPr bwMode="auto">
              <a:xfrm>
                <a:off x="57" y="357"/>
                <a:ext cx="303" cy="220"/>
              </a:xfrm>
              <a:custGeom>
                <a:gdLst>
                  <a:gd name="T0" fmla="+- 0 349 57"/>
                  <a:gd name="T1" fmla="*/ T0 w 303"/>
                  <a:gd name="T2" fmla="+- 0 357 357"/>
                  <a:gd name="T3" fmla="*/ 357 h 220"/>
                  <a:gd name="T4" fmla="+- 0 64 57"/>
                  <a:gd name="T5" fmla="*/ T4 w 303"/>
                  <a:gd name="T6" fmla="+- 0 357 357"/>
                  <a:gd name="T7" fmla="*/ 357 h 220"/>
                  <a:gd name="T8" fmla="+- 0 61 57"/>
                  <a:gd name="T9" fmla="*/ T8 w 303"/>
                  <a:gd name="T10" fmla="+- 0 358 357"/>
                  <a:gd name="T11" fmla="*/ 358 h 220"/>
                  <a:gd name="T12" fmla="+- 0 58 57"/>
                  <a:gd name="T13" fmla="*/ T12 w 303"/>
                  <a:gd name="T14" fmla="+- 0 361 357"/>
                  <a:gd name="T15" fmla="*/ 361 h 220"/>
                  <a:gd name="T16" fmla="+- 0 57 57"/>
                  <a:gd name="T17" fmla="*/ T16 w 303"/>
                  <a:gd name="T18" fmla="+- 0 364 357"/>
                  <a:gd name="T19" fmla="*/ 364 h 220"/>
                  <a:gd name="T20" fmla="+- 0 57 57"/>
                  <a:gd name="T21" fmla="*/ T20 w 303"/>
                  <a:gd name="T22" fmla="+- 0 569 357"/>
                  <a:gd name="T23" fmla="*/ 569 h 220"/>
                  <a:gd name="T24" fmla="+- 0 58 57"/>
                  <a:gd name="T25" fmla="*/ T24 w 303"/>
                  <a:gd name="T26" fmla="+- 0 572 357"/>
                  <a:gd name="T27" fmla="*/ 572 h 220"/>
                  <a:gd name="T28" fmla="+- 0 61 57"/>
                  <a:gd name="T29" fmla="*/ T28 w 303"/>
                  <a:gd name="T30" fmla="+- 0 576 357"/>
                  <a:gd name="T31" fmla="*/ 576 h 220"/>
                  <a:gd name="T32" fmla="+- 0 64 57"/>
                  <a:gd name="T33" fmla="*/ T32 w 303"/>
                  <a:gd name="T34" fmla="+- 0 577 357"/>
                  <a:gd name="T35" fmla="*/ 577 h 220"/>
                  <a:gd name="T36" fmla="+- 0 352 57"/>
                  <a:gd name="T37" fmla="*/ T36 w 303"/>
                  <a:gd name="T38" fmla="+- 0 577 357"/>
                  <a:gd name="T39" fmla="*/ 577 h 220"/>
                  <a:gd name="T40" fmla="+- 0 354 57"/>
                  <a:gd name="T41" fmla="*/ T40 w 303"/>
                  <a:gd name="T42" fmla="+- 0 576 357"/>
                  <a:gd name="T43" fmla="*/ 576 h 220"/>
                  <a:gd name="T44" fmla="+- 0 358 57"/>
                  <a:gd name="T45" fmla="*/ T44 w 303"/>
                  <a:gd name="T46" fmla="+- 0 572 357"/>
                  <a:gd name="T47" fmla="*/ 572 h 220"/>
                  <a:gd name="T48" fmla="+- 0 359 57"/>
                  <a:gd name="T49" fmla="*/ T48 w 303"/>
                  <a:gd name="T50" fmla="+- 0 569 357"/>
                  <a:gd name="T51" fmla="*/ 569 h 220"/>
                  <a:gd name="T52" fmla="+- 0 359 57"/>
                  <a:gd name="T53" fmla="*/ T52 w 303"/>
                  <a:gd name="T54" fmla="+- 0 557 357"/>
                  <a:gd name="T55" fmla="*/ 557 h 220"/>
                  <a:gd name="T56" fmla="+- 0 77 57"/>
                  <a:gd name="T57" fmla="*/ T56 w 303"/>
                  <a:gd name="T58" fmla="+- 0 557 357"/>
                  <a:gd name="T59" fmla="*/ 557 h 220"/>
                  <a:gd name="T60" fmla="+- 0 77 57"/>
                  <a:gd name="T61" fmla="*/ T60 w 303"/>
                  <a:gd name="T62" fmla="+- 0 377 357"/>
                  <a:gd name="T63" fmla="*/ 377 h 220"/>
                  <a:gd name="T64" fmla="+- 0 339 57"/>
                  <a:gd name="T65" fmla="*/ T64 w 303"/>
                  <a:gd name="T66" fmla="+- 0 377 357"/>
                  <a:gd name="T67" fmla="*/ 377 h 220"/>
                  <a:gd name="T68" fmla="+- 0 339 57"/>
                  <a:gd name="T69" fmla="*/ T68 w 303"/>
                  <a:gd name="T70" fmla="+- 0 367 357"/>
                  <a:gd name="T71" fmla="*/ 367 h 220"/>
                  <a:gd name="T72" fmla="+- 0 349 57"/>
                  <a:gd name="T73" fmla="*/ T72 w 303"/>
                  <a:gd name="T74" fmla="+- 0 367 357"/>
                  <a:gd name="T75" fmla="*/ 367 h 220"/>
                  <a:gd name="T76" fmla="+- 0 349 57"/>
                  <a:gd name="T77" fmla="*/ T76 w 303"/>
                  <a:gd name="T78" fmla="+- 0 357 357"/>
                  <a:gd name="T79" fmla="*/ 357 h 22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303" h="220">
                    <a:moveTo>
                      <a:pt x="292" y="0"/>
                    </a:moveTo>
                    <a:lnTo>
                      <a:pt x="7" y="0"/>
                    </a:lnTo>
                    <a:lnTo>
                      <a:pt x="4" y="1"/>
                    </a:lnTo>
                    <a:lnTo>
                      <a:pt x="1" y="4"/>
                    </a:lnTo>
                    <a:lnTo>
                      <a:pt x="0" y="7"/>
                    </a:lnTo>
                    <a:lnTo>
                      <a:pt x="0" y="212"/>
                    </a:lnTo>
                    <a:lnTo>
                      <a:pt x="1" y="215"/>
                    </a:lnTo>
                    <a:lnTo>
                      <a:pt x="4" y="219"/>
                    </a:lnTo>
                    <a:lnTo>
                      <a:pt x="7" y="220"/>
                    </a:lnTo>
                    <a:lnTo>
                      <a:pt x="295" y="220"/>
                    </a:lnTo>
                    <a:lnTo>
                      <a:pt x="297" y="219"/>
                    </a:lnTo>
                    <a:lnTo>
                      <a:pt x="301" y="215"/>
                    </a:lnTo>
                    <a:lnTo>
                      <a:pt x="302" y="212"/>
                    </a:lnTo>
                    <a:lnTo>
                      <a:pt x="302" y="200"/>
                    </a:lnTo>
                    <a:lnTo>
                      <a:pt x="20" y="200"/>
                    </a:lnTo>
                    <a:lnTo>
                      <a:pt x="20" y="20"/>
                    </a:lnTo>
                    <a:lnTo>
                      <a:pt x="282" y="20"/>
                    </a:lnTo>
                    <a:lnTo>
                      <a:pt x="282" y="10"/>
                    </a:lnTo>
                    <a:lnTo>
                      <a:pt x="292" y="10"/>
                    </a:lnTo>
                    <a:lnTo>
                      <a:pt x="292"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5" name="Freeform 570"/>
              <p:cNvSpPr/>
              <p:nvPr/>
            </p:nvSpPr>
            <p:spPr bwMode="auto">
              <a:xfrm>
                <a:off x="57" y="357"/>
                <a:ext cx="303" cy="220"/>
              </a:xfrm>
              <a:custGeom>
                <a:gdLst>
                  <a:gd name="T0" fmla="+- 0 349 57"/>
                  <a:gd name="T1" fmla="*/ T0 w 303"/>
                  <a:gd name="T2" fmla="+- 0 367 357"/>
                  <a:gd name="T3" fmla="*/ 367 h 220"/>
                  <a:gd name="T4" fmla="+- 0 339 57"/>
                  <a:gd name="T5" fmla="*/ T4 w 303"/>
                  <a:gd name="T6" fmla="+- 0 367 357"/>
                  <a:gd name="T7" fmla="*/ 367 h 220"/>
                  <a:gd name="T8" fmla="+- 0 339 57"/>
                  <a:gd name="T9" fmla="*/ T8 w 303"/>
                  <a:gd name="T10" fmla="+- 0 557 357"/>
                  <a:gd name="T11" fmla="*/ 557 h 220"/>
                  <a:gd name="T12" fmla="+- 0 359 57"/>
                  <a:gd name="T13" fmla="*/ T12 w 303"/>
                  <a:gd name="T14" fmla="+- 0 557 357"/>
                  <a:gd name="T15" fmla="*/ 557 h 220"/>
                  <a:gd name="T16" fmla="+- 0 359 57"/>
                  <a:gd name="T17" fmla="*/ T16 w 303"/>
                  <a:gd name="T18" fmla="+- 0 377 357"/>
                  <a:gd name="T19" fmla="*/ 377 h 220"/>
                  <a:gd name="T20" fmla="+- 0 349 57"/>
                  <a:gd name="T21" fmla="*/ T20 w 303"/>
                  <a:gd name="T22" fmla="+- 0 377 357"/>
                  <a:gd name="T23" fmla="*/ 377 h 220"/>
                  <a:gd name="T24" fmla="+- 0 349 57"/>
                  <a:gd name="T25" fmla="*/ T24 w 303"/>
                  <a:gd name="T26" fmla="+- 0 367 357"/>
                  <a:gd name="T27" fmla="*/ 367 h 220"/>
                </a:gdLst>
                <a:cxnLst>
                  <a:cxn ang="0">
                    <a:pos x="T1" y="T3"/>
                  </a:cxn>
                  <a:cxn ang="0">
                    <a:pos x="T5" y="T7"/>
                  </a:cxn>
                  <a:cxn ang="0">
                    <a:pos x="T9" y="T11"/>
                  </a:cxn>
                  <a:cxn ang="0">
                    <a:pos x="T13" y="T15"/>
                  </a:cxn>
                  <a:cxn ang="0">
                    <a:pos x="T17" y="T19"/>
                  </a:cxn>
                  <a:cxn ang="0">
                    <a:pos x="T21" y="T23"/>
                  </a:cxn>
                  <a:cxn ang="0">
                    <a:pos x="T25" y="T27"/>
                  </a:cxn>
                </a:cxnLst>
                <a:rect l="0" t="0" r="r" b="b"/>
                <a:pathLst>
                  <a:path w="303" h="220">
                    <a:moveTo>
                      <a:pt x="292" y="10"/>
                    </a:moveTo>
                    <a:lnTo>
                      <a:pt x="282" y="10"/>
                    </a:lnTo>
                    <a:lnTo>
                      <a:pt x="282" y="200"/>
                    </a:lnTo>
                    <a:lnTo>
                      <a:pt x="302" y="200"/>
                    </a:lnTo>
                    <a:lnTo>
                      <a:pt x="302" y="20"/>
                    </a:lnTo>
                    <a:lnTo>
                      <a:pt x="292" y="20"/>
                    </a:lnTo>
                    <a:lnTo>
                      <a:pt x="292" y="1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6" name="Freeform 571"/>
              <p:cNvSpPr/>
              <p:nvPr/>
            </p:nvSpPr>
            <p:spPr bwMode="auto">
              <a:xfrm>
                <a:off x="57" y="357"/>
                <a:ext cx="303" cy="220"/>
              </a:xfrm>
              <a:custGeom>
                <a:gdLst>
                  <a:gd name="T0" fmla="+- 0 352 57"/>
                  <a:gd name="T1" fmla="*/ T0 w 303"/>
                  <a:gd name="T2" fmla="+- 0 357 357"/>
                  <a:gd name="T3" fmla="*/ 357 h 220"/>
                  <a:gd name="T4" fmla="+- 0 349 57"/>
                  <a:gd name="T5" fmla="*/ T4 w 303"/>
                  <a:gd name="T6" fmla="+- 0 357 357"/>
                  <a:gd name="T7" fmla="*/ 357 h 220"/>
                  <a:gd name="T8" fmla="+- 0 349 57"/>
                  <a:gd name="T9" fmla="*/ T8 w 303"/>
                  <a:gd name="T10" fmla="+- 0 377 357"/>
                  <a:gd name="T11" fmla="*/ 377 h 220"/>
                  <a:gd name="T12" fmla="+- 0 359 57"/>
                  <a:gd name="T13" fmla="*/ T12 w 303"/>
                  <a:gd name="T14" fmla="+- 0 377 357"/>
                  <a:gd name="T15" fmla="*/ 377 h 220"/>
                  <a:gd name="T16" fmla="+- 0 359 57"/>
                  <a:gd name="T17" fmla="*/ T16 w 303"/>
                  <a:gd name="T18" fmla="+- 0 364 357"/>
                  <a:gd name="T19" fmla="*/ 364 h 220"/>
                  <a:gd name="T20" fmla="+- 0 358 57"/>
                  <a:gd name="T21" fmla="*/ T20 w 303"/>
                  <a:gd name="T22" fmla="+- 0 361 357"/>
                  <a:gd name="T23" fmla="*/ 361 h 220"/>
                  <a:gd name="T24" fmla="+- 0 354 57"/>
                  <a:gd name="T25" fmla="*/ T24 w 303"/>
                  <a:gd name="T26" fmla="+- 0 358 357"/>
                  <a:gd name="T27" fmla="*/ 358 h 220"/>
                  <a:gd name="T28" fmla="+- 0 352 57"/>
                  <a:gd name="T29" fmla="*/ T28 w 303"/>
                  <a:gd name="T30" fmla="+- 0 357 357"/>
                  <a:gd name="T31" fmla="*/ 357 h 22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303" h="220">
                    <a:moveTo>
                      <a:pt x="295" y="0"/>
                    </a:moveTo>
                    <a:lnTo>
                      <a:pt x="292" y="0"/>
                    </a:lnTo>
                    <a:lnTo>
                      <a:pt x="292" y="20"/>
                    </a:lnTo>
                    <a:lnTo>
                      <a:pt x="302" y="20"/>
                    </a:lnTo>
                    <a:lnTo>
                      <a:pt x="302" y="7"/>
                    </a:lnTo>
                    <a:lnTo>
                      <a:pt x="301" y="4"/>
                    </a:lnTo>
                    <a:lnTo>
                      <a:pt x="297" y="1"/>
                    </a:lnTo>
                    <a:lnTo>
                      <a:pt x="295"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8817" name="Picture 572"/>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442" y="67"/>
                <a:ext cx="344" cy="16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796" name="Group 573"/>
            <p:cNvGrpSpPr/>
            <p:nvPr/>
          </p:nvGrpSpPr>
          <p:grpSpPr>
            <a:xfrm>
              <a:off x="438" y="369"/>
              <a:ext cx="170" cy="166"/>
              <a:chOff x="438" y="369"/>
              <a:chExt cx="170" cy="166"/>
            </a:xfrm>
          </p:grpSpPr>
          <p:sp>
            <p:nvSpPr>
              <p:cNvPr id="8805" name="Freeform 574"/>
              <p:cNvSpPr/>
              <p:nvPr/>
            </p:nvSpPr>
            <p:spPr bwMode="auto">
              <a:xfrm>
                <a:off x="438" y="369"/>
                <a:ext cx="170" cy="166"/>
              </a:xfrm>
              <a:custGeom>
                <a:gdLst>
                  <a:gd name="T0" fmla="+- 0 482 438"/>
                  <a:gd name="T1" fmla="*/ T0 w 170"/>
                  <a:gd name="T2" fmla="+- 0 452 369"/>
                  <a:gd name="T3" fmla="*/ 452 h 166"/>
                  <a:gd name="T4" fmla="+- 0 471 438"/>
                  <a:gd name="T5" fmla="*/ T4 w 170"/>
                  <a:gd name="T6" fmla="+- 0 452 369"/>
                  <a:gd name="T7" fmla="*/ 452 h 166"/>
                  <a:gd name="T8" fmla="+- 0 471 438"/>
                  <a:gd name="T9" fmla="*/ T8 w 170"/>
                  <a:gd name="T10" fmla="+- 0 516 369"/>
                  <a:gd name="T11" fmla="*/ 516 h 166"/>
                  <a:gd name="T12" fmla="+- 0 470 438"/>
                  <a:gd name="T13" fmla="*/ T12 w 170"/>
                  <a:gd name="T14" fmla="+- 0 535 369"/>
                  <a:gd name="T15" fmla="*/ 535 h 166"/>
                  <a:gd name="T16" fmla="+- 0 475 438"/>
                  <a:gd name="T17" fmla="*/ T16 w 170"/>
                  <a:gd name="T18" fmla="+- 0 533 369"/>
                  <a:gd name="T19" fmla="*/ 533 h 166"/>
                  <a:gd name="T20" fmla="+- 0 479 438"/>
                  <a:gd name="T21" fmla="*/ T20 w 170"/>
                  <a:gd name="T22" fmla="+- 0 531 369"/>
                  <a:gd name="T23" fmla="*/ 531 h 166"/>
                  <a:gd name="T24" fmla="+- 0 482 438"/>
                  <a:gd name="T25" fmla="*/ T24 w 170"/>
                  <a:gd name="T26" fmla="+- 0 529 369"/>
                  <a:gd name="T27" fmla="*/ 529 h 166"/>
                  <a:gd name="T28" fmla="+- 0 482 438"/>
                  <a:gd name="T29" fmla="*/ T28 w 170"/>
                  <a:gd name="T30" fmla="+- 0 520 369"/>
                  <a:gd name="T31" fmla="*/ 520 h 166"/>
                  <a:gd name="T32" fmla="+- 0 482 438"/>
                  <a:gd name="T33" fmla="*/ T32 w 170"/>
                  <a:gd name="T34" fmla="+- 0 452 369"/>
                  <a:gd name="T35" fmla="*/ 452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66">
                    <a:moveTo>
                      <a:pt x="44" y="83"/>
                    </a:moveTo>
                    <a:lnTo>
                      <a:pt x="33" y="83"/>
                    </a:lnTo>
                    <a:lnTo>
                      <a:pt x="33" y="147"/>
                    </a:lnTo>
                    <a:lnTo>
                      <a:pt x="32" y="166"/>
                    </a:lnTo>
                    <a:lnTo>
                      <a:pt x="37" y="164"/>
                    </a:lnTo>
                    <a:lnTo>
                      <a:pt x="41" y="162"/>
                    </a:lnTo>
                    <a:lnTo>
                      <a:pt x="44" y="160"/>
                    </a:lnTo>
                    <a:lnTo>
                      <a:pt x="44" y="151"/>
                    </a:lnTo>
                    <a:lnTo>
                      <a:pt x="44"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6" name="Freeform 575"/>
              <p:cNvSpPr/>
              <p:nvPr/>
            </p:nvSpPr>
            <p:spPr bwMode="auto">
              <a:xfrm>
                <a:off x="438" y="369"/>
                <a:ext cx="170" cy="166"/>
              </a:xfrm>
              <a:custGeom>
                <a:gdLst>
                  <a:gd name="T0" fmla="+- 0 593 438"/>
                  <a:gd name="T1" fmla="*/ T0 w 170"/>
                  <a:gd name="T2" fmla="+- 0 505 369"/>
                  <a:gd name="T3" fmla="*/ 505 h 166"/>
                  <a:gd name="T4" fmla="+- 0 584 438"/>
                  <a:gd name="T5" fmla="*/ T4 w 170"/>
                  <a:gd name="T6" fmla="+- 0 516 369"/>
                  <a:gd name="T7" fmla="*/ 516 h 166"/>
                  <a:gd name="T8" fmla="+- 0 498 438"/>
                  <a:gd name="T9" fmla="*/ T8 w 170"/>
                  <a:gd name="T10" fmla="+- 0 516 369"/>
                  <a:gd name="T11" fmla="*/ 516 h 166"/>
                  <a:gd name="T12" fmla="+- 0 504 438"/>
                  <a:gd name="T13" fmla="*/ T12 w 170"/>
                  <a:gd name="T14" fmla="+- 0 523 369"/>
                  <a:gd name="T15" fmla="*/ 523 h 166"/>
                  <a:gd name="T16" fmla="+- 0 508 438"/>
                  <a:gd name="T17" fmla="*/ T16 w 170"/>
                  <a:gd name="T18" fmla="+- 0 523 369"/>
                  <a:gd name="T19" fmla="*/ 523 h 166"/>
                  <a:gd name="T20" fmla="+- 0 512 438"/>
                  <a:gd name="T21" fmla="*/ T20 w 170"/>
                  <a:gd name="T22" fmla="+- 0 522 369"/>
                  <a:gd name="T23" fmla="*/ 522 h 166"/>
                  <a:gd name="T24" fmla="+- 0 516 438"/>
                  <a:gd name="T25" fmla="*/ T24 w 170"/>
                  <a:gd name="T26" fmla="+- 0 521 369"/>
                  <a:gd name="T27" fmla="*/ 521 h 166"/>
                  <a:gd name="T28" fmla="+- 0 605 438"/>
                  <a:gd name="T29" fmla="*/ T28 w 170"/>
                  <a:gd name="T30" fmla="+- 0 521 369"/>
                  <a:gd name="T31" fmla="*/ 521 h 166"/>
                  <a:gd name="T32" fmla="+- 0 607 438"/>
                  <a:gd name="T33" fmla="*/ T32 w 170"/>
                  <a:gd name="T34" fmla="+- 0 520 369"/>
                  <a:gd name="T35" fmla="*/ 520 h 166"/>
                  <a:gd name="T36" fmla="+- 0 606 438"/>
                  <a:gd name="T37" fmla="*/ T36 w 170"/>
                  <a:gd name="T38" fmla="+- 0 518 369"/>
                  <a:gd name="T39" fmla="*/ 518 h 166"/>
                  <a:gd name="T40" fmla="+- 0 593 438"/>
                  <a:gd name="T41" fmla="*/ T40 w 170"/>
                  <a:gd name="T42" fmla="+- 0 505 369"/>
                  <a:gd name="T43" fmla="*/ 505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0" h="166">
                    <a:moveTo>
                      <a:pt x="155" y="136"/>
                    </a:moveTo>
                    <a:lnTo>
                      <a:pt x="146" y="147"/>
                    </a:lnTo>
                    <a:lnTo>
                      <a:pt x="60" y="147"/>
                    </a:lnTo>
                    <a:lnTo>
                      <a:pt x="66" y="154"/>
                    </a:lnTo>
                    <a:lnTo>
                      <a:pt x="70" y="154"/>
                    </a:lnTo>
                    <a:lnTo>
                      <a:pt x="74" y="153"/>
                    </a:lnTo>
                    <a:lnTo>
                      <a:pt x="78" y="152"/>
                    </a:lnTo>
                    <a:lnTo>
                      <a:pt x="167" y="152"/>
                    </a:lnTo>
                    <a:lnTo>
                      <a:pt x="169" y="151"/>
                    </a:lnTo>
                    <a:lnTo>
                      <a:pt x="168" y="149"/>
                    </a:lnTo>
                    <a:lnTo>
                      <a:pt x="155" y="1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7" name="Freeform 576"/>
              <p:cNvSpPr/>
              <p:nvPr/>
            </p:nvSpPr>
            <p:spPr bwMode="auto">
              <a:xfrm>
                <a:off x="438" y="369"/>
                <a:ext cx="170" cy="166"/>
              </a:xfrm>
              <a:custGeom>
                <a:gdLst>
                  <a:gd name="T0" fmla="+- 0 557 438"/>
                  <a:gd name="T1" fmla="*/ T0 w 170"/>
                  <a:gd name="T2" fmla="+- 0 433 369"/>
                  <a:gd name="T3" fmla="*/ 433 h 166"/>
                  <a:gd name="T4" fmla="+- 0 546 438"/>
                  <a:gd name="T5" fmla="*/ T4 w 170"/>
                  <a:gd name="T6" fmla="+- 0 433 369"/>
                  <a:gd name="T7" fmla="*/ 433 h 166"/>
                  <a:gd name="T8" fmla="+- 0 546 438"/>
                  <a:gd name="T9" fmla="*/ T8 w 170"/>
                  <a:gd name="T10" fmla="+- 0 516 369"/>
                  <a:gd name="T11" fmla="*/ 516 h 166"/>
                  <a:gd name="T12" fmla="+- 0 557 438"/>
                  <a:gd name="T13" fmla="*/ T12 w 170"/>
                  <a:gd name="T14" fmla="+- 0 516 369"/>
                  <a:gd name="T15" fmla="*/ 516 h 166"/>
                  <a:gd name="T16" fmla="+- 0 557 438"/>
                  <a:gd name="T17" fmla="*/ T16 w 170"/>
                  <a:gd name="T18" fmla="+- 0 433 369"/>
                  <a:gd name="T19" fmla="*/ 433 h 166"/>
                </a:gdLst>
                <a:cxnLst>
                  <a:cxn ang="0">
                    <a:pos x="T1" y="T3"/>
                  </a:cxn>
                  <a:cxn ang="0">
                    <a:pos x="T5" y="T7"/>
                  </a:cxn>
                  <a:cxn ang="0">
                    <a:pos x="T9" y="T11"/>
                  </a:cxn>
                  <a:cxn ang="0">
                    <a:pos x="T13" y="T15"/>
                  </a:cxn>
                  <a:cxn ang="0">
                    <a:pos x="T17" y="T19"/>
                  </a:cxn>
                </a:cxnLst>
                <a:rect l="0" t="0" r="r" b="b"/>
                <a:pathLst>
                  <a:path w="170" h="166">
                    <a:moveTo>
                      <a:pt x="119" y="64"/>
                    </a:moveTo>
                    <a:lnTo>
                      <a:pt x="108" y="64"/>
                    </a:lnTo>
                    <a:lnTo>
                      <a:pt x="108" y="147"/>
                    </a:lnTo>
                    <a:lnTo>
                      <a:pt x="119" y="147"/>
                    </a:lnTo>
                    <a:lnTo>
                      <a:pt x="119"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8" name="Freeform 577"/>
              <p:cNvSpPr/>
              <p:nvPr/>
            </p:nvSpPr>
            <p:spPr bwMode="auto">
              <a:xfrm>
                <a:off x="438" y="369"/>
                <a:ext cx="170" cy="166"/>
              </a:xfrm>
              <a:custGeom>
                <a:gdLst>
                  <a:gd name="T0" fmla="+- 0 504 438"/>
                  <a:gd name="T1" fmla="*/ T0 w 170"/>
                  <a:gd name="T2" fmla="+- 0 413 369"/>
                  <a:gd name="T3" fmla="*/ 413 h 166"/>
                  <a:gd name="T4" fmla="+- 0 487 438"/>
                  <a:gd name="T5" fmla="*/ T4 w 170"/>
                  <a:gd name="T6" fmla="+- 0 413 369"/>
                  <a:gd name="T7" fmla="*/ 413 h 166"/>
                  <a:gd name="T8" fmla="+- 0 484 438"/>
                  <a:gd name="T9" fmla="*/ T8 w 170"/>
                  <a:gd name="T10" fmla="+- 0 419 369"/>
                  <a:gd name="T11" fmla="*/ 419 h 166"/>
                  <a:gd name="T12" fmla="+- 0 479 438"/>
                  <a:gd name="T13" fmla="*/ T12 w 170"/>
                  <a:gd name="T14" fmla="+- 0 428 369"/>
                  <a:gd name="T15" fmla="*/ 428 h 166"/>
                  <a:gd name="T16" fmla="+- 0 438 438"/>
                  <a:gd name="T17" fmla="*/ T16 w 170"/>
                  <a:gd name="T18" fmla="+- 0 483 369"/>
                  <a:gd name="T19" fmla="*/ 483 h 166"/>
                  <a:gd name="T20" fmla="+- 0 439 438"/>
                  <a:gd name="T21" fmla="*/ T20 w 170"/>
                  <a:gd name="T22" fmla="+- 0 485 369"/>
                  <a:gd name="T23" fmla="*/ 485 h 166"/>
                  <a:gd name="T24" fmla="+- 0 446 438"/>
                  <a:gd name="T25" fmla="*/ T24 w 170"/>
                  <a:gd name="T26" fmla="+- 0 480 369"/>
                  <a:gd name="T27" fmla="*/ 480 h 166"/>
                  <a:gd name="T28" fmla="+- 0 451 438"/>
                  <a:gd name="T29" fmla="*/ T28 w 170"/>
                  <a:gd name="T30" fmla="+- 0 475 369"/>
                  <a:gd name="T31" fmla="*/ 475 h 166"/>
                  <a:gd name="T32" fmla="+- 0 455 438"/>
                  <a:gd name="T33" fmla="*/ T32 w 170"/>
                  <a:gd name="T34" fmla="+- 0 471 369"/>
                  <a:gd name="T35" fmla="*/ 471 h 166"/>
                  <a:gd name="T36" fmla="+- 0 459 438"/>
                  <a:gd name="T37" fmla="*/ T36 w 170"/>
                  <a:gd name="T38" fmla="+- 0 467 369"/>
                  <a:gd name="T39" fmla="*/ 467 h 166"/>
                  <a:gd name="T40" fmla="+- 0 465 438"/>
                  <a:gd name="T41" fmla="*/ T40 w 170"/>
                  <a:gd name="T42" fmla="+- 0 460 369"/>
                  <a:gd name="T43" fmla="*/ 460 h 166"/>
                  <a:gd name="T44" fmla="+- 0 471 438"/>
                  <a:gd name="T45" fmla="*/ T44 w 170"/>
                  <a:gd name="T46" fmla="+- 0 452 369"/>
                  <a:gd name="T47" fmla="*/ 452 h 166"/>
                  <a:gd name="T48" fmla="+- 0 482 438"/>
                  <a:gd name="T49" fmla="*/ T48 w 170"/>
                  <a:gd name="T50" fmla="+- 0 452 369"/>
                  <a:gd name="T51" fmla="*/ 452 h 166"/>
                  <a:gd name="T52" fmla="+- 0 482 438"/>
                  <a:gd name="T53" fmla="*/ T52 w 170"/>
                  <a:gd name="T54" fmla="+- 0 449 369"/>
                  <a:gd name="T55" fmla="*/ 449 h 166"/>
                  <a:gd name="T56" fmla="+- 0 491 438"/>
                  <a:gd name="T57" fmla="*/ T56 w 170"/>
                  <a:gd name="T58" fmla="+- 0 449 369"/>
                  <a:gd name="T59" fmla="*/ 449 h 166"/>
                  <a:gd name="T60" fmla="+- 0 489 438"/>
                  <a:gd name="T61" fmla="*/ T60 w 170"/>
                  <a:gd name="T62" fmla="+- 0 448 369"/>
                  <a:gd name="T63" fmla="*/ 448 h 166"/>
                  <a:gd name="T64" fmla="+- 0 486 438"/>
                  <a:gd name="T65" fmla="*/ T64 w 170"/>
                  <a:gd name="T66" fmla="+- 0 447 369"/>
                  <a:gd name="T67" fmla="*/ 447 h 166"/>
                  <a:gd name="T68" fmla="+- 0 482 438"/>
                  <a:gd name="T69" fmla="*/ T68 w 170"/>
                  <a:gd name="T70" fmla="+- 0 446 369"/>
                  <a:gd name="T71" fmla="*/ 446 h 166"/>
                  <a:gd name="T72" fmla="+- 0 482 438"/>
                  <a:gd name="T73" fmla="*/ T72 w 170"/>
                  <a:gd name="T74" fmla="+- 0 438 369"/>
                  <a:gd name="T75" fmla="*/ 438 h 166"/>
                  <a:gd name="T76" fmla="+- 0 499 438"/>
                  <a:gd name="T77" fmla="*/ T76 w 170"/>
                  <a:gd name="T78" fmla="+- 0 416 369"/>
                  <a:gd name="T79" fmla="*/ 416 h 166"/>
                  <a:gd name="T80" fmla="+- 0 504 438"/>
                  <a:gd name="T81" fmla="*/ T80 w 170"/>
                  <a:gd name="T82" fmla="+- 0 413 369"/>
                  <a:gd name="T83" fmla="*/ 413 h 166"/>
                  <a:gd name="T84" fmla="+- 0 504 438"/>
                  <a:gd name="T85" fmla="*/ T84 w 170"/>
                  <a:gd name="T86" fmla="+- 0 413 369"/>
                  <a:gd name="T87" fmla="*/ 413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70" h="166">
                    <a:moveTo>
                      <a:pt x="66" y="44"/>
                    </a:moveTo>
                    <a:lnTo>
                      <a:pt x="49" y="44"/>
                    </a:lnTo>
                    <a:lnTo>
                      <a:pt x="46" y="50"/>
                    </a:lnTo>
                    <a:lnTo>
                      <a:pt x="41" y="59"/>
                    </a:lnTo>
                    <a:lnTo>
                      <a:pt x="0" y="114"/>
                    </a:lnTo>
                    <a:lnTo>
                      <a:pt x="1" y="116"/>
                    </a:lnTo>
                    <a:lnTo>
                      <a:pt x="8" y="111"/>
                    </a:lnTo>
                    <a:lnTo>
                      <a:pt x="13" y="106"/>
                    </a:lnTo>
                    <a:lnTo>
                      <a:pt x="17" y="102"/>
                    </a:lnTo>
                    <a:lnTo>
                      <a:pt x="21" y="98"/>
                    </a:lnTo>
                    <a:lnTo>
                      <a:pt x="27" y="91"/>
                    </a:lnTo>
                    <a:lnTo>
                      <a:pt x="33" y="83"/>
                    </a:lnTo>
                    <a:lnTo>
                      <a:pt x="44" y="83"/>
                    </a:lnTo>
                    <a:lnTo>
                      <a:pt x="44" y="80"/>
                    </a:lnTo>
                    <a:lnTo>
                      <a:pt x="53" y="80"/>
                    </a:lnTo>
                    <a:lnTo>
                      <a:pt x="51" y="79"/>
                    </a:lnTo>
                    <a:lnTo>
                      <a:pt x="48" y="78"/>
                    </a:lnTo>
                    <a:lnTo>
                      <a:pt x="44" y="77"/>
                    </a:lnTo>
                    <a:lnTo>
                      <a:pt x="44" y="69"/>
                    </a:lnTo>
                    <a:lnTo>
                      <a:pt x="61" y="47"/>
                    </a:lnTo>
                    <a:lnTo>
                      <a:pt x="66"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9" name="Freeform 578"/>
              <p:cNvSpPr/>
              <p:nvPr/>
            </p:nvSpPr>
            <p:spPr bwMode="auto">
              <a:xfrm>
                <a:off x="438" y="369"/>
                <a:ext cx="170" cy="166"/>
              </a:xfrm>
              <a:custGeom>
                <a:gdLst>
                  <a:gd name="T0" fmla="+- 0 491 438"/>
                  <a:gd name="T1" fmla="*/ T0 w 170"/>
                  <a:gd name="T2" fmla="+- 0 449 369"/>
                  <a:gd name="T3" fmla="*/ 449 h 166"/>
                  <a:gd name="T4" fmla="+- 0 482 438"/>
                  <a:gd name="T5" fmla="*/ T4 w 170"/>
                  <a:gd name="T6" fmla="+- 0 449 369"/>
                  <a:gd name="T7" fmla="*/ 449 h 166"/>
                  <a:gd name="T8" fmla="+- 0 490 438"/>
                  <a:gd name="T9" fmla="*/ T8 w 170"/>
                  <a:gd name="T10" fmla="+- 0 455 369"/>
                  <a:gd name="T11" fmla="*/ 455 h 166"/>
                  <a:gd name="T12" fmla="+- 0 491 438"/>
                  <a:gd name="T13" fmla="*/ T12 w 170"/>
                  <a:gd name="T14" fmla="+- 0 456 369"/>
                  <a:gd name="T15" fmla="*/ 456 h 166"/>
                  <a:gd name="T16" fmla="+- 0 493 438"/>
                  <a:gd name="T17" fmla="*/ T16 w 170"/>
                  <a:gd name="T18" fmla="+- 0 458 369"/>
                  <a:gd name="T19" fmla="*/ 458 h 166"/>
                  <a:gd name="T20" fmla="+- 0 495 438"/>
                  <a:gd name="T21" fmla="*/ T20 w 170"/>
                  <a:gd name="T22" fmla="+- 0 463 369"/>
                  <a:gd name="T23" fmla="*/ 463 h 166"/>
                  <a:gd name="T24" fmla="+- 0 500 438"/>
                  <a:gd name="T25" fmla="*/ T24 w 170"/>
                  <a:gd name="T26" fmla="+- 0 473 369"/>
                  <a:gd name="T27" fmla="*/ 473 h 166"/>
                  <a:gd name="T28" fmla="+- 0 501 438"/>
                  <a:gd name="T29" fmla="*/ T28 w 170"/>
                  <a:gd name="T30" fmla="+- 0 474 369"/>
                  <a:gd name="T31" fmla="*/ 474 h 166"/>
                  <a:gd name="T32" fmla="+- 0 509 438"/>
                  <a:gd name="T33" fmla="*/ T32 w 170"/>
                  <a:gd name="T34" fmla="+- 0 465 369"/>
                  <a:gd name="T35" fmla="*/ 465 h 166"/>
                  <a:gd name="T36" fmla="+- 0 509 438"/>
                  <a:gd name="T37" fmla="*/ T36 w 170"/>
                  <a:gd name="T38" fmla="+- 0 463 369"/>
                  <a:gd name="T39" fmla="*/ 463 h 166"/>
                  <a:gd name="T40" fmla="+- 0 508 438"/>
                  <a:gd name="T41" fmla="*/ T40 w 170"/>
                  <a:gd name="T42" fmla="+- 0 460 369"/>
                  <a:gd name="T43" fmla="*/ 460 h 166"/>
                  <a:gd name="T44" fmla="+- 0 507 438"/>
                  <a:gd name="T45" fmla="*/ T44 w 170"/>
                  <a:gd name="T46" fmla="+- 0 458 369"/>
                  <a:gd name="T47" fmla="*/ 458 h 166"/>
                  <a:gd name="T48" fmla="+- 0 504 438"/>
                  <a:gd name="T49" fmla="*/ T48 w 170"/>
                  <a:gd name="T50" fmla="+- 0 456 369"/>
                  <a:gd name="T51" fmla="*/ 456 h 166"/>
                  <a:gd name="T52" fmla="+- 0 496 438"/>
                  <a:gd name="T53" fmla="*/ T52 w 170"/>
                  <a:gd name="T54" fmla="+- 0 451 369"/>
                  <a:gd name="T55" fmla="*/ 451 h 166"/>
                  <a:gd name="T56" fmla="+- 0 493 438"/>
                  <a:gd name="T57" fmla="*/ T56 w 170"/>
                  <a:gd name="T58" fmla="+- 0 450 369"/>
                  <a:gd name="T59" fmla="*/ 450 h 166"/>
                  <a:gd name="T60" fmla="+- 0 491 438"/>
                  <a:gd name="T61" fmla="*/ T60 w 170"/>
                  <a:gd name="T62" fmla="+- 0 449 369"/>
                  <a:gd name="T63" fmla="*/ 44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6">
                    <a:moveTo>
                      <a:pt x="53" y="80"/>
                    </a:moveTo>
                    <a:lnTo>
                      <a:pt x="44" y="80"/>
                    </a:lnTo>
                    <a:lnTo>
                      <a:pt x="52" y="86"/>
                    </a:lnTo>
                    <a:lnTo>
                      <a:pt x="53" y="87"/>
                    </a:lnTo>
                    <a:lnTo>
                      <a:pt x="55" y="89"/>
                    </a:lnTo>
                    <a:lnTo>
                      <a:pt x="57" y="94"/>
                    </a:lnTo>
                    <a:lnTo>
                      <a:pt x="62" y="104"/>
                    </a:lnTo>
                    <a:lnTo>
                      <a:pt x="63" y="105"/>
                    </a:lnTo>
                    <a:lnTo>
                      <a:pt x="71" y="96"/>
                    </a:lnTo>
                    <a:lnTo>
                      <a:pt x="71" y="94"/>
                    </a:lnTo>
                    <a:lnTo>
                      <a:pt x="70" y="91"/>
                    </a:lnTo>
                    <a:lnTo>
                      <a:pt x="69" y="89"/>
                    </a:lnTo>
                    <a:lnTo>
                      <a:pt x="66" y="87"/>
                    </a:lnTo>
                    <a:lnTo>
                      <a:pt x="58" y="82"/>
                    </a:lnTo>
                    <a:lnTo>
                      <a:pt x="55" y="81"/>
                    </a:lnTo>
                    <a:lnTo>
                      <a:pt x="53"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0" name="Freeform 579"/>
              <p:cNvSpPr/>
              <p:nvPr/>
            </p:nvSpPr>
            <p:spPr bwMode="auto">
              <a:xfrm>
                <a:off x="438" y="369"/>
                <a:ext cx="170" cy="166"/>
              </a:xfrm>
              <a:custGeom>
                <a:gdLst>
                  <a:gd name="T0" fmla="+- 0 586 438"/>
                  <a:gd name="T1" fmla="*/ T0 w 170"/>
                  <a:gd name="T2" fmla="+- 0 418 369"/>
                  <a:gd name="T3" fmla="*/ 418 h 166"/>
                  <a:gd name="T4" fmla="+- 0 578 438"/>
                  <a:gd name="T5" fmla="*/ T4 w 170"/>
                  <a:gd name="T6" fmla="+- 0 428 369"/>
                  <a:gd name="T7" fmla="*/ 428 h 166"/>
                  <a:gd name="T8" fmla="+- 0 505 438"/>
                  <a:gd name="T9" fmla="*/ T8 w 170"/>
                  <a:gd name="T10" fmla="+- 0 428 369"/>
                  <a:gd name="T11" fmla="*/ 428 h 166"/>
                  <a:gd name="T12" fmla="+- 0 511 438"/>
                  <a:gd name="T13" fmla="*/ T12 w 170"/>
                  <a:gd name="T14" fmla="+- 0 435 369"/>
                  <a:gd name="T15" fmla="*/ 435 h 166"/>
                  <a:gd name="T16" fmla="+- 0 516 438"/>
                  <a:gd name="T17" fmla="*/ T16 w 170"/>
                  <a:gd name="T18" fmla="+- 0 434 369"/>
                  <a:gd name="T19" fmla="*/ 434 h 166"/>
                  <a:gd name="T20" fmla="+- 0 519 438"/>
                  <a:gd name="T21" fmla="*/ T20 w 170"/>
                  <a:gd name="T22" fmla="+- 0 433 369"/>
                  <a:gd name="T23" fmla="*/ 433 h 166"/>
                  <a:gd name="T24" fmla="+- 0 597 438"/>
                  <a:gd name="T25" fmla="*/ T24 w 170"/>
                  <a:gd name="T26" fmla="+- 0 433 369"/>
                  <a:gd name="T27" fmla="*/ 433 h 166"/>
                  <a:gd name="T28" fmla="+- 0 600 438"/>
                  <a:gd name="T29" fmla="*/ T28 w 170"/>
                  <a:gd name="T30" fmla="+- 0 432 369"/>
                  <a:gd name="T31" fmla="*/ 432 h 166"/>
                  <a:gd name="T32" fmla="+- 0 598 438"/>
                  <a:gd name="T33" fmla="*/ T32 w 170"/>
                  <a:gd name="T34" fmla="+- 0 429 369"/>
                  <a:gd name="T35" fmla="*/ 429 h 166"/>
                  <a:gd name="T36" fmla="+- 0 586 438"/>
                  <a:gd name="T37" fmla="*/ T36 w 170"/>
                  <a:gd name="T38" fmla="+- 0 418 369"/>
                  <a:gd name="T39" fmla="*/ 418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6">
                    <a:moveTo>
                      <a:pt x="148" y="49"/>
                    </a:moveTo>
                    <a:lnTo>
                      <a:pt x="140" y="59"/>
                    </a:lnTo>
                    <a:lnTo>
                      <a:pt x="67" y="59"/>
                    </a:lnTo>
                    <a:lnTo>
                      <a:pt x="73" y="66"/>
                    </a:lnTo>
                    <a:lnTo>
                      <a:pt x="78" y="65"/>
                    </a:lnTo>
                    <a:lnTo>
                      <a:pt x="81" y="64"/>
                    </a:lnTo>
                    <a:lnTo>
                      <a:pt x="159" y="64"/>
                    </a:lnTo>
                    <a:lnTo>
                      <a:pt x="162" y="63"/>
                    </a:lnTo>
                    <a:lnTo>
                      <a:pt x="160" y="60"/>
                    </a:lnTo>
                    <a:lnTo>
                      <a:pt x="148"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1" name="Freeform 580"/>
              <p:cNvSpPr/>
              <p:nvPr/>
            </p:nvSpPr>
            <p:spPr bwMode="auto">
              <a:xfrm>
                <a:off x="438" y="369"/>
                <a:ext cx="170" cy="166"/>
              </a:xfrm>
              <a:custGeom>
                <a:gdLst>
                  <a:gd name="T0" fmla="+- 0 545 438"/>
                  <a:gd name="T1" fmla="*/ T0 w 170"/>
                  <a:gd name="T2" fmla="+- 0 370 369"/>
                  <a:gd name="T3" fmla="*/ 370 h 166"/>
                  <a:gd name="T4" fmla="+- 0 546 438"/>
                  <a:gd name="T5" fmla="*/ T4 w 170"/>
                  <a:gd name="T6" fmla="+- 0 389 369"/>
                  <a:gd name="T7" fmla="*/ 389 h 166"/>
                  <a:gd name="T8" fmla="+- 0 546 438"/>
                  <a:gd name="T9" fmla="*/ T8 w 170"/>
                  <a:gd name="T10" fmla="+- 0 428 369"/>
                  <a:gd name="T11" fmla="*/ 428 h 166"/>
                  <a:gd name="T12" fmla="+- 0 557 438"/>
                  <a:gd name="T13" fmla="*/ T12 w 170"/>
                  <a:gd name="T14" fmla="+- 0 428 369"/>
                  <a:gd name="T15" fmla="*/ 428 h 166"/>
                  <a:gd name="T16" fmla="+- 0 557 438"/>
                  <a:gd name="T17" fmla="*/ T16 w 170"/>
                  <a:gd name="T18" fmla="+- 0 383 369"/>
                  <a:gd name="T19" fmla="*/ 383 h 166"/>
                  <a:gd name="T20" fmla="+- 0 561 438"/>
                  <a:gd name="T21" fmla="*/ T20 w 170"/>
                  <a:gd name="T22" fmla="+- 0 380 369"/>
                  <a:gd name="T23" fmla="*/ 380 h 166"/>
                  <a:gd name="T24" fmla="+- 0 563 438"/>
                  <a:gd name="T25" fmla="*/ T24 w 170"/>
                  <a:gd name="T26" fmla="+- 0 378 369"/>
                  <a:gd name="T27" fmla="*/ 378 h 166"/>
                  <a:gd name="T28" fmla="+- 0 561 438"/>
                  <a:gd name="T29" fmla="*/ T28 w 170"/>
                  <a:gd name="T30" fmla="+- 0 376 369"/>
                  <a:gd name="T31" fmla="*/ 376 h 166"/>
                  <a:gd name="T32" fmla="+- 0 545 438"/>
                  <a:gd name="T33" fmla="*/ T32 w 170"/>
                  <a:gd name="T34" fmla="+- 0 370 369"/>
                  <a:gd name="T35" fmla="*/ 370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66">
                    <a:moveTo>
                      <a:pt x="107" y="1"/>
                    </a:moveTo>
                    <a:lnTo>
                      <a:pt x="108" y="20"/>
                    </a:lnTo>
                    <a:lnTo>
                      <a:pt x="108" y="59"/>
                    </a:lnTo>
                    <a:lnTo>
                      <a:pt x="119" y="59"/>
                    </a:lnTo>
                    <a:lnTo>
                      <a:pt x="119" y="14"/>
                    </a:lnTo>
                    <a:lnTo>
                      <a:pt x="123" y="11"/>
                    </a:lnTo>
                    <a:lnTo>
                      <a:pt x="125" y="9"/>
                    </a:lnTo>
                    <a:lnTo>
                      <a:pt x="123" y="7"/>
                    </a:lnTo>
                    <a:lnTo>
                      <a:pt x="10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2" name="Freeform 581"/>
              <p:cNvSpPr/>
              <p:nvPr/>
            </p:nvSpPr>
            <p:spPr bwMode="auto">
              <a:xfrm>
                <a:off x="438" y="369"/>
                <a:ext cx="170" cy="166"/>
              </a:xfrm>
              <a:custGeom>
                <a:gdLst>
                  <a:gd name="T0" fmla="+- 0 493 438"/>
                  <a:gd name="T1" fmla="*/ T0 w 170"/>
                  <a:gd name="T2" fmla="+- 0 400 369"/>
                  <a:gd name="T3" fmla="*/ 400 h 166"/>
                  <a:gd name="T4" fmla="+- 0 487 438"/>
                  <a:gd name="T5" fmla="*/ T4 w 170"/>
                  <a:gd name="T6" fmla="+- 0 408 369"/>
                  <a:gd name="T7" fmla="*/ 408 h 166"/>
                  <a:gd name="T8" fmla="+- 0 439 438"/>
                  <a:gd name="T9" fmla="*/ T8 w 170"/>
                  <a:gd name="T10" fmla="+- 0 408 369"/>
                  <a:gd name="T11" fmla="*/ 408 h 166"/>
                  <a:gd name="T12" fmla="+- 0 444 438"/>
                  <a:gd name="T13" fmla="*/ T12 w 170"/>
                  <a:gd name="T14" fmla="+- 0 414 369"/>
                  <a:gd name="T15" fmla="*/ 414 h 166"/>
                  <a:gd name="T16" fmla="+- 0 449 438"/>
                  <a:gd name="T17" fmla="*/ T16 w 170"/>
                  <a:gd name="T18" fmla="+- 0 413 369"/>
                  <a:gd name="T19" fmla="*/ 413 h 166"/>
                  <a:gd name="T20" fmla="+- 0 453 438"/>
                  <a:gd name="T21" fmla="*/ T20 w 170"/>
                  <a:gd name="T22" fmla="+- 0 413 369"/>
                  <a:gd name="T23" fmla="*/ 413 h 166"/>
                  <a:gd name="T24" fmla="+- 0 504 438"/>
                  <a:gd name="T25" fmla="*/ T24 w 170"/>
                  <a:gd name="T26" fmla="+- 0 413 369"/>
                  <a:gd name="T27" fmla="*/ 413 h 166"/>
                  <a:gd name="T28" fmla="+- 0 506 438"/>
                  <a:gd name="T29" fmla="*/ T28 w 170"/>
                  <a:gd name="T30" fmla="+- 0 412 369"/>
                  <a:gd name="T31" fmla="*/ 412 h 166"/>
                  <a:gd name="T32" fmla="+- 0 504 438"/>
                  <a:gd name="T33" fmla="*/ T32 w 170"/>
                  <a:gd name="T34" fmla="+- 0 409 369"/>
                  <a:gd name="T35" fmla="*/ 409 h 166"/>
                  <a:gd name="T36" fmla="+- 0 493 438"/>
                  <a:gd name="T37" fmla="*/ T36 w 170"/>
                  <a:gd name="T38" fmla="+- 0 400 369"/>
                  <a:gd name="T39" fmla="*/ 400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6">
                    <a:moveTo>
                      <a:pt x="55" y="31"/>
                    </a:moveTo>
                    <a:lnTo>
                      <a:pt x="49" y="39"/>
                    </a:lnTo>
                    <a:lnTo>
                      <a:pt x="1" y="39"/>
                    </a:lnTo>
                    <a:lnTo>
                      <a:pt x="6" y="45"/>
                    </a:lnTo>
                    <a:lnTo>
                      <a:pt x="11" y="44"/>
                    </a:lnTo>
                    <a:lnTo>
                      <a:pt x="15" y="44"/>
                    </a:lnTo>
                    <a:lnTo>
                      <a:pt x="66" y="44"/>
                    </a:lnTo>
                    <a:lnTo>
                      <a:pt x="68" y="43"/>
                    </a:lnTo>
                    <a:lnTo>
                      <a:pt x="66" y="40"/>
                    </a:lnTo>
                    <a:lnTo>
                      <a:pt x="55"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13" name="Freeform 582"/>
              <p:cNvSpPr/>
              <p:nvPr/>
            </p:nvSpPr>
            <p:spPr bwMode="auto">
              <a:xfrm>
                <a:off x="438" y="369"/>
                <a:ext cx="170" cy="166"/>
              </a:xfrm>
              <a:custGeom>
                <a:gdLst>
                  <a:gd name="T0" fmla="+- 0 463 438"/>
                  <a:gd name="T1" fmla="*/ T0 w 170"/>
                  <a:gd name="T2" fmla="+- 0 369 369"/>
                  <a:gd name="T3" fmla="*/ 369 h 166"/>
                  <a:gd name="T4" fmla="+- 0 462 438"/>
                  <a:gd name="T5" fmla="*/ T4 w 170"/>
                  <a:gd name="T6" fmla="+- 0 371 369"/>
                  <a:gd name="T7" fmla="*/ 371 h 166"/>
                  <a:gd name="T8" fmla="+- 0 468 438"/>
                  <a:gd name="T9" fmla="*/ T8 w 170"/>
                  <a:gd name="T10" fmla="+- 0 379 369"/>
                  <a:gd name="T11" fmla="*/ 379 h 166"/>
                  <a:gd name="T12" fmla="+- 0 470 438"/>
                  <a:gd name="T13" fmla="*/ T12 w 170"/>
                  <a:gd name="T14" fmla="+- 0 381 369"/>
                  <a:gd name="T15" fmla="*/ 381 h 166"/>
                  <a:gd name="T16" fmla="+- 0 471 438"/>
                  <a:gd name="T17" fmla="*/ T16 w 170"/>
                  <a:gd name="T18" fmla="+- 0 384 369"/>
                  <a:gd name="T19" fmla="*/ 384 h 166"/>
                  <a:gd name="T20" fmla="+- 0 473 438"/>
                  <a:gd name="T21" fmla="*/ T20 w 170"/>
                  <a:gd name="T22" fmla="+- 0 394 369"/>
                  <a:gd name="T23" fmla="*/ 394 h 166"/>
                  <a:gd name="T24" fmla="+- 0 474 438"/>
                  <a:gd name="T25" fmla="*/ T24 w 170"/>
                  <a:gd name="T26" fmla="+- 0 396 369"/>
                  <a:gd name="T27" fmla="*/ 396 h 166"/>
                  <a:gd name="T28" fmla="+- 0 475 438"/>
                  <a:gd name="T29" fmla="*/ T28 w 170"/>
                  <a:gd name="T30" fmla="+- 0 398 369"/>
                  <a:gd name="T31" fmla="*/ 398 h 166"/>
                  <a:gd name="T32" fmla="+- 0 477 438"/>
                  <a:gd name="T33" fmla="*/ T32 w 170"/>
                  <a:gd name="T34" fmla="+- 0 400 369"/>
                  <a:gd name="T35" fmla="*/ 400 h 166"/>
                  <a:gd name="T36" fmla="+- 0 481 438"/>
                  <a:gd name="T37" fmla="*/ T36 w 170"/>
                  <a:gd name="T38" fmla="+- 0 397 369"/>
                  <a:gd name="T39" fmla="*/ 397 h 166"/>
                  <a:gd name="T40" fmla="+- 0 485 438"/>
                  <a:gd name="T41" fmla="*/ T40 w 170"/>
                  <a:gd name="T42" fmla="+- 0 393 369"/>
                  <a:gd name="T43" fmla="*/ 393 h 166"/>
                  <a:gd name="T44" fmla="+- 0 485 438"/>
                  <a:gd name="T45" fmla="*/ T44 w 170"/>
                  <a:gd name="T46" fmla="+- 0 391 369"/>
                  <a:gd name="T47" fmla="*/ 391 h 166"/>
                  <a:gd name="T48" fmla="+- 0 486 438"/>
                  <a:gd name="T49" fmla="*/ T48 w 170"/>
                  <a:gd name="T50" fmla="+- 0 389 369"/>
                  <a:gd name="T51" fmla="*/ 389 h 166"/>
                  <a:gd name="T52" fmla="+- 0 484 438"/>
                  <a:gd name="T53" fmla="*/ T52 w 170"/>
                  <a:gd name="T54" fmla="+- 0 384 369"/>
                  <a:gd name="T55" fmla="*/ 384 h 166"/>
                  <a:gd name="T56" fmla="+- 0 483 438"/>
                  <a:gd name="T57" fmla="*/ T56 w 170"/>
                  <a:gd name="T58" fmla="+- 0 382 369"/>
                  <a:gd name="T59" fmla="*/ 382 h 166"/>
                  <a:gd name="T60" fmla="+- 0 477 438"/>
                  <a:gd name="T61" fmla="*/ T60 w 170"/>
                  <a:gd name="T62" fmla="+- 0 377 369"/>
                  <a:gd name="T63" fmla="*/ 377 h 166"/>
                  <a:gd name="T64" fmla="+- 0 472 438"/>
                  <a:gd name="T65" fmla="*/ T64 w 170"/>
                  <a:gd name="T66" fmla="+- 0 374 369"/>
                  <a:gd name="T67" fmla="*/ 374 h 166"/>
                  <a:gd name="T68" fmla="+- 0 463 438"/>
                  <a:gd name="T69" fmla="*/ T68 w 170"/>
                  <a:gd name="T70" fmla="+- 0 369 369"/>
                  <a:gd name="T71" fmla="*/ 36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6">
                    <a:moveTo>
                      <a:pt x="25" y="0"/>
                    </a:moveTo>
                    <a:lnTo>
                      <a:pt x="24" y="2"/>
                    </a:lnTo>
                    <a:lnTo>
                      <a:pt x="30" y="10"/>
                    </a:lnTo>
                    <a:lnTo>
                      <a:pt x="32" y="12"/>
                    </a:lnTo>
                    <a:lnTo>
                      <a:pt x="33" y="15"/>
                    </a:lnTo>
                    <a:lnTo>
                      <a:pt x="35" y="25"/>
                    </a:lnTo>
                    <a:lnTo>
                      <a:pt x="36" y="27"/>
                    </a:lnTo>
                    <a:lnTo>
                      <a:pt x="37" y="29"/>
                    </a:lnTo>
                    <a:lnTo>
                      <a:pt x="39" y="31"/>
                    </a:lnTo>
                    <a:lnTo>
                      <a:pt x="43" y="28"/>
                    </a:lnTo>
                    <a:lnTo>
                      <a:pt x="47" y="24"/>
                    </a:lnTo>
                    <a:lnTo>
                      <a:pt x="47" y="22"/>
                    </a:lnTo>
                    <a:lnTo>
                      <a:pt x="48" y="20"/>
                    </a:lnTo>
                    <a:lnTo>
                      <a:pt x="46" y="15"/>
                    </a:lnTo>
                    <a:lnTo>
                      <a:pt x="45" y="13"/>
                    </a:lnTo>
                    <a:lnTo>
                      <a:pt x="39" y="8"/>
                    </a:lnTo>
                    <a:lnTo>
                      <a:pt x="34" y="5"/>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797" name="Group 583"/>
            <p:cNvGrpSpPr/>
            <p:nvPr/>
          </p:nvGrpSpPr>
          <p:grpSpPr>
            <a:xfrm>
              <a:off x="622" y="368"/>
              <a:ext cx="167" cy="167"/>
              <a:chOff x="622" y="368"/>
              <a:chExt cx="167" cy="167"/>
            </a:xfrm>
          </p:grpSpPr>
          <p:sp>
            <p:nvSpPr>
              <p:cNvPr id="8798" name="Freeform 584"/>
              <p:cNvSpPr/>
              <p:nvPr/>
            </p:nvSpPr>
            <p:spPr bwMode="auto">
              <a:xfrm>
                <a:off x="622" y="368"/>
                <a:ext cx="167" cy="167"/>
              </a:xfrm>
              <a:custGeom>
                <a:gdLst>
                  <a:gd name="T0" fmla="+- 0 722 622"/>
                  <a:gd name="T1" fmla="*/ T0 w 167"/>
                  <a:gd name="T2" fmla="+- 0 498 368"/>
                  <a:gd name="T3" fmla="*/ 498 h 167"/>
                  <a:gd name="T4" fmla="+- 0 707 622"/>
                  <a:gd name="T5" fmla="*/ T4 w 167"/>
                  <a:gd name="T6" fmla="+- 0 498 368"/>
                  <a:gd name="T7" fmla="*/ 498 h 167"/>
                  <a:gd name="T8" fmla="+- 0 715 622"/>
                  <a:gd name="T9" fmla="*/ T8 w 167"/>
                  <a:gd name="T10" fmla="+- 0 505 368"/>
                  <a:gd name="T11" fmla="*/ 505 h 167"/>
                  <a:gd name="T12" fmla="+- 0 723 622"/>
                  <a:gd name="T13" fmla="*/ T12 w 167"/>
                  <a:gd name="T14" fmla="+- 0 512 368"/>
                  <a:gd name="T15" fmla="*/ 512 h 167"/>
                  <a:gd name="T16" fmla="+- 0 741 622"/>
                  <a:gd name="T17" fmla="*/ T16 w 167"/>
                  <a:gd name="T18" fmla="+- 0 523 368"/>
                  <a:gd name="T19" fmla="*/ 523 h 167"/>
                  <a:gd name="T20" fmla="+- 0 753 622"/>
                  <a:gd name="T21" fmla="*/ T20 w 167"/>
                  <a:gd name="T22" fmla="+- 0 529 368"/>
                  <a:gd name="T23" fmla="*/ 529 h 167"/>
                  <a:gd name="T24" fmla="+- 0 767 622"/>
                  <a:gd name="T25" fmla="*/ T24 w 167"/>
                  <a:gd name="T26" fmla="+- 0 534 368"/>
                  <a:gd name="T27" fmla="*/ 534 h 167"/>
                  <a:gd name="T28" fmla="+- 0 769 622"/>
                  <a:gd name="T29" fmla="*/ T28 w 167"/>
                  <a:gd name="T30" fmla="+- 0 529 368"/>
                  <a:gd name="T31" fmla="*/ 529 h 167"/>
                  <a:gd name="T32" fmla="+- 0 770 622"/>
                  <a:gd name="T33" fmla="*/ T32 w 167"/>
                  <a:gd name="T34" fmla="+- 0 527 368"/>
                  <a:gd name="T35" fmla="*/ 527 h 167"/>
                  <a:gd name="T36" fmla="+- 0 775 622"/>
                  <a:gd name="T37" fmla="*/ T36 w 167"/>
                  <a:gd name="T38" fmla="+- 0 525 368"/>
                  <a:gd name="T39" fmla="*/ 525 h 167"/>
                  <a:gd name="T40" fmla="+- 0 785 622"/>
                  <a:gd name="T41" fmla="*/ T40 w 167"/>
                  <a:gd name="T42" fmla="+- 0 524 368"/>
                  <a:gd name="T43" fmla="*/ 524 h 167"/>
                  <a:gd name="T44" fmla="+- 0 784 622"/>
                  <a:gd name="T45" fmla="*/ T44 w 167"/>
                  <a:gd name="T46" fmla="+- 0 521 368"/>
                  <a:gd name="T47" fmla="*/ 521 h 167"/>
                  <a:gd name="T48" fmla="+- 0 777 622"/>
                  <a:gd name="T49" fmla="*/ T48 w 167"/>
                  <a:gd name="T50" fmla="+- 0 521 368"/>
                  <a:gd name="T51" fmla="*/ 521 h 167"/>
                  <a:gd name="T52" fmla="+- 0 767 622"/>
                  <a:gd name="T53" fmla="*/ T52 w 167"/>
                  <a:gd name="T54" fmla="+- 0 519 368"/>
                  <a:gd name="T55" fmla="*/ 519 h 167"/>
                  <a:gd name="T56" fmla="+- 0 750 622"/>
                  <a:gd name="T57" fmla="*/ T56 w 167"/>
                  <a:gd name="T58" fmla="+- 0 514 368"/>
                  <a:gd name="T59" fmla="*/ 514 h 167"/>
                  <a:gd name="T60" fmla="+- 0 733 622"/>
                  <a:gd name="T61" fmla="*/ T60 w 167"/>
                  <a:gd name="T62" fmla="+- 0 506 368"/>
                  <a:gd name="T63" fmla="*/ 506 h 167"/>
                  <a:gd name="T64" fmla="+- 0 722 622"/>
                  <a:gd name="T65" fmla="*/ T64 w 167"/>
                  <a:gd name="T66" fmla="+- 0 498 368"/>
                  <a:gd name="T67" fmla="*/ 498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7" h="167">
                    <a:moveTo>
                      <a:pt x="100" y="130"/>
                    </a:moveTo>
                    <a:lnTo>
                      <a:pt x="85" y="130"/>
                    </a:lnTo>
                    <a:lnTo>
                      <a:pt x="93" y="137"/>
                    </a:lnTo>
                    <a:lnTo>
                      <a:pt x="101" y="144"/>
                    </a:lnTo>
                    <a:lnTo>
                      <a:pt x="119" y="155"/>
                    </a:lnTo>
                    <a:lnTo>
                      <a:pt x="131" y="161"/>
                    </a:lnTo>
                    <a:lnTo>
                      <a:pt x="145" y="166"/>
                    </a:lnTo>
                    <a:lnTo>
                      <a:pt x="147" y="161"/>
                    </a:lnTo>
                    <a:lnTo>
                      <a:pt x="148" y="159"/>
                    </a:lnTo>
                    <a:lnTo>
                      <a:pt x="153" y="157"/>
                    </a:lnTo>
                    <a:lnTo>
                      <a:pt x="163" y="156"/>
                    </a:lnTo>
                    <a:lnTo>
                      <a:pt x="162" y="153"/>
                    </a:lnTo>
                    <a:lnTo>
                      <a:pt x="155" y="153"/>
                    </a:lnTo>
                    <a:lnTo>
                      <a:pt x="145" y="151"/>
                    </a:lnTo>
                    <a:lnTo>
                      <a:pt x="128" y="146"/>
                    </a:lnTo>
                    <a:lnTo>
                      <a:pt x="111" y="138"/>
                    </a:lnTo>
                    <a:lnTo>
                      <a:pt x="100"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799" name="Freeform 585"/>
              <p:cNvSpPr/>
              <p:nvPr/>
            </p:nvSpPr>
            <p:spPr bwMode="auto">
              <a:xfrm>
                <a:off x="622" y="368"/>
                <a:ext cx="167" cy="167"/>
              </a:xfrm>
              <a:custGeom>
                <a:gdLst>
                  <a:gd name="T0" fmla="+- 0 673 622"/>
                  <a:gd name="T1" fmla="*/ T0 w 167"/>
                  <a:gd name="T2" fmla="+- 0 437 368"/>
                  <a:gd name="T3" fmla="*/ 437 h 167"/>
                  <a:gd name="T4" fmla="+- 0 667 622"/>
                  <a:gd name="T5" fmla="*/ T4 w 167"/>
                  <a:gd name="T6" fmla="+- 0 437 368"/>
                  <a:gd name="T7" fmla="*/ 437 h 167"/>
                  <a:gd name="T8" fmla="+- 0 673 622"/>
                  <a:gd name="T9" fmla="*/ T8 w 167"/>
                  <a:gd name="T10" fmla="+- 0 451 368"/>
                  <a:gd name="T11" fmla="*/ 451 h 167"/>
                  <a:gd name="T12" fmla="+- 0 678 622"/>
                  <a:gd name="T13" fmla="*/ T12 w 167"/>
                  <a:gd name="T14" fmla="+- 0 462 368"/>
                  <a:gd name="T15" fmla="*/ 462 h 167"/>
                  <a:gd name="T16" fmla="+- 0 689 622"/>
                  <a:gd name="T17" fmla="*/ T16 w 167"/>
                  <a:gd name="T18" fmla="+- 0 478 368"/>
                  <a:gd name="T19" fmla="*/ 478 h 167"/>
                  <a:gd name="T20" fmla="+- 0 695 622"/>
                  <a:gd name="T21" fmla="*/ T20 w 167"/>
                  <a:gd name="T22" fmla="+- 0 485 368"/>
                  <a:gd name="T23" fmla="*/ 485 h 167"/>
                  <a:gd name="T24" fmla="+- 0 695 622"/>
                  <a:gd name="T25" fmla="*/ T24 w 167"/>
                  <a:gd name="T26" fmla="+- 0 496 368"/>
                  <a:gd name="T27" fmla="*/ 496 h 167"/>
                  <a:gd name="T28" fmla="+- 0 680 622"/>
                  <a:gd name="T29" fmla="*/ T28 w 167"/>
                  <a:gd name="T30" fmla="+- 0 508 368"/>
                  <a:gd name="T31" fmla="*/ 508 h 167"/>
                  <a:gd name="T32" fmla="+- 0 662 622"/>
                  <a:gd name="T33" fmla="*/ T32 w 167"/>
                  <a:gd name="T34" fmla="+- 0 518 368"/>
                  <a:gd name="T35" fmla="*/ 518 h 167"/>
                  <a:gd name="T36" fmla="+- 0 644 622"/>
                  <a:gd name="T37" fmla="*/ T36 w 167"/>
                  <a:gd name="T38" fmla="+- 0 525 368"/>
                  <a:gd name="T39" fmla="*/ 525 h 167"/>
                  <a:gd name="T40" fmla="+- 0 623 622"/>
                  <a:gd name="T41" fmla="*/ T40 w 167"/>
                  <a:gd name="T42" fmla="+- 0 531 368"/>
                  <a:gd name="T43" fmla="*/ 531 h 167"/>
                  <a:gd name="T44" fmla="+- 0 636 622"/>
                  <a:gd name="T45" fmla="*/ T44 w 167"/>
                  <a:gd name="T46" fmla="+- 0 532 368"/>
                  <a:gd name="T47" fmla="*/ 532 h 167"/>
                  <a:gd name="T48" fmla="+- 0 655 622"/>
                  <a:gd name="T49" fmla="*/ T48 w 167"/>
                  <a:gd name="T50" fmla="+- 0 527 368"/>
                  <a:gd name="T51" fmla="*/ 527 h 167"/>
                  <a:gd name="T52" fmla="+- 0 673 622"/>
                  <a:gd name="T53" fmla="*/ T52 w 167"/>
                  <a:gd name="T54" fmla="+- 0 520 368"/>
                  <a:gd name="T55" fmla="*/ 520 h 167"/>
                  <a:gd name="T56" fmla="+- 0 690 622"/>
                  <a:gd name="T57" fmla="*/ T56 w 167"/>
                  <a:gd name="T58" fmla="+- 0 511 368"/>
                  <a:gd name="T59" fmla="*/ 511 h 167"/>
                  <a:gd name="T60" fmla="+- 0 707 622"/>
                  <a:gd name="T61" fmla="*/ T60 w 167"/>
                  <a:gd name="T62" fmla="+- 0 498 368"/>
                  <a:gd name="T63" fmla="*/ 498 h 167"/>
                  <a:gd name="T64" fmla="+- 0 722 622"/>
                  <a:gd name="T65" fmla="*/ T64 w 167"/>
                  <a:gd name="T66" fmla="+- 0 498 368"/>
                  <a:gd name="T67" fmla="*/ 498 h 167"/>
                  <a:gd name="T68" fmla="+- 0 714 622"/>
                  <a:gd name="T69" fmla="*/ T68 w 167"/>
                  <a:gd name="T70" fmla="+- 0 493 368"/>
                  <a:gd name="T71" fmla="*/ 493 h 167"/>
                  <a:gd name="T72" fmla="+- 0 719 622"/>
                  <a:gd name="T73" fmla="*/ T72 w 167"/>
                  <a:gd name="T74" fmla="+- 0 486 368"/>
                  <a:gd name="T75" fmla="*/ 486 h 167"/>
                  <a:gd name="T76" fmla="+- 0 706 622"/>
                  <a:gd name="T77" fmla="*/ T76 w 167"/>
                  <a:gd name="T78" fmla="+- 0 486 368"/>
                  <a:gd name="T79" fmla="*/ 486 h 167"/>
                  <a:gd name="T80" fmla="+- 0 696 622"/>
                  <a:gd name="T81" fmla="*/ T80 w 167"/>
                  <a:gd name="T82" fmla="+- 0 475 368"/>
                  <a:gd name="T83" fmla="*/ 475 h 167"/>
                  <a:gd name="T84" fmla="+- 0 689 622"/>
                  <a:gd name="T85" fmla="*/ T84 w 167"/>
                  <a:gd name="T86" fmla="+- 0 467 368"/>
                  <a:gd name="T87" fmla="*/ 467 h 167"/>
                  <a:gd name="T88" fmla="+- 0 680 622"/>
                  <a:gd name="T89" fmla="*/ T88 w 167"/>
                  <a:gd name="T90" fmla="+- 0 452 368"/>
                  <a:gd name="T91" fmla="*/ 452 h 167"/>
                  <a:gd name="T92" fmla="+- 0 675 622"/>
                  <a:gd name="T93" fmla="*/ T92 w 167"/>
                  <a:gd name="T94" fmla="+- 0 443 368"/>
                  <a:gd name="T95" fmla="*/ 443 h 167"/>
                  <a:gd name="T96" fmla="+- 0 673 622"/>
                  <a:gd name="T97" fmla="*/ T96 w 167"/>
                  <a:gd name="T98" fmla="+- 0 437 368"/>
                  <a:gd name="T99" fmla="*/ 437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67" h="167">
                    <a:moveTo>
                      <a:pt x="51" y="69"/>
                    </a:moveTo>
                    <a:lnTo>
                      <a:pt x="45" y="69"/>
                    </a:lnTo>
                    <a:lnTo>
                      <a:pt x="51" y="83"/>
                    </a:lnTo>
                    <a:lnTo>
                      <a:pt x="56" y="94"/>
                    </a:lnTo>
                    <a:lnTo>
                      <a:pt x="67" y="110"/>
                    </a:lnTo>
                    <a:lnTo>
                      <a:pt x="73" y="117"/>
                    </a:lnTo>
                    <a:lnTo>
                      <a:pt x="73" y="128"/>
                    </a:lnTo>
                    <a:lnTo>
                      <a:pt x="58" y="140"/>
                    </a:lnTo>
                    <a:lnTo>
                      <a:pt x="40" y="150"/>
                    </a:lnTo>
                    <a:lnTo>
                      <a:pt x="22" y="157"/>
                    </a:lnTo>
                    <a:lnTo>
                      <a:pt x="1" y="163"/>
                    </a:lnTo>
                    <a:lnTo>
                      <a:pt x="14" y="164"/>
                    </a:lnTo>
                    <a:lnTo>
                      <a:pt x="33" y="159"/>
                    </a:lnTo>
                    <a:lnTo>
                      <a:pt x="51" y="152"/>
                    </a:lnTo>
                    <a:lnTo>
                      <a:pt x="68" y="143"/>
                    </a:lnTo>
                    <a:lnTo>
                      <a:pt x="85" y="130"/>
                    </a:lnTo>
                    <a:lnTo>
                      <a:pt x="100" y="130"/>
                    </a:lnTo>
                    <a:lnTo>
                      <a:pt x="92" y="125"/>
                    </a:lnTo>
                    <a:lnTo>
                      <a:pt x="97" y="118"/>
                    </a:lnTo>
                    <a:lnTo>
                      <a:pt x="84" y="118"/>
                    </a:lnTo>
                    <a:lnTo>
                      <a:pt x="74" y="107"/>
                    </a:lnTo>
                    <a:lnTo>
                      <a:pt x="67" y="99"/>
                    </a:lnTo>
                    <a:lnTo>
                      <a:pt x="58" y="84"/>
                    </a:lnTo>
                    <a:lnTo>
                      <a:pt x="53" y="75"/>
                    </a:lnTo>
                    <a:lnTo>
                      <a:pt x="51" y="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0" name="Freeform 586"/>
              <p:cNvSpPr/>
              <p:nvPr/>
            </p:nvSpPr>
            <p:spPr bwMode="auto">
              <a:xfrm>
                <a:off x="622" y="368"/>
                <a:ext cx="167" cy="167"/>
              </a:xfrm>
              <a:custGeom>
                <a:gdLst>
                  <a:gd name="T0" fmla="+- 0 734 622"/>
                  <a:gd name="T1" fmla="*/ T0 w 167"/>
                  <a:gd name="T2" fmla="+- 0 432 368"/>
                  <a:gd name="T3" fmla="*/ 432 h 167"/>
                  <a:gd name="T4" fmla="+- 0 706 622"/>
                  <a:gd name="T5" fmla="*/ T4 w 167"/>
                  <a:gd name="T6" fmla="+- 0 486 368"/>
                  <a:gd name="T7" fmla="*/ 486 h 167"/>
                  <a:gd name="T8" fmla="+- 0 719 622"/>
                  <a:gd name="T9" fmla="*/ T8 w 167"/>
                  <a:gd name="T10" fmla="+- 0 486 368"/>
                  <a:gd name="T11" fmla="*/ 486 h 167"/>
                  <a:gd name="T12" fmla="+- 0 742 622"/>
                  <a:gd name="T13" fmla="*/ T12 w 167"/>
                  <a:gd name="T14" fmla="+- 0 447 368"/>
                  <a:gd name="T15" fmla="*/ 447 h 167"/>
                  <a:gd name="T16" fmla="+- 0 748 622"/>
                  <a:gd name="T17" fmla="*/ T16 w 167"/>
                  <a:gd name="T18" fmla="+- 0 445 368"/>
                  <a:gd name="T19" fmla="*/ 445 h 167"/>
                  <a:gd name="T20" fmla="+- 0 749 622"/>
                  <a:gd name="T21" fmla="*/ T20 w 167"/>
                  <a:gd name="T22" fmla="+- 0 444 368"/>
                  <a:gd name="T23" fmla="*/ 444 h 167"/>
                  <a:gd name="T24" fmla="+- 0 748 622"/>
                  <a:gd name="T25" fmla="*/ T24 w 167"/>
                  <a:gd name="T26" fmla="+- 0 442 368"/>
                  <a:gd name="T27" fmla="*/ 442 h 167"/>
                  <a:gd name="T28" fmla="+- 0 734 622"/>
                  <a:gd name="T29" fmla="*/ T28 w 167"/>
                  <a:gd name="T30" fmla="+- 0 432 368"/>
                  <a:gd name="T31" fmla="*/ 432 h 167"/>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7" h="167">
                    <a:moveTo>
                      <a:pt x="112" y="64"/>
                    </a:moveTo>
                    <a:lnTo>
                      <a:pt x="84" y="118"/>
                    </a:lnTo>
                    <a:lnTo>
                      <a:pt x="97" y="118"/>
                    </a:lnTo>
                    <a:lnTo>
                      <a:pt x="120" y="79"/>
                    </a:lnTo>
                    <a:lnTo>
                      <a:pt x="126" y="77"/>
                    </a:lnTo>
                    <a:lnTo>
                      <a:pt x="127" y="76"/>
                    </a:lnTo>
                    <a:lnTo>
                      <a:pt x="126" y="74"/>
                    </a:lnTo>
                    <a:lnTo>
                      <a:pt x="112"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1" name="Freeform 587"/>
              <p:cNvSpPr/>
              <p:nvPr/>
            </p:nvSpPr>
            <p:spPr bwMode="auto">
              <a:xfrm>
                <a:off x="622" y="368"/>
                <a:ext cx="167" cy="167"/>
              </a:xfrm>
              <a:custGeom>
                <a:gdLst>
                  <a:gd name="T0" fmla="+- 0 674 622"/>
                  <a:gd name="T1" fmla="*/ T0 w 167"/>
                  <a:gd name="T2" fmla="+- 0 408 368"/>
                  <a:gd name="T3" fmla="*/ 408 h 167"/>
                  <a:gd name="T4" fmla="+- 0 631 622"/>
                  <a:gd name="T5" fmla="*/ T4 w 167"/>
                  <a:gd name="T6" fmla="+- 0 463 368"/>
                  <a:gd name="T7" fmla="*/ 463 h 167"/>
                  <a:gd name="T8" fmla="+- 0 637 622"/>
                  <a:gd name="T9" fmla="*/ T8 w 167"/>
                  <a:gd name="T10" fmla="+- 0 463 368"/>
                  <a:gd name="T11" fmla="*/ 463 h 167"/>
                  <a:gd name="T12" fmla="+- 0 652 622"/>
                  <a:gd name="T13" fmla="*/ T12 w 167"/>
                  <a:gd name="T14" fmla="+- 0 451 368"/>
                  <a:gd name="T15" fmla="*/ 451 h 167"/>
                  <a:gd name="T16" fmla="+- 0 667 622"/>
                  <a:gd name="T17" fmla="*/ T16 w 167"/>
                  <a:gd name="T18" fmla="+- 0 437 368"/>
                  <a:gd name="T19" fmla="*/ 437 h 167"/>
                  <a:gd name="T20" fmla="+- 0 673 622"/>
                  <a:gd name="T21" fmla="*/ T20 w 167"/>
                  <a:gd name="T22" fmla="+- 0 437 368"/>
                  <a:gd name="T23" fmla="*/ 437 h 167"/>
                  <a:gd name="T24" fmla="+- 0 671 622"/>
                  <a:gd name="T25" fmla="*/ T24 w 167"/>
                  <a:gd name="T26" fmla="+- 0 433 368"/>
                  <a:gd name="T27" fmla="*/ 433 h 167"/>
                  <a:gd name="T28" fmla="+- 0 671 622"/>
                  <a:gd name="T29" fmla="*/ T28 w 167"/>
                  <a:gd name="T30" fmla="+- 0 432 368"/>
                  <a:gd name="T31" fmla="*/ 432 h 167"/>
                  <a:gd name="T32" fmla="+- 0 675 622"/>
                  <a:gd name="T33" fmla="*/ T32 w 167"/>
                  <a:gd name="T34" fmla="+- 0 428 368"/>
                  <a:gd name="T35" fmla="*/ 428 h 167"/>
                  <a:gd name="T36" fmla="+- 0 679 622"/>
                  <a:gd name="T37" fmla="*/ T36 w 167"/>
                  <a:gd name="T38" fmla="+- 0 425 368"/>
                  <a:gd name="T39" fmla="*/ 425 h 167"/>
                  <a:gd name="T40" fmla="+- 0 682 622"/>
                  <a:gd name="T41" fmla="*/ T40 w 167"/>
                  <a:gd name="T42" fmla="+- 0 421 368"/>
                  <a:gd name="T43" fmla="*/ 421 h 167"/>
                  <a:gd name="T44" fmla="+- 0 687 622"/>
                  <a:gd name="T45" fmla="*/ T44 w 167"/>
                  <a:gd name="T46" fmla="+- 0 420 368"/>
                  <a:gd name="T47" fmla="*/ 420 h 167"/>
                  <a:gd name="T48" fmla="+- 0 689 622"/>
                  <a:gd name="T49" fmla="*/ T48 w 167"/>
                  <a:gd name="T50" fmla="+- 0 419 368"/>
                  <a:gd name="T51" fmla="*/ 419 h 167"/>
                  <a:gd name="T52" fmla="+- 0 689 622"/>
                  <a:gd name="T53" fmla="*/ T52 w 167"/>
                  <a:gd name="T54" fmla="+- 0 419 368"/>
                  <a:gd name="T55" fmla="*/ 419 h 167"/>
                  <a:gd name="T56" fmla="+- 0 688 622"/>
                  <a:gd name="T57" fmla="*/ T56 w 167"/>
                  <a:gd name="T58" fmla="+- 0 418 368"/>
                  <a:gd name="T59" fmla="*/ 418 h 167"/>
                  <a:gd name="T60" fmla="+- 0 674 622"/>
                  <a:gd name="T61" fmla="*/ T60 w 167"/>
                  <a:gd name="T62" fmla="+- 0 408 368"/>
                  <a:gd name="T63" fmla="*/ 408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7" h="167">
                    <a:moveTo>
                      <a:pt x="52" y="40"/>
                    </a:moveTo>
                    <a:lnTo>
                      <a:pt x="9" y="95"/>
                    </a:lnTo>
                    <a:lnTo>
                      <a:pt x="15" y="95"/>
                    </a:lnTo>
                    <a:lnTo>
                      <a:pt x="30" y="83"/>
                    </a:lnTo>
                    <a:lnTo>
                      <a:pt x="45" y="69"/>
                    </a:lnTo>
                    <a:lnTo>
                      <a:pt x="51" y="69"/>
                    </a:lnTo>
                    <a:lnTo>
                      <a:pt x="49" y="65"/>
                    </a:lnTo>
                    <a:lnTo>
                      <a:pt x="49" y="64"/>
                    </a:lnTo>
                    <a:lnTo>
                      <a:pt x="53" y="60"/>
                    </a:lnTo>
                    <a:lnTo>
                      <a:pt x="57" y="57"/>
                    </a:lnTo>
                    <a:lnTo>
                      <a:pt x="60" y="53"/>
                    </a:lnTo>
                    <a:lnTo>
                      <a:pt x="65" y="52"/>
                    </a:lnTo>
                    <a:lnTo>
                      <a:pt x="67" y="51"/>
                    </a:lnTo>
                    <a:lnTo>
                      <a:pt x="66" y="50"/>
                    </a:lnTo>
                    <a:lnTo>
                      <a:pt x="52"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2" name="Freeform 588"/>
              <p:cNvSpPr/>
              <p:nvPr/>
            </p:nvSpPr>
            <p:spPr bwMode="auto">
              <a:xfrm>
                <a:off x="622" y="368"/>
                <a:ext cx="167" cy="167"/>
              </a:xfrm>
              <a:custGeom>
                <a:gdLst>
                  <a:gd name="T0" fmla="+- 0 723 622"/>
                  <a:gd name="T1" fmla="*/ T0 w 167"/>
                  <a:gd name="T2" fmla="+- 0 411 368"/>
                  <a:gd name="T3" fmla="*/ 411 h 167"/>
                  <a:gd name="T4" fmla="+- 0 721 622"/>
                  <a:gd name="T5" fmla="*/ T4 w 167"/>
                  <a:gd name="T6" fmla="+- 0 413 368"/>
                  <a:gd name="T7" fmla="*/ 413 h 167"/>
                  <a:gd name="T8" fmla="+- 0 732 622"/>
                  <a:gd name="T9" fmla="*/ T8 w 167"/>
                  <a:gd name="T10" fmla="+- 0 421 368"/>
                  <a:gd name="T11" fmla="*/ 421 h 167"/>
                  <a:gd name="T12" fmla="+- 0 739 622"/>
                  <a:gd name="T13" fmla="*/ T12 w 167"/>
                  <a:gd name="T14" fmla="+- 0 427 368"/>
                  <a:gd name="T15" fmla="*/ 427 h 167"/>
                  <a:gd name="T16" fmla="+- 0 749 622"/>
                  <a:gd name="T17" fmla="*/ T16 w 167"/>
                  <a:gd name="T18" fmla="+- 0 437 368"/>
                  <a:gd name="T19" fmla="*/ 437 h 167"/>
                  <a:gd name="T20" fmla="+- 0 753 622"/>
                  <a:gd name="T21" fmla="*/ T20 w 167"/>
                  <a:gd name="T22" fmla="+- 0 441 368"/>
                  <a:gd name="T23" fmla="*/ 441 h 167"/>
                  <a:gd name="T24" fmla="+- 0 757 622"/>
                  <a:gd name="T25" fmla="*/ T24 w 167"/>
                  <a:gd name="T26" fmla="+- 0 449 368"/>
                  <a:gd name="T27" fmla="*/ 449 h 167"/>
                  <a:gd name="T28" fmla="+- 0 759 622"/>
                  <a:gd name="T29" fmla="*/ T28 w 167"/>
                  <a:gd name="T30" fmla="+- 0 452 368"/>
                  <a:gd name="T31" fmla="*/ 452 h 167"/>
                  <a:gd name="T32" fmla="+- 0 759 622"/>
                  <a:gd name="T33" fmla="*/ T32 w 167"/>
                  <a:gd name="T34" fmla="+- 0 452 368"/>
                  <a:gd name="T35" fmla="*/ 452 h 167"/>
                  <a:gd name="T36" fmla="+- 0 761 622"/>
                  <a:gd name="T37" fmla="*/ T36 w 167"/>
                  <a:gd name="T38" fmla="+- 0 454 368"/>
                  <a:gd name="T39" fmla="*/ 454 h 167"/>
                  <a:gd name="T40" fmla="+- 0 763 622"/>
                  <a:gd name="T41" fmla="*/ T40 w 167"/>
                  <a:gd name="T42" fmla="+- 0 455 368"/>
                  <a:gd name="T43" fmla="*/ 455 h 167"/>
                  <a:gd name="T44" fmla="+- 0 765 622"/>
                  <a:gd name="T45" fmla="*/ T44 w 167"/>
                  <a:gd name="T46" fmla="+- 0 453 368"/>
                  <a:gd name="T47" fmla="*/ 453 h 167"/>
                  <a:gd name="T48" fmla="+- 0 766 622"/>
                  <a:gd name="T49" fmla="*/ T48 w 167"/>
                  <a:gd name="T50" fmla="+- 0 451 368"/>
                  <a:gd name="T51" fmla="*/ 451 h 167"/>
                  <a:gd name="T52" fmla="+- 0 766 622"/>
                  <a:gd name="T53" fmla="*/ T52 w 167"/>
                  <a:gd name="T54" fmla="+- 0 449 368"/>
                  <a:gd name="T55" fmla="*/ 449 h 167"/>
                  <a:gd name="T56" fmla="+- 0 766 622"/>
                  <a:gd name="T57" fmla="*/ T56 w 167"/>
                  <a:gd name="T58" fmla="+- 0 447 368"/>
                  <a:gd name="T59" fmla="*/ 447 h 167"/>
                  <a:gd name="T60" fmla="+- 0 766 622"/>
                  <a:gd name="T61" fmla="*/ T60 w 167"/>
                  <a:gd name="T62" fmla="+- 0 442 368"/>
                  <a:gd name="T63" fmla="*/ 442 h 167"/>
                  <a:gd name="T64" fmla="+- 0 728 622"/>
                  <a:gd name="T65" fmla="*/ T64 w 167"/>
                  <a:gd name="T66" fmla="+- 0 413 368"/>
                  <a:gd name="T67" fmla="*/ 413 h 167"/>
                  <a:gd name="T68" fmla="+- 0 723 622"/>
                  <a:gd name="T69" fmla="*/ T68 w 167"/>
                  <a:gd name="T70" fmla="+- 0 411 368"/>
                  <a:gd name="T71" fmla="*/ 411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7" h="167">
                    <a:moveTo>
                      <a:pt x="101" y="43"/>
                    </a:moveTo>
                    <a:lnTo>
                      <a:pt x="99" y="45"/>
                    </a:lnTo>
                    <a:lnTo>
                      <a:pt x="110" y="53"/>
                    </a:lnTo>
                    <a:lnTo>
                      <a:pt x="117" y="59"/>
                    </a:lnTo>
                    <a:lnTo>
                      <a:pt x="127" y="69"/>
                    </a:lnTo>
                    <a:lnTo>
                      <a:pt x="131" y="73"/>
                    </a:lnTo>
                    <a:lnTo>
                      <a:pt x="135" y="81"/>
                    </a:lnTo>
                    <a:lnTo>
                      <a:pt x="137" y="84"/>
                    </a:lnTo>
                    <a:lnTo>
                      <a:pt x="139" y="86"/>
                    </a:lnTo>
                    <a:lnTo>
                      <a:pt x="141" y="87"/>
                    </a:lnTo>
                    <a:lnTo>
                      <a:pt x="143" y="85"/>
                    </a:lnTo>
                    <a:lnTo>
                      <a:pt x="144" y="83"/>
                    </a:lnTo>
                    <a:lnTo>
                      <a:pt x="144" y="81"/>
                    </a:lnTo>
                    <a:lnTo>
                      <a:pt x="144" y="79"/>
                    </a:lnTo>
                    <a:lnTo>
                      <a:pt x="144" y="74"/>
                    </a:lnTo>
                    <a:lnTo>
                      <a:pt x="106" y="45"/>
                    </a:lnTo>
                    <a:lnTo>
                      <a:pt x="101" y="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3" name="Freeform 589"/>
              <p:cNvSpPr/>
              <p:nvPr/>
            </p:nvSpPr>
            <p:spPr bwMode="auto">
              <a:xfrm>
                <a:off x="622" y="368"/>
                <a:ext cx="167" cy="167"/>
              </a:xfrm>
              <a:custGeom>
                <a:gdLst>
                  <a:gd name="T0" fmla="+- 0 774 622"/>
                  <a:gd name="T1" fmla="*/ T0 w 167"/>
                  <a:gd name="T2" fmla="+- 0 388 368"/>
                  <a:gd name="T3" fmla="*/ 388 h 167"/>
                  <a:gd name="T4" fmla="+- 0 765 622"/>
                  <a:gd name="T5" fmla="*/ T4 w 167"/>
                  <a:gd name="T6" fmla="+- 0 399 368"/>
                  <a:gd name="T7" fmla="*/ 399 h 167"/>
                  <a:gd name="T8" fmla="+- 0 622 622"/>
                  <a:gd name="T9" fmla="*/ T8 w 167"/>
                  <a:gd name="T10" fmla="+- 0 399 368"/>
                  <a:gd name="T11" fmla="*/ 399 h 167"/>
                  <a:gd name="T12" fmla="+- 0 632 622"/>
                  <a:gd name="T13" fmla="*/ T12 w 167"/>
                  <a:gd name="T14" fmla="+- 0 410 368"/>
                  <a:gd name="T15" fmla="*/ 410 h 167"/>
                  <a:gd name="T16" fmla="+- 0 663 622"/>
                  <a:gd name="T17" fmla="*/ T16 w 167"/>
                  <a:gd name="T18" fmla="+- 0 404 368"/>
                  <a:gd name="T19" fmla="*/ 404 h 167"/>
                  <a:gd name="T20" fmla="+- 0 787 622"/>
                  <a:gd name="T21" fmla="*/ T20 w 167"/>
                  <a:gd name="T22" fmla="+- 0 404 368"/>
                  <a:gd name="T23" fmla="*/ 404 h 167"/>
                  <a:gd name="T24" fmla="+- 0 788 622"/>
                  <a:gd name="T25" fmla="*/ T24 w 167"/>
                  <a:gd name="T26" fmla="+- 0 403 368"/>
                  <a:gd name="T27" fmla="*/ 403 h 167"/>
                  <a:gd name="T28" fmla="+- 0 788 622"/>
                  <a:gd name="T29" fmla="*/ T28 w 167"/>
                  <a:gd name="T30" fmla="+- 0 403 368"/>
                  <a:gd name="T31" fmla="*/ 403 h 167"/>
                  <a:gd name="T32" fmla="+- 0 786 622"/>
                  <a:gd name="T33" fmla="*/ T32 w 167"/>
                  <a:gd name="T34" fmla="+- 0 401 368"/>
                  <a:gd name="T35" fmla="*/ 401 h 167"/>
                  <a:gd name="T36" fmla="+- 0 784 622"/>
                  <a:gd name="T37" fmla="*/ T36 w 167"/>
                  <a:gd name="T38" fmla="+- 0 398 368"/>
                  <a:gd name="T39" fmla="*/ 398 h 167"/>
                  <a:gd name="T40" fmla="+- 0 774 622"/>
                  <a:gd name="T41" fmla="*/ T40 w 167"/>
                  <a:gd name="T42" fmla="+- 0 388 368"/>
                  <a:gd name="T43" fmla="*/ 388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7">
                    <a:moveTo>
                      <a:pt x="152" y="20"/>
                    </a:moveTo>
                    <a:lnTo>
                      <a:pt x="143" y="31"/>
                    </a:lnTo>
                    <a:lnTo>
                      <a:pt x="0" y="31"/>
                    </a:lnTo>
                    <a:lnTo>
                      <a:pt x="10" y="42"/>
                    </a:lnTo>
                    <a:lnTo>
                      <a:pt x="41" y="36"/>
                    </a:lnTo>
                    <a:lnTo>
                      <a:pt x="165" y="36"/>
                    </a:lnTo>
                    <a:lnTo>
                      <a:pt x="166" y="35"/>
                    </a:lnTo>
                    <a:lnTo>
                      <a:pt x="164" y="33"/>
                    </a:lnTo>
                    <a:lnTo>
                      <a:pt x="162" y="30"/>
                    </a:lnTo>
                    <a:lnTo>
                      <a:pt x="152"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804" name="Freeform 590"/>
              <p:cNvSpPr/>
              <p:nvPr/>
            </p:nvSpPr>
            <p:spPr bwMode="auto">
              <a:xfrm>
                <a:off x="622" y="368"/>
                <a:ext cx="167" cy="167"/>
              </a:xfrm>
              <a:custGeom>
                <a:gdLst>
                  <a:gd name="T0" fmla="+- 0 691 622"/>
                  <a:gd name="T1" fmla="*/ T0 w 167"/>
                  <a:gd name="T2" fmla="+- 0 368 368"/>
                  <a:gd name="T3" fmla="*/ 368 h 167"/>
                  <a:gd name="T4" fmla="+- 0 689 622"/>
                  <a:gd name="T5" fmla="*/ T4 w 167"/>
                  <a:gd name="T6" fmla="+- 0 369 368"/>
                  <a:gd name="T7" fmla="*/ 369 h 167"/>
                  <a:gd name="T8" fmla="+- 0 693 622"/>
                  <a:gd name="T9" fmla="*/ T8 w 167"/>
                  <a:gd name="T10" fmla="+- 0 374 368"/>
                  <a:gd name="T11" fmla="*/ 374 h 167"/>
                  <a:gd name="T12" fmla="+- 0 696 622"/>
                  <a:gd name="T13" fmla="*/ T12 w 167"/>
                  <a:gd name="T14" fmla="+- 0 378 368"/>
                  <a:gd name="T15" fmla="*/ 378 h 167"/>
                  <a:gd name="T16" fmla="+- 0 699 622"/>
                  <a:gd name="T17" fmla="*/ T16 w 167"/>
                  <a:gd name="T18" fmla="+- 0 386 368"/>
                  <a:gd name="T19" fmla="*/ 386 h 167"/>
                  <a:gd name="T20" fmla="+- 0 700 622"/>
                  <a:gd name="T21" fmla="*/ T20 w 167"/>
                  <a:gd name="T22" fmla="+- 0 389 368"/>
                  <a:gd name="T23" fmla="*/ 389 h 167"/>
                  <a:gd name="T24" fmla="+- 0 700 622"/>
                  <a:gd name="T25" fmla="*/ T24 w 167"/>
                  <a:gd name="T26" fmla="+- 0 394 368"/>
                  <a:gd name="T27" fmla="*/ 394 h 167"/>
                  <a:gd name="T28" fmla="+- 0 701 622"/>
                  <a:gd name="T29" fmla="*/ T28 w 167"/>
                  <a:gd name="T30" fmla="+- 0 396 368"/>
                  <a:gd name="T31" fmla="*/ 396 h 167"/>
                  <a:gd name="T32" fmla="+- 0 701 622"/>
                  <a:gd name="T33" fmla="*/ T32 w 167"/>
                  <a:gd name="T34" fmla="+- 0 397 368"/>
                  <a:gd name="T35" fmla="*/ 397 h 167"/>
                  <a:gd name="T36" fmla="+- 0 704 622"/>
                  <a:gd name="T37" fmla="*/ T36 w 167"/>
                  <a:gd name="T38" fmla="+- 0 398 368"/>
                  <a:gd name="T39" fmla="*/ 398 h 167"/>
                  <a:gd name="T40" fmla="+- 0 706 622"/>
                  <a:gd name="T41" fmla="*/ T40 w 167"/>
                  <a:gd name="T42" fmla="+- 0 398 368"/>
                  <a:gd name="T43" fmla="*/ 398 h 167"/>
                  <a:gd name="T44" fmla="+- 0 708 622"/>
                  <a:gd name="T45" fmla="*/ T44 w 167"/>
                  <a:gd name="T46" fmla="+- 0 396 368"/>
                  <a:gd name="T47" fmla="*/ 396 h 167"/>
                  <a:gd name="T48" fmla="+- 0 710 622"/>
                  <a:gd name="T49" fmla="*/ T48 w 167"/>
                  <a:gd name="T50" fmla="+- 0 392 368"/>
                  <a:gd name="T51" fmla="*/ 392 h 167"/>
                  <a:gd name="T52" fmla="+- 0 711 622"/>
                  <a:gd name="T53" fmla="*/ T52 w 167"/>
                  <a:gd name="T54" fmla="+- 0 389 368"/>
                  <a:gd name="T55" fmla="*/ 389 h 167"/>
                  <a:gd name="T56" fmla="+- 0 711 622"/>
                  <a:gd name="T57" fmla="*/ T56 w 167"/>
                  <a:gd name="T58" fmla="+- 0 387 368"/>
                  <a:gd name="T59" fmla="*/ 387 h 167"/>
                  <a:gd name="T60" fmla="+- 0 711 622"/>
                  <a:gd name="T61" fmla="*/ T60 w 167"/>
                  <a:gd name="T62" fmla="+- 0 386 368"/>
                  <a:gd name="T63" fmla="*/ 386 h 167"/>
                  <a:gd name="T64" fmla="+- 0 708 622"/>
                  <a:gd name="T65" fmla="*/ T64 w 167"/>
                  <a:gd name="T66" fmla="+- 0 381 368"/>
                  <a:gd name="T67" fmla="*/ 381 h 167"/>
                  <a:gd name="T68" fmla="+- 0 706 622"/>
                  <a:gd name="T69" fmla="*/ T68 w 167"/>
                  <a:gd name="T70" fmla="+- 0 380 368"/>
                  <a:gd name="T71" fmla="*/ 380 h 167"/>
                  <a:gd name="T72" fmla="+- 0 704 622"/>
                  <a:gd name="T73" fmla="*/ T72 w 167"/>
                  <a:gd name="T74" fmla="+- 0 377 368"/>
                  <a:gd name="T75" fmla="*/ 377 h 167"/>
                  <a:gd name="T76" fmla="+- 0 696 622"/>
                  <a:gd name="T77" fmla="*/ T76 w 167"/>
                  <a:gd name="T78" fmla="+- 0 372 368"/>
                  <a:gd name="T79" fmla="*/ 372 h 167"/>
                  <a:gd name="T80" fmla="+- 0 693 622"/>
                  <a:gd name="T81" fmla="*/ T80 w 167"/>
                  <a:gd name="T82" fmla="+- 0 369 368"/>
                  <a:gd name="T83" fmla="*/ 369 h 167"/>
                  <a:gd name="T84" fmla="+- 0 691 622"/>
                  <a:gd name="T85" fmla="*/ T84 w 167"/>
                  <a:gd name="T86" fmla="+- 0 368 368"/>
                  <a:gd name="T87" fmla="*/ 368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67" h="167">
                    <a:moveTo>
                      <a:pt x="69" y="0"/>
                    </a:moveTo>
                    <a:lnTo>
                      <a:pt x="67" y="1"/>
                    </a:lnTo>
                    <a:lnTo>
                      <a:pt x="71" y="6"/>
                    </a:lnTo>
                    <a:lnTo>
                      <a:pt x="74" y="10"/>
                    </a:lnTo>
                    <a:lnTo>
                      <a:pt x="77" y="18"/>
                    </a:lnTo>
                    <a:lnTo>
                      <a:pt x="78" y="21"/>
                    </a:lnTo>
                    <a:lnTo>
                      <a:pt x="78" y="26"/>
                    </a:lnTo>
                    <a:lnTo>
                      <a:pt x="79" y="28"/>
                    </a:lnTo>
                    <a:lnTo>
                      <a:pt x="79" y="29"/>
                    </a:lnTo>
                    <a:lnTo>
                      <a:pt x="82" y="30"/>
                    </a:lnTo>
                    <a:lnTo>
                      <a:pt x="84" y="30"/>
                    </a:lnTo>
                    <a:lnTo>
                      <a:pt x="86" y="28"/>
                    </a:lnTo>
                    <a:lnTo>
                      <a:pt x="88" y="24"/>
                    </a:lnTo>
                    <a:lnTo>
                      <a:pt x="89" y="21"/>
                    </a:lnTo>
                    <a:lnTo>
                      <a:pt x="89" y="19"/>
                    </a:lnTo>
                    <a:lnTo>
                      <a:pt x="89" y="18"/>
                    </a:lnTo>
                    <a:lnTo>
                      <a:pt x="86" y="13"/>
                    </a:lnTo>
                    <a:lnTo>
                      <a:pt x="84" y="12"/>
                    </a:lnTo>
                    <a:lnTo>
                      <a:pt x="82" y="9"/>
                    </a:lnTo>
                    <a:lnTo>
                      <a:pt x="74" y="4"/>
                    </a:lnTo>
                    <a:lnTo>
                      <a:pt x="71" y="1"/>
                    </a:lnTo>
                    <a:lnTo>
                      <a:pt x="6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8824" name="PB9"/>
          <p:cNvSpPr/>
          <p:nvPr/>
        </p:nvSpPr>
        <p:spPr>
          <a:xfrm>
            <a:off x="0" y="6839712"/>
            <a:ext cx="2612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8825" name="PageNumberTextBox9"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罗宾斯组织行为学第18版中文ppt-1全文共42页，当前为第9页。</a:t>
            </a:r>
          </a:p>
        </p:txBody>
      </p:sp>
    </p:spTree>
    <p:extLst>
      <p:ext uri="{BB962C8B-B14F-4D97-AF65-F5344CB8AC3E}">
        <p14:creationId xmlns:p14="http://schemas.microsoft.com/office/powerpoint/2010/main" val="3226899664"/>
      </p:ext>
    </p:extLst>
  </p:cSld>
  <p:clrMapOvr>
    <a:masterClrMapping/>
  </p:clrMapOvr>
  <p:transition spd="slow">
    <p:split orient="vert"/>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界定组织行为学（</a:t>
            </a:r>
            <a:r>
              <a:rPr lang="en-US" altLang="zh-CN" sz="3600">
                <a:solidFill>
                  <a:srgbClr val="C00000"/>
                </a:solidFill>
                <a:cs typeface="Arial Narrow"/>
              </a:rPr>
              <a:t>OB</a:t>
            </a:r>
            <a:r>
              <a:rPr lang="zh-CN" altLang="en-US" sz="3600">
                <a:solidFill>
                  <a:srgbClr val="C00000"/>
                </a:solidFill>
                <a:cs typeface="Arial Narrow"/>
              </a:rPr>
              <a:t>）是什么</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50000"/>
              </a:lnSpc>
              <a:spcBef>
                <a:spcPts val="1500"/>
              </a:spcBef>
              <a:buClrTx/>
              <a:defRPr/>
            </a:pPr>
            <a:r>
              <a:rPr lang="zh-CN" altLang="en-US" sz="2400" b="1">
                <a:cs typeface="Arial"/>
              </a:rPr>
              <a:t>组织行为</a:t>
            </a:r>
            <a:r>
              <a:rPr lang="zh-CN" altLang="en-US" sz="2400" b="1" smtClean="0">
                <a:cs typeface="Arial"/>
              </a:rPr>
              <a:t>学</a:t>
            </a:r>
            <a:r>
              <a:rPr lang="zh-CN" altLang="en-US" sz="2400" smtClean="0">
                <a:cs typeface="Arial"/>
              </a:rPr>
              <a:t>（</a:t>
            </a:r>
            <a:r>
              <a:rPr lang="en-US" altLang="zh-CN" sz="2400">
                <a:cs typeface="Arial"/>
              </a:rPr>
              <a:t>OB</a:t>
            </a:r>
            <a:r>
              <a:rPr lang="zh-CN" altLang="en-US" sz="2400" smtClean="0">
                <a:cs typeface="Arial"/>
              </a:rPr>
              <a:t>）</a:t>
            </a:r>
            <a:r>
              <a:rPr lang="zh-CN" altLang="zh-CN" sz="2400" smtClean="0"/>
              <a:t>是</a:t>
            </a:r>
            <a:r>
              <a:rPr lang="zh-CN" altLang="zh-CN" sz="2400"/>
              <a:t>一个研究领域，它探讨个体、群体以及结构对组织内部行为的影响，目的是应用这些知识改善组织</a:t>
            </a:r>
            <a:r>
              <a:rPr lang="zh-CN" altLang="zh-CN" sz="2400" smtClean="0"/>
              <a:t>绩效</a:t>
            </a:r>
            <a:r>
              <a:rPr lang="zh-CN" altLang="en-US" sz="2400" smtClean="0"/>
              <a:t>。</a:t>
            </a:r>
            <a:endParaRPr lang="en-US" sz="2400"/>
          </a:p>
        </p:txBody>
      </p:sp>
      <p:sp>
        <p:nvSpPr>
          <p:cNvPr id="10" name="PB10"/>
          <p:cNvSpPr/>
          <p:nvPr/>
        </p:nvSpPr>
        <p:spPr>
          <a:xfrm>
            <a:off x="0" y="6839712"/>
            <a:ext cx="2902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0"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罗宾斯组织行为学第18版中文ppt-1全文共42页，当前为第10页。</a:t>
            </a:r>
          </a:p>
        </p:txBody>
      </p:sp>
    </p:spTree>
    <p:extLst>
      <p:ext uri="{BB962C8B-B14F-4D97-AF65-F5344CB8AC3E}">
        <p14:creationId xmlns:p14="http://schemas.microsoft.com/office/powerpoint/2010/main" val="1665994183"/>
      </p:ext>
    </p:extLst>
  </p:cSld>
  <p:clrMapOvr>
    <a:masterClrMapping/>
  </p:clrMapOvr>
  <p:transition spd="slow">
    <p:split orient="vert"/>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用系统研究完善直觉</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a:t>对行为的系统</a:t>
            </a:r>
            <a:r>
              <a:rPr lang="zh-CN" altLang="en-US" sz="2400" b="1" smtClean="0"/>
              <a:t>研究</a:t>
            </a:r>
            <a:endParaRPr lang="en-US" altLang="zh-CN" sz="2400" b="1" smtClean="0"/>
          </a:p>
          <a:p>
            <a:pPr marL="740664" lvl="2" indent="-283464">
              <a:lnSpc>
                <a:spcPct val="100000"/>
              </a:lnSpc>
              <a:buFont typeface="Arial" pitchFamily="34" charset="0"/>
              <a:buChar char="–"/>
              <a:defRPr/>
            </a:pPr>
            <a:r>
              <a:rPr lang="zh-CN" altLang="en-US" sz="2400"/>
              <a:t>如果我们知道一个人对自身处境的认知，以及他所重视的事物，那么行为在总体上是可以预测的。</a:t>
            </a:r>
            <a:endParaRPr lang="en-US" altLang="zh-CN" sz="2400"/>
          </a:p>
          <a:p>
            <a:pPr marL="342900" lvl="2" indent="-342900">
              <a:lnSpc>
                <a:spcPct val="100000"/>
              </a:lnSpc>
              <a:spcBef>
                <a:spcPts val="1500"/>
              </a:spcBef>
              <a:buClrTx/>
              <a:defRPr/>
            </a:pPr>
            <a:r>
              <a:rPr lang="zh-CN" altLang="zh-CN" sz="2400" b="1" smtClean="0"/>
              <a:t>循</a:t>
            </a:r>
            <a:r>
              <a:rPr lang="zh-CN" altLang="zh-CN" sz="2400" b="1"/>
              <a:t>证管理 </a:t>
            </a:r>
            <a:r>
              <a:rPr lang="zh-CN" altLang="en-US" sz="2400" b="1" smtClean="0"/>
              <a:t>（</a:t>
            </a:r>
            <a:r>
              <a:rPr lang="en-US" altLang="zh-CN" sz="2400" b="1" smtClean="0"/>
              <a:t>EBM</a:t>
            </a:r>
            <a:r>
              <a:rPr lang="zh-CN" altLang="en-US" sz="2400" b="1"/>
              <a:t>）</a:t>
            </a:r>
            <a:endParaRPr lang="en-US" altLang="zh-CN" sz="2400" b="1" smtClean="0"/>
          </a:p>
          <a:p>
            <a:pPr marL="740664" lvl="2" indent="-283464">
              <a:lnSpc>
                <a:spcPct val="100000"/>
              </a:lnSpc>
              <a:buFont typeface="Arial" pitchFamily="34" charset="0"/>
              <a:buChar char="–"/>
              <a:defRPr/>
            </a:pPr>
            <a:r>
              <a:rPr lang="zh-CN" altLang="en-US" sz="2400"/>
              <a:t>对系统研究的</a:t>
            </a:r>
            <a:r>
              <a:rPr lang="zh-CN" altLang="en-US" sz="2400" smtClean="0"/>
              <a:t>补充。</a:t>
            </a:r>
            <a:endParaRPr lang="en-US" altLang="zh-CN" sz="2400"/>
          </a:p>
          <a:p>
            <a:pPr marL="740664" lvl="2" indent="-283464">
              <a:lnSpc>
                <a:spcPct val="100000"/>
              </a:lnSpc>
              <a:buFont typeface="Arial" pitchFamily="34" charset="0"/>
              <a:buChar char="–"/>
              <a:defRPr/>
            </a:pPr>
            <a:r>
              <a:rPr lang="zh-CN" altLang="zh-CN" sz="2400"/>
              <a:t>以科学证据为基础做出</a:t>
            </a:r>
            <a:r>
              <a:rPr lang="zh-CN" altLang="zh-CN" sz="2400" smtClean="0"/>
              <a:t>管理决策</a:t>
            </a:r>
            <a:r>
              <a:rPr lang="zh-CN" altLang="en-US" sz="2400" smtClean="0"/>
              <a:t>。</a:t>
            </a:r>
            <a:endParaRPr lang="en-US" altLang="zh-CN" sz="2400"/>
          </a:p>
          <a:p>
            <a:pPr marL="342900" lvl="2" indent="-342900">
              <a:lnSpc>
                <a:spcPct val="100000"/>
              </a:lnSpc>
              <a:spcBef>
                <a:spcPts val="1500"/>
              </a:spcBef>
              <a:buClrTx/>
              <a:defRPr/>
            </a:pPr>
            <a:r>
              <a:rPr lang="zh-CN" altLang="en-US" sz="2400" b="1" smtClean="0"/>
              <a:t>直觉</a:t>
            </a:r>
            <a:endParaRPr lang="en-US" altLang="zh-CN" sz="2400" b="1" smtClean="0"/>
          </a:p>
          <a:p>
            <a:pPr marL="740664" lvl="2" indent="-283464">
              <a:lnSpc>
                <a:spcPct val="100000"/>
              </a:lnSpc>
              <a:buFont typeface="Arial" pitchFamily="34" charset="0"/>
              <a:buChar char="–"/>
              <a:defRPr/>
            </a:pPr>
            <a:r>
              <a:rPr lang="zh-CN" altLang="zh-CN" sz="2400"/>
              <a:t>系统研究和</a:t>
            </a:r>
            <a:r>
              <a:rPr lang="en-US" altLang="zh-CN" sz="2400"/>
              <a:t>EBM</a:t>
            </a:r>
            <a:r>
              <a:rPr lang="zh-CN" altLang="zh-CN" sz="2400"/>
              <a:t>可以完善我们的</a:t>
            </a:r>
            <a:r>
              <a:rPr lang="zh-CN" altLang="zh-CN" sz="2400" smtClean="0"/>
              <a:t>直觉</a:t>
            </a:r>
            <a:r>
              <a:rPr lang="zh-CN" altLang="en-US" sz="2400" smtClean="0"/>
              <a:t>。</a:t>
            </a:r>
            <a:endParaRPr lang="en-US" altLang="zh-CN" sz="2400"/>
          </a:p>
          <a:p>
            <a:pPr marL="740664" lvl="2" indent="-283464">
              <a:lnSpc>
                <a:spcPct val="100000"/>
              </a:lnSpc>
              <a:buFont typeface="Arial" pitchFamily="34" charset="0"/>
              <a:buChar char="–"/>
              <a:defRPr/>
            </a:pPr>
            <a:r>
              <a:rPr lang="zh-CN" altLang="zh-CN" sz="2400"/>
              <a:t>如果仅靠直觉和本能来做所有的决策，我们很可能会在不完整的信息条件下</a:t>
            </a:r>
            <a:r>
              <a:rPr lang="zh-CN" altLang="zh-CN" sz="2400" smtClean="0"/>
              <a:t>工作</a:t>
            </a:r>
            <a:r>
              <a:rPr lang="zh-CN" altLang="en-US" sz="2400" smtClean="0"/>
              <a:t>。</a:t>
            </a:r>
            <a:endParaRPr lang="en-US" altLang="zh-CN" sz="2400"/>
          </a:p>
          <a:p>
            <a:pPr marL="342900" lvl="2" indent="-342900">
              <a:lnSpc>
                <a:spcPct val="150000"/>
              </a:lnSpc>
              <a:spcBef>
                <a:spcPts val="1500"/>
              </a:spcBef>
              <a:buClrTx/>
              <a:defRPr/>
            </a:pPr>
            <a:endParaRPr lang="en-US" altLang="zh-CN" sz="2400" b="1"/>
          </a:p>
          <a:p>
            <a:pPr marL="342900" lvl="2" indent="-342900">
              <a:lnSpc>
                <a:spcPct val="150000"/>
              </a:lnSpc>
              <a:spcBef>
                <a:spcPts val="1500"/>
              </a:spcBef>
              <a:buClrTx/>
              <a:defRPr/>
            </a:pPr>
            <a:endParaRPr lang="en-US" sz="2400"/>
          </a:p>
        </p:txBody>
      </p:sp>
      <p:sp>
        <p:nvSpPr>
          <p:cNvPr id="10" name="PB11"/>
          <p:cNvSpPr/>
          <p:nvPr/>
        </p:nvSpPr>
        <p:spPr>
          <a:xfrm>
            <a:off x="0" y="6839712"/>
            <a:ext cx="3193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1"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罗宾斯组织行为学第18版中文ppt-1全文共42页，当前为第11页。</a:t>
            </a:r>
          </a:p>
        </p:txBody>
      </p:sp>
    </p:spTree>
    <p:extLst>
      <p:ext uri="{BB962C8B-B14F-4D97-AF65-F5344CB8AC3E}">
        <p14:creationId xmlns:p14="http://schemas.microsoft.com/office/powerpoint/2010/main" val="257995801"/>
      </p:ext>
    </p:extLst>
  </p:cSld>
  <p:clrMapOvr>
    <a:masterClrMapping/>
  </p:clrMapOvr>
  <p:transition spd="slow">
    <p:split orient="vert"/>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smtClean="0">
                <a:solidFill>
                  <a:srgbClr val="C00000"/>
                </a:solidFill>
                <a:cs typeface="Arial Narrow"/>
              </a:rPr>
              <a:t>大数据</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smtClean="0"/>
              <a:t>背景</a:t>
            </a:r>
            <a:endParaRPr lang="zh-CN" altLang="en-US" sz="2400" b="1"/>
          </a:p>
          <a:p>
            <a:pPr marL="740664" lvl="2" indent="-283464">
              <a:lnSpc>
                <a:spcPct val="100000"/>
              </a:lnSpc>
              <a:buFont typeface="Arial" pitchFamily="34" charset="0"/>
              <a:buChar char="–"/>
              <a:defRPr/>
            </a:pPr>
            <a:r>
              <a:rPr lang="zh-CN" altLang="en-US" sz="2400"/>
              <a:t>基于大数据进行商业决策是一个全新的领域，但是能提供令人信服的帮助</a:t>
            </a:r>
            <a:r>
              <a:rPr lang="zh-CN" altLang="en-US" sz="2400" smtClean="0"/>
              <a:t>。</a:t>
            </a:r>
            <a:endParaRPr lang="en-US" altLang="zh-CN" sz="2400" smtClean="0"/>
          </a:p>
          <a:p>
            <a:pPr marL="342900" lvl="2" indent="-342900">
              <a:lnSpc>
                <a:spcPct val="100000"/>
              </a:lnSpc>
              <a:spcBef>
                <a:spcPts val="1500"/>
              </a:spcBef>
              <a:buClrTx/>
              <a:defRPr/>
            </a:pPr>
            <a:r>
              <a:rPr lang="zh-CN" altLang="en-US" sz="2400" b="1"/>
              <a:t>当前应用</a:t>
            </a:r>
          </a:p>
          <a:p>
            <a:pPr marL="740664" lvl="2" indent="-283464">
              <a:lnSpc>
                <a:spcPct val="100000"/>
              </a:lnSpc>
              <a:buFont typeface="Arial" pitchFamily="34" charset="0"/>
              <a:buChar char="–"/>
              <a:defRPr/>
            </a:pPr>
            <a:r>
              <a:rPr lang="zh-CN" altLang="zh-CN" sz="2400" smtClean="0"/>
              <a:t>进行</a:t>
            </a:r>
            <a:r>
              <a:rPr lang="zh-CN" altLang="zh-CN" sz="2400"/>
              <a:t>数据分析的原因，包括：预测事件；检测风险；防止灾难</a:t>
            </a:r>
            <a:r>
              <a:rPr lang="zh-CN" altLang="en-US" sz="2400" smtClean="0"/>
              <a:t>。</a:t>
            </a:r>
            <a:endParaRPr lang="en-US" altLang="zh-CN" sz="2400"/>
          </a:p>
          <a:p>
            <a:pPr marL="342900" lvl="2" indent="-342900">
              <a:lnSpc>
                <a:spcPct val="100000"/>
              </a:lnSpc>
              <a:spcBef>
                <a:spcPts val="1500"/>
              </a:spcBef>
              <a:buClrTx/>
              <a:defRPr/>
            </a:pPr>
            <a:r>
              <a:rPr lang="zh-CN" altLang="en-US" sz="2400" b="1"/>
              <a:t>新趋势</a:t>
            </a:r>
          </a:p>
          <a:p>
            <a:pPr marL="740664" lvl="2" indent="-283464">
              <a:lnSpc>
                <a:spcPct val="100000"/>
              </a:lnSpc>
              <a:buFont typeface="Arial" pitchFamily="34" charset="0"/>
              <a:buChar char="–"/>
              <a:defRPr/>
            </a:pPr>
            <a:r>
              <a:rPr lang="zh-CN" altLang="zh-CN" sz="2400"/>
              <a:t>使用大数据来</a:t>
            </a:r>
            <a:r>
              <a:rPr lang="zh-CN" altLang="zh-CN" sz="2400" smtClean="0"/>
              <a:t>理解</a:t>
            </a:r>
            <a:r>
              <a:rPr lang="zh-CN" altLang="zh-CN" sz="2400"/>
              <a:t>、帮助和管理人员仍属于相对较新的应用，前途光明</a:t>
            </a:r>
            <a:r>
              <a:rPr lang="zh-CN" altLang="en-US" sz="2400" smtClean="0"/>
              <a:t>。</a:t>
            </a:r>
            <a:endParaRPr lang="en-US" altLang="zh-CN" sz="2400" smtClean="0"/>
          </a:p>
          <a:p>
            <a:pPr marL="342900" lvl="2" indent="-342900">
              <a:lnSpc>
                <a:spcPct val="100000"/>
              </a:lnSpc>
              <a:spcBef>
                <a:spcPts val="1500"/>
              </a:spcBef>
              <a:buClrTx/>
              <a:defRPr/>
            </a:pPr>
            <a:r>
              <a:rPr lang="zh-CN" altLang="en-US" sz="2400" b="1"/>
              <a:t>局限性</a:t>
            </a:r>
          </a:p>
          <a:p>
            <a:pPr marL="740664" lvl="2" indent="-283464">
              <a:lnSpc>
                <a:spcPct val="100000"/>
              </a:lnSpc>
              <a:buFont typeface="Arial" pitchFamily="34" charset="0"/>
              <a:buChar char="–"/>
              <a:defRPr/>
            </a:pPr>
            <a:r>
              <a:rPr lang="zh-CN" altLang="zh-CN" sz="2400"/>
              <a:t>要尽可能多地利用证据来</a:t>
            </a:r>
            <a:r>
              <a:rPr lang="zh-CN" altLang="zh-CN" sz="2400" smtClean="0"/>
              <a:t>确认你</a:t>
            </a:r>
            <a:r>
              <a:rPr lang="zh-CN" altLang="zh-CN" sz="2400"/>
              <a:t>的直觉和经验判断</a:t>
            </a:r>
            <a:r>
              <a:rPr lang="zh-CN" altLang="en-US" sz="2400" smtClean="0"/>
              <a:t>。</a:t>
            </a:r>
            <a:endParaRPr lang="en-US" altLang="zh-CN" sz="2400"/>
          </a:p>
          <a:p>
            <a:pPr marL="342900" lvl="2" indent="-342900">
              <a:lnSpc>
                <a:spcPct val="150000"/>
              </a:lnSpc>
              <a:spcBef>
                <a:spcPts val="1500"/>
              </a:spcBef>
              <a:buClrTx/>
              <a:defRPr/>
            </a:pPr>
            <a:endParaRPr lang="en-US" altLang="zh-CN" sz="2400" b="1"/>
          </a:p>
          <a:p>
            <a:pPr marL="342900" lvl="2" indent="-342900">
              <a:lnSpc>
                <a:spcPct val="150000"/>
              </a:lnSpc>
              <a:spcBef>
                <a:spcPts val="1500"/>
              </a:spcBef>
              <a:buClrTx/>
              <a:defRPr/>
            </a:pPr>
            <a:endParaRPr lang="en-US" sz="2400"/>
          </a:p>
        </p:txBody>
      </p:sp>
      <p:sp>
        <p:nvSpPr>
          <p:cNvPr id="10" name="PB12"/>
          <p:cNvSpPr/>
          <p:nvPr/>
        </p:nvSpPr>
        <p:spPr>
          <a:xfrm>
            <a:off x="0" y="6839712"/>
            <a:ext cx="3483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2"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罗宾斯组织行为学第18版中文ppt-1全文共42页，当前为第12页。</a:t>
            </a:r>
          </a:p>
        </p:txBody>
      </p:sp>
    </p:spTree>
    <p:extLst>
      <p:ext uri="{BB962C8B-B14F-4D97-AF65-F5344CB8AC3E}">
        <p14:creationId xmlns:p14="http://schemas.microsoft.com/office/powerpoint/2010/main" val="3314970387"/>
      </p:ext>
    </p:extLst>
  </p:cSld>
  <p:clrMapOvr>
    <a:masterClrMapping/>
  </p:clrMapOvr>
  <p:transition spd="slow">
    <p:split orient="vert"/>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了解对组织行为学有贡献的</a:t>
            </a:r>
            <a:r>
              <a:rPr lang="zh-CN" altLang="en-US" sz="3600" smtClean="0">
                <a:solidFill>
                  <a:srgbClr val="C00000"/>
                </a:solidFill>
                <a:cs typeface="Arial Narrow"/>
              </a:rPr>
              <a:t>其他行为科学</a:t>
            </a:r>
            <a:r>
              <a:rPr lang="zh-CN" altLang="en-US" sz="3600">
                <a:solidFill>
                  <a:srgbClr val="C00000"/>
                </a:solidFill>
                <a:cs typeface="Arial Narrow"/>
              </a:rPr>
              <a:t>分支（</a:t>
            </a:r>
            <a:r>
              <a:rPr lang="en-US" altLang="zh-CN" sz="3600" smtClean="0">
                <a:solidFill>
                  <a:srgbClr val="C00000"/>
                </a:solidFill>
                <a:cs typeface="Arial Narrow"/>
              </a:rPr>
              <a:t>1/4</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50000"/>
              </a:lnSpc>
              <a:spcBef>
                <a:spcPts val="1500"/>
              </a:spcBef>
              <a:buClrTx/>
              <a:defRPr/>
            </a:pPr>
            <a:r>
              <a:rPr lang="zh-CN" altLang="zh-CN" sz="2400"/>
              <a:t>组织行为学是一门应用性的行为科学，它是在众多行为科学分支的基础上建立起来的</a:t>
            </a:r>
            <a:r>
              <a:rPr lang="zh-CN" altLang="en-US" sz="2400" smtClean="0"/>
              <a:t>： </a:t>
            </a:r>
            <a:endParaRPr lang="zh-CN" altLang="en-US" sz="2400"/>
          </a:p>
          <a:p>
            <a:pPr marL="740664" lvl="2" indent="-283464">
              <a:lnSpc>
                <a:spcPct val="150000"/>
              </a:lnSpc>
              <a:buFont typeface="Arial" pitchFamily="34" charset="0"/>
              <a:buChar char="–"/>
              <a:defRPr/>
            </a:pPr>
            <a:r>
              <a:rPr lang="zh-CN" altLang="en-US" sz="2400" smtClean="0"/>
              <a:t>心理学。</a:t>
            </a:r>
            <a:endParaRPr lang="zh-CN" altLang="en-US" sz="2400"/>
          </a:p>
          <a:p>
            <a:pPr marL="740664" lvl="2" indent="-283464">
              <a:lnSpc>
                <a:spcPct val="150000"/>
              </a:lnSpc>
              <a:buFont typeface="Arial" pitchFamily="34" charset="0"/>
              <a:buChar char="–"/>
              <a:defRPr/>
            </a:pPr>
            <a:r>
              <a:rPr lang="zh-CN" altLang="en-US" sz="2400" smtClean="0"/>
              <a:t>社会心理学。</a:t>
            </a:r>
            <a:endParaRPr lang="zh-CN" altLang="en-US" sz="2400"/>
          </a:p>
          <a:p>
            <a:pPr marL="740664" lvl="2" indent="-283464">
              <a:lnSpc>
                <a:spcPct val="150000"/>
              </a:lnSpc>
              <a:buFont typeface="Arial" pitchFamily="34" charset="0"/>
              <a:buChar char="–"/>
              <a:defRPr/>
            </a:pPr>
            <a:r>
              <a:rPr lang="zh-CN" altLang="en-US" sz="2400" smtClean="0"/>
              <a:t>社会学。</a:t>
            </a:r>
            <a:endParaRPr lang="zh-CN" altLang="en-US" sz="2400"/>
          </a:p>
          <a:p>
            <a:pPr marL="740664" lvl="2" indent="-283464">
              <a:lnSpc>
                <a:spcPct val="150000"/>
              </a:lnSpc>
              <a:buFont typeface="Arial" pitchFamily="34" charset="0"/>
              <a:buChar char="–"/>
              <a:defRPr/>
            </a:pPr>
            <a:r>
              <a:rPr lang="zh-CN" altLang="en-US" sz="2400" smtClean="0"/>
              <a:t>人类学。</a:t>
            </a:r>
          </a:p>
          <a:p>
            <a:pPr marL="740664" lvl="2" indent="-283464">
              <a:lnSpc>
                <a:spcPct val="150000"/>
              </a:lnSpc>
              <a:buFont typeface="Arial" pitchFamily="34" charset="0"/>
              <a:buChar char="–"/>
              <a:defRPr/>
            </a:pPr>
            <a:endParaRPr lang="en-US" sz="2400"/>
          </a:p>
        </p:txBody>
      </p:sp>
      <p:sp>
        <p:nvSpPr>
          <p:cNvPr id="10" name="PB13"/>
          <p:cNvSpPr/>
          <p:nvPr/>
        </p:nvSpPr>
        <p:spPr>
          <a:xfrm>
            <a:off x="0" y="6839712"/>
            <a:ext cx="3773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3"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罗宾斯组织行为学第18版中文ppt-1全文共42页，当前为第13页。</a:t>
            </a:r>
          </a:p>
        </p:txBody>
      </p:sp>
    </p:spTree>
    <p:extLst>
      <p:ext uri="{BB962C8B-B14F-4D97-AF65-F5344CB8AC3E}">
        <p14:creationId xmlns:p14="http://schemas.microsoft.com/office/powerpoint/2010/main" val="2875963158"/>
      </p:ext>
    </p:extLst>
  </p:cSld>
  <p:clrMapOvr>
    <a:masterClrMapping/>
  </p:clrMapOvr>
  <p:transition spd="slow">
    <p:split orient="vert"/>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了解对组织行为学有贡献的</a:t>
            </a:r>
            <a:r>
              <a:rPr lang="zh-CN" altLang="en-US" sz="3600" smtClean="0">
                <a:solidFill>
                  <a:srgbClr val="C00000"/>
                </a:solidFill>
                <a:cs typeface="Arial Narrow"/>
              </a:rPr>
              <a:t>其他行为科学</a:t>
            </a:r>
            <a:r>
              <a:rPr lang="zh-CN" altLang="en-US" sz="3600">
                <a:solidFill>
                  <a:srgbClr val="C00000"/>
                </a:solidFill>
                <a:cs typeface="Arial Narrow"/>
              </a:rPr>
              <a:t>分支</a:t>
            </a:r>
            <a:r>
              <a:rPr lang="zh-CN" altLang="en-US" sz="3600" smtClean="0">
                <a:solidFill>
                  <a:srgbClr val="C00000"/>
                </a:solidFill>
                <a:cs typeface="Arial Narrow"/>
              </a:rPr>
              <a:t>（</a:t>
            </a:r>
            <a:r>
              <a:rPr lang="en-US" altLang="zh-CN" sz="3600" smtClean="0">
                <a:solidFill>
                  <a:srgbClr val="C00000"/>
                </a:solidFill>
                <a:cs typeface="Arial Narrow"/>
              </a:rPr>
              <a:t>2/4</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4" name="Content Placeholder 2"/>
          <p:cNvSpPr>
            <a:spLocks noGrp="1"/>
          </p:cNvSpPr>
          <p:nvPr>
            <p:ph idx="1"/>
          </p:nvPr>
        </p:nvSpPr>
        <p:spPr>
          <a:xfrm>
            <a:off x="6004620" y="1998533"/>
            <a:ext cx="5930039" cy="889810"/>
          </a:xfrm>
        </p:spPr>
        <p:txBody>
          <a:bodyPr/>
          <a:lstStyle/>
          <a:p>
            <a:pPr marL="0" indent="0" algn="ctr">
              <a:buNone/>
            </a:pPr>
            <a:r>
              <a:rPr lang="zh-CN" altLang="zh-CN" sz="2000" smtClean="0"/>
              <a:t>图表 </a:t>
            </a:r>
            <a:r>
              <a:rPr lang="en-US" altLang="zh-CN" sz="2000" b="1" smtClean="0"/>
              <a:t>1 </a:t>
            </a:r>
            <a:r>
              <a:rPr lang="en-US" altLang="zh-CN" sz="2000" smtClean="0"/>
              <a:t>- </a:t>
            </a:r>
            <a:r>
              <a:rPr lang="en-US" altLang="zh-CN" sz="2000" b="1" smtClean="0"/>
              <a:t>3   </a:t>
            </a:r>
            <a:r>
              <a:rPr lang="zh-CN" altLang="zh-CN" sz="2000" smtClean="0"/>
              <a:t>对</a:t>
            </a:r>
            <a:r>
              <a:rPr lang="zh-CN" altLang="zh-CN" sz="2000"/>
              <a:t>组织行为</a:t>
            </a:r>
            <a:r>
              <a:rPr lang="zh-CN" altLang="zh-CN" sz="2000" smtClean="0"/>
              <a:t>学</a:t>
            </a:r>
            <a:endParaRPr lang="en-US" altLang="zh-CN" sz="2000" smtClean="0"/>
          </a:p>
          <a:p>
            <a:pPr marL="0" indent="0" algn="ctr">
              <a:buNone/>
            </a:pPr>
            <a:r>
              <a:rPr lang="zh-CN" altLang="zh-CN" sz="2000" smtClean="0"/>
              <a:t>做出</a:t>
            </a:r>
            <a:r>
              <a:rPr lang="zh-CN" altLang="zh-CN" sz="2000"/>
              <a:t>贡献的</a:t>
            </a:r>
            <a:r>
              <a:rPr lang="zh-CN" altLang="zh-CN" sz="2000" smtClean="0"/>
              <a:t>学科</a:t>
            </a:r>
            <a:endParaRPr lang="zh-CN" altLang="zh-CN" sz="2000"/>
          </a:p>
        </p:txBody>
      </p:sp>
      <p:grpSp>
        <p:nvGrpSpPr>
          <p:cNvPr id="2" name="Group 2"/>
          <p:cNvGrpSpPr>
            <a:grpSpLocks noChangeAspect="1"/>
          </p:cNvGrpSpPr>
          <p:nvPr/>
        </p:nvGrpSpPr>
        <p:grpSpPr>
          <a:xfrm>
            <a:off x="2136817" y="1528471"/>
            <a:ext cx="8813424" cy="5049544"/>
            <a:chOff x="1354" y="-8173"/>
            <a:chExt cx="7439" cy="7711"/>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01" y="-8173"/>
              <a:ext cx="2353" cy="2833"/>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4"/>
            <p:cNvGrpSpPr/>
            <p:nvPr/>
          </p:nvGrpSpPr>
          <p:grpSpPr>
            <a:xfrm>
              <a:off x="3258" y="-8117"/>
              <a:ext cx="2181" cy="2677"/>
              <a:chOff x="3258" y="-8117"/>
              <a:chExt cx="2181" cy="2677"/>
            </a:xfrm>
          </p:grpSpPr>
          <p:sp>
            <p:nvSpPr>
              <p:cNvPr id="1859" name="Freeform 5"/>
              <p:cNvSpPr/>
              <p:nvPr/>
            </p:nvSpPr>
            <p:spPr bwMode="auto">
              <a:xfrm>
                <a:off x="3258" y="-8117"/>
                <a:ext cx="2181" cy="2677"/>
              </a:xfrm>
              <a:custGeom>
                <a:gdLst>
                  <a:gd name="T0" fmla="+- 0 5439 3258"/>
                  <a:gd name="T1" fmla="*/ T0 w 2181"/>
                  <a:gd name="T2" fmla="+- 0 -8117 -8117"/>
                  <a:gd name="T3" fmla="*/ -8117 h 2677"/>
                  <a:gd name="T4" fmla="+- 0 3258 3258"/>
                  <a:gd name="T5" fmla="*/ T4 w 2181"/>
                  <a:gd name="T6" fmla="+- 0 -8117 -8117"/>
                  <a:gd name="T7" fmla="*/ -8117 h 2677"/>
                  <a:gd name="T8" fmla="+- 0 3258 3258"/>
                  <a:gd name="T9" fmla="*/ T8 w 2181"/>
                  <a:gd name="T10" fmla="+- 0 -5441 -8117"/>
                  <a:gd name="T11" fmla="*/ -5441 h 2677"/>
                  <a:gd name="T12" fmla="+- 0 5439 3258"/>
                  <a:gd name="T13" fmla="*/ T12 w 2181"/>
                  <a:gd name="T14" fmla="+- 0 -5441 -8117"/>
                  <a:gd name="T15" fmla="*/ -5441 h 2677"/>
                  <a:gd name="T16" fmla="+- 0 5439 3258"/>
                  <a:gd name="T17" fmla="*/ T16 w 2181"/>
                  <a:gd name="T18" fmla="+- 0 -8117 -8117"/>
                  <a:gd name="T19" fmla="*/ -8117 h 2677"/>
                </a:gdLst>
                <a:cxnLst>
                  <a:cxn ang="0">
                    <a:pos x="T1" y="T3"/>
                  </a:cxn>
                  <a:cxn ang="0">
                    <a:pos x="T5" y="T7"/>
                  </a:cxn>
                  <a:cxn ang="0">
                    <a:pos x="T9" y="T11"/>
                  </a:cxn>
                  <a:cxn ang="0">
                    <a:pos x="T13" y="T15"/>
                  </a:cxn>
                  <a:cxn ang="0">
                    <a:pos x="T17" y="T19"/>
                  </a:cxn>
                </a:cxnLst>
                <a:rect l="0" t="0" r="r" b="b"/>
                <a:pathLst>
                  <a:path w="2181" h="2677">
                    <a:moveTo>
                      <a:pt x="2181" y="0"/>
                    </a:moveTo>
                    <a:lnTo>
                      <a:pt x="0" y="0"/>
                    </a:lnTo>
                    <a:lnTo>
                      <a:pt x="0" y="2676"/>
                    </a:lnTo>
                    <a:lnTo>
                      <a:pt x="2181" y="2676"/>
                    </a:lnTo>
                    <a:lnTo>
                      <a:pt x="218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60" name="Picture 6"/>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01" y="-5339"/>
                <a:ext cx="2353" cy="218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 name="Group 7"/>
            <p:cNvGrpSpPr/>
            <p:nvPr/>
          </p:nvGrpSpPr>
          <p:grpSpPr>
            <a:xfrm>
              <a:off x="3258" y="-5282"/>
              <a:ext cx="2181" cy="2028"/>
              <a:chOff x="3258" y="-5282"/>
              <a:chExt cx="2181" cy="2028"/>
            </a:xfrm>
          </p:grpSpPr>
          <p:sp>
            <p:nvSpPr>
              <p:cNvPr id="1857" name="Freeform 8"/>
              <p:cNvSpPr/>
              <p:nvPr/>
            </p:nvSpPr>
            <p:spPr bwMode="auto">
              <a:xfrm>
                <a:off x="3258" y="-5282"/>
                <a:ext cx="2181" cy="2028"/>
              </a:xfrm>
              <a:custGeom>
                <a:gdLst>
                  <a:gd name="T0" fmla="+- 0 5439 3258"/>
                  <a:gd name="T1" fmla="*/ T0 w 2181"/>
                  <a:gd name="T2" fmla="+- 0 -5282 -5282"/>
                  <a:gd name="T3" fmla="*/ -5282 h 2028"/>
                  <a:gd name="T4" fmla="+- 0 3258 3258"/>
                  <a:gd name="T5" fmla="*/ T4 w 2181"/>
                  <a:gd name="T6" fmla="+- 0 -5282 -5282"/>
                  <a:gd name="T7" fmla="*/ -5282 h 2028"/>
                  <a:gd name="T8" fmla="+- 0 3258 3258"/>
                  <a:gd name="T9" fmla="*/ T8 w 2181"/>
                  <a:gd name="T10" fmla="+- 0 -3255 -5282"/>
                  <a:gd name="T11" fmla="*/ -3255 h 2028"/>
                  <a:gd name="T12" fmla="+- 0 5439 3258"/>
                  <a:gd name="T13" fmla="*/ T12 w 2181"/>
                  <a:gd name="T14" fmla="+- 0 -3255 -5282"/>
                  <a:gd name="T15" fmla="*/ -3255 h 2028"/>
                  <a:gd name="T16" fmla="+- 0 5439 3258"/>
                  <a:gd name="T17" fmla="*/ T16 w 2181"/>
                  <a:gd name="T18" fmla="+- 0 -5282 -5282"/>
                  <a:gd name="T19" fmla="*/ -5282 h 2028"/>
                </a:gdLst>
                <a:cxnLst>
                  <a:cxn ang="0">
                    <a:pos x="T1" y="T3"/>
                  </a:cxn>
                  <a:cxn ang="0">
                    <a:pos x="T5" y="T7"/>
                  </a:cxn>
                  <a:cxn ang="0">
                    <a:pos x="T9" y="T11"/>
                  </a:cxn>
                  <a:cxn ang="0">
                    <a:pos x="T13" y="T15"/>
                  </a:cxn>
                  <a:cxn ang="0">
                    <a:pos x="T17" y="T19"/>
                  </a:cxn>
                </a:cxnLst>
                <a:rect l="0" t="0" r="r" b="b"/>
                <a:pathLst>
                  <a:path w="2181" h="2028">
                    <a:moveTo>
                      <a:pt x="2181" y="0"/>
                    </a:moveTo>
                    <a:lnTo>
                      <a:pt x="0" y="0"/>
                    </a:lnTo>
                    <a:lnTo>
                      <a:pt x="0" y="2027"/>
                    </a:lnTo>
                    <a:lnTo>
                      <a:pt x="2181" y="2027"/>
                    </a:lnTo>
                    <a:lnTo>
                      <a:pt x="218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58" name="Picture 9"/>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201" y="-3152"/>
                <a:ext cx="2353" cy="1009"/>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6" name="Group 10"/>
            <p:cNvGrpSpPr/>
            <p:nvPr/>
          </p:nvGrpSpPr>
          <p:grpSpPr>
            <a:xfrm>
              <a:off x="3258" y="-3095"/>
              <a:ext cx="2181" cy="860"/>
              <a:chOff x="3258" y="-3095"/>
              <a:chExt cx="2181" cy="860"/>
            </a:xfrm>
          </p:grpSpPr>
          <p:sp>
            <p:nvSpPr>
              <p:cNvPr id="1855" name="Freeform 11"/>
              <p:cNvSpPr/>
              <p:nvPr/>
            </p:nvSpPr>
            <p:spPr bwMode="auto">
              <a:xfrm>
                <a:off x="3258" y="-3095"/>
                <a:ext cx="2181" cy="860"/>
              </a:xfrm>
              <a:custGeom>
                <a:gdLst>
                  <a:gd name="T0" fmla="+- 0 5439 3258"/>
                  <a:gd name="T1" fmla="*/ T0 w 2181"/>
                  <a:gd name="T2" fmla="+- 0 -3095 -3095"/>
                  <a:gd name="T3" fmla="*/ -3095 h 860"/>
                  <a:gd name="T4" fmla="+- 0 3258 3258"/>
                  <a:gd name="T5" fmla="*/ T4 w 2181"/>
                  <a:gd name="T6" fmla="+- 0 -3095 -3095"/>
                  <a:gd name="T7" fmla="*/ -3095 h 860"/>
                  <a:gd name="T8" fmla="+- 0 3258 3258"/>
                  <a:gd name="T9" fmla="*/ T8 w 2181"/>
                  <a:gd name="T10" fmla="+- 0 -2236 -3095"/>
                  <a:gd name="T11" fmla="*/ -2236 h 860"/>
                  <a:gd name="T12" fmla="+- 0 5439 3258"/>
                  <a:gd name="T13" fmla="*/ T12 w 2181"/>
                  <a:gd name="T14" fmla="+- 0 -2236 -3095"/>
                  <a:gd name="T15" fmla="*/ -2236 h 860"/>
                  <a:gd name="T16" fmla="+- 0 5439 3258"/>
                  <a:gd name="T17" fmla="*/ T16 w 2181"/>
                  <a:gd name="T18" fmla="+- 0 -3095 -3095"/>
                  <a:gd name="T19" fmla="*/ -3095 h 860"/>
                </a:gdLst>
                <a:cxnLst>
                  <a:cxn ang="0">
                    <a:pos x="T1" y="T3"/>
                  </a:cxn>
                  <a:cxn ang="0">
                    <a:pos x="T5" y="T7"/>
                  </a:cxn>
                  <a:cxn ang="0">
                    <a:pos x="T9" y="T11"/>
                  </a:cxn>
                  <a:cxn ang="0">
                    <a:pos x="T13" y="T15"/>
                  </a:cxn>
                  <a:cxn ang="0">
                    <a:pos x="T17" y="T19"/>
                  </a:cxn>
                </a:cxnLst>
                <a:rect l="0" t="0" r="r" b="b"/>
                <a:pathLst>
                  <a:path w="2181" h="860">
                    <a:moveTo>
                      <a:pt x="2181" y="0"/>
                    </a:moveTo>
                    <a:lnTo>
                      <a:pt x="0" y="0"/>
                    </a:lnTo>
                    <a:lnTo>
                      <a:pt x="0" y="859"/>
                    </a:lnTo>
                    <a:lnTo>
                      <a:pt x="2181" y="859"/>
                    </a:lnTo>
                    <a:lnTo>
                      <a:pt x="218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56" name="Picture 12"/>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201" y="-2143"/>
                <a:ext cx="2353" cy="83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13"/>
            <p:cNvGrpSpPr/>
            <p:nvPr/>
          </p:nvGrpSpPr>
          <p:grpSpPr>
            <a:xfrm>
              <a:off x="3258" y="-2087"/>
              <a:ext cx="2181" cy="661"/>
              <a:chOff x="3258" y="-2087"/>
              <a:chExt cx="2181" cy="661"/>
            </a:xfrm>
          </p:grpSpPr>
          <p:sp>
            <p:nvSpPr>
              <p:cNvPr id="1852" name="Freeform 14"/>
              <p:cNvSpPr/>
              <p:nvPr/>
            </p:nvSpPr>
            <p:spPr bwMode="auto">
              <a:xfrm>
                <a:off x="3258" y="-2087"/>
                <a:ext cx="2181" cy="661"/>
              </a:xfrm>
              <a:custGeom>
                <a:gdLst>
                  <a:gd name="T0" fmla="+- 0 5439 3258"/>
                  <a:gd name="T1" fmla="*/ T0 w 2181"/>
                  <a:gd name="T2" fmla="+- 0 -2087 -2087"/>
                  <a:gd name="T3" fmla="*/ -2087 h 661"/>
                  <a:gd name="T4" fmla="+- 0 3258 3258"/>
                  <a:gd name="T5" fmla="*/ T4 w 2181"/>
                  <a:gd name="T6" fmla="+- 0 -2087 -2087"/>
                  <a:gd name="T7" fmla="*/ -2087 h 661"/>
                  <a:gd name="T8" fmla="+- 0 3258 3258"/>
                  <a:gd name="T9" fmla="*/ T8 w 2181"/>
                  <a:gd name="T10" fmla="+- 0 -1426 -2087"/>
                  <a:gd name="T11" fmla="*/ -1426 h 661"/>
                  <a:gd name="T12" fmla="+- 0 5439 3258"/>
                  <a:gd name="T13" fmla="*/ T12 w 2181"/>
                  <a:gd name="T14" fmla="+- 0 -1426 -2087"/>
                  <a:gd name="T15" fmla="*/ -1426 h 661"/>
                  <a:gd name="T16" fmla="+- 0 5439 3258"/>
                  <a:gd name="T17" fmla="*/ T16 w 2181"/>
                  <a:gd name="T18" fmla="+- 0 -2087 -2087"/>
                  <a:gd name="T19" fmla="*/ -2087 h 661"/>
                </a:gdLst>
                <a:cxnLst>
                  <a:cxn ang="0">
                    <a:pos x="T1" y="T3"/>
                  </a:cxn>
                  <a:cxn ang="0">
                    <a:pos x="T5" y="T7"/>
                  </a:cxn>
                  <a:cxn ang="0">
                    <a:pos x="T9" y="T11"/>
                  </a:cxn>
                  <a:cxn ang="0">
                    <a:pos x="T13" y="T15"/>
                  </a:cxn>
                  <a:cxn ang="0">
                    <a:pos x="T17" y="T19"/>
                  </a:cxn>
                </a:cxnLst>
                <a:rect l="0" t="0" r="r" b="b"/>
                <a:pathLst>
                  <a:path w="2181" h="661">
                    <a:moveTo>
                      <a:pt x="2181" y="0"/>
                    </a:moveTo>
                    <a:lnTo>
                      <a:pt x="0" y="0"/>
                    </a:lnTo>
                    <a:lnTo>
                      <a:pt x="0" y="661"/>
                    </a:lnTo>
                    <a:lnTo>
                      <a:pt x="2181" y="661"/>
                    </a:lnTo>
                    <a:lnTo>
                      <a:pt x="218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53" name="Picture 15"/>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3201" y="-1297"/>
                <a:ext cx="2353" cy="835"/>
              </a:xfrm>
              <a:prstGeom prst="rect">
                <a:avLst/>
              </a:prstGeom>
              <a:noFill/>
              <a:extLst>
                <a:ext uri="{909E8E84-426E-40DD-AFC4-6F175D3DCCD1}">
                  <a14:hiddenFill xmlns:a14="http://schemas.microsoft.com/office/drawing/2010/main">
                    <a:solidFill>
                      <a:srgbClr val="FFFFFF"/>
                    </a:solidFill>
                  </a14:hiddenFill>
                </a:ext>
              </a:extLst>
            </p:spPr>
          </p:pic>
          <p:pic>
            <p:nvPicPr>
              <p:cNvPr id="1854" name="Picture 16"/>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394" y="-1555"/>
                <a:ext cx="1564" cy="46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 name="Group 17"/>
            <p:cNvGrpSpPr/>
            <p:nvPr/>
          </p:nvGrpSpPr>
          <p:grpSpPr>
            <a:xfrm>
              <a:off x="1451" y="-1498"/>
              <a:ext cx="1392" cy="292"/>
              <a:chOff x="1451" y="-1498"/>
              <a:chExt cx="1392" cy="292"/>
            </a:xfrm>
          </p:grpSpPr>
          <p:sp>
            <p:nvSpPr>
              <p:cNvPr id="1849" name="Freeform 18"/>
              <p:cNvSpPr/>
              <p:nvPr/>
            </p:nvSpPr>
            <p:spPr bwMode="auto">
              <a:xfrm>
                <a:off x="1451" y="-1498"/>
                <a:ext cx="1392" cy="292"/>
              </a:xfrm>
              <a:custGeom>
                <a:gdLst>
                  <a:gd name="T0" fmla="+- 0 2842 1451"/>
                  <a:gd name="T1" fmla="*/ T0 w 1392"/>
                  <a:gd name="T2" fmla="+- 0 -1498 -1498"/>
                  <a:gd name="T3" fmla="*/ -1498 h 292"/>
                  <a:gd name="T4" fmla="+- 0 1451 1451"/>
                  <a:gd name="T5" fmla="*/ T4 w 1392"/>
                  <a:gd name="T6" fmla="+- 0 -1498 -1498"/>
                  <a:gd name="T7" fmla="*/ -1498 h 292"/>
                  <a:gd name="T8" fmla="+- 0 1451 1451"/>
                  <a:gd name="T9" fmla="*/ T8 w 1392"/>
                  <a:gd name="T10" fmla="+- 0 -1207 -1498"/>
                  <a:gd name="T11" fmla="*/ -1207 h 292"/>
                  <a:gd name="T12" fmla="+- 0 2842 1451"/>
                  <a:gd name="T13" fmla="*/ T12 w 1392"/>
                  <a:gd name="T14" fmla="+- 0 -1207 -1498"/>
                  <a:gd name="T15" fmla="*/ -1207 h 292"/>
                  <a:gd name="T16" fmla="+- 0 2842 1451"/>
                  <a:gd name="T17" fmla="*/ T16 w 1392"/>
                  <a:gd name="T18" fmla="+- 0 -1498 -1498"/>
                  <a:gd name="T19" fmla="*/ -1498 h 292"/>
                </a:gdLst>
                <a:cxnLst>
                  <a:cxn ang="0">
                    <a:pos x="T1" y="T3"/>
                  </a:cxn>
                  <a:cxn ang="0">
                    <a:pos x="T5" y="T7"/>
                  </a:cxn>
                  <a:cxn ang="0">
                    <a:pos x="T9" y="T11"/>
                  </a:cxn>
                  <a:cxn ang="0">
                    <a:pos x="T13" y="T15"/>
                  </a:cxn>
                  <a:cxn ang="0">
                    <a:pos x="T17" y="T19"/>
                  </a:cxn>
                </a:cxnLst>
                <a:rect l="0" t="0" r="r" b="b"/>
                <a:pathLst>
                  <a:path w="1392" h="292">
                    <a:moveTo>
                      <a:pt x="1391" y="0"/>
                    </a:moveTo>
                    <a:lnTo>
                      <a:pt x="0" y="0"/>
                    </a:lnTo>
                    <a:lnTo>
                      <a:pt x="0" y="291"/>
                    </a:lnTo>
                    <a:lnTo>
                      <a:pt x="1391" y="291"/>
                    </a:lnTo>
                    <a:lnTo>
                      <a:pt x="139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50" name="Picture 19"/>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2842" y="-1784"/>
                <a:ext cx="2596" cy="1204"/>
              </a:xfrm>
              <a:prstGeom prst="rect">
                <a:avLst/>
              </a:prstGeom>
              <a:noFill/>
              <a:extLst>
                <a:ext uri="{909E8E84-426E-40DD-AFC4-6F175D3DCCD1}">
                  <a14:hiddenFill xmlns:a14="http://schemas.microsoft.com/office/drawing/2010/main">
                    <a:solidFill>
                      <a:srgbClr val="FFFFFF"/>
                    </a:solidFill>
                  </a14:hiddenFill>
                </a:ext>
              </a:extLst>
            </p:spPr>
          </p:pic>
          <p:pic>
            <p:nvPicPr>
              <p:cNvPr id="1851" name="Picture 20"/>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394" y="-3312"/>
                <a:ext cx="1564" cy="4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 name="Group 21"/>
            <p:cNvGrpSpPr/>
            <p:nvPr/>
          </p:nvGrpSpPr>
          <p:grpSpPr>
            <a:xfrm>
              <a:off x="1451" y="-3255"/>
              <a:ext cx="1392" cy="292"/>
              <a:chOff x="1451" y="-3255"/>
              <a:chExt cx="1392" cy="292"/>
            </a:xfrm>
          </p:grpSpPr>
          <p:sp>
            <p:nvSpPr>
              <p:cNvPr id="1848" name="Freeform 22"/>
              <p:cNvSpPr/>
              <p:nvPr/>
            </p:nvSpPr>
            <p:spPr bwMode="auto">
              <a:xfrm>
                <a:off x="1451" y="-3255"/>
                <a:ext cx="1392" cy="292"/>
              </a:xfrm>
              <a:custGeom>
                <a:gdLst>
                  <a:gd name="T0" fmla="+- 0 2842 1451"/>
                  <a:gd name="T1" fmla="*/ T0 w 1392"/>
                  <a:gd name="T2" fmla="+- 0 -3255 -3255"/>
                  <a:gd name="T3" fmla="*/ -3255 h 292"/>
                  <a:gd name="T4" fmla="+- 0 1451 1451"/>
                  <a:gd name="T5" fmla="*/ T4 w 1392"/>
                  <a:gd name="T6" fmla="+- 0 -3255 -3255"/>
                  <a:gd name="T7" fmla="*/ -3255 h 292"/>
                  <a:gd name="T8" fmla="+- 0 1451 1451"/>
                  <a:gd name="T9" fmla="*/ T8 w 1392"/>
                  <a:gd name="T10" fmla="+- 0 -2964 -3255"/>
                  <a:gd name="T11" fmla="*/ -2964 h 292"/>
                  <a:gd name="T12" fmla="+- 0 2842 1451"/>
                  <a:gd name="T13" fmla="*/ T12 w 1392"/>
                  <a:gd name="T14" fmla="+- 0 -2964 -3255"/>
                  <a:gd name="T15" fmla="*/ -2964 h 292"/>
                  <a:gd name="T16" fmla="+- 0 2842 1451"/>
                  <a:gd name="T17" fmla="*/ T16 w 1392"/>
                  <a:gd name="T18" fmla="+- 0 -3255 -3255"/>
                  <a:gd name="T19" fmla="*/ -3255 h 292"/>
                </a:gdLst>
                <a:cxnLst>
                  <a:cxn ang="0">
                    <a:pos x="T1" y="T3"/>
                  </a:cxn>
                  <a:cxn ang="0">
                    <a:pos x="T5" y="T7"/>
                  </a:cxn>
                  <a:cxn ang="0">
                    <a:pos x="T9" y="T11"/>
                  </a:cxn>
                  <a:cxn ang="0">
                    <a:pos x="T13" y="T15"/>
                  </a:cxn>
                  <a:cxn ang="0">
                    <a:pos x="T17" y="T19"/>
                  </a:cxn>
                </a:cxnLst>
                <a:rect l="0" t="0" r="r" b="b"/>
                <a:pathLst>
                  <a:path w="1392" h="292">
                    <a:moveTo>
                      <a:pt x="1391" y="0"/>
                    </a:moveTo>
                    <a:lnTo>
                      <a:pt x="0" y="0"/>
                    </a:lnTo>
                    <a:lnTo>
                      <a:pt x="0" y="291"/>
                    </a:lnTo>
                    <a:lnTo>
                      <a:pt x="1391" y="291"/>
                    </a:lnTo>
                    <a:lnTo>
                      <a:pt x="139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 name="Group 23"/>
            <p:cNvGrpSpPr/>
            <p:nvPr/>
          </p:nvGrpSpPr>
          <p:grpSpPr>
            <a:xfrm>
              <a:off x="1881" y="-3192"/>
              <a:ext cx="170" cy="166"/>
              <a:chOff x="1881" y="-3192"/>
              <a:chExt cx="170" cy="166"/>
            </a:xfrm>
          </p:grpSpPr>
          <p:sp>
            <p:nvSpPr>
              <p:cNvPr id="1839" name="Freeform 24"/>
              <p:cNvSpPr/>
              <p:nvPr/>
            </p:nvSpPr>
            <p:spPr bwMode="auto">
              <a:xfrm>
                <a:off x="1881" y="-3192"/>
                <a:ext cx="170" cy="166"/>
              </a:xfrm>
              <a:custGeom>
                <a:gdLst>
                  <a:gd name="T0" fmla="+- 0 1925 1881"/>
                  <a:gd name="T1" fmla="*/ T0 w 170"/>
                  <a:gd name="T2" fmla="+- 0 -3109 -3192"/>
                  <a:gd name="T3" fmla="*/ -3109 h 166"/>
                  <a:gd name="T4" fmla="+- 0 1915 1881"/>
                  <a:gd name="T5" fmla="*/ T4 w 170"/>
                  <a:gd name="T6" fmla="+- 0 -3109 -3192"/>
                  <a:gd name="T7" fmla="*/ -3109 h 166"/>
                  <a:gd name="T8" fmla="+- 0 1915 1881"/>
                  <a:gd name="T9" fmla="*/ T8 w 170"/>
                  <a:gd name="T10" fmla="+- 0 -3044 -3192"/>
                  <a:gd name="T11" fmla="*/ -3044 h 166"/>
                  <a:gd name="T12" fmla="+- 0 1914 1881"/>
                  <a:gd name="T13" fmla="*/ T12 w 170"/>
                  <a:gd name="T14" fmla="+- 0 -3026 -3192"/>
                  <a:gd name="T15" fmla="*/ -3026 h 166"/>
                  <a:gd name="T16" fmla="+- 0 1918 1881"/>
                  <a:gd name="T17" fmla="*/ T16 w 170"/>
                  <a:gd name="T18" fmla="+- 0 -3028 -3192"/>
                  <a:gd name="T19" fmla="*/ -3028 h 166"/>
                  <a:gd name="T20" fmla="+- 0 1922 1881"/>
                  <a:gd name="T21" fmla="*/ T20 w 170"/>
                  <a:gd name="T22" fmla="+- 0 -3030 -3192"/>
                  <a:gd name="T23" fmla="*/ -3030 h 166"/>
                  <a:gd name="T24" fmla="+- 0 1926 1881"/>
                  <a:gd name="T25" fmla="*/ T24 w 170"/>
                  <a:gd name="T26" fmla="+- 0 -3032 -3192"/>
                  <a:gd name="T27" fmla="*/ -3032 h 166"/>
                  <a:gd name="T28" fmla="+- 0 1925 1881"/>
                  <a:gd name="T29" fmla="*/ T28 w 170"/>
                  <a:gd name="T30" fmla="+- 0 -3041 -3192"/>
                  <a:gd name="T31" fmla="*/ -3041 h 166"/>
                  <a:gd name="T32" fmla="+- 0 1925 1881"/>
                  <a:gd name="T33" fmla="*/ T32 w 170"/>
                  <a:gd name="T34" fmla="+- 0 -3109 -3192"/>
                  <a:gd name="T35" fmla="*/ -310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66">
                    <a:moveTo>
                      <a:pt x="44" y="83"/>
                    </a:moveTo>
                    <a:lnTo>
                      <a:pt x="34" y="83"/>
                    </a:lnTo>
                    <a:lnTo>
                      <a:pt x="34" y="148"/>
                    </a:lnTo>
                    <a:lnTo>
                      <a:pt x="33" y="166"/>
                    </a:lnTo>
                    <a:lnTo>
                      <a:pt x="37" y="164"/>
                    </a:lnTo>
                    <a:lnTo>
                      <a:pt x="41" y="162"/>
                    </a:lnTo>
                    <a:lnTo>
                      <a:pt x="45" y="160"/>
                    </a:lnTo>
                    <a:lnTo>
                      <a:pt x="44" y="151"/>
                    </a:lnTo>
                    <a:lnTo>
                      <a:pt x="44"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0" name="Freeform 25"/>
              <p:cNvSpPr/>
              <p:nvPr/>
            </p:nvSpPr>
            <p:spPr bwMode="auto">
              <a:xfrm>
                <a:off x="1881" y="-3192"/>
                <a:ext cx="170" cy="166"/>
              </a:xfrm>
              <a:custGeom>
                <a:gdLst>
                  <a:gd name="T0" fmla="+- 0 2036 1881"/>
                  <a:gd name="T1" fmla="*/ T0 w 170"/>
                  <a:gd name="T2" fmla="+- 0 -3055 -3192"/>
                  <a:gd name="T3" fmla="*/ -3055 h 166"/>
                  <a:gd name="T4" fmla="+- 0 2027 1881"/>
                  <a:gd name="T5" fmla="*/ T4 w 170"/>
                  <a:gd name="T6" fmla="+- 0 -3044 -3192"/>
                  <a:gd name="T7" fmla="*/ -3044 h 166"/>
                  <a:gd name="T8" fmla="+- 0 1941 1881"/>
                  <a:gd name="T9" fmla="*/ T8 w 170"/>
                  <a:gd name="T10" fmla="+- 0 -3044 -3192"/>
                  <a:gd name="T11" fmla="*/ -3044 h 166"/>
                  <a:gd name="T12" fmla="+- 0 1948 1881"/>
                  <a:gd name="T13" fmla="*/ T12 w 170"/>
                  <a:gd name="T14" fmla="+- 0 -3038 -3192"/>
                  <a:gd name="T15" fmla="*/ -3038 h 166"/>
                  <a:gd name="T16" fmla="+- 0 1951 1881"/>
                  <a:gd name="T17" fmla="*/ T16 w 170"/>
                  <a:gd name="T18" fmla="+- 0 -3038 -3192"/>
                  <a:gd name="T19" fmla="*/ -3038 h 166"/>
                  <a:gd name="T20" fmla="+- 0 1955 1881"/>
                  <a:gd name="T21" fmla="*/ T20 w 170"/>
                  <a:gd name="T22" fmla="+- 0 -3039 -3192"/>
                  <a:gd name="T23" fmla="*/ -3039 h 166"/>
                  <a:gd name="T24" fmla="+- 0 1959 1881"/>
                  <a:gd name="T25" fmla="*/ T24 w 170"/>
                  <a:gd name="T26" fmla="+- 0 -3040 -3192"/>
                  <a:gd name="T27" fmla="*/ -3040 h 166"/>
                  <a:gd name="T28" fmla="+- 0 2048 1881"/>
                  <a:gd name="T29" fmla="*/ T28 w 170"/>
                  <a:gd name="T30" fmla="+- 0 -3040 -3192"/>
                  <a:gd name="T31" fmla="*/ -3040 h 166"/>
                  <a:gd name="T32" fmla="+- 0 2050 1881"/>
                  <a:gd name="T33" fmla="*/ T32 w 170"/>
                  <a:gd name="T34" fmla="+- 0 -3041 -3192"/>
                  <a:gd name="T35" fmla="*/ -3041 h 166"/>
                  <a:gd name="T36" fmla="+- 0 2049 1881"/>
                  <a:gd name="T37" fmla="*/ T36 w 170"/>
                  <a:gd name="T38" fmla="+- 0 -3043 -3192"/>
                  <a:gd name="T39" fmla="*/ -3043 h 166"/>
                  <a:gd name="T40" fmla="+- 0 2036 1881"/>
                  <a:gd name="T41" fmla="*/ T40 w 170"/>
                  <a:gd name="T42" fmla="+- 0 -3055 -3192"/>
                  <a:gd name="T43" fmla="*/ -3055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0" h="166">
                    <a:moveTo>
                      <a:pt x="155" y="137"/>
                    </a:moveTo>
                    <a:lnTo>
                      <a:pt x="146" y="148"/>
                    </a:lnTo>
                    <a:lnTo>
                      <a:pt x="60" y="148"/>
                    </a:lnTo>
                    <a:lnTo>
                      <a:pt x="67" y="154"/>
                    </a:lnTo>
                    <a:lnTo>
                      <a:pt x="70" y="154"/>
                    </a:lnTo>
                    <a:lnTo>
                      <a:pt x="74" y="153"/>
                    </a:lnTo>
                    <a:lnTo>
                      <a:pt x="78" y="152"/>
                    </a:lnTo>
                    <a:lnTo>
                      <a:pt x="167" y="152"/>
                    </a:lnTo>
                    <a:lnTo>
                      <a:pt x="169" y="151"/>
                    </a:lnTo>
                    <a:lnTo>
                      <a:pt x="168" y="149"/>
                    </a:lnTo>
                    <a:lnTo>
                      <a:pt x="155"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1" name="Freeform 26"/>
              <p:cNvSpPr/>
              <p:nvPr/>
            </p:nvSpPr>
            <p:spPr bwMode="auto">
              <a:xfrm>
                <a:off x="1881" y="-3192"/>
                <a:ext cx="170" cy="166"/>
              </a:xfrm>
              <a:custGeom>
                <a:gdLst>
                  <a:gd name="T0" fmla="+- 0 2000 1881"/>
                  <a:gd name="T1" fmla="*/ T0 w 170"/>
                  <a:gd name="T2" fmla="+- 0 -3128 -3192"/>
                  <a:gd name="T3" fmla="*/ -3128 h 166"/>
                  <a:gd name="T4" fmla="+- 0 1990 1881"/>
                  <a:gd name="T5" fmla="*/ T4 w 170"/>
                  <a:gd name="T6" fmla="+- 0 -3128 -3192"/>
                  <a:gd name="T7" fmla="*/ -3128 h 166"/>
                  <a:gd name="T8" fmla="+- 0 1990 1881"/>
                  <a:gd name="T9" fmla="*/ T8 w 170"/>
                  <a:gd name="T10" fmla="+- 0 -3044 -3192"/>
                  <a:gd name="T11" fmla="*/ -3044 h 166"/>
                  <a:gd name="T12" fmla="+- 0 2000 1881"/>
                  <a:gd name="T13" fmla="*/ T12 w 170"/>
                  <a:gd name="T14" fmla="+- 0 -3044 -3192"/>
                  <a:gd name="T15" fmla="*/ -3044 h 166"/>
                  <a:gd name="T16" fmla="+- 0 2000 1881"/>
                  <a:gd name="T17" fmla="*/ T16 w 170"/>
                  <a:gd name="T18" fmla="+- 0 -3128 -3192"/>
                  <a:gd name="T19" fmla="*/ -3128 h 166"/>
                </a:gdLst>
                <a:cxnLst>
                  <a:cxn ang="0">
                    <a:pos x="T1" y="T3"/>
                  </a:cxn>
                  <a:cxn ang="0">
                    <a:pos x="T5" y="T7"/>
                  </a:cxn>
                  <a:cxn ang="0">
                    <a:pos x="T9" y="T11"/>
                  </a:cxn>
                  <a:cxn ang="0">
                    <a:pos x="T13" y="T15"/>
                  </a:cxn>
                  <a:cxn ang="0">
                    <a:pos x="T17" y="T19"/>
                  </a:cxn>
                </a:cxnLst>
                <a:rect l="0" t="0" r="r" b="b"/>
                <a:pathLst>
                  <a:path w="170" h="166">
                    <a:moveTo>
                      <a:pt x="119" y="64"/>
                    </a:moveTo>
                    <a:lnTo>
                      <a:pt x="109" y="64"/>
                    </a:lnTo>
                    <a:lnTo>
                      <a:pt x="109" y="148"/>
                    </a:lnTo>
                    <a:lnTo>
                      <a:pt x="119" y="148"/>
                    </a:lnTo>
                    <a:lnTo>
                      <a:pt x="119"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2" name="Freeform 27"/>
              <p:cNvSpPr/>
              <p:nvPr/>
            </p:nvSpPr>
            <p:spPr bwMode="auto">
              <a:xfrm>
                <a:off x="1881" y="-3192"/>
                <a:ext cx="170" cy="166"/>
              </a:xfrm>
              <a:custGeom>
                <a:gdLst>
                  <a:gd name="T0" fmla="+- 0 1948 1881"/>
                  <a:gd name="T1" fmla="*/ T0 w 170"/>
                  <a:gd name="T2" fmla="+- 0 -3148 -3192"/>
                  <a:gd name="T3" fmla="*/ -3148 h 166"/>
                  <a:gd name="T4" fmla="+- 0 1931 1881"/>
                  <a:gd name="T5" fmla="*/ T4 w 170"/>
                  <a:gd name="T6" fmla="+- 0 -3148 -3192"/>
                  <a:gd name="T7" fmla="*/ -3148 h 166"/>
                  <a:gd name="T8" fmla="+- 0 1927 1881"/>
                  <a:gd name="T9" fmla="*/ T8 w 170"/>
                  <a:gd name="T10" fmla="+- 0 -3142 -3192"/>
                  <a:gd name="T11" fmla="*/ -3142 h 166"/>
                  <a:gd name="T12" fmla="+- 0 1922 1881"/>
                  <a:gd name="T13" fmla="*/ T12 w 170"/>
                  <a:gd name="T14" fmla="+- 0 -3133 -3192"/>
                  <a:gd name="T15" fmla="*/ -3133 h 166"/>
                  <a:gd name="T16" fmla="+- 0 1881 1881"/>
                  <a:gd name="T17" fmla="*/ T16 w 170"/>
                  <a:gd name="T18" fmla="+- 0 -3078 -3192"/>
                  <a:gd name="T19" fmla="*/ -3078 h 166"/>
                  <a:gd name="T20" fmla="+- 0 1883 1881"/>
                  <a:gd name="T21" fmla="*/ T20 w 170"/>
                  <a:gd name="T22" fmla="+- 0 -3076 -3192"/>
                  <a:gd name="T23" fmla="*/ -3076 h 166"/>
                  <a:gd name="T24" fmla="+- 0 1915 1881"/>
                  <a:gd name="T25" fmla="*/ T24 w 170"/>
                  <a:gd name="T26" fmla="+- 0 -3109 -3192"/>
                  <a:gd name="T27" fmla="*/ -3109 h 166"/>
                  <a:gd name="T28" fmla="+- 0 1925 1881"/>
                  <a:gd name="T29" fmla="*/ T28 w 170"/>
                  <a:gd name="T30" fmla="+- 0 -3109 -3192"/>
                  <a:gd name="T31" fmla="*/ -3109 h 166"/>
                  <a:gd name="T32" fmla="+- 0 1925 1881"/>
                  <a:gd name="T33" fmla="*/ T32 w 170"/>
                  <a:gd name="T34" fmla="+- 0 -3112 -3192"/>
                  <a:gd name="T35" fmla="*/ -3112 h 166"/>
                  <a:gd name="T36" fmla="+- 0 1934 1881"/>
                  <a:gd name="T37" fmla="*/ T36 w 170"/>
                  <a:gd name="T38" fmla="+- 0 -3112 -3192"/>
                  <a:gd name="T39" fmla="*/ -3112 h 166"/>
                  <a:gd name="T40" fmla="+- 0 1932 1881"/>
                  <a:gd name="T41" fmla="*/ T40 w 170"/>
                  <a:gd name="T42" fmla="+- 0 -3113 -3192"/>
                  <a:gd name="T43" fmla="*/ -3113 h 166"/>
                  <a:gd name="T44" fmla="+- 0 1929 1881"/>
                  <a:gd name="T45" fmla="*/ T44 w 170"/>
                  <a:gd name="T46" fmla="+- 0 -3114 -3192"/>
                  <a:gd name="T47" fmla="*/ -3114 h 166"/>
                  <a:gd name="T48" fmla="+- 0 1925 1881"/>
                  <a:gd name="T49" fmla="*/ T48 w 170"/>
                  <a:gd name="T50" fmla="+- 0 -3115 -3192"/>
                  <a:gd name="T51" fmla="*/ -3115 h 166"/>
                  <a:gd name="T52" fmla="+- 0 1925 1881"/>
                  <a:gd name="T53" fmla="*/ T52 w 170"/>
                  <a:gd name="T54" fmla="+- 0 -3122 -3192"/>
                  <a:gd name="T55" fmla="*/ -3122 h 166"/>
                  <a:gd name="T56" fmla="+- 0 1942 1881"/>
                  <a:gd name="T57" fmla="*/ T56 w 170"/>
                  <a:gd name="T58" fmla="+- 0 -3145 -3192"/>
                  <a:gd name="T59" fmla="*/ -3145 h 166"/>
                  <a:gd name="T60" fmla="+- 0 1947 1881"/>
                  <a:gd name="T61" fmla="*/ T60 w 170"/>
                  <a:gd name="T62" fmla="+- 0 -3148 -3192"/>
                  <a:gd name="T63" fmla="*/ -3148 h 166"/>
                  <a:gd name="T64" fmla="+- 0 1948 1881"/>
                  <a:gd name="T65" fmla="*/ T64 w 170"/>
                  <a:gd name="T66" fmla="+- 0 -3148 -3192"/>
                  <a:gd name="T67" fmla="*/ -3148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0" h="166">
                    <a:moveTo>
                      <a:pt x="67" y="44"/>
                    </a:moveTo>
                    <a:lnTo>
                      <a:pt x="50" y="44"/>
                    </a:lnTo>
                    <a:lnTo>
                      <a:pt x="46" y="50"/>
                    </a:lnTo>
                    <a:lnTo>
                      <a:pt x="41" y="59"/>
                    </a:lnTo>
                    <a:lnTo>
                      <a:pt x="0" y="114"/>
                    </a:lnTo>
                    <a:lnTo>
                      <a:pt x="2" y="116"/>
                    </a:lnTo>
                    <a:lnTo>
                      <a:pt x="34" y="83"/>
                    </a:lnTo>
                    <a:lnTo>
                      <a:pt x="44" y="83"/>
                    </a:lnTo>
                    <a:lnTo>
                      <a:pt x="44" y="80"/>
                    </a:lnTo>
                    <a:lnTo>
                      <a:pt x="53" y="80"/>
                    </a:lnTo>
                    <a:lnTo>
                      <a:pt x="51" y="79"/>
                    </a:lnTo>
                    <a:lnTo>
                      <a:pt x="48" y="78"/>
                    </a:lnTo>
                    <a:lnTo>
                      <a:pt x="44" y="77"/>
                    </a:lnTo>
                    <a:lnTo>
                      <a:pt x="44" y="70"/>
                    </a:lnTo>
                    <a:lnTo>
                      <a:pt x="61" y="47"/>
                    </a:lnTo>
                    <a:lnTo>
                      <a:pt x="66" y="44"/>
                    </a:lnTo>
                    <a:lnTo>
                      <a:pt x="67"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3" name="Freeform 28"/>
              <p:cNvSpPr/>
              <p:nvPr/>
            </p:nvSpPr>
            <p:spPr bwMode="auto">
              <a:xfrm>
                <a:off x="1881" y="-3192"/>
                <a:ext cx="170" cy="166"/>
              </a:xfrm>
              <a:custGeom>
                <a:gdLst>
                  <a:gd name="T0" fmla="+- 0 1934 1881"/>
                  <a:gd name="T1" fmla="*/ T0 w 170"/>
                  <a:gd name="T2" fmla="+- 0 -3112 -3192"/>
                  <a:gd name="T3" fmla="*/ -3112 h 166"/>
                  <a:gd name="T4" fmla="+- 0 1925 1881"/>
                  <a:gd name="T5" fmla="*/ T4 w 170"/>
                  <a:gd name="T6" fmla="+- 0 -3112 -3192"/>
                  <a:gd name="T7" fmla="*/ -3112 h 166"/>
                  <a:gd name="T8" fmla="+- 0 1933 1881"/>
                  <a:gd name="T9" fmla="*/ T8 w 170"/>
                  <a:gd name="T10" fmla="+- 0 -3106 -3192"/>
                  <a:gd name="T11" fmla="*/ -3106 h 166"/>
                  <a:gd name="T12" fmla="+- 0 1934 1881"/>
                  <a:gd name="T13" fmla="*/ T12 w 170"/>
                  <a:gd name="T14" fmla="+- 0 -3105 -3192"/>
                  <a:gd name="T15" fmla="*/ -3105 h 166"/>
                  <a:gd name="T16" fmla="+- 0 1936 1881"/>
                  <a:gd name="T17" fmla="*/ T16 w 170"/>
                  <a:gd name="T18" fmla="+- 0 -3103 -3192"/>
                  <a:gd name="T19" fmla="*/ -3103 h 166"/>
                  <a:gd name="T20" fmla="+- 0 1939 1881"/>
                  <a:gd name="T21" fmla="*/ T20 w 170"/>
                  <a:gd name="T22" fmla="+- 0 -3098 -3192"/>
                  <a:gd name="T23" fmla="*/ -3098 h 166"/>
                  <a:gd name="T24" fmla="+- 0 1944 1881"/>
                  <a:gd name="T25" fmla="*/ T24 w 170"/>
                  <a:gd name="T26" fmla="+- 0 -3088 -3192"/>
                  <a:gd name="T27" fmla="*/ -3088 h 166"/>
                  <a:gd name="T28" fmla="+- 0 1945 1881"/>
                  <a:gd name="T29" fmla="*/ T28 w 170"/>
                  <a:gd name="T30" fmla="+- 0 -3086 -3192"/>
                  <a:gd name="T31" fmla="*/ -3086 h 166"/>
                  <a:gd name="T32" fmla="+- 0 1953 1881"/>
                  <a:gd name="T33" fmla="*/ T32 w 170"/>
                  <a:gd name="T34" fmla="+- 0 -3096 -3192"/>
                  <a:gd name="T35" fmla="*/ -3096 h 166"/>
                  <a:gd name="T36" fmla="+- 0 1952 1881"/>
                  <a:gd name="T37" fmla="*/ T36 w 170"/>
                  <a:gd name="T38" fmla="+- 0 -3098 -3192"/>
                  <a:gd name="T39" fmla="*/ -3098 h 166"/>
                  <a:gd name="T40" fmla="+- 0 1950 1881"/>
                  <a:gd name="T41" fmla="*/ T40 w 170"/>
                  <a:gd name="T42" fmla="+- 0 -3103 -3192"/>
                  <a:gd name="T43" fmla="*/ -3103 h 166"/>
                  <a:gd name="T44" fmla="+- 0 1947 1881"/>
                  <a:gd name="T45" fmla="*/ T44 w 170"/>
                  <a:gd name="T46" fmla="+- 0 -3105 -3192"/>
                  <a:gd name="T47" fmla="*/ -3105 h 166"/>
                  <a:gd name="T48" fmla="+- 0 1939 1881"/>
                  <a:gd name="T49" fmla="*/ T48 w 170"/>
                  <a:gd name="T50" fmla="+- 0 -3110 -3192"/>
                  <a:gd name="T51" fmla="*/ -3110 h 166"/>
                  <a:gd name="T52" fmla="+- 0 1936 1881"/>
                  <a:gd name="T53" fmla="*/ T52 w 170"/>
                  <a:gd name="T54" fmla="+- 0 -3111 -3192"/>
                  <a:gd name="T55" fmla="*/ -3111 h 166"/>
                  <a:gd name="T56" fmla="+- 0 1934 1881"/>
                  <a:gd name="T57" fmla="*/ T56 w 170"/>
                  <a:gd name="T58" fmla="+- 0 -3112 -3192"/>
                  <a:gd name="T59" fmla="*/ -3112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0" h="166">
                    <a:moveTo>
                      <a:pt x="53" y="80"/>
                    </a:moveTo>
                    <a:lnTo>
                      <a:pt x="44" y="80"/>
                    </a:lnTo>
                    <a:lnTo>
                      <a:pt x="52" y="86"/>
                    </a:lnTo>
                    <a:lnTo>
                      <a:pt x="53" y="87"/>
                    </a:lnTo>
                    <a:lnTo>
                      <a:pt x="55" y="89"/>
                    </a:lnTo>
                    <a:lnTo>
                      <a:pt x="58" y="94"/>
                    </a:lnTo>
                    <a:lnTo>
                      <a:pt x="63" y="104"/>
                    </a:lnTo>
                    <a:lnTo>
                      <a:pt x="64" y="106"/>
                    </a:lnTo>
                    <a:lnTo>
                      <a:pt x="72" y="96"/>
                    </a:lnTo>
                    <a:lnTo>
                      <a:pt x="71" y="94"/>
                    </a:lnTo>
                    <a:lnTo>
                      <a:pt x="69" y="89"/>
                    </a:lnTo>
                    <a:lnTo>
                      <a:pt x="66" y="87"/>
                    </a:lnTo>
                    <a:lnTo>
                      <a:pt x="58" y="82"/>
                    </a:lnTo>
                    <a:lnTo>
                      <a:pt x="55" y="81"/>
                    </a:lnTo>
                    <a:lnTo>
                      <a:pt x="53"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4" name="Freeform 29"/>
              <p:cNvSpPr/>
              <p:nvPr/>
            </p:nvSpPr>
            <p:spPr bwMode="auto">
              <a:xfrm>
                <a:off x="1881" y="-3192"/>
                <a:ext cx="170" cy="166"/>
              </a:xfrm>
              <a:custGeom>
                <a:gdLst>
                  <a:gd name="T0" fmla="+- 0 2030 1881"/>
                  <a:gd name="T1" fmla="*/ T0 w 170"/>
                  <a:gd name="T2" fmla="+- 0 -3143 -3192"/>
                  <a:gd name="T3" fmla="*/ -3143 h 166"/>
                  <a:gd name="T4" fmla="+- 0 2021 1881"/>
                  <a:gd name="T5" fmla="*/ T4 w 170"/>
                  <a:gd name="T6" fmla="+- 0 -3133 -3192"/>
                  <a:gd name="T7" fmla="*/ -3133 h 166"/>
                  <a:gd name="T8" fmla="+- 0 1949 1881"/>
                  <a:gd name="T9" fmla="*/ T8 w 170"/>
                  <a:gd name="T10" fmla="+- 0 -3133 -3192"/>
                  <a:gd name="T11" fmla="*/ -3133 h 166"/>
                  <a:gd name="T12" fmla="+- 0 1955 1881"/>
                  <a:gd name="T13" fmla="*/ T12 w 170"/>
                  <a:gd name="T14" fmla="+- 0 -3126 -3192"/>
                  <a:gd name="T15" fmla="*/ -3126 h 166"/>
                  <a:gd name="T16" fmla="+- 0 1959 1881"/>
                  <a:gd name="T17" fmla="*/ T16 w 170"/>
                  <a:gd name="T18" fmla="+- 0 -3127 -3192"/>
                  <a:gd name="T19" fmla="*/ -3127 h 166"/>
                  <a:gd name="T20" fmla="+- 0 1962 1881"/>
                  <a:gd name="T21" fmla="*/ T20 w 170"/>
                  <a:gd name="T22" fmla="+- 0 -3128 -3192"/>
                  <a:gd name="T23" fmla="*/ -3128 h 166"/>
                  <a:gd name="T24" fmla="+- 0 2041 1881"/>
                  <a:gd name="T25" fmla="*/ T24 w 170"/>
                  <a:gd name="T26" fmla="+- 0 -3128 -3192"/>
                  <a:gd name="T27" fmla="*/ -3128 h 166"/>
                  <a:gd name="T28" fmla="+- 0 2044 1881"/>
                  <a:gd name="T29" fmla="*/ T28 w 170"/>
                  <a:gd name="T30" fmla="+- 0 -3129 -3192"/>
                  <a:gd name="T31" fmla="*/ -3129 h 166"/>
                  <a:gd name="T32" fmla="+- 0 2041 1881"/>
                  <a:gd name="T33" fmla="*/ T32 w 170"/>
                  <a:gd name="T34" fmla="+- 0 -3132 -3192"/>
                  <a:gd name="T35" fmla="*/ -3132 h 166"/>
                  <a:gd name="T36" fmla="+- 0 2030 1881"/>
                  <a:gd name="T37" fmla="*/ T36 w 170"/>
                  <a:gd name="T38" fmla="+- 0 -3143 -3192"/>
                  <a:gd name="T39" fmla="*/ -3143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6">
                    <a:moveTo>
                      <a:pt x="149" y="49"/>
                    </a:moveTo>
                    <a:lnTo>
                      <a:pt x="140" y="59"/>
                    </a:lnTo>
                    <a:lnTo>
                      <a:pt x="68" y="59"/>
                    </a:lnTo>
                    <a:lnTo>
                      <a:pt x="74" y="66"/>
                    </a:lnTo>
                    <a:lnTo>
                      <a:pt x="78" y="65"/>
                    </a:lnTo>
                    <a:lnTo>
                      <a:pt x="81" y="64"/>
                    </a:lnTo>
                    <a:lnTo>
                      <a:pt x="160" y="64"/>
                    </a:lnTo>
                    <a:lnTo>
                      <a:pt x="163" y="63"/>
                    </a:lnTo>
                    <a:lnTo>
                      <a:pt x="160" y="60"/>
                    </a:lnTo>
                    <a:lnTo>
                      <a:pt x="149"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5" name="Freeform 30"/>
              <p:cNvSpPr/>
              <p:nvPr/>
            </p:nvSpPr>
            <p:spPr bwMode="auto">
              <a:xfrm>
                <a:off x="1881" y="-3192"/>
                <a:ext cx="170" cy="166"/>
              </a:xfrm>
              <a:custGeom>
                <a:gdLst>
                  <a:gd name="T0" fmla="+- 0 1988 1881"/>
                  <a:gd name="T1" fmla="*/ T0 w 170"/>
                  <a:gd name="T2" fmla="+- 0 -3191 -3192"/>
                  <a:gd name="T3" fmla="*/ -3191 h 166"/>
                  <a:gd name="T4" fmla="+- 0 1989 1881"/>
                  <a:gd name="T5" fmla="*/ T4 w 170"/>
                  <a:gd name="T6" fmla="+- 0 -3172 -3192"/>
                  <a:gd name="T7" fmla="*/ -3172 h 166"/>
                  <a:gd name="T8" fmla="+- 0 1990 1881"/>
                  <a:gd name="T9" fmla="*/ T8 w 170"/>
                  <a:gd name="T10" fmla="+- 0 -3133 -3192"/>
                  <a:gd name="T11" fmla="*/ -3133 h 166"/>
                  <a:gd name="T12" fmla="+- 0 2000 1881"/>
                  <a:gd name="T13" fmla="*/ T12 w 170"/>
                  <a:gd name="T14" fmla="+- 0 -3133 -3192"/>
                  <a:gd name="T15" fmla="*/ -3133 h 166"/>
                  <a:gd name="T16" fmla="+- 0 2000 1881"/>
                  <a:gd name="T17" fmla="*/ T16 w 170"/>
                  <a:gd name="T18" fmla="+- 0 -3178 -3192"/>
                  <a:gd name="T19" fmla="*/ -3178 h 166"/>
                  <a:gd name="T20" fmla="+- 0 2004 1881"/>
                  <a:gd name="T21" fmla="*/ T20 w 170"/>
                  <a:gd name="T22" fmla="+- 0 -3181 -3192"/>
                  <a:gd name="T23" fmla="*/ -3181 h 166"/>
                  <a:gd name="T24" fmla="+- 0 2007 1881"/>
                  <a:gd name="T25" fmla="*/ T24 w 170"/>
                  <a:gd name="T26" fmla="+- 0 -3183 -3192"/>
                  <a:gd name="T27" fmla="*/ -3183 h 166"/>
                  <a:gd name="T28" fmla="+- 0 2004 1881"/>
                  <a:gd name="T29" fmla="*/ T28 w 170"/>
                  <a:gd name="T30" fmla="+- 0 -3185 -3192"/>
                  <a:gd name="T31" fmla="*/ -3185 h 166"/>
                  <a:gd name="T32" fmla="+- 0 1988 1881"/>
                  <a:gd name="T33" fmla="*/ T32 w 170"/>
                  <a:gd name="T34" fmla="+- 0 -3191 -3192"/>
                  <a:gd name="T35" fmla="*/ -3191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66">
                    <a:moveTo>
                      <a:pt x="107" y="1"/>
                    </a:moveTo>
                    <a:lnTo>
                      <a:pt x="108" y="20"/>
                    </a:lnTo>
                    <a:lnTo>
                      <a:pt x="109" y="59"/>
                    </a:lnTo>
                    <a:lnTo>
                      <a:pt x="119" y="59"/>
                    </a:lnTo>
                    <a:lnTo>
                      <a:pt x="119" y="14"/>
                    </a:lnTo>
                    <a:lnTo>
                      <a:pt x="123" y="11"/>
                    </a:lnTo>
                    <a:lnTo>
                      <a:pt x="126" y="9"/>
                    </a:lnTo>
                    <a:lnTo>
                      <a:pt x="123" y="7"/>
                    </a:lnTo>
                    <a:lnTo>
                      <a:pt x="10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6" name="Freeform 31"/>
              <p:cNvSpPr/>
              <p:nvPr/>
            </p:nvSpPr>
            <p:spPr bwMode="auto">
              <a:xfrm>
                <a:off x="1881" y="-3192"/>
                <a:ext cx="170" cy="166"/>
              </a:xfrm>
              <a:custGeom>
                <a:gdLst>
                  <a:gd name="T0" fmla="+- 0 1936 1881"/>
                  <a:gd name="T1" fmla="*/ T0 w 170"/>
                  <a:gd name="T2" fmla="+- 0 -3161 -3192"/>
                  <a:gd name="T3" fmla="*/ -3161 h 166"/>
                  <a:gd name="T4" fmla="+- 0 1930 1881"/>
                  <a:gd name="T5" fmla="*/ T4 w 170"/>
                  <a:gd name="T6" fmla="+- 0 -3153 -3192"/>
                  <a:gd name="T7" fmla="*/ -3153 h 166"/>
                  <a:gd name="T8" fmla="+- 0 1882 1881"/>
                  <a:gd name="T9" fmla="*/ T8 w 170"/>
                  <a:gd name="T10" fmla="+- 0 -3153 -3192"/>
                  <a:gd name="T11" fmla="*/ -3153 h 166"/>
                  <a:gd name="T12" fmla="+- 0 1888 1881"/>
                  <a:gd name="T13" fmla="*/ T12 w 170"/>
                  <a:gd name="T14" fmla="+- 0 -3147 -3192"/>
                  <a:gd name="T15" fmla="*/ -3147 h 166"/>
                  <a:gd name="T16" fmla="+- 0 1893 1881"/>
                  <a:gd name="T17" fmla="*/ T16 w 170"/>
                  <a:gd name="T18" fmla="+- 0 -3148 -3192"/>
                  <a:gd name="T19" fmla="*/ -3148 h 166"/>
                  <a:gd name="T20" fmla="+- 0 1897 1881"/>
                  <a:gd name="T21" fmla="*/ T20 w 170"/>
                  <a:gd name="T22" fmla="+- 0 -3148 -3192"/>
                  <a:gd name="T23" fmla="*/ -3148 h 166"/>
                  <a:gd name="T24" fmla="+- 0 1948 1881"/>
                  <a:gd name="T25" fmla="*/ T24 w 170"/>
                  <a:gd name="T26" fmla="+- 0 -3148 -3192"/>
                  <a:gd name="T27" fmla="*/ -3148 h 166"/>
                  <a:gd name="T28" fmla="+- 0 1949 1881"/>
                  <a:gd name="T29" fmla="*/ T28 w 170"/>
                  <a:gd name="T30" fmla="+- 0 -3149 -3192"/>
                  <a:gd name="T31" fmla="*/ -3149 h 166"/>
                  <a:gd name="T32" fmla="+- 0 1947 1881"/>
                  <a:gd name="T33" fmla="*/ T32 w 170"/>
                  <a:gd name="T34" fmla="+- 0 -3152 -3192"/>
                  <a:gd name="T35" fmla="*/ -3152 h 166"/>
                  <a:gd name="T36" fmla="+- 0 1936 1881"/>
                  <a:gd name="T37" fmla="*/ T36 w 170"/>
                  <a:gd name="T38" fmla="+- 0 -3161 -3192"/>
                  <a:gd name="T39" fmla="*/ -3161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6">
                    <a:moveTo>
                      <a:pt x="55" y="31"/>
                    </a:moveTo>
                    <a:lnTo>
                      <a:pt x="49" y="39"/>
                    </a:lnTo>
                    <a:lnTo>
                      <a:pt x="1" y="39"/>
                    </a:lnTo>
                    <a:lnTo>
                      <a:pt x="7" y="45"/>
                    </a:lnTo>
                    <a:lnTo>
                      <a:pt x="12" y="44"/>
                    </a:lnTo>
                    <a:lnTo>
                      <a:pt x="16" y="44"/>
                    </a:lnTo>
                    <a:lnTo>
                      <a:pt x="67" y="44"/>
                    </a:lnTo>
                    <a:lnTo>
                      <a:pt x="68" y="43"/>
                    </a:lnTo>
                    <a:lnTo>
                      <a:pt x="66" y="40"/>
                    </a:lnTo>
                    <a:lnTo>
                      <a:pt x="55"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47" name="Freeform 32"/>
              <p:cNvSpPr/>
              <p:nvPr/>
            </p:nvSpPr>
            <p:spPr bwMode="auto">
              <a:xfrm>
                <a:off x="1881" y="-3192"/>
                <a:ext cx="170" cy="166"/>
              </a:xfrm>
              <a:custGeom>
                <a:gdLst>
                  <a:gd name="T0" fmla="+- 0 1907 1881"/>
                  <a:gd name="T1" fmla="*/ T0 w 170"/>
                  <a:gd name="T2" fmla="+- 0 -3192 -3192"/>
                  <a:gd name="T3" fmla="*/ -3192 h 166"/>
                  <a:gd name="T4" fmla="+- 0 1906 1881"/>
                  <a:gd name="T5" fmla="*/ T4 w 170"/>
                  <a:gd name="T6" fmla="+- 0 -3190 -3192"/>
                  <a:gd name="T7" fmla="*/ -3190 h 166"/>
                  <a:gd name="T8" fmla="+- 0 1912 1881"/>
                  <a:gd name="T9" fmla="*/ T8 w 170"/>
                  <a:gd name="T10" fmla="+- 0 -3182 -3192"/>
                  <a:gd name="T11" fmla="*/ -3182 h 166"/>
                  <a:gd name="T12" fmla="+- 0 1913 1881"/>
                  <a:gd name="T13" fmla="*/ T12 w 170"/>
                  <a:gd name="T14" fmla="+- 0 -3180 -3192"/>
                  <a:gd name="T15" fmla="*/ -3180 h 166"/>
                  <a:gd name="T16" fmla="+- 0 1914 1881"/>
                  <a:gd name="T17" fmla="*/ T16 w 170"/>
                  <a:gd name="T18" fmla="+- 0 -3177 -3192"/>
                  <a:gd name="T19" fmla="*/ -3177 h 166"/>
                  <a:gd name="T20" fmla="+- 0 1916 1881"/>
                  <a:gd name="T21" fmla="*/ T20 w 170"/>
                  <a:gd name="T22" fmla="+- 0 -3167 -3192"/>
                  <a:gd name="T23" fmla="*/ -3167 h 166"/>
                  <a:gd name="T24" fmla="+- 0 1917 1881"/>
                  <a:gd name="T25" fmla="*/ T24 w 170"/>
                  <a:gd name="T26" fmla="+- 0 -3164 -3192"/>
                  <a:gd name="T27" fmla="*/ -3164 h 166"/>
                  <a:gd name="T28" fmla="+- 0 1918 1881"/>
                  <a:gd name="T29" fmla="*/ T28 w 170"/>
                  <a:gd name="T30" fmla="+- 0 -3163 -3192"/>
                  <a:gd name="T31" fmla="*/ -3163 h 166"/>
                  <a:gd name="T32" fmla="+- 0 1921 1881"/>
                  <a:gd name="T33" fmla="*/ T32 w 170"/>
                  <a:gd name="T34" fmla="+- 0 -3161 -3192"/>
                  <a:gd name="T35" fmla="*/ -3161 h 166"/>
                  <a:gd name="T36" fmla="+- 0 1925 1881"/>
                  <a:gd name="T37" fmla="*/ T36 w 170"/>
                  <a:gd name="T38" fmla="+- 0 -3164 -3192"/>
                  <a:gd name="T39" fmla="*/ -3164 h 166"/>
                  <a:gd name="T40" fmla="+- 0 1928 1881"/>
                  <a:gd name="T41" fmla="*/ T40 w 170"/>
                  <a:gd name="T42" fmla="+- 0 -3168 -3192"/>
                  <a:gd name="T43" fmla="*/ -3168 h 166"/>
                  <a:gd name="T44" fmla="+- 0 1929 1881"/>
                  <a:gd name="T45" fmla="*/ T44 w 170"/>
                  <a:gd name="T46" fmla="+- 0 -3170 -3192"/>
                  <a:gd name="T47" fmla="*/ -3170 h 166"/>
                  <a:gd name="T48" fmla="+- 0 1929 1881"/>
                  <a:gd name="T49" fmla="*/ T48 w 170"/>
                  <a:gd name="T50" fmla="+- 0 -3172 -3192"/>
                  <a:gd name="T51" fmla="*/ -3172 h 166"/>
                  <a:gd name="T52" fmla="+- 0 1928 1881"/>
                  <a:gd name="T53" fmla="*/ T52 w 170"/>
                  <a:gd name="T54" fmla="+- 0 -3177 -3192"/>
                  <a:gd name="T55" fmla="*/ -3177 h 166"/>
                  <a:gd name="T56" fmla="+- 0 1926 1881"/>
                  <a:gd name="T57" fmla="*/ T56 w 170"/>
                  <a:gd name="T58" fmla="+- 0 -3179 -3192"/>
                  <a:gd name="T59" fmla="*/ -3179 h 166"/>
                  <a:gd name="T60" fmla="+- 0 1920 1881"/>
                  <a:gd name="T61" fmla="*/ T60 w 170"/>
                  <a:gd name="T62" fmla="+- 0 -3183 -3192"/>
                  <a:gd name="T63" fmla="*/ -3183 h 166"/>
                  <a:gd name="T64" fmla="+- 0 1915 1881"/>
                  <a:gd name="T65" fmla="*/ T64 w 170"/>
                  <a:gd name="T66" fmla="+- 0 -3187 -3192"/>
                  <a:gd name="T67" fmla="*/ -3187 h 166"/>
                  <a:gd name="T68" fmla="+- 0 1907 1881"/>
                  <a:gd name="T69" fmla="*/ T68 w 170"/>
                  <a:gd name="T70" fmla="+- 0 -3192 -3192"/>
                  <a:gd name="T71" fmla="*/ -3192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6">
                    <a:moveTo>
                      <a:pt x="26" y="0"/>
                    </a:moveTo>
                    <a:lnTo>
                      <a:pt x="25" y="2"/>
                    </a:lnTo>
                    <a:lnTo>
                      <a:pt x="31" y="10"/>
                    </a:lnTo>
                    <a:lnTo>
                      <a:pt x="32" y="12"/>
                    </a:lnTo>
                    <a:lnTo>
                      <a:pt x="33" y="15"/>
                    </a:lnTo>
                    <a:lnTo>
                      <a:pt x="35" y="25"/>
                    </a:lnTo>
                    <a:lnTo>
                      <a:pt x="36" y="28"/>
                    </a:lnTo>
                    <a:lnTo>
                      <a:pt x="37" y="29"/>
                    </a:lnTo>
                    <a:lnTo>
                      <a:pt x="40" y="31"/>
                    </a:lnTo>
                    <a:lnTo>
                      <a:pt x="44" y="28"/>
                    </a:lnTo>
                    <a:lnTo>
                      <a:pt x="47" y="24"/>
                    </a:lnTo>
                    <a:lnTo>
                      <a:pt x="48" y="22"/>
                    </a:lnTo>
                    <a:lnTo>
                      <a:pt x="48" y="20"/>
                    </a:lnTo>
                    <a:lnTo>
                      <a:pt x="47" y="15"/>
                    </a:lnTo>
                    <a:lnTo>
                      <a:pt x="45" y="13"/>
                    </a:lnTo>
                    <a:lnTo>
                      <a:pt x="39" y="9"/>
                    </a:lnTo>
                    <a:lnTo>
                      <a:pt x="34" y="5"/>
                    </a:lnTo>
                    <a:lnTo>
                      <a:pt x="2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Group 33"/>
            <p:cNvGrpSpPr/>
            <p:nvPr/>
          </p:nvGrpSpPr>
          <p:grpSpPr>
            <a:xfrm>
              <a:off x="2066" y="-3194"/>
              <a:ext cx="165" cy="165"/>
              <a:chOff x="2066" y="-3194"/>
              <a:chExt cx="165" cy="165"/>
            </a:xfrm>
          </p:grpSpPr>
          <p:sp>
            <p:nvSpPr>
              <p:cNvPr id="1833" name="Freeform 34"/>
              <p:cNvSpPr/>
              <p:nvPr/>
            </p:nvSpPr>
            <p:spPr bwMode="auto">
              <a:xfrm>
                <a:off x="2066" y="-3194"/>
                <a:ext cx="165" cy="165"/>
              </a:xfrm>
              <a:custGeom>
                <a:gdLst>
                  <a:gd name="T0" fmla="+- 0 2139 2066"/>
                  <a:gd name="T1" fmla="*/ T0 w 165"/>
                  <a:gd name="T2" fmla="+- 0 -3194 -3194"/>
                  <a:gd name="T3" fmla="*/ -3194 h 165"/>
                  <a:gd name="T4" fmla="+- 0 2095 2066"/>
                  <a:gd name="T5" fmla="*/ T4 w 165"/>
                  <a:gd name="T6" fmla="+- 0 -3133 -3194"/>
                  <a:gd name="T7" fmla="*/ -3133 h 165"/>
                  <a:gd name="T8" fmla="+- 0 2066 2066"/>
                  <a:gd name="T9" fmla="*/ T8 w 165"/>
                  <a:gd name="T10" fmla="+- 0 -3107 -3194"/>
                  <a:gd name="T11" fmla="*/ -3107 h 165"/>
                  <a:gd name="T12" fmla="+- 0 2077 2066"/>
                  <a:gd name="T13" fmla="*/ T12 w 165"/>
                  <a:gd name="T14" fmla="+- 0 -3110 -3194"/>
                  <a:gd name="T15" fmla="*/ -3110 h 165"/>
                  <a:gd name="T16" fmla="+- 0 2136 2066"/>
                  <a:gd name="T17" fmla="*/ T16 w 165"/>
                  <a:gd name="T18" fmla="+- 0 -3164 -3194"/>
                  <a:gd name="T19" fmla="*/ -3164 h 165"/>
                  <a:gd name="T20" fmla="+- 0 2148 2066"/>
                  <a:gd name="T21" fmla="*/ T20 w 165"/>
                  <a:gd name="T22" fmla="+- 0 -3178 -3194"/>
                  <a:gd name="T23" fmla="*/ -3178 h 165"/>
                  <a:gd name="T24" fmla="+- 0 2153 2066"/>
                  <a:gd name="T25" fmla="*/ T24 w 165"/>
                  <a:gd name="T26" fmla="+- 0 -3178 -3194"/>
                  <a:gd name="T27" fmla="*/ -3178 h 165"/>
                  <a:gd name="T28" fmla="+- 0 2151 2066"/>
                  <a:gd name="T29" fmla="*/ T28 w 165"/>
                  <a:gd name="T30" fmla="+- 0 -3180 -3194"/>
                  <a:gd name="T31" fmla="*/ -3180 h 165"/>
                  <a:gd name="T32" fmla="+- 0 2156 2066"/>
                  <a:gd name="T33" fmla="*/ T32 w 165"/>
                  <a:gd name="T34" fmla="+- 0 -3180 -3194"/>
                  <a:gd name="T35" fmla="*/ -3180 h 165"/>
                  <a:gd name="T36" fmla="+- 0 2158 2066"/>
                  <a:gd name="T37" fmla="*/ T36 w 165"/>
                  <a:gd name="T38" fmla="+- 0 -3182 -3194"/>
                  <a:gd name="T39" fmla="*/ -3182 h 165"/>
                  <a:gd name="T40" fmla="+- 0 2156 2066"/>
                  <a:gd name="T41" fmla="*/ T40 w 165"/>
                  <a:gd name="T42" fmla="+- 0 -3184 -3194"/>
                  <a:gd name="T43" fmla="*/ -3184 h 165"/>
                  <a:gd name="T44" fmla="+- 0 2139 2066"/>
                  <a:gd name="T45" fmla="*/ T44 w 165"/>
                  <a:gd name="T46" fmla="+- 0 -3194 -3194"/>
                  <a:gd name="T47" fmla="*/ -3194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5" h="165">
                    <a:moveTo>
                      <a:pt x="73" y="0"/>
                    </a:moveTo>
                    <a:lnTo>
                      <a:pt x="29" y="61"/>
                    </a:lnTo>
                    <a:lnTo>
                      <a:pt x="0" y="87"/>
                    </a:lnTo>
                    <a:lnTo>
                      <a:pt x="11" y="84"/>
                    </a:lnTo>
                    <a:lnTo>
                      <a:pt x="70" y="30"/>
                    </a:lnTo>
                    <a:lnTo>
                      <a:pt x="82" y="16"/>
                    </a:lnTo>
                    <a:lnTo>
                      <a:pt x="87" y="16"/>
                    </a:lnTo>
                    <a:lnTo>
                      <a:pt x="85" y="14"/>
                    </a:lnTo>
                    <a:lnTo>
                      <a:pt x="90" y="14"/>
                    </a:lnTo>
                    <a:lnTo>
                      <a:pt x="92" y="12"/>
                    </a:lnTo>
                    <a:lnTo>
                      <a:pt x="90" y="10"/>
                    </a:lnTo>
                    <a:lnTo>
                      <a:pt x="7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4" name="Freeform 35"/>
              <p:cNvSpPr/>
              <p:nvPr/>
            </p:nvSpPr>
            <p:spPr bwMode="auto">
              <a:xfrm>
                <a:off x="2066" y="-3194"/>
                <a:ext cx="165" cy="165"/>
              </a:xfrm>
              <a:custGeom>
                <a:gdLst>
                  <a:gd name="T0" fmla="+- 0 2153 2066"/>
                  <a:gd name="T1" fmla="*/ T0 w 165"/>
                  <a:gd name="T2" fmla="+- 0 -3178 -3194"/>
                  <a:gd name="T3" fmla="*/ -3178 h 165"/>
                  <a:gd name="T4" fmla="+- 0 2148 2066"/>
                  <a:gd name="T5" fmla="*/ T4 w 165"/>
                  <a:gd name="T6" fmla="+- 0 -3178 -3194"/>
                  <a:gd name="T7" fmla="*/ -3178 h 165"/>
                  <a:gd name="T8" fmla="+- 0 2154 2066"/>
                  <a:gd name="T9" fmla="*/ T8 w 165"/>
                  <a:gd name="T10" fmla="+- 0 -3166 -3194"/>
                  <a:gd name="T11" fmla="*/ -3166 h 165"/>
                  <a:gd name="T12" fmla="+- 0 2196 2066"/>
                  <a:gd name="T13" fmla="*/ T12 w 165"/>
                  <a:gd name="T14" fmla="+- 0 -3123 -3194"/>
                  <a:gd name="T15" fmla="*/ -3123 h 165"/>
                  <a:gd name="T16" fmla="+- 0 2211 2066"/>
                  <a:gd name="T17" fmla="*/ T16 w 165"/>
                  <a:gd name="T18" fmla="+- 0 -3113 -3194"/>
                  <a:gd name="T19" fmla="*/ -3113 h 165"/>
                  <a:gd name="T20" fmla="+- 0 2215 2066"/>
                  <a:gd name="T21" fmla="*/ T20 w 165"/>
                  <a:gd name="T22" fmla="+- 0 -3116 -3194"/>
                  <a:gd name="T23" fmla="*/ -3116 h 165"/>
                  <a:gd name="T24" fmla="+- 0 2217 2066"/>
                  <a:gd name="T25" fmla="*/ T24 w 165"/>
                  <a:gd name="T26" fmla="+- 0 -3117 -3194"/>
                  <a:gd name="T27" fmla="*/ -3117 h 165"/>
                  <a:gd name="T28" fmla="+- 0 2221 2066"/>
                  <a:gd name="T29" fmla="*/ T28 w 165"/>
                  <a:gd name="T30" fmla="+- 0 -3118 -3194"/>
                  <a:gd name="T31" fmla="*/ -3118 h 165"/>
                  <a:gd name="T32" fmla="+- 0 2224 2066"/>
                  <a:gd name="T33" fmla="*/ T32 w 165"/>
                  <a:gd name="T34" fmla="+- 0 -3119 -3194"/>
                  <a:gd name="T35" fmla="*/ -3119 h 165"/>
                  <a:gd name="T36" fmla="+- 0 2230 2066"/>
                  <a:gd name="T37" fmla="*/ T36 w 165"/>
                  <a:gd name="T38" fmla="+- 0 -3120 -3194"/>
                  <a:gd name="T39" fmla="*/ -3120 h 165"/>
                  <a:gd name="T40" fmla="+- 0 2230 2066"/>
                  <a:gd name="T41" fmla="*/ T40 w 165"/>
                  <a:gd name="T42" fmla="+- 0 -3123 -3194"/>
                  <a:gd name="T43" fmla="*/ -3123 h 165"/>
                  <a:gd name="T44" fmla="+- 0 2171 2066"/>
                  <a:gd name="T45" fmla="*/ T44 w 165"/>
                  <a:gd name="T46" fmla="+- 0 -3155 -3194"/>
                  <a:gd name="T47" fmla="*/ -3155 h 165"/>
                  <a:gd name="T48" fmla="+- 0 2154 2066"/>
                  <a:gd name="T49" fmla="*/ T48 w 165"/>
                  <a:gd name="T50" fmla="+- 0 -3175 -3194"/>
                  <a:gd name="T51" fmla="*/ -3175 h 165"/>
                  <a:gd name="T52" fmla="+- 0 2153 2066"/>
                  <a:gd name="T53" fmla="*/ T52 w 165"/>
                  <a:gd name="T54" fmla="+- 0 -3178 -3194"/>
                  <a:gd name="T55" fmla="*/ -3178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5" h="165">
                    <a:moveTo>
                      <a:pt x="87" y="16"/>
                    </a:moveTo>
                    <a:lnTo>
                      <a:pt x="82" y="16"/>
                    </a:lnTo>
                    <a:lnTo>
                      <a:pt x="88" y="28"/>
                    </a:lnTo>
                    <a:lnTo>
                      <a:pt x="130" y="71"/>
                    </a:lnTo>
                    <a:lnTo>
                      <a:pt x="145" y="81"/>
                    </a:lnTo>
                    <a:lnTo>
                      <a:pt x="149" y="78"/>
                    </a:lnTo>
                    <a:lnTo>
                      <a:pt x="151" y="77"/>
                    </a:lnTo>
                    <a:lnTo>
                      <a:pt x="155" y="76"/>
                    </a:lnTo>
                    <a:lnTo>
                      <a:pt x="158" y="75"/>
                    </a:lnTo>
                    <a:lnTo>
                      <a:pt x="164" y="74"/>
                    </a:lnTo>
                    <a:lnTo>
                      <a:pt x="164" y="71"/>
                    </a:lnTo>
                    <a:lnTo>
                      <a:pt x="105" y="39"/>
                    </a:lnTo>
                    <a:lnTo>
                      <a:pt x="88" y="19"/>
                    </a:lnTo>
                    <a:lnTo>
                      <a:pt x="87"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5" name="Freeform 36"/>
              <p:cNvSpPr/>
              <p:nvPr/>
            </p:nvSpPr>
            <p:spPr bwMode="auto">
              <a:xfrm>
                <a:off x="2066" y="-3194"/>
                <a:ext cx="165" cy="165"/>
              </a:xfrm>
              <a:custGeom>
                <a:gdLst>
                  <a:gd name="T0" fmla="+- 0 2175 2066"/>
                  <a:gd name="T1" fmla="*/ T0 w 165"/>
                  <a:gd name="T2" fmla="+- 0 -3137 -3194"/>
                  <a:gd name="T3" fmla="*/ -3137 h 165"/>
                  <a:gd name="T4" fmla="+- 0 2167 2066"/>
                  <a:gd name="T5" fmla="*/ T4 w 165"/>
                  <a:gd name="T6" fmla="+- 0 -3129 -3194"/>
                  <a:gd name="T7" fmla="*/ -3129 h 165"/>
                  <a:gd name="T8" fmla="+- 0 2103 2066"/>
                  <a:gd name="T9" fmla="*/ T8 w 165"/>
                  <a:gd name="T10" fmla="+- 0 -3129 -3194"/>
                  <a:gd name="T11" fmla="*/ -3129 h 165"/>
                  <a:gd name="T12" fmla="+- 0 2110 2066"/>
                  <a:gd name="T13" fmla="*/ T12 w 165"/>
                  <a:gd name="T14" fmla="+- 0 -3122 -3194"/>
                  <a:gd name="T15" fmla="*/ -3122 h 165"/>
                  <a:gd name="T16" fmla="+- 0 2114 2066"/>
                  <a:gd name="T17" fmla="*/ T16 w 165"/>
                  <a:gd name="T18" fmla="+- 0 -3123 -3194"/>
                  <a:gd name="T19" fmla="*/ -3123 h 165"/>
                  <a:gd name="T20" fmla="+- 0 2121 2066"/>
                  <a:gd name="T21" fmla="*/ T20 w 165"/>
                  <a:gd name="T22" fmla="+- 0 -3124 -3194"/>
                  <a:gd name="T23" fmla="*/ -3124 h 165"/>
                  <a:gd name="T24" fmla="+- 0 2132 2066"/>
                  <a:gd name="T25" fmla="*/ T24 w 165"/>
                  <a:gd name="T26" fmla="+- 0 -3124 -3194"/>
                  <a:gd name="T27" fmla="*/ -3124 h 165"/>
                  <a:gd name="T28" fmla="+- 0 2184 2066"/>
                  <a:gd name="T29" fmla="*/ T28 w 165"/>
                  <a:gd name="T30" fmla="+- 0 -3124 -3194"/>
                  <a:gd name="T31" fmla="*/ -3124 h 165"/>
                  <a:gd name="T32" fmla="+- 0 2186 2066"/>
                  <a:gd name="T33" fmla="*/ T32 w 165"/>
                  <a:gd name="T34" fmla="+- 0 -3125 -3194"/>
                  <a:gd name="T35" fmla="*/ -3125 h 165"/>
                  <a:gd name="T36" fmla="+- 0 2184 2066"/>
                  <a:gd name="T37" fmla="*/ T36 w 165"/>
                  <a:gd name="T38" fmla="+- 0 -3128 -3194"/>
                  <a:gd name="T39" fmla="*/ -3128 h 165"/>
                  <a:gd name="T40" fmla="+- 0 2175 2066"/>
                  <a:gd name="T41" fmla="*/ T40 w 165"/>
                  <a:gd name="T42" fmla="+- 0 -3137 -3194"/>
                  <a:gd name="T43" fmla="*/ -3137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5" h="165">
                    <a:moveTo>
                      <a:pt x="109" y="57"/>
                    </a:moveTo>
                    <a:lnTo>
                      <a:pt x="101" y="65"/>
                    </a:lnTo>
                    <a:lnTo>
                      <a:pt x="37" y="65"/>
                    </a:lnTo>
                    <a:lnTo>
                      <a:pt x="44" y="72"/>
                    </a:lnTo>
                    <a:lnTo>
                      <a:pt x="48" y="71"/>
                    </a:lnTo>
                    <a:lnTo>
                      <a:pt x="55" y="70"/>
                    </a:lnTo>
                    <a:lnTo>
                      <a:pt x="66" y="70"/>
                    </a:lnTo>
                    <a:lnTo>
                      <a:pt x="118" y="70"/>
                    </a:lnTo>
                    <a:lnTo>
                      <a:pt x="120" y="69"/>
                    </a:lnTo>
                    <a:lnTo>
                      <a:pt x="118" y="66"/>
                    </a:lnTo>
                    <a:lnTo>
                      <a:pt x="109"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6" name="Freeform 37"/>
              <p:cNvSpPr/>
              <p:nvPr/>
            </p:nvSpPr>
            <p:spPr bwMode="auto">
              <a:xfrm>
                <a:off x="2066" y="-3194"/>
                <a:ext cx="165" cy="165"/>
              </a:xfrm>
              <a:custGeom>
                <a:gdLst>
                  <a:gd name="T0" fmla="+- 0 2165 2066"/>
                  <a:gd name="T1" fmla="*/ T0 w 165"/>
                  <a:gd name="T2" fmla="+- 0 -3082 -3194"/>
                  <a:gd name="T3" fmla="*/ -3082 h 165"/>
                  <a:gd name="T4" fmla="+- 0 2163 2066"/>
                  <a:gd name="T5" fmla="*/ T4 w 165"/>
                  <a:gd name="T6" fmla="+- 0 -3079 -3194"/>
                  <a:gd name="T7" fmla="*/ -3079 h 165"/>
                  <a:gd name="T8" fmla="+- 0 2177 2066"/>
                  <a:gd name="T9" fmla="*/ T8 w 165"/>
                  <a:gd name="T10" fmla="+- 0 -3065 -3194"/>
                  <a:gd name="T11" fmla="*/ -3065 h 165"/>
                  <a:gd name="T12" fmla="+- 0 2181 2066"/>
                  <a:gd name="T13" fmla="*/ T12 w 165"/>
                  <a:gd name="T14" fmla="+- 0 -3061 -3194"/>
                  <a:gd name="T15" fmla="*/ -3061 h 165"/>
                  <a:gd name="T16" fmla="+- 0 2186 2066"/>
                  <a:gd name="T17" fmla="*/ T16 w 165"/>
                  <a:gd name="T18" fmla="+- 0 -3055 -3194"/>
                  <a:gd name="T19" fmla="*/ -3055 h 165"/>
                  <a:gd name="T20" fmla="+- 0 2191 2066"/>
                  <a:gd name="T21" fmla="*/ T20 w 165"/>
                  <a:gd name="T22" fmla="+- 0 -3047 -3194"/>
                  <a:gd name="T23" fmla="*/ -3047 h 165"/>
                  <a:gd name="T24" fmla="+- 0 2095 2066"/>
                  <a:gd name="T25" fmla="*/ T24 w 165"/>
                  <a:gd name="T26" fmla="+- 0 -3043 -3194"/>
                  <a:gd name="T27" fmla="*/ -3043 h 165"/>
                  <a:gd name="T28" fmla="+- 0 2193 2066"/>
                  <a:gd name="T29" fmla="*/ T28 w 165"/>
                  <a:gd name="T30" fmla="+- 0 -3043 -3194"/>
                  <a:gd name="T31" fmla="*/ -3043 h 165"/>
                  <a:gd name="T32" fmla="+- 0 2196 2066"/>
                  <a:gd name="T33" fmla="*/ T32 w 165"/>
                  <a:gd name="T34" fmla="+- 0 -3036 -3194"/>
                  <a:gd name="T35" fmla="*/ -3036 h 165"/>
                  <a:gd name="T36" fmla="+- 0 2199 2066"/>
                  <a:gd name="T37" fmla="*/ T36 w 165"/>
                  <a:gd name="T38" fmla="+- 0 -3031 -3194"/>
                  <a:gd name="T39" fmla="*/ -3031 h 165"/>
                  <a:gd name="T40" fmla="+- 0 2200 2066"/>
                  <a:gd name="T41" fmla="*/ T40 w 165"/>
                  <a:gd name="T42" fmla="+- 0 -3030 -3194"/>
                  <a:gd name="T43" fmla="*/ -3030 h 165"/>
                  <a:gd name="T44" fmla="+- 0 2201 2066"/>
                  <a:gd name="T45" fmla="*/ T44 w 165"/>
                  <a:gd name="T46" fmla="+- 0 -3030 -3194"/>
                  <a:gd name="T47" fmla="*/ -3030 h 165"/>
                  <a:gd name="T48" fmla="+- 0 2205 2066"/>
                  <a:gd name="T49" fmla="*/ T48 w 165"/>
                  <a:gd name="T50" fmla="+- 0 -3035 -3194"/>
                  <a:gd name="T51" fmla="*/ -3035 h 165"/>
                  <a:gd name="T52" fmla="+- 0 2205 2066"/>
                  <a:gd name="T53" fmla="*/ T52 w 165"/>
                  <a:gd name="T54" fmla="+- 0 -3037 -3194"/>
                  <a:gd name="T55" fmla="*/ -3037 h 165"/>
                  <a:gd name="T56" fmla="+- 0 2206 2066"/>
                  <a:gd name="T57" fmla="*/ T56 w 165"/>
                  <a:gd name="T58" fmla="+- 0 -3041 -3194"/>
                  <a:gd name="T59" fmla="*/ -3041 h 165"/>
                  <a:gd name="T60" fmla="+- 0 2206 2066"/>
                  <a:gd name="T61" fmla="*/ T60 w 165"/>
                  <a:gd name="T62" fmla="+- 0 -3044 -3194"/>
                  <a:gd name="T63" fmla="*/ -3044 h 165"/>
                  <a:gd name="T64" fmla="+- 0 2205 2066"/>
                  <a:gd name="T65" fmla="*/ T64 w 165"/>
                  <a:gd name="T66" fmla="+- 0 -3045 -3194"/>
                  <a:gd name="T67" fmla="*/ -3045 h 165"/>
                  <a:gd name="T68" fmla="+- 0 2201 2066"/>
                  <a:gd name="T69" fmla="*/ T68 w 165"/>
                  <a:gd name="T70" fmla="+- 0 -3053 -3194"/>
                  <a:gd name="T71" fmla="*/ -3053 h 165"/>
                  <a:gd name="T72" fmla="+- 0 2189 2066"/>
                  <a:gd name="T73" fmla="*/ T72 w 165"/>
                  <a:gd name="T74" fmla="+- 0 -3064 -3194"/>
                  <a:gd name="T75" fmla="*/ -3064 h 165"/>
                  <a:gd name="T76" fmla="+- 0 2165 2066"/>
                  <a:gd name="T77" fmla="*/ T76 w 165"/>
                  <a:gd name="T78" fmla="+- 0 -3082 -3194"/>
                  <a:gd name="T79" fmla="*/ -3082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5" h="165">
                    <a:moveTo>
                      <a:pt x="99" y="112"/>
                    </a:moveTo>
                    <a:lnTo>
                      <a:pt x="97" y="115"/>
                    </a:lnTo>
                    <a:lnTo>
                      <a:pt x="111" y="129"/>
                    </a:lnTo>
                    <a:lnTo>
                      <a:pt x="115" y="133"/>
                    </a:lnTo>
                    <a:lnTo>
                      <a:pt x="120" y="139"/>
                    </a:lnTo>
                    <a:lnTo>
                      <a:pt x="125" y="147"/>
                    </a:lnTo>
                    <a:lnTo>
                      <a:pt x="29" y="151"/>
                    </a:lnTo>
                    <a:lnTo>
                      <a:pt x="127" y="151"/>
                    </a:lnTo>
                    <a:lnTo>
                      <a:pt x="130" y="158"/>
                    </a:lnTo>
                    <a:lnTo>
                      <a:pt x="133" y="163"/>
                    </a:lnTo>
                    <a:lnTo>
                      <a:pt x="134" y="164"/>
                    </a:lnTo>
                    <a:lnTo>
                      <a:pt x="135" y="164"/>
                    </a:lnTo>
                    <a:lnTo>
                      <a:pt x="139" y="159"/>
                    </a:lnTo>
                    <a:lnTo>
                      <a:pt x="139" y="157"/>
                    </a:lnTo>
                    <a:lnTo>
                      <a:pt x="140" y="153"/>
                    </a:lnTo>
                    <a:lnTo>
                      <a:pt x="140" y="150"/>
                    </a:lnTo>
                    <a:lnTo>
                      <a:pt x="139" y="149"/>
                    </a:lnTo>
                    <a:lnTo>
                      <a:pt x="135" y="141"/>
                    </a:lnTo>
                    <a:lnTo>
                      <a:pt x="123" y="130"/>
                    </a:lnTo>
                    <a:lnTo>
                      <a:pt x="99" y="1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7" name="Freeform 38"/>
              <p:cNvSpPr/>
              <p:nvPr/>
            </p:nvSpPr>
            <p:spPr bwMode="auto">
              <a:xfrm>
                <a:off x="2066" y="-3194"/>
                <a:ext cx="165" cy="165"/>
              </a:xfrm>
              <a:custGeom>
                <a:gdLst>
                  <a:gd name="T0" fmla="+- 0 2146 2066"/>
                  <a:gd name="T1" fmla="*/ T0 w 165"/>
                  <a:gd name="T2" fmla="+- 0 -3092 -3194"/>
                  <a:gd name="T3" fmla="*/ -3092 h 165"/>
                  <a:gd name="T4" fmla="+- 0 2132 2066"/>
                  <a:gd name="T5" fmla="*/ T4 w 165"/>
                  <a:gd name="T6" fmla="+- 0 -3092 -3194"/>
                  <a:gd name="T7" fmla="*/ -3092 h 165"/>
                  <a:gd name="T8" fmla="+- 0 2131 2066"/>
                  <a:gd name="T9" fmla="*/ T8 w 165"/>
                  <a:gd name="T10" fmla="+- 0 -3090 -3194"/>
                  <a:gd name="T11" fmla="*/ -3090 h 165"/>
                  <a:gd name="T12" fmla="+- 0 2130 2066"/>
                  <a:gd name="T13" fmla="*/ T12 w 165"/>
                  <a:gd name="T14" fmla="+- 0 -3089 -3194"/>
                  <a:gd name="T15" fmla="*/ -3089 h 165"/>
                  <a:gd name="T16" fmla="+- 0 2126 2066"/>
                  <a:gd name="T17" fmla="*/ T16 w 165"/>
                  <a:gd name="T18" fmla="+- 0 -3083 -3194"/>
                  <a:gd name="T19" fmla="*/ -3083 h 165"/>
                  <a:gd name="T20" fmla="+- 0 2121 2066"/>
                  <a:gd name="T21" fmla="*/ T20 w 165"/>
                  <a:gd name="T22" fmla="+- 0 -3076 -3194"/>
                  <a:gd name="T23" fmla="*/ -3076 h 165"/>
                  <a:gd name="T24" fmla="+- 0 2081 2066"/>
                  <a:gd name="T25" fmla="*/ T24 w 165"/>
                  <a:gd name="T26" fmla="+- 0 -3044 -3194"/>
                  <a:gd name="T27" fmla="*/ -3044 h 165"/>
                  <a:gd name="T28" fmla="+- 0 2079 2066"/>
                  <a:gd name="T29" fmla="*/ T28 w 165"/>
                  <a:gd name="T30" fmla="+- 0 -3044 -3194"/>
                  <a:gd name="T31" fmla="*/ -3044 h 165"/>
                  <a:gd name="T32" fmla="+- 0 2079 2066"/>
                  <a:gd name="T33" fmla="*/ T32 w 165"/>
                  <a:gd name="T34" fmla="+- 0 -3043 -3194"/>
                  <a:gd name="T35" fmla="*/ -3043 h 165"/>
                  <a:gd name="T36" fmla="+- 0 2081 2066"/>
                  <a:gd name="T37" fmla="*/ T36 w 165"/>
                  <a:gd name="T38" fmla="+- 0 -3041 -3194"/>
                  <a:gd name="T39" fmla="*/ -3041 h 165"/>
                  <a:gd name="T40" fmla="+- 0 2087 2066"/>
                  <a:gd name="T41" fmla="*/ T40 w 165"/>
                  <a:gd name="T42" fmla="+- 0 -3031 -3194"/>
                  <a:gd name="T43" fmla="*/ -3031 h 165"/>
                  <a:gd name="T44" fmla="+- 0 2094 2066"/>
                  <a:gd name="T45" fmla="*/ T44 w 165"/>
                  <a:gd name="T46" fmla="+- 0 -3033 -3194"/>
                  <a:gd name="T47" fmla="*/ -3033 h 165"/>
                  <a:gd name="T48" fmla="+- 0 2102 2066"/>
                  <a:gd name="T49" fmla="*/ T48 w 165"/>
                  <a:gd name="T50" fmla="+- 0 -3034 -3194"/>
                  <a:gd name="T51" fmla="*/ -3034 h 165"/>
                  <a:gd name="T52" fmla="+- 0 2112 2066"/>
                  <a:gd name="T53" fmla="*/ T52 w 165"/>
                  <a:gd name="T54" fmla="+- 0 -3036 -3194"/>
                  <a:gd name="T55" fmla="*/ -3036 h 165"/>
                  <a:gd name="T56" fmla="+- 0 2123 2066"/>
                  <a:gd name="T57" fmla="*/ T56 w 165"/>
                  <a:gd name="T58" fmla="+- 0 -3037 -3194"/>
                  <a:gd name="T59" fmla="*/ -3037 h 165"/>
                  <a:gd name="T60" fmla="+- 0 2163 2066"/>
                  <a:gd name="T61" fmla="*/ T60 w 165"/>
                  <a:gd name="T62" fmla="+- 0 -3041 -3194"/>
                  <a:gd name="T63" fmla="*/ -3041 h 165"/>
                  <a:gd name="T64" fmla="+- 0 2193 2066"/>
                  <a:gd name="T65" fmla="*/ T64 w 165"/>
                  <a:gd name="T66" fmla="+- 0 -3043 -3194"/>
                  <a:gd name="T67" fmla="*/ -3043 h 165"/>
                  <a:gd name="T68" fmla="+- 0 2095 2066"/>
                  <a:gd name="T69" fmla="*/ T68 w 165"/>
                  <a:gd name="T70" fmla="+- 0 -3043 -3194"/>
                  <a:gd name="T71" fmla="*/ -3043 h 165"/>
                  <a:gd name="T72" fmla="+- 0 2105 2066"/>
                  <a:gd name="T73" fmla="*/ T72 w 165"/>
                  <a:gd name="T74" fmla="+- 0 -3051 -3194"/>
                  <a:gd name="T75" fmla="*/ -3051 h 165"/>
                  <a:gd name="T76" fmla="+- 0 2114 2066"/>
                  <a:gd name="T77" fmla="*/ T76 w 165"/>
                  <a:gd name="T78" fmla="+- 0 -3058 -3194"/>
                  <a:gd name="T79" fmla="*/ -3058 h 165"/>
                  <a:gd name="T80" fmla="+- 0 2129 2066"/>
                  <a:gd name="T81" fmla="*/ T80 w 165"/>
                  <a:gd name="T82" fmla="+- 0 -3072 -3194"/>
                  <a:gd name="T83" fmla="*/ -3072 h 165"/>
                  <a:gd name="T84" fmla="+- 0 2137 2066"/>
                  <a:gd name="T85" fmla="*/ T84 w 165"/>
                  <a:gd name="T86" fmla="+- 0 -3081 -3194"/>
                  <a:gd name="T87" fmla="*/ -3081 h 165"/>
                  <a:gd name="T88" fmla="+- 0 2146 2066"/>
                  <a:gd name="T89" fmla="*/ T88 w 165"/>
                  <a:gd name="T90" fmla="+- 0 -3092 -3194"/>
                  <a:gd name="T91" fmla="*/ -3092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65" h="165">
                    <a:moveTo>
                      <a:pt x="80" y="102"/>
                    </a:moveTo>
                    <a:lnTo>
                      <a:pt x="66" y="102"/>
                    </a:lnTo>
                    <a:lnTo>
                      <a:pt x="65" y="104"/>
                    </a:lnTo>
                    <a:lnTo>
                      <a:pt x="64" y="105"/>
                    </a:lnTo>
                    <a:lnTo>
                      <a:pt x="60" y="111"/>
                    </a:lnTo>
                    <a:lnTo>
                      <a:pt x="55" y="118"/>
                    </a:lnTo>
                    <a:lnTo>
                      <a:pt x="15" y="150"/>
                    </a:lnTo>
                    <a:lnTo>
                      <a:pt x="13" y="150"/>
                    </a:lnTo>
                    <a:lnTo>
                      <a:pt x="13" y="151"/>
                    </a:lnTo>
                    <a:lnTo>
                      <a:pt x="15" y="153"/>
                    </a:lnTo>
                    <a:lnTo>
                      <a:pt x="21" y="163"/>
                    </a:lnTo>
                    <a:lnTo>
                      <a:pt x="28" y="161"/>
                    </a:lnTo>
                    <a:lnTo>
                      <a:pt x="36" y="160"/>
                    </a:lnTo>
                    <a:lnTo>
                      <a:pt x="46" y="158"/>
                    </a:lnTo>
                    <a:lnTo>
                      <a:pt x="57" y="157"/>
                    </a:lnTo>
                    <a:lnTo>
                      <a:pt x="97" y="153"/>
                    </a:lnTo>
                    <a:lnTo>
                      <a:pt x="127" y="151"/>
                    </a:lnTo>
                    <a:lnTo>
                      <a:pt x="29" y="151"/>
                    </a:lnTo>
                    <a:lnTo>
                      <a:pt x="39" y="143"/>
                    </a:lnTo>
                    <a:lnTo>
                      <a:pt x="48" y="136"/>
                    </a:lnTo>
                    <a:lnTo>
                      <a:pt x="63" y="122"/>
                    </a:lnTo>
                    <a:lnTo>
                      <a:pt x="71" y="113"/>
                    </a:lnTo>
                    <a:lnTo>
                      <a:pt x="80"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8" name="Freeform 39"/>
              <p:cNvSpPr/>
              <p:nvPr/>
            </p:nvSpPr>
            <p:spPr bwMode="auto">
              <a:xfrm>
                <a:off x="2066" y="-3194"/>
                <a:ext cx="165" cy="165"/>
              </a:xfrm>
              <a:custGeom>
                <a:gdLst>
                  <a:gd name="T0" fmla="+- 0 2205 2066"/>
                  <a:gd name="T1" fmla="*/ T0 w 165"/>
                  <a:gd name="T2" fmla="+- 0 -3107 -3194"/>
                  <a:gd name="T3" fmla="*/ -3107 h 165"/>
                  <a:gd name="T4" fmla="+- 0 2196 2066"/>
                  <a:gd name="T5" fmla="*/ T4 w 165"/>
                  <a:gd name="T6" fmla="+- 0 -3097 -3194"/>
                  <a:gd name="T7" fmla="*/ -3097 h 165"/>
                  <a:gd name="T8" fmla="+- 0 2072 2066"/>
                  <a:gd name="T9" fmla="*/ T8 w 165"/>
                  <a:gd name="T10" fmla="+- 0 -3097 -3194"/>
                  <a:gd name="T11" fmla="*/ -3097 h 165"/>
                  <a:gd name="T12" fmla="+- 0 2080 2066"/>
                  <a:gd name="T13" fmla="*/ T12 w 165"/>
                  <a:gd name="T14" fmla="+- 0 -3089 -3194"/>
                  <a:gd name="T15" fmla="*/ -3089 h 165"/>
                  <a:gd name="T16" fmla="+- 0 2087 2066"/>
                  <a:gd name="T17" fmla="*/ T16 w 165"/>
                  <a:gd name="T18" fmla="+- 0 -3090 -3194"/>
                  <a:gd name="T19" fmla="*/ -3090 h 165"/>
                  <a:gd name="T20" fmla="+- 0 2097 2066"/>
                  <a:gd name="T21" fmla="*/ T20 w 165"/>
                  <a:gd name="T22" fmla="+- 0 -3092 -3194"/>
                  <a:gd name="T23" fmla="*/ -3092 h 165"/>
                  <a:gd name="T24" fmla="+- 0 2110 2066"/>
                  <a:gd name="T25" fmla="*/ T24 w 165"/>
                  <a:gd name="T26" fmla="+- 0 -3092 -3194"/>
                  <a:gd name="T27" fmla="*/ -3092 h 165"/>
                  <a:gd name="T28" fmla="+- 0 2217 2066"/>
                  <a:gd name="T29" fmla="*/ T28 w 165"/>
                  <a:gd name="T30" fmla="+- 0 -3092 -3194"/>
                  <a:gd name="T31" fmla="*/ -3092 h 165"/>
                  <a:gd name="T32" fmla="+- 0 2218 2066"/>
                  <a:gd name="T33" fmla="*/ T32 w 165"/>
                  <a:gd name="T34" fmla="+- 0 -3093 -3194"/>
                  <a:gd name="T35" fmla="*/ -3093 h 165"/>
                  <a:gd name="T36" fmla="+- 0 2219 2066"/>
                  <a:gd name="T37" fmla="*/ T36 w 165"/>
                  <a:gd name="T38" fmla="+- 0 -3094 -3194"/>
                  <a:gd name="T39" fmla="*/ -3094 h 165"/>
                  <a:gd name="T40" fmla="+- 0 2217 2066"/>
                  <a:gd name="T41" fmla="*/ T40 w 165"/>
                  <a:gd name="T42" fmla="+- 0 -3095 -3194"/>
                  <a:gd name="T43" fmla="*/ -3095 h 165"/>
                  <a:gd name="T44" fmla="+- 0 2215 2066"/>
                  <a:gd name="T45" fmla="*/ T44 w 165"/>
                  <a:gd name="T46" fmla="+- 0 -3098 -3194"/>
                  <a:gd name="T47" fmla="*/ -3098 h 165"/>
                  <a:gd name="T48" fmla="+- 0 2205 2066"/>
                  <a:gd name="T49" fmla="*/ T48 w 165"/>
                  <a:gd name="T50" fmla="+- 0 -3107 -3194"/>
                  <a:gd name="T51" fmla="*/ -3107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5" h="165">
                    <a:moveTo>
                      <a:pt x="139" y="87"/>
                    </a:moveTo>
                    <a:lnTo>
                      <a:pt x="130" y="97"/>
                    </a:lnTo>
                    <a:lnTo>
                      <a:pt x="6" y="97"/>
                    </a:lnTo>
                    <a:lnTo>
                      <a:pt x="14" y="105"/>
                    </a:lnTo>
                    <a:lnTo>
                      <a:pt x="21" y="104"/>
                    </a:lnTo>
                    <a:lnTo>
                      <a:pt x="31" y="102"/>
                    </a:lnTo>
                    <a:lnTo>
                      <a:pt x="44" y="102"/>
                    </a:lnTo>
                    <a:lnTo>
                      <a:pt x="151" y="102"/>
                    </a:lnTo>
                    <a:lnTo>
                      <a:pt x="152" y="101"/>
                    </a:lnTo>
                    <a:lnTo>
                      <a:pt x="153" y="100"/>
                    </a:lnTo>
                    <a:lnTo>
                      <a:pt x="151" y="99"/>
                    </a:lnTo>
                    <a:lnTo>
                      <a:pt x="149" y="96"/>
                    </a:lnTo>
                    <a:lnTo>
                      <a:pt x="139"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4" name="Group 40"/>
            <p:cNvGrpSpPr/>
            <p:nvPr/>
          </p:nvGrpSpPr>
          <p:grpSpPr>
            <a:xfrm>
              <a:off x="2240" y="-3193"/>
              <a:ext cx="170" cy="168"/>
              <a:chOff x="2240" y="-3193"/>
              <a:chExt cx="170" cy="168"/>
            </a:xfrm>
          </p:grpSpPr>
          <p:sp>
            <p:nvSpPr>
              <p:cNvPr id="1822" name="Freeform 41"/>
              <p:cNvSpPr/>
              <p:nvPr/>
            </p:nvSpPr>
            <p:spPr bwMode="auto">
              <a:xfrm>
                <a:off x="2240" y="-3193"/>
                <a:ext cx="170" cy="168"/>
              </a:xfrm>
              <a:custGeom>
                <a:gdLst>
                  <a:gd name="T0" fmla="+- 0 2286 2240"/>
                  <a:gd name="T1" fmla="*/ T0 w 170"/>
                  <a:gd name="T2" fmla="+- 0 -3047 -3193"/>
                  <a:gd name="T3" fmla="*/ -3047 h 168"/>
                  <a:gd name="T4" fmla="+- 0 2286 2240"/>
                  <a:gd name="T5" fmla="*/ T4 w 170"/>
                  <a:gd name="T6" fmla="+- 0 -3044 -3193"/>
                  <a:gd name="T7" fmla="*/ -3044 h 168"/>
                  <a:gd name="T8" fmla="+- 0 2296 2240"/>
                  <a:gd name="T9" fmla="*/ T8 w 170"/>
                  <a:gd name="T10" fmla="+- 0 -3042 -3193"/>
                  <a:gd name="T11" fmla="*/ -3042 h 168"/>
                  <a:gd name="T12" fmla="+- 0 2303 2240"/>
                  <a:gd name="T13" fmla="*/ T12 w 170"/>
                  <a:gd name="T14" fmla="+- 0 -3040 -3193"/>
                  <a:gd name="T15" fmla="*/ -3040 h 168"/>
                  <a:gd name="T16" fmla="+- 0 2313 2240"/>
                  <a:gd name="T17" fmla="*/ T16 w 170"/>
                  <a:gd name="T18" fmla="+- 0 -3025 -3193"/>
                  <a:gd name="T19" fmla="*/ -3025 h 168"/>
                  <a:gd name="T20" fmla="+- 0 2323 2240"/>
                  <a:gd name="T21" fmla="*/ T20 w 170"/>
                  <a:gd name="T22" fmla="+- 0 -3028 -3193"/>
                  <a:gd name="T23" fmla="*/ -3028 h 168"/>
                  <a:gd name="T24" fmla="+- 0 2329 2240"/>
                  <a:gd name="T25" fmla="*/ T24 w 170"/>
                  <a:gd name="T26" fmla="+- 0 -3031 -3193"/>
                  <a:gd name="T27" fmla="*/ -3031 h 168"/>
                  <a:gd name="T28" fmla="+- 0 2332 2240"/>
                  <a:gd name="T29" fmla="*/ T28 w 170"/>
                  <a:gd name="T30" fmla="+- 0 -3038 -3193"/>
                  <a:gd name="T31" fmla="*/ -3038 h 168"/>
                  <a:gd name="T32" fmla="+- 0 2333 2240"/>
                  <a:gd name="T33" fmla="*/ T32 w 170"/>
                  <a:gd name="T34" fmla="+- 0 -3041 -3193"/>
                  <a:gd name="T35" fmla="*/ -3041 h 168"/>
                  <a:gd name="T36" fmla="+- 0 2333 2240"/>
                  <a:gd name="T37" fmla="*/ T36 w 170"/>
                  <a:gd name="T38" fmla="+- 0 -3043 -3193"/>
                  <a:gd name="T39" fmla="*/ -3043 h 168"/>
                  <a:gd name="T40" fmla="+- 0 2317 2240"/>
                  <a:gd name="T41" fmla="*/ T40 w 170"/>
                  <a:gd name="T42" fmla="+- 0 -3043 -3193"/>
                  <a:gd name="T43" fmla="*/ -3043 h 168"/>
                  <a:gd name="T44" fmla="+- 0 2312 2240"/>
                  <a:gd name="T45" fmla="*/ T44 w 170"/>
                  <a:gd name="T46" fmla="+- 0 -3043 -3193"/>
                  <a:gd name="T47" fmla="*/ -3043 h 168"/>
                  <a:gd name="T48" fmla="+- 0 2310 2240"/>
                  <a:gd name="T49" fmla="*/ T48 w 170"/>
                  <a:gd name="T50" fmla="+- 0 -3043 -3193"/>
                  <a:gd name="T51" fmla="*/ -3043 h 168"/>
                  <a:gd name="T52" fmla="+- 0 2307 2240"/>
                  <a:gd name="T53" fmla="*/ T52 w 170"/>
                  <a:gd name="T54" fmla="+- 0 -3044 -3193"/>
                  <a:gd name="T55" fmla="*/ -3044 h 168"/>
                  <a:gd name="T56" fmla="+- 0 2299 2240"/>
                  <a:gd name="T57" fmla="*/ T56 w 170"/>
                  <a:gd name="T58" fmla="+- 0 -3045 -3193"/>
                  <a:gd name="T59" fmla="*/ -3045 h 168"/>
                  <a:gd name="T60" fmla="+- 0 2286 2240"/>
                  <a:gd name="T61" fmla="*/ T60 w 170"/>
                  <a:gd name="T62" fmla="+- 0 -3047 -3193"/>
                  <a:gd name="T63" fmla="*/ -304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8">
                    <a:moveTo>
                      <a:pt x="46" y="146"/>
                    </a:moveTo>
                    <a:lnTo>
                      <a:pt x="46" y="149"/>
                    </a:lnTo>
                    <a:lnTo>
                      <a:pt x="56" y="151"/>
                    </a:lnTo>
                    <a:lnTo>
                      <a:pt x="63" y="153"/>
                    </a:lnTo>
                    <a:lnTo>
                      <a:pt x="73" y="168"/>
                    </a:lnTo>
                    <a:lnTo>
                      <a:pt x="83" y="165"/>
                    </a:lnTo>
                    <a:lnTo>
                      <a:pt x="89" y="162"/>
                    </a:lnTo>
                    <a:lnTo>
                      <a:pt x="92" y="155"/>
                    </a:lnTo>
                    <a:lnTo>
                      <a:pt x="93" y="152"/>
                    </a:lnTo>
                    <a:lnTo>
                      <a:pt x="93" y="150"/>
                    </a:lnTo>
                    <a:lnTo>
                      <a:pt x="77" y="150"/>
                    </a:lnTo>
                    <a:lnTo>
                      <a:pt x="72" y="150"/>
                    </a:lnTo>
                    <a:lnTo>
                      <a:pt x="70" y="150"/>
                    </a:lnTo>
                    <a:lnTo>
                      <a:pt x="67" y="149"/>
                    </a:lnTo>
                    <a:lnTo>
                      <a:pt x="59" y="148"/>
                    </a:lnTo>
                    <a:lnTo>
                      <a:pt x="46" y="1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3" name="Freeform 42"/>
              <p:cNvSpPr/>
              <p:nvPr/>
            </p:nvSpPr>
            <p:spPr bwMode="auto">
              <a:xfrm>
                <a:off x="2240" y="-3193"/>
                <a:ext cx="170" cy="168"/>
              </a:xfrm>
              <a:custGeom>
                <a:gdLst>
                  <a:gd name="T0" fmla="+- 0 2333 2240"/>
                  <a:gd name="T1" fmla="*/ T0 w 170"/>
                  <a:gd name="T2" fmla="+- 0 -3076 -3193"/>
                  <a:gd name="T3" fmla="*/ -3076 h 168"/>
                  <a:gd name="T4" fmla="+- 0 2321 2240"/>
                  <a:gd name="T5" fmla="*/ T4 w 170"/>
                  <a:gd name="T6" fmla="+- 0 -3076 -3193"/>
                  <a:gd name="T7" fmla="*/ -3076 h 168"/>
                  <a:gd name="T8" fmla="+- 0 2321 2240"/>
                  <a:gd name="T9" fmla="*/ T8 w 170"/>
                  <a:gd name="T10" fmla="+- 0 -3048 -3193"/>
                  <a:gd name="T11" fmla="*/ -3048 h 168"/>
                  <a:gd name="T12" fmla="+- 0 2321 2240"/>
                  <a:gd name="T13" fmla="*/ T12 w 170"/>
                  <a:gd name="T14" fmla="+- 0 -3046 -3193"/>
                  <a:gd name="T15" fmla="*/ -3046 h 168"/>
                  <a:gd name="T16" fmla="+- 0 2320 2240"/>
                  <a:gd name="T17" fmla="*/ T16 w 170"/>
                  <a:gd name="T18" fmla="+- 0 -3044 -3193"/>
                  <a:gd name="T19" fmla="*/ -3044 h 168"/>
                  <a:gd name="T20" fmla="+- 0 2317 2240"/>
                  <a:gd name="T21" fmla="*/ T20 w 170"/>
                  <a:gd name="T22" fmla="+- 0 -3043 -3193"/>
                  <a:gd name="T23" fmla="*/ -3043 h 168"/>
                  <a:gd name="T24" fmla="+- 0 2333 2240"/>
                  <a:gd name="T25" fmla="*/ T24 w 170"/>
                  <a:gd name="T26" fmla="+- 0 -3043 -3193"/>
                  <a:gd name="T27" fmla="*/ -3043 h 168"/>
                  <a:gd name="T28" fmla="+- 0 2333 2240"/>
                  <a:gd name="T29" fmla="*/ T28 w 170"/>
                  <a:gd name="T30" fmla="+- 0 -3076 -3193"/>
                  <a:gd name="T31" fmla="*/ -3076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93" y="117"/>
                    </a:moveTo>
                    <a:lnTo>
                      <a:pt x="81" y="117"/>
                    </a:lnTo>
                    <a:lnTo>
                      <a:pt x="81" y="145"/>
                    </a:lnTo>
                    <a:lnTo>
                      <a:pt x="81" y="147"/>
                    </a:lnTo>
                    <a:lnTo>
                      <a:pt x="80" y="149"/>
                    </a:lnTo>
                    <a:lnTo>
                      <a:pt x="77" y="150"/>
                    </a:lnTo>
                    <a:lnTo>
                      <a:pt x="93" y="150"/>
                    </a:lnTo>
                    <a:lnTo>
                      <a:pt x="93" y="1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4" name="Freeform 43"/>
              <p:cNvSpPr/>
              <p:nvPr/>
            </p:nvSpPr>
            <p:spPr bwMode="auto">
              <a:xfrm>
                <a:off x="2240" y="-3193"/>
                <a:ext cx="170" cy="168"/>
              </a:xfrm>
              <a:custGeom>
                <a:gdLst>
                  <a:gd name="T0" fmla="+- 0 2392 2240"/>
                  <a:gd name="T1" fmla="*/ T0 w 170"/>
                  <a:gd name="T2" fmla="+- 0 -3092 -3193"/>
                  <a:gd name="T3" fmla="*/ -3092 h 168"/>
                  <a:gd name="T4" fmla="+- 0 2383 2240"/>
                  <a:gd name="T5" fmla="*/ T4 w 170"/>
                  <a:gd name="T6" fmla="+- 0 -3081 -3193"/>
                  <a:gd name="T7" fmla="*/ -3081 h 168"/>
                  <a:gd name="T8" fmla="+- 0 2240 2240"/>
                  <a:gd name="T9" fmla="*/ T8 w 170"/>
                  <a:gd name="T10" fmla="+- 0 -3081 -3193"/>
                  <a:gd name="T11" fmla="*/ -3081 h 168"/>
                  <a:gd name="T12" fmla="+- 0 2248 2240"/>
                  <a:gd name="T13" fmla="*/ T12 w 170"/>
                  <a:gd name="T14" fmla="+- 0 -3074 -3193"/>
                  <a:gd name="T15" fmla="*/ -3074 h 168"/>
                  <a:gd name="T16" fmla="+- 0 2251 2240"/>
                  <a:gd name="T17" fmla="*/ T16 w 170"/>
                  <a:gd name="T18" fmla="+- 0 -3075 -3193"/>
                  <a:gd name="T19" fmla="*/ -3075 h 168"/>
                  <a:gd name="T20" fmla="+- 0 2255 2240"/>
                  <a:gd name="T21" fmla="*/ T20 w 170"/>
                  <a:gd name="T22" fmla="+- 0 -3076 -3193"/>
                  <a:gd name="T23" fmla="*/ -3076 h 168"/>
                  <a:gd name="T24" fmla="+- 0 2407 2240"/>
                  <a:gd name="T25" fmla="*/ T24 w 170"/>
                  <a:gd name="T26" fmla="+- 0 -3076 -3193"/>
                  <a:gd name="T27" fmla="*/ -3076 h 168"/>
                  <a:gd name="T28" fmla="+- 0 2407 2240"/>
                  <a:gd name="T29" fmla="*/ T28 w 170"/>
                  <a:gd name="T30" fmla="+- 0 -3077 -3193"/>
                  <a:gd name="T31" fmla="*/ -3077 h 168"/>
                  <a:gd name="T32" fmla="+- 0 2405 2240"/>
                  <a:gd name="T33" fmla="*/ T32 w 170"/>
                  <a:gd name="T34" fmla="+- 0 -3080 -3193"/>
                  <a:gd name="T35" fmla="*/ -3080 h 168"/>
                  <a:gd name="T36" fmla="+- 0 2392 2240"/>
                  <a:gd name="T37" fmla="*/ T36 w 170"/>
                  <a:gd name="T38" fmla="+- 0 -3092 -3193"/>
                  <a:gd name="T39" fmla="*/ -309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8">
                    <a:moveTo>
                      <a:pt x="152" y="101"/>
                    </a:moveTo>
                    <a:lnTo>
                      <a:pt x="143" y="112"/>
                    </a:lnTo>
                    <a:lnTo>
                      <a:pt x="0" y="112"/>
                    </a:lnTo>
                    <a:lnTo>
                      <a:pt x="8" y="119"/>
                    </a:lnTo>
                    <a:lnTo>
                      <a:pt x="11" y="118"/>
                    </a:lnTo>
                    <a:lnTo>
                      <a:pt x="15" y="117"/>
                    </a:lnTo>
                    <a:lnTo>
                      <a:pt x="167" y="117"/>
                    </a:lnTo>
                    <a:lnTo>
                      <a:pt x="167" y="116"/>
                    </a:lnTo>
                    <a:lnTo>
                      <a:pt x="165" y="113"/>
                    </a:lnTo>
                    <a:lnTo>
                      <a:pt x="152"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5" name="Freeform 44"/>
              <p:cNvSpPr/>
              <p:nvPr/>
            </p:nvSpPr>
            <p:spPr bwMode="auto">
              <a:xfrm>
                <a:off x="2240" y="-3193"/>
                <a:ext cx="170" cy="168"/>
              </a:xfrm>
              <a:custGeom>
                <a:gdLst>
                  <a:gd name="T0" fmla="+- 0 2375 2240"/>
                  <a:gd name="T1" fmla="*/ T0 w 170"/>
                  <a:gd name="T2" fmla="+- 0 -3114 -3193"/>
                  <a:gd name="T3" fmla="*/ -3114 h 168"/>
                  <a:gd name="T4" fmla="+- 0 2349 2240"/>
                  <a:gd name="T5" fmla="*/ T4 w 170"/>
                  <a:gd name="T6" fmla="+- 0 -3114 -3193"/>
                  <a:gd name="T7" fmla="*/ -3114 h 168"/>
                  <a:gd name="T8" fmla="+- 0 2346 2240"/>
                  <a:gd name="T9" fmla="*/ T8 w 170"/>
                  <a:gd name="T10" fmla="+- 0 -3111 -3193"/>
                  <a:gd name="T11" fmla="*/ -3111 h 168"/>
                  <a:gd name="T12" fmla="+- 0 2340 2240"/>
                  <a:gd name="T13" fmla="*/ T12 w 170"/>
                  <a:gd name="T14" fmla="+- 0 -3105 -3193"/>
                  <a:gd name="T15" fmla="*/ -3105 h 168"/>
                  <a:gd name="T16" fmla="+- 0 2331 2240"/>
                  <a:gd name="T17" fmla="*/ T16 w 170"/>
                  <a:gd name="T18" fmla="+- 0 -3095 -3193"/>
                  <a:gd name="T19" fmla="*/ -3095 h 168"/>
                  <a:gd name="T20" fmla="+- 0 2321 2240"/>
                  <a:gd name="T21" fmla="*/ T20 w 170"/>
                  <a:gd name="T22" fmla="+- 0 -3095 -3193"/>
                  <a:gd name="T23" fmla="*/ -3095 h 168"/>
                  <a:gd name="T24" fmla="+- 0 2321 2240"/>
                  <a:gd name="T25" fmla="*/ T24 w 170"/>
                  <a:gd name="T26" fmla="+- 0 -3088 -3193"/>
                  <a:gd name="T27" fmla="*/ -3088 h 168"/>
                  <a:gd name="T28" fmla="+- 0 2321 2240"/>
                  <a:gd name="T29" fmla="*/ T28 w 170"/>
                  <a:gd name="T30" fmla="+- 0 -3081 -3193"/>
                  <a:gd name="T31" fmla="*/ -3081 h 168"/>
                  <a:gd name="T32" fmla="+- 0 2333 2240"/>
                  <a:gd name="T33" fmla="*/ T32 w 170"/>
                  <a:gd name="T34" fmla="+- 0 -3081 -3193"/>
                  <a:gd name="T35" fmla="*/ -3081 h 168"/>
                  <a:gd name="T36" fmla="+- 0 2333 2240"/>
                  <a:gd name="T37" fmla="*/ T36 w 170"/>
                  <a:gd name="T38" fmla="+- 0 -3092 -3193"/>
                  <a:gd name="T39" fmla="*/ -3092 h 168"/>
                  <a:gd name="T40" fmla="+- 0 2338 2240"/>
                  <a:gd name="T41" fmla="*/ T40 w 170"/>
                  <a:gd name="T42" fmla="+- 0 -3095 -3193"/>
                  <a:gd name="T43" fmla="*/ -3095 h 168"/>
                  <a:gd name="T44" fmla="+- 0 2331 2240"/>
                  <a:gd name="T45" fmla="*/ T44 w 170"/>
                  <a:gd name="T46" fmla="+- 0 -3095 -3193"/>
                  <a:gd name="T47" fmla="*/ -3095 h 168"/>
                  <a:gd name="T48" fmla="+- 0 2320 2240"/>
                  <a:gd name="T49" fmla="*/ T48 w 170"/>
                  <a:gd name="T50" fmla="+- 0 -3100 -3193"/>
                  <a:gd name="T51" fmla="*/ -3100 h 168"/>
                  <a:gd name="T52" fmla="+- 0 2345 2240"/>
                  <a:gd name="T53" fmla="*/ T52 w 170"/>
                  <a:gd name="T54" fmla="+- 0 -3100 -3193"/>
                  <a:gd name="T55" fmla="*/ -3100 h 168"/>
                  <a:gd name="T56" fmla="+- 0 2346 2240"/>
                  <a:gd name="T57" fmla="*/ T56 w 170"/>
                  <a:gd name="T58" fmla="+- 0 -3101 -3193"/>
                  <a:gd name="T59" fmla="*/ -3101 h 168"/>
                  <a:gd name="T60" fmla="+- 0 2355 2240"/>
                  <a:gd name="T61" fmla="*/ T60 w 170"/>
                  <a:gd name="T62" fmla="+- 0 -3107 -3193"/>
                  <a:gd name="T63" fmla="*/ -3107 h 168"/>
                  <a:gd name="T64" fmla="+- 0 2363 2240"/>
                  <a:gd name="T65" fmla="*/ T64 w 170"/>
                  <a:gd name="T66" fmla="+- 0 -3110 -3193"/>
                  <a:gd name="T67" fmla="*/ -3110 h 168"/>
                  <a:gd name="T68" fmla="+- 0 2366 2240"/>
                  <a:gd name="T69" fmla="*/ T68 w 170"/>
                  <a:gd name="T70" fmla="+- 0 -3111 -3193"/>
                  <a:gd name="T71" fmla="*/ -3111 h 168"/>
                  <a:gd name="T72" fmla="+- 0 2374 2240"/>
                  <a:gd name="T73" fmla="*/ T72 w 170"/>
                  <a:gd name="T74" fmla="+- 0 -3111 -3193"/>
                  <a:gd name="T75" fmla="*/ -3111 h 168"/>
                  <a:gd name="T76" fmla="+- 0 2376 2240"/>
                  <a:gd name="T77" fmla="*/ T76 w 170"/>
                  <a:gd name="T78" fmla="+- 0 -3111 -3193"/>
                  <a:gd name="T79" fmla="*/ -3111 h 168"/>
                  <a:gd name="T80" fmla="+- 0 2375 2240"/>
                  <a:gd name="T81" fmla="*/ T80 w 170"/>
                  <a:gd name="T82" fmla="+- 0 -3114 -3193"/>
                  <a:gd name="T83" fmla="*/ -3114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0" h="168">
                    <a:moveTo>
                      <a:pt x="135" y="79"/>
                    </a:moveTo>
                    <a:lnTo>
                      <a:pt x="109" y="79"/>
                    </a:lnTo>
                    <a:lnTo>
                      <a:pt x="106" y="82"/>
                    </a:lnTo>
                    <a:lnTo>
                      <a:pt x="100" y="88"/>
                    </a:lnTo>
                    <a:lnTo>
                      <a:pt x="91" y="98"/>
                    </a:lnTo>
                    <a:lnTo>
                      <a:pt x="81" y="98"/>
                    </a:lnTo>
                    <a:lnTo>
                      <a:pt x="81" y="105"/>
                    </a:lnTo>
                    <a:lnTo>
                      <a:pt x="81" y="112"/>
                    </a:lnTo>
                    <a:lnTo>
                      <a:pt x="93" y="112"/>
                    </a:lnTo>
                    <a:lnTo>
                      <a:pt x="93" y="101"/>
                    </a:lnTo>
                    <a:lnTo>
                      <a:pt x="98" y="98"/>
                    </a:lnTo>
                    <a:lnTo>
                      <a:pt x="91" y="98"/>
                    </a:lnTo>
                    <a:lnTo>
                      <a:pt x="80" y="93"/>
                    </a:lnTo>
                    <a:lnTo>
                      <a:pt x="105" y="93"/>
                    </a:lnTo>
                    <a:lnTo>
                      <a:pt x="106" y="92"/>
                    </a:lnTo>
                    <a:lnTo>
                      <a:pt x="115" y="86"/>
                    </a:lnTo>
                    <a:lnTo>
                      <a:pt x="123" y="83"/>
                    </a:lnTo>
                    <a:lnTo>
                      <a:pt x="126" y="82"/>
                    </a:lnTo>
                    <a:lnTo>
                      <a:pt x="134" y="82"/>
                    </a:lnTo>
                    <a:lnTo>
                      <a:pt x="136" y="82"/>
                    </a:lnTo>
                    <a:lnTo>
                      <a:pt x="135"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6" name="Freeform 45"/>
              <p:cNvSpPr/>
              <p:nvPr/>
            </p:nvSpPr>
            <p:spPr bwMode="auto">
              <a:xfrm>
                <a:off x="2240" y="-3193"/>
                <a:ext cx="170" cy="168"/>
              </a:xfrm>
              <a:custGeom>
                <a:gdLst>
                  <a:gd name="T0" fmla="+- 0 2361 2240"/>
                  <a:gd name="T1" fmla="*/ T0 w 170"/>
                  <a:gd name="T2" fmla="+- 0 -3127 -3193"/>
                  <a:gd name="T3" fmla="*/ -3127 h 168"/>
                  <a:gd name="T4" fmla="+- 0 2351 2240"/>
                  <a:gd name="T5" fmla="*/ T4 w 170"/>
                  <a:gd name="T6" fmla="+- 0 -3119 -3193"/>
                  <a:gd name="T7" fmla="*/ -3119 h 168"/>
                  <a:gd name="T8" fmla="+- 0 2265 2240"/>
                  <a:gd name="T9" fmla="*/ T8 w 170"/>
                  <a:gd name="T10" fmla="+- 0 -3119 -3193"/>
                  <a:gd name="T11" fmla="*/ -3119 h 168"/>
                  <a:gd name="T12" fmla="+- 0 2273 2240"/>
                  <a:gd name="T13" fmla="*/ T12 w 170"/>
                  <a:gd name="T14" fmla="+- 0 -3112 -3193"/>
                  <a:gd name="T15" fmla="*/ -3112 h 168"/>
                  <a:gd name="T16" fmla="+- 0 2276 2240"/>
                  <a:gd name="T17" fmla="*/ T16 w 170"/>
                  <a:gd name="T18" fmla="+- 0 -3113 -3193"/>
                  <a:gd name="T19" fmla="*/ -3113 h 168"/>
                  <a:gd name="T20" fmla="+- 0 2280 2240"/>
                  <a:gd name="T21" fmla="*/ T20 w 170"/>
                  <a:gd name="T22" fmla="+- 0 -3114 -3193"/>
                  <a:gd name="T23" fmla="*/ -3114 h 168"/>
                  <a:gd name="T24" fmla="+- 0 2375 2240"/>
                  <a:gd name="T25" fmla="*/ T24 w 170"/>
                  <a:gd name="T26" fmla="+- 0 -3114 -3193"/>
                  <a:gd name="T27" fmla="*/ -3114 h 168"/>
                  <a:gd name="T28" fmla="+- 0 2361 2240"/>
                  <a:gd name="T29" fmla="*/ T28 w 170"/>
                  <a:gd name="T30" fmla="+- 0 -3127 -3193"/>
                  <a:gd name="T31" fmla="*/ -3127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121" y="66"/>
                    </a:moveTo>
                    <a:lnTo>
                      <a:pt x="111" y="74"/>
                    </a:lnTo>
                    <a:lnTo>
                      <a:pt x="25" y="74"/>
                    </a:lnTo>
                    <a:lnTo>
                      <a:pt x="33" y="81"/>
                    </a:lnTo>
                    <a:lnTo>
                      <a:pt x="36" y="80"/>
                    </a:lnTo>
                    <a:lnTo>
                      <a:pt x="40" y="79"/>
                    </a:lnTo>
                    <a:lnTo>
                      <a:pt x="135" y="79"/>
                    </a:lnTo>
                    <a:lnTo>
                      <a:pt x="121"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7" name="Freeform 46"/>
              <p:cNvSpPr/>
              <p:nvPr/>
            </p:nvSpPr>
            <p:spPr bwMode="auto">
              <a:xfrm>
                <a:off x="2240" y="-3193"/>
                <a:ext cx="170" cy="168"/>
              </a:xfrm>
              <a:custGeom>
                <a:gdLst>
                  <a:gd name="T0" fmla="+- 0 2258 2240"/>
                  <a:gd name="T1" fmla="*/ T0 w 170"/>
                  <a:gd name="T2" fmla="+- 0 -3153 -3193"/>
                  <a:gd name="T3" fmla="*/ -3153 h 168"/>
                  <a:gd name="T4" fmla="+- 0 2256 2240"/>
                  <a:gd name="T5" fmla="*/ T4 w 170"/>
                  <a:gd name="T6" fmla="+- 0 -3153 -3193"/>
                  <a:gd name="T7" fmla="*/ -3153 h 168"/>
                  <a:gd name="T8" fmla="+- 0 2255 2240"/>
                  <a:gd name="T9" fmla="*/ T8 w 170"/>
                  <a:gd name="T10" fmla="+- 0 -3144 -3193"/>
                  <a:gd name="T11" fmla="*/ -3144 h 168"/>
                  <a:gd name="T12" fmla="+- 0 2255 2240"/>
                  <a:gd name="T13" fmla="*/ T12 w 170"/>
                  <a:gd name="T14" fmla="+- 0 -3142 -3193"/>
                  <a:gd name="T15" fmla="*/ -3142 h 168"/>
                  <a:gd name="T16" fmla="+- 0 2255 2240"/>
                  <a:gd name="T17" fmla="*/ T16 w 170"/>
                  <a:gd name="T18" fmla="+- 0 -3140 -3193"/>
                  <a:gd name="T19" fmla="*/ -3140 h 168"/>
                  <a:gd name="T20" fmla="+- 0 2252 2240"/>
                  <a:gd name="T21" fmla="*/ T20 w 170"/>
                  <a:gd name="T22" fmla="+- 0 -3134 -3193"/>
                  <a:gd name="T23" fmla="*/ -3134 h 168"/>
                  <a:gd name="T24" fmla="+- 0 2250 2240"/>
                  <a:gd name="T25" fmla="*/ T24 w 170"/>
                  <a:gd name="T26" fmla="+- 0 -3131 -3193"/>
                  <a:gd name="T27" fmla="*/ -3131 h 168"/>
                  <a:gd name="T28" fmla="+- 0 2249 2240"/>
                  <a:gd name="T29" fmla="*/ T28 w 170"/>
                  <a:gd name="T30" fmla="+- 0 -3130 -3193"/>
                  <a:gd name="T31" fmla="*/ -3130 h 168"/>
                  <a:gd name="T32" fmla="+- 0 2244 2240"/>
                  <a:gd name="T33" fmla="*/ T32 w 170"/>
                  <a:gd name="T34" fmla="+- 0 -3125 -3193"/>
                  <a:gd name="T35" fmla="*/ -3125 h 168"/>
                  <a:gd name="T36" fmla="+- 0 2242 2240"/>
                  <a:gd name="T37" fmla="*/ T36 w 170"/>
                  <a:gd name="T38" fmla="+- 0 -3121 -3193"/>
                  <a:gd name="T39" fmla="*/ -3121 h 168"/>
                  <a:gd name="T40" fmla="+- 0 2244 2240"/>
                  <a:gd name="T41" fmla="*/ T40 w 170"/>
                  <a:gd name="T42" fmla="+- 0 -3117 -3193"/>
                  <a:gd name="T43" fmla="*/ -3117 h 168"/>
                  <a:gd name="T44" fmla="+- 0 2245 2240"/>
                  <a:gd name="T45" fmla="*/ T44 w 170"/>
                  <a:gd name="T46" fmla="+- 0 -3116 -3193"/>
                  <a:gd name="T47" fmla="*/ -3116 h 168"/>
                  <a:gd name="T48" fmla="+- 0 2247 2240"/>
                  <a:gd name="T49" fmla="*/ T48 w 170"/>
                  <a:gd name="T50" fmla="+- 0 -3115 -3193"/>
                  <a:gd name="T51" fmla="*/ -3115 h 168"/>
                  <a:gd name="T52" fmla="+- 0 2251 2240"/>
                  <a:gd name="T53" fmla="*/ T52 w 170"/>
                  <a:gd name="T54" fmla="+- 0 -3116 -3193"/>
                  <a:gd name="T55" fmla="*/ -3116 h 168"/>
                  <a:gd name="T56" fmla="+- 0 2261 2240"/>
                  <a:gd name="T57" fmla="*/ T56 w 170"/>
                  <a:gd name="T58" fmla="+- 0 -3140 -3193"/>
                  <a:gd name="T59" fmla="*/ -3140 h 168"/>
                  <a:gd name="T60" fmla="+- 0 2410 2240"/>
                  <a:gd name="T61" fmla="*/ T60 w 170"/>
                  <a:gd name="T62" fmla="+- 0 -3140 -3193"/>
                  <a:gd name="T63" fmla="*/ -3140 h 168"/>
                  <a:gd name="T64" fmla="+- 0 2408 2240"/>
                  <a:gd name="T65" fmla="*/ T64 w 170"/>
                  <a:gd name="T66" fmla="+- 0 -3142 -3193"/>
                  <a:gd name="T67" fmla="*/ -3142 h 168"/>
                  <a:gd name="T68" fmla="+- 0 2406 2240"/>
                  <a:gd name="T69" fmla="*/ T68 w 170"/>
                  <a:gd name="T70" fmla="+- 0 -3144 -3193"/>
                  <a:gd name="T71" fmla="*/ -3144 h 168"/>
                  <a:gd name="T72" fmla="+- 0 2260 2240"/>
                  <a:gd name="T73" fmla="*/ T72 w 170"/>
                  <a:gd name="T74" fmla="+- 0 -3144 -3193"/>
                  <a:gd name="T75" fmla="*/ -3144 h 168"/>
                  <a:gd name="T76" fmla="+- 0 2258 2240"/>
                  <a:gd name="T77" fmla="*/ T76 w 170"/>
                  <a:gd name="T78" fmla="+- 0 -3153 -3193"/>
                  <a:gd name="T79" fmla="*/ -3153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68">
                    <a:moveTo>
                      <a:pt x="18" y="40"/>
                    </a:moveTo>
                    <a:lnTo>
                      <a:pt x="16" y="40"/>
                    </a:lnTo>
                    <a:lnTo>
                      <a:pt x="15" y="49"/>
                    </a:lnTo>
                    <a:lnTo>
                      <a:pt x="15" y="51"/>
                    </a:lnTo>
                    <a:lnTo>
                      <a:pt x="15" y="53"/>
                    </a:lnTo>
                    <a:lnTo>
                      <a:pt x="12" y="59"/>
                    </a:lnTo>
                    <a:lnTo>
                      <a:pt x="10" y="62"/>
                    </a:lnTo>
                    <a:lnTo>
                      <a:pt x="9" y="63"/>
                    </a:lnTo>
                    <a:lnTo>
                      <a:pt x="4" y="68"/>
                    </a:lnTo>
                    <a:lnTo>
                      <a:pt x="2" y="72"/>
                    </a:lnTo>
                    <a:lnTo>
                      <a:pt x="4" y="76"/>
                    </a:lnTo>
                    <a:lnTo>
                      <a:pt x="5" y="77"/>
                    </a:lnTo>
                    <a:lnTo>
                      <a:pt x="7" y="78"/>
                    </a:lnTo>
                    <a:lnTo>
                      <a:pt x="11" y="77"/>
                    </a:lnTo>
                    <a:lnTo>
                      <a:pt x="21" y="53"/>
                    </a:lnTo>
                    <a:lnTo>
                      <a:pt x="170" y="53"/>
                    </a:lnTo>
                    <a:lnTo>
                      <a:pt x="168" y="51"/>
                    </a:lnTo>
                    <a:lnTo>
                      <a:pt x="166" y="49"/>
                    </a:lnTo>
                    <a:lnTo>
                      <a:pt x="20" y="49"/>
                    </a:lnTo>
                    <a:lnTo>
                      <a:pt x="18"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8" name="Freeform 47"/>
              <p:cNvSpPr/>
              <p:nvPr/>
            </p:nvSpPr>
            <p:spPr bwMode="auto">
              <a:xfrm>
                <a:off x="2240" y="-3193"/>
                <a:ext cx="170" cy="168"/>
              </a:xfrm>
              <a:custGeom>
                <a:gdLst>
                  <a:gd name="T0" fmla="+- 0 2410 2240"/>
                  <a:gd name="T1" fmla="*/ T0 w 170"/>
                  <a:gd name="T2" fmla="+- 0 -3140 -3193"/>
                  <a:gd name="T3" fmla="*/ -3140 h 168"/>
                  <a:gd name="T4" fmla="+- 0 2387 2240"/>
                  <a:gd name="T5" fmla="*/ T4 w 170"/>
                  <a:gd name="T6" fmla="+- 0 -3140 -3193"/>
                  <a:gd name="T7" fmla="*/ -3140 h 168"/>
                  <a:gd name="T8" fmla="+- 0 2377 2240"/>
                  <a:gd name="T9" fmla="*/ T8 w 170"/>
                  <a:gd name="T10" fmla="+- 0 -3123 -3193"/>
                  <a:gd name="T11" fmla="*/ -3123 h 168"/>
                  <a:gd name="T12" fmla="+- 0 2379 2240"/>
                  <a:gd name="T13" fmla="*/ T12 w 170"/>
                  <a:gd name="T14" fmla="+- 0 -3121 -3193"/>
                  <a:gd name="T15" fmla="*/ -3121 h 168"/>
                  <a:gd name="T16" fmla="+- 0 2389 2240"/>
                  <a:gd name="T17" fmla="*/ T16 w 170"/>
                  <a:gd name="T18" fmla="+- 0 -3130 -3193"/>
                  <a:gd name="T19" fmla="*/ -3130 h 168"/>
                  <a:gd name="T20" fmla="+- 0 2395 2240"/>
                  <a:gd name="T21" fmla="*/ T20 w 170"/>
                  <a:gd name="T22" fmla="+- 0 -3135 -3193"/>
                  <a:gd name="T23" fmla="*/ -3135 h 168"/>
                  <a:gd name="T24" fmla="+- 0 2399 2240"/>
                  <a:gd name="T25" fmla="*/ T24 w 170"/>
                  <a:gd name="T26" fmla="+- 0 -3137 -3193"/>
                  <a:gd name="T27" fmla="*/ -3137 h 168"/>
                  <a:gd name="T28" fmla="+- 0 2401 2240"/>
                  <a:gd name="T29" fmla="*/ T28 w 170"/>
                  <a:gd name="T30" fmla="+- 0 -3138 -3193"/>
                  <a:gd name="T31" fmla="*/ -3138 h 168"/>
                  <a:gd name="T32" fmla="+- 0 2409 2240"/>
                  <a:gd name="T33" fmla="*/ T32 w 170"/>
                  <a:gd name="T34" fmla="+- 0 -3138 -3193"/>
                  <a:gd name="T35" fmla="*/ -3138 h 168"/>
                  <a:gd name="T36" fmla="+- 0 2410 2240"/>
                  <a:gd name="T37" fmla="*/ T36 w 170"/>
                  <a:gd name="T38" fmla="+- 0 -3139 -3193"/>
                  <a:gd name="T39" fmla="*/ -3139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8">
                    <a:moveTo>
                      <a:pt x="170" y="53"/>
                    </a:moveTo>
                    <a:lnTo>
                      <a:pt x="147" y="53"/>
                    </a:lnTo>
                    <a:lnTo>
                      <a:pt x="137" y="70"/>
                    </a:lnTo>
                    <a:lnTo>
                      <a:pt x="139" y="72"/>
                    </a:lnTo>
                    <a:lnTo>
                      <a:pt x="149" y="63"/>
                    </a:lnTo>
                    <a:lnTo>
                      <a:pt x="155" y="58"/>
                    </a:lnTo>
                    <a:lnTo>
                      <a:pt x="159" y="56"/>
                    </a:lnTo>
                    <a:lnTo>
                      <a:pt x="161" y="55"/>
                    </a:lnTo>
                    <a:lnTo>
                      <a:pt x="169" y="55"/>
                    </a:lnTo>
                    <a:lnTo>
                      <a:pt x="170" y="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9" name="Freeform 48"/>
              <p:cNvSpPr/>
              <p:nvPr/>
            </p:nvSpPr>
            <p:spPr bwMode="auto">
              <a:xfrm>
                <a:off x="2240" y="-3193"/>
                <a:ext cx="170" cy="168"/>
              </a:xfrm>
              <a:custGeom>
                <a:gdLst>
                  <a:gd name="T0" fmla="+- 0 2365 2240"/>
                  <a:gd name="T1" fmla="*/ T0 w 170"/>
                  <a:gd name="T2" fmla="+- 0 -3193 -3193"/>
                  <a:gd name="T3" fmla="*/ -3193 h 168"/>
                  <a:gd name="T4" fmla="+- 0 2344 2240"/>
                  <a:gd name="T5" fmla="*/ T4 w 170"/>
                  <a:gd name="T6" fmla="+- 0 -3144 -3193"/>
                  <a:gd name="T7" fmla="*/ -3144 h 168"/>
                  <a:gd name="T8" fmla="+- 0 2350 2240"/>
                  <a:gd name="T9" fmla="*/ T8 w 170"/>
                  <a:gd name="T10" fmla="+- 0 -3144 -3193"/>
                  <a:gd name="T11" fmla="*/ -3144 h 168"/>
                  <a:gd name="T12" fmla="+- 0 2373 2240"/>
                  <a:gd name="T13" fmla="*/ T12 w 170"/>
                  <a:gd name="T14" fmla="+- 0 -3179 -3193"/>
                  <a:gd name="T15" fmla="*/ -3179 h 168"/>
                  <a:gd name="T16" fmla="+- 0 2378 2240"/>
                  <a:gd name="T17" fmla="*/ T16 w 170"/>
                  <a:gd name="T18" fmla="+- 0 -3180 -3193"/>
                  <a:gd name="T19" fmla="*/ -3180 h 168"/>
                  <a:gd name="T20" fmla="+- 0 2380 2240"/>
                  <a:gd name="T21" fmla="*/ T20 w 170"/>
                  <a:gd name="T22" fmla="+- 0 -3181 -3193"/>
                  <a:gd name="T23" fmla="*/ -3181 h 168"/>
                  <a:gd name="T24" fmla="+- 0 2379 2240"/>
                  <a:gd name="T25" fmla="*/ T24 w 170"/>
                  <a:gd name="T26" fmla="+- 0 -3183 -3193"/>
                  <a:gd name="T27" fmla="*/ -3183 h 168"/>
                  <a:gd name="T28" fmla="+- 0 2365 2240"/>
                  <a:gd name="T29" fmla="*/ T28 w 170"/>
                  <a:gd name="T30" fmla="+- 0 -3193 -3193"/>
                  <a:gd name="T31" fmla="*/ -3193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125" y="0"/>
                    </a:moveTo>
                    <a:lnTo>
                      <a:pt x="104" y="49"/>
                    </a:lnTo>
                    <a:lnTo>
                      <a:pt x="110" y="49"/>
                    </a:lnTo>
                    <a:lnTo>
                      <a:pt x="133" y="14"/>
                    </a:lnTo>
                    <a:lnTo>
                      <a:pt x="138" y="13"/>
                    </a:lnTo>
                    <a:lnTo>
                      <a:pt x="140" y="12"/>
                    </a:lnTo>
                    <a:lnTo>
                      <a:pt x="139" y="10"/>
                    </a:lnTo>
                    <a:lnTo>
                      <a:pt x="1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0" name="Freeform 49"/>
              <p:cNvSpPr/>
              <p:nvPr/>
            </p:nvSpPr>
            <p:spPr bwMode="auto">
              <a:xfrm>
                <a:off x="2240" y="-3193"/>
                <a:ext cx="170" cy="168"/>
              </a:xfrm>
              <a:custGeom>
                <a:gdLst>
                  <a:gd name="T0" fmla="+- 0 2395 2240"/>
                  <a:gd name="T1" fmla="*/ T0 w 170"/>
                  <a:gd name="T2" fmla="+- 0 -3154 -3193"/>
                  <a:gd name="T3" fmla="*/ -3154 h 168"/>
                  <a:gd name="T4" fmla="+- 0 2386 2240"/>
                  <a:gd name="T5" fmla="*/ T4 w 170"/>
                  <a:gd name="T6" fmla="+- 0 -3144 -3193"/>
                  <a:gd name="T7" fmla="*/ -3144 h 168"/>
                  <a:gd name="T8" fmla="+- 0 2406 2240"/>
                  <a:gd name="T9" fmla="*/ T8 w 170"/>
                  <a:gd name="T10" fmla="+- 0 -3144 -3193"/>
                  <a:gd name="T11" fmla="*/ -3144 h 168"/>
                  <a:gd name="T12" fmla="+- 0 2395 2240"/>
                  <a:gd name="T13" fmla="*/ T12 w 170"/>
                  <a:gd name="T14" fmla="+- 0 -3154 -3193"/>
                  <a:gd name="T15" fmla="*/ -3154 h 168"/>
                </a:gdLst>
                <a:cxnLst>
                  <a:cxn ang="0">
                    <a:pos x="T1" y="T3"/>
                  </a:cxn>
                  <a:cxn ang="0">
                    <a:pos x="T5" y="T7"/>
                  </a:cxn>
                  <a:cxn ang="0">
                    <a:pos x="T9" y="T11"/>
                  </a:cxn>
                  <a:cxn ang="0">
                    <a:pos x="T13" y="T15"/>
                  </a:cxn>
                </a:cxnLst>
                <a:rect l="0" t="0" r="r" b="b"/>
                <a:pathLst>
                  <a:path w="170" h="168">
                    <a:moveTo>
                      <a:pt x="155" y="39"/>
                    </a:moveTo>
                    <a:lnTo>
                      <a:pt x="146" y="49"/>
                    </a:lnTo>
                    <a:lnTo>
                      <a:pt x="166" y="49"/>
                    </a:lnTo>
                    <a:lnTo>
                      <a:pt x="155"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1" name="Freeform 50"/>
              <p:cNvSpPr/>
              <p:nvPr/>
            </p:nvSpPr>
            <p:spPr bwMode="auto">
              <a:xfrm>
                <a:off x="2240" y="-3193"/>
                <a:ext cx="170" cy="168"/>
              </a:xfrm>
              <a:custGeom>
                <a:gdLst>
                  <a:gd name="T0" fmla="+- 0 2271 2240"/>
                  <a:gd name="T1" fmla="*/ T0 w 170"/>
                  <a:gd name="T2" fmla="+- 0 -3189 -3193"/>
                  <a:gd name="T3" fmla="*/ -3189 h 168"/>
                  <a:gd name="T4" fmla="+- 0 2269 2240"/>
                  <a:gd name="T5" fmla="*/ T4 w 170"/>
                  <a:gd name="T6" fmla="+- 0 -3187 -3193"/>
                  <a:gd name="T7" fmla="*/ -3187 h 168"/>
                  <a:gd name="T8" fmla="+- 0 2274 2240"/>
                  <a:gd name="T9" fmla="*/ T8 w 170"/>
                  <a:gd name="T10" fmla="+- 0 -3181 -3193"/>
                  <a:gd name="T11" fmla="*/ -3181 h 168"/>
                  <a:gd name="T12" fmla="+- 0 2278 2240"/>
                  <a:gd name="T13" fmla="*/ T12 w 170"/>
                  <a:gd name="T14" fmla="+- 0 -3176 -3193"/>
                  <a:gd name="T15" fmla="*/ -3176 h 168"/>
                  <a:gd name="T16" fmla="+- 0 2285 2240"/>
                  <a:gd name="T17" fmla="*/ T16 w 170"/>
                  <a:gd name="T18" fmla="+- 0 -3154 -3193"/>
                  <a:gd name="T19" fmla="*/ -3154 h 168"/>
                  <a:gd name="T20" fmla="+- 0 2286 2240"/>
                  <a:gd name="T21" fmla="*/ T20 w 170"/>
                  <a:gd name="T22" fmla="+- 0 -3153 -3193"/>
                  <a:gd name="T23" fmla="*/ -3153 h 168"/>
                  <a:gd name="T24" fmla="+- 0 2286 2240"/>
                  <a:gd name="T25" fmla="*/ T24 w 170"/>
                  <a:gd name="T26" fmla="+- 0 -3152 -3193"/>
                  <a:gd name="T27" fmla="*/ -3152 h 168"/>
                  <a:gd name="T28" fmla="+- 0 2288 2240"/>
                  <a:gd name="T29" fmla="*/ T28 w 170"/>
                  <a:gd name="T30" fmla="+- 0 -3150 -3193"/>
                  <a:gd name="T31" fmla="*/ -3150 h 168"/>
                  <a:gd name="T32" fmla="+- 0 2290 2240"/>
                  <a:gd name="T33" fmla="*/ T32 w 170"/>
                  <a:gd name="T34" fmla="+- 0 -3149 -3193"/>
                  <a:gd name="T35" fmla="*/ -3149 h 168"/>
                  <a:gd name="T36" fmla="+- 0 2292 2240"/>
                  <a:gd name="T37" fmla="*/ T36 w 170"/>
                  <a:gd name="T38" fmla="+- 0 -3150 -3193"/>
                  <a:gd name="T39" fmla="*/ -3150 h 168"/>
                  <a:gd name="T40" fmla="+- 0 2297 2240"/>
                  <a:gd name="T41" fmla="*/ T40 w 170"/>
                  <a:gd name="T42" fmla="+- 0 -3156 -3193"/>
                  <a:gd name="T43" fmla="*/ -3156 h 168"/>
                  <a:gd name="T44" fmla="+- 0 2298 2240"/>
                  <a:gd name="T45" fmla="*/ T44 w 170"/>
                  <a:gd name="T46" fmla="+- 0 -3158 -3193"/>
                  <a:gd name="T47" fmla="*/ -3158 h 168"/>
                  <a:gd name="T48" fmla="+- 0 2298 2240"/>
                  <a:gd name="T49" fmla="*/ T48 w 170"/>
                  <a:gd name="T50" fmla="+- 0 -3160 -3193"/>
                  <a:gd name="T51" fmla="*/ -3160 h 168"/>
                  <a:gd name="T52" fmla="+- 0 2298 2240"/>
                  <a:gd name="T53" fmla="*/ T52 w 170"/>
                  <a:gd name="T54" fmla="+- 0 -3162 -3193"/>
                  <a:gd name="T55" fmla="*/ -3162 h 168"/>
                  <a:gd name="T56" fmla="+- 0 2297 2240"/>
                  <a:gd name="T57" fmla="*/ T56 w 170"/>
                  <a:gd name="T58" fmla="+- 0 -3165 -3193"/>
                  <a:gd name="T59" fmla="*/ -3165 h 168"/>
                  <a:gd name="T60" fmla="+- 0 2292 2240"/>
                  <a:gd name="T61" fmla="*/ T60 w 170"/>
                  <a:gd name="T62" fmla="+- 0 -3173 -3193"/>
                  <a:gd name="T63" fmla="*/ -3173 h 168"/>
                  <a:gd name="T64" fmla="+- 0 2284 2240"/>
                  <a:gd name="T65" fmla="*/ T64 w 170"/>
                  <a:gd name="T66" fmla="+- 0 -3179 -3193"/>
                  <a:gd name="T67" fmla="*/ -3179 h 168"/>
                  <a:gd name="T68" fmla="+- 0 2271 2240"/>
                  <a:gd name="T69" fmla="*/ T68 w 170"/>
                  <a:gd name="T70" fmla="+- 0 -3189 -3193"/>
                  <a:gd name="T71" fmla="*/ -3189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8">
                    <a:moveTo>
                      <a:pt x="31" y="4"/>
                    </a:moveTo>
                    <a:lnTo>
                      <a:pt x="29" y="6"/>
                    </a:lnTo>
                    <a:lnTo>
                      <a:pt x="34" y="12"/>
                    </a:lnTo>
                    <a:lnTo>
                      <a:pt x="38" y="17"/>
                    </a:lnTo>
                    <a:lnTo>
                      <a:pt x="45" y="39"/>
                    </a:lnTo>
                    <a:lnTo>
                      <a:pt x="46" y="40"/>
                    </a:lnTo>
                    <a:lnTo>
                      <a:pt x="46" y="41"/>
                    </a:lnTo>
                    <a:lnTo>
                      <a:pt x="48" y="43"/>
                    </a:lnTo>
                    <a:lnTo>
                      <a:pt x="50" y="44"/>
                    </a:lnTo>
                    <a:lnTo>
                      <a:pt x="52" y="43"/>
                    </a:lnTo>
                    <a:lnTo>
                      <a:pt x="57" y="37"/>
                    </a:lnTo>
                    <a:lnTo>
                      <a:pt x="58" y="35"/>
                    </a:lnTo>
                    <a:lnTo>
                      <a:pt x="58" y="33"/>
                    </a:lnTo>
                    <a:lnTo>
                      <a:pt x="58" y="31"/>
                    </a:lnTo>
                    <a:lnTo>
                      <a:pt x="57" y="28"/>
                    </a:lnTo>
                    <a:lnTo>
                      <a:pt x="52" y="20"/>
                    </a:lnTo>
                    <a:lnTo>
                      <a:pt x="44" y="14"/>
                    </a:lnTo>
                    <a:lnTo>
                      <a:pt x="31"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2" name="Freeform 51"/>
              <p:cNvSpPr/>
              <p:nvPr/>
            </p:nvSpPr>
            <p:spPr bwMode="auto">
              <a:xfrm>
                <a:off x="2240" y="-3193"/>
                <a:ext cx="170" cy="168"/>
              </a:xfrm>
              <a:custGeom>
                <a:gdLst>
                  <a:gd name="T0" fmla="+- 0 2313 2240"/>
                  <a:gd name="T1" fmla="*/ T0 w 170"/>
                  <a:gd name="T2" fmla="+- 0 -3193 -3193"/>
                  <a:gd name="T3" fmla="*/ -3193 h 168"/>
                  <a:gd name="T4" fmla="+- 0 2311 2240"/>
                  <a:gd name="T5" fmla="*/ T4 w 170"/>
                  <a:gd name="T6" fmla="+- 0 -3192 -3193"/>
                  <a:gd name="T7" fmla="*/ -3192 h 168"/>
                  <a:gd name="T8" fmla="+- 0 2315 2240"/>
                  <a:gd name="T9" fmla="*/ T8 w 170"/>
                  <a:gd name="T10" fmla="+- 0 -3184 -3193"/>
                  <a:gd name="T11" fmla="*/ -3184 h 168"/>
                  <a:gd name="T12" fmla="+- 0 2318 2240"/>
                  <a:gd name="T13" fmla="*/ T12 w 170"/>
                  <a:gd name="T14" fmla="+- 0 -3179 -3193"/>
                  <a:gd name="T15" fmla="*/ -3179 h 168"/>
                  <a:gd name="T16" fmla="+- 0 2320 2240"/>
                  <a:gd name="T17" fmla="*/ T16 w 170"/>
                  <a:gd name="T18" fmla="+- 0 -3170 -3193"/>
                  <a:gd name="T19" fmla="*/ -3170 h 168"/>
                  <a:gd name="T20" fmla="+- 0 2320 2240"/>
                  <a:gd name="T21" fmla="*/ T20 w 170"/>
                  <a:gd name="T22" fmla="+- 0 -3167 -3193"/>
                  <a:gd name="T23" fmla="*/ -3167 h 168"/>
                  <a:gd name="T24" fmla="+- 0 2320 2240"/>
                  <a:gd name="T25" fmla="*/ T24 w 170"/>
                  <a:gd name="T26" fmla="+- 0 -3156 -3193"/>
                  <a:gd name="T27" fmla="*/ -3156 h 168"/>
                  <a:gd name="T28" fmla="+- 0 2321 2240"/>
                  <a:gd name="T29" fmla="*/ T28 w 170"/>
                  <a:gd name="T30" fmla="+- 0 -3153 -3193"/>
                  <a:gd name="T31" fmla="*/ -3153 h 168"/>
                  <a:gd name="T32" fmla="+- 0 2333 2240"/>
                  <a:gd name="T33" fmla="*/ T32 w 170"/>
                  <a:gd name="T34" fmla="+- 0 -3167 -3193"/>
                  <a:gd name="T35" fmla="*/ -3167 h 168"/>
                  <a:gd name="T36" fmla="+- 0 2333 2240"/>
                  <a:gd name="T37" fmla="*/ T36 w 170"/>
                  <a:gd name="T38" fmla="+- 0 -3170 -3193"/>
                  <a:gd name="T39" fmla="*/ -3170 h 168"/>
                  <a:gd name="T40" fmla="+- 0 2330 2240"/>
                  <a:gd name="T41" fmla="*/ T40 w 170"/>
                  <a:gd name="T42" fmla="+- 0 -3176 -3193"/>
                  <a:gd name="T43" fmla="*/ -3176 h 168"/>
                  <a:gd name="T44" fmla="+- 0 2324 2240"/>
                  <a:gd name="T45" fmla="*/ T44 w 170"/>
                  <a:gd name="T46" fmla="+- 0 -3183 -3193"/>
                  <a:gd name="T47" fmla="*/ -3183 h 168"/>
                  <a:gd name="T48" fmla="+- 0 2313 2240"/>
                  <a:gd name="T49" fmla="*/ T48 w 170"/>
                  <a:gd name="T50" fmla="+- 0 -3193 -3193"/>
                  <a:gd name="T51" fmla="*/ -3193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68">
                    <a:moveTo>
                      <a:pt x="73" y="0"/>
                    </a:moveTo>
                    <a:lnTo>
                      <a:pt x="71" y="1"/>
                    </a:lnTo>
                    <a:lnTo>
                      <a:pt x="75" y="9"/>
                    </a:lnTo>
                    <a:lnTo>
                      <a:pt x="78" y="14"/>
                    </a:lnTo>
                    <a:lnTo>
                      <a:pt x="80" y="23"/>
                    </a:lnTo>
                    <a:lnTo>
                      <a:pt x="80" y="26"/>
                    </a:lnTo>
                    <a:lnTo>
                      <a:pt x="80" y="37"/>
                    </a:lnTo>
                    <a:lnTo>
                      <a:pt x="81" y="40"/>
                    </a:lnTo>
                    <a:lnTo>
                      <a:pt x="93" y="26"/>
                    </a:lnTo>
                    <a:lnTo>
                      <a:pt x="93" y="23"/>
                    </a:lnTo>
                    <a:lnTo>
                      <a:pt x="90" y="17"/>
                    </a:lnTo>
                    <a:lnTo>
                      <a:pt x="84" y="10"/>
                    </a:lnTo>
                    <a:lnTo>
                      <a:pt x="7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5" name="Group 52"/>
            <p:cNvGrpSpPr/>
            <p:nvPr/>
          </p:nvGrpSpPr>
          <p:grpSpPr>
            <a:xfrm>
              <a:off x="1884" y="-1434"/>
              <a:ext cx="168" cy="162"/>
              <a:chOff x="1884" y="-1434"/>
              <a:chExt cx="168" cy="162"/>
            </a:xfrm>
          </p:grpSpPr>
          <p:sp>
            <p:nvSpPr>
              <p:cNvPr id="1819" name="Freeform 53"/>
              <p:cNvSpPr/>
              <p:nvPr/>
            </p:nvSpPr>
            <p:spPr bwMode="auto">
              <a:xfrm>
                <a:off x="1884" y="-1434"/>
                <a:ext cx="168" cy="162"/>
              </a:xfrm>
              <a:custGeom>
                <a:gdLst>
                  <a:gd name="T0" fmla="+- 0 1955 1884"/>
                  <a:gd name="T1" fmla="*/ T0 w 168"/>
                  <a:gd name="T2" fmla="+- 0 -1434 -1434"/>
                  <a:gd name="T3" fmla="*/ -1434 h 162"/>
                  <a:gd name="T4" fmla="+- 0 1955 1884"/>
                  <a:gd name="T5" fmla="*/ T4 w 168"/>
                  <a:gd name="T6" fmla="+- 0 -1405 -1434"/>
                  <a:gd name="T7" fmla="*/ -1405 h 162"/>
                  <a:gd name="T8" fmla="+- 0 1955 1884"/>
                  <a:gd name="T9" fmla="*/ T8 w 168"/>
                  <a:gd name="T10" fmla="+- 0 -1401 -1434"/>
                  <a:gd name="T11" fmla="*/ -1401 h 162"/>
                  <a:gd name="T12" fmla="+- 0 1954 1884"/>
                  <a:gd name="T13" fmla="*/ T12 w 168"/>
                  <a:gd name="T14" fmla="+- 0 -1388 -1434"/>
                  <a:gd name="T15" fmla="*/ -1388 h 162"/>
                  <a:gd name="T16" fmla="+- 0 1932 1884"/>
                  <a:gd name="T17" fmla="*/ T16 w 168"/>
                  <a:gd name="T18" fmla="+- 0 -1314 -1434"/>
                  <a:gd name="T19" fmla="*/ -1314 h 162"/>
                  <a:gd name="T20" fmla="+- 0 1884 1884"/>
                  <a:gd name="T21" fmla="*/ T20 w 168"/>
                  <a:gd name="T22" fmla="+- 0 -1272 -1434"/>
                  <a:gd name="T23" fmla="*/ -1272 h 162"/>
                  <a:gd name="T24" fmla="+- 0 1901 1884"/>
                  <a:gd name="T25" fmla="*/ T24 w 168"/>
                  <a:gd name="T26" fmla="+- 0 -1278 -1434"/>
                  <a:gd name="T27" fmla="*/ -1278 h 162"/>
                  <a:gd name="T28" fmla="+- 0 1953 1884"/>
                  <a:gd name="T29" fmla="*/ T28 w 168"/>
                  <a:gd name="T30" fmla="+- 0 -1334 -1434"/>
                  <a:gd name="T31" fmla="*/ -1334 h 162"/>
                  <a:gd name="T32" fmla="+- 0 1965 1884"/>
                  <a:gd name="T33" fmla="*/ T32 w 168"/>
                  <a:gd name="T34" fmla="+- 0 -1390 -1434"/>
                  <a:gd name="T35" fmla="*/ -1390 h 162"/>
                  <a:gd name="T36" fmla="+- 0 1966 1884"/>
                  <a:gd name="T37" fmla="*/ T36 w 168"/>
                  <a:gd name="T38" fmla="+- 0 -1394 -1434"/>
                  <a:gd name="T39" fmla="*/ -1394 h 162"/>
                  <a:gd name="T40" fmla="+- 0 1970 1884"/>
                  <a:gd name="T41" fmla="*/ T40 w 168"/>
                  <a:gd name="T42" fmla="+- 0 -1394 -1434"/>
                  <a:gd name="T43" fmla="*/ -1394 h 162"/>
                  <a:gd name="T44" fmla="+- 0 1970 1884"/>
                  <a:gd name="T45" fmla="*/ T44 w 168"/>
                  <a:gd name="T46" fmla="+- 0 -1397 -1434"/>
                  <a:gd name="T47" fmla="*/ -1397 h 162"/>
                  <a:gd name="T48" fmla="+- 0 1969 1884"/>
                  <a:gd name="T49" fmla="*/ T48 w 168"/>
                  <a:gd name="T50" fmla="+- 0 -1405 -1434"/>
                  <a:gd name="T51" fmla="*/ -1405 h 162"/>
                  <a:gd name="T52" fmla="+- 0 1968 1884"/>
                  <a:gd name="T53" fmla="*/ T52 w 168"/>
                  <a:gd name="T54" fmla="+- 0 -1415 -1434"/>
                  <a:gd name="T55" fmla="*/ -1415 h 162"/>
                  <a:gd name="T56" fmla="+- 0 1969 1884"/>
                  <a:gd name="T57" fmla="*/ T56 w 168"/>
                  <a:gd name="T58" fmla="+- 0 -1420 -1434"/>
                  <a:gd name="T59" fmla="*/ -1420 h 162"/>
                  <a:gd name="T60" fmla="+- 0 1974 1884"/>
                  <a:gd name="T61" fmla="*/ T60 w 168"/>
                  <a:gd name="T62" fmla="+- 0 -1423 -1434"/>
                  <a:gd name="T63" fmla="*/ -1423 h 162"/>
                  <a:gd name="T64" fmla="+- 0 1976 1884"/>
                  <a:gd name="T65" fmla="*/ T64 w 168"/>
                  <a:gd name="T66" fmla="+- 0 -1425 -1434"/>
                  <a:gd name="T67" fmla="*/ -1425 h 162"/>
                  <a:gd name="T68" fmla="+- 0 1974 1884"/>
                  <a:gd name="T69" fmla="*/ T68 w 168"/>
                  <a:gd name="T70" fmla="+- 0 -1426 -1434"/>
                  <a:gd name="T71" fmla="*/ -1426 h 162"/>
                  <a:gd name="T72" fmla="+- 0 1955 1884"/>
                  <a:gd name="T73" fmla="*/ T72 w 168"/>
                  <a:gd name="T74" fmla="+- 0 -1434 -1434"/>
                  <a:gd name="T75" fmla="*/ -1434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8" h="162">
                    <a:moveTo>
                      <a:pt x="71" y="0"/>
                    </a:moveTo>
                    <a:lnTo>
                      <a:pt x="71" y="29"/>
                    </a:lnTo>
                    <a:lnTo>
                      <a:pt x="71" y="33"/>
                    </a:lnTo>
                    <a:lnTo>
                      <a:pt x="70" y="46"/>
                    </a:lnTo>
                    <a:lnTo>
                      <a:pt x="48" y="120"/>
                    </a:lnTo>
                    <a:lnTo>
                      <a:pt x="0" y="162"/>
                    </a:lnTo>
                    <a:lnTo>
                      <a:pt x="17" y="156"/>
                    </a:lnTo>
                    <a:lnTo>
                      <a:pt x="69" y="100"/>
                    </a:lnTo>
                    <a:lnTo>
                      <a:pt x="81" y="44"/>
                    </a:lnTo>
                    <a:lnTo>
                      <a:pt x="82" y="40"/>
                    </a:lnTo>
                    <a:lnTo>
                      <a:pt x="86" y="40"/>
                    </a:lnTo>
                    <a:lnTo>
                      <a:pt x="86" y="37"/>
                    </a:lnTo>
                    <a:lnTo>
                      <a:pt x="85" y="29"/>
                    </a:lnTo>
                    <a:lnTo>
                      <a:pt x="84" y="19"/>
                    </a:lnTo>
                    <a:lnTo>
                      <a:pt x="85" y="14"/>
                    </a:lnTo>
                    <a:lnTo>
                      <a:pt x="90" y="11"/>
                    </a:lnTo>
                    <a:lnTo>
                      <a:pt x="92" y="9"/>
                    </a:lnTo>
                    <a:lnTo>
                      <a:pt x="90" y="8"/>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0" name="Freeform 54"/>
              <p:cNvSpPr/>
              <p:nvPr/>
            </p:nvSpPr>
            <p:spPr bwMode="auto">
              <a:xfrm>
                <a:off x="1884" y="-1434"/>
                <a:ext cx="168" cy="162"/>
              </a:xfrm>
              <a:custGeom>
                <a:gdLst>
                  <a:gd name="T0" fmla="+- 0 1970 1884"/>
                  <a:gd name="T1" fmla="*/ T0 w 168"/>
                  <a:gd name="T2" fmla="+- 0 -1394 -1434"/>
                  <a:gd name="T3" fmla="*/ -1394 h 162"/>
                  <a:gd name="T4" fmla="+- 0 1966 1884"/>
                  <a:gd name="T5" fmla="*/ T4 w 168"/>
                  <a:gd name="T6" fmla="+- 0 -1394 -1434"/>
                  <a:gd name="T7" fmla="*/ -1394 h 162"/>
                  <a:gd name="T8" fmla="+- 0 1967 1884"/>
                  <a:gd name="T9" fmla="*/ T8 w 168"/>
                  <a:gd name="T10" fmla="+- 0 -1382 -1434"/>
                  <a:gd name="T11" fmla="*/ -1382 h 162"/>
                  <a:gd name="T12" fmla="+- 0 1988 1884"/>
                  <a:gd name="T13" fmla="*/ T12 w 168"/>
                  <a:gd name="T14" fmla="+- 0 -1316 -1434"/>
                  <a:gd name="T15" fmla="*/ -1316 h 162"/>
                  <a:gd name="T16" fmla="+- 0 2031 1884"/>
                  <a:gd name="T17" fmla="*/ T16 w 168"/>
                  <a:gd name="T18" fmla="+- 0 -1274 -1434"/>
                  <a:gd name="T19" fmla="*/ -1274 h 162"/>
                  <a:gd name="T20" fmla="+- 0 2035 1884"/>
                  <a:gd name="T21" fmla="*/ T20 w 168"/>
                  <a:gd name="T22" fmla="+- 0 -1279 -1434"/>
                  <a:gd name="T23" fmla="*/ -1279 h 162"/>
                  <a:gd name="T24" fmla="+- 0 2038 1884"/>
                  <a:gd name="T25" fmla="*/ T24 w 168"/>
                  <a:gd name="T26" fmla="+- 0 -1281 -1434"/>
                  <a:gd name="T27" fmla="*/ -1281 h 162"/>
                  <a:gd name="T28" fmla="+- 0 2043 1884"/>
                  <a:gd name="T29" fmla="*/ T28 w 168"/>
                  <a:gd name="T30" fmla="+- 0 -1282 -1434"/>
                  <a:gd name="T31" fmla="*/ -1282 h 162"/>
                  <a:gd name="T32" fmla="+- 0 2046 1884"/>
                  <a:gd name="T33" fmla="*/ T32 w 168"/>
                  <a:gd name="T34" fmla="+- 0 -1282 -1434"/>
                  <a:gd name="T35" fmla="*/ -1282 h 162"/>
                  <a:gd name="T36" fmla="+- 0 2051 1884"/>
                  <a:gd name="T37" fmla="*/ T36 w 168"/>
                  <a:gd name="T38" fmla="+- 0 -1282 -1434"/>
                  <a:gd name="T39" fmla="*/ -1282 h 162"/>
                  <a:gd name="T40" fmla="+- 0 2032 1884"/>
                  <a:gd name="T41" fmla="*/ T40 w 168"/>
                  <a:gd name="T42" fmla="+- 0 -1293 -1434"/>
                  <a:gd name="T43" fmla="*/ -1293 h 162"/>
                  <a:gd name="T44" fmla="+- 0 1981 1884"/>
                  <a:gd name="T45" fmla="*/ T44 w 168"/>
                  <a:gd name="T46" fmla="+- 0 -1350 -1434"/>
                  <a:gd name="T47" fmla="*/ -1350 h 162"/>
                  <a:gd name="T48" fmla="+- 0 1973 1884"/>
                  <a:gd name="T49" fmla="*/ T48 w 168"/>
                  <a:gd name="T50" fmla="+- 0 -1374 -1434"/>
                  <a:gd name="T51" fmla="*/ -1374 h 162"/>
                  <a:gd name="T52" fmla="+- 0 1970 1884"/>
                  <a:gd name="T53" fmla="*/ T52 w 168"/>
                  <a:gd name="T54" fmla="+- 0 -1394 -1434"/>
                  <a:gd name="T55" fmla="*/ -1394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8" h="162">
                    <a:moveTo>
                      <a:pt x="86" y="40"/>
                    </a:moveTo>
                    <a:lnTo>
                      <a:pt x="82" y="40"/>
                    </a:lnTo>
                    <a:lnTo>
                      <a:pt x="83" y="52"/>
                    </a:lnTo>
                    <a:lnTo>
                      <a:pt x="104" y="118"/>
                    </a:lnTo>
                    <a:lnTo>
                      <a:pt x="147" y="160"/>
                    </a:lnTo>
                    <a:lnTo>
                      <a:pt x="151" y="155"/>
                    </a:lnTo>
                    <a:lnTo>
                      <a:pt x="154" y="153"/>
                    </a:lnTo>
                    <a:lnTo>
                      <a:pt x="159" y="152"/>
                    </a:lnTo>
                    <a:lnTo>
                      <a:pt x="162" y="152"/>
                    </a:lnTo>
                    <a:lnTo>
                      <a:pt x="167" y="152"/>
                    </a:lnTo>
                    <a:lnTo>
                      <a:pt x="148" y="141"/>
                    </a:lnTo>
                    <a:lnTo>
                      <a:pt x="97" y="84"/>
                    </a:lnTo>
                    <a:lnTo>
                      <a:pt x="89" y="60"/>
                    </a:lnTo>
                    <a:lnTo>
                      <a:pt x="86"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1" name="Freeform 55"/>
              <p:cNvSpPr/>
              <p:nvPr/>
            </p:nvSpPr>
            <p:spPr bwMode="auto">
              <a:xfrm>
                <a:off x="1884" y="-1434"/>
                <a:ext cx="168" cy="162"/>
              </a:xfrm>
              <a:custGeom>
                <a:gdLst>
                  <a:gd name="T0" fmla="+- 0 2051 1884"/>
                  <a:gd name="T1" fmla="*/ T0 w 168"/>
                  <a:gd name="T2" fmla="+- 0 -1282 -1434"/>
                  <a:gd name="T3" fmla="*/ -1282 h 162"/>
                  <a:gd name="T4" fmla="+- 0 2046 1884"/>
                  <a:gd name="T5" fmla="*/ T4 w 168"/>
                  <a:gd name="T6" fmla="+- 0 -1282 -1434"/>
                  <a:gd name="T7" fmla="*/ -1282 h 162"/>
                  <a:gd name="T8" fmla="+- 0 2051 1884"/>
                  <a:gd name="T9" fmla="*/ T8 w 168"/>
                  <a:gd name="T10" fmla="+- 0 -1282 -1434"/>
                  <a:gd name="T11" fmla="*/ -1282 h 162"/>
                  <a:gd name="T12" fmla="+- 0 2051 1884"/>
                  <a:gd name="T13" fmla="*/ T12 w 168"/>
                  <a:gd name="T14" fmla="+- 0 -1282 -1434"/>
                  <a:gd name="T15" fmla="*/ -1282 h 162"/>
                </a:gdLst>
                <a:cxnLst>
                  <a:cxn ang="0">
                    <a:pos x="T1" y="T3"/>
                  </a:cxn>
                  <a:cxn ang="0">
                    <a:pos x="T5" y="T7"/>
                  </a:cxn>
                  <a:cxn ang="0">
                    <a:pos x="T9" y="T11"/>
                  </a:cxn>
                  <a:cxn ang="0">
                    <a:pos x="T13" y="T15"/>
                  </a:cxn>
                </a:cxnLst>
                <a:rect l="0" t="0" r="r" b="b"/>
                <a:pathLst>
                  <a:path w="168" h="162">
                    <a:moveTo>
                      <a:pt x="167" y="152"/>
                    </a:moveTo>
                    <a:lnTo>
                      <a:pt x="162" y="152"/>
                    </a:lnTo>
                    <a:lnTo>
                      <a:pt x="167"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Group 56"/>
            <p:cNvGrpSpPr/>
            <p:nvPr/>
          </p:nvGrpSpPr>
          <p:grpSpPr>
            <a:xfrm>
              <a:off x="2063" y="-1436"/>
              <a:ext cx="167" cy="166"/>
              <a:chOff x="2063" y="-1436"/>
              <a:chExt cx="167" cy="166"/>
            </a:xfrm>
          </p:grpSpPr>
          <p:sp>
            <p:nvSpPr>
              <p:cNvPr id="1808" name="Freeform 57"/>
              <p:cNvSpPr/>
              <p:nvPr/>
            </p:nvSpPr>
            <p:spPr bwMode="auto">
              <a:xfrm>
                <a:off x="2063" y="-1436"/>
                <a:ext cx="167" cy="166"/>
              </a:xfrm>
              <a:custGeom>
                <a:gdLst>
                  <a:gd name="T0" fmla="+- 0 2148 2063"/>
                  <a:gd name="T1" fmla="*/ T0 w 167"/>
                  <a:gd name="T2" fmla="+- 0 -1326 -1436"/>
                  <a:gd name="T3" fmla="*/ -1326 h 166"/>
                  <a:gd name="T4" fmla="+- 0 2136 2063"/>
                  <a:gd name="T5" fmla="*/ T4 w 167"/>
                  <a:gd name="T6" fmla="+- 0 -1326 -1436"/>
                  <a:gd name="T7" fmla="*/ -1326 h 166"/>
                  <a:gd name="T8" fmla="+- 0 2134 2063"/>
                  <a:gd name="T9" fmla="*/ T8 w 167"/>
                  <a:gd name="T10" fmla="+- 0 -1321 -1436"/>
                  <a:gd name="T11" fmla="*/ -1321 h 166"/>
                  <a:gd name="T12" fmla="+- 0 2133 2063"/>
                  <a:gd name="T13" fmla="*/ T12 w 167"/>
                  <a:gd name="T14" fmla="+- 0 -1314 -1436"/>
                  <a:gd name="T15" fmla="*/ -1314 h 166"/>
                  <a:gd name="T16" fmla="+- 0 2065 2063"/>
                  <a:gd name="T17" fmla="*/ T16 w 167"/>
                  <a:gd name="T18" fmla="+- 0 -1273 -1436"/>
                  <a:gd name="T19" fmla="*/ -1273 h 166"/>
                  <a:gd name="T20" fmla="+- 0 2067 2063"/>
                  <a:gd name="T21" fmla="*/ T20 w 167"/>
                  <a:gd name="T22" fmla="+- 0 -1270 -1436"/>
                  <a:gd name="T23" fmla="*/ -1270 h 166"/>
                  <a:gd name="T24" fmla="+- 0 2131 2063"/>
                  <a:gd name="T25" fmla="*/ T24 w 167"/>
                  <a:gd name="T26" fmla="+- 0 -1296 -1436"/>
                  <a:gd name="T27" fmla="*/ -1296 h 166"/>
                  <a:gd name="T28" fmla="+- 0 2145 2063"/>
                  <a:gd name="T29" fmla="*/ T28 w 167"/>
                  <a:gd name="T30" fmla="+- 0 -1317 -1436"/>
                  <a:gd name="T31" fmla="*/ -1317 h 166"/>
                  <a:gd name="T32" fmla="+- 0 2148 2063"/>
                  <a:gd name="T33" fmla="*/ T32 w 167"/>
                  <a:gd name="T34" fmla="+- 0 -1326 -1436"/>
                  <a:gd name="T35" fmla="*/ -1326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6">
                    <a:moveTo>
                      <a:pt x="85" y="110"/>
                    </a:moveTo>
                    <a:lnTo>
                      <a:pt x="73" y="110"/>
                    </a:lnTo>
                    <a:lnTo>
                      <a:pt x="71" y="115"/>
                    </a:lnTo>
                    <a:lnTo>
                      <a:pt x="70" y="122"/>
                    </a:lnTo>
                    <a:lnTo>
                      <a:pt x="2" y="163"/>
                    </a:lnTo>
                    <a:lnTo>
                      <a:pt x="4" y="166"/>
                    </a:lnTo>
                    <a:lnTo>
                      <a:pt x="68" y="140"/>
                    </a:lnTo>
                    <a:lnTo>
                      <a:pt x="82" y="119"/>
                    </a:lnTo>
                    <a:lnTo>
                      <a:pt x="85" y="1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9" name="Freeform 58"/>
              <p:cNvSpPr/>
              <p:nvPr/>
            </p:nvSpPr>
            <p:spPr bwMode="auto">
              <a:xfrm>
                <a:off x="2063" y="-1436"/>
                <a:ext cx="167" cy="166"/>
              </a:xfrm>
              <a:custGeom>
                <a:gdLst>
                  <a:gd name="T0" fmla="+- 0 2155 2063"/>
                  <a:gd name="T1" fmla="*/ T0 w 167"/>
                  <a:gd name="T2" fmla="+- 0 -1326 -1436"/>
                  <a:gd name="T3" fmla="*/ -1326 h 166"/>
                  <a:gd name="T4" fmla="+- 0 2151 2063"/>
                  <a:gd name="T5" fmla="*/ T4 w 167"/>
                  <a:gd name="T6" fmla="+- 0 -1326 -1436"/>
                  <a:gd name="T7" fmla="*/ -1326 h 166"/>
                  <a:gd name="T8" fmla="+- 0 2152 2063"/>
                  <a:gd name="T9" fmla="*/ T8 w 167"/>
                  <a:gd name="T10" fmla="+- 0 -1323 -1436"/>
                  <a:gd name="T11" fmla="*/ -1323 h 166"/>
                  <a:gd name="T12" fmla="+- 0 2152 2063"/>
                  <a:gd name="T13" fmla="*/ T12 w 167"/>
                  <a:gd name="T14" fmla="+- 0 -1323 -1436"/>
                  <a:gd name="T15" fmla="*/ -1323 h 166"/>
                  <a:gd name="T16" fmla="+- 0 2154 2063"/>
                  <a:gd name="T17" fmla="*/ T16 w 167"/>
                  <a:gd name="T18" fmla="+- 0 -1319 -1436"/>
                  <a:gd name="T19" fmla="*/ -1319 h 166"/>
                  <a:gd name="T20" fmla="+- 0 2211 2063"/>
                  <a:gd name="T21" fmla="*/ T20 w 167"/>
                  <a:gd name="T22" fmla="+- 0 -1273 -1436"/>
                  <a:gd name="T23" fmla="*/ -1273 h 166"/>
                  <a:gd name="T24" fmla="+- 0 2214 2063"/>
                  <a:gd name="T25" fmla="*/ T24 w 167"/>
                  <a:gd name="T26" fmla="+- 0 -1279 -1436"/>
                  <a:gd name="T27" fmla="*/ -1279 h 166"/>
                  <a:gd name="T28" fmla="+- 0 2215 2063"/>
                  <a:gd name="T29" fmla="*/ T28 w 167"/>
                  <a:gd name="T30" fmla="+- 0 -1280 -1436"/>
                  <a:gd name="T31" fmla="*/ -1280 h 166"/>
                  <a:gd name="T32" fmla="+- 0 2216 2063"/>
                  <a:gd name="T33" fmla="*/ T32 w 167"/>
                  <a:gd name="T34" fmla="+- 0 -1281 -1436"/>
                  <a:gd name="T35" fmla="*/ -1281 h 166"/>
                  <a:gd name="T36" fmla="+- 0 2220 2063"/>
                  <a:gd name="T37" fmla="*/ T36 w 167"/>
                  <a:gd name="T38" fmla="+- 0 -1283 -1436"/>
                  <a:gd name="T39" fmla="*/ -1283 h 166"/>
                  <a:gd name="T40" fmla="+- 0 2224 2063"/>
                  <a:gd name="T41" fmla="*/ T40 w 167"/>
                  <a:gd name="T42" fmla="+- 0 -1283 -1436"/>
                  <a:gd name="T43" fmla="*/ -1283 h 166"/>
                  <a:gd name="T44" fmla="+- 0 2229 2063"/>
                  <a:gd name="T45" fmla="*/ T44 w 167"/>
                  <a:gd name="T46" fmla="+- 0 -1284 -1436"/>
                  <a:gd name="T47" fmla="*/ -1284 h 166"/>
                  <a:gd name="T48" fmla="+- 0 2208 2063"/>
                  <a:gd name="T49" fmla="*/ T48 w 167"/>
                  <a:gd name="T50" fmla="+- 0 -1289 -1436"/>
                  <a:gd name="T51" fmla="*/ -1289 h 166"/>
                  <a:gd name="T52" fmla="+- 0 2188 2063"/>
                  <a:gd name="T53" fmla="*/ T52 w 167"/>
                  <a:gd name="T54" fmla="+- 0 -1294 -1436"/>
                  <a:gd name="T55" fmla="*/ -1294 h 166"/>
                  <a:gd name="T56" fmla="+- 0 2174 2063"/>
                  <a:gd name="T57" fmla="*/ T56 w 167"/>
                  <a:gd name="T58" fmla="+- 0 -1302 -1436"/>
                  <a:gd name="T59" fmla="*/ -1302 h 166"/>
                  <a:gd name="T60" fmla="+- 0 2164 2063"/>
                  <a:gd name="T61" fmla="*/ T60 w 167"/>
                  <a:gd name="T62" fmla="+- 0 -1311 -1436"/>
                  <a:gd name="T63" fmla="*/ -1311 h 166"/>
                  <a:gd name="T64" fmla="+- 0 2157 2063"/>
                  <a:gd name="T65" fmla="*/ T64 w 167"/>
                  <a:gd name="T66" fmla="+- 0 -1319 -1436"/>
                  <a:gd name="T67" fmla="*/ -1319 h 166"/>
                  <a:gd name="T68" fmla="+- 0 2155 2063"/>
                  <a:gd name="T69" fmla="*/ T68 w 167"/>
                  <a:gd name="T70" fmla="+- 0 -1326 -1436"/>
                  <a:gd name="T71" fmla="*/ -1326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7" h="166">
                    <a:moveTo>
                      <a:pt x="92" y="110"/>
                    </a:moveTo>
                    <a:lnTo>
                      <a:pt x="88" y="110"/>
                    </a:lnTo>
                    <a:lnTo>
                      <a:pt x="89" y="113"/>
                    </a:lnTo>
                    <a:lnTo>
                      <a:pt x="91" y="117"/>
                    </a:lnTo>
                    <a:lnTo>
                      <a:pt x="148" y="163"/>
                    </a:lnTo>
                    <a:lnTo>
                      <a:pt x="151" y="157"/>
                    </a:lnTo>
                    <a:lnTo>
                      <a:pt x="152" y="156"/>
                    </a:lnTo>
                    <a:lnTo>
                      <a:pt x="153" y="155"/>
                    </a:lnTo>
                    <a:lnTo>
                      <a:pt x="157" y="153"/>
                    </a:lnTo>
                    <a:lnTo>
                      <a:pt x="161" y="153"/>
                    </a:lnTo>
                    <a:lnTo>
                      <a:pt x="166" y="152"/>
                    </a:lnTo>
                    <a:lnTo>
                      <a:pt x="145" y="147"/>
                    </a:lnTo>
                    <a:lnTo>
                      <a:pt x="125" y="142"/>
                    </a:lnTo>
                    <a:lnTo>
                      <a:pt x="111" y="134"/>
                    </a:lnTo>
                    <a:lnTo>
                      <a:pt x="101" y="125"/>
                    </a:lnTo>
                    <a:lnTo>
                      <a:pt x="94" y="117"/>
                    </a:lnTo>
                    <a:lnTo>
                      <a:pt x="92" y="1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0" name="Freeform 59"/>
              <p:cNvSpPr/>
              <p:nvPr/>
            </p:nvSpPr>
            <p:spPr bwMode="auto">
              <a:xfrm>
                <a:off x="2063" y="-1436"/>
                <a:ext cx="167" cy="166"/>
              </a:xfrm>
              <a:custGeom>
                <a:gdLst>
                  <a:gd name="T0" fmla="+- 0 2215 2063"/>
                  <a:gd name="T1" fmla="*/ T0 w 167"/>
                  <a:gd name="T2" fmla="+- 0 -1341 -1436"/>
                  <a:gd name="T3" fmla="*/ -1341 h 166"/>
                  <a:gd name="T4" fmla="+- 0 2206 2063"/>
                  <a:gd name="T5" fmla="*/ T4 w 167"/>
                  <a:gd name="T6" fmla="+- 0 -1330 -1436"/>
                  <a:gd name="T7" fmla="*/ -1330 h 166"/>
                  <a:gd name="T8" fmla="+- 0 2063 2063"/>
                  <a:gd name="T9" fmla="*/ T8 w 167"/>
                  <a:gd name="T10" fmla="+- 0 -1330 -1436"/>
                  <a:gd name="T11" fmla="*/ -1330 h 166"/>
                  <a:gd name="T12" fmla="+- 0 2069 2063"/>
                  <a:gd name="T13" fmla="*/ T12 w 167"/>
                  <a:gd name="T14" fmla="+- 0 -1323 -1436"/>
                  <a:gd name="T15" fmla="*/ -1323 h 166"/>
                  <a:gd name="T16" fmla="+- 0 2071 2063"/>
                  <a:gd name="T17" fmla="*/ T16 w 167"/>
                  <a:gd name="T18" fmla="+- 0 -1325 -1436"/>
                  <a:gd name="T19" fmla="*/ -1325 h 166"/>
                  <a:gd name="T20" fmla="+- 0 2075 2063"/>
                  <a:gd name="T21" fmla="*/ T20 w 167"/>
                  <a:gd name="T22" fmla="+- 0 -1326 -1436"/>
                  <a:gd name="T23" fmla="*/ -1326 h 166"/>
                  <a:gd name="T24" fmla="+- 0 2227 2063"/>
                  <a:gd name="T25" fmla="*/ T24 w 167"/>
                  <a:gd name="T26" fmla="+- 0 -1326 -1436"/>
                  <a:gd name="T27" fmla="*/ -1326 h 166"/>
                  <a:gd name="T28" fmla="+- 0 2229 2063"/>
                  <a:gd name="T29" fmla="*/ T28 w 167"/>
                  <a:gd name="T30" fmla="+- 0 -1326 -1436"/>
                  <a:gd name="T31" fmla="*/ -1326 h 166"/>
                  <a:gd name="T32" fmla="+- 0 2228 2063"/>
                  <a:gd name="T33" fmla="*/ T32 w 167"/>
                  <a:gd name="T34" fmla="+- 0 -1329 -1436"/>
                  <a:gd name="T35" fmla="*/ -1329 h 166"/>
                  <a:gd name="T36" fmla="+- 0 2215 2063"/>
                  <a:gd name="T37" fmla="*/ T36 w 167"/>
                  <a:gd name="T38" fmla="+- 0 -1341 -1436"/>
                  <a:gd name="T39" fmla="*/ -1341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6">
                    <a:moveTo>
                      <a:pt x="152" y="95"/>
                    </a:moveTo>
                    <a:lnTo>
                      <a:pt x="143" y="106"/>
                    </a:lnTo>
                    <a:lnTo>
                      <a:pt x="0" y="106"/>
                    </a:lnTo>
                    <a:lnTo>
                      <a:pt x="6" y="113"/>
                    </a:lnTo>
                    <a:lnTo>
                      <a:pt x="8" y="111"/>
                    </a:lnTo>
                    <a:lnTo>
                      <a:pt x="12" y="110"/>
                    </a:lnTo>
                    <a:lnTo>
                      <a:pt x="164" y="110"/>
                    </a:lnTo>
                    <a:lnTo>
                      <a:pt x="166" y="110"/>
                    </a:lnTo>
                    <a:lnTo>
                      <a:pt x="165" y="107"/>
                    </a:lnTo>
                    <a:lnTo>
                      <a:pt x="152"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1" name="Freeform 60"/>
              <p:cNvSpPr/>
              <p:nvPr/>
            </p:nvSpPr>
            <p:spPr bwMode="auto">
              <a:xfrm>
                <a:off x="2063" y="-1436"/>
                <a:ext cx="167" cy="166"/>
              </a:xfrm>
              <a:custGeom>
                <a:gdLst>
                  <a:gd name="T0" fmla="+- 0 2137 2063"/>
                  <a:gd name="T1" fmla="*/ T0 w 167"/>
                  <a:gd name="T2" fmla="+- 0 -1348 -1436"/>
                  <a:gd name="T3" fmla="*/ -1348 h 166"/>
                  <a:gd name="T4" fmla="+- 0 2137 2063"/>
                  <a:gd name="T5" fmla="*/ T4 w 167"/>
                  <a:gd name="T6" fmla="+- 0 -1342 -1436"/>
                  <a:gd name="T7" fmla="*/ -1342 h 166"/>
                  <a:gd name="T8" fmla="+- 0 2138 2063"/>
                  <a:gd name="T9" fmla="*/ T8 w 167"/>
                  <a:gd name="T10" fmla="+- 0 -1336 -1436"/>
                  <a:gd name="T11" fmla="*/ -1336 h 166"/>
                  <a:gd name="T12" fmla="+- 0 2137 2063"/>
                  <a:gd name="T13" fmla="*/ T12 w 167"/>
                  <a:gd name="T14" fmla="+- 0 -1334 -1436"/>
                  <a:gd name="T15" fmla="*/ -1334 h 166"/>
                  <a:gd name="T16" fmla="+- 0 2137 2063"/>
                  <a:gd name="T17" fmla="*/ T16 w 167"/>
                  <a:gd name="T18" fmla="+- 0 -1330 -1436"/>
                  <a:gd name="T19" fmla="*/ -1330 h 166"/>
                  <a:gd name="T20" fmla="+- 0 2149 2063"/>
                  <a:gd name="T21" fmla="*/ T20 w 167"/>
                  <a:gd name="T22" fmla="+- 0 -1330 -1436"/>
                  <a:gd name="T23" fmla="*/ -1330 h 166"/>
                  <a:gd name="T24" fmla="+- 0 2149 2063"/>
                  <a:gd name="T25" fmla="*/ T24 w 167"/>
                  <a:gd name="T26" fmla="+- 0 -1332 -1436"/>
                  <a:gd name="T27" fmla="*/ -1332 h 166"/>
                  <a:gd name="T28" fmla="+- 0 2149 2063"/>
                  <a:gd name="T29" fmla="*/ T28 w 167"/>
                  <a:gd name="T30" fmla="+- 0 -1335 -1436"/>
                  <a:gd name="T31" fmla="*/ -1335 h 166"/>
                  <a:gd name="T32" fmla="+- 0 2150 2063"/>
                  <a:gd name="T33" fmla="*/ T32 w 167"/>
                  <a:gd name="T34" fmla="+- 0 -1337 -1436"/>
                  <a:gd name="T35" fmla="*/ -1337 h 166"/>
                  <a:gd name="T36" fmla="+- 0 2154 2063"/>
                  <a:gd name="T37" fmla="*/ T36 w 167"/>
                  <a:gd name="T38" fmla="+- 0 -1339 -1436"/>
                  <a:gd name="T39" fmla="*/ -1339 h 166"/>
                  <a:gd name="T40" fmla="+- 0 2156 2063"/>
                  <a:gd name="T41" fmla="*/ T40 w 167"/>
                  <a:gd name="T42" fmla="+- 0 -1340 -1436"/>
                  <a:gd name="T43" fmla="*/ -1340 h 166"/>
                  <a:gd name="T44" fmla="+- 0 2153 2063"/>
                  <a:gd name="T45" fmla="*/ T44 w 167"/>
                  <a:gd name="T46" fmla="+- 0 -1342 -1436"/>
                  <a:gd name="T47" fmla="*/ -1342 h 166"/>
                  <a:gd name="T48" fmla="+- 0 2137 2063"/>
                  <a:gd name="T49" fmla="*/ T48 w 167"/>
                  <a:gd name="T50" fmla="+- 0 -1348 -1436"/>
                  <a:gd name="T51" fmla="*/ -1348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7" h="166">
                    <a:moveTo>
                      <a:pt x="74" y="88"/>
                    </a:moveTo>
                    <a:lnTo>
                      <a:pt x="74" y="94"/>
                    </a:lnTo>
                    <a:lnTo>
                      <a:pt x="75" y="100"/>
                    </a:lnTo>
                    <a:lnTo>
                      <a:pt x="74" y="102"/>
                    </a:lnTo>
                    <a:lnTo>
                      <a:pt x="74" y="106"/>
                    </a:lnTo>
                    <a:lnTo>
                      <a:pt x="86" y="106"/>
                    </a:lnTo>
                    <a:lnTo>
                      <a:pt x="86" y="104"/>
                    </a:lnTo>
                    <a:lnTo>
                      <a:pt x="86" y="101"/>
                    </a:lnTo>
                    <a:lnTo>
                      <a:pt x="87" y="99"/>
                    </a:lnTo>
                    <a:lnTo>
                      <a:pt x="91" y="97"/>
                    </a:lnTo>
                    <a:lnTo>
                      <a:pt x="93" y="96"/>
                    </a:lnTo>
                    <a:lnTo>
                      <a:pt x="90" y="94"/>
                    </a:lnTo>
                    <a:lnTo>
                      <a:pt x="74" y="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2" name="Freeform 61"/>
              <p:cNvSpPr/>
              <p:nvPr/>
            </p:nvSpPr>
            <p:spPr bwMode="auto">
              <a:xfrm>
                <a:off x="2063" y="-1436"/>
                <a:ext cx="167" cy="166"/>
              </a:xfrm>
              <a:custGeom>
                <a:gdLst>
                  <a:gd name="T0" fmla="+- 0 2151 2063"/>
                  <a:gd name="T1" fmla="*/ T0 w 167"/>
                  <a:gd name="T2" fmla="+- 0 -1389 -1436"/>
                  <a:gd name="T3" fmla="*/ -1389 h 166"/>
                  <a:gd name="T4" fmla="+- 0 2128 2063"/>
                  <a:gd name="T5" fmla="*/ T4 w 167"/>
                  <a:gd name="T6" fmla="+- 0 -1389 -1436"/>
                  <a:gd name="T7" fmla="*/ -1389 h 166"/>
                  <a:gd name="T8" fmla="+- 0 2127 2063"/>
                  <a:gd name="T9" fmla="*/ T8 w 167"/>
                  <a:gd name="T10" fmla="+- 0 -1387 -1436"/>
                  <a:gd name="T11" fmla="*/ -1387 h 166"/>
                  <a:gd name="T12" fmla="+- 0 2124 2063"/>
                  <a:gd name="T13" fmla="*/ T12 w 167"/>
                  <a:gd name="T14" fmla="+- 0 -1382 -1436"/>
                  <a:gd name="T15" fmla="*/ -1382 h 166"/>
                  <a:gd name="T16" fmla="+- 0 2070 2063"/>
                  <a:gd name="T17" fmla="*/ T16 w 167"/>
                  <a:gd name="T18" fmla="+- 0 -1339 -1436"/>
                  <a:gd name="T19" fmla="*/ -1339 h 166"/>
                  <a:gd name="T20" fmla="+- 0 2083 2063"/>
                  <a:gd name="T21" fmla="*/ T20 w 167"/>
                  <a:gd name="T22" fmla="+- 0 -1342 -1436"/>
                  <a:gd name="T23" fmla="*/ -1342 h 166"/>
                  <a:gd name="T24" fmla="+- 0 2133 2063"/>
                  <a:gd name="T25" fmla="*/ T24 w 167"/>
                  <a:gd name="T26" fmla="+- 0 -1378 -1436"/>
                  <a:gd name="T27" fmla="*/ -1378 h 166"/>
                  <a:gd name="T28" fmla="+- 0 2141 2063"/>
                  <a:gd name="T29" fmla="*/ T28 w 167"/>
                  <a:gd name="T30" fmla="+- 0 -1387 -1436"/>
                  <a:gd name="T31" fmla="*/ -1387 h 166"/>
                  <a:gd name="T32" fmla="+- 0 2151 2063"/>
                  <a:gd name="T33" fmla="*/ T32 w 167"/>
                  <a:gd name="T34" fmla="+- 0 -1387 -1436"/>
                  <a:gd name="T35" fmla="*/ -1387 h 166"/>
                  <a:gd name="T36" fmla="+- 0 2151 2063"/>
                  <a:gd name="T37" fmla="*/ T36 w 167"/>
                  <a:gd name="T38" fmla="+- 0 -1389 -1436"/>
                  <a:gd name="T39" fmla="*/ -138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6">
                    <a:moveTo>
                      <a:pt x="88" y="47"/>
                    </a:moveTo>
                    <a:lnTo>
                      <a:pt x="65" y="47"/>
                    </a:lnTo>
                    <a:lnTo>
                      <a:pt x="64" y="49"/>
                    </a:lnTo>
                    <a:lnTo>
                      <a:pt x="61" y="54"/>
                    </a:lnTo>
                    <a:lnTo>
                      <a:pt x="7" y="97"/>
                    </a:lnTo>
                    <a:lnTo>
                      <a:pt x="20" y="94"/>
                    </a:lnTo>
                    <a:lnTo>
                      <a:pt x="70" y="58"/>
                    </a:lnTo>
                    <a:lnTo>
                      <a:pt x="78" y="49"/>
                    </a:lnTo>
                    <a:lnTo>
                      <a:pt x="88" y="49"/>
                    </a:lnTo>
                    <a:lnTo>
                      <a:pt x="88"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3" name="Freeform 62"/>
              <p:cNvSpPr/>
              <p:nvPr/>
            </p:nvSpPr>
            <p:spPr bwMode="auto">
              <a:xfrm>
                <a:off x="2063" y="-1436"/>
                <a:ext cx="167" cy="166"/>
              </a:xfrm>
              <a:custGeom>
                <a:gdLst>
                  <a:gd name="T0" fmla="+- 0 2166 2063"/>
                  <a:gd name="T1" fmla="*/ T0 w 167"/>
                  <a:gd name="T2" fmla="+- 0 -1379 -1436"/>
                  <a:gd name="T3" fmla="*/ -1379 h 166"/>
                  <a:gd name="T4" fmla="+- 0 2151 2063"/>
                  <a:gd name="T5" fmla="*/ T4 w 167"/>
                  <a:gd name="T6" fmla="+- 0 -1379 -1436"/>
                  <a:gd name="T7" fmla="*/ -1379 h 166"/>
                  <a:gd name="T8" fmla="+- 0 2161 2063"/>
                  <a:gd name="T9" fmla="*/ T8 w 167"/>
                  <a:gd name="T10" fmla="+- 0 -1377 -1436"/>
                  <a:gd name="T11" fmla="*/ -1377 h 166"/>
                  <a:gd name="T12" fmla="+- 0 2172 2063"/>
                  <a:gd name="T13" fmla="*/ T12 w 167"/>
                  <a:gd name="T14" fmla="+- 0 -1372 -1436"/>
                  <a:gd name="T15" fmla="*/ -1372 h 166"/>
                  <a:gd name="T16" fmla="+- 0 2195 2063"/>
                  <a:gd name="T17" fmla="*/ T16 w 167"/>
                  <a:gd name="T18" fmla="+- 0 -1360 -1436"/>
                  <a:gd name="T19" fmla="*/ -1360 h 166"/>
                  <a:gd name="T20" fmla="+- 0 2202 2063"/>
                  <a:gd name="T21" fmla="*/ T20 w 167"/>
                  <a:gd name="T22" fmla="+- 0 -1355 -1436"/>
                  <a:gd name="T23" fmla="*/ -1355 h 166"/>
                  <a:gd name="T24" fmla="+- 0 2207 2063"/>
                  <a:gd name="T25" fmla="*/ T24 w 167"/>
                  <a:gd name="T26" fmla="+- 0 -1349 -1436"/>
                  <a:gd name="T27" fmla="*/ -1349 h 166"/>
                  <a:gd name="T28" fmla="+- 0 2209 2063"/>
                  <a:gd name="T29" fmla="*/ T28 w 167"/>
                  <a:gd name="T30" fmla="+- 0 -1348 -1436"/>
                  <a:gd name="T31" fmla="*/ -1348 h 166"/>
                  <a:gd name="T32" fmla="+- 0 2210 2063"/>
                  <a:gd name="T33" fmla="*/ T32 w 167"/>
                  <a:gd name="T34" fmla="+- 0 -1348 -1436"/>
                  <a:gd name="T35" fmla="*/ -1348 h 166"/>
                  <a:gd name="T36" fmla="+- 0 2212 2063"/>
                  <a:gd name="T37" fmla="*/ T36 w 167"/>
                  <a:gd name="T38" fmla="+- 0 -1349 -1436"/>
                  <a:gd name="T39" fmla="*/ -1349 h 166"/>
                  <a:gd name="T40" fmla="+- 0 2213 2063"/>
                  <a:gd name="T41" fmla="*/ T40 w 167"/>
                  <a:gd name="T42" fmla="+- 0 -1350 -1436"/>
                  <a:gd name="T43" fmla="*/ -1350 h 166"/>
                  <a:gd name="T44" fmla="+- 0 2213 2063"/>
                  <a:gd name="T45" fmla="*/ T44 w 167"/>
                  <a:gd name="T46" fmla="+- 0 -1352 -1436"/>
                  <a:gd name="T47" fmla="*/ -1352 h 166"/>
                  <a:gd name="T48" fmla="+- 0 2213 2063"/>
                  <a:gd name="T49" fmla="*/ T48 w 167"/>
                  <a:gd name="T50" fmla="+- 0 -1355 -1436"/>
                  <a:gd name="T51" fmla="*/ -1355 h 166"/>
                  <a:gd name="T52" fmla="+- 0 2174 2063"/>
                  <a:gd name="T53" fmla="*/ T52 w 167"/>
                  <a:gd name="T54" fmla="+- 0 -1377 -1436"/>
                  <a:gd name="T55" fmla="*/ -1377 h 166"/>
                  <a:gd name="T56" fmla="+- 0 2166 2063"/>
                  <a:gd name="T57" fmla="*/ T56 w 167"/>
                  <a:gd name="T58" fmla="+- 0 -1379 -1436"/>
                  <a:gd name="T59" fmla="*/ -137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7" h="166">
                    <a:moveTo>
                      <a:pt x="103" y="57"/>
                    </a:moveTo>
                    <a:lnTo>
                      <a:pt x="88" y="57"/>
                    </a:lnTo>
                    <a:lnTo>
                      <a:pt x="98" y="59"/>
                    </a:lnTo>
                    <a:lnTo>
                      <a:pt x="109" y="64"/>
                    </a:lnTo>
                    <a:lnTo>
                      <a:pt x="132" y="76"/>
                    </a:lnTo>
                    <a:lnTo>
                      <a:pt x="139" y="81"/>
                    </a:lnTo>
                    <a:lnTo>
                      <a:pt x="144" y="87"/>
                    </a:lnTo>
                    <a:lnTo>
                      <a:pt x="146" y="88"/>
                    </a:lnTo>
                    <a:lnTo>
                      <a:pt x="147" y="88"/>
                    </a:lnTo>
                    <a:lnTo>
                      <a:pt x="149" y="87"/>
                    </a:lnTo>
                    <a:lnTo>
                      <a:pt x="150" y="86"/>
                    </a:lnTo>
                    <a:lnTo>
                      <a:pt x="150" y="84"/>
                    </a:lnTo>
                    <a:lnTo>
                      <a:pt x="150" y="81"/>
                    </a:lnTo>
                    <a:lnTo>
                      <a:pt x="111" y="59"/>
                    </a:lnTo>
                    <a:lnTo>
                      <a:pt x="103"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4" name="Freeform 63"/>
              <p:cNvSpPr/>
              <p:nvPr/>
            </p:nvSpPr>
            <p:spPr bwMode="auto">
              <a:xfrm>
                <a:off x="2063" y="-1436"/>
                <a:ext cx="167" cy="166"/>
              </a:xfrm>
              <a:custGeom>
                <a:gdLst>
                  <a:gd name="T0" fmla="+- 0 2151 2063"/>
                  <a:gd name="T1" fmla="*/ T0 w 167"/>
                  <a:gd name="T2" fmla="+- 0 -1387 -1436"/>
                  <a:gd name="T3" fmla="*/ -1387 h 166"/>
                  <a:gd name="T4" fmla="+- 0 2141 2063"/>
                  <a:gd name="T5" fmla="*/ T4 w 167"/>
                  <a:gd name="T6" fmla="+- 0 -1387 -1436"/>
                  <a:gd name="T7" fmla="*/ -1387 h 166"/>
                  <a:gd name="T8" fmla="+- 0 2141 2063"/>
                  <a:gd name="T9" fmla="*/ T8 w 167"/>
                  <a:gd name="T10" fmla="+- 0 -1369 -1436"/>
                  <a:gd name="T11" fmla="*/ -1369 h 166"/>
                  <a:gd name="T12" fmla="+- 0 2140 2063"/>
                  <a:gd name="T13" fmla="*/ T12 w 167"/>
                  <a:gd name="T14" fmla="+- 0 -1349 -1436"/>
                  <a:gd name="T15" fmla="*/ -1349 h 166"/>
                  <a:gd name="T16" fmla="+- 0 2145 2063"/>
                  <a:gd name="T17" fmla="*/ T16 w 167"/>
                  <a:gd name="T18" fmla="+- 0 -1350 -1436"/>
                  <a:gd name="T19" fmla="*/ -1350 h 166"/>
                  <a:gd name="T20" fmla="+- 0 2149 2063"/>
                  <a:gd name="T21" fmla="*/ T20 w 167"/>
                  <a:gd name="T22" fmla="+- 0 -1351 -1436"/>
                  <a:gd name="T23" fmla="*/ -1351 h 166"/>
                  <a:gd name="T24" fmla="+- 0 2152 2063"/>
                  <a:gd name="T25" fmla="*/ T24 w 167"/>
                  <a:gd name="T26" fmla="+- 0 -1354 -1436"/>
                  <a:gd name="T27" fmla="*/ -1354 h 166"/>
                  <a:gd name="T28" fmla="+- 0 2151 2063"/>
                  <a:gd name="T29" fmla="*/ T28 w 167"/>
                  <a:gd name="T30" fmla="+- 0 -1367 -1436"/>
                  <a:gd name="T31" fmla="*/ -1367 h 166"/>
                  <a:gd name="T32" fmla="+- 0 2151 2063"/>
                  <a:gd name="T33" fmla="*/ T32 w 167"/>
                  <a:gd name="T34" fmla="+- 0 -1379 -1436"/>
                  <a:gd name="T35" fmla="*/ -1379 h 166"/>
                  <a:gd name="T36" fmla="+- 0 2166 2063"/>
                  <a:gd name="T37" fmla="*/ T36 w 167"/>
                  <a:gd name="T38" fmla="+- 0 -1379 -1436"/>
                  <a:gd name="T39" fmla="*/ -1379 h 166"/>
                  <a:gd name="T40" fmla="+- 0 2151 2063"/>
                  <a:gd name="T41" fmla="*/ T40 w 167"/>
                  <a:gd name="T42" fmla="+- 0 -1382 -1436"/>
                  <a:gd name="T43" fmla="*/ -1382 h 166"/>
                  <a:gd name="T44" fmla="+- 0 2151 2063"/>
                  <a:gd name="T45" fmla="*/ T44 w 167"/>
                  <a:gd name="T46" fmla="+- 0 -1387 -1436"/>
                  <a:gd name="T47" fmla="*/ -1387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7" h="166">
                    <a:moveTo>
                      <a:pt x="88" y="49"/>
                    </a:moveTo>
                    <a:lnTo>
                      <a:pt x="78" y="49"/>
                    </a:lnTo>
                    <a:lnTo>
                      <a:pt x="78" y="67"/>
                    </a:lnTo>
                    <a:lnTo>
                      <a:pt x="77" y="87"/>
                    </a:lnTo>
                    <a:lnTo>
                      <a:pt x="82" y="86"/>
                    </a:lnTo>
                    <a:lnTo>
                      <a:pt x="86" y="85"/>
                    </a:lnTo>
                    <a:lnTo>
                      <a:pt x="89" y="82"/>
                    </a:lnTo>
                    <a:lnTo>
                      <a:pt x="88" y="69"/>
                    </a:lnTo>
                    <a:lnTo>
                      <a:pt x="88" y="57"/>
                    </a:lnTo>
                    <a:lnTo>
                      <a:pt x="103" y="57"/>
                    </a:lnTo>
                    <a:lnTo>
                      <a:pt x="88" y="54"/>
                    </a:lnTo>
                    <a:lnTo>
                      <a:pt x="88"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5" name="Freeform 64"/>
              <p:cNvSpPr/>
              <p:nvPr/>
            </p:nvSpPr>
            <p:spPr bwMode="auto">
              <a:xfrm>
                <a:off x="2063" y="-1436"/>
                <a:ext cx="167" cy="166"/>
              </a:xfrm>
              <a:custGeom>
                <a:gdLst>
                  <a:gd name="T0" fmla="+- 0 2212 2063"/>
                  <a:gd name="T1" fmla="*/ T0 w 167"/>
                  <a:gd name="T2" fmla="+- 0 -1404 -1436"/>
                  <a:gd name="T3" fmla="*/ -1404 h 166"/>
                  <a:gd name="T4" fmla="+- 0 2203 2063"/>
                  <a:gd name="T5" fmla="*/ T4 w 167"/>
                  <a:gd name="T6" fmla="+- 0 -1393 -1436"/>
                  <a:gd name="T7" fmla="*/ -1393 h 166"/>
                  <a:gd name="T8" fmla="+- 0 2067 2063"/>
                  <a:gd name="T9" fmla="*/ T8 w 167"/>
                  <a:gd name="T10" fmla="+- 0 -1393 -1436"/>
                  <a:gd name="T11" fmla="*/ -1393 h 166"/>
                  <a:gd name="T12" fmla="+- 0 2073 2063"/>
                  <a:gd name="T13" fmla="*/ T12 w 167"/>
                  <a:gd name="T14" fmla="+- 0 -1386 -1436"/>
                  <a:gd name="T15" fmla="*/ -1386 h 166"/>
                  <a:gd name="T16" fmla="+- 0 2076 2063"/>
                  <a:gd name="T17" fmla="*/ T16 w 167"/>
                  <a:gd name="T18" fmla="+- 0 -1388 -1436"/>
                  <a:gd name="T19" fmla="*/ -1388 h 166"/>
                  <a:gd name="T20" fmla="+- 0 2081 2063"/>
                  <a:gd name="T21" fmla="*/ T20 w 167"/>
                  <a:gd name="T22" fmla="+- 0 -1389 -1436"/>
                  <a:gd name="T23" fmla="*/ -1389 h 166"/>
                  <a:gd name="T24" fmla="+- 0 2151 2063"/>
                  <a:gd name="T25" fmla="*/ T24 w 167"/>
                  <a:gd name="T26" fmla="+- 0 -1389 -1436"/>
                  <a:gd name="T27" fmla="*/ -1389 h 166"/>
                  <a:gd name="T28" fmla="+- 0 2225 2063"/>
                  <a:gd name="T29" fmla="*/ T28 w 167"/>
                  <a:gd name="T30" fmla="+- 0 -1389 -1436"/>
                  <a:gd name="T31" fmla="*/ -1389 h 166"/>
                  <a:gd name="T32" fmla="+- 0 2227 2063"/>
                  <a:gd name="T33" fmla="*/ T32 w 167"/>
                  <a:gd name="T34" fmla="+- 0 -1390 -1436"/>
                  <a:gd name="T35" fmla="*/ -1390 h 166"/>
                  <a:gd name="T36" fmla="+- 0 2225 2063"/>
                  <a:gd name="T37" fmla="*/ T36 w 167"/>
                  <a:gd name="T38" fmla="+- 0 -1392 -1436"/>
                  <a:gd name="T39" fmla="*/ -1392 h 166"/>
                  <a:gd name="T40" fmla="+- 0 2212 2063"/>
                  <a:gd name="T41" fmla="*/ T40 w 167"/>
                  <a:gd name="T42" fmla="+- 0 -1404 -1436"/>
                  <a:gd name="T43" fmla="*/ -1404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6">
                    <a:moveTo>
                      <a:pt x="149" y="32"/>
                    </a:moveTo>
                    <a:lnTo>
                      <a:pt x="140" y="43"/>
                    </a:lnTo>
                    <a:lnTo>
                      <a:pt x="4" y="43"/>
                    </a:lnTo>
                    <a:lnTo>
                      <a:pt x="10" y="50"/>
                    </a:lnTo>
                    <a:lnTo>
                      <a:pt x="13" y="48"/>
                    </a:lnTo>
                    <a:lnTo>
                      <a:pt x="18" y="47"/>
                    </a:lnTo>
                    <a:lnTo>
                      <a:pt x="88" y="47"/>
                    </a:lnTo>
                    <a:lnTo>
                      <a:pt x="162" y="47"/>
                    </a:lnTo>
                    <a:lnTo>
                      <a:pt x="164" y="46"/>
                    </a:lnTo>
                    <a:lnTo>
                      <a:pt x="162" y="44"/>
                    </a:lnTo>
                    <a:lnTo>
                      <a:pt x="149"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6" name="Freeform 65"/>
              <p:cNvSpPr/>
              <p:nvPr/>
            </p:nvSpPr>
            <p:spPr bwMode="auto">
              <a:xfrm>
                <a:off x="2063" y="-1436"/>
                <a:ext cx="167" cy="166"/>
              </a:xfrm>
              <a:custGeom>
                <a:gdLst>
                  <a:gd name="T0" fmla="+- 0 2140 2063"/>
                  <a:gd name="T1" fmla="*/ T0 w 167"/>
                  <a:gd name="T2" fmla="+- 0 -1436 -1436"/>
                  <a:gd name="T3" fmla="*/ -1436 h 166"/>
                  <a:gd name="T4" fmla="+- 0 2141 2063"/>
                  <a:gd name="T5" fmla="*/ T4 w 167"/>
                  <a:gd name="T6" fmla="+- 0 -1423 -1436"/>
                  <a:gd name="T7" fmla="*/ -1423 h 166"/>
                  <a:gd name="T8" fmla="+- 0 2141 2063"/>
                  <a:gd name="T9" fmla="*/ T8 w 167"/>
                  <a:gd name="T10" fmla="+- 0 -1393 -1436"/>
                  <a:gd name="T11" fmla="*/ -1393 h 166"/>
                  <a:gd name="T12" fmla="+- 0 2151 2063"/>
                  <a:gd name="T13" fmla="*/ T12 w 167"/>
                  <a:gd name="T14" fmla="+- 0 -1393 -1436"/>
                  <a:gd name="T15" fmla="*/ -1393 h 166"/>
                  <a:gd name="T16" fmla="+- 0 2151 2063"/>
                  <a:gd name="T17" fmla="*/ T16 w 167"/>
                  <a:gd name="T18" fmla="+- 0 -1424 -1436"/>
                  <a:gd name="T19" fmla="*/ -1424 h 166"/>
                  <a:gd name="T20" fmla="+- 0 2154 2063"/>
                  <a:gd name="T21" fmla="*/ T20 w 167"/>
                  <a:gd name="T22" fmla="+- 0 -1426 -1436"/>
                  <a:gd name="T23" fmla="*/ -1426 h 166"/>
                  <a:gd name="T24" fmla="+- 0 2156 2063"/>
                  <a:gd name="T25" fmla="*/ T24 w 167"/>
                  <a:gd name="T26" fmla="+- 0 -1428 -1436"/>
                  <a:gd name="T27" fmla="*/ -1428 h 166"/>
                  <a:gd name="T28" fmla="+- 0 2157 2063"/>
                  <a:gd name="T29" fmla="*/ T28 w 167"/>
                  <a:gd name="T30" fmla="+- 0 -1428 -1436"/>
                  <a:gd name="T31" fmla="*/ -1428 h 166"/>
                  <a:gd name="T32" fmla="+- 0 2157 2063"/>
                  <a:gd name="T33" fmla="*/ T32 w 167"/>
                  <a:gd name="T34" fmla="+- 0 -1429 -1436"/>
                  <a:gd name="T35" fmla="*/ -1429 h 166"/>
                  <a:gd name="T36" fmla="+- 0 2154 2063"/>
                  <a:gd name="T37" fmla="*/ T36 w 167"/>
                  <a:gd name="T38" fmla="+- 0 -1431 -1436"/>
                  <a:gd name="T39" fmla="*/ -1431 h 166"/>
                  <a:gd name="T40" fmla="+- 0 2140 2063"/>
                  <a:gd name="T41" fmla="*/ T40 w 167"/>
                  <a:gd name="T42" fmla="+- 0 -1436 -1436"/>
                  <a:gd name="T43" fmla="*/ -1436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6">
                    <a:moveTo>
                      <a:pt x="77" y="0"/>
                    </a:moveTo>
                    <a:lnTo>
                      <a:pt x="78" y="13"/>
                    </a:lnTo>
                    <a:lnTo>
                      <a:pt x="78" y="43"/>
                    </a:lnTo>
                    <a:lnTo>
                      <a:pt x="88" y="43"/>
                    </a:lnTo>
                    <a:lnTo>
                      <a:pt x="88" y="12"/>
                    </a:lnTo>
                    <a:lnTo>
                      <a:pt x="91" y="10"/>
                    </a:lnTo>
                    <a:lnTo>
                      <a:pt x="93" y="8"/>
                    </a:lnTo>
                    <a:lnTo>
                      <a:pt x="94" y="8"/>
                    </a:lnTo>
                    <a:lnTo>
                      <a:pt x="94" y="7"/>
                    </a:lnTo>
                    <a:lnTo>
                      <a:pt x="91" y="5"/>
                    </a:lnTo>
                    <a:lnTo>
                      <a:pt x="7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7" name="Freeform 66"/>
              <p:cNvSpPr/>
              <p:nvPr/>
            </p:nvSpPr>
            <p:spPr bwMode="auto">
              <a:xfrm>
                <a:off x="2063" y="-1436"/>
                <a:ext cx="167" cy="166"/>
              </a:xfrm>
              <a:custGeom>
                <a:gdLst>
                  <a:gd name="T0" fmla="+- 0 2186 2063"/>
                  <a:gd name="T1" fmla="*/ T0 w 167"/>
                  <a:gd name="T2" fmla="+- 0 -1432 -1436"/>
                  <a:gd name="T3" fmla="*/ -1432 h 166"/>
                  <a:gd name="T4" fmla="+- 0 2163 2063"/>
                  <a:gd name="T5" fmla="*/ T4 w 167"/>
                  <a:gd name="T6" fmla="+- 0 -1396 -1436"/>
                  <a:gd name="T7" fmla="*/ -1396 h 166"/>
                  <a:gd name="T8" fmla="+- 0 2163 2063"/>
                  <a:gd name="T9" fmla="*/ T8 w 167"/>
                  <a:gd name="T10" fmla="+- 0 -1395 -1436"/>
                  <a:gd name="T11" fmla="*/ -1395 h 166"/>
                  <a:gd name="T12" fmla="+- 0 2162 2063"/>
                  <a:gd name="T13" fmla="*/ T12 w 167"/>
                  <a:gd name="T14" fmla="+- 0 -1393 -1436"/>
                  <a:gd name="T15" fmla="*/ -1393 h 166"/>
                  <a:gd name="T16" fmla="+- 0 2167 2063"/>
                  <a:gd name="T17" fmla="*/ T16 w 167"/>
                  <a:gd name="T18" fmla="+- 0 -1393 -1436"/>
                  <a:gd name="T19" fmla="*/ -1393 h 166"/>
                  <a:gd name="T20" fmla="+- 0 2175 2063"/>
                  <a:gd name="T21" fmla="*/ T20 w 167"/>
                  <a:gd name="T22" fmla="+- 0 -1400 -1436"/>
                  <a:gd name="T23" fmla="*/ -1400 h 166"/>
                  <a:gd name="T24" fmla="+- 0 2184 2063"/>
                  <a:gd name="T25" fmla="*/ T24 w 167"/>
                  <a:gd name="T26" fmla="+- 0 -1409 -1436"/>
                  <a:gd name="T27" fmla="*/ -1409 h 166"/>
                  <a:gd name="T28" fmla="+- 0 2194 2063"/>
                  <a:gd name="T29" fmla="*/ T28 w 167"/>
                  <a:gd name="T30" fmla="+- 0 -1419 -1436"/>
                  <a:gd name="T31" fmla="*/ -1419 h 166"/>
                  <a:gd name="T32" fmla="+- 0 2199 2063"/>
                  <a:gd name="T33" fmla="*/ T32 w 167"/>
                  <a:gd name="T34" fmla="+- 0 -1419 -1436"/>
                  <a:gd name="T35" fmla="*/ -1419 h 166"/>
                  <a:gd name="T36" fmla="+- 0 2201 2063"/>
                  <a:gd name="T37" fmla="*/ T36 w 167"/>
                  <a:gd name="T38" fmla="+- 0 -1420 -1436"/>
                  <a:gd name="T39" fmla="*/ -1420 h 166"/>
                  <a:gd name="T40" fmla="+- 0 2199 2063"/>
                  <a:gd name="T41" fmla="*/ T40 w 167"/>
                  <a:gd name="T42" fmla="+- 0 -1423 -1436"/>
                  <a:gd name="T43" fmla="*/ -1423 h 166"/>
                  <a:gd name="T44" fmla="+- 0 2186 2063"/>
                  <a:gd name="T45" fmla="*/ T44 w 167"/>
                  <a:gd name="T46" fmla="+- 0 -1432 -1436"/>
                  <a:gd name="T47" fmla="*/ -1432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7" h="166">
                    <a:moveTo>
                      <a:pt x="123" y="4"/>
                    </a:moveTo>
                    <a:lnTo>
                      <a:pt x="100" y="40"/>
                    </a:lnTo>
                    <a:lnTo>
                      <a:pt x="100" y="41"/>
                    </a:lnTo>
                    <a:lnTo>
                      <a:pt x="99" y="43"/>
                    </a:lnTo>
                    <a:lnTo>
                      <a:pt x="104" y="43"/>
                    </a:lnTo>
                    <a:lnTo>
                      <a:pt x="112" y="36"/>
                    </a:lnTo>
                    <a:lnTo>
                      <a:pt x="121" y="27"/>
                    </a:lnTo>
                    <a:lnTo>
                      <a:pt x="131" y="17"/>
                    </a:lnTo>
                    <a:lnTo>
                      <a:pt x="136" y="17"/>
                    </a:lnTo>
                    <a:lnTo>
                      <a:pt x="138" y="16"/>
                    </a:lnTo>
                    <a:lnTo>
                      <a:pt x="136" y="13"/>
                    </a:lnTo>
                    <a:lnTo>
                      <a:pt x="123"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8" name="Freeform 67"/>
              <p:cNvSpPr/>
              <p:nvPr/>
            </p:nvSpPr>
            <p:spPr bwMode="auto">
              <a:xfrm>
                <a:off x="2063" y="-1436"/>
                <a:ext cx="167" cy="166"/>
              </a:xfrm>
              <a:custGeom>
                <a:gdLst>
                  <a:gd name="T0" fmla="+- 0 2094 2063"/>
                  <a:gd name="T1" fmla="*/ T0 w 167"/>
                  <a:gd name="T2" fmla="+- 0 -1429 -1436"/>
                  <a:gd name="T3" fmla="*/ -1429 h 166"/>
                  <a:gd name="T4" fmla="+- 0 2093 2063"/>
                  <a:gd name="T5" fmla="*/ T4 w 167"/>
                  <a:gd name="T6" fmla="+- 0 -1427 -1436"/>
                  <a:gd name="T7" fmla="*/ -1427 h 166"/>
                  <a:gd name="T8" fmla="+- 0 2098 2063"/>
                  <a:gd name="T9" fmla="*/ T8 w 167"/>
                  <a:gd name="T10" fmla="+- 0 -1423 -1436"/>
                  <a:gd name="T11" fmla="*/ -1423 h 166"/>
                  <a:gd name="T12" fmla="+- 0 2102 2063"/>
                  <a:gd name="T13" fmla="*/ T12 w 167"/>
                  <a:gd name="T14" fmla="+- 0 -1419 -1436"/>
                  <a:gd name="T15" fmla="*/ -1419 h 166"/>
                  <a:gd name="T16" fmla="+- 0 2106 2063"/>
                  <a:gd name="T17" fmla="*/ T16 w 167"/>
                  <a:gd name="T18" fmla="+- 0 -1413 -1436"/>
                  <a:gd name="T19" fmla="*/ -1413 h 166"/>
                  <a:gd name="T20" fmla="+- 0 2109 2063"/>
                  <a:gd name="T21" fmla="*/ T20 w 167"/>
                  <a:gd name="T22" fmla="+- 0 -1409 -1436"/>
                  <a:gd name="T23" fmla="*/ -1409 h 166"/>
                  <a:gd name="T24" fmla="+- 0 2113 2063"/>
                  <a:gd name="T25" fmla="*/ T24 w 167"/>
                  <a:gd name="T26" fmla="+- 0 -1400 -1436"/>
                  <a:gd name="T27" fmla="*/ -1400 h 166"/>
                  <a:gd name="T28" fmla="+- 0 2114 2063"/>
                  <a:gd name="T29" fmla="*/ T28 w 167"/>
                  <a:gd name="T30" fmla="+- 0 -1398 -1436"/>
                  <a:gd name="T31" fmla="*/ -1398 h 166"/>
                  <a:gd name="T32" fmla="+- 0 2123 2063"/>
                  <a:gd name="T33" fmla="*/ T32 w 167"/>
                  <a:gd name="T34" fmla="+- 0 -1409 -1436"/>
                  <a:gd name="T35" fmla="*/ -1409 h 166"/>
                  <a:gd name="T36" fmla="+- 0 2122 2063"/>
                  <a:gd name="T37" fmla="*/ T36 w 167"/>
                  <a:gd name="T38" fmla="+- 0 -1412 -1436"/>
                  <a:gd name="T39" fmla="*/ -1412 h 166"/>
                  <a:gd name="T40" fmla="+- 0 2120 2063"/>
                  <a:gd name="T41" fmla="*/ T40 w 167"/>
                  <a:gd name="T42" fmla="+- 0 -1414 -1436"/>
                  <a:gd name="T43" fmla="*/ -1414 h 166"/>
                  <a:gd name="T44" fmla="+- 0 2115 2063"/>
                  <a:gd name="T45" fmla="*/ T44 w 167"/>
                  <a:gd name="T46" fmla="+- 0 -1418 -1436"/>
                  <a:gd name="T47" fmla="*/ -1418 h 166"/>
                  <a:gd name="T48" fmla="+- 0 2107 2063"/>
                  <a:gd name="T49" fmla="*/ T48 w 167"/>
                  <a:gd name="T50" fmla="+- 0 -1423 -1436"/>
                  <a:gd name="T51" fmla="*/ -1423 h 166"/>
                  <a:gd name="T52" fmla="+- 0 2094 2063"/>
                  <a:gd name="T53" fmla="*/ T52 w 167"/>
                  <a:gd name="T54" fmla="+- 0 -1429 -1436"/>
                  <a:gd name="T55" fmla="*/ -1429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7" h="166">
                    <a:moveTo>
                      <a:pt x="31" y="7"/>
                    </a:moveTo>
                    <a:lnTo>
                      <a:pt x="30" y="9"/>
                    </a:lnTo>
                    <a:lnTo>
                      <a:pt x="35" y="13"/>
                    </a:lnTo>
                    <a:lnTo>
                      <a:pt x="39" y="17"/>
                    </a:lnTo>
                    <a:lnTo>
                      <a:pt x="43" y="23"/>
                    </a:lnTo>
                    <a:lnTo>
                      <a:pt x="46" y="27"/>
                    </a:lnTo>
                    <a:lnTo>
                      <a:pt x="50" y="36"/>
                    </a:lnTo>
                    <a:lnTo>
                      <a:pt x="51" y="38"/>
                    </a:lnTo>
                    <a:lnTo>
                      <a:pt x="60" y="27"/>
                    </a:lnTo>
                    <a:lnTo>
                      <a:pt x="59" y="24"/>
                    </a:lnTo>
                    <a:lnTo>
                      <a:pt x="57" y="22"/>
                    </a:lnTo>
                    <a:lnTo>
                      <a:pt x="52" y="18"/>
                    </a:lnTo>
                    <a:lnTo>
                      <a:pt x="44" y="13"/>
                    </a:lnTo>
                    <a:lnTo>
                      <a:pt x="31"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7" name="Group 68"/>
            <p:cNvGrpSpPr/>
            <p:nvPr/>
          </p:nvGrpSpPr>
          <p:grpSpPr>
            <a:xfrm>
              <a:off x="2240" y="-1436"/>
              <a:ext cx="170" cy="168"/>
              <a:chOff x="2240" y="-1436"/>
              <a:chExt cx="170" cy="168"/>
            </a:xfrm>
          </p:grpSpPr>
          <p:sp>
            <p:nvSpPr>
              <p:cNvPr id="1796" name="Freeform 69"/>
              <p:cNvSpPr/>
              <p:nvPr/>
            </p:nvSpPr>
            <p:spPr bwMode="auto">
              <a:xfrm>
                <a:off x="2240" y="-1436"/>
                <a:ext cx="170" cy="168"/>
              </a:xfrm>
              <a:custGeom>
                <a:gdLst>
                  <a:gd name="T0" fmla="+- 0 2286 2240"/>
                  <a:gd name="T1" fmla="*/ T0 w 170"/>
                  <a:gd name="T2" fmla="+- 0 -1290 -1436"/>
                  <a:gd name="T3" fmla="*/ -1290 h 168"/>
                  <a:gd name="T4" fmla="+- 0 2286 2240"/>
                  <a:gd name="T5" fmla="*/ T4 w 170"/>
                  <a:gd name="T6" fmla="+- 0 -1287 -1436"/>
                  <a:gd name="T7" fmla="*/ -1287 h 168"/>
                  <a:gd name="T8" fmla="+- 0 2296 2240"/>
                  <a:gd name="T9" fmla="*/ T8 w 170"/>
                  <a:gd name="T10" fmla="+- 0 -1285 -1436"/>
                  <a:gd name="T11" fmla="*/ -1285 h 168"/>
                  <a:gd name="T12" fmla="+- 0 2303 2240"/>
                  <a:gd name="T13" fmla="*/ T12 w 170"/>
                  <a:gd name="T14" fmla="+- 0 -1283 -1436"/>
                  <a:gd name="T15" fmla="*/ -1283 h 168"/>
                  <a:gd name="T16" fmla="+- 0 2313 2240"/>
                  <a:gd name="T17" fmla="*/ T16 w 170"/>
                  <a:gd name="T18" fmla="+- 0 -1269 -1436"/>
                  <a:gd name="T19" fmla="*/ -1269 h 168"/>
                  <a:gd name="T20" fmla="+- 0 2323 2240"/>
                  <a:gd name="T21" fmla="*/ T20 w 170"/>
                  <a:gd name="T22" fmla="+- 0 -1271 -1436"/>
                  <a:gd name="T23" fmla="*/ -1271 h 168"/>
                  <a:gd name="T24" fmla="+- 0 2329 2240"/>
                  <a:gd name="T25" fmla="*/ T24 w 170"/>
                  <a:gd name="T26" fmla="+- 0 -1274 -1436"/>
                  <a:gd name="T27" fmla="*/ -1274 h 168"/>
                  <a:gd name="T28" fmla="+- 0 2332 2240"/>
                  <a:gd name="T29" fmla="*/ T28 w 170"/>
                  <a:gd name="T30" fmla="+- 0 -1282 -1436"/>
                  <a:gd name="T31" fmla="*/ -1282 h 168"/>
                  <a:gd name="T32" fmla="+- 0 2333 2240"/>
                  <a:gd name="T33" fmla="*/ T32 w 170"/>
                  <a:gd name="T34" fmla="+- 0 -1284 -1436"/>
                  <a:gd name="T35" fmla="*/ -1284 h 168"/>
                  <a:gd name="T36" fmla="+- 0 2333 2240"/>
                  <a:gd name="T37" fmla="*/ T36 w 170"/>
                  <a:gd name="T38" fmla="+- 0 -1286 -1436"/>
                  <a:gd name="T39" fmla="*/ -1286 h 168"/>
                  <a:gd name="T40" fmla="+- 0 2317 2240"/>
                  <a:gd name="T41" fmla="*/ T40 w 170"/>
                  <a:gd name="T42" fmla="+- 0 -1286 -1436"/>
                  <a:gd name="T43" fmla="*/ -1286 h 168"/>
                  <a:gd name="T44" fmla="+- 0 2312 2240"/>
                  <a:gd name="T45" fmla="*/ T44 w 170"/>
                  <a:gd name="T46" fmla="+- 0 -1287 -1436"/>
                  <a:gd name="T47" fmla="*/ -1287 h 168"/>
                  <a:gd name="T48" fmla="+- 0 2310 2240"/>
                  <a:gd name="T49" fmla="*/ T48 w 170"/>
                  <a:gd name="T50" fmla="+- 0 -1287 -1436"/>
                  <a:gd name="T51" fmla="*/ -1287 h 168"/>
                  <a:gd name="T52" fmla="+- 0 2307 2240"/>
                  <a:gd name="T53" fmla="*/ T52 w 170"/>
                  <a:gd name="T54" fmla="+- 0 -1287 -1436"/>
                  <a:gd name="T55" fmla="*/ -1287 h 168"/>
                  <a:gd name="T56" fmla="+- 0 2299 2240"/>
                  <a:gd name="T57" fmla="*/ T56 w 170"/>
                  <a:gd name="T58" fmla="+- 0 -1288 -1436"/>
                  <a:gd name="T59" fmla="*/ -1288 h 168"/>
                  <a:gd name="T60" fmla="+- 0 2286 2240"/>
                  <a:gd name="T61" fmla="*/ T60 w 170"/>
                  <a:gd name="T62" fmla="+- 0 -1290 -1436"/>
                  <a:gd name="T63" fmla="*/ -1290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8">
                    <a:moveTo>
                      <a:pt x="46" y="146"/>
                    </a:moveTo>
                    <a:lnTo>
                      <a:pt x="46" y="149"/>
                    </a:lnTo>
                    <a:lnTo>
                      <a:pt x="56" y="151"/>
                    </a:lnTo>
                    <a:lnTo>
                      <a:pt x="63" y="153"/>
                    </a:lnTo>
                    <a:lnTo>
                      <a:pt x="73" y="167"/>
                    </a:lnTo>
                    <a:lnTo>
                      <a:pt x="83" y="165"/>
                    </a:lnTo>
                    <a:lnTo>
                      <a:pt x="89" y="162"/>
                    </a:lnTo>
                    <a:lnTo>
                      <a:pt x="92" y="154"/>
                    </a:lnTo>
                    <a:lnTo>
                      <a:pt x="93" y="152"/>
                    </a:lnTo>
                    <a:lnTo>
                      <a:pt x="93" y="150"/>
                    </a:lnTo>
                    <a:lnTo>
                      <a:pt x="77" y="150"/>
                    </a:lnTo>
                    <a:lnTo>
                      <a:pt x="72" y="149"/>
                    </a:lnTo>
                    <a:lnTo>
                      <a:pt x="70" y="149"/>
                    </a:lnTo>
                    <a:lnTo>
                      <a:pt x="67" y="149"/>
                    </a:lnTo>
                    <a:lnTo>
                      <a:pt x="59" y="148"/>
                    </a:lnTo>
                    <a:lnTo>
                      <a:pt x="46" y="1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7" name="Freeform 70"/>
              <p:cNvSpPr/>
              <p:nvPr/>
            </p:nvSpPr>
            <p:spPr bwMode="auto">
              <a:xfrm>
                <a:off x="2240" y="-1436"/>
                <a:ext cx="170" cy="168"/>
              </a:xfrm>
              <a:custGeom>
                <a:gdLst>
                  <a:gd name="T0" fmla="+- 0 2333 2240"/>
                  <a:gd name="T1" fmla="*/ T0 w 170"/>
                  <a:gd name="T2" fmla="+- 0 -1320 -1436"/>
                  <a:gd name="T3" fmla="*/ -1320 h 168"/>
                  <a:gd name="T4" fmla="+- 0 2321 2240"/>
                  <a:gd name="T5" fmla="*/ T4 w 170"/>
                  <a:gd name="T6" fmla="+- 0 -1320 -1436"/>
                  <a:gd name="T7" fmla="*/ -1320 h 168"/>
                  <a:gd name="T8" fmla="+- 0 2321 2240"/>
                  <a:gd name="T9" fmla="*/ T8 w 170"/>
                  <a:gd name="T10" fmla="+- 0 -1292 -1436"/>
                  <a:gd name="T11" fmla="*/ -1292 h 168"/>
                  <a:gd name="T12" fmla="+- 0 2321 2240"/>
                  <a:gd name="T13" fmla="*/ T12 w 170"/>
                  <a:gd name="T14" fmla="+- 0 -1290 -1436"/>
                  <a:gd name="T15" fmla="*/ -1290 h 168"/>
                  <a:gd name="T16" fmla="+- 0 2320 2240"/>
                  <a:gd name="T17" fmla="*/ T16 w 170"/>
                  <a:gd name="T18" fmla="+- 0 -1287 -1436"/>
                  <a:gd name="T19" fmla="*/ -1287 h 168"/>
                  <a:gd name="T20" fmla="+- 0 2317 2240"/>
                  <a:gd name="T21" fmla="*/ T20 w 170"/>
                  <a:gd name="T22" fmla="+- 0 -1286 -1436"/>
                  <a:gd name="T23" fmla="*/ -1286 h 168"/>
                  <a:gd name="T24" fmla="+- 0 2333 2240"/>
                  <a:gd name="T25" fmla="*/ T24 w 170"/>
                  <a:gd name="T26" fmla="+- 0 -1286 -1436"/>
                  <a:gd name="T27" fmla="*/ -1286 h 168"/>
                  <a:gd name="T28" fmla="+- 0 2333 2240"/>
                  <a:gd name="T29" fmla="*/ T28 w 170"/>
                  <a:gd name="T30" fmla="+- 0 -1320 -1436"/>
                  <a:gd name="T31" fmla="*/ -1320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93" y="116"/>
                    </a:moveTo>
                    <a:lnTo>
                      <a:pt x="81" y="116"/>
                    </a:lnTo>
                    <a:lnTo>
                      <a:pt x="81" y="144"/>
                    </a:lnTo>
                    <a:lnTo>
                      <a:pt x="81" y="146"/>
                    </a:lnTo>
                    <a:lnTo>
                      <a:pt x="80" y="149"/>
                    </a:lnTo>
                    <a:lnTo>
                      <a:pt x="77" y="150"/>
                    </a:lnTo>
                    <a:lnTo>
                      <a:pt x="93" y="150"/>
                    </a:lnTo>
                    <a:lnTo>
                      <a:pt x="93" y="1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8" name="Freeform 71"/>
              <p:cNvSpPr/>
              <p:nvPr/>
            </p:nvSpPr>
            <p:spPr bwMode="auto">
              <a:xfrm>
                <a:off x="2240" y="-1436"/>
                <a:ext cx="170" cy="168"/>
              </a:xfrm>
              <a:custGeom>
                <a:gdLst>
                  <a:gd name="T0" fmla="+- 0 2392 2240"/>
                  <a:gd name="T1" fmla="*/ T0 w 170"/>
                  <a:gd name="T2" fmla="+- 0 -1336 -1436"/>
                  <a:gd name="T3" fmla="*/ -1336 h 168"/>
                  <a:gd name="T4" fmla="+- 0 2383 2240"/>
                  <a:gd name="T5" fmla="*/ T4 w 170"/>
                  <a:gd name="T6" fmla="+- 0 -1324 -1436"/>
                  <a:gd name="T7" fmla="*/ -1324 h 168"/>
                  <a:gd name="T8" fmla="+- 0 2240 2240"/>
                  <a:gd name="T9" fmla="*/ T8 w 170"/>
                  <a:gd name="T10" fmla="+- 0 -1324 -1436"/>
                  <a:gd name="T11" fmla="*/ -1324 h 168"/>
                  <a:gd name="T12" fmla="+- 0 2248 2240"/>
                  <a:gd name="T13" fmla="*/ T12 w 170"/>
                  <a:gd name="T14" fmla="+- 0 -1317 -1436"/>
                  <a:gd name="T15" fmla="*/ -1317 h 168"/>
                  <a:gd name="T16" fmla="+- 0 2251 2240"/>
                  <a:gd name="T17" fmla="*/ T16 w 170"/>
                  <a:gd name="T18" fmla="+- 0 -1319 -1436"/>
                  <a:gd name="T19" fmla="*/ -1319 h 168"/>
                  <a:gd name="T20" fmla="+- 0 2255 2240"/>
                  <a:gd name="T21" fmla="*/ T20 w 170"/>
                  <a:gd name="T22" fmla="+- 0 -1320 -1436"/>
                  <a:gd name="T23" fmla="*/ -1320 h 168"/>
                  <a:gd name="T24" fmla="+- 0 2407 2240"/>
                  <a:gd name="T25" fmla="*/ T24 w 170"/>
                  <a:gd name="T26" fmla="+- 0 -1320 -1436"/>
                  <a:gd name="T27" fmla="*/ -1320 h 168"/>
                  <a:gd name="T28" fmla="+- 0 2407 2240"/>
                  <a:gd name="T29" fmla="*/ T28 w 170"/>
                  <a:gd name="T30" fmla="+- 0 -1321 -1436"/>
                  <a:gd name="T31" fmla="*/ -1321 h 168"/>
                  <a:gd name="T32" fmla="+- 0 2405 2240"/>
                  <a:gd name="T33" fmla="*/ T32 w 170"/>
                  <a:gd name="T34" fmla="+- 0 -1323 -1436"/>
                  <a:gd name="T35" fmla="*/ -1323 h 168"/>
                  <a:gd name="T36" fmla="+- 0 2392 2240"/>
                  <a:gd name="T37" fmla="*/ T36 w 170"/>
                  <a:gd name="T38" fmla="+- 0 -1336 -1436"/>
                  <a:gd name="T39" fmla="*/ -133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8">
                    <a:moveTo>
                      <a:pt x="152" y="100"/>
                    </a:moveTo>
                    <a:lnTo>
                      <a:pt x="143" y="112"/>
                    </a:lnTo>
                    <a:lnTo>
                      <a:pt x="0" y="112"/>
                    </a:lnTo>
                    <a:lnTo>
                      <a:pt x="8" y="119"/>
                    </a:lnTo>
                    <a:lnTo>
                      <a:pt x="11" y="117"/>
                    </a:lnTo>
                    <a:lnTo>
                      <a:pt x="15" y="116"/>
                    </a:lnTo>
                    <a:lnTo>
                      <a:pt x="167" y="116"/>
                    </a:lnTo>
                    <a:lnTo>
                      <a:pt x="167" y="115"/>
                    </a:lnTo>
                    <a:lnTo>
                      <a:pt x="165" y="113"/>
                    </a:lnTo>
                    <a:lnTo>
                      <a:pt x="152" y="1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99" name="Freeform 72"/>
              <p:cNvSpPr/>
              <p:nvPr/>
            </p:nvSpPr>
            <p:spPr bwMode="auto">
              <a:xfrm>
                <a:off x="2240" y="-1436"/>
                <a:ext cx="170" cy="168"/>
              </a:xfrm>
              <a:custGeom>
                <a:gdLst>
                  <a:gd name="T0" fmla="+- 0 2375 2240"/>
                  <a:gd name="T1" fmla="*/ T0 w 170"/>
                  <a:gd name="T2" fmla="+- 0 -1357 -1436"/>
                  <a:gd name="T3" fmla="*/ -1357 h 168"/>
                  <a:gd name="T4" fmla="+- 0 2349 2240"/>
                  <a:gd name="T5" fmla="*/ T4 w 170"/>
                  <a:gd name="T6" fmla="+- 0 -1357 -1436"/>
                  <a:gd name="T7" fmla="*/ -1357 h 168"/>
                  <a:gd name="T8" fmla="+- 0 2346 2240"/>
                  <a:gd name="T9" fmla="*/ T8 w 170"/>
                  <a:gd name="T10" fmla="+- 0 -1354 -1436"/>
                  <a:gd name="T11" fmla="*/ -1354 h 168"/>
                  <a:gd name="T12" fmla="+- 0 2340 2240"/>
                  <a:gd name="T13" fmla="*/ T12 w 170"/>
                  <a:gd name="T14" fmla="+- 0 -1348 -1436"/>
                  <a:gd name="T15" fmla="*/ -1348 h 168"/>
                  <a:gd name="T16" fmla="+- 0 2331 2240"/>
                  <a:gd name="T17" fmla="*/ T16 w 170"/>
                  <a:gd name="T18" fmla="+- 0 -1339 -1436"/>
                  <a:gd name="T19" fmla="*/ -1339 h 168"/>
                  <a:gd name="T20" fmla="+- 0 2321 2240"/>
                  <a:gd name="T21" fmla="*/ T20 w 170"/>
                  <a:gd name="T22" fmla="+- 0 -1339 -1436"/>
                  <a:gd name="T23" fmla="*/ -1339 h 168"/>
                  <a:gd name="T24" fmla="+- 0 2321 2240"/>
                  <a:gd name="T25" fmla="*/ T24 w 170"/>
                  <a:gd name="T26" fmla="+- 0 -1331 -1436"/>
                  <a:gd name="T27" fmla="*/ -1331 h 168"/>
                  <a:gd name="T28" fmla="+- 0 2321 2240"/>
                  <a:gd name="T29" fmla="*/ T28 w 170"/>
                  <a:gd name="T30" fmla="+- 0 -1324 -1436"/>
                  <a:gd name="T31" fmla="*/ -1324 h 168"/>
                  <a:gd name="T32" fmla="+- 0 2333 2240"/>
                  <a:gd name="T33" fmla="*/ T32 w 170"/>
                  <a:gd name="T34" fmla="+- 0 -1324 -1436"/>
                  <a:gd name="T35" fmla="*/ -1324 h 168"/>
                  <a:gd name="T36" fmla="+- 0 2333 2240"/>
                  <a:gd name="T37" fmla="*/ T36 w 170"/>
                  <a:gd name="T38" fmla="+- 0 -1335 -1436"/>
                  <a:gd name="T39" fmla="*/ -1335 h 168"/>
                  <a:gd name="T40" fmla="+- 0 2338 2240"/>
                  <a:gd name="T41" fmla="*/ T40 w 170"/>
                  <a:gd name="T42" fmla="+- 0 -1339 -1436"/>
                  <a:gd name="T43" fmla="*/ -1339 h 168"/>
                  <a:gd name="T44" fmla="+- 0 2331 2240"/>
                  <a:gd name="T45" fmla="*/ T44 w 170"/>
                  <a:gd name="T46" fmla="+- 0 -1339 -1436"/>
                  <a:gd name="T47" fmla="*/ -1339 h 168"/>
                  <a:gd name="T48" fmla="+- 0 2320 2240"/>
                  <a:gd name="T49" fmla="*/ T48 w 170"/>
                  <a:gd name="T50" fmla="+- 0 -1344 -1436"/>
                  <a:gd name="T51" fmla="*/ -1344 h 168"/>
                  <a:gd name="T52" fmla="+- 0 2345 2240"/>
                  <a:gd name="T53" fmla="*/ T52 w 170"/>
                  <a:gd name="T54" fmla="+- 0 -1344 -1436"/>
                  <a:gd name="T55" fmla="*/ -1344 h 168"/>
                  <a:gd name="T56" fmla="+- 0 2346 2240"/>
                  <a:gd name="T57" fmla="*/ T56 w 170"/>
                  <a:gd name="T58" fmla="+- 0 -1345 -1436"/>
                  <a:gd name="T59" fmla="*/ -1345 h 168"/>
                  <a:gd name="T60" fmla="+- 0 2355 2240"/>
                  <a:gd name="T61" fmla="*/ T60 w 170"/>
                  <a:gd name="T62" fmla="+- 0 -1350 -1436"/>
                  <a:gd name="T63" fmla="*/ -1350 h 168"/>
                  <a:gd name="T64" fmla="+- 0 2363 2240"/>
                  <a:gd name="T65" fmla="*/ T64 w 170"/>
                  <a:gd name="T66" fmla="+- 0 -1353 -1436"/>
                  <a:gd name="T67" fmla="*/ -1353 h 168"/>
                  <a:gd name="T68" fmla="+- 0 2366 2240"/>
                  <a:gd name="T69" fmla="*/ T68 w 170"/>
                  <a:gd name="T70" fmla="+- 0 -1354 -1436"/>
                  <a:gd name="T71" fmla="*/ -1354 h 168"/>
                  <a:gd name="T72" fmla="+- 0 2374 2240"/>
                  <a:gd name="T73" fmla="*/ T72 w 170"/>
                  <a:gd name="T74" fmla="+- 0 -1354 -1436"/>
                  <a:gd name="T75" fmla="*/ -1354 h 168"/>
                  <a:gd name="T76" fmla="+- 0 2376 2240"/>
                  <a:gd name="T77" fmla="*/ T76 w 170"/>
                  <a:gd name="T78" fmla="+- 0 -1355 -1436"/>
                  <a:gd name="T79" fmla="*/ -1355 h 168"/>
                  <a:gd name="T80" fmla="+- 0 2375 2240"/>
                  <a:gd name="T81" fmla="*/ T80 w 170"/>
                  <a:gd name="T82" fmla="+- 0 -1357 -1436"/>
                  <a:gd name="T83" fmla="*/ -135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0" h="168">
                    <a:moveTo>
                      <a:pt x="135" y="79"/>
                    </a:moveTo>
                    <a:lnTo>
                      <a:pt x="109" y="79"/>
                    </a:lnTo>
                    <a:lnTo>
                      <a:pt x="106" y="82"/>
                    </a:lnTo>
                    <a:lnTo>
                      <a:pt x="100" y="88"/>
                    </a:lnTo>
                    <a:lnTo>
                      <a:pt x="91" y="97"/>
                    </a:lnTo>
                    <a:lnTo>
                      <a:pt x="81" y="97"/>
                    </a:lnTo>
                    <a:lnTo>
                      <a:pt x="81" y="105"/>
                    </a:lnTo>
                    <a:lnTo>
                      <a:pt x="81" y="112"/>
                    </a:lnTo>
                    <a:lnTo>
                      <a:pt x="93" y="112"/>
                    </a:lnTo>
                    <a:lnTo>
                      <a:pt x="93" y="101"/>
                    </a:lnTo>
                    <a:lnTo>
                      <a:pt x="98" y="97"/>
                    </a:lnTo>
                    <a:lnTo>
                      <a:pt x="91" y="97"/>
                    </a:lnTo>
                    <a:lnTo>
                      <a:pt x="80" y="92"/>
                    </a:lnTo>
                    <a:lnTo>
                      <a:pt x="105" y="92"/>
                    </a:lnTo>
                    <a:lnTo>
                      <a:pt x="106" y="91"/>
                    </a:lnTo>
                    <a:lnTo>
                      <a:pt x="115" y="86"/>
                    </a:lnTo>
                    <a:lnTo>
                      <a:pt x="123" y="83"/>
                    </a:lnTo>
                    <a:lnTo>
                      <a:pt x="126" y="82"/>
                    </a:lnTo>
                    <a:lnTo>
                      <a:pt x="134" y="82"/>
                    </a:lnTo>
                    <a:lnTo>
                      <a:pt x="136" y="81"/>
                    </a:lnTo>
                    <a:lnTo>
                      <a:pt x="135"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0" name="Freeform 73"/>
              <p:cNvSpPr/>
              <p:nvPr/>
            </p:nvSpPr>
            <p:spPr bwMode="auto">
              <a:xfrm>
                <a:off x="2240" y="-1436"/>
                <a:ext cx="170" cy="168"/>
              </a:xfrm>
              <a:custGeom>
                <a:gdLst>
                  <a:gd name="T0" fmla="+- 0 2361 2240"/>
                  <a:gd name="T1" fmla="*/ T0 w 170"/>
                  <a:gd name="T2" fmla="+- 0 -1370 -1436"/>
                  <a:gd name="T3" fmla="*/ -1370 h 168"/>
                  <a:gd name="T4" fmla="+- 0 2351 2240"/>
                  <a:gd name="T5" fmla="*/ T4 w 170"/>
                  <a:gd name="T6" fmla="+- 0 -1362 -1436"/>
                  <a:gd name="T7" fmla="*/ -1362 h 168"/>
                  <a:gd name="T8" fmla="+- 0 2265 2240"/>
                  <a:gd name="T9" fmla="*/ T8 w 170"/>
                  <a:gd name="T10" fmla="+- 0 -1362 -1436"/>
                  <a:gd name="T11" fmla="*/ -1362 h 168"/>
                  <a:gd name="T12" fmla="+- 0 2273 2240"/>
                  <a:gd name="T13" fmla="*/ T12 w 170"/>
                  <a:gd name="T14" fmla="+- 0 -1355 -1436"/>
                  <a:gd name="T15" fmla="*/ -1355 h 168"/>
                  <a:gd name="T16" fmla="+- 0 2276 2240"/>
                  <a:gd name="T17" fmla="*/ T16 w 170"/>
                  <a:gd name="T18" fmla="+- 0 -1357 -1436"/>
                  <a:gd name="T19" fmla="*/ -1357 h 168"/>
                  <a:gd name="T20" fmla="+- 0 2280 2240"/>
                  <a:gd name="T21" fmla="*/ T20 w 170"/>
                  <a:gd name="T22" fmla="+- 0 -1357 -1436"/>
                  <a:gd name="T23" fmla="*/ -1357 h 168"/>
                  <a:gd name="T24" fmla="+- 0 2375 2240"/>
                  <a:gd name="T25" fmla="*/ T24 w 170"/>
                  <a:gd name="T26" fmla="+- 0 -1357 -1436"/>
                  <a:gd name="T27" fmla="*/ -1357 h 168"/>
                  <a:gd name="T28" fmla="+- 0 2361 2240"/>
                  <a:gd name="T29" fmla="*/ T28 w 170"/>
                  <a:gd name="T30" fmla="+- 0 -1370 -1436"/>
                  <a:gd name="T31" fmla="*/ -1370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121" y="66"/>
                    </a:moveTo>
                    <a:lnTo>
                      <a:pt x="111" y="74"/>
                    </a:lnTo>
                    <a:lnTo>
                      <a:pt x="25" y="74"/>
                    </a:lnTo>
                    <a:lnTo>
                      <a:pt x="33" y="81"/>
                    </a:lnTo>
                    <a:lnTo>
                      <a:pt x="36" y="79"/>
                    </a:lnTo>
                    <a:lnTo>
                      <a:pt x="40" y="79"/>
                    </a:lnTo>
                    <a:lnTo>
                      <a:pt x="135" y="79"/>
                    </a:lnTo>
                    <a:lnTo>
                      <a:pt x="121"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1" name="Freeform 74"/>
              <p:cNvSpPr/>
              <p:nvPr/>
            </p:nvSpPr>
            <p:spPr bwMode="auto">
              <a:xfrm>
                <a:off x="2240" y="-1436"/>
                <a:ext cx="170" cy="168"/>
              </a:xfrm>
              <a:custGeom>
                <a:gdLst>
                  <a:gd name="T0" fmla="+- 0 2258 2240"/>
                  <a:gd name="T1" fmla="*/ T0 w 170"/>
                  <a:gd name="T2" fmla="+- 0 -1396 -1436"/>
                  <a:gd name="T3" fmla="*/ -1396 h 168"/>
                  <a:gd name="T4" fmla="+- 0 2256 2240"/>
                  <a:gd name="T5" fmla="*/ T4 w 170"/>
                  <a:gd name="T6" fmla="+- 0 -1396 -1436"/>
                  <a:gd name="T7" fmla="*/ -1396 h 168"/>
                  <a:gd name="T8" fmla="+- 0 2255 2240"/>
                  <a:gd name="T9" fmla="*/ T8 w 170"/>
                  <a:gd name="T10" fmla="+- 0 -1388 -1436"/>
                  <a:gd name="T11" fmla="*/ -1388 h 168"/>
                  <a:gd name="T12" fmla="+- 0 2255 2240"/>
                  <a:gd name="T13" fmla="*/ T12 w 170"/>
                  <a:gd name="T14" fmla="+- 0 -1386 -1436"/>
                  <a:gd name="T15" fmla="*/ -1386 h 168"/>
                  <a:gd name="T16" fmla="+- 0 2255 2240"/>
                  <a:gd name="T17" fmla="*/ T16 w 170"/>
                  <a:gd name="T18" fmla="+- 0 -1383 -1436"/>
                  <a:gd name="T19" fmla="*/ -1383 h 168"/>
                  <a:gd name="T20" fmla="+- 0 2252 2240"/>
                  <a:gd name="T21" fmla="*/ T20 w 170"/>
                  <a:gd name="T22" fmla="+- 0 -1377 -1436"/>
                  <a:gd name="T23" fmla="*/ -1377 h 168"/>
                  <a:gd name="T24" fmla="+- 0 2250 2240"/>
                  <a:gd name="T25" fmla="*/ T24 w 170"/>
                  <a:gd name="T26" fmla="+- 0 -1375 -1436"/>
                  <a:gd name="T27" fmla="*/ -1375 h 168"/>
                  <a:gd name="T28" fmla="+- 0 2249 2240"/>
                  <a:gd name="T29" fmla="*/ T28 w 170"/>
                  <a:gd name="T30" fmla="+- 0 -1373 -1436"/>
                  <a:gd name="T31" fmla="*/ -1373 h 168"/>
                  <a:gd name="T32" fmla="+- 0 2244 2240"/>
                  <a:gd name="T33" fmla="*/ T32 w 170"/>
                  <a:gd name="T34" fmla="+- 0 -1369 -1436"/>
                  <a:gd name="T35" fmla="*/ -1369 h 168"/>
                  <a:gd name="T36" fmla="+- 0 2242 2240"/>
                  <a:gd name="T37" fmla="*/ T36 w 170"/>
                  <a:gd name="T38" fmla="+- 0 -1364 -1436"/>
                  <a:gd name="T39" fmla="*/ -1364 h 168"/>
                  <a:gd name="T40" fmla="+- 0 2244 2240"/>
                  <a:gd name="T41" fmla="*/ T40 w 170"/>
                  <a:gd name="T42" fmla="+- 0 -1360 -1436"/>
                  <a:gd name="T43" fmla="*/ -1360 h 168"/>
                  <a:gd name="T44" fmla="+- 0 2245 2240"/>
                  <a:gd name="T45" fmla="*/ T44 w 170"/>
                  <a:gd name="T46" fmla="+- 0 -1359 -1436"/>
                  <a:gd name="T47" fmla="*/ -1359 h 168"/>
                  <a:gd name="T48" fmla="+- 0 2247 2240"/>
                  <a:gd name="T49" fmla="*/ T48 w 170"/>
                  <a:gd name="T50" fmla="+- 0 -1359 -1436"/>
                  <a:gd name="T51" fmla="*/ -1359 h 168"/>
                  <a:gd name="T52" fmla="+- 0 2251 2240"/>
                  <a:gd name="T53" fmla="*/ T52 w 170"/>
                  <a:gd name="T54" fmla="+- 0 -1359 -1436"/>
                  <a:gd name="T55" fmla="*/ -1359 h 168"/>
                  <a:gd name="T56" fmla="+- 0 2261 2240"/>
                  <a:gd name="T57" fmla="*/ T56 w 170"/>
                  <a:gd name="T58" fmla="+- 0 -1383 -1436"/>
                  <a:gd name="T59" fmla="*/ -1383 h 168"/>
                  <a:gd name="T60" fmla="+- 0 2410 2240"/>
                  <a:gd name="T61" fmla="*/ T60 w 170"/>
                  <a:gd name="T62" fmla="+- 0 -1383 -1436"/>
                  <a:gd name="T63" fmla="*/ -1383 h 168"/>
                  <a:gd name="T64" fmla="+- 0 2408 2240"/>
                  <a:gd name="T65" fmla="*/ T64 w 170"/>
                  <a:gd name="T66" fmla="+- 0 -1386 -1436"/>
                  <a:gd name="T67" fmla="*/ -1386 h 168"/>
                  <a:gd name="T68" fmla="+- 0 2406 2240"/>
                  <a:gd name="T69" fmla="*/ T68 w 170"/>
                  <a:gd name="T70" fmla="+- 0 -1388 -1436"/>
                  <a:gd name="T71" fmla="*/ -1388 h 168"/>
                  <a:gd name="T72" fmla="+- 0 2260 2240"/>
                  <a:gd name="T73" fmla="*/ T72 w 170"/>
                  <a:gd name="T74" fmla="+- 0 -1388 -1436"/>
                  <a:gd name="T75" fmla="*/ -1388 h 168"/>
                  <a:gd name="T76" fmla="+- 0 2258 2240"/>
                  <a:gd name="T77" fmla="*/ T76 w 170"/>
                  <a:gd name="T78" fmla="+- 0 -1396 -1436"/>
                  <a:gd name="T79" fmla="*/ -139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68">
                    <a:moveTo>
                      <a:pt x="18" y="40"/>
                    </a:moveTo>
                    <a:lnTo>
                      <a:pt x="16" y="40"/>
                    </a:lnTo>
                    <a:lnTo>
                      <a:pt x="15" y="48"/>
                    </a:lnTo>
                    <a:lnTo>
                      <a:pt x="15" y="50"/>
                    </a:lnTo>
                    <a:lnTo>
                      <a:pt x="15" y="53"/>
                    </a:lnTo>
                    <a:lnTo>
                      <a:pt x="12" y="59"/>
                    </a:lnTo>
                    <a:lnTo>
                      <a:pt x="10" y="61"/>
                    </a:lnTo>
                    <a:lnTo>
                      <a:pt x="9" y="63"/>
                    </a:lnTo>
                    <a:lnTo>
                      <a:pt x="4" y="67"/>
                    </a:lnTo>
                    <a:lnTo>
                      <a:pt x="2" y="72"/>
                    </a:lnTo>
                    <a:lnTo>
                      <a:pt x="4" y="76"/>
                    </a:lnTo>
                    <a:lnTo>
                      <a:pt x="5" y="77"/>
                    </a:lnTo>
                    <a:lnTo>
                      <a:pt x="7" y="77"/>
                    </a:lnTo>
                    <a:lnTo>
                      <a:pt x="11" y="77"/>
                    </a:lnTo>
                    <a:lnTo>
                      <a:pt x="21" y="53"/>
                    </a:lnTo>
                    <a:lnTo>
                      <a:pt x="170" y="53"/>
                    </a:lnTo>
                    <a:lnTo>
                      <a:pt x="168" y="50"/>
                    </a:lnTo>
                    <a:lnTo>
                      <a:pt x="166" y="48"/>
                    </a:lnTo>
                    <a:lnTo>
                      <a:pt x="20" y="48"/>
                    </a:lnTo>
                    <a:lnTo>
                      <a:pt x="18"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2" name="Freeform 75"/>
              <p:cNvSpPr/>
              <p:nvPr/>
            </p:nvSpPr>
            <p:spPr bwMode="auto">
              <a:xfrm>
                <a:off x="2240" y="-1436"/>
                <a:ext cx="170" cy="168"/>
              </a:xfrm>
              <a:custGeom>
                <a:gdLst>
                  <a:gd name="T0" fmla="+- 0 2410 2240"/>
                  <a:gd name="T1" fmla="*/ T0 w 170"/>
                  <a:gd name="T2" fmla="+- 0 -1383 -1436"/>
                  <a:gd name="T3" fmla="*/ -1383 h 168"/>
                  <a:gd name="T4" fmla="+- 0 2387 2240"/>
                  <a:gd name="T5" fmla="*/ T4 w 170"/>
                  <a:gd name="T6" fmla="+- 0 -1383 -1436"/>
                  <a:gd name="T7" fmla="*/ -1383 h 168"/>
                  <a:gd name="T8" fmla="+- 0 2377 2240"/>
                  <a:gd name="T9" fmla="*/ T8 w 170"/>
                  <a:gd name="T10" fmla="+- 0 -1366 -1436"/>
                  <a:gd name="T11" fmla="*/ -1366 h 168"/>
                  <a:gd name="T12" fmla="+- 0 2379 2240"/>
                  <a:gd name="T13" fmla="*/ T12 w 170"/>
                  <a:gd name="T14" fmla="+- 0 -1365 -1436"/>
                  <a:gd name="T15" fmla="*/ -1365 h 168"/>
                  <a:gd name="T16" fmla="+- 0 2389 2240"/>
                  <a:gd name="T17" fmla="*/ T16 w 170"/>
                  <a:gd name="T18" fmla="+- 0 -1374 -1436"/>
                  <a:gd name="T19" fmla="*/ -1374 h 168"/>
                  <a:gd name="T20" fmla="+- 0 2395 2240"/>
                  <a:gd name="T21" fmla="*/ T20 w 170"/>
                  <a:gd name="T22" fmla="+- 0 -1378 -1436"/>
                  <a:gd name="T23" fmla="*/ -1378 h 168"/>
                  <a:gd name="T24" fmla="+- 0 2399 2240"/>
                  <a:gd name="T25" fmla="*/ T24 w 170"/>
                  <a:gd name="T26" fmla="+- 0 -1381 -1436"/>
                  <a:gd name="T27" fmla="*/ -1381 h 168"/>
                  <a:gd name="T28" fmla="+- 0 2401 2240"/>
                  <a:gd name="T29" fmla="*/ T28 w 170"/>
                  <a:gd name="T30" fmla="+- 0 -1381 -1436"/>
                  <a:gd name="T31" fmla="*/ -1381 h 168"/>
                  <a:gd name="T32" fmla="+- 0 2409 2240"/>
                  <a:gd name="T33" fmla="*/ T32 w 170"/>
                  <a:gd name="T34" fmla="+- 0 -1382 -1436"/>
                  <a:gd name="T35" fmla="*/ -1382 h 168"/>
                  <a:gd name="T36" fmla="+- 0 2410 2240"/>
                  <a:gd name="T37" fmla="*/ T36 w 170"/>
                  <a:gd name="T38" fmla="+- 0 -1383 -1436"/>
                  <a:gd name="T39" fmla="*/ -1383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8">
                    <a:moveTo>
                      <a:pt x="170" y="53"/>
                    </a:moveTo>
                    <a:lnTo>
                      <a:pt x="147" y="53"/>
                    </a:lnTo>
                    <a:lnTo>
                      <a:pt x="137" y="70"/>
                    </a:lnTo>
                    <a:lnTo>
                      <a:pt x="139" y="71"/>
                    </a:lnTo>
                    <a:lnTo>
                      <a:pt x="149" y="62"/>
                    </a:lnTo>
                    <a:lnTo>
                      <a:pt x="155" y="58"/>
                    </a:lnTo>
                    <a:lnTo>
                      <a:pt x="159" y="55"/>
                    </a:lnTo>
                    <a:lnTo>
                      <a:pt x="161" y="55"/>
                    </a:lnTo>
                    <a:lnTo>
                      <a:pt x="169" y="54"/>
                    </a:lnTo>
                    <a:lnTo>
                      <a:pt x="170" y="5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3" name="Freeform 76"/>
              <p:cNvSpPr/>
              <p:nvPr/>
            </p:nvSpPr>
            <p:spPr bwMode="auto">
              <a:xfrm>
                <a:off x="2240" y="-1436"/>
                <a:ext cx="170" cy="168"/>
              </a:xfrm>
              <a:custGeom>
                <a:gdLst>
                  <a:gd name="T0" fmla="+- 0 2365 2240"/>
                  <a:gd name="T1" fmla="*/ T0 w 170"/>
                  <a:gd name="T2" fmla="+- 0 -1436 -1436"/>
                  <a:gd name="T3" fmla="*/ -1436 h 168"/>
                  <a:gd name="T4" fmla="+- 0 2344 2240"/>
                  <a:gd name="T5" fmla="*/ T4 w 170"/>
                  <a:gd name="T6" fmla="+- 0 -1388 -1436"/>
                  <a:gd name="T7" fmla="*/ -1388 h 168"/>
                  <a:gd name="T8" fmla="+- 0 2350 2240"/>
                  <a:gd name="T9" fmla="*/ T8 w 170"/>
                  <a:gd name="T10" fmla="+- 0 -1388 -1436"/>
                  <a:gd name="T11" fmla="*/ -1388 h 168"/>
                  <a:gd name="T12" fmla="+- 0 2373 2240"/>
                  <a:gd name="T13" fmla="*/ T12 w 170"/>
                  <a:gd name="T14" fmla="+- 0 -1422 -1436"/>
                  <a:gd name="T15" fmla="*/ -1422 h 168"/>
                  <a:gd name="T16" fmla="+- 0 2378 2240"/>
                  <a:gd name="T17" fmla="*/ T16 w 170"/>
                  <a:gd name="T18" fmla="+- 0 -1424 -1436"/>
                  <a:gd name="T19" fmla="*/ -1424 h 168"/>
                  <a:gd name="T20" fmla="+- 0 2380 2240"/>
                  <a:gd name="T21" fmla="*/ T20 w 170"/>
                  <a:gd name="T22" fmla="+- 0 -1425 -1436"/>
                  <a:gd name="T23" fmla="*/ -1425 h 168"/>
                  <a:gd name="T24" fmla="+- 0 2379 2240"/>
                  <a:gd name="T25" fmla="*/ T24 w 170"/>
                  <a:gd name="T26" fmla="+- 0 -1426 -1436"/>
                  <a:gd name="T27" fmla="*/ -1426 h 168"/>
                  <a:gd name="T28" fmla="+- 0 2365 2240"/>
                  <a:gd name="T29" fmla="*/ T28 w 170"/>
                  <a:gd name="T30" fmla="+- 0 -1436 -1436"/>
                  <a:gd name="T31" fmla="*/ -1436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68">
                    <a:moveTo>
                      <a:pt x="125" y="0"/>
                    </a:moveTo>
                    <a:lnTo>
                      <a:pt x="104" y="48"/>
                    </a:lnTo>
                    <a:lnTo>
                      <a:pt x="110" y="48"/>
                    </a:lnTo>
                    <a:lnTo>
                      <a:pt x="133" y="14"/>
                    </a:lnTo>
                    <a:lnTo>
                      <a:pt x="138" y="12"/>
                    </a:lnTo>
                    <a:lnTo>
                      <a:pt x="140" y="11"/>
                    </a:lnTo>
                    <a:lnTo>
                      <a:pt x="139" y="10"/>
                    </a:lnTo>
                    <a:lnTo>
                      <a:pt x="1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4" name="Freeform 77"/>
              <p:cNvSpPr/>
              <p:nvPr/>
            </p:nvSpPr>
            <p:spPr bwMode="auto">
              <a:xfrm>
                <a:off x="2240" y="-1436"/>
                <a:ext cx="170" cy="168"/>
              </a:xfrm>
              <a:custGeom>
                <a:gdLst>
                  <a:gd name="T0" fmla="+- 0 2395 2240"/>
                  <a:gd name="T1" fmla="*/ T0 w 170"/>
                  <a:gd name="T2" fmla="+- 0 -1398 -1436"/>
                  <a:gd name="T3" fmla="*/ -1398 h 168"/>
                  <a:gd name="T4" fmla="+- 0 2386 2240"/>
                  <a:gd name="T5" fmla="*/ T4 w 170"/>
                  <a:gd name="T6" fmla="+- 0 -1388 -1436"/>
                  <a:gd name="T7" fmla="*/ -1388 h 168"/>
                  <a:gd name="T8" fmla="+- 0 2406 2240"/>
                  <a:gd name="T9" fmla="*/ T8 w 170"/>
                  <a:gd name="T10" fmla="+- 0 -1388 -1436"/>
                  <a:gd name="T11" fmla="*/ -1388 h 168"/>
                  <a:gd name="T12" fmla="+- 0 2395 2240"/>
                  <a:gd name="T13" fmla="*/ T12 w 170"/>
                  <a:gd name="T14" fmla="+- 0 -1398 -1436"/>
                  <a:gd name="T15" fmla="*/ -1398 h 168"/>
                </a:gdLst>
                <a:cxnLst>
                  <a:cxn ang="0">
                    <a:pos x="T1" y="T3"/>
                  </a:cxn>
                  <a:cxn ang="0">
                    <a:pos x="T5" y="T7"/>
                  </a:cxn>
                  <a:cxn ang="0">
                    <a:pos x="T9" y="T11"/>
                  </a:cxn>
                  <a:cxn ang="0">
                    <a:pos x="T13" y="T15"/>
                  </a:cxn>
                </a:cxnLst>
                <a:rect l="0" t="0" r="r" b="b"/>
                <a:pathLst>
                  <a:path w="170" h="168">
                    <a:moveTo>
                      <a:pt x="155" y="38"/>
                    </a:moveTo>
                    <a:lnTo>
                      <a:pt x="146" y="48"/>
                    </a:lnTo>
                    <a:lnTo>
                      <a:pt x="166" y="48"/>
                    </a:lnTo>
                    <a:lnTo>
                      <a:pt x="155"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5" name="Freeform 78"/>
              <p:cNvSpPr/>
              <p:nvPr/>
            </p:nvSpPr>
            <p:spPr bwMode="auto">
              <a:xfrm>
                <a:off x="2240" y="-1436"/>
                <a:ext cx="170" cy="168"/>
              </a:xfrm>
              <a:custGeom>
                <a:gdLst>
                  <a:gd name="T0" fmla="+- 0 2271 2240"/>
                  <a:gd name="T1" fmla="*/ T0 w 170"/>
                  <a:gd name="T2" fmla="+- 0 -1432 -1436"/>
                  <a:gd name="T3" fmla="*/ -1432 h 168"/>
                  <a:gd name="T4" fmla="+- 0 2269 2240"/>
                  <a:gd name="T5" fmla="*/ T4 w 170"/>
                  <a:gd name="T6" fmla="+- 0 -1430 -1436"/>
                  <a:gd name="T7" fmla="*/ -1430 h 168"/>
                  <a:gd name="T8" fmla="+- 0 2274 2240"/>
                  <a:gd name="T9" fmla="*/ T8 w 170"/>
                  <a:gd name="T10" fmla="+- 0 -1424 -1436"/>
                  <a:gd name="T11" fmla="*/ -1424 h 168"/>
                  <a:gd name="T12" fmla="+- 0 2278 2240"/>
                  <a:gd name="T13" fmla="*/ T12 w 170"/>
                  <a:gd name="T14" fmla="+- 0 -1420 -1436"/>
                  <a:gd name="T15" fmla="*/ -1420 h 168"/>
                  <a:gd name="T16" fmla="+- 0 2285 2240"/>
                  <a:gd name="T17" fmla="*/ T16 w 170"/>
                  <a:gd name="T18" fmla="+- 0 -1397 -1436"/>
                  <a:gd name="T19" fmla="*/ -1397 h 168"/>
                  <a:gd name="T20" fmla="+- 0 2286 2240"/>
                  <a:gd name="T21" fmla="*/ T20 w 170"/>
                  <a:gd name="T22" fmla="+- 0 -1396 -1436"/>
                  <a:gd name="T23" fmla="*/ -1396 h 168"/>
                  <a:gd name="T24" fmla="+- 0 2286 2240"/>
                  <a:gd name="T25" fmla="*/ T24 w 170"/>
                  <a:gd name="T26" fmla="+- 0 -1395 -1436"/>
                  <a:gd name="T27" fmla="*/ -1395 h 168"/>
                  <a:gd name="T28" fmla="+- 0 2288 2240"/>
                  <a:gd name="T29" fmla="*/ T28 w 170"/>
                  <a:gd name="T30" fmla="+- 0 -1394 -1436"/>
                  <a:gd name="T31" fmla="*/ -1394 h 168"/>
                  <a:gd name="T32" fmla="+- 0 2290 2240"/>
                  <a:gd name="T33" fmla="*/ T32 w 170"/>
                  <a:gd name="T34" fmla="+- 0 -1393 -1436"/>
                  <a:gd name="T35" fmla="*/ -1393 h 168"/>
                  <a:gd name="T36" fmla="+- 0 2292 2240"/>
                  <a:gd name="T37" fmla="*/ T36 w 170"/>
                  <a:gd name="T38" fmla="+- 0 -1394 -1436"/>
                  <a:gd name="T39" fmla="*/ -1394 h 168"/>
                  <a:gd name="T40" fmla="+- 0 2297 2240"/>
                  <a:gd name="T41" fmla="*/ T40 w 170"/>
                  <a:gd name="T42" fmla="+- 0 -1399 -1436"/>
                  <a:gd name="T43" fmla="*/ -1399 h 168"/>
                  <a:gd name="T44" fmla="+- 0 2298 2240"/>
                  <a:gd name="T45" fmla="*/ T44 w 170"/>
                  <a:gd name="T46" fmla="+- 0 -1401 -1436"/>
                  <a:gd name="T47" fmla="*/ -1401 h 168"/>
                  <a:gd name="T48" fmla="+- 0 2298 2240"/>
                  <a:gd name="T49" fmla="*/ T48 w 170"/>
                  <a:gd name="T50" fmla="+- 0 -1403 -1436"/>
                  <a:gd name="T51" fmla="*/ -1403 h 168"/>
                  <a:gd name="T52" fmla="+- 0 2298 2240"/>
                  <a:gd name="T53" fmla="*/ T52 w 170"/>
                  <a:gd name="T54" fmla="+- 0 -1405 -1436"/>
                  <a:gd name="T55" fmla="*/ -1405 h 168"/>
                  <a:gd name="T56" fmla="+- 0 2297 2240"/>
                  <a:gd name="T57" fmla="*/ T56 w 170"/>
                  <a:gd name="T58" fmla="+- 0 -1408 -1436"/>
                  <a:gd name="T59" fmla="*/ -1408 h 168"/>
                  <a:gd name="T60" fmla="+- 0 2292 2240"/>
                  <a:gd name="T61" fmla="*/ T60 w 170"/>
                  <a:gd name="T62" fmla="+- 0 -1416 -1436"/>
                  <a:gd name="T63" fmla="*/ -1416 h 168"/>
                  <a:gd name="T64" fmla="+- 0 2284 2240"/>
                  <a:gd name="T65" fmla="*/ T64 w 170"/>
                  <a:gd name="T66" fmla="+- 0 -1423 -1436"/>
                  <a:gd name="T67" fmla="*/ -1423 h 168"/>
                  <a:gd name="T68" fmla="+- 0 2271 2240"/>
                  <a:gd name="T69" fmla="*/ T68 w 170"/>
                  <a:gd name="T70" fmla="+- 0 -1432 -1436"/>
                  <a:gd name="T71" fmla="*/ -143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8">
                    <a:moveTo>
                      <a:pt x="31" y="4"/>
                    </a:moveTo>
                    <a:lnTo>
                      <a:pt x="29" y="6"/>
                    </a:lnTo>
                    <a:lnTo>
                      <a:pt x="34" y="12"/>
                    </a:lnTo>
                    <a:lnTo>
                      <a:pt x="38" y="16"/>
                    </a:lnTo>
                    <a:lnTo>
                      <a:pt x="45" y="39"/>
                    </a:lnTo>
                    <a:lnTo>
                      <a:pt x="46" y="40"/>
                    </a:lnTo>
                    <a:lnTo>
                      <a:pt x="46" y="41"/>
                    </a:lnTo>
                    <a:lnTo>
                      <a:pt x="48" y="42"/>
                    </a:lnTo>
                    <a:lnTo>
                      <a:pt x="50" y="43"/>
                    </a:lnTo>
                    <a:lnTo>
                      <a:pt x="52" y="42"/>
                    </a:lnTo>
                    <a:lnTo>
                      <a:pt x="57" y="37"/>
                    </a:lnTo>
                    <a:lnTo>
                      <a:pt x="58" y="35"/>
                    </a:lnTo>
                    <a:lnTo>
                      <a:pt x="58" y="33"/>
                    </a:lnTo>
                    <a:lnTo>
                      <a:pt x="58" y="31"/>
                    </a:lnTo>
                    <a:lnTo>
                      <a:pt x="57" y="28"/>
                    </a:lnTo>
                    <a:lnTo>
                      <a:pt x="52" y="20"/>
                    </a:lnTo>
                    <a:lnTo>
                      <a:pt x="44" y="13"/>
                    </a:lnTo>
                    <a:lnTo>
                      <a:pt x="31"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06" name="Freeform 79"/>
              <p:cNvSpPr/>
              <p:nvPr/>
            </p:nvSpPr>
            <p:spPr bwMode="auto">
              <a:xfrm>
                <a:off x="2240" y="-1436"/>
                <a:ext cx="170" cy="168"/>
              </a:xfrm>
              <a:custGeom>
                <a:gdLst>
                  <a:gd name="T0" fmla="+- 0 2313 2240"/>
                  <a:gd name="T1" fmla="*/ T0 w 170"/>
                  <a:gd name="T2" fmla="+- 0 -1436 -1436"/>
                  <a:gd name="T3" fmla="*/ -1436 h 168"/>
                  <a:gd name="T4" fmla="+- 0 2311 2240"/>
                  <a:gd name="T5" fmla="*/ T4 w 170"/>
                  <a:gd name="T6" fmla="+- 0 -1435 -1436"/>
                  <a:gd name="T7" fmla="*/ -1435 h 168"/>
                  <a:gd name="T8" fmla="+- 0 2315 2240"/>
                  <a:gd name="T9" fmla="*/ T8 w 170"/>
                  <a:gd name="T10" fmla="+- 0 -1428 -1436"/>
                  <a:gd name="T11" fmla="*/ -1428 h 168"/>
                  <a:gd name="T12" fmla="+- 0 2318 2240"/>
                  <a:gd name="T13" fmla="*/ T12 w 170"/>
                  <a:gd name="T14" fmla="+- 0 -1422 -1436"/>
                  <a:gd name="T15" fmla="*/ -1422 h 168"/>
                  <a:gd name="T16" fmla="+- 0 2320 2240"/>
                  <a:gd name="T17" fmla="*/ T16 w 170"/>
                  <a:gd name="T18" fmla="+- 0 -1414 -1436"/>
                  <a:gd name="T19" fmla="*/ -1414 h 168"/>
                  <a:gd name="T20" fmla="+- 0 2320 2240"/>
                  <a:gd name="T21" fmla="*/ T20 w 170"/>
                  <a:gd name="T22" fmla="+- 0 -1411 -1436"/>
                  <a:gd name="T23" fmla="*/ -1411 h 168"/>
                  <a:gd name="T24" fmla="+- 0 2320 2240"/>
                  <a:gd name="T25" fmla="*/ T24 w 170"/>
                  <a:gd name="T26" fmla="+- 0 -1399 -1436"/>
                  <a:gd name="T27" fmla="*/ -1399 h 168"/>
                  <a:gd name="T28" fmla="+- 0 2321 2240"/>
                  <a:gd name="T29" fmla="*/ T28 w 170"/>
                  <a:gd name="T30" fmla="+- 0 -1396 -1436"/>
                  <a:gd name="T31" fmla="*/ -1396 h 168"/>
                  <a:gd name="T32" fmla="+- 0 2333 2240"/>
                  <a:gd name="T33" fmla="*/ T32 w 170"/>
                  <a:gd name="T34" fmla="+- 0 -1411 -1436"/>
                  <a:gd name="T35" fmla="*/ -1411 h 168"/>
                  <a:gd name="T36" fmla="+- 0 2333 2240"/>
                  <a:gd name="T37" fmla="*/ T36 w 170"/>
                  <a:gd name="T38" fmla="+- 0 -1413 -1436"/>
                  <a:gd name="T39" fmla="*/ -1413 h 168"/>
                  <a:gd name="T40" fmla="+- 0 2330 2240"/>
                  <a:gd name="T41" fmla="*/ T40 w 170"/>
                  <a:gd name="T42" fmla="+- 0 -1420 -1436"/>
                  <a:gd name="T43" fmla="*/ -1420 h 168"/>
                  <a:gd name="T44" fmla="+- 0 2324 2240"/>
                  <a:gd name="T45" fmla="*/ T44 w 170"/>
                  <a:gd name="T46" fmla="+- 0 -1426 -1436"/>
                  <a:gd name="T47" fmla="*/ -1426 h 168"/>
                  <a:gd name="T48" fmla="+- 0 2313 2240"/>
                  <a:gd name="T49" fmla="*/ T48 w 170"/>
                  <a:gd name="T50" fmla="+- 0 -1436 -1436"/>
                  <a:gd name="T51" fmla="*/ -143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68">
                    <a:moveTo>
                      <a:pt x="73" y="0"/>
                    </a:moveTo>
                    <a:lnTo>
                      <a:pt x="71" y="1"/>
                    </a:lnTo>
                    <a:lnTo>
                      <a:pt x="75" y="8"/>
                    </a:lnTo>
                    <a:lnTo>
                      <a:pt x="78" y="14"/>
                    </a:lnTo>
                    <a:lnTo>
                      <a:pt x="80" y="22"/>
                    </a:lnTo>
                    <a:lnTo>
                      <a:pt x="80" y="25"/>
                    </a:lnTo>
                    <a:lnTo>
                      <a:pt x="80" y="37"/>
                    </a:lnTo>
                    <a:lnTo>
                      <a:pt x="81" y="40"/>
                    </a:lnTo>
                    <a:lnTo>
                      <a:pt x="93" y="25"/>
                    </a:lnTo>
                    <a:lnTo>
                      <a:pt x="93" y="23"/>
                    </a:lnTo>
                    <a:lnTo>
                      <a:pt x="90" y="16"/>
                    </a:lnTo>
                    <a:lnTo>
                      <a:pt x="84" y="10"/>
                    </a:lnTo>
                    <a:lnTo>
                      <a:pt x="7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807" name="Picture 80"/>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394" y="-6981"/>
                <a:ext cx="1564" cy="4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8" name="Group 81"/>
            <p:cNvGrpSpPr/>
            <p:nvPr/>
          </p:nvGrpSpPr>
          <p:grpSpPr>
            <a:xfrm>
              <a:off x="1451" y="-6925"/>
              <a:ext cx="1392" cy="292"/>
              <a:chOff x="1451" y="-6925"/>
              <a:chExt cx="1392" cy="292"/>
            </a:xfrm>
          </p:grpSpPr>
          <p:sp>
            <p:nvSpPr>
              <p:cNvPr id="1793" name="Freeform 82"/>
              <p:cNvSpPr/>
              <p:nvPr/>
            </p:nvSpPr>
            <p:spPr bwMode="auto">
              <a:xfrm>
                <a:off x="1451" y="-6925"/>
                <a:ext cx="1392" cy="292"/>
              </a:xfrm>
              <a:custGeom>
                <a:gdLst>
                  <a:gd name="T0" fmla="+- 0 2842 1451"/>
                  <a:gd name="T1" fmla="*/ T0 w 1392"/>
                  <a:gd name="T2" fmla="+- 0 -6925 -6925"/>
                  <a:gd name="T3" fmla="*/ -6925 h 292"/>
                  <a:gd name="T4" fmla="+- 0 1451 1451"/>
                  <a:gd name="T5" fmla="*/ T4 w 1392"/>
                  <a:gd name="T6" fmla="+- 0 -6925 -6925"/>
                  <a:gd name="T7" fmla="*/ -6925 h 292"/>
                  <a:gd name="T8" fmla="+- 0 1451 1451"/>
                  <a:gd name="T9" fmla="*/ T8 w 1392"/>
                  <a:gd name="T10" fmla="+- 0 -6633 -6925"/>
                  <a:gd name="T11" fmla="*/ -6633 h 292"/>
                  <a:gd name="T12" fmla="+- 0 2842 1451"/>
                  <a:gd name="T13" fmla="*/ T12 w 1392"/>
                  <a:gd name="T14" fmla="+- 0 -6633 -6925"/>
                  <a:gd name="T15" fmla="*/ -6633 h 292"/>
                  <a:gd name="T16" fmla="+- 0 2842 1451"/>
                  <a:gd name="T17" fmla="*/ T16 w 1392"/>
                  <a:gd name="T18" fmla="+- 0 -6925 -6925"/>
                  <a:gd name="T19" fmla="*/ -6925 h 292"/>
                </a:gdLst>
                <a:cxnLst>
                  <a:cxn ang="0">
                    <a:pos x="T1" y="T3"/>
                  </a:cxn>
                  <a:cxn ang="0">
                    <a:pos x="T5" y="T7"/>
                  </a:cxn>
                  <a:cxn ang="0">
                    <a:pos x="T9" y="T11"/>
                  </a:cxn>
                  <a:cxn ang="0">
                    <a:pos x="T13" y="T15"/>
                  </a:cxn>
                  <a:cxn ang="0">
                    <a:pos x="T17" y="T19"/>
                  </a:cxn>
                </a:cxnLst>
                <a:rect l="0" t="0" r="r" b="b"/>
                <a:pathLst>
                  <a:path w="1392" h="292">
                    <a:moveTo>
                      <a:pt x="1391" y="0"/>
                    </a:moveTo>
                    <a:lnTo>
                      <a:pt x="0" y="0"/>
                    </a:lnTo>
                    <a:lnTo>
                      <a:pt x="0" y="292"/>
                    </a:lnTo>
                    <a:lnTo>
                      <a:pt x="1391" y="292"/>
                    </a:lnTo>
                    <a:lnTo>
                      <a:pt x="139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794" name="Picture 83"/>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1885" y="-6863"/>
                <a:ext cx="525" cy="168"/>
              </a:xfrm>
              <a:prstGeom prst="rect">
                <a:avLst/>
              </a:prstGeom>
              <a:noFill/>
              <a:extLst>
                <a:ext uri="{909E8E84-426E-40DD-AFC4-6F175D3DCCD1}">
                  <a14:hiddenFill xmlns:a14="http://schemas.microsoft.com/office/drawing/2010/main">
                    <a:solidFill>
                      <a:srgbClr val="FFFFFF"/>
                    </a:solidFill>
                  </a14:hiddenFill>
                </a:ext>
              </a:extLst>
            </p:spPr>
          </p:pic>
          <p:pic>
            <p:nvPicPr>
              <p:cNvPr id="1795" name="Picture 84"/>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1354" y="-4991"/>
                <a:ext cx="1564" cy="466"/>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9" name="Group 85"/>
            <p:cNvGrpSpPr/>
            <p:nvPr/>
          </p:nvGrpSpPr>
          <p:grpSpPr>
            <a:xfrm>
              <a:off x="1411" y="-4935"/>
              <a:ext cx="1392" cy="292"/>
              <a:chOff x="1411" y="-4935"/>
              <a:chExt cx="1392" cy="292"/>
            </a:xfrm>
          </p:grpSpPr>
          <p:sp>
            <p:nvSpPr>
              <p:cNvPr id="1786" name="Freeform 86"/>
              <p:cNvSpPr/>
              <p:nvPr/>
            </p:nvSpPr>
            <p:spPr bwMode="auto">
              <a:xfrm>
                <a:off x="1411" y="-4935"/>
                <a:ext cx="1392" cy="292"/>
              </a:xfrm>
              <a:custGeom>
                <a:gdLst>
                  <a:gd name="T0" fmla="+- 0 2802 1411"/>
                  <a:gd name="T1" fmla="*/ T0 w 1392"/>
                  <a:gd name="T2" fmla="+- 0 -4935 -4935"/>
                  <a:gd name="T3" fmla="*/ -4935 h 292"/>
                  <a:gd name="T4" fmla="+- 0 1411 1411"/>
                  <a:gd name="T5" fmla="*/ T4 w 1392"/>
                  <a:gd name="T6" fmla="+- 0 -4935 -4935"/>
                  <a:gd name="T7" fmla="*/ -4935 h 292"/>
                  <a:gd name="T8" fmla="+- 0 1411 1411"/>
                  <a:gd name="T9" fmla="*/ T8 w 1392"/>
                  <a:gd name="T10" fmla="+- 0 -4643 -4935"/>
                  <a:gd name="T11" fmla="*/ -4643 h 292"/>
                  <a:gd name="T12" fmla="+- 0 2802 1411"/>
                  <a:gd name="T13" fmla="*/ T12 w 1392"/>
                  <a:gd name="T14" fmla="+- 0 -4643 -4935"/>
                  <a:gd name="T15" fmla="*/ -4643 h 292"/>
                  <a:gd name="T16" fmla="+- 0 2802 1411"/>
                  <a:gd name="T17" fmla="*/ T16 w 1392"/>
                  <a:gd name="T18" fmla="+- 0 -4935 -4935"/>
                  <a:gd name="T19" fmla="*/ -4935 h 292"/>
                </a:gdLst>
                <a:cxnLst>
                  <a:cxn ang="0">
                    <a:pos x="T1" y="T3"/>
                  </a:cxn>
                  <a:cxn ang="0">
                    <a:pos x="T5" y="T7"/>
                  </a:cxn>
                  <a:cxn ang="0">
                    <a:pos x="T9" y="T11"/>
                  </a:cxn>
                  <a:cxn ang="0">
                    <a:pos x="T13" y="T15"/>
                  </a:cxn>
                  <a:cxn ang="0">
                    <a:pos x="T17" y="T19"/>
                  </a:cxn>
                </a:cxnLst>
                <a:rect l="0" t="0" r="r" b="b"/>
                <a:pathLst>
                  <a:path w="1392" h="292">
                    <a:moveTo>
                      <a:pt x="1391" y="0"/>
                    </a:moveTo>
                    <a:lnTo>
                      <a:pt x="0" y="0"/>
                    </a:lnTo>
                    <a:lnTo>
                      <a:pt x="0" y="292"/>
                    </a:lnTo>
                    <a:lnTo>
                      <a:pt x="1391" y="292"/>
                    </a:lnTo>
                    <a:lnTo>
                      <a:pt x="1391"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787" name="Picture 87"/>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1701" y="-4853"/>
                <a:ext cx="889" cy="169"/>
              </a:xfrm>
              <a:prstGeom prst="rect">
                <a:avLst/>
              </a:prstGeom>
              <a:noFill/>
              <a:extLst>
                <a:ext uri="{909E8E84-426E-40DD-AFC4-6F175D3DCCD1}">
                  <a14:hiddenFill xmlns:a14="http://schemas.microsoft.com/office/drawing/2010/main">
                    <a:solidFill>
                      <a:srgbClr val="FFFFFF"/>
                    </a:solidFill>
                  </a14:hiddenFill>
                </a:ext>
              </a:extLst>
            </p:spPr>
          </p:pic>
          <p:pic>
            <p:nvPicPr>
              <p:cNvPr id="1788" name="Picture 88"/>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3429" y="-8050"/>
                <a:ext cx="892" cy="2550"/>
              </a:xfrm>
              <a:prstGeom prst="rect">
                <a:avLst/>
              </a:prstGeom>
              <a:noFill/>
              <a:extLst>
                <a:ext uri="{909E8E84-426E-40DD-AFC4-6F175D3DCCD1}">
                  <a14:hiddenFill xmlns:a14="http://schemas.microsoft.com/office/drawing/2010/main">
                    <a:solidFill>
                      <a:srgbClr val="FFFFFF"/>
                    </a:solidFill>
                  </a14:hiddenFill>
                </a:ext>
              </a:extLst>
            </p:spPr>
          </p:pic>
          <p:pic>
            <p:nvPicPr>
              <p:cNvPr id="1789" name="Picture 89"/>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3431" y="-5219"/>
                <a:ext cx="711" cy="903"/>
              </a:xfrm>
              <a:prstGeom prst="rect">
                <a:avLst/>
              </a:prstGeom>
              <a:noFill/>
              <a:extLst>
                <a:ext uri="{909E8E84-426E-40DD-AFC4-6F175D3DCCD1}">
                  <a14:hiddenFill xmlns:a14="http://schemas.microsoft.com/office/drawing/2010/main">
                    <a:solidFill>
                      <a:srgbClr val="FFFFFF"/>
                    </a:solidFill>
                  </a14:hiddenFill>
                </a:ext>
              </a:extLst>
            </p:spPr>
          </p:pic>
          <p:pic>
            <p:nvPicPr>
              <p:cNvPr id="1790" name="Picture 90"/>
              <p:cNvPicPr>
                <a:picLocks noChangeAspect="1" noChangeArrowheads="1"/>
              </p:cNvPicPr>
              <p:nvPr/>
            </p:nvPicPr>
            <p:blipFill>
              <a:blip r:embed="rId14">
                <a:extLst>
                  <a:ext uri="{28A0092B-C50C-407E-A947-70E740481C1C}">
                    <a14:useLocalDpi xmlns:a14="http://schemas.microsoft.com/office/drawing/2010/main" val="0"/>
                  </a:ext>
                </a:extLst>
              </a:blip>
              <a:stretch>
                <a:fillRect/>
              </a:stretch>
            </p:blipFill>
            <p:spPr bwMode="auto">
              <a:xfrm>
                <a:off x="3434" y="-3022"/>
                <a:ext cx="1067" cy="718"/>
              </a:xfrm>
              <a:prstGeom prst="rect">
                <a:avLst/>
              </a:prstGeom>
              <a:noFill/>
              <a:extLst>
                <a:ext uri="{909E8E84-426E-40DD-AFC4-6F175D3DCCD1}">
                  <a14:hiddenFill xmlns:a14="http://schemas.microsoft.com/office/drawing/2010/main">
                    <a:solidFill>
                      <a:srgbClr val="FFFFFF"/>
                    </a:solidFill>
                  </a14:hiddenFill>
                </a:ext>
              </a:extLst>
            </p:spPr>
          </p:pic>
          <p:pic>
            <p:nvPicPr>
              <p:cNvPr id="1791" name="Picture 91"/>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3433" y="-2021"/>
                <a:ext cx="889" cy="535"/>
              </a:xfrm>
              <a:prstGeom prst="rect">
                <a:avLst/>
              </a:prstGeom>
              <a:noFill/>
              <a:extLst>
                <a:ext uri="{909E8E84-426E-40DD-AFC4-6F175D3DCCD1}">
                  <a14:hiddenFill xmlns:a14="http://schemas.microsoft.com/office/drawing/2010/main">
                    <a:solidFill>
                      <a:srgbClr val="FFFFFF"/>
                    </a:solidFill>
                  </a14:hiddenFill>
                </a:ext>
              </a:extLst>
            </p:spPr>
          </p:pic>
          <p:pic>
            <p:nvPicPr>
              <p:cNvPr id="1792" name="Picture 92"/>
              <p:cNvPicPr>
                <a:picLocks noChangeAspect="1" noChangeArrowheads="1"/>
              </p:cNvPicPr>
              <p:nvPr/>
            </p:nvPicPr>
            <p:blipFill>
              <a:blip r:embed="rId16">
                <a:extLst>
                  <a:ext uri="{28A0092B-C50C-407E-A947-70E740481C1C}">
                    <a14:useLocalDpi xmlns:a14="http://schemas.microsoft.com/office/drawing/2010/main" val="0"/>
                  </a:ext>
                </a:extLst>
              </a:blip>
              <a:stretch>
                <a:fillRect/>
              </a:stretch>
            </p:blipFill>
            <p:spPr bwMode="auto">
              <a:xfrm>
                <a:off x="3431" y="-4027"/>
                <a:ext cx="705" cy="72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0" name="Group 93"/>
            <p:cNvGrpSpPr/>
            <p:nvPr/>
          </p:nvGrpSpPr>
          <p:grpSpPr>
            <a:xfrm>
              <a:off x="2847" y="-3109"/>
              <a:ext cx="256" cy="2"/>
              <a:chOff x="2847" y="-3109"/>
              <a:chExt cx="256" cy="2"/>
            </a:xfrm>
          </p:grpSpPr>
          <p:sp>
            <p:nvSpPr>
              <p:cNvPr id="1785" name="Freeform 94"/>
              <p:cNvSpPr/>
              <p:nvPr/>
            </p:nvSpPr>
            <p:spPr bwMode="auto">
              <a:xfrm>
                <a:off x="2847" y="-3109"/>
                <a:ext cx="256" cy="2"/>
              </a:xfrm>
              <a:custGeom>
                <a:gdLst>
                  <a:gd name="T0" fmla="+- 0 2847 2847"/>
                  <a:gd name="T1" fmla="*/ T0 w 256"/>
                  <a:gd name="T2" fmla="+- 0 3102 2847"/>
                  <a:gd name="T3" fmla="*/ T2 w 256"/>
                </a:gdLst>
                <a:cxnLst>
                  <a:cxn ang="0">
                    <a:pos x="T1" y="0"/>
                  </a:cxn>
                  <a:cxn ang="0">
                    <a:pos x="T3" y="0"/>
                  </a:cxn>
                </a:cxnLst>
                <a:rect l="0" t="0" r="r" b="b"/>
                <a:pathLst>
                  <a:path w="256">
                    <a:moveTo>
                      <a:pt x="0" y="0"/>
                    </a:moveTo>
                    <a:lnTo>
                      <a:pt x="255" y="0"/>
                    </a:lnTo>
                  </a:path>
                </a:pathLst>
              </a:custGeom>
              <a:noFill/>
              <a:ln w="571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 name="Group 95"/>
            <p:cNvGrpSpPr/>
            <p:nvPr/>
          </p:nvGrpSpPr>
          <p:grpSpPr>
            <a:xfrm>
              <a:off x="2807" y="-4789"/>
              <a:ext cx="150" cy="2"/>
              <a:chOff x="2807" y="-4789"/>
              <a:chExt cx="150" cy="2"/>
            </a:xfrm>
          </p:grpSpPr>
          <p:sp>
            <p:nvSpPr>
              <p:cNvPr id="1784" name="Freeform 96"/>
              <p:cNvSpPr/>
              <p:nvPr/>
            </p:nvSpPr>
            <p:spPr bwMode="auto">
              <a:xfrm>
                <a:off x="2807" y="-4789"/>
                <a:ext cx="150" cy="2"/>
              </a:xfrm>
              <a:custGeom>
                <a:gdLst>
                  <a:gd name="T0" fmla="+- 0 2807 2807"/>
                  <a:gd name="T1" fmla="*/ T0 w 150"/>
                  <a:gd name="T2" fmla="+- 0 2957 2807"/>
                  <a:gd name="T3" fmla="*/ T2 w 150"/>
                </a:gdLst>
                <a:cxnLst>
                  <a:cxn ang="0">
                    <a:pos x="T1" y="0"/>
                  </a:cxn>
                  <a:cxn ang="0">
                    <a:pos x="T3" y="0"/>
                  </a:cxn>
                </a:cxnLst>
                <a:rect l="0" t="0" r="r" b="b"/>
                <a:pathLst>
                  <a:path w="150">
                    <a:moveTo>
                      <a:pt x="0" y="0"/>
                    </a:moveTo>
                    <a:lnTo>
                      <a:pt x="150"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97"/>
            <p:cNvGrpSpPr/>
            <p:nvPr/>
          </p:nvGrpSpPr>
          <p:grpSpPr>
            <a:xfrm>
              <a:off x="2807" y="-4789"/>
              <a:ext cx="400" cy="2"/>
              <a:chOff x="2807" y="-4789"/>
              <a:chExt cx="400" cy="2"/>
            </a:xfrm>
          </p:grpSpPr>
          <p:sp>
            <p:nvSpPr>
              <p:cNvPr id="1783" name="Freeform 98"/>
              <p:cNvSpPr/>
              <p:nvPr/>
            </p:nvSpPr>
            <p:spPr bwMode="auto">
              <a:xfrm>
                <a:off x="2807" y="-4789"/>
                <a:ext cx="400" cy="2"/>
              </a:xfrm>
              <a:custGeom>
                <a:gdLst>
                  <a:gd name="T0" fmla="+- 0 2807 2807"/>
                  <a:gd name="T1" fmla="*/ T0 w 400"/>
                  <a:gd name="T2" fmla="+- 0 3206 2807"/>
                  <a:gd name="T3" fmla="*/ T2 w 400"/>
                </a:gdLst>
                <a:cxnLst>
                  <a:cxn ang="0">
                    <a:pos x="T1" y="0"/>
                  </a:cxn>
                  <a:cxn ang="0">
                    <a:pos x="T3" y="0"/>
                  </a:cxn>
                </a:cxnLst>
                <a:rect l="0" t="0" r="r" b="b"/>
                <a:pathLst>
                  <a:path w="400">
                    <a:moveTo>
                      <a:pt x="0" y="0"/>
                    </a:moveTo>
                    <a:lnTo>
                      <a:pt x="399" y="0"/>
                    </a:lnTo>
                  </a:path>
                </a:pathLst>
              </a:custGeom>
              <a:noFill/>
              <a:ln w="698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Group 99"/>
            <p:cNvGrpSpPr/>
            <p:nvPr/>
          </p:nvGrpSpPr>
          <p:grpSpPr>
            <a:xfrm>
              <a:off x="3164" y="-4823"/>
              <a:ext cx="98" cy="68"/>
              <a:chOff x="3164" y="-4823"/>
              <a:chExt cx="98" cy="68"/>
            </a:xfrm>
          </p:grpSpPr>
          <p:sp>
            <p:nvSpPr>
              <p:cNvPr id="1782" name="Freeform 100"/>
              <p:cNvSpPr/>
              <p:nvPr/>
            </p:nvSpPr>
            <p:spPr bwMode="auto">
              <a:xfrm>
                <a:off x="3164" y="-4823"/>
                <a:ext cx="98" cy="68"/>
              </a:xfrm>
              <a:custGeom>
                <a:gdLst>
                  <a:gd name="T0" fmla="+- 0 3164 3164"/>
                  <a:gd name="T1" fmla="*/ T0 w 98"/>
                  <a:gd name="T2" fmla="+- 0 -4823 -4823"/>
                  <a:gd name="T3" fmla="*/ -4823 h 68"/>
                  <a:gd name="T4" fmla="+- 0 3177 3164"/>
                  <a:gd name="T5" fmla="*/ T4 w 98"/>
                  <a:gd name="T6" fmla="+- 0 -4789 -4823"/>
                  <a:gd name="T7" fmla="*/ -4789 h 68"/>
                  <a:gd name="T8" fmla="+- 0 3164 3164"/>
                  <a:gd name="T9" fmla="*/ T8 w 98"/>
                  <a:gd name="T10" fmla="+- 0 -4755 -4823"/>
                  <a:gd name="T11" fmla="*/ -4755 h 68"/>
                  <a:gd name="T12" fmla="+- 0 3262 3164"/>
                  <a:gd name="T13" fmla="*/ T12 w 98"/>
                  <a:gd name="T14" fmla="+- 0 -4789 -4823"/>
                  <a:gd name="T15" fmla="*/ -4789 h 68"/>
                  <a:gd name="T16" fmla="+- 0 3164 3164"/>
                  <a:gd name="T17" fmla="*/ T16 w 98"/>
                  <a:gd name="T18" fmla="+- 0 -4823 -4823"/>
                  <a:gd name="T19" fmla="*/ -4823 h 68"/>
                </a:gdLst>
                <a:cxnLst>
                  <a:cxn ang="0">
                    <a:pos x="T1" y="T3"/>
                  </a:cxn>
                  <a:cxn ang="0">
                    <a:pos x="T5" y="T7"/>
                  </a:cxn>
                  <a:cxn ang="0">
                    <a:pos x="T9" y="T11"/>
                  </a:cxn>
                  <a:cxn ang="0">
                    <a:pos x="T13" y="T15"/>
                  </a:cxn>
                  <a:cxn ang="0">
                    <a:pos x="T17" y="T19"/>
                  </a:cxn>
                </a:cxnLst>
                <a:rect l="0" t="0" r="r" b="b"/>
                <a:pathLst>
                  <a:path w="98" h="68">
                    <a:moveTo>
                      <a:pt x="0" y="0"/>
                    </a:moveTo>
                    <a:lnTo>
                      <a:pt x="13" y="34"/>
                    </a:lnTo>
                    <a:lnTo>
                      <a:pt x="0" y="68"/>
                    </a:lnTo>
                    <a:lnTo>
                      <a:pt x="98"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4" name="Group 101"/>
            <p:cNvGrpSpPr/>
            <p:nvPr/>
          </p:nvGrpSpPr>
          <p:grpSpPr>
            <a:xfrm>
              <a:off x="3168" y="-2655"/>
              <a:ext cx="105" cy="68"/>
              <a:chOff x="3168" y="-2655"/>
              <a:chExt cx="105" cy="68"/>
            </a:xfrm>
          </p:grpSpPr>
          <p:sp>
            <p:nvSpPr>
              <p:cNvPr id="1781" name="Freeform 102"/>
              <p:cNvSpPr/>
              <p:nvPr/>
            </p:nvSpPr>
            <p:spPr bwMode="auto">
              <a:xfrm>
                <a:off x="3168" y="-2655"/>
                <a:ext cx="105" cy="68"/>
              </a:xfrm>
              <a:custGeom>
                <a:gdLst>
                  <a:gd name="T0" fmla="+- 0 3169 3168"/>
                  <a:gd name="T1" fmla="*/ T0 w 105"/>
                  <a:gd name="T2" fmla="+- 0 -2655 -2655"/>
                  <a:gd name="T3" fmla="*/ -2655 h 68"/>
                  <a:gd name="T4" fmla="+- 0 3182 3168"/>
                  <a:gd name="T5" fmla="*/ T4 w 105"/>
                  <a:gd name="T6" fmla="+- 0 -2621 -2655"/>
                  <a:gd name="T7" fmla="*/ -2621 h 68"/>
                  <a:gd name="T8" fmla="+- 0 3168 3168"/>
                  <a:gd name="T9" fmla="*/ T8 w 105"/>
                  <a:gd name="T10" fmla="+- 0 -2588 -2655"/>
                  <a:gd name="T11" fmla="*/ -2588 h 68"/>
                  <a:gd name="T12" fmla="+- 0 3273 3168"/>
                  <a:gd name="T13" fmla="*/ T12 w 105"/>
                  <a:gd name="T14" fmla="+- 0 -2621 -2655"/>
                  <a:gd name="T15" fmla="*/ -2621 h 68"/>
                  <a:gd name="T16" fmla="+- 0 3169 3168"/>
                  <a:gd name="T17" fmla="*/ T16 w 105"/>
                  <a:gd name="T18" fmla="+- 0 -2655 -2655"/>
                  <a:gd name="T19" fmla="*/ -2655 h 68"/>
                </a:gdLst>
                <a:cxnLst>
                  <a:cxn ang="0">
                    <a:pos x="T1" y="T3"/>
                  </a:cxn>
                  <a:cxn ang="0">
                    <a:pos x="T5" y="T7"/>
                  </a:cxn>
                  <a:cxn ang="0">
                    <a:pos x="T9" y="T11"/>
                  </a:cxn>
                  <a:cxn ang="0">
                    <a:pos x="T13" y="T15"/>
                  </a:cxn>
                  <a:cxn ang="0">
                    <a:pos x="T17" y="T19"/>
                  </a:cxn>
                </a:cxnLst>
                <a:rect l="0" t="0" r="r" b="b"/>
                <a:pathLst>
                  <a:path w="105" h="68">
                    <a:moveTo>
                      <a:pt x="1" y="0"/>
                    </a:moveTo>
                    <a:lnTo>
                      <a:pt x="14" y="34"/>
                    </a:lnTo>
                    <a:lnTo>
                      <a:pt x="0" y="67"/>
                    </a:lnTo>
                    <a:lnTo>
                      <a:pt x="105"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 name="Group 103"/>
            <p:cNvGrpSpPr/>
            <p:nvPr/>
          </p:nvGrpSpPr>
          <p:grpSpPr>
            <a:xfrm>
              <a:off x="3107" y="-2622"/>
              <a:ext cx="108" cy="2"/>
              <a:chOff x="3107" y="-2622"/>
              <a:chExt cx="108" cy="2"/>
            </a:xfrm>
          </p:grpSpPr>
          <p:sp>
            <p:nvSpPr>
              <p:cNvPr id="1780" name="Freeform 104"/>
              <p:cNvSpPr/>
              <p:nvPr/>
            </p:nvSpPr>
            <p:spPr bwMode="auto">
              <a:xfrm>
                <a:off x="3107" y="-2622"/>
                <a:ext cx="108" cy="2"/>
              </a:xfrm>
              <a:custGeom>
                <a:gdLst>
                  <a:gd name="T0" fmla="+- 0 3107 3107"/>
                  <a:gd name="T1" fmla="*/ T0 w 108"/>
                  <a:gd name="T2" fmla="+- 0 3214 3107"/>
                  <a:gd name="T3" fmla="*/ T2 w 108"/>
                </a:gdLst>
                <a:cxnLst>
                  <a:cxn ang="0">
                    <a:pos x="T1" y="0"/>
                  </a:cxn>
                  <a:cxn ang="0">
                    <a:pos x="T3" y="0"/>
                  </a:cxn>
                </a:cxnLst>
                <a:rect l="0" t="0" r="r" b="b"/>
                <a:pathLst>
                  <a:path w="108">
                    <a:moveTo>
                      <a:pt x="0" y="0"/>
                    </a:moveTo>
                    <a:lnTo>
                      <a:pt x="107" y="0"/>
                    </a:lnTo>
                  </a:path>
                </a:pathLst>
              </a:custGeom>
              <a:noFill/>
              <a:ln w="6976">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 name="Group 105"/>
            <p:cNvGrpSpPr/>
            <p:nvPr/>
          </p:nvGrpSpPr>
          <p:grpSpPr>
            <a:xfrm>
              <a:off x="3098" y="-2678"/>
              <a:ext cx="9" cy="53"/>
              <a:chOff x="3098" y="-2678"/>
              <a:chExt cx="9" cy="53"/>
            </a:xfrm>
          </p:grpSpPr>
          <p:sp>
            <p:nvSpPr>
              <p:cNvPr id="1779" name="Freeform 106"/>
              <p:cNvSpPr/>
              <p:nvPr/>
            </p:nvSpPr>
            <p:spPr bwMode="auto">
              <a:xfrm>
                <a:off x="3098" y="-2678"/>
                <a:ext cx="9" cy="53"/>
              </a:xfrm>
              <a:custGeom>
                <a:gdLst>
                  <a:gd name="T0" fmla="+- 0 3098 3098"/>
                  <a:gd name="T1" fmla="*/ T0 w 9"/>
                  <a:gd name="T2" fmla="+- 0 -2625 -2678"/>
                  <a:gd name="T3" fmla="*/ -2625 h 53"/>
                  <a:gd name="T4" fmla="+- 0 3107 3098"/>
                  <a:gd name="T5" fmla="*/ T4 w 9"/>
                  <a:gd name="T6" fmla="+- 0 -2625 -2678"/>
                  <a:gd name="T7" fmla="*/ -2625 h 53"/>
                  <a:gd name="T8" fmla="+- 0 3107 3098"/>
                  <a:gd name="T9" fmla="*/ T8 w 9"/>
                  <a:gd name="T10" fmla="+- 0 -2678 -2678"/>
                  <a:gd name="T11" fmla="*/ -2678 h 53"/>
                  <a:gd name="T12" fmla="+- 0 3098 3098"/>
                  <a:gd name="T13" fmla="*/ T12 w 9"/>
                  <a:gd name="T14" fmla="+- 0 -2678 -2678"/>
                  <a:gd name="T15" fmla="*/ -2678 h 53"/>
                  <a:gd name="T16" fmla="+- 0 3098 3098"/>
                  <a:gd name="T17" fmla="*/ T16 w 9"/>
                  <a:gd name="T18" fmla="+- 0 -2625 -2678"/>
                  <a:gd name="T19" fmla="*/ -2625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7" name="Group 107"/>
            <p:cNvGrpSpPr/>
            <p:nvPr/>
          </p:nvGrpSpPr>
          <p:grpSpPr>
            <a:xfrm>
              <a:off x="3102" y="-2729"/>
              <a:ext cx="2" cy="53"/>
              <a:chOff x="3102" y="-2729"/>
              <a:chExt cx="2" cy="53"/>
            </a:xfrm>
          </p:grpSpPr>
          <p:sp>
            <p:nvSpPr>
              <p:cNvPr id="1778" name="Freeform 108"/>
              <p:cNvSpPr/>
              <p:nvPr/>
            </p:nvSpPr>
            <p:spPr bwMode="auto">
              <a:xfrm>
                <a:off x="3102" y="-2729"/>
                <a:ext cx="2" cy="53"/>
              </a:xfrm>
              <a:custGeom>
                <a:gdLst>
                  <a:gd name="T0" fmla="+- 0 -2676 -2729"/>
                  <a:gd name="T1" fmla="*/ -2676 h 53"/>
                  <a:gd name="T2" fmla="+- 0 -2729 -2729"/>
                  <a:gd name="T3" fmla="*/ -2729 h 53"/>
                  <a:gd name="T4" fmla="+- 0 -2676 -2729"/>
                  <a:gd name="T5" fmla="*/ -2676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 name="Group 109"/>
            <p:cNvGrpSpPr/>
            <p:nvPr/>
          </p:nvGrpSpPr>
          <p:grpSpPr>
            <a:xfrm>
              <a:off x="3098" y="-2729"/>
              <a:ext cx="9" cy="53"/>
              <a:chOff x="3098" y="-2729"/>
              <a:chExt cx="9" cy="53"/>
            </a:xfrm>
          </p:grpSpPr>
          <p:sp>
            <p:nvSpPr>
              <p:cNvPr id="1777" name="Freeform 110"/>
              <p:cNvSpPr/>
              <p:nvPr/>
            </p:nvSpPr>
            <p:spPr bwMode="auto">
              <a:xfrm>
                <a:off x="3098" y="-2729"/>
                <a:ext cx="9" cy="53"/>
              </a:xfrm>
              <a:custGeom>
                <a:gdLst>
                  <a:gd name="T0" fmla="+- 0 3098 3098"/>
                  <a:gd name="T1" fmla="*/ T0 w 9"/>
                  <a:gd name="T2" fmla="+- 0 -2676 -2729"/>
                  <a:gd name="T3" fmla="*/ -2676 h 53"/>
                  <a:gd name="T4" fmla="+- 0 3107 3098"/>
                  <a:gd name="T5" fmla="*/ T4 w 9"/>
                  <a:gd name="T6" fmla="+- 0 -2676 -2729"/>
                  <a:gd name="T7" fmla="*/ -2676 h 53"/>
                  <a:gd name="T8" fmla="+- 0 3107 3098"/>
                  <a:gd name="T9" fmla="*/ T8 w 9"/>
                  <a:gd name="T10" fmla="+- 0 -2729 -2729"/>
                  <a:gd name="T11" fmla="*/ -2729 h 53"/>
                  <a:gd name="T12" fmla="+- 0 3098 3098"/>
                  <a:gd name="T13" fmla="*/ T12 w 9"/>
                  <a:gd name="T14" fmla="+- 0 -2729 -2729"/>
                  <a:gd name="T15" fmla="*/ -2729 h 53"/>
                  <a:gd name="T16" fmla="+- 0 3098 3098"/>
                  <a:gd name="T17" fmla="*/ T16 w 9"/>
                  <a:gd name="T18" fmla="+- 0 -2676 -2729"/>
                  <a:gd name="T19" fmla="*/ -2676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9" name="Group 111"/>
            <p:cNvGrpSpPr/>
            <p:nvPr/>
          </p:nvGrpSpPr>
          <p:grpSpPr>
            <a:xfrm>
              <a:off x="3102" y="-2780"/>
              <a:ext cx="2" cy="53"/>
              <a:chOff x="3102" y="-2780"/>
              <a:chExt cx="2" cy="53"/>
            </a:xfrm>
          </p:grpSpPr>
          <p:sp>
            <p:nvSpPr>
              <p:cNvPr id="1776" name="Freeform 112"/>
              <p:cNvSpPr/>
              <p:nvPr/>
            </p:nvSpPr>
            <p:spPr bwMode="auto">
              <a:xfrm>
                <a:off x="3102" y="-2780"/>
                <a:ext cx="2" cy="53"/>
              </a:xfrm>
              <a:custGeom>
                <a:gdLst>
                  <a:gd name="T0" fmla="+- 0 -2727 -2780"/>
                  <a:gd name="T1" fmla="*/ -2727 h 53"/>
                  <a:gd name="T2" fmla="+- 0 -2780 -2780"/>
                  <a:gd name="T3" fmla="*/ -2780 h 53"/>
                  <a:gd name="T4" fmla="+- 0 -2727 -2780"/>
                  <a:gd name="T5" fmla="*/ -2727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0" name="Group 113"/>
            <p:cNvGrpSpPr/>
            <p:nvPr/>
          </p:nvGrpSpPr>
          <p:grpSpPr>
            <a:xfrm>
              <a:off x="3098" y="-2780"/>
              <a:ext cx="9" cy="53"/>
              <a:chOff x="3098" y="-2780"/>
              <a:chExt cx="9" cy="53"/>
            </a:xfrm>
          </p:grpSpPr>
          <p:sp>
            <p:nvSpPr>
              <p:cNvPr id="1775" name="Freeform 114"/>
              <p:cNvSpPr/>
              <p:nvPr/>
            </p:nvSpPr>
            <p:spPr bwMode="auto">
              <a:xfrm>
                <a:off x="3098" y="-2780"/>
                <a:ext cx="9" cy="53"/>
              </a:xfrm>
              <a:custGeom>
                <a:gdLst>
                  <a:gd name="T0" fmla="+- 0 3098 3098"/>
                  <a:gd name="T1" fmla="*/ T0 w 9"/>
                  <a:gd name="T2" fmla="+- 0 -2727 -2780"/>
                  <a:gd name="T3" fmla="*/ -2727 h 53"/>
                  <a:gd name="T4" fmla="+- 0 3107 3098"/>
                  <a:gd name="T5" fmla="*/ T4 w 9"/>
                  <a:gd name="T6" fmla="+- 0 -2727 -2780"/>
                  <a:gd name="T7" fmla="*/ -2727 h 53"/>
                  <a:gd name="T8" fmla="+- 0 3107 3098"/>
                  <a:gd name="T9" fmla="*/ T8 w 9"/>
                  <a:gd name="T10" fmla="+- 0 -2780 -2780"/>
                  <a:gd name="T11" fmla="*/ -2780 h 53"/>
                  <a:gd name="T12" fmla="+- 0 3098 3098"/>
                  <a:gd name="T13" fmla="*/ T12 w 9"/>
                  <a:gd name="T14" fmla="+- 0 -2780 -2780"/>
                  <a:gd name="T15" fmla="*/ -2780 h 53"/>
                  <a:gd name="T16" fmla="+- 0 3098 3098"/>
                  <a:gd name="T17" fmla="*/ T16 w 9"/>
                  <a:gd name="T18" fmla="+- 0 -2727 -2780"/>
                  <a:gd name="T19" fmla="*/ -2727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31" name="Group 115"/>
            <p:cNvGrpSpPr/>
            <p:nvPr/>
          </p:nvGrpSpPr>
          <p:grpSpPr>
            <a:xfrm>
              <a:off x="3102" y="-2831"/>
              <a:ext cx="2" cy="53"/>
              <a:chOff x="3102" y="-2831"/>
              <a:chExt cx="2" cy="53"/>
            </a:xfrm>
          </p:grpSpPr>
          <p:sp>
            <p:nvSpPr>
              <p:cNvPr id="1774" name="Freeform 116"/>
              <p:cNvSpPr/>
              <p:nvPr/>
            </p:nvSpPr>
            <p:spPr bwMode="auto">
              <a:xfrm>
                <a:off x="3102" y="-2831"/>
                <a:ext cx="2" cy="53"/>
              </a:xfrm>
              <a:custGeom>
                <a:gdLst>
                  <a:gd name="T0" fmla="+- 0 -2778 -2831"/>
                  <a:gd name="T1" fmla="*/ -2778 h 53"/>
                  <a:gd name="T2" fmla="+- 0 -2831 -2831"/>
                  <a:gd name="T3" fmla="*/ -2831 h 53"/>
                  <a:gd name="T4" fmla="+- 0 -2778 -2831"/>
                  <a:gd name="T5" fmla="*/ -2778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24" name="Group 117"/>
            <p:cNvGrpSpPr/>
            <p:nvPr/>
          </p:nvGrpSpPr>
          <p:grpSpPr>
            <a:xfrm>
              <a:off x="3098" y="-2831"/>
              <a:ext cx="9" cy="53"/>
              <a:chOff x="3098" y="-2831"/>
              <a:chExt cx="9" cy="53"/>
            </a:xfrm>
          </p:grpSpPr>
          <p:sp>
            <p:nvSpPr>
              <p:cNvPr id="1773" name="Freeform 118"/>
              <p:cNvSpPr/>
              <p:nvPr/>
            </p:nvSpPr>
            <p:spPr bwMode="auto">
              <a:xfrm>
                <a:off x="3098" y="-2831"/>
                <a:ext cx="9" cy="53"/>
              </a:xfrm>
              <a:custGeom>
                <a:gdLst>
                  <a:gd name="T0" fmla="+- 0 3098 3098"/>
                  <a:gd name="T1" fmla="*/ T0 w 9"/>
                  <a:gd name="T2" fmla="+- 0 -2778 -2831"/>
                  <a:gd name="T3" fmla="*/ -2778 h 53"/>
                  <a:gd name="T4" fmla="+- 0 3107 3098"/>
                  <a:gd name="T5" fmla="*/ T4 w 9"/>
                  <a:gd name="T6" fmla="+- 0 -2778 -2831"/>
                  <a:gd name="T7" fmla="*/ -2778 h 53"/>
                  <a:gd name="T8" fmla="+- 0 3107 3098"/>
                  <a:gd name="T9" fmla="*/ T8 w 9"/>
                  <a:gd name="T10" fmla="+- 0 -2831 -2831"/>
                  <a:gd name="T11" fmla="*/ -2831 h 53"/>
                  <a:gd name="T12" fmla="+- 0 3098 3098"/>
                  <a:gd name="T13" fmla="*/ T12 w 9"/>
                  <a:gd name="T14" fmla="+- 0 -2831 -2831"/>
                  <a:gd name="T15" fmla="*/ -2831 h 53"/>
                  <a:gd name="T16" fmla="+- 0 3098 3098"/>
                  <a:gd name="T17" fmla="*/ T16 w 9"/>
                  <a:gd name="T18" fmla="+- 0 -2778 -2831"/>
                  <a:gd name="T19" fmla="*/ -2778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25" name="Group 119"/>
            <p:cNvGrpSpPr/>
            <p:nvPr/>
          </p:nvGrpSpPr>
          <p:grpSpPr>
            <a:xfrm>
              <a:off x="3102" y="-2881"/>
              <a:ext cx="2" cy="53"/>
              <a:chOff x="3102" y="-2881"/>
              <a:chExt cx="2" cy="53"/>
            </a:xfrm>
          </p:grpSpPr>
          <p:sp>
            <p:nvSpPr>
              <p:cNvPr id="1772" name="Freeform 120"/>
              <p:cNvSpPr/>
              <p:nvPr/>
            </p:nvSpPr>
            <p:spPr bwMode="auto">
              <a:xfrm>
                <a:off x="3102" y="-2881"/>
                <a:ext cx="2" cy="53"/>
              </a:xfrm>
              <a:custGeom>
                <a:gdLst>
                  <a:gd name="T0" fmla="+- 0 -2829 -2881"/>
                  <a:gd name="T1" fmla="*/ -2829 h 53"/>
                  <a:gd name="T2" fmla="+- 0 -2881 -2881"/>
                  <a:gd name="T3" fmla="*/ -2881 h 53"/>
                  <a:gd name="T4" fmla="+- 0 -2829 -2881"/>
                  <a:gd name="T5" fmla="*/ -2829 h 53"/>
                </a:gdLst>
                <a:cxnLst>
                  <a:cxn ang="0">
                    <a:pos x="0" y="T1"/>
                  </a:cxn>
                  <a:cxn ang="0">
                    <a:pos x="0" y="T3"/>
                  </a:cxn>
                  <a:cxn ang="0">
                    <a:pos x="0" y="T5"/>
                  </a:cxn>
                </a:cxnLst>
                <a:rect l="0" t="0" r="r" b="b"/>
                <a:pathLst>
                  <a:path h="52">
                    <a:moveTo>
                      <a:pt x="0" y="52"/>
                    </a:moveTo>
                    <a:lnTo>
                      <a:pt x="0" y="0"/>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26" name="Group 121"/>
            <p:cNvGrpSpPr/>
            <p:nvPr/>
          </p:nvGrpSpPr>
          <p:grpSpPr>
            <a:xfrm>
              <a:off x="3098" y="-2881"/>
              <a:ext cx="9" cy="53"/>
              <a:chOff x="3098" y="-2881"/>
              <a:chExt cx="9" cy="53"/>
            </a:xfrm>
          </p:grpSpPr>
          <p:sp>
            <p:nvSpPr>
              <p:cNvPr id="1771" name="Freeform 122"/>
              <p:cNvSpPr/>
              <p:nvPr/>
            </p:nvSpPr>
            <p:spPr bwMode="auto">
              <a:xfrm>
                <a:off x="3098" y="-2881"/>
                <a:ext cx="9" cy="53"/>
              </a:xfrm>
              <a:custGeom>
                <a:gdLst>
                  <a:gd name="T0" fmla="+- 0 3098 3098"/>
                  <a:gd name="T1" fmla="*/ T0 w 9"/>
                  <a:gd name="T2" fmla="+- 0 -2829 -2881"/>
                  <a:gd name="T3" fmla="*/ -2829 h 53"/>
                  <a:gd name="T4" fmla="+- 0 3107 3098"/>
                  <a:gd name="T5" fmla="*/ T4 w 9"/>
                  <a:gd name="T6" fmla="+- 0 -2829 -2881"/>
                  <a:gd name="T7" fmla="*/ -2829 h 53"/>
                  <a:gd name="T8" fmla="+- 0 3107 3098"/>
                  <a:gd name="T9" fmla="*/ T8 w 9"/>
                  <a:gd name="T10" fmla="+- 0 -2881 -2881"/>
                  <a:gd name="T11" fmla="*/ -2881 h 53"/>
                  <a:gd name="T12" fmla="+- 0 3098 3098"/>
                  <a:gd name="T13" fmla="*/ T12 w 9"/>
                  <a:gd name="T14" fmla="+- 0 -2881 -2881"/>
                  <a:gd name="T15" fmla="*/ -2881 h 53"/>
                  <a:gd name="T16" fmla="+- 0 3098 3098"/>
                  <a:gd name="T17" fmla="*/ T16 w 9"/>
                  <a:gd name="T18" fmla="+- 0 -2829 -2881"/>
                  <a:gd name="T19" fmla="*/ -2829 h 53"/>
                </a:gdLst>
                <a:cxnLst>
                  <a:cxn ang="0">
                    <a:pos x="T1" y="T3"/>
                  </a:cxn>
                  <a:cxn ang="0">
                    <a:pos x="T5" y="T7"/>
                  </a:cxn>
                  <a:cxn ang="0">
                    <a:pos x="T9" y="T11"/>
                  </a:cxn>
                  <a:cxn ang="0">
                    <a:pos x="T13" y="T15"/>
                  </a:cxn>
                  <a:cxn ang="0">
                    <a:pos x="T17" y="T19"/>
                  </a:cxn>
                </a:cxnLst>
                <a:rect l="0" t="0" r="r" b="b"/>
                <a:pathLst>
                  <a:path w="9" h="52">
                    <a:moveTo>
                      <a:pt x="0" y="52"/>
                    </a:moveTo>
                    <a:lnTo>
                      <a:pt x="9" y="52"/>
                    </a:lnTo>
                    <a:lnTo>
                      <a:pt x="9" y="0"/>
                    </a:lnTo>
                    <a:lnTo>
                      <a:pt x="0" y="0"/>
                    </a:lnTo>
                    <a:lnTo>
                      <a:pt x="0" y="5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28" name="Group 123"/>
            <p:cNvGrpSpPr/>
            <p:nvPr/>
          </p:nvGrpSpPr>
          <p:grpSpPr>
            <a:xfrm>
              <a:off x="3102" y="-2932"/>
              <a:ext cx="2" cy="53"/>
              <a:chOff x="3102" y="-2932"/>
              <a:chExt cx="2" cy="53"/>
            </a:xfrm>
          </p:grpSpPr>
          <p:sp>
            <p:nvSpPr>
              <p:cNvPr id="1770" name="Freeform 124"/>
              <p:cNvSpPr/>
              <p:nvPr/>
            </p:nvSpPr>
            <p:spPr bwMode="auto">
              <a:xfrm>
                <a:off x="3102" y="-2932"/>
                <a:ext cx="2" cy="53"/>
              </a:xfrm>
              <a:custGeom>
                <a:gdLst>
                  <a:gd name="T0" fmla="+- 0 -2879 -2932"/>
                  <a:gd name="T1" fmla="*/ -2879 h 53"/>
                  <a:gd name="T2" fmla="+- 0 -2932 -2932"/>
                  <a:gd name="T3" fmla="*/ -2932 h 53"/>
                  <a:gd name="T4" fmla="+- 0 -2879 -2932"/>
                  <a:gd name="T5" fmla="*/ -2879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29" name="Group 125"/>
            <p:cNvGrpSpPr/>
            <p:nvPr/>
          </p:nvGrpSpPr>
          <p:grpSpPr>
            <a:xfrm>
              <a:off x="3098" y="-2932"/>
              <a:ext cx="9" cy="53"/>
              <a:chOff x="3098" y="-2932"/>
              <a:chExt cx="9" cy="53"/>
            </a:xfrm>
          </p:grpSpPr>
          <p:sp>
            <p:nvSpPr>
              <p:cNvPr id="1769" name="Freeform 126"/>
              <p:cNvSpPr/>
              <p:nvPr/>
            </p:nvSpPr>
            <p:spPr bwMode="auto">
              <a:xfrm>
                <a:off x="3098" y="-2932"/>
                <a:ext cx="9" cy="53"/>
              </a:xfrm>
              <a:custGeom>
                <a:gdLst>
                  <a:gd name="T0" fmla="+- 0 3098 3098"/>
                  <a:gd name="T1" fmla="*/ T0 w 9"/>
                  <a:gd name="T2" fmla="+- 0 -2879 -2932"/>
                  <a:gd name="T3" fmla="*/ -2879 h 53"/>
                  <a:gd name="T4" fmla="+- 0 3107 3098"/>
                  <a:gd name="T5" fmla="*/ T4 w 9"/>
                  <a:gd name="T6" fmla="+- 0 -2879 -2932"/>
                  <a:gd name="T7" fmla="*/ -2879 h 53"/>
                  <a:gd name="T8" fmla="+- 0 3107 3098"/>
                  <a:gd name="T9" fmla="*/ T8 w 9"/>
                  <a:gd name="T10" fmla="+- 0 -2932 -2932"/>
                  <a:gd name="T11" fmla="*/ -2932 h 53"/>
                  <a:gd name="T12" fmla="+- 0 3098 3098"/>
                  <a:gd name="T13" fmla="*/ T12 w 9"/>
                  <a:gd name="T14" fmla="+- 0 -2932 -2932"/>
                  <a:gd name="T15" fmla="*/ -2932 h 53"/>
                  <a:gd name="T16" fmla="+- 0 3098 3098"/>
                  <a:gd name="T17" fmla="*/ T16 w 9"/>
                  <a:gd name="T18" fmla="+- 0 -2879 -2932"/>
                  <a:gd name="T19" fmla="*/ -2879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0" name="Group 127"/>
            <p:cNvGrpSpPr/>
            <p:nvPr/>
          </p:nvGrpSpPr>
          <p:grpSpPr>
            <a:xfrm>
              <a:off x="3102" y="-2983"/>
              <a:ext cx="2" cy="53"/>
              <a:chOff x="3102" y="-2983"/>
              <a:chExt cx="2" cy="53"/>
            </a:xfrm>
          </p:grpSpPr>
          <p:sp>
            <p:nvSpPr>
              <p:cNvPr id="1768" name="Freeform 128"/>
              <p:cNvSpPr/>
              <p:nvPr/>
            </p:nvSpPr>
            <p:spPr bwMode="auto">
              <a:xfrm>
                <a:off x="3102" y="-2983"/>
                <a:ext cx="2" cy="53"/>
              </a:xfrm>
              <a:custGeom>
                <a:gdLst>
                  <a:gd name="T0" fmla="+- 0 -2930 -2983"/>
                  <a:gd name="T1" fmla="*/ -2930 h 53"/>
                  <a:gd name="T2" fmla="+- 0 -2983 -2983"/>
                  <a:gd name="T3" fmla="*/ -2983 h 53"/>
                  <a:gd name="T4" fmla="+- 0 -2930 -2983"/>
                  <a:gd name="T5" fmla="*/ -2930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1" name="Group 129"/>
            <p:cNvGrpSpPr/>
            <p:nvPr/>
          </p:nvGrpSpPr>
          <p:grpSpPr>
            <a:xfrm>
              <a:off x="3098" y="-2983"/>
              <a:ext cx="9" cy="53"/>
              <a:chOff x="3098" y="-2983"/>
              <a:chExt cx="9" cy="53"/>
            </a:xfrm>
          </p:grpSpPr>
          <p:sp>
            <p:nvSpPr>
              <p:cNvPr id="1767" name="Freeform 130"/>
              <p:cNvSpPr/>
              <p:nvPr/>
            </p:nvSpPr>
            <p:spPr bwMode="auto">
              <a:xfrm>
                <a:off x="3098" y="-2983"/>
                <a:ext cx="9" cy="53"/>
              </a:xfrm>
              <a:custGeom>
                <a:gdLst>
                  <a:gd name="T0" fmla="+- 0 3098 3098"/>
                  <a:gd name="T1" fmla="*/ T0 w 9"/>
                  <a:gd name="T2" fmla="+- 0 -2930 -2983"/>
                  <a:gd name="T3" fmla="*/ -2930 h 53"/>
                  <a:gd name="T4" fmla="+- 0 3107 3098"/>
                  <a:gd name="T5" fmla="*/ T4 w 9"/>
                  <a:gd name="T6" fmla="+- 0 -2930 -2983"/>
                  <a:gd name="T7" fmla="*/ -2930 h 53"/>
                  <a:gd name="T8" fmla="+- 0 3107 3098"/>
                  <a:gd name="T9" fmla="*/ T8 w 9"/>
                  <a:gd name="T10" fmla="+- 0 -2983 -2983"/>
                  <a:gd name="T11" fmla="*/ -2983 h 53"/>
                  <a:gd name="T12" fmla="+- 0 3098 3098"/>
                  <a:gd name="T13" fmla="*/ T12 w 9"/>
                  <a:gd name="T14" fmla="+- 0 -2983 -2983"/>
                  <a:gd name="T15" fmla="*/ -2983 h 53"/>
                  <a:gd name="T16" fmla="+- 0 3098 3098"/>
                  <a:gd name="T17" fmla="*/ T16 w 9"/>
                  <a:gd name="T18" fmla="+- 0 -2930 -2983"/>
                  <a:gd name="T19" fmla="*/ -2930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2" name="Group 131"/>
            <p:cNvGrpSpPr/>
            <p:nvPr/>
          </p:nvGrpSpPr>
          <p:grpSpPr>
            <a:xfrm>
              <a:off x="3102" y="-3034"/>
              <a:ext cx="2" cy="53"/>
              <a:chOff x="3102" y="-3034"/>
              <a:chExt cx="2" cy="53"/>
            </a:xfrm>
          </p:grpSpPr>
          <p:sp>
            <p:nvSpPr>
              <p:cNvPr id="1766" name="Freeform 132"/>
              <p:cNvSpPr/>
              <p:nvPr/>
            </p:nvSpPr>
            <p:spPr bwMode="auto">
              <a:xfrm>
                <a:off x="3102" y="-3034"/>
                <a:ext cx="2" cy="53"/>
              </a:xfrm>
              <a:custGeom>
                <a:gdLst>
                  <a:gd name="T0" fmla="+- 0 -2981 -3034"/>
                  <a:gd name="T1" fmla="*/ -2981 h 53"/>
                  <a:gd name="T2" fmla="+- 0 -3034 -3034"/>
                  <a:gd name="T3" fmla="*/ -3034 h 53"/>
                  <a:gd name="T4" fmla="+- 0 -2981 -3034"/>
                  <a:gd name="T5" fmla="*/ -2981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3" name="Group 133"/>
            <p:cNvGrpSpPr/>
            <p:nvPr/>
          </p:nvGrpSpPr>
          <p:grpSpPr>
            <a:xfrm>
              <a:off x="3098" y="-3034"/>
              <a:ext cx="9" cy="53"/>
              <a:chOff x="3098" y="-3034"/>
              <a:chExt cx="9" cy="53"/>
            </a:xfrm>
          </p:grpSpPr>
          <p:sp>
            <p:nvSpPr>
              <p:cNvPr id="1765" name="Freeform 134"/>
              <p:cNvSpPr/>
              <p:nvPr/>
            </p:nvSpPr>
            <p:spPr bwMode="auto">
              <a:xfrm>
                <a:off x="3098" y="-3034"/>
                <a:ext cx="9" cy="53"/>
              </a:xfrm>
              <a:custGeom>
                <a:gdLst>
                  <a:gd name="T0" fmla="+- 0 3098 3098"/>
                  <a:gd name="T1" fmla="*/ T0 w 9"/>
                  <a:gd name="T2" fmla="+- 0 -2981 -3034"/>
                  <a:gd name="T3" fmla="*/ -2981 h 53"/>
                  <a:gd name="T4" fmla="+- 0 3107 3098"/>
                  <a:gd name="T5" fmla="*/ T4 w 9"/>
                  <a:gd name="T6" fmla="+- 0 -2981 -3034"/>
                  <a:gd name="T7" fmla="*/ -2981 h 53"/>
                  <a:gd name="T8" fmla="+- 0 3107 3098"/>
                  <a:gd name="T9" fmla="*/ T8 w 9"/>
                  <a:gd name="T10" fmla="+- 0 -3034 -3034"/>
                  <a:gd name="T11" fmla="*/ -3034 h 53"/>
                  <a:gd name="T12" fmla="+- 0 3098 3098"/>
                  <a:gd name="T13" fmla="*/ T12 w 9"/>
                  <a:gd name="T14" fmla="+- 0 -3034 -3034"/>
                  <a:gd name="T15" fmla="*/ -3034 h 53"/>
                  <a:gd name="T16" fmla="+- 0 3098 3098"/>
                  <a:gd name="T17" fmla="*/ T16 w 9"/>
                  <a:gd name="T18" fmla="+- 0 -2981 -3034"/>
                  <a:gd name="T19" fmla="*/ -2981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4" name="Group 135"/>
            <p:cNvGrpSpPr/>
            <p:nvPr/>
          </p:nvGrpSpPr>
          <p:grpSpPr>
            <a:xfrm>
              <a:off x="3102" y="-3085"/>
              <a:ext cx="2" cy="53"/>
              <a:chOff x="3102" y="-3085"/>
              <a:chExt cx="2" cy="53"/>
            </a:xfrm>
          </p:grpSpPr>
          <p:sp>
            <p:nvSpPr>
              <p:cNvPr id="1764" name="Freeform 136"/>
              <p:cNvSpPr/>
              <p:nvPr/>
            </p:nvSpPr>
            <p:spPr bwMode="auto">
              <a:xfrm>
                <a:off x="3102" y="-3085"/>
                <a:ext cx="2" cy="53"/>
              </a:xfrm>
              <a:custGeom>
                <a:gdLst>
                  <a:gd name="T0" fmla="+- 0 -3032 -3085"/>
                  <a:gd name="T1" fmla="*/ -3032 h 53"/>
                  <a:gd name="T2" fmla="+- 0 -3085 -3085"/>
                  <a:gd name="T3" fmla="*/ -3085 h 53"/>
                  <a:gd name="T4" fmla="+- 0 -3032 -3085"/>
                  <a:gd name="T5" fmla="*/ -3032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5" name="Group 137"/>
            <p:cNvGrpSpPr/>
            <p:nvPr/>
          </p:nvGrpSpPr>
          <p:grpSpPr>
            <a:xfrm>
              <a:off x="3098" y="-3085"/>
              <a:ext cx="9" cy="53"/>
              <a:chOff x="3098" y="-3085"/>
              <a:chExt cx="9" cy="53"/>
            </a:xfrm>
          </p:grpSpPr>
          <p:sp>
            <p:nvSpPr>
              <p:cNvPr id="1763" name="Freeform 138"/>
              <p:cNvSpPr/>
              <p:nvPr/>
            </p:nvSpPr>
            <p:spPr bwMode="auto">
              <a:xfrm>
                <a:off x="3098" y="-3085"/>
                <a:ext cx="9" cy="53"/>
              </a:xfrm>
              <a:custGeom>
                <a:gdLst>
                  <a:gd name="T0" fmla="+- 0 3098 3098"/>
                  <a:gd name="T1" fmla="*/ T0 w 9"/>
                  <a:gd name="T2" fmla="+- 0 -3032 -3085"/>
                  <a:gd name="T3" fmla="*/ -3032 h 53"/>
                  <a:gd name="T4" fmla="+- 0 3107 3098"/>
                  <a:gd name="T5" fmla="*/ T4 w 9"/>
                  <a:gd name="T6" fmla="+- 0 -3032 -3085"/>
                  <a:gd name="T7" fmla="*/ -3032 h 53"/>
                  <a:gd name="T8" fmla="+- 0 3107 3098"/>
                  <a:gd name="T9" fmla="*/ T8 w 9"/>
                  <a:gd name="T10" fmla="+- 0 -3085 -3085"/>
                  <a:gd name="T11" fmla="*/ -3085 h 53"/>
                  <a:gd name="T12" fmla="+- 0 3098 3098"/>
                  <a:gd name="T13" fmla="*/ T12 w 9"/>
                  <a:gd name="T14" fmla="+- 0 -3085 -3085"/>
                  <a:gd name="T15" fmla="*/ -3085 h 53"/>
                  <a:gd name="T16" fmla="+- 0 3098 3098"/>
                  <a:gd name="T17" fmla="*/ T16 w 9"/>
                  <a:gd name="T18" fmla="+- 0 -3032 -3085"/>
                  <a:gd name="T19" fmla="*/ -3032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6" name="Group 139"/>
            <p:cNvGrpSpPr/>
            <p:nvPr/>
          </p:nvGrpSpPr>
          <p:grpSpPr>
            <a:xfrm>
              <a:off x="3102" y="-3136"/>
              <a:ext cx="2" cy="53"/>
              <a:chOff x="3102" y="-3136"/>
              <a:chExt cx="2" cy="53"/>
            </a:xfrm>
          </p:grpSpPr>
          <p:sp>
            <p:nvSpPr>
              <p:cNvPr id="1762" name="Freeform 140"/>
              <p:cNvSpPr/>
              <p:nvPr/>
            </p:nvSpPr>
            <p:spPr bwMode="auto">
              <a:xfrm>
                <a:off x="3102" y="-3136"/>
                <a:ext cx="2" cy="53"/>
              </a:xfrm>
              <a:custGeom>
                <a:gdLst>
                  <a:gd name="T0" fmla="+- 0 -3083 -3136"/>
                  <a:gd name="T1" fmla="*/ -3083 h 53"/>
                  <a:gd name="T2" fmla="+- 0 -3136 -3136"/>
                  <a:gd name="T3" fmla="*/ -3136 h 53"/>
                  <a:gd name="T4" fmla="+- 0 -3083 -3136"/>
                  <a:gd name="T5" fmla="*/ -3083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7" name="Group 141"/>
            <p:cNvGrpSpPr/>
            <p:nvPr/>
          </p:nvGrpSpPr>
          <p:grpSpPr>
            <a:xfrm>
              <a:off x="3098" y="-3136"/>
              <a:ext cx="9" cy="53"/>
              <a:chOff x="3098" y="-3136"/>
              <a:chExt cx="9" cy="53"/>
            </a:xfrm>
          </p:grpSpPr>
          <p:sp>
            <p:nvSpPr>
              <p:cNvPr id="1761" name="Freeform 142"/>
              <p:cNvSpPr/>
              <p:nvPr/>
            </p:nvSpPr>
            <p:spPr bwMode="auto">
              <a:xfrm>
                <a:off x="3098" y="-3136"/>
                <a:ext cx="9" cy="53"/>
              </a:xfrm>
              <a:custGeom>
                <a:gdLst>
                  <a:gd name="T0" fmla="+- 0 3098 3098"/>
                  <a:gd name="T1" fmla="*/ T0 w 9"/>
                  <a:gd name="T2" fmla="+- 0 -3083 -3136"/>
                  <a:gd name="T3" fmla="*/ -3083 h 53"/>
                  <a:gd name="T4" fmla="+- 0 3107 3098"/>
                  <a:gd name="T5" fmla="*/ T4 w 9"/>
                  <a:gd name="T6" fmla="+- 0 -3083 -3136"/>
                  <a:gd name="T7" fmla="*/ -3083 h 53"/>
                  <a:gd name="T8" fmla="+- 0 3107 3098"/>
                  <a:gd name="T9" fmla="*/ T8 w 9"/>
                  <a:gd name="T10" fmla="+- 0 -3136 -3136"/>
                  <a:gd name="T11" fmla="*/ -3136 h 53"/>
                  <a:gd name="T12" fmla="+- 0 3098 3098"/>
                  <a:gd name="T13" fmla="*/ T12 w 9"/>
                  <a:gd name="T14" fmla="+- 0 -3136 -3136"/>
                  <a:gd name="T15" fmla="*/ -3136 h 53"/>
                  <a:gd name="T16" fmla="+- 0 3098 3098"/>
                  <a:gd name="T17" fmla="*/ T16 w 9"/>
                  <a:gd name="T18" fmla="+- 0 -3083 -3136"/>
                  <a:gd name="T19" fmla="*/ -3083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8" name="Group 143"/>
            <p:cNvGrpSpPr/>
            <p:nvPr/>
          </p:nvGrpSpPr>
          <p:grpSpPr>
            <a:xfrm>
              <a:off x="3102" y="-3187"/>
              <a:ext cx="2" cy="53"/>
              <a:chOff x="3102" y="-3187"/>
              <a:chExt cx="2" cy="53"/>
            </a:xfrm>
          </p:grpSpPr>
          <p:sp>
            <p:nvSpPr>
              <p:cNvPr id="1760" name="Freeform 144"/>
              <p:cNvSpPr/>
              <p:nvPr/>
            </p:nvSpPr>
            <p:spPr bwMode="auto">
              <a:xfrm>
                <a:off x="3102" y="-3187"/>
                <a:ext cx="2" cy="53"/>
              </a:xfrm>
              <a:custGeom>
                <a:gdLst>
                  <a:gd name="T0" fmla="+- 0 -3134 -3187"/>
                  <a:gd name="T1" fmla="*/ -3134 h 53"/>
                  <a:gd name="T2" fmla="+- 0 -3187 -3187"/>
                  <a:gd name="T3" fmla="*/ -3187 h 53"/>
                  <a:gd name="T4" fmla="+- 0 -3134 -3187"/>
                  <a:gd name="T5" fmla="*/ -3134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39" name="Group 145"/>
            <p:cNvGrpSpPr/>
            <p:nvPr/>
          </p:nvGrpSpPr>
          <p:grpSpPr>
            <a:xfrm>
              <a:off x="3098" y="-3187"/>
              <a:ext cx="9" cy="53"/>
              <a:chOff x="3098" y="-3187"/>
              <a:chExt cx="9" cy="53"/>
            </a:xfrm>
          </p:grpSpPr>
          <p:sp>
            <p:nvSpPr>
              <p:cNvPr id="1759" name="Freeform 146"/>
              <p:cNvSpPr/>
              <p:nvPr/>
            </p:nvSpPr>
            <p:spPr bwMode="auto">
              <a:xfrm>
                <a:off x="3098" y="-3187"/>
                <a:ext cx="9" cy="53"/>
              </a:xfrm>
              <a:custGeom>
                <a:gdLst>
                  <a:gd name="T0" fmla="+- 0 3098 3098"/>
                  <a:gd name="T1" fmla="*/ T0 w 9"/>
                  <a:gd name="T2" fmla="+- 0 -3134 -3187"/>
                  <a:gd name="T3" fmla="*/ -3134 h 53"/>
                  <a:gd name="T4" fmla="+- 0 3107 3098"/>
                  <a:gd name="T5" fmla="*/ T4 w 9"/>
                  <a:gd name="T6" fmla="+- 0 -3134 -3187"/>
                  <a:gd name="T7" fmla="*/ -3134 h 53"/>
                  <a:gd name="T8" fmla="+- 0 3107 3098"/>
                  <a:gd name="T9" fmla="*/ T8 w 9"/>
                  <a:gd name="T10" fmla="+- 0 -3187 -3187"/>
                  <a:gd name="T11" fmla="*/ -3187 h 53"/>
                  <a:gd name="T12" fmla="+- 0 3098 3098"/>
                  <a:gd name="T13" fmla="*/ T12 w 9"/>
                  <a:gd name="T14" fmla="+- 0 -3187 -3187"/>
                  <a:gd name="T15" fmla="*/ -3187 h 53"/>
                  <a:gd name="T16" fmla="+- 0 3098 3098"/>
                  <a:gd name="T17" fmla="*/ T16 w 9"/>
                  <a:gd name="T18" fmla="+- 0 -3134 -3187"/>
                  <a:gd name="T19" fmla="*/ -3134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0" name="Group 147"/>
            <p:cNvGrpSpPr/>
            <p:nvPr/>
          </p:nvGrpSpPr>
          <p:grpSpPr>
            <a:xfrm>
              <a:off x="3102" y="-3238"/>
              <a:ext cx="2" cy="53"/>
              <a:chOff x="3102" y="-3238"/>
              <a:chExt cx="2" cy="53"/>
            </a:xfrm>
          </p:grpSpPr>
          <p:sp>
            <p:nvSpPr>
              <p:cNvPr id="1758" name="Freeform 148"/>
              <p:cNvSpPr/>
              <p:nvPr/>
            </p:nvSpPr>
            <p:spPr bwMode="auto">
              <a:xfrm>
                <a:off x="3102" y="-3238"/>
                <a:ext cx="2" cy="53"/>
              </a:xfrm>
              <a:custGeom>
                <a:gdLst>
                  <a:gd name="T0" fmla="+- 0 -3185 -3238"/>
                  <a:gd name="T1" fmla="*/ -3185 h 53"/>
                  <a:gd name="T2" fmla="+- 0 -3238 -3238"/>
                  <a:gd name="T3" fmla="*/ -3238 h 53"/>
                  <a:gd name="T4" fmla="+- 0 -3185 -3238"/>
                  <a:gd name="T5" fmla="*/ -3185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1" name="Group 149"/>
            <p:cNvGrpSpPr/>
            <p:nvPr/>
          </p:nvGrpSpPr>
          <p:grpSpPr>
            <a:xfrm>
              <a:off x="3098" y="-3238"/>
              <a:ext cx="9" cy="53"/>
              <a:chOff x="3098" y="-3238"/>
              <a:chExt cx="9" cy="53"/>
            </a:xfrm>
          </p:grpSpPr>
          <p:sp>
            <p:nvSpPr>
              <p:cNvPr id="1757" name="Freeform 150"/>
              <p:cNvSpPr/>
              <p:nvPr/>
            </p:nvSpPr>
            <p:spPr bwMode="auto">
              <a:xfrm>
                <a:off x="3098" y="-3238"/>
                <a:ext cx="9" cy="53"/>
              </a:xfrm>
              <a:custGeom>
                <a:gdLst>
                  <a:gd name="T0" fmla="+- 0 3098 3098"/>
                  <a:gd name="T1" fmla="*/ T0 w 9"/>
                  <a:gd name="T2" fmla="+- 0 -3185 -3238"/>
                  <a:gd name="T3" fmla="*/ -3185 h 53"/>
                  <a:gd name="T4" fmla="+- 0 3107 3098"/>
                  <a:gd name="T5" fmla="*/ T4 w 9"/>
                  <a:gd name="T6" fmla="+- 0 -3185 -3238"/>
                  <a:gd name="T7" fmla="*/ -3185 h 53"/>
                  <a:gd name="T8" fmla="+- 0 3107 3098"/>
                  <a:gd name="T9" fmla="*/ T8 w 9"/>
                  <a:gd name="T10" fmla="+- 0 -3238 -3238"/>
                  <a:gd name="T11" fmla="*/ -3238 h 53"/>
                  <a:gd name="T12" fmla="+- 0 3098 3098"/>
                  <a:gd name="T13" fmla="*/ T12 w 9"/>
                  <a:gd name="T14" fmla="+- 0 -3238 -3238"/>
                  <a:gd name="T15" fmla="*/ -3238 h 53"/>
                  <a:gd name="T16" fmla="+- 0 3098 3098"/>
                  <a:gd name="T17" fmla="*/ T16 w 9"/>
                  <a:gd name="T18" fmla="+- 0 -3185 -3238"/>
                  <a:gd name="T19" fmla="*/ -3185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2" name="Group 151"/>
            <p:cNvGrpSpPr/>
            <p:nvPr/>
          </p:nvGrpSpPr>
          <p:grpSpPr>
            <a:xfrm>
              <a:off x="3102" y="-3289"/>
              <a:ext cx="2" cy="53"/>
              <a:chOff x="3102" y="-3289"/>
              <a:chExt cx="2" cy="53"/>
            </a:xfrm>
          </p:grpSpPr>
          <p:sp>
            <p:nvSpPr>
              <p:cNvPr id="1756" name="Freeform 152"/>
              <p:cNvSpPr/>
              <p:nvPr/>
            </p:nvSpPr>
            <p:spPr bwMode="auto">
              <a:xfrm>
                <a:off x="3102" y="-3289"/>
                <a:ext cx="2" cy="53"/>
              </a:xfrm>
              <a:custGeom>
                <a:gdLst>
                  <a:gd name="T0" fmla="+- 0 -3236 -3289"/>
                  <a:gd name="T1" fmla="*/ -3236 h 53"/>
                  <a:gd name="T2" fmla="+- 0 -3289 -3289"/>
                  <a:gd name="T3" fmla="*/ -3289 h 53"/>
                  <a:gd name="T4" fmla="+- 0 -3236 -3289"/>
                  <a:gd name="T5" fmla="*/ -3236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3" name="Group 153"/>
            <p:cNvGrpSpPr/>
            <p:nvPr/>
          </p:nvGrpSpPr>
          <p:grpSpPr>
            <a:xfrm>
              <a:off x="3098" y="-3289"/>
              <a:ext cx="9" cy="53"/>
              <a:chOff x="3098" y="-3289"/>
              <a:chExt cx="9" cy="53"/>
            </a:xfrm>
          </p:grpSpPr>
          <p:sp>
            <p:nvSpPr>
              <p:cNvPr id="1755" name="Freeform 154"/>
              <p:cNvSpPr/>
              <p:nvPr/>
            </p:nvSpPr>
            <p:spPr bwMode="auto">
              <a:xfrm>
                <a:off x="3098" y="-3289"/>
                <a:ext cx="9" cy="53"/>
              </a:xfrm>
              <a:custGeom>
                <a:gdLst>
                  <a:gd name="T0" fmla="+- 0 3098 3098"/>
                  <a:gd name="T1" fmla="*/ T0 w 9"/>
                  <a:gd name="T2" fmla="+- 0 -3236 -3289"/>
                  <a:gd name="T3" fmla="*/ -3236 h 53"/>
                  <a:gd name="T4" fmla="+- 0 3107 3098"/>
                  <a:gd name="T5" fmla="*/ T4 w 9"/>
                  <a:gd name="T6" fmla="+- 0 -3236 -3289"/>
                  <a:gd name="T7" fmla="*/ -3236 h 53"/>
                  <a:gd name="T8" fmla="+- 0 3107 3098"/>
                  <a:gd name="T9" fmla="*/ T8 w 9"/>
                  <a:gd name="T10" fmla="+- 0 -3289 -3289"/>
                  <a:gd name="T11" fmla="*/ -3289 h 53"/>
                  <a:gd name="T12" fmla="+- 0 3098 3098"/>
                  <a:gd name="T13" fmla="*/ T12 w 9"/>
                  <a:gd name="T14" fmla="+- 0 -3289 -3289"/>
                  <a:gd name="T15" fmla="*/ -3289 h 53"/>
                  <a:gd name="T16" fmla="+- 0 3098 3098"/>
                  <a:gd name="T17" fmla="*/ T16 w 9"/>
                  <a:gd name="T18" fmla="+- 0 -3236 -3289"/>
                  <a:gd name="T19" fmla="*/ -3236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4" name="Group 155"/>
            <p:cNvGrpSpPr/>
            <p:nvPr/>
          </p:nvGrpSpPr>
          <p:grpSpPr>
            <a:xfrm>
              <a:off x="3102" y="-3339"/>
              <a:ext cx="2" cy="53"/>
              <a:chOff x="3102" y="-3339"/>
              <a:chExt cx="2" cy="53"/>
            </a:xfrm>
          </p:grpSpPr>
          <p:sp>
            <p:nvSpPr>
              <p:cNvPr id="1754" name="Freeform 156"/>
              <p:cNvSpPr/>
              <p:nvPr/>
            </p:nvSpPr>
            <p:spPr bwMode="auto">
              <a:xfrm>
                <a:off x="3102" y="-3339"/>
                <a:ext cx="2" cy="53"/>
              </a:xfrm>
              <a:custGeom>
                <a:gdLst>
                  <a:gd name="T0" fmla="+- 0 -3287 -3339"/>
                  <a:gd name="T1" fmla="*/ -3287 h 53"/>
                  <a:gd name="T2" fmla="+- 0 -3339 -3339"/>
                  <a:gd name="T3" fmla="*/ -3339 h 53"/>
                  <a:gd name="T4" fmla="+- 0 -3287 -3339"/>
                  <a:gd name="T5" fmla="*/ -3287 h 53"/>
                </a:gdLst>
                <a:cxnLst>
                  <a:cxn ang="0">
                    <a:pos x="0" y="T1"/>
                  </a:cxn>
                  <a:cxn ang="0">
                    <a:pos x="0" y="T3"/>
                  </a:cxn>
                  <a:cxn ang="0">
                    <a:pos x="0" y="T5"/>
                  </a:cxn>
                </a:cxnLst>
                <a:rect l="0" t="0" r="r" b="b"/>
                <a:pathLst>
                  <a:path h="52">
                    <a:moveTo>
                      <a:pt x="0" y="52"/>
                    </a:moveTo>
                    <a:lnTo>
                      <a:pt x="0" y="0"/>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5" name="Group 157"/>
            <p:cNvGrpSpPr/>
            <p:nvPr/>
          </p:nvGrpSpPr>
          <p:grpSpPr>
            <a:xfrm>
              <a:off x="3098" y="-3339"/>
              <a:ext cx="9" cy="53"/>
              <a:chOff x="3098" y="-3339"/>
              <a:chExt cx="9" cy="53"/>
            </a:xfrm>
          </p:grpSpPr>
          <p:sp>
            <p:nvSpPr>
              <p:cNvPr id="1753" name="Freeform 158"/>
              <p:cNvSpPr/>
              <p:nvPr/>
            </p:nvSpPr>
            <p:spPr bwMode="auto">
              <a:xfrm>
                <a:off x="3098" y="-3339"/>
                <a:ext cx="9" cy="53"/>
              </a:xfrm>
              <a:custGeom>
                <a:gdLst>
                  <a:gd name="T0" fmla="+- 0 3098 3098"/>
                  <a:gd name="T1" fmla="*/ T0 w 9"/>
                  <a:gd name="T2" fmla="+- 0 -3287 -3339"/>
                  <a:gd name="T3" fmla="*/ -3287 h 53"/>
                  <a:gd name="T4" fmla="+- 0 3107 3098"/>
                  <a:gd name="T5" fmla="*/ T4 w 9"/>
                  <a:gd name="T6" fmla="+- 0 -3287 -3339"/>
                  <a:gd name="T7" fmla="*/ -3287 h 53"/>
                  <a:gd name="T8" fmla="+- 0 3107 3098"/>
                  <a:gd name="T9" fmla="*/ T8 w 9"/>
                  <a:gd name="T10" fmla="+- 0 -3339 -3339"/>
                  <a:gd name="T11" fmla="*/ -3339 h 53"/>
                  <a:gd name="T12" fmla="+- 0 3098 3098"/>
                  <a:gd name="T13" fmla="*/ T12 w 9"/>
                  <a:gd name="T14" fmla="+- 0 -3339 -3339"/>
                  <a:gd name="T15" fmla="*/ -3339 h 53"/>
                  <a:gd name="T16" fmla="+- 0 3098 3098"/>
                  <a:gd name="T17" fmla="*/ T16 w 9"/>
                  <a:gd name="T18" fmla="+- 0 -3287 -3339"/>
                  <a:gd name="T19" fmla="*/ -3287 h 53"/>
                </a:gdLst>
                <a:cxnLst>
                  <a:cxn ang="0">
                    <a:pos x="T1" y="T3"/>
                  </a:cxn>
                  <a:cxn ang="0">
                    <a:pos x="T5" y="T7"/>
                  </a:cxn>
                  <a:cxn ang="0">
                    <a:pos x="T9" y="T11"/>
                  </a:cxn>
                  <a:cxn ang="0">
                    <a:pos x="T13" y="T15"/>
                  </a:cxn>
                  <a:cxn ang="0">
                    <a:pos x="T17" y="T19"/>
                  </a:cxn>
                </a:cxnLst>
                <a:rect l="0" t="0" r="r" b="b"/>
                <a:pathLst>
                  <a:path w="9" h="52">
                    <a:moveTo>
                      <a:pt x="0" y="52"/>
                    </a:moveTo>
                    <a:lnTo>
                      <a:pt x="9" y="52"/>
                    </a:lnTo>
                    <a:lnTo>
                      <a:pt x="9" y="0"/>
                    </a:lnTo>
                    <a:lnTo>
                      <a:pt x="0" y="0"/>
                    </a:lnTo>
                    <a:lnTo>
                      <a:pt x="0" y="52"/>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6" name="Group 159"/>
            <p:cNvGrpSpPr/>
            <p:nvPr/>
          </p:nvGrpSpPr>
          <p:grpSpPr>
            <a:xfrm>
              <a:off x="3102" y="-3390"/>
              <a:ext cx="2" cy="53"/>
              <a:chOff x="3102" y="-3390"/>
              <a:chExt cx="2" cy="53"/>
            </a:xfrm>
          </p:grpSpPr>
          <p:sp>
            <p:nvSpPr>
              <p:cNvPr id="1752" name="Freeform 160"/>
              <p:cNvSpPr/>
              <p:nvPr/>
            </p:nvSpPr>
            <p:spPr bwMode="auto">
              <a:xfrm>
                <a:off x="3102" y="-3390"/>
                <a:ext cx="2" cy="53"/>
              </a:xfrm>
              <a:custGeom>
                <a:gdLst>
                  <a:gd name="T0" fmla="+- 0 -3337 -3390"/>
                  <a:gd name="T1" fmla="*/ -3337 h 53"/>
                  <a:gd name="T2" fmla="+- 0 -3390 -3390"/>
                  <a:gd name="T3" fmla="*/ -3390 h 53"/>
                  <a:gd name="T4" fmla="+- 0 -3337 -3390"/>
                  <a:gd name="T5" fmla="*/ -3337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7" name="Group 161"/>
            <p:cNvGrpSpPr/>
            <p:nvPr/>
          </p:nvGrpSpPr>
          <p:grpSpPr>
            <a:xfrm>
              <a:off x="3098" y="-3390"/>
              <a:ext cx="9" cy="53"/>
              <a:chOff x="3098" y="-3390"/>
              <a:chExt cx="9" cy="53"/>
            </a:xfrm>
          </p:grpSpPr>
          <p:sp>
            <p:nvSpPr>
              <p:cNvPr id="1751" name="Freeform 162"/>
              <p:cNvSpPr/>
              <p:nvPr/>
            </p:nvSpPr>
            <p:spPr bwMode="auto">
              <a:xfrm>
                <a:off x="3098" y="-3390"/>
                <a:ext cx="9" cy="53"/>
              </a:xfrm>
              <a:custGeom>
                <a:gdLst>
                  <a:gd name="T0" fmla="+- 0 3098 3098"/>
                  <a:gd name="T1" fmla="*/ T0 w 9"/>
                  <a:gd name="T2" fmla="+- 0 -3337 -3390"/>
                  <a:gd name="T3" fmla="*/ -3337 h 53"/>
                  <a:gd name="T4" fmla="+- 0 3107 3098"/>
                  <a:gd name="T5" fmla="*/ T4 w 9"/>
                  <a:gd name="T6" fmla="+- 0 -3337 -3390"/>
                  <a:gd name="T7" fmla="*/ -3337 h 53"/>
                  <a:gd name="T8" fmla="+- 0 3107 3098"/>
                  <a:gd name="T9" fmla="*/ T8 w 9"/>
                  <a:gd name="T10" fmla="+- 0 -3390 -3390"/>
                  <a:gd name="T11" fmla="*/ -3390 h 53"/>
                  <a:gd name="T12" fmla="+- 0 3098 3098"/>
                  <a:gd name="T13" fmla="*/ T12 w 9"/>
                  <a:gd name="T14" fmla="+- 0 -3390 -3390"/>
                  <a:gd name="T15" fmla="*/ -3390 h 53"/>
                  <a:gd name="T16" fmla="+- 0 3098 3098"/>
                  <a:gd name="T17" fmla="*/ T16 w 9"/>
                  <a:gd name="T18" fmla="+- 0 -3337 -3390"/>
                  <a:gd name="T19" fmla="*/ -3337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8" name="Group 163"/>
            <p:cNvGrpSpPr/>
            <p:nvPr/>
          </p:nvGrpSpPr>
          <p:grpSpPr>
            <a:xfrm>
              <a:off x="3102" y="-3441"/>
              <a:ext cx="2" cy="53"/>
              <a:chOff x="3102" y="-3441"/>
              <a:chExt cx="2" cy="53"/>
            </a:xfrm>
          </p:grpSpPr>
          <p:sp>
            <p:nvSpPr>
              <p:cNvPr id="1750" name="Freeform 164"/>
              <p:cNvSpPr/>
              <p:nvPr/>
            </p:nvSpPr>
            <p:spPr bwMode="auto">
              <a:xfrm>
                <a:off x="3102" y="-3441"/>
                <a:ext cx="2" cy="53"/>
              </a:xfrm>
              <a:custGeom>
                <a:gdLst>
                  <a:gd name="T0" fmla="+- 0 -3388 -3441"/>
                  <a:gd name="T1" fmla="*/ -3388 h 53"/>
                  <a:gd name="T2" fmla="+- 0 -3441 -3441"/>
                  <a:gd name="T3" fmla="*/ -3441 h 53"/>
                  <a:gd name="T4" fmla="+- 0 -3388 -3441"/>
                  <a:gd name="T5" fmla="*/ -3388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49" name="Group 165"/>
            <p:cNvGrpSpPr/>
            <p:nvPr/>
          </p:nvGrpSpPr>
          <p:grpSpPr>
            <a:xfrm>
              <a:off x="3098" y="-3441"/>
              <a:ext cx="9" cy="53"/>
              <a:chOff x="3098" y="-3441"/>
              <a:chExt cx="9" cy="53"/>
            </a:xfrm>
          </p:grpSpPr>
          <p:sp>
            <p:nvSpPr>
              <p:cNvPr id="1749" name="Freeform 166"/>
              <p:cNvSpPr/>
              <p:nvPr/>
            </p:nvSpPr>
            <p:spPr bwMode="auto">
              <a:xfrm>
                <a:off x="3098" y="-3441"/>
                <a:ext cx="9" cy="53"/>
              </a:xfrm>
              <a:custGeom>
                <a:gdLst>
                  <a:gd name="T0" fmla="+- 0 3098 3098"/>
                  <a:gd name="T1" fmla="*/ T0 w 9"/>
                  <a:gd name="T2" fmla="+- 0 -3388 -3441"/>
                  <a:gd name="T3" fmla="*/ -3388 h 53"/>
                  <a:gd name="T4" fmla="+- 0 3107 3098"/>
                  <a:gd name="T5" fmla="*/ T4 w 9"/>
                  <a:gd name="T6" fmla="+- 0 -3388 -3441"/>
                  <a:gd name="T7" fmla="*/ -3388 h 53"/>
                  <a:gd name="T8" fmla="+- 0 3107 3098"/>
                  <a:gd name="T9" fmla="*/ T8 w 9"/>
                  <a:gd name="T10" fmla="+- 0 -3441 -3441"/>
                  <a:gd name="T11" fmla="*/ -3441 h 53"/>
                  <a:gd name="T12" fmla="+- 0 3098 3098"/>
                  <a:gd name="T13" fmla="*/ T12 w 9"/>
                  <a:gd name="T14" fmla="+- 0 -3441 -3441"/>
                  <a:gd name="T15" fmla="*/ -3441 h 53"/>
                  <a:gd name="T16" fmla="+- 0 3098 3098"/>
                  <a:gd name="T17" fmla="*/ T16 w 9"/>
                  <a:gd name="T18" fmla="+- 0 -3388 -3441"/>
                  <a:gd name="T19" fmla="*/ -3388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0" name="Group 167"/>
            <p:cNvGrpSpPr/>
            <p:nvPr/>
          </p:nvGrpSpPr>
          <p:grpSpPr>
            <a:xfrm>
              <a:off x="3102" y="-3492"/>
              <a:ext cx="2" cy="53"/>
              <a:chOff x="3102" y="-3492"/>
              <a:chExt cx="2" cy="53"/>
            </a:xfrm>
          </p:grpSpPr>
          <p:sp>
            <p:nvSpPr>
              <p:cNvPr id="1748" name="Freeform 168"/>
              <p:cNvSpPr/>
              <p:nvPr/>
            </p:nvSpPr>
            <p:spPr bwMode="auto">
              <a:xfrm>
                <a:off x="3102" y="-3492"/>
                <a:ext cx="2" cy="53"/>
              </a:xfrm>
              <a:custGeom>
                <a:gdLst>
                  <a:gd name="T0" fmla="+- 0 -3439 -3492"/>
                  <a:gd name="T1" fmla="*/ -3439 h 53"/>
                  <a:gd name="T2" fmla="+- 0 -3492 -3492"/>
                  <a:gd name="T3" fmla="*/ -3492 h 53"/>
                  <a:gd name="T4" fmla="+- 0 -3439 -3492"/>
                  <a:gd name="T5" fmla="*/ -3439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1" name="Group 169"/>
            <p:cNvGrpSpPr/>
            <p:nvPr/>
          </p:nvGrpSpPr>
          <p:grpSpPr>
            <a:xfrm>
              <a:off x="3098" y="-3492"/>
              <a:ext cx="9" cy="53"/>
              <a:chOff x="3098" y="-3492"/>
              <a:chExt cx="9" cy="53"/>
            </a:xfrm>
          </p:grpSpPr>
          <p:sp>
            <p:nvSpPr>
              <p:cNvPr id="1747" name="Freeform 170"/>
              <p:cNvSpPr/>
              <p:nvPr/>
            </p:nvSpPr>
            <p:spPr bwMode="auto">
              <a:xfrm>
                <a:off x="3098" y="-3492"/>
                <a:ext cx="9" cy="53"/>
              </a:xfrm>
              <a:custGeom>
                <a:gdLst>
                  <a:gd name="T0" fmla="+- 0 3098 3098"/>
                  <a:gd name="T1" fmla="*/ T0 w 9"/>
                  <a:gd name="T2" fmla="+- 0 -3439 -3492"/>
                  <a:gd name="T3" fmla="*/ -3439 h 53"/>
                  <a:gd name="T4" fmla="+- 0 3107 3098"/>
                  <a:gd name="T5" fmla="*/ T4 w 9"/>
                  <a:gd name="T6" fmla="+- 0 -3439 -3492"/>
                  <a:gd name="T7" fmla="*/ -3439 h 53"/>
                  <a:gd name="T8" fmla="+- 0 3107 3098"/>
                  <a:gd name="T9" fmla="*/ T8 w 9"/>
                  <a:gd name="T10" fmla="+- 0 -3492 -3492"/>
                  <a:gd name="T11" fmla="*/ -3492 h 53"/>
                  <a:gd name="T12" fmla="+- 0 3098 3098"/>
                  <a:gd name="T13" fmla="*/ T12 w 9"/>
                  <a:gd name="T14" fmla="+- 0 -3492 -3492"/>
                  <a:gd name="T15" fmla="*/ -3492 h 53"/>
                  <a:gd name="T16" fmla="+- 0 3098 3098"/>
                  <a:gd name="T17" fmla="*/ T16 w 9"/>
                  <a:gd name="T18" fmla="+- 0 -3439 -3492"/>
                  <a:gd name="T19" fmla="*/ -3439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2" name="Group 171"/>
            <p:cNvGrpSpPr/>
            <p:nvPr/>
          </p:nvGrpSpPr>
          <p:grpSpPr>
            <a:xfrm>
              <a:off x="3102" y="-3543"/>
              <a:ext cx="2" cy="53"/>
              <a:chOff x="3102" y="-3543"/>
              <a:chExt cx="2" cy="53"/>
            </a:xfrm>
          </p:grpSpPr>
          <p:sp>
            <p:nvSpPr>
              <p:cNvPr id="1746" name="Freeform 172"/>
              <p:cNvSpPr/>
              <p:nvPr/>
            </p:nvSpPr>
            <p:spPr bwMode="auto">
              <a:xfrm>
                <a:off x="3102" y="-3543"/>
                <a:ext cx="2" cy="53"/>
              </a:xfrm>
              <a:custGeom>
                <a:gdLst>
                  <a:gd name="T0" fmla="+- 0 -3490 -3543"/>
                  <a:gd name="T1" fmla="*/ -3490 h 53"/>
                  <a:gd name="T2" fmla="+- 0 -3543 -3543"/>
                  <a:gd name="T3" fmla="*/ -3543 h 53"/>
                  <a:gd name="T4" fmla="+- 0 -3490 -3543"/>
                  <a:gd name="T5" fmla="*/ -3490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3" name="Group 173"/>
            <p:cNvGrpSpPr/>
            <p:nvPr/>
          </p:nvGrpSpPr>
          <p:grpSpPr>
            <a:xfrm>
              <a:off x="3098" y="-3543"/>
              <a:ext cx="9" cy="53"/>
              <a:chOff x="3098" y="-3543"/>
              <a:chExt cx="9" cy="53"/>
            </a:xfrm>
          </p:grpSpPr>
          <p:sp>
            <p:nvSpPr>
              <p:cNvPr id="1745" name="Freeform 174"/>
              <p:cNvSpPr/>
              <p:nvPr/>
            </p:nvSpPr>
            <p:spPr bwMode="auto">
              <a:xfrm>
                <a:off x="3098" y="-3543"/>
                <a:ext cx="9" cy="53"/>
              </a:xfrm>
              <a:custGeom>
                <a:gdLst>
                  <a:gd name="T0" fmla="+- 0 3098 3098"/>
                  <a:gd name="T1" fmla="*/ T0 w 9"/>
                  <a:gd name="T2" fmla="+- 0 -3490 -3543"/>
                  <a:gd name="T3" fmla="*/ -3490 h 53"/>
                  <a:gd name="T4" fmla="+- 0 3107 3098"/>
                  <a:gd name="T5" fmla="*/ T4 w 9"/>
                  <a:gd name="T6" fmla="+- 0 -3490 -3543"/>
                  <a:gd name="T7" fmla="*/ -3490 h 53"/>
                  <a:gd name="T8" fmla="+- 0 3107 3098"/>
                  <a:gd name="T9" fmla="*/ T8 w 9"/>
                  <a:gd name="T10" fmla="+- 0 -3543 -3543"/>
                  <a:gd name="T11" fmla="*/ -3543 h 53"/>
                  <a:gd name="T12" fmla="+- 0 3098 3098"/>
                  <a:gd name="T13" fmla="*/ T12 w 9"/>
                  <a:gd name="T14" fmla="+- 0 -3543 -3543"/>
                  <a:gd name="T15" fmla="*/ -3543 h 53"/>
                  <a:gd name="T16" fmla="+- 0 3098 3098"/>
                  <a:gd name="T17" fmla="*/ T16 w 9"/>
                  <a:gd name="T18" fmla="+- 0 -3490 -3543"/>
                  <a:gd name="T19" fmla="*/ -3490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4" name="Group 175"/>
            <p:cNvGrpSpPr/>
            <p:nvPr/>
          </p:nvGrpSpPr>
          <p:grpSpPr>
            <a:xfrm>
              <a:off x="3102" y="-3594"/>
              <a:ext cx="2" cy="53"/>
              <a:chOff x="3102" y="-3594"/>
              <a:chExt cx="2" cy="53"/>
            </a:xfrm>
          </p:grpSpPr>
          <p:sp>
            <p:nvSpPr>
              <p:cNvPr id="1744" name="Freeform 176"/>
              <p:cNvSpPr/>
              <p:nvPr/>
            </p:nvSpPr>
            <p:spPr bwMode="auto">
              <a:xfrm>
                <a:off x="3102" y="-3594"/>
                <a:ext cx="2" cy="53"/>
              </a:xfrm>
              <a:custGeom>
                <a:gdLst>
                  <a:gd name="T0" fmla="+- 0 -3541 -3594"/>
                  <a:gd name="T1" fmla="*/ -3541 h 53"/>
                  <a:gd name="T2" fmla="+- 0 -3594 -3594"/>
                  <a:gd name="T3" fmla="*/ -3594 h 53"/>
                  <a:gd name="T4" fmla="+- 0 -3541 -3594"/>
                  <a:gd name="T5" fmla="*/ -3541 h 53"/>
                </a:gdLst>
                <a:cxnLst>
                  <a:cxn ang="0">
                    <a:pos x="0" y="T1"/>
                  </a:cxn>
                  <a:cxn ang="0">
                    <a:pos x="0" y="T3"/>
                  </a:cxn>
                  <a:cxn ang="0">
                    <a:pos x="0" y="T5"/>
                  </a:cxn>
                </a:cxnLst>
                <a:rect l="0" t="0" r="r" b="b"/>
                <a:pathLst>
                  <a:path h="52">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5" name="Group 177"/>
            <p:cNvGrpSpPr/>
            <p:nvPr/>
          </p:nvGrpSpPr>
          <p:grpSpPr>
            <a:xfrm>
              <a:off x="3098" y="-3594"/>
              <a:ext cx="9" cy="53"/>
              <a:chOff x="3098" y="-3594"/>
              <a:chExt cx="9" cy="53"/>
            </a:xfrm>
          </p:grpSpPr>
          <p:sp>
            <p:nvSpPr>
              <p:cNvPr id="1743" name="Freeform 178"/>
              <p:cNvSpPr/>
              <p:nvPr/>
            </p:nvSpPr>
            <p:spPr bwMode="auto">
              <a:xfrm>
                <a:off x="3098" y="-3594"/>
                <a:ext cx="9" cy="53"/>
              </a:xfrm>
              <a:custGeom>
                <a:gdLst>
                  <a:gd name="T0" fmla="+- 0 3098 3098"/>
                  <a:gd name="T1" fmla="*/ T0 w 9"/>
                  <a:gd name="T2" fmla="+- 0 -3541 -3594"/>
                  <a:gd name="T3" fmla="*/ -3541 h 53"/>
                  <a:gd name="T4" fmla="+- 0 3107 3098"/>
                  <a:gd name="T5" fmla="*/ T4 w 9"/>
                  <a:gd name="T6" fmla="+- 0 -3541 -3594"/>
                  <a:gd name="T7" fmla="*/ -3541 h 53"/>
                  <a:gd name="T8" fmla="+- 0 3107 3098"/>
                  <a:gd name="T9" fmla="*/ T8 w 9"/>
                  <a:gd name="T10" fmla="+- 0 -3594 -3594"/>
                  <a:gd name="T11" fmla="*/ -3594 h 53"/>
                  <a:gd name="T12" fmla="+- 0 3098 3098"/>
                  <a:gd name="T13" fmla="*/ T12 w 9"/>
                  <a:gd name="T14" fmla="+- 0 -3594 -3594"/>
                  <a:gd name="T15" fmla="*/ -3594 h 53"/>
                  <a:gd name="T16" fmla="+- 0 3098 3098"/>
                  <a:gd name="T17" fmla="*/ T16 w 9"/>
                  <a:gd name="T18" fmla="+- 0 -3541 -3594"/>
                  <a:gd name="T19" fmla="*/ -3541 h 53"/>
                </a:gdLst>
                <a:cxnLst>
                  <a:cxn ang="0">
                    <a:pos x="T1" y="T3"/>
                  </a:cxn>
                  <a:cxn ang="0">
                    <a:pos x="T5" y="T7"/>
                  </a:cxn>
                  <a:cxn ang="0">
                    <a:pos x="T9" y="T11"/>
                  </a:cxn>
                  <a:cxn ang="0">
                    <a:pos x="T13" y="T15"/>
                  </a:cxn>
                  <a:cxn ang="0">
                    <a:pos x="T17" y="T19"/>
                  </a:cxn>
                </a:cxnLst>
                <a:rect l="0" t="0" r="r" b="b"/>
                <a:pathLst>
                  <a:path w="9" h="52">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6" name="Group 179"/>
            <p:cNvGrpSpPr/>
            <p:nvPr/>
          </p:nvGrpSpPr>
          <p:grpSpPr>
            <a:xfrm>
              <a:off x="3107" y="-3597"/>
              <a:ext cx="45" cy="2"/>
              <a:chOff x="3107" y="-3597"/>
              <a:chExt cx="45" cy="2"/>
            </a:xfrm>
          </p:grpSpPr>
          <p:sp>
            <p:nvSpPr>
              <p:cNvPr id="1742" name="Freeform 180"/>
              <p:cNvSpPr/>
              <p:nvPr/>
            </p:nvSpPr>
            <p:spPr bwMode="auto">
              <a:xfrm>
                <a:off x="3107" y="-3597"/>
                <a:ext cx="45" cy="2"/>
              </a:xfrm>
              <a:custGeom>
                <a:gdLst>
                  <a:gd name="T0" fmla="+- 0 3107 3107"/>
                  <a:gd name="T1" fmla="*/ T0 w 45"/>
                  <a:gd name="T2" fmla="+- 0 3152 3107"/>
                  <a:gd name="T3" fmla="*/ T2 w 45"/>
                </a:gdLst>
                <a:cxnLst>
                  <a:cxn ang="0">
                    <a:pos x="T1" y="0"/>
                  </a:cxn>
                  <a:cxn ang="0">
                    <a:pos x="T3" y="0"/>
                  </a:cxn>
                </a:cxnLst>
                <a:rect l="0" t="0" r="r" b="b"/>
                <a:pathLst>
                  <a:path w="45">
                    <a:moveTo>
                      <a:pt x="0" y="0"/>
                    </a:moveTo>
                    <a:lnTo>
                      <a:pt x="45"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7" name="Group 181"/>
            <p:cNvGrpSpPr/>
            <p:nvPr/>
          </p:nvGrpSpPr>
          <p:grpSpPr>
            <a:xfrm>
              <a:off x="3107" y="-3597"/>
              <a:ext cx="90" cy="2"/>
              <a:chOff x="3107" y="-3597"/>
              <a:chExt cx="90" cy="2"/>
            </a:xfrm>
          </p:grpSpPr>
          <p:sp>
            <p:nvSpPr>
              <p:cNvPr id="1741" name="Freeform 182"/>
              <p:cNvSpPr/>
              <p:nvPr/>
            </p:nvSpPr>
            <p:spPr bwMode="auto">
              <a:xfrm>
                <a:off x="3107" y="-3597"/>
                <a:ext cx="90" cy="2"/>
              </a:xfrm>
              <a:custGeom>
                <a:gdLst>
                  <a:gd name="T0" fmla="+- 0 3107 3107"/>
                  <a:gd name="T1" fmla="*/ T0 w 90"/>
                  <a:gd name="T2" fmla="+- 0 3196 3107"/>
                  <a:gd name="T3" fmla="*/ T2 w 90"/>
                </a:gdLst>
                <a:cxnLst>
                  <a:cxn ang="0">
                    <a:pos x="T1" y="0"/>
                  </a:cxn>
                  <a:cxn ang="0">
                    <a:pos x="T3" y="0"/>
                  </a:cxn>
                </a:cxnLst>
                <a:rect l="0" t="0" r="r" b="b"/>
                <a:pathLst>
                  <a:path w="90">
                    <a:moveTo>
                      <a:pt x="0" y="0"/>
                    </a:moveTo>
                    <a:lnTo>
                      <a:pt x="89"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8" name="Group 183"/>
            <p:cNvGrpSpPr/>
            <p:nvPr/>
          </p:nvGrpSpPr>
          <p:grpSpPr>
            <a:xfrm>
              <a:off x="3158" y="-3631"/>
              <a:ext cx="88" cy="68"/>
              <a:chOff x="3158" y="-3631"/>
              <a:chExt cx="88" cy="68"/>
            </a:xfrm>
          </p:grpSpPr>
          <p:sp>
            <p:nvSpPr>
              <p:cNvPr id="1740" name="Freeform 184"/>
              <p:cNvSpPr/>
              <p:nvPr/>
            </p:nvSpPr>
            <p:spPr bwMode="auto">
              <a:xfrm>
                <a:off x="3158" y="-3631"/>
                <a:ext cx="88" cy="68"/>
              </a:xfrm>
              <a:custGeom>
                <a:gdLst>
                  <a:gd name="T0" fmla="+- 0 3158 3158"/>
                  <a:gd name="T1" fmla="*/ T0 w 88"/>
                  <a:gd name="T2" fmla="+- 0 -3631 -3631"/>
                  <a:gd name="T3" fmla="*/ -3631 h 68"/>
                  <a:gd name="T4" fmla="+- 0 3170 3158"/>
                  <a:gd name="T5" fmla="*/ T4 w 88"/>
                  <a:gd name="T6" fmla="+- 0 -3597 -3631"/>
                  <a:gd name="T7" fmla="*/ -3597 h 68"/>
                  <a:gd name="T8" fmla="+- 0 3158 3158"/>
                  <a:gd name="T9" fmla="*/ T8 w 88"/>
                  <a:gd name="T10" fmla="+- 0 -3563 -3631"/>
                  <a:gd name="T11" fmla="*/ -3563 h 68"/>
                  <a:gd name="T12" fmla="+- 0 3246 3158"/>
                  <a:gd name="T13" fmla="*/ T12 w 88"/>
                  <a:gd name="T14" fmla="+- 0 -3597 -3631"/>
                  <a:gd name="T15" fmla="*/ -3597 h 68"/>
                  <a:gd name="T16" fmla="+- 0 3158 3158"/>
                  <a:gd name="T17" fmla="*/ T16 w 88"/>
                  <a:gd name="T18" fmla="+- 0 -3631 -3631"/>
                  <a:gd name="T19" fmla="*/ -3631 h 68"/>
                </a:gdLst>
                <a:cxnLst>
                  <a:cxn ang="0">
                    <a:pos x="T1" y="T3"/>
                  </a:cxn>
                  <a:cxn ang="0">
                    <a:pos x="T5" y="T7"/>
                  </a:cxn>
                  <a:cxn ang="0">
                    <a:pos x="T9" y="T11"/>
                  </a:cxn>
                  <a:cxn ang="0">
                    <a:pos x="T13" y="T15"/>
                  </a:cxn>
                  <a:cxn ang="0">
                    <a:pos x="T17" y="T19"/>
                  </a:cxn>
                </a:cxnLst>
                <a:rect l="0" t="0" r="r" b="b"/>
                <a:pathLst>
                  <a:path w="88" h="68">
                    <a:moveTo>
                      <a:pt x="0" y="0"/>
                    </a:moveTo>
                    <a:lnTo>
                      <a:pt x="12" y="34"/>
                    </a:lnTo>
                    <a:lnTo>
                      <a:pt x="0" y="68"/>
                    </a:lnTo>
                    <a:lnTo>
                      <a:pt x="88"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59" name="Group 185"/>
            <p:cNvGrpSpPr/>
            <p:nvPr/>
          </p:nvGrpSpPr>
          <p:grpSpPr>
            <a:xfrm>
              <a:off x="3098" y="-2651"/>
              <a:ext cx="34" cy="34"/>
              <a:chOff x="3098" y="-2651"/>
              <a:chExt cx="34" cy="34"/>
            </a:xfrm>
          </p:grpSpPr>
          <p:sp>
            <p:nvSpPr>
              <p:cNvPr id="1739" name="Freeform 186"/>
              <p:cNvSpPr/>
              <p:nvPr/>
            </p:nvSpPr>
            <p:spPr bwMode="auto">
              <a:xfrm>
                <a:off x="3098" y="-2651"/>
                <a:ext cx="34" cy="34"/>
              </a:xfrm>
              <a:custGeom>
                <a:gdLst>
                  <a:gd name="T0" fmla="+- 0 3107 3098"/>
                  <a:gd name="T1" fmla="*/ T0 w 34"/>
                  <a:gd name="T2" fmla="+- 0 -2651 -2651"/>
                  <a:gd name="T3" fmla="*/ -2651 h 34"/>
                  <a:gd name="T4" fmla="+- 0 3098 3098"/>
                  <a:gd name="T5" fmla="*/ T4 w 34"/>
                  <a:gd name="T6" fmla="+- 0 -2651 -2651"/>
                  <a:gd name="T7" fmla="*/ -2651 h 34"/>
                  <a:gd name="T8" fmla="+- 0 3098 3098"/>
                  <a:gd name="T9" fmla="*/ T8 w 34"/>
                  <a:gd name="T10" fmla="+- 0 -2617 -2651"/>
                  <a:gd name="T11" fmla="*/ -2617 h 34"/>
                  <a:gd name="T12" fmla="+- 0 3131 3098"/>
                  <a:gd name="T13" fmla="*/ T12 w 34"/>
                  <a:gd name="T14" fmla="+- 0 -2617 -2651"/>
                  <a:gd name="T15" fmla="*/ -2617 h 34"/>
                  <a:gd name="T16" fmla="+- 0 3131 3098"/>
                  <a:gd name="T17" fmla="*/ T16 w 34"/>
                  <a:gd name="T18" fmla="+- 0 -2626 -2651"/>
                  <a:gd name="T19" fmla="*/ -2626 h 34"/>
                  <a:gd name="T20" fmla="+- 0 3107 3098"/>
                  <a:gd name="T21" fmla="*/ T20 w 34"/>
                  <a:gd name="T22" fmla="+- 0 -2626 -2651"/>
                  <a:gd name="T23" fmla="*/ -2626 h 34"/>
                  <a:gd name="T24" fmla="+- 0 3107 3098"/>
                  <a:gd name="T25" fmla="*/ T24 w 34"/>
                  <a:gd name="T26" fmla="+- 0 -2651 -2651"/>
                  <a:gd name="T27" fmla="*/ -2651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9" y="0"/>
                    </a:moveTo>
                    <a:lnTo>
                      <a:pt x="0" y="0"/>
                    </a:lnTo>
                    <a:lnTo>
                      <a:pt x="0" y="34"/>
                    </a:lnTo>
                    <a:lnTo>
                      <a:pt x="33" y="34"/>
                    </a:lnTo>
                    <a:lnTo>
                      <a:pt x="33" y="25"/>
                    </a:lnTo>
                    <a:lnTo>
                      <a:pt x="9" y="25"/>
                    </a:lnTo>
                    <a:lnTo>
                      <a:pt x="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0" name="Group 187"/>
            <p:cNvGrpSpPr/>
            <p:nvPr/>
          </p:nvGrpSpPr>
          <p:grpSpPr>
            <a:xfrm>
              <a:off x="3098" y="-3602"/>
              <a:ext cx="34" cy="34"/>
              <a:chOff x="3098" y="-3602"/>
              <a:chExt cx="34" cy="34"/>
            </a:xfrm>
          </p:grpSpPr>
          <p:sp>
            <p:nvSpPr>
              <p:cNvPr id="1738" name="Freeform 188"/>
              <p:cNvSpPr/>
              <p:nvPr/>
            </p:nvSpPr>
            <p:spPr bwMode="auto">
              <a:xfrm>
                <a:off x="3098" y="-3602"/>
                <a:ext cx="34" cy="34"/>
              </a:xfrm>
              <a:custGeom>
                <a:gdLst>
                  <a:gd name="T0" fmla="+- 0 3131 3098"/>
                  <a:gd name="T1" fmla="*/ T0 w 34"/>
                  <a:gd name="T2" fmla="+- 0 -3602 -3602"/>
                  <a:gd name="T3" fmla="*/ -3602 h 34"/>
                  <a:gd name="T4" fmla="+- 0 3098 3098"/>
                  <a:gd name="T5" fmla="*/ T4 w 34"/>
                  <a:gd name="T6" fmla="+- 0 -3602 -3602"/>
                  <a:gd name="T7" fmla="*/ -3602 h 34"/>
                  <a:gd name="T8" fmla="+- 0 3098 3098"/>
                  <a:gd name="T9" fmla="*/ T8 w 34"/>
                  <a:gd name="T10" fmla="+- 0 -3568 -3602"/>
                  <a:gd name="T11" fmla="*/ -3568 h 34"/>
                  <a:gd name="T12" fmla="+- 0 3107 3098"/>
                  <a:gd name="T13" fmla="*/ T12 w 34"/>
                  <a:gd name="T14" fmla="+- 0 -3568 -3602"/>
                  <a:gd name="T15" fmla="*/ -3568 h 34"/>
                  <a:gd name="T16" fmla="+- 0 3107 3098"/>
                  <a:gd name="T17" fmla="*/ T16 w 34"/>
                  <a:gd name="T18" fmla="+- 0 -3593 -3602"/>
                  <a:gd name="T19" fmla="*/ -3593 h 34"/>
                  <a:gd name="T20" fmla="+- 0 3131 3098"/>
                  <a:gd name="T21" fmla="*/ T20 w 34"/>
                  <a:gd name="T22" fmla="+- 0 -3593 -3602"/>
                  <a:gd name="T23" fmla="*/ -3593 h 34"/>
                  <a:gd name="T24" fmla="+- 0 3131 3098"/>
                  <a:gd name="T25" fmla="*/ T24 w 34"/>
                  <a:gd name="T26" fmla="+- 0 -3602 -3602"/>
                  <a:gd name="T27" fmla="*/ -3602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3" y="0"/>
                    </a:moveTo>
                    <a:lnTo>
                      <a:pt x="0" y="0"/>
                    </a:lnTo>
                    <a:lnTo>
                      <a:pt x="0" y="34"/>
                    </a:lnTo>
                    <a:lnTo>
                      <a:pt x="9" y="34"/>
                    </a:lnTo>
                    <a:lnTo>
                      <a:pt x="9" y="9"/>
                    </a:lnTo>
                    <a:lnTo>
                      <a:pt x="33" y="9"/>
                    </a:lnTo>
                    <a:lnTo>
                      <a:pt x="33"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1" name="Group 189"/>
            <p:cNvGrpSpPr/>
            <p:nvPr/>
          </p:nvGrpSpPr>
          <p:grpSpPr>
            <a:xfrm>
              <a:off x="2847" y="-6779"/>
              <a:ext cx="106" cy="2"/>
              <a:chOff x="2847" y="-6779"/>
              <a:chExt cx="106" cy="2"/>
            </a:xfrm>
          </p:grpSpPr>
          <p:sp>
            <p:nvSpPr>
              <p:cNvPr id="1737" name="Freeform 190"/>
              <p:cNvSpPr/>
              <p:nvPr/>
            </p:nvSpPr>
            <p:spPr bwMode="auto">
              <a:xfrm>
                <a:off x="2847" y="-6779"/>
                <a:ext cx="106" cy="2"/>
              </a:xfrm>
              <a:custGeom>
                <a:gdLst>
                  <a:gd name="T0" fmla="+- 0 2847 2847"/>
                  <a:gd name="T1" fmla="*/ T0 w 106"/>
                  <a:gd name="T2" fmla="+- 0 2952 2847"/>
                  <a:gd name="T3" fmla="*/ T2 w 106"/>
                </a:gdLst>
                <a:cxnLst>
                  <a:cxn ang="0">
                    <a:pos x="T1" y="0"/>
                  </a:cxn>
                  <a:cxn ang="0">
                    <a:pos x="T3" y="0"/>
                  </a:cxn>
                </a:cxnLst>
                <a:rect l="0" t="0" r="r" b="b"/>
                <a:pathLst>
                  <a:path w="105">
                    <a:moveTo>
                      <a:pt x="0" y="0"/>
                    </a:moveTo>
                    <a:lnTo>
                      <a:pt x="105"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2" name="Group 191"/>
            <p:cNvGrpSpPr/>
            <p:nvPr/>
          </p:nvGrpSpPr>
          <p:grpSpPr>
            <a:xfrm>
              <a:off x="2847" y="-6779"/>
              <a:ext cx="368" cy="2"/>
              <a:chOff x="2847" y="-6779"/>
              <a:chExt cx="368" cy="2"/>
            </a:xfrm>
          </p:grpSpPr>
          <p:sp>
            <p:nvSpPr>
              <p:cNvPr id="1736" name="Freeform 192"/>
              <p:cNvSpPr/>
              <p:nvPr/>
            </p:nvSpPr>
            <p:spPr bwMode="auto">
              <a:xfrm>
                <a:off x="2847" y="-6779"/>
                <a:ext cx="368" cy="2"/>
              </a:xfrm>
              <a:custGeom>
                <a:gdLst>
                  <a:gd name="T0" fmla="+- 0 2847 2847"/>
                  <a:gd name="T1" fmla="*/ T0 w 368"/>
                  <a:gd name="T2" fmla="+- 0 3215 2847"/>
                  <a:gd name="T3" fmla="*/ T2 w 368"/>
                </a:gdLst>
                <a:cxnLst>
                  <a:cxn ang="0">
                    <a:pos x="T1" y="0"/>
                  </a:cxn>
                  <a:cxn ang="0">
                    <a:pos x="T3" y="0"/>
                  </a:cxn>
                </a:cxnLst>
                <a:rect l="0" t="0" r="r" b="b"/>
                <a:pathLst>
                  <a:path w="368">
                    <a:moveTo>
                      <a:pt x="0" y="0"/>
                    </a:moveTo>
                    <a:lnTo>
                      <a:pt x="368" y="0"/>
                    </a:lnTo>
                  </a:path>
                </a:pathLst>
              </a:custGeom>
              <a:noFill/>
              <a:ln w="698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3" name="Group 193"/>
            <p:cNvGrpSpPr/>
            <p:nvPr/>
          </p:nvGrpSpPr>
          <p:grpSpPr>
            <a:xfrm>
              <a:off x="3170" y="-6813"/>
              <a:ext cx="103" cy="68"/>
              <a:chOff x="3170" y="-6813"/>
              <a:chExt cx="103" cy="68"/>
            </a:xfrm>
          </p:grpSpPr>
          <p:sp>
            <p:nvSpPr>
              <p:cNvPr id="1735" name="Freeform 194"/>
              <p:cNvSpPr/>
              <p:nvPr/>
            </p:nvSpPr>
            <p:spPr bwMode="auto">
              <a:xfrm>
                <a:off x="3170" y="-6813"/>
                <a:ext cx="103" cy="68"/>
              </a:xfrm>
              <a:custGeom>
                <a:gdLst>
                  <a:gd name="T0" fmla="+- 0 3171 3170"/>
                  <a:gd name="T1" fmla="*/ T0 w 103"/>
                  <a:gd name="T2" fmla="+- 0 -6813 -6813"/>
                  <a:gd name="T3" fmla="*/ -6813 h 68"/>
                  <a:gd name="T4" fmla="+- 0 3184 3170"/>
                  <a:gd name="T5" fmla="*/ T4 w 103"/>
                  <a:gd name="T6" fmla="+- 0 -6779 -6813"/>
                  <a:gd name="T7" fmla="*/ -6779 h 68"/>
                  <a:gd name="T8" fmla="+- 0 3170 3170"/>
                  <a:gd name="T9" fmla="*/ T8 w 103"/>
                  <a:gd name="T10" fmla="+- 0 -6745 -6813"/>
                  <a:gd name="T11" fmla="*/ -6745 h 68"/>
                  <a:gd name="T12" fmla="+- 0 3273 3170"/>
                  <a:gd name="T13" fmla="*/ T12 w 103"/>
                  <a:gd name="T14" fmla="+- 0 -6779 -6813"/>
                  <a:gd name="T15" fmla="*/ -6779 h 68"/>
                  <a:gd name="T16" fmla="+- 0 3171 3170"/>
                  <a:gd name="T17" fmla="*/ T16 w 103"/>
                  <a:gd name="T18" fmla="+- 0 -6813 -6813"/>
                  <a:gd name="T19" fmla="*/ -6813 h 68"/>
                </a:gdLst>
                <a:cxnLst>
                  <a:cxn ang="0">
                    <a:pos x="T1" y="T3"/>
                  </a:cxn>
                  <a:cxn ang="0">
                    <a:pos x="T5" y="T7"/>
                  </a:cxn>
                  <a:cxn ang="0">
                    <a:pos x="T9" y="T11"/>
                  </a:cxn>
                  <a:cxn ang="0">
                    <a:pos x="T13" y="T15"/>
                  </a:cxn>
                  <a:cxn ang="0">
                    <a:pos x="T17" y="T19"/>
                  </a:cxn>
                </a:cxnLst>
                <a:rect l="0" t="0" r="r" b="b"/>
                <a:pathLst>
                  <a:path w="103" h="68">
                    <a:moveTo>
                      <a:pt x="1" y="0"/>
                    </a:moveTo>
                    <a:lnTo>
                      <a:pt x="14" y="34"/>
                    </a:lnTo>
                    <a:lnTo>
                      <a:pt x="0" y="68"/>
                    </a:lnTo>
                    <a:lnTo>
                      <a:pt x="103"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4" name="Group 195"/>
            <p:cNvGrpSpPr/>
            <p:nvPr/>
          </p:nvGrpSpPr>
          <p:grpSpPr>
            <a:xfrm>
              <a:off x="5444" y="-5486"/>
              <a:ext cx="103" cy="2"/>
              <a:chOff x="5444" y="-5486"/>
              <a:chExt cx="103" cy="2"/>
            </a:xfrm>
          </p:grpSpPr>
          <p:sp>
            <p:nvSpPr>
              <p:cNvPr id="1733" name="Freeform 196"/>
              <p:cNvSpPr/>
              <p:nvPr/>
            </p:nvSpPr>
            <p:spPr bwMode="auto">
              <a:xfrm>
                <a:off x="5444" y="-5486"/>
                <a:ext cx="103" cy="2"/>
              </a:xfrm>
              <a:custGeom>
                <a:gdLst>
                  <a:gd name="T0" fmla="+- 0 5444 5444"/>
                  <a:gd name="T1" fmla="*/ T0 w 103"/>
                  <a:gd name="T2" fmla="+- 0 5546 5444"/>
                  <a:gd name="T3" fmla="*/ T2 w 103"/>
                </a:gdLst>
                <a:cxnLst>
                  <a:cxn ang="0">
                    <a:pos x="T1" y="0"/>
                  </a:cxn>
                  <a:cxn ang="0">
                    <a:pos x="T3" y="0"/>
                  </a:cxn>
                </a:cxnLst>
                <a:rect l="0" t="0" r="r" b="b"/>
                <a:pathLst>
                  <a:path w="103">
                    <a:moveTo>
                      <a:pt x="0" y="0"/>
                    </a:moveTo>
                    <a:lnTo>
                      <a:pt x="102"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734" name="Picture 197"/>
              <p:cNvPicPr>
                <a:picLocks noChangeAspect="1" noChangeArrowheads="1"/>
              </p:cNvPicPr>
              <p:nvPr/>
            </p:nvPicPr>
            <p:blipFill>
              <a:blip r:embed="rId17">
                <a:extLst>
                  <a:ext uri="{28A0092B-C50C-407E-A947-70E740481C1C}">
                    <a14:useLocalDpi xmlns:a14="http://schemas.microsoft.com/office/drawing/2010/main" val="0"/>
                  </a:ext>
                </a:extLst>
              </a:blip>
              <a:stretch>
                <a:fillRect/>
              </a:stretch>
            </p:blipFill>
            <p:spPr bwMode="auto">
              <a:xfrm>
                <a:off x="6006" y="-5801"/>
                <a:ext cx="1281" cy="67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65" name="Group 198"/>
            <p:cNvGrpSpPr/>
            <p:nvPr/>
          </p:nvGrpSpPr>
          <p:grpSpPr>
            <a:xfrm>
              <a:off x="6062" y="-5745"/>
              <a:ext cx="1108" cy="499"/>
              <a:chOff x="6062" y="-5745"/>
              <a:chExt cx="1108" cy="499"/>
            </a:xfrm>
          </p:grpSpPr>
          <p:sp>
            <p:nvSpPr>
              <p:cNvPr id="1732" name="Freeform 199"/>
              <p:cNvSpPr/>
              <p:nvPr/>
            </p:nvSpPr>
            <p:spPr bwMode="auto">
              <a:xfrm>
                <a:off x="6062" y="-5745"/>
                <a:ext cx="1108" cy="499"/>
              </a:xfrm>
              <a:custGeom>
                <a:gdLst>
                  <a:gd name="T0" fmla="+- 0 7169 6062"/>
                  <a:gd name="T1" fmla="*/ T0 w 1108"/>
                  <a:gd name="T2" fmla="+- 0 -5745 -5745"/>
                  <a:gd name="T3" fmla="*/ -5745 h 499"/>
                  <a:gd name="T4" fmla="+- 0 6062 6062"/>
                  <a:gd name="T5" fmla="*/ T4 w 1108"/>
                  <a:gd name="T6" fmla="+- 0 -5745 -5745"/>
                  <a:gd name="T7" fmla="*/ -5745 h 499"/>
                  <a:gd name="T8" fmla="+- 0 6062 6062"/>
                  <a:gd name="T9" fmla="*/ T8 w 1108"/>
                  <a:gd name="T10" fmla="+- 0 -5246 -5745"/>
                  <a:gd name="T11" fmla="*/ -5246 h 499"/>
                  <a:gd name="T12" fmla="+- 0 7169 6062"/>
                  <a:gd name="T13" fmla="*/ T12 w 1108"/>
                  <a:gd name="T14" fmla="+- 0 -5246 -5745"/>
                  <a:gd name="T15" fmla="*/ -5246 h 499"/>
                  <a:gd name="T16" fmla="+- 0 7169 6062"/>
                  <a:gd name="T17" fmla="*/ T16 w 1108"/>
                  <a:gd name="T18" fmla="+- 0 -5745 -5745"/>
                  <a:gd name="T19" fmla="*/ -5745 h 499"/>
                </a:gdLst>
                <a:cxnLst>
                  <a:cxn ang="0">
                    <a:pos x="T1" y="T3"/>
                  </a:cxn>
                  <a:cxn ang="0">
                    <a:pos x="T5" y="T7"/>
                  </a:cxn>
                  <a:cxn ang="0">
                    <a:pos x="T9" y="T11"/>
                  </a:cxn>
                  <a:cxn ang="0">
                    <a:pos x="T13" y="T15"/>
                  </a:cxn>
                  <a:cxn ang="0">
                    <a:pos x="T17" y="T19"/>
                  </a:cxn>
                </a:cxnLst>
                <a:rect l="0" t="0" r="r" b="b"/>
                <a:pathLst>
                  <a:path w="1108" h="499">
                    <a:moveTo>
                      <a:pt x="1107" y="0"/>
                    </a:moveTo>
                    <a:lnTo>
                      <a:pt x="0" y="0"/>
                    </a:lnTo>
                    <a:lnTo>
                      <a:pt x="0" y="499"/>
                    </a:lnTo>
                    <a:lnTo>
                      <a:pt x="1107" y="499"/>
                    </a:lnTo>
                    <a:lnTo>
                      <a:pt x="1107"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6" name="Group 200"/>
            <p:cNvGrpSpPr/>
            <p:nvPr/>
          </p:nvGrpSpPr>
          <p:grpSpPr>
            <a:xfrm>
              <a:off x="6441" y="-5576"/>
              <a:ext cx="173" cy="166"/>
              <a:chOff x="6441" y="-5576"/>
              <a:chExt cx="173" cy="166"/>
            </a:xfrm>
          </p:grpSpPr>
          <p:sp>
            <p:nvSpPr>
              <p:cNvPr id="1729" name="Freeform 201"/>
              <p:cNvSpPr/>
              <p:nvPr/>
            </p:nvSpPr>
            <p:spPr bwMode="auto">
              <a:xfrm>
                <a:off x="6441" y="-5576"/>
                <a:ext cx="173" cy="166"/>
              </a:xfrm>
              <a:custGeom>
                <a:gdLst>
                  <a:gd name="T0" fmla="+- 0 6518 6441"/>
                  <a:gd name="T1" fmla="*/ T0 w 173"/>
                  <a:gd name="T2" fmla="+- 0 -5527 -5576"/>
                  <a:gd name="T3" fmla="*/ -5527 h 166"/>
                  <a:gd name="T4" fmla="+- 0 6519 6441"/>
                  <a:gd name="T5" fmla="*/ T4 w 173"/>
                  <a:gd name="T6" fmla="+- 0 -5506 -5576"/>
                  <a:gd name="T7" fmla="*/ -5506 h 166"/>
                  <a:gd name="T8" fmla="+- 0 6519 6441"/>
                  <a:gd name="T9" fmla="*/ T8 w 173"/>
                  <a:gd name="T10" fmla="+- 0 -5434 -5576"/>
                  <a:gd name="T11" fmla="*/ -5434 h 166"/>
                  <a:gd name="T12" fmla="+- 0 6518 6441"/>
                  <a:gd name="T13" fmla="*/ T12 w 173"/>
                  <a:gd name="T14" fmla="+- 0 -5411 -5576"/>
                  <a:gd name="T15" fmla="*/ -5411 h 166"/>
                  <a:gd name="T16" fmla="+- 0 6524 6441"/>
                  <a:gd name="T17" fmla="*/ T16 w 173"/>
                  <a:gd name="T18" fmla="+- 0 -5413 -5576"/>
                  <a:gd name="T19" fmla="*/ -5413 h 166"/>
                  <a:gd name="T20" fmla="+- 0 6528 6441"/>
                  <a:gd name="T21" fmla="*/ T20 w 173"/>
                  <a:gd name="T22" fmla="+- 0 -5415 -5576"/>
                  <a:gd name="T23" fmla="*/ -5415 h 166"/>
                  <a:gd name="T24" fmla="+- 0 6530 6441"/>
                  <a:gd name="T25" fmla="*/ T24 w 173"/>
                  <a:gd name="T26" fmla="+- 0 -5416 -5576"/>
                  <a:gd name="T27" fmla="*/ -5416 h 166"/>
                  <a:gd name="T28" fmla="+- 0 6529 6441"/>
                  <a:gd name="T29" fmla="*/ T28 w 173"/>
                  <a:gd name="T30" fmla="+- 0 -5434 -5576"/>
                  <a:gd name="T31" fmla="*/ -5434 h 166"/>
                  <a:gd name="T32" fmla="+- 0 6529 6441"/>
                  <a:gd name="T33" fmla="*/ T32 w 173"/>
                  <a:gd name="T34" fmla="+- 0 -5513 -5576"/>
                  <a:gd name="T35" fmla="*/ -5513 h 166"/>
                  <a:gd name="T36" fmla="+- 0 6535 6441"/>
                  <a:gd name="T37" fmla="*/ T36 w 173"/>
                  <a:gd name="T38" fmla="+- 0 -5518 -5576"/>
                  <a:gd name="T39" fmla="*/ -5518 h 166"/>
                  <a:gd name="T40" fmla="+- 0 6536 6441"/>
                  <a:gd name="T41" fmla="*/ T40 w 173"/>
                  <a:gd name="T42" fmla="+- 0 -5519 -5576"/>
                  <a:gd name="T43" fmla="*/ -5519 h 166"/>
                  <a:gd name="T44" fmla="+- 0 6534 6441"/>
                  <a:gd name="T45" fmla="*/ T44 w 173"/>
                  <a:gd name="T46" fmla="+- 0 -5521 -5576"/>
                  <a:gd name="T47" fmla="*/ -5521 h 166"/>
                  <a:gd name="T48" fmla="+- 0 6518 6441"/>
                  <a:gd name="T49" fmla="*/ T48 w 173"/>
                  <a:gd name="T50" fmla="+- 0 -5527 -5576"/>
                  <a:gd name="T51" fmla="*/ -5527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3" h="166">
                    <a:moveTo>
                      <a:pt x="77" y="49"/>
                    </a:moveTo>
                    <a:lnTo>
                      <a:pt x="78" y="70"/>
                    </a:lnTo>
                    <a:lnTo>
                      <a:pt x="78" y="142"/>
                    </a:lnTo>
                    <a:lnTo>
                      <a:pt x="77" y="165"/>
                    </a:lnTo>
                    <a:lnTo>
                      <a:pt x="83" y="163"/>
                    </a:lnTo>
                    <a:lnTo>
                      <a:pt x="87" y="161"/>
                    </a:lnTo>
                    <a:lnTo>
                      <a:pt x="89" y="160"/>
                    </a:lnTo>
                    <a:lnTo>
                      <a:pt x="88" y="142"/>
                    </a:lnTo>
                    <a:lnTo>
                      <a:pt x="88" y="63"/>
                    </a:lnTo>
                    <a:lnTo>
                      <a:pt x="94" y="58"/>
                    </a:lnTo>
                    <a:lnTo>
                      <a:pt x="95" y="57"/>
                    </a:lnTo>
                    <a:lnTo>
                      <a:pt x="93" y="55"/>
                    </a:lnTo>
                    <a:lnTo>
                      <a:pt x="77"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0" name="Freeform 202"/>
              <p:cNvSpPr/>
              <p:nvPr/>
            </p:nvSpPr>
            <p:spPr bwMode="auto">
              <a:xfrm>
                <a:off x="6441" y="-5576"/>
                <a:ext cx="173" cy="166"/>
              </a:xfrm>
              <a:custGeom>
                <a:gdLst>
                  <a:gd name="T0" fmla="+- 0 6521 6441"/>
                  <a:gd name="T1" fmla="*/ T0 w 173"/>
                  <a:gd name="T2" fmla="+- 0 -5576 -5576"/>
                  <a:gd name="T3" fmla="*/ -5576 h 166"/>
                  <a:gd name="T4" fmla="+- 0 6479 6441"/>
                  <a:gd name="T5" fmla="*/ T4 w 173"/>
                  <a:gd name="T6" fmla="+- 0 -5516 -5576"/>
                  <a:gd name="T7" fmla="*/ -5516 h 166"/>
                  <a:gd name="T8" fmla="+- 0 6441 6441"/>
                  <a:gd name="T9" fmla="*/ T8 w 173"/>
                  <a:gd name="T10" fmla="+- 0 -5488 -5576"/>
                  <a:gd name="T11" fmla="*/ -5488 h 166"/>
                  <a:gd name="T12" fmla="+- 0 6442 6441"/>
                  <a:gd name="T13" fmla="*/ T12 w 173"/>
                  <a:gd name="T14" fmla="+- 0 -5485 -5576"/>
                  <a:gd name="T15" fmla="*/ -5485 h 166"/>
                  <a:gd name="T16" fmla="+- 0 6446 6441"/>
                  <a:gd name="T17" fmla="*/ T16 w 173"/>
                  <a:gd name="T18" fmla="+- 0 -5488 -5576"/>
                  <a:gd name="T19" fmla="*/ -5488 h 166"/>
                  <a:gd name="T20" fmla="+- 0 6460 6441"/>
                  <a:gd name="T21" fmla="*/ T20 w 173"/>
                  <a:gd name="T22" fmla="+- 0 -5495 -5576"/>
                  <a:gd name="T23" fmla="*/ -5495 h 166"/>
                  <a:gd name="T24" fmla="+- 0 6466 6441"/>
                  <a:gd name="T25" fmla="*/ T24 w 173"/>
                  <a:gd name="T26" fmla="+- 0 -5498 -5576"/>
                  <a:gd name="T27" fmla="*/ -5498 h 166"/>
                  <a:gd name="T28" fmla="+- 0 6511 6441"/>
                  <a:gd name="T29" fmla="*/ T28 w 173"/>
                  <a:gd name="T30" fmla="+- 0 -5540 -5576"/>
                  <a:gd name="T31" fmla="*/ -5540 h 166"/>
                  <a:gd name="T32" fmla="+- 0 6528 6441"/>
                  <a:gd name="T33" fmla="*/ T32 w 173"/>
                  <a:gd name="T34" fmla="+- 0 -5560 -5576"/>
                  <a:gd name="T35" fmla="*/ -5560 h 166"/>
                  <a:gd name="T36" fmla="+- 0 6532 6441"/>
                  <a:gd name="T37" fmla="*/ T36 w 173"/>
                  <a:gd name="T38" fmla="+- 0 -5560 -5576"/>
                  <a:gd name="T39" fmla="*/ -5560 h 166"/>
                  <a:gd name="T40" fmla="+- 0 6530 6441"/>
                  <a:gd name="T41" fmla="*/ T40 w 173"/>
                  <a:gd name="T42" fmla="+- 0 -5564 -5576"/>
                  <a:gd name="T43" fmla="*/ -5564 h 166"/>
                  <a:gd name="T44" fmla="+- 0 6536 6441"/>
                  <a:gd name="T45" fmla="*/ T44 w 173"/>
                  <a:gd name="T46" fmla="+- 0 -5567 -5576"/>
                  <a:gd name="T47" fmla="*/ -5567 h 166"/>
                  <a:gd name="T48" fmla="+- 0 6538 6441"/>
                  <a:gd name="T49" fmla="*/ T48 w 173"/>
                  <a:gd name="T50" fmla="+- 0 -5568 -5576"/>
                  <a:gd name="T51" fmla="*/ -5568 h 166"/>
                  <a:gd name="T52" fmla="+- 0 6536 6441"/>
                  <a:gd name="T53" fmla="*/ T52 w 173"/>
                  <a:gd name="T54" fmla="+- 0 -5569 -5576"/>
                  <a:gd name="T55" fmla="*/ -5569 h 166"/>
                  <a:gd name="T56" fmla="+- 0 6521 6441"/>
                  <a:gd name="T57" fmla="*/ T56 w 173"/>
                  <a:gd name="T58" fmla="+- 0 -5576 -5576"/>
                  <a:gd name="T59" fmla="*/ -5576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3" h="166">
                    <a:moveTo>
                      <a:pt x="80" y="0"/>
                    </a:moveTo>
                    <a:lnTo>
                      <a:pt x="38" y="60"/>
                    </a:lnTo>
                    <a:lnTo>
                      <a:pt x="0" y="88"/>
                    </a:lnTo>
                    <a:lnTo>
                      <a:pt x="1" y="91"/>
                    </a:lnTo>
                    <a:lnTo>
                      <a:pt x="5" y="88"/>
                    </a:lnTo>
                    <a:lnTo>
                      <a:pt x="19" y="81"/>
                    </a:lnTo>
                    <a:lnTo>
                      <a:pt x="25" y="78"/>
                    </a:lnTo>
                    <a:lnTo>
                      <a:pt x="70" y="36"/>
                    </a:lnTo>
                    <a:lnTo>
                      <a:pt x="87" y="16"/>
                    </a:lnTo>
                    <a:lnTo>
                      <a:pt x="91" y="16"/>
                    </a:lnTo>
                    <a:lnTo>
                      <a:pt x="89" y="12"/>
                    </a:lnTo>
                    <a:lnTo>
                      <a:pt x="95" y="9"/>
                    </a:lnTo>
                    <a:lnTo>
                      <a:pt x="97" y="8"/>
                    </a:lnTo>
                    <a:lnTo>
                      <a:pt x="95" y="7"/>
                    </a:lnTo>
                    <a:lnTo>
                      <a:pt x="8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1" name="Freeform 203"/>
              <p:cNvSpPr/>
              <p:nvPr/>
            </p:nvSpPr>
            <p:spPr bwMode="auto">
              <a:xfrm>
                <a:off x="6441" y="-5576"/>
                <a:ext cx="173" cy="166"/>
              </a:xfrm>
              <a:custGeom>
                <a:gdLst>
                  <a:gd name="T0" fmla="+- 0 6532 6441"/>
                  <a:gd name="T1" fmla="*/ T0 w 173"/>
                  <a:gd name="T2" fmla="+- 0 -5560 -5576"/>
                  <a:gd name="T3" fmla="*/ -5560 h 166"/>
                  <a:gd name="T4" fmla="+- 0 6528 6441"/>
                  <a:gd name="T5" fmla="*/ T4 w 173"/>
                  <a:gd name="T6" fmla="+- 0 -5560 -5576"/>
                  <a:gd name="T7" fmla="*/ -5560 h 166"/>
                  <a:gd name="T8" fmla="+- 0 6532 6441"/>
                  <a:gd name="T9" fmla="*/ T8 w 173"/>
                  <a:gd name="T10" fmla="+- 0 -5550 -5576"/>
                  <a:gd name="T11" fmla="*/ -5550 h 166"/>
                  <a:gd name="T12" fmla="+- 0 6582 6441"/>
                  <a:gd name="T13" fmla="*/ T12 w 173"/>
                  <a:gd name="T14" fmla="+- 0 -5502 -5576"/>
                  <a:gd name="T15" fmla="*/ -5502 h 166"/>
                  <a:gd name="T16" fmla="+- 0 6597 6441"/>
                  <a:gd name="T17" fmla="*/ T16 w 173"/>
                  <a:gd name="T18" fmla="+- 0 -5495 -5576"/>
                  <a:gd name="T19" fmla="*/ -5495 h 166"/>
                  <a:gd name="T20" fmla="+- 0 6600 6441"/>
                  <a:gd name="T21" fmla="*/ T20 w 173"/>
                  <a:gd name="T22" fmla="+- 0 -5499 -5576"/>
                  <a:gd name="T23" fmla="*/ -5499 h 166"/>
                  <a:gd name="T24" fmla="+- 0 6602 6441"/>
                  <a:gd name="T25" fmla="*/ T24 w 173"/>
                  <a:gd name="T26" fmla="+- 0 -5502 -5576"/>
                  <a:gd name="T27" fmla="*/ -5502 h 166"/>
                  <a:gd name="T28" fmla="+- 0 6607 6441"/>
                  <a:gd name="T29" fmla="*/ T28 w 173"/>
                  <a:gd name="T30" fmla="+- 0 -5504 -5576"/>
                  <a:gd name="T31" fmla="*/ -5504 h 166"/>
                  <a:gd name="T32" fmla="+- 0 6613 6441"/>
                  <a:gd name="T33" fmla="*/ T32 w 173"/>
                  <a:gd name="T34" fmla="+- 0 -5504 -5576"/>
                  <a:gd name="T35" fmla="*/ -5504 h 166"/>
                  <a:gd name="T36" fmla="+- 0 6613 6441"/>
                  <a:gd name="T37" fmla="*/ T36 w 173"/>
                  <a:gd name="T38" fmla="+- 0 -5506 -5576"/>
                  <a:gd name="T39" fmla="*/ -5506 h 166"/>
                  <a:gd name="T40" fmla="+- 0 6600 6441"/>
                  <a:gd name="T41" fmla="*/ T40 w 173"/>
                  <a:gd name="T42" fmla="+- 0 -5509 -5576"/>
                  <a:gd name="T43" fmla="*/ -5509 h 166"/>
                  <a:gd name="T44" fmla="+- 0 6588 6441"/>
                  <a:gd name="T45" fmla="*/ T44 w 173"/>
                  <a:gd name="T46" fmla="+- 0 -5512 -5576"/>
                  <a:gd name="T47" fmla="*/ -5512 h 166"/>
                  <a:gd name="T48" fmla="+- 0 6570 6441"/>
                  <a:gd name="T49" fmla="*/ T48 w 173"/>
                  <a:gd name="T50" fmla="+- 0 -5522 -5576"/>
                  <a:gd name="T51" fmla="*/ -5522 h 166"/>
                  <a:gd name="T52" fmla="+- 0 6561 6441"/>
                  <a:gd name="T53" fmla="*/ T52 w 173"/>
                  <a:gd name="T54" fmla="+- 0 -5527 -5576"/>
                  <a:gd name="T55" fmla="*/ -5527 h 166"/>
                  <a:gd name="T56" fmla="+- 0 6545 6441"/>
                  <a:gd name="T57" fmla="*/ T56 w 173"/>
                  <a:gd name="T58" fmla="+- 0 -5539 -5576"/>
                  <a:gd name="T59" fmla="*/ -5539 h 166"/>
                  <a:gd name="T60" fmla="+- 0 6537 6441"/>
                  <a:gd name="T61" fmla="*/ T60 w 173"/>
                  <a:gd name="T62" fmla="+- 0 -5550 -5576"/>
                  <a:gd name="T63" fmla="*/ -5550 h 166"/>
                  <a:gd name="T64" fmla="+- 0 6532 6441"/>
                  <a:gd name="T65" fmla="*/ T64 w 173"/>
                  <a:gd name="T66" fmla="+- 0 -5560 -5576"/>
                  <a:gd name="T67" fmla="*/ -5560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3" h="166">
                    <a:moveTo>
                      <a:pt x="91" y="16"/>
                    </a:moveTo>
                    <a:lnTo>
                      <a:pt x="87" y="16"/>
                    </a:lnTo>
                    <a:lnTo>
                      <a:pt x="91" y="26"/>
                    </a:lnTo>
                    <a:lnTo>
                      <a:pt x="141" y="74"/>
                    </a:lnTo>
                    <a:lnTo>
                      <a:pt x="156" y="81"/>
                    </a:lnTo>
                    <a:lnTo>
                      <a:pt x="159" y="77"/>
                    </a:lnTo>
                    <a:lnTo>
                      <a:pt x="161" y="74"/>
                    </a:lnTo>
                    <a:lnTo>
                      <a:pt x="166" y="72"/>
                    </a:lnTo>
                    <a:lnTo>
                      <a:pt x="172" y="72"/>
                    </a:lnTo>
                    <a:lnTo>
                      <a:pt x="172" y="70"/>
                    </a:lnTo>
                    <a:lnTo>
                      <a:pt x="159" y="67"/>
                    </a:lnTo>
                    <a:lnTo>
                      <a:pt x="147" y="64"/>
                    </a:lnTo>
                    <a:lnTo>
                      <a:pt x="129" y="54"/>
                    </a:lnTo>
                    <a:lnTo>
                      <a:pt x="120" y="49"/>
                    </a:lnTo>
                    <a:lnTo>
                      <a:pt x="104" y="37"/>
                    </a:lnTo>
                    <a:lnTo>
                      <a:pt x="96" y="26"/>
                    </a:lnTo>
                    <a:lnTo>
                      <a:pt x="91"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7" name="Group 204"/>
            <p:cNvGrpSpPr/>
            <p:nvPr/>
          </p:nvGrpSpPr>
          <p:grpSpPr>
            <a:xfrm>
              <a:off x="6623" y="-5580"/>
              <a:ext cx="167" cy="169"/>
              <a:chOff x="6623" y="-5580"/>
              <a:chExt cx="167" cy="169"/>
            </a:xfrm>
          </p:grpSpPr>
          <p:sp>
            <p:nvSpPr>
              <p:cNvPr id="1719" name="Freeform 205"/>
              <p:cNvSpPr/>
              <p:nvPr/>
            </p:nvSpPr>
            <p:spPr bwMode="auto">
              <a:xfrm>
                <a:off x="6623" y="-5580"/>
                <a:ext cx="167" cy="169"/>
              </a:xfrm>
              <a:custGeom>
                <a:gdLst>
                  <a:gd name="T0" fmla="+- 0 6729 6623"/>
                  <a:gd name="T1" fmla="*/ T0 w 167"/>
                  <a:gd name="T2" fmla="+- 0 -5458 -5580"/>
                  <a:gd name="T3" fmla="*/ -5458 h 169"/>
                  <a:gd name="T4" fmla="+- 0 6719 6623"/>
                  <a:gd name="T5" fmla="*/ T4 w 167"/>
                  <a:gd name="T6" fmla="+- 0 -5458 -5580"/>
                  <a:gd name="T7" fmla="*/ -5458 h 169"/>
                  <a:gd name="T8" fmla="+- 0 6719 6623"/>
                  <a:gd name="T9" fmla="*/ T8 w 167"/>
                  <a:gd name="T10" fmla="+- 0 -5446 -5580"/>
                  <a:gd name="T11" fmla="*/ -5446 h 169"/>
                  <a:gd name="T12" fmla="+- 0 6717 6623"/>
                  <a:gd name="T13" fmla="*/ T12 w 167"/>
                  <a:gd name="T14" fmla="+- 0 -5411 -5580"/>
                  <a:gd name="T15" fmla="*/ -5411 h 169"/>
                  <a:gd name="T16" fmla="+- 0 6722 6623"/>
                  <a:gd name="T17" fmla="*/ T16 w 167"/>
                  <a:gd name="T18" fmla="+- 0 -5412 -5580"/>
                  <a:gd name="T19" fmla="*/ -5412 h 169"/>
                  <a:gd name="T20" fmla="+- 0 6727 6623"/>
                  <a:gd name="T21" fmla="*/ T20 w 167"/>
                  <a:gd name="T22" fmla="+- 0 -5414 -5580"/>
                  <a:gd name="T23" fmla="*/ -5414 h 169"/>
                  <a:gd name="T24" fmla="+- 0 6730 6623"/>
                  <a:gd name="T25" fmla="*/ T24 w 167"/>
                  <a:gd name="T26" fmla="+- 0 -5416 -5580"/>
                  <a:gd name="T27" fmla="*/ -5416 h 169"/>
                  <a:gd name="T28" fmla="+- 0 6729 6623"/>
                  <a:gd name="T29" fmla="*/ T28 w 167"/>
                  <a:gd name="T30" fmla="+- 0 -5438 -5580"/>
                  <a:gd name="T31" fmla="*/ -5438 h 169"/>
                  <a:gd name="T32" fmla="+- 0 6729 6623"/>
                  <a:gd name="T33" fmla="*/ T32 w 167"/>
                  <a:gd name="T34" fmla="+- 0 -5458 -5580"/>
                  <a:gd name="T35" fmla="*/ -545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106" y="122"/>
                    </a:moveTo>
                    <a:lnTo>
                      <a:pt x="96" y="122"/>
                    </a:lnTo>
                    <a:lnTo>
                      <a:pt x="96" y="134"/>
                    </a:lnTo>
                    <a:lnTo>
                      <a:pt x="94" y="169"/>
                    </a:lnTo>
                    <a:lnTo>
                      <a:pt x="99" y="168"/>
                    </a:lnTo>
                    <a:lnTo>
                      <a:pt x="104" y="166"/>
                    </a:lnTo>
                    <a:lnTo>
                      <a:pt x="107" y="164"/>
                    </a:lnTo>
                    <a:lnTo>
                      <a:pt x="106" y="142"/>
                    </a:lnTo>
                    <a:lnTo>
                      <a:pt x="106" y="1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0" name="Freeform 206"/>
              <p:cNvSpPr/>
              <p:nvPr/>
            </p:nvSpPr>
            <p:spPr bwMode="auto">
              <a:xfrm>
                <a:off x="6623" y="-5580"/>
                <a:ext cx="167" cy="169"/>
              </a:xfrm>
              <a:custGeom>
                <a:gdLst>
                  <a:gd name="T0" fmla="+- 0 6656 6623"/>
                  <a:gd name="T1" fmla="*/ T0 w 167"/>
                  <a:gd name="T2" fmla="+- 0 -5516 -5580"/>
                  <a:gd name="T3" fmla="*/ -5516 h 169"/>
                  <a:gd name="T4" fmla="+- 0 6647 6623"/>
                  <a:gd name="T5" fmla="*/ T4 w 167"/>
                  <a:gd name="T6" fmla="+- 0 -5516 -5580"/>
                  <a:gd name="T7" fmla="*/ -5516 h 169"/>
                  <a:gd name="T8" fmla="+- 0 6647 6623"/>
                  <a:gd name="T9" fmla="*/ T8 w 167"/>
                  <a:gd name="T10" fmla="+- 0 -5446 -5580"/>
                  <a:gd name="T11" fmla="*/ -5446 h 169"/>
                  <a:gd name="T12" fmla="+- 0 6646 6623"/>
                  <a:gd name="T13" fmla="*/ T12 w 167"/>
                  <a:gd name="T14" fmla="+- 0 -5413 -5580"/>
                  <a:gd name="T15" fmla="*/ -5413 h 169"/>
                  <a:gd name="T16" fmla="+- 0 6650 6623"/>
                  <a:gd name="T17" fmla="*/ T16 w 167"/>
                  <a:gd name="T18" fmla="+- 0 -5414 -5580"/>
                  <a:gd name="T19" fmla="*/ -5414 h 169"/>
                  <a:gd name="T20" fmla="+- 0 6654 6623"/>
                  <a:gd name="T21" fmla="*/ T20 w 167"/>
                  <a:gd name="T22" fmla="+- 0 -5417 -5580"/>
                  <a:gd name="T23" fmla="*/ -5417 h 169"/>
                  <a:gd name="T24" fmla="+- 0 6658 6623"/>
                  <a:gd name="T25" fmla="*/ T24 w 167"/>
                  <a:gd name="T26" fmla="+- 0 -5419 -5580"/>
                  <a:gd name="T27" fmla="*/ -5419 h 169"/>
                  <a:gd name="T28" fmla="+- 0 6657 6623"/>
                  <a:gd name="T29" fmla="*/ T28 w 167"/>
                  <a:gd name="T30" fmla="+- 0 -5446 -5580"/>
                  <a:gd name="T31" fmla="*/ -5446 h 169"/>
                  <a:gd name="T32" fmla="+- 0 6656 6623"/>
                  <a:gd name="T33" fmla="*/ T32 w 167"/>
                  <a:gd name="T34" fmla="+- 0 -5516 -5580"/>
                  <a:gd name="T35" fmla="*/ -551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33" y="64"/>
                    </a:moveTo>
                    <a:lnTo>
                      <a:pt x="24" y="64"/>
                    </a:lnTo>
                    <a:lnTo>
                      <a:pt x="24" y="134"/>
                    </a:lnTo>
                    <a:lnTo>
                      <a:pt x="23" y="167"/>
                    </a:lnTo>
                    <a:lnTo>
                      <a:pt x="27" y="166"/>
                    </a:lnTo>
                    <a:lnTo>
                      <a:pt x="31" y="163"/>
                    </a:lnTo>
                    <a:lnTo>
                      <a:pt x="35" y="161"/>
                    </a:lnTo>
                    <a:lnTo>
                      <a:pt x="34" y="134"/>
                    </a:lnTo>
                    <a:lnTo>
                      <a:pt x="33"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1" name="Freeform 207"/>
              <p:cNvSpPr/>
              <p:nvPr/>
            </p:nvSpPr>
            <p:spPr bwMode="auto">
              <a:xfrm>
                <a:off x="6623" y="-5580"/>
                <a:ext cx="167" cy="169"/>
              </a:xfrm>
              <a:custGeom>
                <a:gdLst>
                  <a:gd name="T0" fmla="+- 0 6729 6623"/>
                  <a:gd name="T1" fmla="*/ T0 w 167"/>
                  <a:gd name="T2" fmla="+- 0 -5534 -5580"/>
                  <a:gd name="T3" fmla="*/ -5534 h 169"/>
                  <a:gd name="T4" fmla="+- 0 6712 6623"/>
                  <a:gd name="T5" fmla="*/ T4 w 167"/>
                  <a:gd name="T6" fmla="+- 0 -5534 -5580"/>
                  <a:gd name="T7" fmla="*/ -5534 h 169"/>
                  <a:gd name="T8" fmla="+- 0 6707 6623"/>
                  <a:gd name="T9" fmla="*/ T8 w 167"/>
                  <a:gd name="T10" fmla="+- 0 -5520 -5580"/>
                  <a:gd name="T11" fmla="*/ -5520 h 169"/>
                  <a:gd name="T12" fmla="+- 0 6702 6623"/>
                  <a:gd name="T13" fmla="*/ T12 w 167"/>
                  <a:gd name="T14" fmla="+- 0 -5509 -5580"/>
                  <a:gd name="T15" fmla="*/ -5509 h 169"/>
                  <a:gd name="T16" fmla="+- 0 6669 6623"/>
                  <a:gd name="T17" fmla="*/ T16 w 167"/>
                  <a:gd name="T18" fmla="+- 0 -5458 -5580"/>
                  <a:gd name="T19" fmla="*/ -5458 h 169"/>
                  <a:gd name="T20" fmla="+- 0 6660 6623"/>
                  <a:gd name="T21" fmla="*/ T20 w 167"/>
                  <a:gd name="T22" fmla="+- 0 -5449 -5580"/>
                  <a:gd name="T23" fmla="*/ -5449 h 169"/>
                  <a:gd name="T24" fmla="+- 0 6668 6623"/>
                  <a:gd name="T25" fmla="*/ T24 w 167"/>
                  <a:gd name="T26" fmla="+- 0 -5451 -5580"/>
                  <a:gd name="T27" fmla="*/ -5451 h 169"/>
                  <a:gd name="T28" fmla="+- 0 6711 6623"/>
                  <a:gd name="T29" fmla="*/ T28 w 167"/>
                  <a:gd name="T30" fmla="+- 0 -5505 -5580"/>
                  <a:gd name="T31" fmla="*/ -5505 h 169"/>
                  <a:gd name="T32" fmla="+- 0 6719 6623"/>
                  <a:gd name="T33" fmla="*/ T32 w 167"/>
                  <a:gd name="T34" fmla="+- 0 -5523 -5580"/>
                  <a:gd name="T35" fmla="*/ -5523 h 169"/>
                  <a:gd name="T36" fmla="+- 0 6729 6623"/>
                  <a:gd name="T37" fmla="*/ T36 w 167"/>
                  <a:gd name="T38" fmla="+- 0 -5523 -5580"/>
                  <a:gd name="T39" fmla="*/ -5523 h 169"/>
                  <a:gd name="T40" fmla="+- 0 6729 6623"/>
                  <a:gd name="T41" fmla="*/ T40 w 167"/>
                  <a:gd name="T42" fmla="+- 0 -5534 -5580"/>
                  <a:gd name="T43" fmla="*/ -553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9">
                    <a:moveTo>
                      <a:pt x="106" y="46"/>
                    </a:moveTo>
                    <a:lnTo>
                      <a:pt x="89" y="46"/>
                    </a:lnTo>
                    <a:lnTo>
                      <a:pt x="84" y="60"/>
                    </a:lnTo>
                    <a:lnTo>
                      <a:pt x="79" y="71"/>
                    </a:lnTo>
                    <a:lnTo>
                      <a:pt x="46" y="122"/>
                    </a:lnTo>
                    <a:lnTo>
                      <a:pt x="37" y="131"/>
                    </a:lnTo>
                    <a:lnTo>
                      <a:pt x="45" y="129"/>
                    </a:lnTo>
                    <a:lnTo>
                      <a:pt x="88" y="75"/>
                    </a:lnTo>
                    <a:lnTo>
                      <a:pt x="96" y="57"/>
                    </a:lnTo>
                    <a:lnTo>
                      <a:pt x="106" y="57"/>
                    </a:lnTo>
                    <a:lnTo>
                      <a:pt x="106"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2" name="Freeform 208"/>
              <p:cNvSpPr/>
              <p:nvPr/>
            </p:nvSpPr>
            <p:spPr bwMode="auto">
              <a:xfrm>
                <a:off x="6623" y="-5580"/>
                <a:ext cx="167" cy="169"/>
              </a:xfrm>
              <a:custGeom>
                <a:gdLst>
                  <a:gd name="T0" fmla="+- 0 6736 6623"/>
                  <a:gd name="T1" fmla="*/ T0 w 167"/>
                  <a:gd name="T2" fmla="+- 0 -5534 -5580"/>
                  <a:gd name="T3" fmla="*/ -5534 h 169"/>
                  <a:gd name="T4" fmla="+- 0 6732 6623"/>
                  <a:gd name="T5" fmla="*/ T4 w 167"/>
                  <a:gd name="T6" fmla="+- 0 -5534 -5580"/>
                  <a:gd name="T7" fmla="*/ -5534 h 169"/>
                  <a:gd name="T8" fmla="+- 0 6735 6623"/>
                  <a:gd name="T9" fmla="*/ T8 w 167"/>
                  <a:gd name="T10" fmla="+- 0 -5520 -5580"/>
                  <a:gd name="T11" fmla="*/ -5520 h 169"/>
                  <a:gd name="T12" fmla="+- 0 6737 6623"/>
                  <a:gd name="T13" fmla="*/ T12 w 167"/>
                  <a:gd name="T14" fmla="+- 0 -5514 -5580"/>
                  <a:gd name="T15" fmla="*/ -5514 h 169"/>
                  <a:gd name="T16" fmla="+- 0 6772 6623"/>
                  <a:gd name="T17" fmla="*/ T16 w 167"/>
                  <a:gd name="T18" fmla="+- 0 -5452 -5580"/>
                  <a:gd name="T19" fmla="*/ -5452 h 169"/>
                  <a:gd name="T20" fmla="+- 0 6774 6623"/>
                  <a:gd name="T21" fmla="*/ T20 w 167"/>
                  <a:gd name="T22" fmla="+- 0 -5455 -5580"/>
                  <a:gd name="T23" fmla="*/ -5455 h 169"/>
                  <a:gd name="T24" fmla="+- 0 6776 6623"/>
                  <a:gd name="T25" fmla="*/ T24 w 167"/>
                  <a:gd name="T26" fmla="+- 0 -5458 -5580"/>
                  <a:gd name="T27" fmla="*/ -5458 h 169"/>
                  <a:gd name="T28" fmla="+- 0 6781 6623"/>
                  <a:gd name="T29" fmla="*/ T28 w 167"/>
                  <a:gd name="T30" fmla="+- 0 -5459 -5580"/>
                  <a:gd name="T31" fmla="*/ -5459 h 169"/>
                  <a:gd name="T32" fmla="+- 0 6789 6623"/>
                  <a:gd name="T33" fmla="*/ T32 w 167"/>
                  <a:gd name="T34" fmla="+- 0 -5459 -5580"/>
                  <a:gd name="T35" fmla="*/ -5459 h 169"/>
                  <a:gd name="T36" fmla="+- 0 6789 6623"/>
                  <a:gd name="T37" fmla="*/ T36 w 167"/>
                  <a:gd name="T38" fmla="+- 0 -5460 -5580"/>
                  <a:gd name="T39" fmla="*/ -5460 h 169"/>
                  <a:gd name="T40" fmla="+- 0 6783 6623"/>
                  <a:gd name="T41" fmla="*/ T40 w 167"/>
                  <a:gd name="T42" fmla="+- 0 -5463 -5580"/>
                  <a:gd name="T43" fmla="*/ -5463 h 169"/>
                  <a:gd name="T44" fmla="+- 0 6778 6623"/>
                  <a:gd name="T45" fmla="*/ T44 w 167"/>
                  <a:gd name="T46" fmla="+- 0 -5466 -5580"/>
                  <a:gd name="T47" fmla="*/ -5466 h 169"/>
                  <a:gd name="T48" fmla="+- 0 6771 6623"/>
                  <a:gd name="T49" fmla="*/ T48 w 167"/>
                  <a:gd name="T50" fmla="+- 0 -5470 -5580"/>
                  <a:gd name="T51" fmla="*/ -5470 h 169"/>
                  <a:gd name="T52" fmla="+- 0 6766 6623"/>
                  <a:gd name="T53" fmla="*/ T52 w 167"/>
                  <a:gd name="T54" fmla="+- 0 -5476 -5580"/>
                  <a:gd name="T55" fmla="*/ -5476 h 169"/>
                  <a:gd name="T56" fmla="+- 0 6759 6623"/>
                  <a:gd name="T57" fmla="*/ T56 w 167"/>
                  <a:gd name="T58" fmla="+- 0 -5485 -5580"/>
                  <a:gd name="T59" fmla="*/ -5485 h 169"/>
                  <a:gd name="T60" fmla="+- 0 6752 6623"/>
                  <a:gd name="T61" fmla="*/ T60 w 167"/>
                  <a:gd name="T62" fmla="+- 0 -5494 -5580"/>
                  <a:gd name="T63" fmla="*/ -5494 h 169"/>
                  <a:gd name="T64" fmla="+- 0 6747 6623"/>
                  <a:gd name="T65" fmla="*/ T64 w 167"/>
                  <a:gd name="T66" fmla="+- 0 -5502 -5580"/>
                  <a:gd name="T67" fmla="*/ -5502 h 169"/>
                  <a:gd name="T68" fmla="+- 0 6744 6623"/>
                  <a:gd name="T69" fmla="*/ T68 w 167"/>
                  <a:gd name="T70" fmla="+- 0 -5510 -5580"/>
                  <a:gd name="T71" fmla="*/ -5510 h 169"/>
                  <a:gd name="T72" fmla="+- 0 6741 6623"/>
                  <a:gd name="T73" fmla="*/ T72 w 167"/>
                  <a:gd name="T74" fmla="+- 0 -5518 -5580"/>
                  <a:gd name="T75" fmla="*/ -5518 h 169"/>
                  <a:gd name="T76" fmla="+- 0 6738 6623"/>
                  <a:gd name="T77" fmla="*/ T76 w 167"/>
                  <a:gd name="T78" fmla="+- 0 -5526 -5580"/>
                  <a:gd name="T79" fmla="*/ -5526 h 169"/>
                  <a:gd name="T80" fmla="+- 0 6736 6623"/>
                  <a:gd name="T81" fmla="*/ T80 w 167"/>
                  <a:gd name="T82" fmla="+- 0 -5534 -5580"/>
                  <a:gd name="T83" fmla="*/ -553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7" h="169">
                    <a:moveTo>
                      <a:pt x="113" y="46"/>
                    </a:moveTo>
                    <a:lnTo>
                      <a:pt x="109" y="46"/>
                    </a:lnTo>
                    <a:lnTo>
                      <a:pt x="112" y="60"/>
                    </a:lnTo>
                    <a:lnTo>
                      <a:pt x="114" y="66"/>
                    </a:lnTo>
                    <a:lnTo>
                      <a:pt x="149" y="128"/>
                    </a:lnTo>
                    <a:lnTo>
                      <a:pt x="151" y="125"/>
                    </a:lnTo>
                    <a:lnTo>
                      <a:pt x="153" y="122"/>
                    </a:lnTo>
                    <a:lnTo>
                      <a:pt x="158" y="121"/>
                    </a:lnTo>
                    <a:lnTo>
                      <a:pt x="166" y="121"/>
                    </a:lnTo>
                    <a:lnTo>
                      <a:pt x="166" y="120"/>
                    </a:lnTo>
                    <a:lnTo>
                      <a:pt x="160" y="117"/>
                    </a:lnTo>
                    <a:lnTo>
                      <a:pt x="155" y="114"/>
                    </a:lnTo>
                    <a:lnTo>
                      <a:pt x="148" y="110"/>
                    </a:lnTo>
                    <a:lnTo>
                      <a:pt x="143" y="104"/>
                    </a:lnTo>
                    <a:lnTo>
                      <a:pt x="136" y="95"/>
                    </a:lnTo>
                    <a:lnTo>
                      <a:pt x="129" y="86"/>
                    </a:lnTo>
                    <a:lnTo>
                      <a:pt x="124" y="78"/>
                    </a:lnTo>
                    <a:lnTo>
                      <a:pt x="121" y="70"/>
                    </a:lnTo>
                    <a:lnTo>
                      <a:pt x="118" y="62"/>
                    </a:lnTo>
                    <a:lnTo>
                      <a:pt x="115" y="54"/>
                    </a:lnTo>
                    <a:lnTo>
                      <a:pt x="113"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3" name="Freeform 209"/>
              <p:cNvSpPr/>
              <p:nvPr/>
            </p:nvSpPr>
            <p:spPr bwMode="auto">
              <a:xfrm>
                <a:off x="6623" y="-5580"/>
                <a:ext cx="167" cy="169"/>
              </a:xfrm>
              <a:custGeom>
                <a:gdLst>
                  <a:gd name="T0" fmla="+- 0 6751 6623"/>
                  <a:gd name="T1" fmla="*/ T0 w 167"/>
                  <a:gd name="T2" fmla="+- 0 -5470 -5580"/>
                  <a:gd name="T3" fmla="*/ -5470 h 169"/>
                  <a:gd name="T4" fmla="+- 0 6744 6623"/>
                  <a:gd name="T5" fmla="*/ T4 w 167"/>
                  <a:gd name="T6" fmla="+- 0 -5462 -5580"/>
                  <a:gd name="T7" fmla="*/ -5462 h 169"/>
                  <a:gd name="T8" fmla="+- 0 6684 6623"/>
                  <a:gd name="T9" fmla="*/ T8 w 167"/>
                  <a:gd name="T10" fmla="+- 0 -5462 -5580"/>
                  <a:gd name="T11" fmla="*/ -5462 h 169"/>
                  <a:gd name="T12" fmla="+- 0 6692 6623"/>
                  <a:gd name="T13" fmla="*/ T12 w 167"/>
                  <a:gd name="T14" fmla="+- 0 -5455 -5580"/>
                  <a:gd name="T15" fmla="*/ -5455 h 169"/>
                  <a:gd name="T16" fmla="+- 0 6697 6623"/>
                  <a:gd name="T17" fmla="*/ T16 w 167"/>
                  <a:gd name="T18" fmla="+- 0 -5457 -5580"/>
                  <a:gd name="T19" fmla="*/ -5457 h 169"/>
                  <a:gd name="T20" fmla="+- 0 6702 6623"/>
                  <a:gd name="T21" fmla="*/ T20 w 167"/>
                  <a:gd name="T22" fmla="+- 0 -5458 -5580"/>
                  <a:gd name="T23" fmla="*/ -5458 h 169"/>
                  <a:gd name="T24" fmla="+- 0 6761 6623"/>
                  <a:gd name="T25" fmla="*/ T24 w 167"/>
                  <a:gd name="T26" fmla="+- 0 -5458 -5580"/>
                  <a:gd name="T27" fmla="*/ -5458 h 169"/>
                  <a:gd name="T28" fmla="+- 0 6762 6623"/>
                  <a:gd name="T29" fmla="*/ T28 w 167"/>
                  <a:gd name="T30" fmla="+- 0 -5458 -5580"/>
                  <a:gd name="T31" fmla="*/ -5458 h 169"/>
                  <a:gd name="T32" fmla="+- 0 6761 6623"/>
                  <a:gd name="T33" fmla="*/ T32 w 167"/>
                  <a:gd name="T34" fmla="+- 0 -5459 -5580"/>
                  <a:gd name="T35" fmla="*/ -5459 h 169"/>
                  <a:gd name="T36" fmla="+- 0 6751 6623"/>
                  <a:gd name="T37" fmla="*/ T36 w 167"/>
                  <a:gd name="T38" fmla="+- 0 -5470 -5580"/>
                  <a:gd name="T39" fmla="*/ -547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9">
                    <a:moveTo>
                      <a:pt x="128" y="110"/>
                    </a:moveTo>
                    <a:lnTo>
                      <a:pt x="121" y="118"/>
                    </a:lnTo>
                    <a:lnTo>
                      <a:pt x="61" y="118"/>
                    </a:lnTo>
                    <a:lnTo>
                      <a:pt x="69" y="125"/>
                    </a:lnTo>
                    <a:lnTo>
                      <a:pt x="74" y="123"/>
                    </a:lnTo>
                    <a:lnTo>
                      <a:pt x="79" y="122"/>
                    </a:lnTo>
                    <a:lnTo>
                      <a:pt x="138" y="122"/>
                    </a:lnTo>
                    <a:lnTo>
                      <a:pt x="139" y="122"/>
                    </a:lnTo>
                    <a:lnTo>
                      <a:pt x="138" y="121"/>
                    </a:lnTo>
                    <a:lnTo>
                      <a:pt x="128" y="1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4" name="Freeform 210"/>
              <p:cNvSpPr/>
              <p:nvPr/>
            </p:nvSpPr>
            <p:spPr bwMode="auto">
              <a:xfrm>
                <a:off x="6623" y="-5580"/>
                <a:ext cx="167" cy="169"/>
              </a:xfrm>
              <a:custGeom>
                <a:gdLst>
                  <a:gd name="T0" fmla="+- 0 6789 6623"/>
                  <a:gd name="T1" fmla="*/ T0 w 167"/>
                  <a:gd name="T2" fmla="+- 0 -5459 -5580"/>
                  <a:gd name="T3" fmla="*/ -5459 h 169"/>
                  <a:gd name="T4" fmla="+- 0 6781 6623"/>
                  <a:gd name="T5" fmla="*/ T4 w 167"/>
                  <a:gd name="T6" fmla="+- 0 -5459 -5580"/>
                  <a:gd name="T7" fmla="*/ -5459 h 169"/>
                  <a:gd name="T8" fmla="+- 0 6789 6623"/>
                  <a:gd name="T9" fmla="*/ T8 w 167"/>
                  <a:gd name="T10" fmla="+- 0 -5458 -5580"/>
                  <a:gd name="T11" fmla="*/ -5458 h 169"/>
                  <a:gd name="T12" fmla="+- 0 6789 6623"/>
                  <a:gd name="T13" fmla="*/ T12 w 167"/>
                  <a:gd name="T14" fmla="+- 0 -5459 -5580"/>
                  <a:gd name="T15" fmla="*/ -5459 h 169"/>
                </a:gdLst>
                <a:cxnLst>
                  <a:cxn ang="0">
                    <a:pos x="T1" y="T3"/>
                  </a:cxn>
                  <a:cxn ang="0">
                    <a:pos x="T5" y="T7"/>
                  </a:cxn>
                  <a:cxn ang="0">
                    <a:pos x="T9" y="T11"/>
                  </a:cxn>
                  <a:cxn ang="0">
                    <a:pos x="T13" y="T15"/>
                  </a:cxn>
                </a:cxnLst>
                <a:rect l="0" t="0" r="r" b="b"/>
                <a:pathLst>
                  <a:path w="167" h="169">
                    <a:moveTo>
                      <a:pt x="166" y="121"/>
                    </a:moveTo>
                    <a:lnTo>
                      <a:pt x="158" y="121"/>
                    </a:lnTo>
                    <a:lnTo>
                      <a:pt x="166" y="122"/>
                    </a:lnTo>
                    <a:lnTo>
                      <a:pt x="166" y="1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5" name="Freeform 211"/>
              <p:cNvSpPr/>
              <p:nvPr/>
            </p:nvSpPr>
            <p:spPr bwMode="auto">
              <a:xfrm>
                <a:off x="6623" y="-5580"/>
                <a:ext cx="167" cy="169"/>
              </a:xfrm>
              <a:custGeom>
                <a:gdLst>
                  <a:gd name="T0" fmla="+- 0 6729 6623"/>
                  <a:gd name="T1" fmla="*/ T0 w 167"/>
                  <a:gd name="T2" fmla="+- 0 -5523 -5580"/>
                  <a:gd name="T3" fmla="*/ -5523 h 169"/>
                  <a:gd name="T4" fmla="+- 0 6719 6623"/>
                  <a:gd name="T5" fmla="*/ T4 w 167"/>
                  <a:gd name="T6" fmla="+- 0 -5523 -5580"/>
                  <a:gd name="T7" fmla="*/ -5523 h 169"/>
                  <a:gd name="T8" fmla="+- 0 6719 6623"/>
                  <a:gd name="T9" fmla="*/ T8 w 167"/>
                  <a:gd name="T10" fmla="+- 0 -5462 -5580"/>
                  <a:gd name="T11" fmla="*/ -5462 h 169"/>
                  <a:gd name="T12" fmla="+- 0 6729 6623"/>
                  <a:gd name="T13" fmla="*/ T12 w 167"/>
                  <a:gd name="T14" fmla="+- 0 -5462 -5580"/>
                  <a:gd name="T15" fmla="*/ -5462 h 169"/>
                  <a:gd name="T16" fmla="+- 0 6729 6623"/>
                  <a:gd name="T17" fmla="*/ T16 w 167"/>
                  <a:gd name="T18" fmla="+- 0 -5523 -5580"/>
                  <a:gd name="T19" fmla="*/ -5523 h 169"/>
                </a:gdLst>
                <a:cxnLst>
                  <a:cxn ang="0">
                    <a:pos x="T1" y="T3"/>
                  </a:cxn>
                  <a:cxn ang="0">
                    <a:pos x="T5" y="T7"/>
                  </a:cxn>
                  <a:cxn ang="0">
                    <a:pos x="T9" y="T11"/>
                  </a:cxn>
                  <a:cxn ang="0">
                    <a:pos x="T13" y="T15"/>
                  </a:cxn>
                  <a:cxn ang="0">
                    <a:pos x="T17" y="T19"/>
                  </a:cxn>
                </a:cxnLst>
                <a:rect l="0" t="0" r="r" b="b"/>
                <a:pathLst>
                  <a:path w="167" h="169">
                    <a:moveTo>
                      <a:pt x="106" y="57"/>
                    </a:moveTo>
                    <a:lnTo>
                      <a:pt x="96" y="57"/>
                    </a:lnTo>
                    <a:lnTo>
                      <a:pt x="96" y="118"/>
                    </a:lnTo>
                    <a:lnTo>
                      <a:pt x="106" y="118"/>
                    </a:lnTo>
                    <a:lnTo>
                      <a:pt x="106"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6" name="Freeform 212"/>
              <p:cNvSpPr/>
              <p:nvPr/>
            </p:nvSpPr>
            <p:spPr bwMode="auto">
              <a:xfrm>
                <a:off x="6623" y="-5580"/>
                <a:ext cx="167" cy="169"/>
              </a:xfrm>
              <a:custGeom>
                <a:gdLst>
                  <a:gd name="T0" fmla="+- 0 6657 6623"/>
                  <a:gd name="T1" fmla="*/ T0 w 167"/>
                  <a:gd name="T2" fmla="+- 0 -5579 -5580"/>
                  <a:gd name="T3" fmla="*/ -5579 h 169"/>
                  <a:gd name="T4" fmla="+- 0 6638 6623"/>
                  <a:gd name="T5" fmla="*/ T4 w 167"/>
                  <a:gd name="T6" fmla="+- 0 -5515 -5580"/>
                  <a:gd name="T7" fmla="*/ -5515 h 169"/>
                  <a:gd name="T8" fmla="+- 0 6623 6623"/>
                  <a:gd name="T9" fmla="*/ T8 w 167"/>
                  <a:gd name="T10" fmla="+- 0 -5483 -5580"/>
                  <a:gd name="T11" fmla="*/ -5483 h 169"/>
                  <a:gd name="T12" fmla="+- 0 6625 6623"/>
                  <a:gd name="T13" fmla="*/ T12 w 167"/>
                  <a:gd name="T14" fmla="+- 0 -5482 -5580"/>
                  <a:gd name="T15" fmla="*/ -5482 h 169"/>
                  <a:gd name="T16" fmla="+- 0 6647 6623"/>
                  <a:gd name="T17" fmla="*/ T16 w 167"/>
                  <a:gd name="T18" fmla="+- 0 -5516 -5580"/>
                  <a:gd name="T19" fmla="*/ -5516 h 169"/>
                  <a:gd name="T20" fmla="+- 0 6656 6623"/>
                  <a:gd name="T21" fmla="*/ T20 w 167"/>
                  <a:gd name="T22" fmla="+- 0 -5516 -5580"/>
                  <a:gd name="T23" fmla="*/ -5516 h 169"/>
                  <a:gd name="T24" fmla="+- 0 6656 6623"/>
                  <a:gd name="T25" fmla="*/ T24 w 167"/>
                  <a:gd name="T26" fmla="+- 0 -5524 -5580"/>
                  <a:gd name="T27" fmla="*/ -5524 h 169"/>
                  <a:gd name="T28" fmla="+- 0 6659 6623"/>
                  <a:gd name="T29" fmla="*/ T28 w 167"/>
                  <a:gd name="T30" fmla="+- 0 -5526 -5580"/>
                  <a:gd name="T31" fmla="*/ -5526 h 169"/>
                  <a:gd name="T32" fmla="+- 0 6661 6623"/>
                  <a:gd name="T33" fmla="*/ T32 w 167"/>
                  <a:gd name="T34" fmla="+- 0 -5528 -5580"/>
                  <a:gd name="T35" fmla="*/ -5528 h 169"/>
                  <a:gd name="T36" fmla="+- 0 6659 6623"/>
                  <a:gd name="T37" fmla="*/ T36 w 167"/>
                  <a:gd name="T38" fmla="+- 0 -5530 -5580"/>
                  <a:gd name="T39" fmla="*/ -5530 h 169"/>
                  <a:gd name="T40" fmla="+- 0 6654 6623"/>
                  <a:gd name="T41" fmla="*/ T40 w 167"/>
                  <a:gd name="T42" fmla="+- 0 -5532 -5580"/>
                  <a:gd name="T43" fmla="*/ -5532 h 169"/>
                  <a:gd name="T44" fmla="+- 0 6660 6623"/>
                  <a:gd name="T45" fmla="*/ T44 w 167"/>
                  <a:gd name="T46" fmla="+- 0 -5547 -5580"/>
                  <a:gd name="T47" fmla="*/ -5547 h 169"/>
                  <a:gd name="T48" fmla="+- 0 6667 6623"/>
                  <a:gd name="T49" fmla="*/ T48 w 167"/>
                  <a:gd name="T50" fmla="+- 0 -5566 -5580"/>
                  <a:gd name="T51" fmla="*/ -5566 h 169"/>
                  <a:gd name="T52" fmla="+- 0 6672 6623"/>
                  <a:gd name="T53" fmla="*/ T52 w 167"/>
                  <a:gd name="T54" fmla="+- 0 -5568 -5580"/>
                  <a:gd name="T55" fmla="*/ -5568 h 169"/>
                  <a:gd name="T56" fmla="+- 0 6673 6623"/>
                  <a:gd name="T57" fmla="*/ T56 w 167"/>
                  <a:gd name="T58" fmla="+- 0 -5569 -5580"/>
                  <a:gd name="T59" fmla="*/ -5569 h 169"/>
                  <a:gd name="T60" fmla="+- 0 6672 6623"/>
                  <a:gd name="T61" fmla="*/ T60 w 167"/>
                  <a:gd name="T62" fmla="+- 0 -5571 -5580"/>
                  <a:gd name="T63" fmla="*/ -5571 h 169"/>
                  <a:gd name="T64" fmla="+- 0 6657 6623"/>
                  <a:gd name="T65" fmla="*/ T64 w 167"/>
                  <a:gd name="T66" fmla="+- 0 -5579 -5580"/>
                  <a:gd name="T67" fmla="*/ -557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7" h="169">
                    <a:moveTo>
                      <a:pt x="34" y="1"/>
                    </a:moveTo>
                    <a:lnTo>
                      <a:pt x="15" y="65"/>
                    </a:lnTo>
                    <a:lnTo>
                      <a:pt x="0" y="97"/>
                    </a:lnTo>
                    <a:lnTo>
                      <a:pt x="2" y="98"/>
                    </a:lnTo>
                    <a:lnTo>
                      <a:pt x="24" y="64"/>
                    </a:lnTo>
                    <a:lnTo>
                      <a:pt x="33" y="64"/>
                    </a:lnTo>
                    <a:lnTo>
                      <a:pt x="33" y="56"/>
                    </a:lnTo>
                    <a:lnTo>
                      <a:pt x="36" y="54"/>
                    </a:lnTo>
                    <a:lnTo>
                      <a:pt x="38" y="52"/>
                    </a:lnTo>
                    <a:lnTo>
                      <a:pt x="36" y="50"/>
                    </a:lnTo>
                    <a:lnTo>
                      <a:pt x="31" y="48"/>
                    </a:lnTo>
                    <a:lnTo>
                      <a:pt x="37" y="33"/>
                    </a:lnTo>
                    <a:lnTo>
                      <a:pt x="44" y="14"/>
                    </a:lnTo>
                    <a:lnTo>
                      <a:pt x="49" y="12"/>
                    </a:lnTo>
                    <a:lnTo>
                      <a:pt x="50" y="11"/>
                    </a:lnTo>
                    <a:lnTo>
                      <a:pt x="49" y="9"/>
                    </a:lnTo>
                    <a:lnTo>
                      <a:pt x="3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7" name="Freeform 213"/>
              <p:cNvSpPr/>
              <p:nvPr/>
            </p:nvSpPr>
            <p:spPr bwMode="auto">
              <a:xfrm>
                <a:off x="6623" y="-5580"/>
                <a:ext cx="167" cy="169"/>
              </a:xfrm>
              <a:custGeom>
                <a:gdLst>
                  <a:gd name="T0" fmla="+- 0 6767 6623"/>
                  <a:gd name="T1" fmla="*/ T0 w 167"/>
                  <a:gd name="T2" fmla="+- 0 -5549 -5580"/>
                  <a:gd name="T3" fmla="*/ -5549 h 169"/>
                  <a:gd name="T4" fmla="+- 0 6760 6623"/>
                  <a:gd name="T5" fmla="*/ T4 w 167"/>
                  <a:gd name="T6" fmla="+- 0 -5539 -5580"/>
                  <a:gd name="T7" fmla="*/ -5539 h 169"/>
                  <a:gd name="T8" fmla="+- 0 6666 6623"/>
                  <a:gd name="T9" fmla="*/ T8 w 167"/>
                  <a:gd name="T10" fmla="+- 0 -5539 -5580"/>
                  <a:gd name="T11" fmla="*/ -5539 h 169"/>
                  <a:gd name="T12" fmla="+- 0 6674 6623"/>
                  <a:gd name="T13" fmla="*/ T12 w 167"/>
                  <a:gd name="T14" fmla="+- 0 -5532 -5580"/>
                  <a:gd name="T15" fmla="*/ -5532 h 169"/>
                  <a:gd name="T16" fmla="+- 0 6680 6623"/>
                  <a:gd name="T17" fmla="*/ T16 w 167"/>
                  <a:gd name="T18" fmla="+- 0 -5534 -5580"/>
                  <a:gd name="T19" fmla="*/ -5534 h 169"/>
                  <a:gd name="T20" fmla="+- 0 6685 6623"/>
                  <a:gd name="T21" fmla="*/ T20 w 167"/>
                  <a:gd name="T22" fmla="+- 0 -5534 -5580"/>
                  <a:gd name="T23" fmla="*/ -5534 h 169"/>
                  <a:gd name="T24" fmla="+- 0 6781 6623"/>
                  <a:gd name="T25" fmla="*/ T24 w 167"/>
                  <a:gd name="T26" fmla="+- 0 -5534 -5580"/>
                  <a:gd name="T27" fmla="*/ -5534 h 169"/>
                  <a:gd name="T28" fmla="+- 0 6782 6623"/>
                  <a:gd name="T29" fmla="*/ T28 w 167"/>
                  <a:gd name="T30" fmla="+- 0 -5535 -5580"/>
                  <a:gd name="T31" fmla="*/ -5535 h 169"/>
                  <a:gd name="T32" fmla="+- 0 6781 6623"/>
                  <a:gd name="T33" fmla="*/ T32 w 167"/>
                  <a:gd name="T34" fmla="+- 0 -5536 -5580"/>
                  <a:gd name="T35" fmla="*/ -5536 h 169"/>
                  <a:gd name="T36" fmla="+- 0 6767 6623"/>
                  <a:gd name="T37" fmla="*/ T36 w 167"/>
                  <a:gd name="T38" fmla="+- 0 -5549 -5580"/>
                  <a:gd name="T39" fmla="*/ -554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9">
                    <a:moveTo>
                      <a:pt x="144" y="31"/>
                    </a:moveTo>
                    <a:lnTo>
                      <a:pt x="137" y="41"/>
                    </a:lnTo>
                    <a:lnTo>
                      <a:pt x="43" y="41"/>
                    </a:lnTo>
                    <a:lnTo>
                      <a:pt x="51" y="48"/>
                    </a:lnTo>
                    <a:lnTo>
                      <a:pt x="57" y="46"/>
                    </a:lnTo>
                    <a:lnTo>
                      <a:pt x="62" y="46"/>
                    </a:lnTo>
                    <a:lnTo>
                      <a:pt x="158" y="46"/>
                    </a:lnTo>
                    <a:lnTo>
                      <a:pt x="159" y="45"/>
                    </a:lnTo>
                    <a:lnTo>
                      <a:pt x="158" y="44"/>
                    </a:lnTo>
                    <a:lnTo>
                      <a:pt x="144"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8" name="Freeform 214"/>
              <p:cNvSpPr/>
              <p:nvPr/>
            </p:nvSpPr>
            <p:spPr bwMode="auto">
              <a:xfrm>
                <a:off x="6623" y="-5580"/>
                <a:ext cx="167" cy="169"/>
              </a:xfrm>
              <a:custGeom>
                <a:gdLst>
                  <a:gd name="T0" fmla="+- 0 6718 6623"/>
                  <a:gd name="T1" fmla="*/ T0 w 167"/>
                  <a:gd name="T2" fmla="+- 0 -5580 -5580"/>
                  <a:gd name="T3" fmla="*/ -5580 h 169"/>
                  <a:gd name="T4" fmla="+- 0 6719 6623"/>
                  <a:gd name="T5" fmla="*/ T4 w 167"/>
                  <a:gd name="T6" fmla="+- 0 -5561 -5580"/>
                  <a:gd name="T7" fmla="*/ -5561 h 169"/>
                  <a:gd name="T8" fmla="+- 0 6719 6623"/>
                  <a:gd name="T9" fmla="*/ T8 w 167"/>
                  <a:gd name="T10" fmla="+- 0 -5539 -5580"/>
                  <a:gd name="T11" fmla="*/ -5539 h 169"/>
                  <a:gd name="T12" fmla="+- 0 6729 6623"/>
                  <a:gd name="T13" fmla="*/ T12 w 167"/>
                  <a:gd name="T14" fmla="+- 0 -5539 -5580"/>
                  <a:gd name="T15" fmla="*/ -5539 h 169"/>
                  <a:gd name="T16" fmla="+- 0 6729 6623"/>
                  <a:gd name="T17" fmla="*/ T16 w 167"/>
                  <a:gd name="T18" fmla="+- 0 -5567 -5580"/>
                  <a:gd name="T19" fmla="*/ -5567 h 169"/>
                  <a:gd name="T20" fmla="+- 0 6733 6623"/>
                  <a:gd name="T21" fmla="*/ T20 w 167"/>
                  <a:gd name="T22" fmla="+- 0 -5569 -5580"/>
                  <a:gd name="T23" fmla="*/ -5569 h 169"/>
                  <a:gd name="T24" fmla="+- 0 6735 6623"/>
                  <a:gd name="T25" fmla="*/ T24 w 167"/>
                  <a:gd name="T26" fmla="+- 0 -5571 -5580"/>
                  <a:gd name="T27" fmla="*/ -5571 h 169"/>
                  <a:gd name="T28" fmla="+- 0 6733 6623"/>
                  <a:gd name="T29" fmla="*/ T28 w 167"/>
                  <a:gd name="T30" fmla="+- 0 -5573 -5580"/>
                  <a:gd name="T31" fmla="*/ -5573 h 169"/>
                  <a:gd name="T32" fmla="+- 0 6718 6623"/>
                  <a:gd name="T33" fmla="*/ T32 w 167"/>
                  <a:gd name="T34" fmla="+- 0 -5580 -5580"/>
                  <a:gd name="T35" fmla="*/ -558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95" y="0"/>
                    </a:moveTo>
                    <a:lnTo>
                      <a:pt x="96" y="19"/>
                    </a:lnTo>
                    <a:lnTo>
                      <a:pt x="96" y="41"/>
                    </a:lnTo>
                    <a:lnTo>
                      <a:pt x="106" y="41"/>
                    </a:lnTo>
                    <a:lnTo>
                      <a:pt x="106" y="13"/>
                    </a:lnTo>
                    <a:lnTo>
                      <a:pt x="110" y="11"/>
                    </a:lnTo>
                    <a:lnTo>
                      <a:pt x="112" y="9"/>
                    </a:lnTo>
                    <a:lnTo>
                      <a:pt x="110" y="7"/>
                    </a:lnTo>
                    <a:lnTo>
                      <a:pt x="9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8" name="Group 215"/>
            <p:cNvGrpSpPr/>
            <p:nvPr/>
          </p:nvGrpSpPr>
          <p:grpSpPr>
            <a:xfrm>
              <a:off x="5444" y="-5486"/>
              <a:ext cx="562" cy="2"/>
              <a:chOff x="5444" y="-5486"/>
              <a:chExt cx="562" cy="2"/>
            </a:xfrm>
          </p:grpSpPr>
          <p:sp>
            <p:nvSpPr>
              <p:cNvPr id="1718" name="Freeform 216"/>
              <p:cNvSpPr/>
              <p:nvPr/>
            </p:nvSpPr>
            <p:spPr bwMode="auto">
              <a:xfrm>
                <a:off x="5444" y="-5486"/>
                <a:ext cx="562" cy="2"/>
              </a:xfrm>
              <a:custGeom>
                <a:gdLst>
                  <a:gd name="T0" fmla="+- 0 5444 5444"/>
                  <a:gd name="T1" fmla="*/ T0 w 562"/>
                  <a:gd name="T2" fmla="+- 0 6005 5444"/>
                  <a:gd name="T3" fmla="*/ T2 w 562"/>
                </a:gdLst>
                <a:cxnLst>
                  <a:cxn ang="0">
                    <a:pos x="T1" y="0"/>
                  </a:cxn>
                  <a:cxn ang="0">
                    <a:pos x="T3" y="0"/>
                  </a:cxn>
                </a:cxnLst>
                <a:rect l="0" t="0" r="r" b="b"/>
                <a:pathLst>
                  <a:path w="562">
                    <a:moveTo>
                      <a:pt x="0" y="0"/>
                    </a:moveTo>
                    <a:lnTo>
                      <a:pt x="561" y="0"/>
                    </a:lnTo>
                  </a:path>
                </a:pathLst>
              </a:custGeom>
              <a:noFill/>
              <a:ln w="698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69" name="Group 217"/>
            <p:cNvGrpSpPr/>
            <p:nvPr/>
          </p:nvGrpSpPr>
          <p:grpSpPr>
            <a:xfrm>
              <a:off x="5962" y="-5520"/>
              <a:ext cx="101" cy="68"/>
              <a:chOff x="5962" y="-5520"/>
              <a:chExt cx="101" cy="68"/>
            </a:xfrm>
          </p:grpSpPr>
          <p:sp>
            <p:nvSpPr>
              <p:cNvPr id="1716" name="Freeform 218"/>
              <p:cNvSpPr/>
              <p:nvPr/>
            </p:nvSpPr>
            <p:spPr bwMode="auto">
              <a:xfrm>
                <a:off x="5962" y="-5520"/>
                <a:ext cx="101" cy="68"/>
              </a:xfrm>
              <a:custGeom>
                <a:gdLst>
                  <a:gd name="T0" fmla="+- 0 5962 5962"/>
                  <a:gd name="T1" fmla="*/ T0 w 101"/>
                  <a:gd name="T2" fmla="+- 0 -5520 -5520"/>
                  <a:gd name="T3" fmla="*/ -5520 h 68"/>
                  <a:gd name="T4" fmla="+- 0 5975 5962"/>
                  <a:gd name="T5" fmla="*/ T4 w 101"/>
                  <a:gd name="T6" fmla="+- 0 -5486 -5520"/>
                  <a:gd name="T7" fmla="*/ -5486 h 68"/>
                  <a:gd name="T8" fmla="+- 0 5962 5962"/>
                  <a:gd name="T9" fmla="*/ T8 w 101"/>
                  <a:gd name="T10" fmla="+- 0 -5452 -5520"/>
                  <a:gd name="T11" fmla="*/ -5452 h 68"/>
                  <a:gd name="T12" fmla="+- 0 6062 5962"/>
                  <a:gd name="T13" fmla="*/ T12 w 101"/>
                  <a:gd name="T14" fmla="+- 0 -5486 -5520"/>
                  <a:gd name="T15" fmla="*/ -5486 h 68"/>
                  <a:gd name="T16" fmla="+- 0 5962 5962"/>
                  <a:gd name="T17" fmla="*/ T16 w 101"/>
                  <a:gd name="T18" fmla="+- 0 -5520 -5520"/>
                  <a:gd name="T19" fmla="*/ -5520 h 68"/>
                </a:gdLst>
                <a:cxnLst>
                  <a:cxn ang="0">
                    <a:pos x="T1" y="T3"/>
                  </a:cxn>
                  <a:cxn ang="0">
                    <a:pos x="T5" y="T7"/>
                  </a:cxn>
                  <a:cxn ang="0">
                    <a:pos x="T9" y="T11"/>
                  </a:cxn>
                  <a:cxn ang="0">
                    <a:pos x="T13" y="T15"/>
                  </a:cxn>
                  <a:cxn ang="0">
                    <a:pos x="T17" y="T19"/>
                  </a:cxn>
                </a:cxnLst>
                <a:rect l="0" t="0" r="r" b="b"/>
                <a:pathLst>
                  <a:path w="100" h="68">
                    <a:moveTo>
                      <a:pt x="0" y="0"/>
                    </a:moveTo>
                    <a:lnTo>
                      <a:pt x="13" y="34"/>
                    </a:lnTo>
                    <a:lnTo>
                      <a:pt x="0" y="68"/>
                    </a:lnTo>
                    <a:lnTo>
                      <a:pt x="100"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717" name="Picture 219"/>
              <p:cNvPicPr>
                <a:picLocks noChangeAspect="1" noChangeArrowheads="1"/>
              </p:cNvPicPr>
              <p:nvPr/>
            </p:nvPicPr>
            <p:blipFill>
              <a:blip r:embed="rId18">
                <a:extLst>
                  <a:ext uri="{28A0092B-C50C-407E-A947-70E740481C1C}">
                    <a14:useLocalDpi xmlns:a14="http://schemas.microsoft.com/office/drawing/2010/main" val="0"/>
                  </a:ext>
                </a:extLst>
              </a:blip>
              <a:stretch>
                <a:fillRect/>
              </a:stretch>
            </p:blipFill>
            <p:spPr bwMode="auto">
              <a:xfrm>
                <a:off x="6006" y="-4028"/>
                <a:ext cx="1281" cy="66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70" name="Group 220"/>
            <p:cNvGrpSpPr/>
            <p:nvPr/>
          </p:nvGrpSpPr>
          <p:grpSpPr>
            <a:xfrm>
              <a:off x="6062" y="-3971"/>
              <a:ext cx="1108" cy="493"/>
              <a:chOff x="6062" y="-3971"/>
              <a:chExt cx="1108" cy="493"/>
            </a:xfrm>
          </p:grpSpPr>
          <p:sp>
            <p:nvSpPr>
              <p:cNvPr id="1715" name="Freeform 221"/>
              <p:cNvSpPr/>
              <p:nvPr/>
            </p:nvSpPr>
            <p:spPr bwMode="auto">
              <a:xfrm>
                <a:off x="6062" y="-3971"/>
                <a:ext cx="1108" cy="493"/>
              </a:xfrm>
              <a:custGeom>
                <a:gdLst>
                  <a:gd name="T0" fmla="+- 0 7169 6062"/>
                  <a:gd name="T1" fmla="*/ T0 w 1108"/>
                  <a:gd name="T2" fmla="+- 0 -3971 -3971"/>
                  <a:gd name="T3" fmla="*/ -3971 h 493"/>
                  <a:gd name="T4" fmla="+- 0 6062 6062"/>
                  <a:gd name="T5" fmla="*/ T4 w 1108"/>
                  <a:gd name="T6" fmla="+- 0 -3971 -3971"/>
                  <a:gd name="T7" fmla="*/ -3971 h 493"/>
                  <a:gd name="T8" fmla="+- 0 6062 6062"/>
                  <a:gd name="T9" fmla="*/ T8 w 1108"/>
                  <a:gd name="T10" fmla="+- 0 -3478 -3971"/>
                  <a:gd name="T11" fmla="*/ -3478 h 493"/>
                  <a:gd name="T12" fmla="+- 0 7169 6062"/>
                  <a:gd name="T13" fmla="*/ T12 w 1108"/>
                  <a:gd name="T14" fmla="+- 0 -3478 -3971"/>
                  <a:gd name="T15" fmla="*/ -3478 h 493"/>
                  <a:gd name="T16" fmla="+- 0 7169 6062"/>
                  <a:gd name="T17" fmla="*/ T16 w 1108"/>
                  <a:gd name="T18" fmla="+- 0 -3971 -3971"/>
                  <a:gd name="T19" fmla="*/ -3971 h 493"/>
                </a:gdLst>
                <a:cxnLst>
                  <a:cxn ang="0">
                    <a:pos x="T1" y="T3"/>
                  </a:cxn>
                  <a:cxn ang="0">
                    <a:pos x="T5" y="T7"/>
                  </a:cxn>
                  <a:cxn ang="0">
                    <a:pos x="T9" y="T11"/>
                  </a:cxn>
                  <a:cxn ang="0">
                    <a:pos x="T13" y="T15"/>
                  </a:cxn>
                  <a:cxn ang="0">
                    <a:pos x="T17" y="T19"/>
                  </a:cxn>
                </a:cxnLst>
                <a:rect l="0" t="0" r="r" b="b"/>
                <a:pathLst>
                  <a:path w="1108" h="492">
                    <a:moveTo>
                      <a:pt x="1107" y="0"/>
                    </a:moveTo>
                    <a:lnTo>
                      <a:pt x="0" y="0"/>
                    </a:lnTo>
                    <a:lnTo>
                      <a:pt x="0" y="493"/>
                    </a:lnTo>
                    <a:lnTo>
                      <a:pt x="1107" y="493"/>
                    </a:lnTo>
                    <a:lnTo>
                      <a:pt x="1107"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1" name="Group 222"/>
            <p:cNvGrpSpPr/>
            <p:nvPr/>
          </p:nvGrpSpPr>
          <p:grpSpPr>
            <a:xfrm>
              <a:off x="6439" y="-3809"/>
              <a:ext cx="169" cy="170"/>
              <a:chOff x="6439" y="-3809"/>
              <a:chExt cx="169" cy="170"/>
            </a:xfrm>
          </p:grpSpPr>
          <p:sp>
            <p:nvSpPr>
              <p:cNvPr id="1695" name="Freeform 223"/>
              <p:cNvSpPr/>
              <p:nvPr/>
            </p:nvSpPr>
            <p:spPr bwMode="auto">
              <a:xfrm>
                <a:off x="6439" y="-3809"/>
                <a:ext cx="169" cy="170"/>
              </a:xfrm>
              <a:custGeom>
                <a:gdLst>
                  <a:gd name="T0" fmla="+- 0 6568 6439"/>
                  <a:gd name="T1" fmla="*/ T0 w 169"/>
                  <a:gd name="T2" fmla="+- 0 -3693 -3809"/>
                  <a:gd name="T3" fmla="*/ -3693 h 170"/>
                  <a:gd name="T4" fmla="+- 0 6557 6439"/>
                  <a:gd name="T5" fmla="*/ T4 w 169"/>
                  <a:gd name="T6" fmla="+- 0 -3693 -3809"/>
                  <a:gd name="T7" fmla="*/ -3693 h 170"/>
                  <a:gd name="T8" fmla="+- 0 6557 6439"/>
                  <a:gd name="T9" fmla="*/ T8 w 169"/>
                  <a:gd name="T10" fmla="+- 0 -3668 -3809"/>
                  <a:gd name="T11" fmla="*/ -3668 h 170"/>
                  <a:gd name="T12" fmla="+- 0 6556 6439"/>
                  <a:gd name="T13" fmla="*/ T12 w 169"/>
                  <a:gd name="T14" fmla="+- 0 -3639 -3809"/>
                  <a:gd name="T15" fmla="*/ -3639 h 170"/>
                  <a:gd name="T16" fmla="+- 0 6560 6439"/>
                  <a:gd name="T17" fmla="*/ T16 w 169"/>
                  <a:gd name="T18" fmla="+- 0 -3641 -3809"/>
                  <a:gd name="T19" fmla="*/ -3641 h 170"/>
                  <a:gd name="T20" fmla="+- 0 6565 6439"/>
                  <a:gd name="T21" fmla="*/ T20 w 169"/>
                  <a:gd name="T22" fmla="+- 0 -3643 -3809"/>
                  <a:gd name="T23" fmla="*/ -3643 h 170"/>
                  <a:gd name="T24" fmla="+- 0 6569 6439"/>
                  <a:gd name="T25" fmla="*/ T24 w 169"/>
                  <a:gd name="T26" fmla="+- 0 -3646 -3809"/>
                  <a:gd name="T27" fmla="*/ -3646 h 170"/>
                  <a:gd name="T28" fmla="+- 0 6568 6439"/>
                  <a:gd name="T29" fmla="*/ T28 w 169"/>
                  <a:gd name="T30" fmla="+- 0 -3667 -3809"/>
                  <a:gd name="T31" fmla="*/ -3667 h 170"/>
                  <a:gd name="T32" fmla="+- 0 6568 6439"/>
                  <a:gd name="T33" fmla="*/ T32 w 169"/>
                  <a:gd name="T34" fmla="+- 0 -3693 -3809"/>
                  <a:gd name="T35" fmla="*/ -369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9" h="170">
                    <a:moveTo>
                      <a:pt x="129" y="116"/>
                    </a:moveTo>
                    <a:lnTo>
                      <a:pt x="118" y="116"/>
                    </a:lnTo>
                    <a:lnTo>
                      <a:pt x="118" y="141"/>
                    </a:lnTo>
                    <a:lnTo>
                      <a:pt x="117" y="170"/>
                    </a:lnTo>
                    <a:lnTo>
                      <a:pt x="121" y="168"/>
                    </a:lnTo>
                    <a:lnTo>
                      <a:pt x="126" y="166"/>
                    </a:lnTo>
                    <a:lnTo>
                      <a:pt x="130" y="163"/>
                    </a:lnTo>
                    <a:lnTo>
                      <a:pt x="129" y="142"/>
                    </a:lnTo>
                    <a:lnTo>
                      <a:pt x="129" y="1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6" name="Freeform 224"/>
              <p:cNvSpPr/>
              <p:nvPr/>
            </p:nvSpPr>
            <p:spPr bwMode="auto">
              <a:xfrm>
                <a:off x="6439" y="-3809"/>
                <a:ext cx="169" cy="170"/>
              </a:xfrm>
              <a:custGeom>
                <a:gdLst>
                  <a:gd name="T0" fmla="+- 0 6518 6439"/>
                  <a:gd name="T1" fmla="*/ T0 w 169"/>
                  <a:gd name="T2" fmla="+- 0 -3707 -3809"/>
                  <a:gd name="T3" fmla="*/ -3707 h 170"/>
                  <a:gd name="T4" fmla="+- 0 6466 6439"/>
                  <a:gd name="T5" fmla="*/ T4 w 169"/>
                  <a:gd name="T6" fmla="+- 0 -3707 -3809"/>
                  <a:gd name="T7" fmla="*/ -3707 h 170"/>
                  <a:gd name="T8" fmla="+- 0 6466 6439"/>
                  <a:gd name="T9" fmla="*/ T8 w 169"/>
                  <a:gd name="T10" fmla="+- 0 -3658 -3809"/>
                  <a:gd name="T11" fmla="*/ -3658 h 170"/>
                  <a:gd name="T12" fmla="+- 0 6466 6439"/>
                  <a:gd name="T13" fmla="*/ T12 w 169"/>
                  <a:gd name="T14" fmla="+- 0 -3640 -3809"/>
                  <a:gd name="T15" fmla="*/ -3640 h 170"/>
                  <a:gd name="T16" fmla="+- 0 6470 6439"/>
                  <a:gd name="T17" fmla="*/ T16 w 169"/>
                  <a:gd name="T18" fmla="+- 0 -3642 -3809"/>
                  <a:gd name="T19" fmla="*/ -3642 h 170"/>
                  <a:gd name="T20" fmla="+- 0 6473 6439"/>
                  <a:gd name="T21" fmla="*/ T20 w 169"/>
                  <a:gd name="T22" fmla="+- 0 -3643 -3809"/>
                  <a:gd name="T23" fmla="*/ -3643 h 170"/>
                  <a:gd name="T24" fmla="+- 0 6476 6439"/>
                  <a:gd name="T25" fmla="*/ T24 w 169"/>
                  <a:gd name="T26" fmla="+- 0 -3645 -3809"/>
                  <a:gd name="T27" fmla="*/ -3645 h 170"/>
                  <a:gd name="T28" fmla="+- 0 6476 6439"/>
                  <a:gd name="T29" fmla="*/ T28 w 169"/>
                  <a:gd name="T30" fmla="+- 0 -3658 -3809"/>
                  <a:gd name="T31" fmla="*/ -3658 h 170"/>
                  <a:gd name="T32" fmla="+- 0 6514 6439"/>
                  <a:gd name="T33" fmla="*/ T32 w 169"/>
                  <a:gd name="T34" fmla="+- 0 -3658 -3809"/>
                  <a:gd name="T35" fmla="*/ -3658 h 170"/>
                  <a:gd name="T36" fmla="+- 0 6514 6439"/>
                  <a:gd name="T37" fmla="*/ T36 w 169"/>
                  <a:gd name="T38" fmla="+- 0 -3663 -3809"/>
                  <a:gd name="T39" fmla="*/ -3663 h 170"/>
                  <a:gd name="T40" fmla="+- 0 6476 6439"/>
                  <a:gd name="T41" fmla="*/ T40 w 169"/>
                  <a:gd name="T42" fmla="+- 0 -3663 -3809"/>
                  <a:gd name="T43" fmla="*/ -3663 h 170"/>
                  <a:gd name="T44" fmla="+- 0 6476 6439"/>
                  <a:gd name="T45" fmla="*/ T44 w 169"/>
                  <a:gd name="T46" fmla="+- 0 -3702 -3809"/>
                  <a:gd name="T47" fmla="*/ -3702 h 170"/>
                  <a:gd name="T48" fmla="+- 0 6516 6439"/>
                  <a:gd name="T49" fmla="*/ T48 w 169"/>
                  <a:gd name="T50" fmla="+- 0 -3702 -3809"/>
                  <a:gd name="T51" fmla="*/ -3702 h 170"/>
                  <a:gd name="T52" fmla="+- 0 6518 6439"/>
                  <a:gd name="T53" fmla="*/ T52 w 169"/>
                  <a:gd name="T54" fmla="+- 0 -3703 -3809"/>
                  <a:gd name="T55" fmla="*/ -3703 h 170"/>
                  <a:gd name="T56" fmla="+- 0 6520 6439"/>
                  <a:gd name="T57" fmla="*/ T56 w 169"/>
                  <a:gd name="T58" fmla="+- 0 -3705 -3809"/>
                  <a:gd name="T59" fmla="*/ -3705 h 170"/>
                  <a:gd name="T60" fmla="+- 0 6520 6439"/>
                  <a:gd name="T61" fmla="*/ T60 w 169"/>
                  <a:gd name="T62" fmla="+- 0 -3705 -3809"/>
                  <a:gd name="T63" fmla="*/ -3705 h 170"/>
                  <a:gd name="T64" fmla="+- 0 6519 6439"/>
                  <a:gd name="T65" fmla="*/ T64 w 169"/>
                  <a:gd name="T66" fmla="+- 0 -3706 -3809"/>
                  <a:gd name="T67" fmla="*/ -3706 h 170"/>
                  <a:gd name="T68" fmla="+- 0 6518 6439"/>
                  <a:gd name="T69" fmla="*/ T68 w 169"/>
                  <a:gd name="T70" fmla="+- 0 -3707 -3809"/>
                  <a:gd name="T71" fmla="*/ -3707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9" h="170">
                    <a:moveTo>
                      <a:pt x="79" y="102"/>
                    </a:moveTo>
                    <a:lnTo>
                      <a:pt x="27" y="102"/>
                    </a:lnTo>
                    <a:lnTo>
                      <a:pt x="27" y="151"/>
                    </a:lnTo>
                    <a:lnTo>
                      <a:pt x="27" y="169"/>
                    </a:lnTo>
                    <a:lnTo>
                      <a:pt x="31" y="167"/>
                    </a:lnTo>
                    <a:lnTo>
                      <a:pt x="34" y="166"/>
                    </a:lnTo>
                    <a:lnTo>
                      <a:pt x="37" y="164"/>
                    </a:lnTo>
                    <a:lnTo>
                      <a:pt x="37" y="151"/>
                    </a:lnTo>
                    <a:lnTo>
                      <a:pt x="75" y="151"/>
                    </a:lnTo>
                    <a:lnTo>
                      <a:pt x="75" y="146"/>
                    </a:lnTo>
                    <a:lnTo>
                      <a:pt x="37" y="146"/>
                    </a:lnTo>
                    <a:lnTo>
                      <a:pt x="37" y="107"/>
                    </a:lnTo>
                    <a:lnTo>
                      <a:pt x="77" y="107"/>
                    </a:lnTo>
                    <a:lnTo>
                      <a:pt x="79" y="106"/>
                    </a:lnTo>
                    <a:lnTo>
                      <a:pt x="81" y="104"/>
                    </a:lnTo>
                    <a:lnTo>
                      <a:pt x="80" y="103"/>
                    </a:lnTo>
                    <a:lnTo>
                      <a:pt x="79"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7" name="Freeform 225"/>
              <p:cNvSpPr/>
              <p:nvPr/>
            </p:nvSpPr>
            <p:spPr bwMode="auto">
              <a:xfrm>
                <a:off x="6439" y="-3809"/>
                <a:ext cx="169" cy="170"/>
              </a:xfrm>
              <a:custGeom>
                <a:gdLst>
                  <a:gd name="T0" fmla="+- 0 6514 6439"/>
                  <a:gd name="T1" fmla="*/ T0 w 169"/>
                  <a:gd name="T2" fmla="+- 0 -3658 -3809"/>
                  <a:gd name="T3" fmla="*/ -3658 h 170"/>
                  <a:gd name="T4" fmla="+- 0 6504 6439"/>
                  <a:gd name="T5" fmla="*/ T4 w 169"/>
                  <a:gd name="T6" fmla="+- 0 -3658 -3809"/>
                  <a:gd name="T7" fmla="*/ -3658 h 170"/>
                  <a:gd name="T8" fmla="+- 0 6504 6439"/>
                  <a:gd name="T9" fmla="*/ T8 w 169"/>
                  <a:gd name="T10" fmla="+- 0 -3648 -3809"/>
                  <a:gd name="T11" fmla="*/ -3648 h 170"/>
                  <a:gd name="T12" fmla="+- 0 6509 6439"/>
                  <a:gd name="T13" fmla="*/ T12 w 169"/>
                  <a:gd name="T14" fmla="+- 0 -3650 -3809"/>
                  <a:gd name="T15" fmla="*/ -3650 h 170"/>
                  <a:gd name="T16" fmla="+- 0 6513 6439"/>
                  <a:gd name="T17" fmla="*/ T16 w 169"/>
                  <a:gd name="T18" fmla="+- 0 -3651 -3809"/>
                  <a:gd name="T19" fmla="*/ -3651 h 170"/>
                  <a:gd name="T20" fmla="+- 0 6514 6439"/>
                  <a:gd name="T21" fmla="*/ T20 w 169"/>
                  <a:gd name="T22" fmla="+- 0 -3652 -3809"/>
                  <a:gd name="T23" fmla="*/ -3652 h 170"/>
                  <a:gd name="T24" fmla="+- 0 6514 6439"/>
                  <a:gd name="T25" fmla="*/ T24 w 169"/>
                  <a:gd name="T26" fmla="+- 0 -3658 -3809"/>
                  <a:gd name="T27" fmla="*/ -3658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75" y="151"/>
                    </a:moveTo>
                    <a:lnTo>
                      <a:pt x="65" y="151"/>
                    </a:lnTo>
                    <a:lnTo>
                      <a:pt x="65" y="161"/>
                    </a:lnTo>
                    <a:lnTo>
                      <a:pt x="70" y="159"/>
                    </a:lnTo>
                    <a:lnTo>
                      <a:pt x="74" y="158"/>
                    </a:lnTo>
                    <a:lnTo>
                      <a:pt x="75" y="157"/>
                    </a:lnTo>
                    <a:lnTo>
                      <a:pt x="75" y="15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8" name="Freeform 226"/>
              <p:cNvSpPr/>
              <p:nvPr/>
            </p:nvSpPr>
            <p:spPr bwMode="auto">
              <a:xfrm>
                <a:off x="6439" y="-3809"/>
                <a:ext cx="169" cy="170"/>
              </a:xfrm>
              <a:custGeom>
                <a:gdLst>
                  <a:gd name="T0" fmla="+- 0 6516 6439"/>
                  <a:gd name="T1" fmla="*/ T0 w 169"/>
                  <a:gd name="T2" fmla="+- 0 -3702 -3809"/>
                  <a:gd name="T3" fmla="*/ -3702 h 170"/>
                  <a:gd name="T4" fmla="+- 0 6504 6439"/>
                  <a:gd name="T5" fmla="*/ T4 w 169"/>
                  <a:gd name="T6" fmla="+- 0 -3702 -3809"/>
                  <a:gd name="T7" fmla="*/ -3702 h 170"/>
                  <a:gd name="T8" fmla="+- 0 6504 6439"/>
                  <a:gd name="T9" fmla="*/ T8 w 169"/>
                  <a:gd name="T10" fmla="+- 0 -3663 -3809"/>
                  <a:gd name="T11" fmla="*/ -3663 h 170"/>
                  <a:gd name="T12" fmla="+- 0 6514 6439"/>
                  <a:gd name="T13" fmla="*/ T12 w 169"/>
                  <a:gd name="T14" fmla="+- 0 -3663 -3809"/>
                  <a:gd name="T15" fmla="*/ -3663 h 170"/>
                  <a:gd name="T16" fmla="+- 0 6514 6439"/>
                  <a:gd name="T17" fmla="*/ T16 w 169"/>
                  <a:gd name="T18" fmla="+- 0 -3667 -3809"/>
                  <a:gd name="T19" fmla="*/ -3667 h 170"/>
                  <a:gd name="T20" fmla="+- 0 6514 6439"/>
                  <a:gd name="T21" fmla="*/ T20 w 169"/>
                  <a:gd name="T22" fmla="+- 0 -3700 -3809"/>
                  <a:gd name="T23" fmla="*/ -3700 h 170"/>
                  <a:gd name="T24" fmla="+- 0 6516 6439"/>
                  <a:gd name="T25" fmla="*/ T24 w 169"/>
                  <a:gd name="T26" fmla="+- 0 -3702 -3809"/>
                  <a:gd name="T27" fmla="*/ -3702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77" y="107"/>
                    </a:moveTo>
                    <a:lnTo>
                      <a:pt x="65" y="107"/>
                    </a:lnTo>
                    <a:lnTo>
                      <a:pt x="65" y="146"/>
                    </a:lnTo>
                    <a:lnTo>
                      <a:pt x="75" y="146"/>
                    </a:lnTo>
                    <a:lnTo>
                      <a:pt x="75" y="142"/>
                    </a:lnTo>
                    <a:lnTo>
                      <a:pt x="75" y="109"/>
                    </a:lnTo>
                    <a:lnTo>
                      <a:pt x="77"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9" name="Freeform 227"/>
              <p:cNvSpPr/>
              <p:nvPr/>
            </p:nvSpPr>
            <p:spPr bwMode="auto">
              <a:xfrm>
                <a:off x="6439" y="-3809"/>
                <a:ext cx="169" cy="170"/>
              </a:xfrm>
              <a:custGeom>
                <a:gdLst>
                  <a:gd name="T0" fmla="+- 0 6476 6439"/>
                  <a:gd name="T1" fmla="*/ T0 w 169"/>
                  <a:gd name="T2" fmla="+- 0 -3729 -3809"/>
                  <a:gd name="T3" fmla="*/ -3729 h 170"/>
                  <a:gd name="T4" fmla="+- 0 6466 6439"/>
                  <a:gd name="T5" fmla="*/ T4 w 169"/>
                  <a:gd name="T6" fmla="+- 0 -3729 -3809"/>
                  <a:gd name="T7" fmla="*/ -3729 h 170"/>
                  <a:gd name="T8" fmla="+- 0 6463 6439"/>
                  <a:gd name="T9" fmla="*/ T8 w 169"/>
                  <a:gd name="T10" fmla="+- 0 -3718 -3809"/>
                  <a:gd name="T11" fmla="*/ -3718 h 170"/>
                  <a:gd name="T12" fmla="+- 0 6460 6439"/>
                  <a:gd name="T13" fmla="*/ T12 w 169"/>
                  <a:gd name="T14" fmla="+- 0 -3709 -3809"/>
                  <a:gd name="T15" fmla="*/ -3709 h 170"/>
                  <a:gd name="T16" fmla="+- 0 6452 6439"/>
                  <a:gd name="T17" fmla="*/ T16 w 169"/>
                  <a:gd name="T18" fmla="+- 0 -3693 -3809"/>
                  <a:gd name="T19" fmla="*/ -3693 h 170"/>
                  <a:gd name="T20" fmla="+- 0 6446 6439"/>
                  <a:gd name="T21" fmla="*/ T20 w 169"/>
                  <a:gd name="T22" fmla="+- 0 -3685 -3809"/>
                  <a:gd name="T23" fmla="*/ -3685 h 170"/>
                  <a:gd name="T24" fmla="+- 0 6439 6439"/>
                  <a:gd name="T25" fmla="*/ T24 w 169"/>
                  <a:gd name="T26" fmla="+- 0 -3675 -3809"/>
                  <a:gd name="T27" fmla="*/ -3675 h 170"/>
                  <a:gd name="T28" fmla="+- 0 6441 6439"/>
                  <a:gd name="T29" fmla="*/ T28 w 169"/>
                  <a:gd name="T30" fmla="+- 0 -3674 -3809"/>
                  <a:gd name="T31" fmla="*/ -3674 h 170"/>
                  <a:gd name="T32" fmla="+- 0 6466 6439"/>
                  <a:gd name="T33" fmla="*/ T32 w 169"/>
                  <a:gd name="T34" fmla="+- 0 -3707 -3809"/>
                  <a:gd name="T35" fmla="*/ -3707 h 170"/>
                  <a:gd name="T36" fmla="+- 0 6518 6439"/>
                  <a:gd name="T37" fmla="*/ T36 w 169"/>
                  <a:gd name="T38" fmla="+- 0 -3707 -3809"/>
                  <a:gd name="T39" fmla="*/ -3707 h 170"/>
                  <a:gd name="T40" fmla="+- 0 6518 6439"/>
                  <a:gd name="T41" fmla="*/ T40 w 169"/>
                  <a:gd name="T42" fmla="+- 0 -3707 -3809"/>
                  <a:gd name="T43" fmla="*/ -3707 h 170"/>
                  <a:gd name="T44" fmla="+- 0 6479 6439"/>
                  <a:gd name="T45" fmla="*/ T44 w 169"/>
                  <a:gd name="T46" fmla="+- 0 -3707 -3809"/>
                  <a:gd name="T47" fmla="*/ -3707 h 170"/>
                  <a:gd name="T48" fmla="+- 0 6470 6439"/>
                  <a:gd name="T49" fmla="*/ T48 w 169"/>
                  <a:gd name="T50" fmla="+- 0 -3712 -3809"/>
                  <a:gd name="T51" fmla="*/ -3712 h 170"/>
                  <a:gd name="T52" fmla="+- 0 6474 6439"/>
                  <a:gd name="T53" fmla="*/ T52 w 169"/>
                  <a:gd name="T54" fmla="+- 0 -3721 -3809"/>
                  <a:gd name="T55" fmla="*/ -3721 h 170"/>
                  <a:gd name="T56" fmla="+- 0 6476 6439"/>
                  <a:gd name="T57" fmla="*/ T56 w 169"/>
                  <a:gd name="T58" fmla="+- 0 -3729 -3809"/>
                  <a:gd name="T59" fmla="*/ -372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9" h="170">
                    <a:moveTo>
                      <a:pt x="37" y="80"/>
                    </a:moveTo>
                    <a:lnTo>
                      <a:pt x="27" y="80"/>
                    </a:lnTo>
                    <a:lnTo>
                      <a:pt x="24" y="91"/>
                    </a:lnTo>
                    <a:lnTo>
                      <a:pt x="21" y="100"/>
                    </a:lnTo>
                    <a:lnTo>
                      <a:pt x="13" y="116"/>
                    </a:lnTo>
                    <a:lnTo>
                      <a:pt x="7" y="124"/>
                    </a:lnTo>
                    <a:lnTo>
                      <a:pt x="0" y="134"/>
                    </a:lnTo>
                    <a:lnTo>
                      <a:pt x="2" y="135"/>
                    </a:lnTo>
                    <a:lnTo>
                      <a:pt x="27" y="102"/>
                    </a:lnTo>
                    <a:lnTo>
                      <a:pt x="79" y="102"/>
                    </a:lnTo>
                    <a:lnTo>
                      <a:pt x="40" y="102"/>
                    </a:lnTo>
                    <a:lnTo>
                      <a:pt x="31" y="97"/>
                    </a:lnTo>
                    <a:lnTo>
                      <a:pt x="35" y="88"/>
                    </a:lnTo>
                    <a:lnTo>
                      <a:pt x="37"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0" name="Freeform 228"/>
              <p:cNvSpPr/>
              <p:nvPr/>
            </p:nvSpPr>
            <p:spPr bwMode="auto">
              <a:xfrm>
                <a:off x="6439" y="-3809"/>
                <a:ext cx="169" cy="170"/>
              </a:xfrm>
              <a:custGeom>
                <a:gdLst>
                  <a:gd name="T0" fmla="+- 0 6595 6439"/>
                  <a:gd name="T1" fmla="*/ T0 w 169"/>
                  <a:gd name="T2" fmla="+- 0 -3707 -3809"/>
                  <a:gd name="T3" fmla="*/ -3707 h 170"/>
                  <a:gd name="T4" fmla="+- 0 6587 6439"/>
                  <a:gd name="T5" fmla="*/ T4 w 169"/>
                  <a:gd name="T6" fmla="+- 0 -3698 -3809"/>
                  <a:gd name="T7" fmla="*/ -3698 h 170"/>
                  <a:gd name="T8" fmla="+- 0 6521 6439"/>
                  <a:gd name="T9" fmla="*/ T8 w 169"/>
                  <a:gd name="T10" fmla="+- 0 -3698 -3809"/>
                  <a:gd name="T11" fmla="*/ -3698 h 170"/>
                  <a:gd name="T12" fmla="+- 0 6529 6439"/>
                  <a:gd name="T13" fmla="*/ T12 w 169"/>
                  <a:gd name="T14" fmla="+- 0 -3690 -3809"/>
                  <a:gd name="T15" fmla="*/ -3690 h 170"/>
                  <a:gd name="T16" fmla="+- 0 6534 6439"/>
                  <a:gd name="T17" fmla="*/ T16 w 169"/>
                  <a:gd name="T18" fmla="+- 0 -3692 -3809"/>
                  <a:gd name="T19" fmla="*/ -3692 h 170"/>
                  <a:gd name="T20" fmla="+- 0 6539 6439"/>
                  <a:gd name="T21" fmla="*/ T20 w 169"/>
                  <a:gd name="T22" fmla="+- 0 -3693 -3809"/>
                  <a:gd name="T23" fmla="*/ -3693 h 170"/>
                  <a:gd name="T24" fmla="+- 0 6605 6439"/>
                  <a:gd name="T25" fmla="*/ T24 w 169"/>
                  <a:gd name="T26" fmla="+- 0 -3693 -3809"/>
                  <a:gd name="T27" fmla="*/ -3693 h 170"/>
                  <a:gd name="T28" fmla="+- 0 6608 6439"/>
                  <a:gd name="T29" fmla="*/ T28 w 169"/>
                  <a:gd name="T30" fmla="+- 0 -3693 -3809"/>
                  <a:gd name="T31" fmla="*/ -3693 h 170"/>
                  <a:gd name="T32" fmla="+- 0 6607 6439"/>
                  <a:gd name="T33" fmla="*/ T32 w 169"/>
                  <a:gd name="T34" fmla="+- 0 -3695 -3809"/>
                  <a:gd name="T35" fmla="*/ -3695 h 170"/>
                  <a:gd name="T36" fmla="+- 0 6595 6439"/>
                  <a:gd name="T37" fmla="*/ T36 w 169"/>
                  <a:gd name="T38" fmla="+- 0 -3707 -3809"/>
                  <a:gd name="T39" fmla="*/ -3707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70">
                    <a:moveTo>
                      <a:pt x="156" y="102"/>
                    </a:moveTo>
                    <a:lnTo>
                      <a:pt x="148" y="111"/>
                    </a:lnTo>
                    <a:lnTo>
                      <a:pt x="82" y="111"/>
                    </a:lnTo>
                    <a:lnTo>
                      <a:pt x="90" y="119"/>
                    </a:lnTo>
                    <a:lnTo>
                      <a:pt x="95" y="117"/>
                    </a:lnTo>
                    <a:lnTo>
                      <a:pt x="100" y="116"/>
                    </a:lnTo>
                    <a:lnTo>
                      <a:pt x="166" y="116"/>
                    </a:lnTo>
                    <a:lnTo>
                      <a:pt x="169" y="116"/>
                    </a:lnTo>
                    <a:lnTo>
                      <a:pt x="168" y="114"/>
                    </a:lnTo>
                    <a:lnTo>
                      <a:pt x="156"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1" name="Freeform 229"/>
              <p:cNvSpPr/>
              <p:nvPr/>
            </p:nvSpPr>
            <p:spPr bwMode="auto">
              <a:xfrm>
                <a:off x="6439" y="-3809"/>
                <a:ext cx="169" cy="170"/>
              </a:xfrm>
              <a:custGeom>
                <a:gdLst>
                  <a:gd name="T0" fmla="+- 0 6568 6439"/>
                  <a:gd name="T1" fmla="*/ T0 w 169"/>
                  <a:gd name="T2" fmla="+- 0 -3728 -3809"/>
                  <a:gd name="T3" fmla="*/ -3728 h 170"/>
                  <a:gd name="T4" fmla="+- 0 6557 6439"/>
                  <a:gd name="T5" fmla="*/ T4 w 169"/>
                  <a:gd name="T6" fmla="+- 0 -3728 -3809"/>
                  <a:gd name="T7" fmla="*/ -3728 h 170"/>
                  <a:gd name="T8" fmla="+- 0 6557 6439"/>
                  <a:gd name="T9" fmla="*/ T8 w 169"/>
                  <a:gd name="T10" fmla="+- 0 -3698 -3809"/>
                  <a:gd name="T11" fmla="*/ -3698 h 170"/>
                  <a:gd name="T12" fmla="+- 0 6568 6439"/>
                  <a:gd name="T13" fmla="*/ T12 w 169"/>
                  <a:gd name="T14" fmla="+- 0 -3698 -3809"/>
                  <a:gd name="T15" fmla="*/ -3698 h 170"/>
                  <a:gd name="T16" fmla="+- 0 6568 6439"/>
                  <a:gd name="T17" fmla="*/ T16 w 169"/>
                  <a:gd name="T18" fmla="+- 0 -3728 -3809"/>
                  <a:gd name="T19" fmla="*/ -3728 h 170"/>
                </a:gdLst>
                <a:cxnLst>
                  <a:cxn ang="0">
                    <a:pos x="T1" y="T3"/>
                  </a:cxn>
                  <a:cxn ang="0">
                    <a:pos x="T5" y="T7"/>
                  </a:cxn>
                  <a:cxn ang="0">
                    <a:pos x="T9" y="T11"/>
                  </a:cxn>
                  <a:cxn ang="0">
                    <a:pos x="T13" y="T15"/>
                  </a:cxn>
                  <a:cxn ang="0">
                    <a:pos x="T17" y="T19"/>
                  </a:cxn>
                </a:cxnLst>
                <a:rect l="0" t="0" r="r" b="b"/>
                <a:pathLst>
                  <a:path w="169" h="170">
                    <a:moveTo>
                      <a:pt x="129" y="81"/>
                    </a:moveTo>
                    <a:lnTo>
                      <a:pt x="118" y="81"/>
                    </a:lnTo>
                    <a:lnTo>
                      <a:pt x="118" y="111"/>
                    </a:lnTo>
                    <a:lnTo>
                      <a:pt x="129" y="111"/>
                    </a:lnTo>
                    <a:lnTo>
                      <a:pt x="129" y="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2" name="Freeform 230"/>
              <p:cNvSpPr/>
              <p:nvPr/>
            </p:nvSpPr>
            <p:spPr bwMode="auto">
              <a:xfrm>
                <a:off x="6439" y="-3809"/>
                <a:ext cx="169" cy="170"/>
              </a:xfrm>
              <a:custGeom>
                <a:gdLst>
                  <a:gd name="T0" fmla="+- 0 6508 6439"/>
                  <a:gd name="T1" fmla="*/ T0 w 169"/>
                  <a:gd name="T2" fmla="+- 0 -3715 -3809"/>
                  <a:gd name="T3" fmla="*/ -3715 h 170"/>
                  <a:gd name="T4" fmla="+- 0 6502 6439"/>
                  <a:gd name="T5" fmla="*/ T4 w 169"/>
                  <a:gd name="T6" fmla="+- 0 -3707 -3809"/>
                  <a:gd name="T7" fmla="*/ -3707 h 170"/>
                  <a:gd name="T8" fmla="+- 0 6518 6439"/>
                  <a:gd name="T9" fmla="*/ T8 w 169"/>
                  <a:gd name="T10" fmla="+- 0 -3707 -3809"/>
                  <a:gd name="T11" fmla="*/ -3707 h 170"/>
                  <a:gd name="T12" fmla="+- 0 6508 6439"/>
                  <a:gd name="T13" fmla="*/ T12 w 169"/>
                  <a:gd name="T14" fmla="+- 0 -3715 -3809"/>
                  <a:gd name="T15" fmla="*/ -3715 h 170"/>
                </a:gdLst>
                <a:cxnLst>
                  <a:cxn ang="0">
                    <a:pos x="T1" y="T3"/>
                  </a:cxn>
                  <a:cxn ang="0">
                    <a:pos x="T5" y="T7"/>
                  </a:cxn>
                  <a:cxn ang="0">
                    <a:pos x="T9" y="T11"/>
                  </a:cxn>
                  <a:cxn ang="0">
                    <a:pos x="T13" y="T15"/>
                  </a:cxn>
                </a:cxnLst>
                <a:rect l="0" t="0" r="r" b="b"/>
                <a:pathLst>
                  <a:path w="169" h="170">
                    <a:moveTo>
                      <a:pt x="69" y="94"/>
                    </a:moveTo>
                    <a:lnTo>
                      <a:pt x="63" y="102"/>
                    </a:lnTo>
                    <a:lnTo>
                      <a:pt x="79" y="102"/>
                    </a:lnTo>
                    <a:lnTo>
                      <a:pt x="69" y="9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3" name="Freeform 231"/>
              <p:cNvSpPr/>
              <p:nvPr/>
            </p:nvSpPr>
            <p:spPr bwMode="auto">
              <a:xfrm>
                <a:off x="6439" y="-3809"/>
                <a:ext cx="169" cy="170"/>
              </a:xfrm>
              <a:custGeom>
                <a:gdLst>
                  <a:gd name="T0" fmla="+- 0 6516 6439"/>
                  <a:gd name="T1" fmla="*/ T0 w 169"/>
                  <a:gd name="T2" fmla="+- 0 -3729 -3809"/>
                  <a:gd name="T3" fmla="*/ -3729 h 170"/>
                  <a:gd name="T4" fmla="+- 0 6505 6439"/>
                  <a:gd name="T5" fmla="*/ T4 w 169"/>
                  <a:gd name="T6" fmla="+- 0 -3729 -3809"/>
                  <a:gd name="T7" fmla="*/ -3729 h 170"/>
                  <a:gd name="T8" fmla="+- 0 6505 6439"/>
                  <a:gd name="T9" fmla="*/ T8 w 169"/>
                  <a:gd name="T10" fmla="+- 0 -3721 -3809"/>
                  <a:gd name="T11" fmla="*/ -3721 h 170"/>
                  <a:gd name="T12" fmla="+- 0 6510 6439"/>
                  <a:gd name="T13" fmla="*/ T12 w 169"/>
                  <a:gd name="T14" fmla="+- 0 -3722 -3809"/>
                  <a:gd name="T15" fmla="*/ -3722 h 170"/>
                  <a:gd name="T16" fmla="+- 0 6514 6439"/>
                  <a:gd name="T17" fmla="*/ T16 w 169"/>
                  <a:gd name="T18" fmla="+- 0 -3724 -3809"/>
                  <a:gd name="T19" fmla="*/ -3724 h 170"/>
                  <a:gd name="T20" fmla="+- 0 6516 6439"/>
                  <a:gd name="T21" fmla="*/ T20 w 169"/>
                  <a:gd name="T22" fmla="+- 0 -3725 -3809"/>
                  <a:gd name="T23" fmla="*/ -3725 h 170"/>
                  <a:gd name="T24" fmla="+- 0 6516 6439"/>
                  <a:gd name="T25" fmla="*/ T24 w 169"/>
                  <a:gd name="T26" fmla="+- 0 -3729 -3809"/>
                  <a:gd name="T27" fmla="*/ -3729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77" y="80"/>
                    </a:moveTo>
                    <a:lnTo>
                      <a:pt x="66" y="80"/>
                    </a:lnTo>
                    <a:lnTo>
                      <a:pt x="66" y="88"/>
                    </a:lnTo>
                    <a:lnTo>
                      <a:pt x="71" y="87"/>
                    </a:lnTo>
                    <a:lnTo>
                      <a:pt x="75" y="85"/>
                    </a:lnTo>
                    <a:lnTo>
                      <a:pt x="77" y="84"/>
                    </a:lnTo>
                    <a:lnTo>
                      <a:pt x="77"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4" name="Freeform 232"/>
              <p:cNvSpPr/>
              <p:nvPr/>
            </p:nvSpPr>
            <p:spPr bwMode="auto">
              <a:xfrm>
                <a:off x="6439" y="-3809"/>
                <a:ext cx="169" cy="170"/>
              </a:xfrm>
              <a:custGeom>
                <a:gdLst>
                  <a:gd name="T0" fmla="+- 0 6589 6439"/>
                  <a:gd name="T1" fmla="*/ T0 w 169"/>
                  <a:gd name="T2" fmla="+- 0 -3743 -3809"/>
                  <a:gd name="T3" fmla="*/ -3743 h 170"/>
                  <a:gd name="T4" fmla="+- 0 6582 6439"/>
                  <a:gd name="T5" fmla="*/ T4 w 169"/>
                  <a:gd name="T6" fmla="+- 0 -3733 -3809"/>
                  <a:gd name="T7" fmla="*/ -3733 h 170"/>
                  <a:gd name="T8" fmla="+- 0 6529 6439"/>
                  <a:gd name="T9" fmla="*/ T8 w 169"/>
                  <a:gd name="T10" fmla="+- 0 -3733 -3809"/>
                  <a:gd name="T11" fmla="*/ -3733 h 170"/>
                  <a:gd name="T12" fmla="+- 0 6536 6439"/>
                  <a:gd name="T13" fmla="*/ T12 w 169"/>
                  <a:gd name="T14" fmla="+- 0 -3725 -3809"/>
                  <a:gd name="T15" fmla="*/ -3725 h 170"/>
                  <a:gd name="T16" fmla="+- 0 6541 6439"/>
                  <a:gd name="T17" fmla="*/ T16 w 169"/>
                  <a:gd name="T18" fmla="+- 0 -3727 -3809"/>
                  <a:gd name="T19" fmla="*/ -3727 h 170"/>
                  <a:gd name="T20" fmla="+- 0 6547 6439"/>
                  <a:gd name="T21" fmla="*/ T20 w 169"/>
                  <a:gd name="T22" fmla="+- 0 -3728 -3809"/>
                  <a:gd name="T23" fmla="*/ -3728 h 170"/>
                  <a:gd name="T24" fmla="+- 0 6568 6439"/>
                  <a:gd name="T25" fmla="*/ T24 w 169"/>
                  <a:gd name="T26" fmla="+- 0 -3728 -3809"/>
                  <a:gd name="T27" fmla="*/ -3728 h 170"/>
                  <a:gd name="T28" fmla="+- 0 6602 6439"/>
                  <a:gd name="T29" fmla="*/ T28 w 169"/>
                  <a:gd name="T30" fmla="+- 0 -3728 -3809"/>
                  <a:gd name="T31" fmla="*/ -3728 h 170"/>
                  <a:gd name="T32" fmla="+- 0 6602 6439"/>
                  <a:gd name="T33" fmla="*/ T32 w 169"/>
                  <a:gd name="T34" fmla="+- 0 -3728 -3809"/>
                  <a:gd name="T35" fmla="*/ -3728 h 170"/>
                  <a:gd name="T36" fmla="+- 0 6601 6439"/>
                  <a:gd name="T37" fmla="*/ T36 w 169"/>
                  <a:gd name="T38" fmla="+- 0 -3731 -3809"/>
                  <a:gd name="T39" fmla="*/ -3731 h 170"/>
                  <a:gd name="T40" fmla="+- 0 6589 6439"/>
                  <a:gd name="T41" fmla="*/ T40 w 169"/>
                  <a:gd name="T42" fmla="+- 0 -3743 -3809"/>
                  <a:gd name="T43" fmla="*/ -374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70">
                    <a:moveTo>
                      <a:pt x="150" y="66"/>
                    </a:moveTo>
                    <a:lnTo>
                      <a:pt x="143" y="76"/>
                    </a:lnTo>
                    <a:lnTo>
                      <a:pt x="90" y="76"/>
                    </a:lnTo>
                    <a:lnTo>
                      <a:pt x="97" y="84"/>
                    </a:lnTo>
                    <a:lnTo>
                      <a:pt x="102" y="82"/>
                    </a:lnTo>
                    <a:lnTo>
                      <a:pt x="108" y="81"/>
                    </a:lnTo>
                    <a:lnTo>
                      <a:pt x="129" y="81"/>
                    </a:lnTo>
                    <a:lnTo>
                      <a:pt x="163" y="81"/>
                    </a:lnTo>
                    <a:lnTo>
                      <a:pt x="162" y="78"/>
                    </a:lnTo>
                    <a:lnTo>
                      <a:pt x="150"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5" name="Freeform 233"/>
              <p:cNvSpPr/>
              <p:nvPr/>
            </p:nvSpPr>
            <p:spPr bwMode="auto">
              <a:xfrm>
                <a:off x="6439" y="-3809"/>
                <a:ext cx="169" cy="170"/>
              </a:xfrm>
              <a:custGeom>
                <a:gdLst>
                  <a:gd name="T0" fmla="+- 0 6516 6439"/>
                  <a:gd name="T1" fmla="*/ T0 w 169"/>
                  <a:gd name="T2" fmla="+- 0 -3759 -3809"/>
                  <a:gd name="T3" fmla="*/ -3759 h 170"/>
                  <a:gd name="T4" fmla="+- 0 6505 6439"/>
                  <a:gd name="T5" fmla="*/ T4 w 169"/>
                  <a:gd name="T6" fmla="+- 0 -3759 -3809"/>
                  <a:gd name="T7" fmla="*/ -3759 h 170"/>
                  <a:gd name="T8" fmla="+- 0 6505 6439"/>
                  <a:gd name="T9" fmla="*/ T8 w 169"/>
                  <a:gd name="T10" fmla="+- 0 -3734 -3809"/>
                  <a:gd name="T11" fmla="*/ -3734 h 170"/>
                  <a:gd name="T12" fmla="+- 0 6449 6439"/>
                  <a:gd name="T13" fmla="*/ T12 w 169"/>
                  <a:gd name="T14" fmla="+- 0 -3734 -3809"/>
                  <a:gd name="T15" fmla="*/ -3734 h 170"/>
                  <a:gd name="T16" fmla="+- 0 6457 6439"/>
                  <a:gd name="T17" fmla="*/ T16 w 169"/>
                  <a:gd name="T18" fmla="+- 0 -3726 -3809"/>
                  <a:gd name="T19" fmla="*/ -3726 h 170"/>
                  <a:gd name="T20" fmla="+- 0 6459 6439"/>
                  <a:gd name="T21" fmla="*/ T20 w 169"/>
                  <a:gd name="T22" fmla="+- 0 -3727 -3809"/>
                  <a:gd name="T23" fmla="*/ -3727 h 170"/>
                  <a:gd name="T24" fmla="+- 0 6462 6439"/>
                  <a:gd name="T25" fmla="*/ T24 w 169"/>
                  <a:gd name="T26" fmla="+- 0 -3728 -3809"/>
                  <a:gd name="T27" fmla="*/ -3728 h 170"/>
                  <a:gd name="T28" fmla="+- 0 6466 6439"/>
                  <a:gd name="T29" fmla="*/ T28 w 169"/>
                  <a:gd name="T30" fmla="+- 0 -3729 -3809"/>
                  <a:gd name="T31" fmla="*/ -3729 h 170"/>
                  <a:gd name="T32" fmla="+- 0 6516 6439"/>
                  <a:gd name="T33" fmla="*/ T32 w 169"/>
                  <a:gd name="T34" fmla="+- 0 -3729 -3809"/>
                  <a:gd name="T35" fmla="*/ -3729 h 170"/>
                  <a:gd name="T36" fmla="+- 0 6516 6439"/>
                  <a:gd name="T37" fmla="*/ T36 w 169"/>
                  <a:gd name="T38" fmla="+- 0 -3739 -3809"/>
                  <a:gd name="T39" fmla="*/ -3739 h 170"/>
                  <a:gd name="T40" fmla="+- 0 6516 6439"/>
                  <a:gd name="T41" fmla="*/ T40 w 169"/>
                  <a:gd name="T42" fmla="+- 0 -3759 -3809"/>
                  <a:gd name="T43" fmla="*/ -375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70">
                    <a:moveTo>
                      <a:pt x="77" y="50"/>
                    </a:moveTo>
                    <a:lnTo>
                      <a:pt x="66" y="50"/>
                    </a:lnTo>
                    <a:lnTo>
                      <a:pt x="66" y="75"/>
                    </a:lnTo>
                    <a:lnTo>
                      <a:pt x="10" y="75"/>
                    </a:lnTo>
                    <a:lnTo>
                      <a:pt x="18" y="83"/>
                    </a:lnTo>
                    <a:lnTo>
                      <a:pt x="20" y="82"/>
                    </a:lnTo>
                    <a:lnTo>
                      <a:pt x="23" y="81"/>
                    </a:lnTo>
                    <a:lnTo>
                      <a:pt x="27" y="80"/>
                    </a:lnTo>
                    <a:lnTo>
                      <a:pt x="77" y="80"/>
                    </a:lnTo>
                    <a:lnTo>
                      <a:pt x="77" y="70"/>
                    </a:lnTo>
                    <a:lnTo>
                      <a:pt x="77"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6" name="Freeform 234"/>
              <p:cNvSpPr/>
              <p:nvPr/>
            </p:nvSpPr>
            <p:spPr bwMode="auto">
              <a:xfrm>
                <a:off x="6439" y="-3809"/>
                <a:ext cx="169" cy="170"/>
              </a:xfrm>
              <a:custGeom>
                <a:gdLst>
                  <a:gd name="T0" fmla="+- 0 6568 6439"/>
                  <a:gd name="T1" fmla="*/ T0 w 169"/>
                  <a:gd name="T2" fmla="+- 0 -3762 -3809"/>
                  <a:gd name="T3" fmla="*/ -3762 h 170"/>
                  <a:gd name="T4" fmla="+- 0 6557 6439"/>
                  <a:gd name="T5" fmla="*/ T4 w 169"/>
                  <a:gd name="T6" fmla="+- 0 -3762 -3809"/>
                  <a:gd name="T7" fmla="*/ -3762 h 170"/>
                  <a:gd name="T8" fmla="+- 0 6557 6439"/>
                  <a:gd name="T9" fmla="*/ T8 w 169"/>
                  <a:gd name="T10" fmla="+- 0 -3733 -3809"/>
                  <a:gd name="T11" fmla="*/ -3733 h 170"/>
                  <a:gd name="T12" fmla="+- 0 6568 6439"/>
                  <a:gd name="T13" fmla="*/ T12 w 169"/>
                  <a:gd name="T14" fmla="+- 0 -3733 -3809"/>
                  <a:gd name="T15" fmla="*/ -3733 h 170"/>
                  <a:gd name="T16" fmla="+- 0 6568 6439"/>
                  <a:gd name="T17" fmla="*/ T16 w 169"/>
                  <a:gd name="T18" fmla="+- 0 -3762 -3809"/>
                  <a:gd name="T19" fmla="*/ -3762 h 170"/>
                </a:gdLst>
                <a:cxnLst>
                  <a:cxn ang="0">
                    <a:pos x="T1" y="T3"/>
                  </a:cxn>
                  <a:cxn ang="0">
                    <a:pos x="T5" y="T7"/>
                  </a:cxn>
                  <a:cxn ang="0">
                    <a:pos x="T9" y="T11"/>
                  </a:cxn>
                  <a:cxn ang="0">
                    <a:pos x="T13" y="T15"/>
                  </a:cxn>
                  <a:cxn ang="0">
                    <a:pos x="T17" y="T19"/>
                  </a:cxn>
                </a:cxnLst>
                <a:rect l="0" t="0" r="r" b="b"/>
                <a:pathLst>
                  <a:path w="169" h="170">
                    <a:moveTo>
                      <a:pt x="129" y="47"/>
                    </a:moveTo>
                    <a:lnTo>
                      <a:pt x="118" y="47"/>
                    </a:lnTo>
                    <a:lnTo>
                      <a:pt x="118" y="76"/>
                    </a:lnTo>
                    <a:lnTo>
                      <a:pt x="129" y="76"/>
                    </a:lnTo>
                    <a:lnTo>
                      <a:pt x="129"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7" name="Freeform 235"/>
              <p:cNvSpPr/>
              <p:nvPr/>
            </p:nvSpPr>
            <p:spPr bwMode="auto">
              <a:xfrm>
                <a:off x="6439" y="-3809"/>
                <a:ext cx="169" cy="170"/>
              </a:xfrm>
              <a:custGeom>
                <a:gdLst>
                  <a:gd name="T0" fmla="+- 0 6481 6439"/>
                  <a:gd name="T1" fmla="*/ T0 w 169"/>
                  <a:gd name="T2" fmla="+- 0 -3759 -3809"/>
                  <a:gd name="T3" fmla="*/ -3759 h 170"/>
                  <a:gd name="T4" fmla="+- 0 6471 6439"/>
                  <a:gd name="T5" fmla="*/ T4 w 169"/>
                  <a:gd name="T6" fmla="+- 0 -3759 -3809"/>
                  <a:gd name="T7" fmla="*/ -3759 h 170"/>
                  <a:gd name="T8" fmla="+- 0 6470 6439"/>
                  <a:gd name="T9" fmla="*/ T8 w 169"/>
                  <a:gd name="T10" fmla="+- 0 -3753 -3809"/>
                  <a:gd name="T11" fmla="*/ -3753 h 170"/>
                  <a:gd name="T12" fmla="+- 0 6470 6439"/>
                  <a:gd name="T13" fmla="*/ T12 w 169"/>
                  <a:gd name="T14" fmla="+- 0 -3748 -3809"/>
                  <a:gd name="T15" fmla="*/ -3748 h 170"/>
                  <a:gd name="T16" fmla="+- 0 6469 6439"/>
                  <a:gd name="T17" fmla="*/ T16 w 169"/>
                  <a:gd name="T18" fmla="+- 0 -3746 -3809"/>
                  <a:gd name="T19" fmla="*/ -3746 h 170"/>
                  <a:gd name="T20" fmla="+- 0 6468 6439"/>
                  <a:gd name="T21" fmla="*/ T20 w 169"/>
                  <a:gd name="T22" fmla="+- 0 -3735 -3809"/>
                  <a:gd name="T23" fmla="*/ -3735 h 170"/>
                  <a:gd name="T24" fmla="+- 0 6467 6439"/>
                  <a:gd name="T25" fmla="*/ T24 w 169"/>
                  <a:gd name="T26" fmla="+- 0 -3734 -3809"/>
                  <a:gd name="T27" fmla="*/ -3734 h 170"/>
                  <a:gd name="T28" fmla="+- 0 6477 6439"/>
                  <a:gd name="T29" fmla="*/ T28 w 169"/>
                  <a:gd name="T30" fmla="+- 0 -3734 -3809"/>
                  <a:gd name="T31" fmla="*/ -3734 h 170"/>
                  <a:gd name="T32" fmla="+- 0 6477 6439"/>
                  <a:gd name="T33" fmla="*/ T32 w 169"/>
                  <a:gd name="T34" fmla="+- 0 -3735 -3809"/>
                  <a:gd name="T35" fmla="*/ -3735 h 170"/>
                  <a:gd name="T36" fmla="+- 0 6479 6439"/>
                  <a:gd name="T37" fmla="*/ T36 w 169"/>
                  <a:gd name="T38" fmla="+- 0 -3743 -3809"/>
                  <a:gd name="T39" fmla="*/ -3743 h 170"/>
                  <a:gd name="T40" fmla="+- 0 6479 6439"/>
                  <a:gd name="T41" fmla="*/ T40 w 169"/>
                  <a:gd name="T42" fmla="+- 0 -3746 -3809"/>
                  <a:gd name="T43" fmla="*/ -3746 h 170"/>
                  <a:gd name="T44" fmla="+- 0 6480 6439"/>
                  <a:gd name="T45" fmla="*/ T44 w 169"/>
                  <a:gd name="T46" fmla="+- 0 -3755 -3809"/>
                  <a:gd name="T47" fmla="*/ -3755 h 170"/>
                  <a:gd name="T48" fmla="+- 0 6481 6439"/>
                  <a:gd name="T49" fmla="*/ T48 w 169"/>
                  <a:gd name="T50" fmla="+- 0 -3759 -3809"/>
                  <a:gd name="T51" fmla="*/ -375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9" h="170">
                    <a:moveTo>
                      <a:pt x="42" y="50"/>
                    </a:moveTo>
                    <a:lnTo>
                      <a:pt x="32" y="50"/>
                    </a:lnTo>
                    <a:lnTo>
                      <a:pt x="31" y="56"/>
                    </a:lnTo>
                    <a:lnTo>
                      <a:pt x="31" y="61"/>
                    </a:lnTo>
                    <a:lnTo>
                      <a:pt x="30" y="63"/>
                    </a:lnTo>
                    <a:lnTo>
                      <a:pt x="29" y="74"/>
                    </a:lnTo>
                    <a:lnTo>
                      <a:pt x="28" y="75"/>
                    </a:lnTo>
                    <a:lnTo>
                      <a:pt x="38" y="75"/>
                    </a:lnTo>
                    <a:lnTo>
                      <a:pt x="38" y="74"/>
                    </a:lnTo>
                    <a:lnTo>
                      <a:pt x="40" y="66"/>
                    </a:lnTo>
                    <a:lnTo>
                      <a:pt x="40" y="63"/>
                    </a:lnTo>
                    <a:lnTo>
                      <a:pt x="41" y="54"/>
                    </a:lnTo>
                    <a:lnTo>
                      <a:pt x="42"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8" name="Freeform 236"/>
              <p:cNvSpPr/>
              <p:nvPr/>
            </p:nvSpPr>
            <p:spPr bwMode="auto">
              <a:xfrm>
                <a:off x="6439" y="-3809"/>
                <a:ext cx="169" cy="170"/>
              </a:xfrm>
              <a:custGeom>
                <a:gdLst>
                  <a:gd name="T0" fmla="+- 0 6524 6439"/>
                  <a:gd name="T1" fmla="*/ T0 w 169"/>
                  <a:gd name="T2" fmla="+- 0 -3771 -3809"/>
                  <a:gd name="T3" fmla="*/ -3771 h 170"/>
                  <a:gd name="T4" fmla="+- 0 6519 6439"/>
                  <a:gd name="T5" fmla="*/ T4 w 169"/>
                  <a:gd name="T6" fmla="+- 0 -3763 -3809"/>
                  <a:gd name="T7" fmla="*/ -3763 h 170"/>
                  <a:gd name="T8" fmla="+- 0 6440 6439"/>
                  <a:gd name="T9" fmla="*/ T8 w 169"/>
                  <a:gd name="T10" fmla="+- 0 -3763 -3809"/>
                  <a:gd name="T11" fmla="*/ -3763 h 170"/>
                  <a:gd name="T12" fmla="+- 0 6448 6439"/>
                  <a:gd name="T13" fmla="*/ T12 w 169"/>
                  <a:gd name="T14" fmla="+- 0 -3755 -3809"/>
                  <a:gd name="T15" fmla="*/ -3755 h 170"/>
                  <a:gd name="T16" fmla="+- 0 6453 6439"/>
                  <a:gd name="T17" fmla="*/ T16 w 169"/>
                  <a:gd name="T18" fmla="+- 0 -3757 -3809"/>
                  <a:gd name="T19" fmla="*/ -3757 h 170"/>
                  <a:gd name="T20" fmla="+- 0 6459 6439"/>
                  <a:gd name="T21" fmla="*/ T20 w 169"/>
                  <a:gd name="T22" fmla="+- 0 -3759 -3809"/>
                  <a:gd name="T23" fmla="*/ -3759 h 170"/>
                  <a:gd name="T24" fmla="+- 0 6532 6439"/>
                  <a:gd name="T25" fmla="*/ T24 w 169"/>
                  <a:gd name="T26" fmla="+- 0 -3759 -3809"/>
                  <a:gd name="T27" fmla="*/ -3759 h 170"/>
                  <a:gd name="T28" fmla="+- 0 6534 6439"/>
                  <a:gd name="T29" fmla="*/ T28 w 169"/>
                  <a:gd name="T30" fmla="+- 0 -3759 -3809"/>
                  <a:gd name="T31" fmla="*/ -3759 h 170"/>
                  <a:gd name="T32" fmla="+- 0 6533 6439"/>
                  <a:gd name="T33" fmla="*/ T32 w 169"/>
                  <a:gd name="T34" fmla="+- 0 -3762 -3809"/>
                  <a:gd name="T35" fmla="*/ -3762 h 170"/>
                  <a:gd name="T36" fmla="+- 0 6524 6439"/>
                  <a:gd name="T37" fmla="*/ T36 w 169"/>
                  <a:gd name="T38" fmla="+- 0 -3771 -3809"/>
                  <a:gd name="T39" fmla="*/ -3771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70">
                    <a:moveTo>
                      <a:pt x="85" y="38"/>
                    </a:moveTo>
                    <a:lnTo>
                      <a:pt x="80" y="46"/>
                    </a:lnTo>
                    <a:lnTo>
                      <a:pt x="1" y="46"/>
                    </a:lnTo>
                    <a:lnTo>
                      <a:pt x="9" y="54"/>
                    </a:lnTo>
                    <a:lnTo>
                      <a:pt x="14" y="52"/>
                    </a:lnTo>
                    <a:lnTo>
                      <a:pt x="20" y="50"/>
                    </a:lnTo>
                    <a:lnTo>
                      <a:pt x="93" y="50"/>
                    </a:lnTo>
                    <a:lnTo>
                      <a:pt x="95" y="50"/>
                    </a:lnTo>
                    <a:lnTo>
                      <a:pt x="94" y="47"/>
                    </a:lnTo>
                    <a:lnTo>
                      <a:pt x="85"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9" name="Freeform 237"/>
              <p:cNvSpPr/>
              <p:nvPr/>
            </p:nvSpPr>
            <p:spPr bwMode="auto">
              <a:xfrm>
                <a:off x="6439" y="-3809"/>
                <a:ext cx="169" cy="170"/>
              </a:xfrm>
              <a:custGeom>
                <a:gdLst>
                  <a:gd name="T0" fmla="+- 0 6595 6439"/>
                  <a:gd name="T1" fmla="*/ T0 w 169"/>
                  <a:gd name="T2" fmla="+- 0 -3776 -3809"/>
                  <a:gd name="T3" fmla="*/ -3776 h 170"/>
                  <a:gd name="T4" fmla="+- 0 6587 6439"/>
                  <a:gd name="T5" fmla="*/ T4 w 169"/>
                  <a:gd name="T6" fmla="+- 0 -3767 -3809"/>
                  <a:gd name="T7" fmla="*/ -3767 h 170"/>
                  <a:gd name="T8" fmla="+- 0 6533 6439"/>
                  <a:gd name="T9" fmla="*/ T8 w 169"/>
                  <a:gd name="T10" fmla="+- 0 -3767 -3809"/>
                  <a:gd name="T11" fmla="*/ -3767 h 170"/>
                  <a:gd name="T12" fmla="+- 0 6539 6439"/>
                  <a:gd name="T13" fmla="*/ T12 w 169"/>
                  <a:gd name="T14" fmla="+- 0 -3760 -3809"/>
                  <a:gd name="T15" fmla="*/ -3760 h 170"/>
                  <a:gd name="T16" fmla="+- 0 6543 6439"/>
                  <a:gd name="T17" fmla="*/ T16 w 169"/>
                  <a:gd name="T18" fmla="+- 0 -3761 -3809"/>
                  <a:gd name="T19" fmla="*/ -3761 h 170"/>
                  <a:gd name="T20" fmla="+- 0 6547 6439"/>
                  <a:gd name="T21" fmla="*/ T20 w 169"/>
                  <a:gd name="T22" fmla="+- 0 -3762 -3809"/>
                  <a:gd name="T23" fmla="*/ -3762 h 170"/>
                  <a:gd name="T24" fmla="+- 0 6607 6439"/>
                  <a:gd name="T25" fmla="*/ T24 w 169"/>
                  <a:gd name="T26" fmla="+- 0 -3762 -3809"/>
                  <a:gd name="T27" fmla="*/ -3762 h 170"/>
                  <a:gd name="T28" fmla="+- 0 6608 6439"/>
                  <a:gd name="T29" fmla="*/ T28 w 169"/>
                  <a:gd name="T30" fmla="+- 0 -3763 -3809"/>
                  <a:gd name="T31" fmla="*/ -3763 h 170"/>
                  <a:gd name="T32" fmla="+- 0 6607 6439"/>
                  <a:gd name="T33" fmla="*/ T32 w 169"/>
                  <a:gd name="T34" fmla="+- 0 -3765 -3809"/>
                  <a:gd name="T35" fmla="*/ -3765 h 170"/>
                  <a:gd name="T36" fmla="+- 0 6595 6439"/>
                  <a:gd name="T37" fmla="*/ T36 w 169"/>
                  <a:gd name="T38" fmla="+- 0 -3776 -3809"/>
                  <a:gd name="T39" fmla="*/ -3776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70">
                    <a:moveTo>
                      <a:pt x="156" y="33"/>
                    </a:moveTo>
                    <a:lnTo>
                      <a:pt x="148" y="42"/>
                    </a:lnTo>
                    <a:lnTo>
                      <a:pt x="94" y="42"/>
                    </a:lnTo>
                    <a:lnTo>
                      <a:pt x="100" y="49"/>
                    </a:lnTo>
                    <a:lnTo>
                      <a:pt x="104" y="48"/>
                    </a:lnTo>
                    <a:lnTo>
                      <a:pt x="108" y="47"/>
                    </a:lnTo>
                    <a:lnTo>
                      <a:pt x="168" y="47"/>
                    </a:lnTo>
                    <a:lnTo>
                      <a:pt x="169" y="46"/>
                    </a:lnTo>
                    <a:lnTo>
                      <a:pt x="168" y="44"/>
                    </a:lnTo>
                    <a:lnTo>
                      <a:pt x="156"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0" name="Freeform 238"/>
              <p:cNvSpPr/>
              <p:nvPr/>
            </p:nvSpPr>
            <p:spPr bwMode="auto">
              <a:xfrm>
                <a:off x="6439" y="-3809"/>
                <a:ext cx="169" cy="170"/>
              </a:xfrm>
              <a:custGeom>
                <a:gdLst>
                  <a:gd name="T0" fmla="+- 0 6483 6439"/>
                  <a:gd name="T1" fmla="*/ T0 w 169"/>
                  <a:gd name="T2" fmla="+- 0 -3789 -3809"/>
                  <a:gd name="T3" fmla="*/ -3789 h 170"/>
                  <a:gd name="T4" fmla="+- 0 6472 6439"/>
                  <a:gd name="T5" fmla="*/ T4 w 169"/>
                  <a:gd name="T6" fmla="+- 0 -3789 -3809"/>
                  <a:gd name="T7" fmla="*/ -3789 h 170"/>
                  <a:gd name="T8" fmla="+- 0 6472 6439"/>
                  <a:gd name="T9" fmla="*/ T8 w 169"/>
                  <a:gd name="T10" fmla="+- 0 -3779 -3809"/>
                  <a:gd name="T11" fmla="*/ -3779 h 170"/>
                  <a:gd name="T12" fmla="+- 0 6472 6439"/>
                  <a:gd name="T13" fmla="*/ T12 w 169"/>
                  <a:gd name="T14" fmla="+- 0 -3773 -3809"/>
                  <a:gd name="T15" fmla="*/ -3773 h 170"/>
                  <a:gd name="T16" fmla="+- 0 6472 6439"/>
                  <a:gd name="T17" fmla="*/ T16 w 169"/>
                  <a:gd name="T18" fmla="+- 0 -3768 -3809"/>
                  <a:gd name="T19" fmla="*/ -3768 h 170"/>
                  <a:gd name="T20" fmla="+- 0 6471 6439"/>
                  <a:gd name="T21" fmla="*/ T20 w 169"/>
                  <a:gd name="T22" fmla="+- 0 -3763 -3809"/>
                  <a:gd name="T23" fmla="*/ -3763 h 170"/>
                  <a:gd name="T24" fmla="+- 0 6481 6439"/>
                  <a:gd name="T25" fmla="*/ T24 w 169"/>
                  <a:gd name="T26" fmla="+- 0 -3763 -3809"/>
                  <a:gd name="T27" fmla="*/ -3763 h 170"/>
                  <a:gd name="T28" fmla="+- 0 6482 6439"/>
                  <a:gd name="T29" fmla="*/ T28 w 169"/>
                  <a:gd name="T30" fmla="+- 0 -3775 -3809"/>
                  <a:gd name="T31" fmla="*/ -3775 h 170"/>
                  <a:gd name="T32" fmla="+- 0 6482 6439"/>
                  <a:gd name="T33" fmla="*/ T32 w 169"/>
                  <a:gd name="T34" fmla="+- 0 -3779 -3809"/>
                  <a:gd name="T35" fmla="*/ -3779 h 170"/>
                  <a:gd name="T36" fmla="+- 0 6483 6439"/>
                  <a:gd name="T37" fmla="*/ T36 w 169"/>
                  <a:gd name="T38" fmla="+- 0 -3783 -3809"/>
                  <a:gd name="T39" fmla="*/ -3783 h 170"/>
                  <a:gd name="T40" fmla="+- 0 6483 6439"/>
                  <a:gd name="T41" fmla="*/ T40 w 169"/>
                  <a:gd name="T42" fmla="+- 0 -3789 -3809"/>
                  <a:gd name="T43" fmla="*/ -378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70">
                    <a:moveTo>
                      <a:pt x="44" y="20"/>
                    </a:moveTo>
                    <a:lnTo>
                      <a:pt x="33" y="20"/>
                    </a:lnTo>
                    <a:lnTo>
                      <a:pt x="33" y="30"/>
                    </a:lnTo>
                    <a:lnTo>
                      <a:pt x="33" y="36"/>
                    </a:lnTo>
                    <a:lnTo>
                      <a:pt x="33" y="41"/>
                    </a:lnTo>
                    <a:lnTo>
                      <a:pt x="32" y="46"/>
                    </a:lnTo>
                    <a:lnTo>
                      <a:pt x="42" y="46"/>
                    </a:lnTo>
                    <a:lnTo>
                      <a:pt x="43" y="34"/>
                    </a:lnTo>
                    <a:lnTo>
                      <a:pt x="43" y="30"/>
                    </a:lnTo>
                    <a:lnTo>
                      <a:pt x="44" y="26"/>
                    </a:lnTo>
                    <a:lnTo>
                      <a:pt x="44"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1" name="Freeform 239"/>
              <p:cNvSpPr/>
              <p:nvPr/>
            </p:nvSpPr>
            <p:spPr bwMode="auto">
              <a:xfrm>
                <a:off x="6439" y="-3809"/>
                <a:ext cx="169" cy="170"/>
              </a:xfrm>
              <a:custGeom>
                <a:gdLst>
                  <a:gd name="T0" fmla="+- 0 6519 6439"/>
                  <a:gd name="T1" fmla="*/ T0 w 169"/>
                  <a:gd name="T2" fmla="+- 0 -3789 -3809"/>
                  <a:gd name="T3" fmla="*/ -3789 h 170"/>
                  <a:gd name="T4" fmla="+- 0 6505 6439"/>
                  <a:gd name="T5" fmla="*/ T4 w 169"/>
                  <a:gd name="T6" fmla="+- 0 -3789 -3809"/>
                  <a:gd name="T7" fmla="*/ -3789 h 170"/>
                  <a:gd name="T8" fmla="+- 0 6505 6439"/>
                  <a:gd name="T9" fmla="*/ T8 w 169"/>
                  <a:gd name="T10" fmla="+- 0 -3763 -3809"/>
                  <a:gd name="T11" fmla="*/ -3763 h 170"/>
                  <a:gd name="T12" fmla="+- 0 6516 6439"/>
                  <a:gd name="T13" fmla="*/ T12 w 169"/>
                  <a:gd name="T14" fmla="+- 0 -3763 -3809"/>
                  <a:gd name="T15" fmla="*/ -3763 h 170"/>
                  <a:gd name="T16" fmla="+- 0 6516 6439"/>
                  <a:gd name="T17" fmla="*/ T16 w 169"/>
                  <a:gd name="T18" fmla="+- 0 -3787 -3809"/>
                  <a:gd name="T19" fmla="*/ -3787 h 170"/>
                  <a:gd name="T20" fmla="+- 0 6519 6439"/>
                  <a:gd name="T21" fmla="*/ T20 w 169"/>
                  <a:gd name="T22" fmla="+- 0 -3789 -3809"/>
                  <a:gd name="T23" fmla="*/ -3789 h 170"/>
                </a:gdLst>
                <a:cxnLst>
                  <a:cxn ang="0">
                    <a:pos x="T1" y="T3"/>
                  </a:cxn>
                  <a:cxn ang="0">
                    <a:pos x="T5" y="T7"/>
                  </a:cxn>
                  <a:cxn ang="0">
                    <a:pos x="T9" y="T11"/>
                  </a:cxn>
                  <a:cxn ang="0">
                    <a:pos x="T13" y="T15"/>
                  </a:cxn>
                  <a:cxn ang="0">
                    <a:pos x="T17" y="T19"/>
                  </a:cxn>
                  <a:cxn ang="0">
                    <a:pos x="T21" y="T23"/>
                  </a:cxn>
                </a:cxnLst>
                <a:rect l="0" t="0" r="r" b="b"/>
                <a:pathLst>
                  <a:path w="169" h="170">
                    <a:moveTo>
                      <a:pt x="80" y="20"/>
                    </a:moveTo>
                    <a:lnTo>
                      <a:pt x="66" y="20"/>
                    </a:lnTo>
                    <a:lnTo>
                      <a:pt x="66" y="46"/>
                    </a:lnTo>
                    <a:lnTo>
                      <a:pt x="77" y="46"/>
                    </a:lnTo>
                    <a:lnTo>
                      <a:pt x="77" y="22"/>
                    </a:lnTo>
                    <a:lnTo>
                      <a:pt x="80"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2" name="Freeform 240"/>
              <p:cNvSpPr/>
              <p:nvPr/>
            </p:nvSpPr>
            <p:spPr bwMode="auto">
              <a:xfrm>
                <a:off x="6439" y="-3809"/>
                <a:ext cx="169" cy="170"/>
              </a:xfrm>
              <a:custGeom>
                <a:gdLst>
                  <a:gd name="T0" fmla="+- 0 6580 6439"/>
                  <a:gd name="T1" fmla="*/ T0 w 169"/>
                  <a:gd name="T2" fmla="+- 0 -3809 -3809"/>
                  <a:gd name="T3" fmla="*/ -3809 h 170"/>
                  <a:gd name="T4" fmla="+- 0 6578 6439"/>
                  <a:gd name="T5" fmla="*/ T4 w 169"/>
                  <a:gd name="T6" fmla="+- 0 -3802 -3809"/>
                  <a:gd name="T7" fmla="*/ -3802 h 170"/>
                  <a:gd name="T8" fmla="+- 0 6572 6439"/>
                  <a:gd name="T9" fmla="*/ T8 w 169"/>
                  <a:gd name="T10" fmla="+- 0 -3780 -3809"/>
                  <a:gd name="T11" fmla="*/ -3780 h 170"/>
                  <a:gd name="T12" fmla="+- 0 6570 6439"/>
                  <a:gd name="T13" fmla="*/ T12 w 169"/>
                  <a:gd name="T14" fmla="+- 0 -3775 -3809"/>
                  <a:gd name="T15" fmla="*/ -3775 h 170"/>
                  <a:gd name="T16" fmla="+- 0 6568 6439"/>
                  <a:gd name="T17" fmla="*/ T16 w 169"/>
                  <a:gd name="T18" fmla="+- 0 -3770 -3809"/>
                  <a:gd name="T19" fmla="*/ -3770 h 170"/>
                  <a:gd name="T20" fmla="+- 0 6567 6439"/>
                  <a:gd name="T21" fmla="*/ T20 w 169"/>
                  <a:gd name="T22" fmla="+- 0 -3768 -3809"/>
                  <a:gd name="T23" fmla="*/ -3768 h 170"/>
                  <a:gd name="T24" fmla="+- 0 6567 6439"/>
                  <a:gd name="T25" fmla="*/ T24 w 169"/>
                  <a:gd name="T26" fmla="+- 0 -3767 -3809"/>
                  <a:gd name="T27" fmla="*/ -3767 h 170"/>
                  <a:gd name="T28" fmla="+- 0 6571 6439"/>
                  <a:gd name="T29" fmla="*/ T28 w 169"/>
                  <a:gd name="T30" fmla="+- 0 -3767 -3809"/>
                  <a:gd name="T31" fmla="*/ -3767 h 170"/>
                  <a:gd name="T32" fmla="+- 0 6578 6439"/>
                  <a:gd name="T33" fmla="*/ T32 w 169"/>
                  <a:gd name="T34" fmla="+- 0 -3779 -3809"/>
                  <a:gd name="T35" fmla="*/ -3779 h 170"/>
                  <a:gd name="T36" fmla="+- 0 6583 6439"/>
                  <a:gd name="T37" fmla="*/ T36 w 169"/>
                  <a:gd name="T38" fmla="+- 0 -3788 -3809"/>
                  <a:gd name="T39" fmla="*/ -3788 h 170"/>
                  <a:gd name="T40" fmla="+- 0 6589 6439"/>
                  <a:gd name="T41" fmla="*/ T40 w 169"/>
                  <a:gd name="T42" fmla="+- 0 -3795 -3809"/>
                  <a:gd name="T43" fmla="*/ -3795 h 170"/>
                  <a:gd name="T44" fmla="+- 0 6594 6439"/>
                  <a:gd name="T45" fmla="*/ T44 w 169"/>
                  <a:gd name="T46" fmla="+- 0 -3797 -3809"/>
                  <a:gd name="T47" fmla="*/ -3797 h 170"/>
                  <a:gd name="T48" fmla="+- 0 6596 6439"/>
                  <a:gd name="T49" fmla="*/ T48 w 169"/>
                  <a:gd name="T50" fmla="+- 0 -3798 -3809"/>
                  <a:gd name="T51" fmla="*/ -3798 h 170"/>
                  <a:gd name="T52" fmla="+- 0 6596 6439"/>
                  <a:gd name="T53" fmla="*/ T52 w 169"/>
                  <a:gd name="T54" fmla="+- 0 -3799 -3809"/>
                  <a:gd name="T55" fmla="*/ -3799 h 170"/>
                  <a:gd name="T56" fmla="+- 0 6594 6439"/>
                  <a:gd name="T57" fmla="*/ T56 w 169"/>
                  <a:gd name="T58" fmla="+- 0 -3800 -3809"/>
                  <a:gd name="T59" fmla="*/ -3800 h 170"/>
                  <a:gd name="T60" fmla="+- 0 6580 6439"/>
                  <a:gd name="T61" fmla="*/ T60 w 169"/>
                  <a:gd name="T62" fmla="+- 0 -3809 -3809"/>
                  <a:gd name="T63" fmla="*/ -380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70">
                    <a:moveTo>
                      <a:pt x="141" y="0"/>
                    </a:moveTo>
                    <a:lnTo>
                      <a:pt x="139" y="7"/>
                    </a:lnTo>
                    <a:lnTo>
                      <a:pt x="133" y="29"/>
                    </a:lnTo>
                    <a:lnTo>
                      <a:pt x="131" y="34"/>
                    </a:lnTo>
                    <a:lnTo>
                      <a:pt x="129" y="39"/>
                    </a:lnTo>
                    <a:lnTo>
                      <a:pt x="128" y="41"/>
                    </a:lnTo>
                    <a:lnTo>
                      <a:pt x="128" y="42"/>
                    </a:lnTo>
                    <a:lnTo>
                      <a:pt x="132" y="42"/>
                    </a:lnTo>
                    <a:lnTo>
                      <a:pt x="139" y="30"/>
                    </a:lnTo>
                    <a:lnTo>
                      <a:pt x="144" y="21"/>
                    </a:lnTo>
                    <a:lnTo>
                      <a:pt x="150" y="14"/>
                    </a:lnTo>
                    <a:lnTo>
                      <a:pt x="155" y="12"/>
                    </a:lnTo>
                    <a:lnTo>
                      <a:pt x="157" y="11"/>
                    </a:lnTo>
                    <a:lnTo>
                      <a:pt x="157" y="10"/>
                    </a:lnTo>
                    <a:lnTo>
                      <a:pt x="155" y="9"/>
                    </a:lnTo>
                    <a:lnTo>
                      <a:pt x="14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3" name="Freeform 241"/>
              <p:cNvSpPr/>
              <p:nvPr/>
            </p:nvSpPr>
            <p:spPr bwMode="auto">
              <a:xfrm>
                <a:off x="6439" y="-3809"/>
                <a:ext cx="169" cy="170"/>
              </a:xfrm>
              <a:custGeom>
                <a:gdLst>
                  <a:gd name="T0" fmla="+- 0 6533 6439"/>
                  <a:gd name="T1" fmla="*/ T0 w 169"/>
                  <a:gd name="T2" fmla="+- 0 -3805 -3809"/>
                  <a:gd name="T3" fmla="*/ -3805 h 170"/>
                  <a:gd name="T4" fmla="+- 0 6532 6439"/>
                  <a:gd name="T5" fmla="*/ T4 w 169"/>
                  <a:gd name="T6" fmla="+- 0 -3803 -3809"/>
                  <a:gd name="T7" fmla="*/ -3803 h 170"/>
                  <a:gd name="T8" fmla="+- 0 6535 6439"/>
                  <a:gd name="T9" fmla="*/ T8 w 169"/>
                  <a:gd name="T10" fmla="+- 0 -3799 -3809"/>
                  <a:gd name="T11" fmla="*/ -3799 h 170"/>
                  <a:gd name="T12" fmla="+- 0 6537 6439"/>
                  <a:gd name="T13" fmla="*/ T12 w 169"/>
                  <a:gd name="T14" fmla="+- 0 -3795 -3809"/>
                  <a:gd name="T15" fmla="*/ -3795 h 170"/>
                  <a:gd name="T16" fmla="+- 0 6545 6439"/>
                  <a:gd name="T17" fmla="*/ T16 w 169"/>
                  <a:gd name="T18" fmla="+- 0 -3774 -3809"/>
                  <a:gd name="T19" fmla="*/ -3774 h 170"/>
                  <a:gd name="T20" fmla="+- 0 6545 6439"/>
                  <a:gd name="T21" fmla="*/ T20 w 169"/>
                  <a:gd name="T22" fmla="+- 0 -3773 -3809"/>
                  <a:gd name="T23" fmla="*/ -3773 h 170"/>
                  <a:gd name="T24" fmla="+- 0 6546 6439"/>
                  <a:gd name="T25" fmla="*/ T24 w 169"/>
                  <a:gd name="T26" fmla="+- 0 -3772 -3809"/>
                  <a:gd name="T27" fmla="*/ -3772 h 170"/>
                  <a:gd name="T28" fmla="+- 0 6548 6439"/>
                  <a:gd name="T29" fmla="*/ T28 w 169"/>
                  <a:gd name="T30" fmla="+- 0 -3771 -3809"/>
                  <a:gd name="T31" fmla="*/ -3771 h 170"/>
                  <a:gd name="T32" fmla="+- 0 6550 6439"/>
                  <a:gd name="T33" fmla="*/ T32 w 169"/>
                  <a:gd name="T34" fmla="+- 0 -3770 -3809"/>
                  <a:gd name="T35" fmla="*/ -3770 h 170"/>
                  <a:gd name="T36" fmla="+- 0 6552 6439"/>
                  <a:gd name="T37" fmla="*/ T36 w 169"/>
                  <a:gd name="T38" fmla="+- 0 -3772 -3809"/>
                  <a:gd name="T39" fmla="*/ -3772 h 170"/>
                  <a:gd name="T40" fmla="+- 0 6555 6439"/>
                  <a:gd name="T41" fmla="*/ T40 w 169"/>
                  <a:gd name="T42" fmla="+- 0 -3777 -3809"/>
                  <a:gd name="T43" fmla="*/ -3777 h 170"/>
                  <a:gd name="T44" fmla="+- 0 6555 6439"/>
                  <a:gd name="T45" fmla="*/ T44 w 169"/>
                  <a:gd name="T46" fmla="+- 0 -3779 -3809"/>
                  <a:gd name="T47" fmla="*/ -3779 h 170"/>
                  <a:gd name="T48" fmla="+- 0 6555 6439"/>
                  <a:gd name="T49" fmla="*/ T48 w 169"/>
                  <a:gd name="T50" fmla="+- 0 -3783 -3809"/>
                  <a:gd name="T51" fmla="*/ -3783 h 170"/>
                  <a:gd name="T52" fmla="+- 0 6554 6439"/>
                  <a:gd name="T53" fmla="*/ T52 w 169"/>
                  <a:gd name="T54" fmla="+- 0 -3786 -3809"/>
                  <a:gd name="T55" fmla="*/ -3786 h 170"/>
                  <a:gd name="T56" fmla="+- 0 6550 6439"/>
                  <a:gd name="T57" fmla="*/ T56 w 169"/>
                  <a:gd name="T58" fmla="+- 0 -3792 -3809"/>
                  <a:gd name="T59" fmla="*/ -3792 h 170"/>
                  <a:gd name="T60" fmla="+- 0 6543 6439"/>
                  <a:gd name="T61" fmla="*/ T60 w 169"/>
                  <a:gd name="T62" fmla="+- 0 -3797 -3809"/>
                  <a:gd name="T63" fmla="*/ -3797 h 170"/>
                  <a:gd name="T64" fmla="+- 0 6533 6439"/>
                  <a:gd name="T65" fmla="*/ T64 w 169"/>
                  <a:gd name="T66" fmla="+- 0 -3805 -3809"/>
                  <a:gd name="T67" fmla="*/ -3805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9" h="170">
                    <a:moveTo>
                      <a:pt x="94" y="4"/>
                    </a:moveTo>
                    <a:lnTo>
                      <a:pt x="93" y="6"/>
                    </a:lnTo>
                    <a:lnTo>
                      <a:pt x="96" y="10"/>
                    </a:lnTo>
                    <a:lnTo>
                      <a:pt x="98" y="14"/>
                    </a:lnTo>
                    <a:lnTo>
                      <a:pt x="106" y="35"/>
                    </a:lnTo>
                    <a:lnTo>
                      <a:pt x="106" y="36"/>
                    </a:lnTo>
                    <a:lnTo>
                      <a:pt x="107" y="37"/>
                    </a:lnTo>
                    <a:lnTo>
                      <a:pt x="109" y="38"/>
                    </a:lnTo>
                    <a:lnTo>
                      <a:pt x="111" y="39"/>
                    </a:lnTo>
                    <a:lnTo>
                      <a:pt x="113" y="37"/>
                    </a:lnTo>
                    <a:lnTo>
                      <a:pt x="116" y="32"/>
                    </a:lnTo>
                    <a:lnTo>
                      <a:pt x="116" y="30"/>
                    </a:lnTo>
                    <a:lnTo>
                      <a:pt x="116" y="26"/>
                    </a:lnTo>
                    <a:lnTo>
                      <a:pt x="115" y="23"/>
                    </a:lnTo>
                    <a:lnTo>
                      <a:pt x="111" y="17"/>
                    </a:lnTo>
                    <a:lnTo>
                      <a:pt x="104" y="12"/>
                    </a:lnTo>
                    <a:lnTo>
                      <a:pt x="94"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4" name="Freeform 242"/>
              <p:cNvSpPr/>
              <p:nvPr/>
            </p:nvSpPr>
            <p:spPr bwMode="auto">
              <a:xfrm>
                <a:off x="6439" y="-3809"/>
                <a:ext cx="169" cy="170"/>
              </a:xfrm>
              <a:custGeom>
                <a:gdLst>
                  <a:gd name="T0" fmla="+- 0 6509 6439"/>
                  <a:gd name="T1" fmla="*/ T0 w 169"/>
                  <a:gd name="T2" fmla="+- 0 -3802 -3809"/>
                  <a:gd name="T3" fmla="*/ -3802 h 170"/>
                  <a:gd name="T4" fmla="+- 0 6503 6439"/>
                  <a:gd name="T5" fmla="*/ T4 w 169"/>
                  <a:gd name="T6" fmla="+- 0 -3794 -3809"/>
                  <a:gd name="T7" fmla="*/ -3794 h 170"/>
                  <a:gd name="T8" fmla="+- 0 6449 6439"/>
                  <a:gd name="T9" fmla="*/ T8 w 169"/>
                  <a:gd name="T10" fmla="+- 0 -3794 -3809"/>
                  <a:gd name="T11" fmla="*/ -3794 h 170"/>
                  <a:gd name="T12" fmla="+- 0 6456 6439"/>
                  <a:gd name="T13" fmla="*/ T12 w 169"/>
                  <a:gd name="T14" fmla="+- 0 -3786 -3809"/>
                  <a:gd name="T15" fmla="*/ -3786 h 170"/>
                  <a:gd name="T16" fmla="+- 0 6460 6439"/>
                  <a:gd name="T17" fmla="*/ T16 w 169"/>
                  <a:gd name="T18" fmla="+- 0 -3788 -3809"/>
                  <a:gd name="T19" fmla="*/ -3788 h 170"/>
                  <a:gd name="T20" fmla="+- 0 6465 6439"/>
                  <a:gd name="T21" fmla="*/ T20 w 169"/>
                  <a:gd name="T22" fmla="+- 0 -3789 -3809"/>
                  <a:gd name="T23" fmla="*/ -3789 h 170"/>
                  <a:gd name="T24" fmla="+- 0 6519 6439"/>
                  <a:gd name="T25" fmla="*/ T24 w 169"/>
                  <a:gd name="T26" fmla="+- 0 -3789 -3809"/>
                  <a:gd name="T27" fmla="*/ -3789 h 170"/>
                  <a:gd name="T28" fmla="+- 0 6519 6439"/>
                  <a:gd name="T29" fmla="*/ T28 w 169"/>
                  <a:gd name="T30" fmla="+- 0 -3790 -3809"/>
                  <a:gd name="T31" fmla="*/ -3790 h 170"/>
                  <a:gd name="T32" fmla="+- 0 6521 6439"/>
                  <a:gd name="T33" fmla="*/ T32 w 169"/>
                  <a:gd name="T34" fmla="+- 0 -3792 -3809"/>
                  <a:gd name="T35" fmla="*/ -3792 h 170"/>
                  <a:gd name="T36" fmla="+- 0 6519 6439"/>
                  <a:gd name="T37" fmla="*/ T36 w 169"/>
                  <a:gd name="T38" fmla="+- 0 -3794 -3809"/>
                  <a:gd name="T39" fmla="*/ -3794 h 170"/>
                  <a:gd name="T40" fmla="+- 0 6509 6439"/>
                  <a:gd name="T41" fmla="*/ T40 w 169"/>
                  <a:gd name="T42" fmla="+- 0 -3802 -3809"/>
                  <a:gd name="T43" fmla="*/ -3802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70">
                    <a:moveTo>
                      <a:pt x="70" y="7"/>
                    </a:moveTo>
                    <a:lnTo>
                      <a:pt x="64" y="15"/>
                    </a:lnTo>
                    <a:lnTo>
                      <a:pt x="10" y="15"/>
                    </a:lnTo>
                    <a:lnTo>
                      <a:pt x="17" y="23"/>
                    </a:lnTo>
                    <a:lnTo>
                      <a:pt x="21" y="21"/>
                    </a:lnTo>
                    <a:lnTo>
                      <a:pt x="26" y="20"/>
                    </a:lnTo>
                    <a:lnTo>
                      <a:pt x="80" y="20"/>
                    </a:lnTo>
                    <a:lnTo>
                      <a:pt x="80" y="19"/>
                    </a:lnTo>
                    <a:lnTo>
                      <a:pt x="82" y="17"/>
                    </a:lnTo>
                    <a:lnTo>
                      <a:pt x="80" y="15"/>
                    </a:lnTo>
                    <a:lnTo>
                      <a:pt x="70"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2" name="Group 243"/>
            <p:cNvGrpSpPr/>
            <p:nvPr/>
          </p:nvGrpSpPr>
          <p:grpSpPr>
            <a:xfrm>
              <a:off x="6623" y="-3809"/>
              <a:ext cx="167" cy="169"/>
              <a:chOff x="6623" y="-3809"/>
              <a:chExt cx="167" cy="169"/>
            </a:xfrm>
          </p:grpSpPr>
          <p:sp>
            <p:nvSpPr>
              <p:cNvPr id="1685" name="Freeform 244"/>
              <p:cNvSpPr/>
              <p:nvPr/>
            </p:nvSpPr>
            <p:spPr bwMode="auto">
              <a:xfrm>
                <a:off x="6623" y="-3809"/>
                <a:ext cx="167" cy="169"/>
              </a:xfrm>
              <a:custGeom>
                <a:gdLst>
                  <a:gd name="T0" fmla="+- 0 6729 6623"/>
                  <a:gd name="T1" fmla="*/ T0 w 167"/>
                  <a:gd name="T2" fmla="+- 0 -3687 -3809"/>
                  <a:gd name="T3" fmla="*/ -3687 h 169"/>
                  <a:gd name="T4" fmla="+- 0 6719 6623"/>
                  <a:gd name="T5" fmla="*/ T4 w 167"/>
                  <a:gd name="T6" fmla="+- 0 -3687 -3809"/>
                  <a:gd name="T7" fmla="*/ -3687 h 169"/>
                  <a:gd name="T8" fmla="+- 0 6719 6623"/>
                  <a:gd name="T9" fmla="*/ T8 w 167"/>
                  <a:gd name="T10" fmla="+- 0 -3676 -3809"/>
                  <a:gd name="T11" fmla="*/ -3676 h 169"/>
                  <a:gd name="T12" fmla="+- 0 6717 6623"/>
                  <a:gd name="T13" fmla="*/ T12 w 167"/>
                  <a:gd name="T14" fmla="+- 0 -3641 -3809"/>
                  <a:gd name="T15" fmla="*/ -3641 h 169"/>
                  <a:gd name="T16" fmla="+- 0 6722 6623"/>
                  <a:gd name="T17" fmla="*/ T16 w 167"/>
                  <a:gd name="T18" fmla="+- 0 -3642 -3809"/>
                  <a:gd name="T19" fmla="*/ -3642 h 169"/>
                  <a:gd name="T20" fmla="+- 0 6727 6623"/>
                  <a:gd name="T21" fmla="*/ T20 w 167"/>
                  <a:gd name="T22" fmla="+- 0 -3644 -3809"/>
                  <a:gd name="T23" fmla="*/ -3644 h 169"/>
                  <a:gd name="T24" fmla="+- 0 6730 6623"/>
                  <a:gd name="T25" fmla="*/ T24 w 167"/>
                  <a:gd name="T26" fmla="+- 0 -3646 -3809"/>
                  <a:gd name="T27" fmla="*/ -3646 h 169"/>
                  <a:gd name="T28" fmla="+- 0 6729 6623"/>
                  <a:gd name="T29" fmla="*/ T28 w 167"/>
                  <a:gd name="T30" fmla="+- 0 -3668 -3809"/>
                  <a:gd name="T31" fmla="*/ -3668 h 169"/>
                  <a:gd name="T32" fmla="+- 0 6729 6623"/>
                  <a:gd name="T33" fmla="*/ T32 w 167"/>
                  <a:gd name="T34" fmla="+- 0 -3687 -3809"/>
                  <a:gd name="T35" fmla="*/ -3687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106" y="122"/>
                    </a:moveTo>
                    <a:lnTo>
                      <a:pt x="96" y="122"/>
                    </a:lnTo>
                    <a:lnTo>
                      <a:pt x="96" y="133"/>
                    </a:lnTo>
                    <a:lnTo>
                      <a:pt x="94" y="168"/>
                    </a:lnTo>
                    <a:lnTo>
                      <a:pt x="99" y="167"/>
                    </a:lnTo>
                    <a:lnTo>
                      <a:pt x="104" y="165"/>
                    </a:lnTo>
                    <a:lnTo>
                      <a:pt x="107" y="163"/>
                    </a:lnTo>
                    <a:lnTo>
                      <a:pt x="106" y="141"/>
                    </a:lnTo>
                    <a:lnTo>
                      <a:pt x="106" y="1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6" name="Freeform 245"/>
              <p:cNvSpPr/>
              <p:nvPr/>
            </p:nvSpPr>
            <p:spPr bwMode="auto">
              <a:xfrm>
                <a:off x="6623" y="-3809"/>
                <a:ext cx="167" cy="169"/>
              </a:xfrm>
              <a:custGeom>
                <a:gdLst>
                  <a:gd name="T0" fmla="+- 0 6656 6623"/>
                  <a:gd name="T1" fmla="*/ T0 w 167"/>
                  <a:gd name="T2" fmla="+- 0 -3746 -3809"/>
                  <a:gd name="T3" fmla="*/ -3746 h 169"/>
                  <a:gd name="T4" fmla="+- 0 6647 6623"/>
                  <a:gd name="T5" fmla="*/ T4 w 167"/>
                  <a:gd name="T6" fmla="+- 0 -3746 -3809"/>
                  <a:gd name="T7" fmla="*/ -3746 h 169"/>
                  <a:gd name="T8" fmla="+- 0 6647 6623"/>
                  <a:gd name="T9" fmla="*/ T8 w 167"/>
                  <a:gd name="T10" fmla="+- 0 -3676 -3809"/>
                  <a:gd name="T11" fmla="*/ -3676 h 169"/>
                  <a:gd name="T12" fmla="+- 0 6646 6623"/>
                  <a:gd name="T13" fmla="*/ T12 w 167"/>
                  <a:gd name="T14" fmla="+- 0 -3643 -3809"/>
                  <a:gd name="T15" fmla="*/ -3643 h 169"/>
                  <a:gd name="T16" fmla="+- 0 6650 6623"/>
                  <a:gd name="T17" fmla="*/ T16 w 167"/>
                  <a:gd name="T18" fmla="+- 0 -3644 -3809"/>
                  <a:gd name="T19" fmla="*/ -3644 h 169"/>
                  <a:gd name="T20" fmla="+- 0 6654 6623"/>
                  <a:gd name="T21" fmla="*/ T20 w 167"/>
                  <a:gd name="T22" fmla="+- 0 -3646 -3809"/>
                  <a:gd name="T23" fmla="*/ -3646 h 169"/>
                  <a:gd name="T24" fmla="+- 0 6658 6623"/>
                  <a:gd name="T25" fmla="*/ T24 w 167"/>
                  <a:gd name="T26" fmla="+- 0 -3649 -3809"/>
                  <a:gd name="T27" fmla="*/ -3649 h 169"/>
                  <a:gd name="T28" fmla="+- 0 6657 6623"/>
                  <a:gd name="T29" fmla="*/ T28 w 167"/>
                  <a:gd name="T30" fmla="+- 0 -3676 -3809"/>
                  <a:gd name="T31" fmla="*/ -3676 h 169"/>
                  <a:gd name="T32" fmla="+- 0 6656 6623"/>
                  <a:gd name="T33" fmla="*/ T32 w 167"/>
                  <a:gd name="T34" fmla="+- 0 -3746 -3809"/>
                  <a:gd name="T35" fmla="*/ -374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33" y="63"/>
                    </a:moveTo>
                    <a:lnTo>
                      <a:pt x="24" y="63"/>
                    </a:lnTo>
                    <a:lnTo>
                      <a:pt x="24" y="133"/>
                    </a:lnTo>
                    <a:lnTo>
                      <a:pt x="23" y="166"/>
                    </a:lnTo>
                    <a:lnTo>
                      <a:pt x="27" y="165"/>
                    </a:lnTo>
                    <a:lnTo>
                      <a:pt x="31" y="163"/>
                    </a:lnTo>
                    <a:lnTo>
                      <a:pt x="35" y="160"/>
                    </a:lnTo>
                    <a:lnTo>
                      <a:pt x="34" y="133"/>
                    </a:lnTo>
                    <a:lnTo>
                      <a:pt x="33"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7" name="Freeform 246"/>
              <p:cNvSpPr/>
              <p:nvPr/>
            </p:nvSpPr>
            <p:spPr bwMode="auto">
              <a:xfrm>
                <a:off x="6623" y="-3809"/>
                <a:ext cx="167" cy="169"/>
              </a:xfrm>
              <a:custGeom>
                <a:gdLst>
                  <a:gd name="T0" fmla="+- 0 6729 6623"/>
                  <a:gd name="T1" fmla="*/ T0 w 167"/>
                  <a:gd name="T2" fmla="+- 0 -3764 -3809"/>
                  <a:gd name="T3" fmla="*/ -3764 h 169"/>
                  <a:gd name="T4" fmla="+- 0 6712 6623"/>
                  <a:gd name="T5" fmla="*/ T4 w 167"/>
                  <a:gd name="T6" fmla="+- 0 -3764 -3809"/>
                  <a:gd name="T7" fmla="*/ -3764 h 169"/>
                  <a:gd name="T8" fmla="+- 0 6707 6623"/>
                  <a:gd name="T9" fmla="*/ T8 w 167"/>
                  <a:gd name="T10" fmla="+- 0 -3750 -3809"/>
                  <a:gd name="T11" fmla="*/ -3750 h 169"/>
                  <a:gd name="T12" fmla="+- 0 6702 6623"/>
                  <a:gd name="T13" fmla="*/ T12 w 167"/>
                  <a:gd name="T14" fmla="+- 0 -3738 -3809"/>
                  <a:gd name="T15" fmla="*/ -3738 h 169"/>
                  <a:gd name="T16" fmla="+- 0 6669 6623"/>
                  <a:gd name="T17" fmla="*/ T16 w 167"/>
                  <a:gd name="T18" fmla="+- 0 -3687 -3809"/>
                  <a:gd name="T19" fmla="*/ -3687 h 169"/>
                  <a:gd name="T20" fmla="+- 0 6660 6623"/>
                  <a:gd name="T21" fmla="*/ T20 w 167"/>
                  <a:gd name="T22" fmla="+- 0 -3678 -3809"/>
                  <a:gd name="T23" fmla="*/ -3678 h 169"/>
                  <a:gd name="T24" fmla="+- 0 6668 6623"/>
                  <a:gd name="T25" fmla="*/ T24 w 167"/>
                  <a:gd name="T26" fmla="+- 0 -3681 -3809"/>
                  <a:gd name="T27" fmla="*/ -3681 h 169"/>
                  <a:gd name="T28" fmla="+- 0 6711 6623"/>
                  <a:gd name="T29" fmla="*/ T28 w 167"/>
                  <a:gd name="T30" fmla="+- 0 -3735 -3809"/>
                  <a:gd name="T31" fmla="*/ -3735 h 169"/>
                  <a:gd name="T32" fmla="+- 0 6719 6623"/>
                  <a:gd name="T33" fmla="*/ T32 w 167"/>
                  <a:gd name="T34" fmla="+- 0 -3753 -3809"/>
                  <a:gd name="T35" fmla="*/ -3753 h 169"/>
                  <a:gd name="T36" fmla="+- 0 6729 6623"/>
                  <a:gd name="T37" fmla="*/ T36 w 167"/>
                  <a:gd name="T38" fmla="+- 0 -3753 -3809"/>
                  <a:gd name="T39" fmla="*/ -3753 h 169"/>
                  <a:gd name="T40" fmla="+- 0 6729 6623"/>
                  <a:gd name="T41" fmla="*/ T40 w 167"/>
                  <a:gd name="T42" fmla="+- 0 -3764 -3809"/>
                  <a:gd name="T43" fmla="*/ -376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9">
                    <a:moveTo>
                      <a:pt x="106" y="45"/>
                    </a:moveTo>
                    <a:lnTo>
                      <a:pt x="89" y="45"/>
                    </a:lnTo>
                    <a:lnTo>
                      <a:pt x="84" y="59"/>
                    </a:lnTo>
                    <a:lnTo>
                      <a:pt x="79" y="71"/>
                    </a:lnTo>
                    <a:lnTo>
                      <a:pt x="46" y="122"/>
                    </a:lnTo>
                    <a:lnTo>
                      <a:pt x="37" y="131"/>
                    </a:lnTo>
                    <a:lnTo>
                      <a:pt x="45" y="128"/>
                    </a:lnTo>
                    <a:lnTo>
                      <a:pt x="88" y="74"/>
                    </a:lnTo>
                    <a:lnTo>
                      <a:pt x="96" y="56"/>
                    </a:lnTo>
                    <a:lnTo>
                      <a:pt x="106" y="56"/>
                    </a:lnTo>
                    <a:lnTo>
                      <a:pt x="106"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8" name="Freeform 247"/>
              <p:cNvSpPr/>
              <p:nvPr/>
            </p:nvSpPr>
            <p:spPr bwMode="auto">
              <a:xfrm>
                <a:off x="6623" y="-3809"/>
                <a:ext cx="167" cy="169"/>
              </a:xfrm>
              <a:custGeom>
                <a:gdLst>
                  <a:gd name="T0" fmla="+- 0 6736 6623"/>
                  <a:gd name="T1" fmla="*/ T0 w 167"/>
                  <a:gd name="T2" fmla="+- 0 -3764 -3809"/>
                  <a:gd name="T3" fmla="*/ -3764 h 169"/>
                  <a:gd name="T4" fmla="+- 0 6732 6623"/>
                  <a:gd name="T5" fmla="*/ T4 w 167"/>
                  <a:gd name="T6" fmla="+- 0 -3764 -3809"/>
                  <a:gd name="T7" fmla="*/ -3764 h 169"/>
                  <a:gd name="T8" fmla="+- 0 6735 6623"/>
                  <a:gd name="T9" fmla="*/ T8 w 167"/>
                  <a:gd name="T10" fmla="+- 0 -3750 -3809"/>
                  <a:gd name="T11" fmla="*/ -3750 h 169"/>
                  <a:gd name="T12" fmla="+- 0 6737 6623"/>
                  <a:gd name="T13" fmla="*/ T12 w 167"/>
                  <a:gd name="T14" fmla="+- 0 -3744 -3809"/>
                  <a:gd name="T15" fmla="*/ -3744 h 169"/>
                  <a:gd name="T16" fmla="+- 0 6772 6623"/>
                  <a:gd name="T17" fmla="*/ T16 w 167"/>
                  <a:gd name="T18" fmla="+- 0 -3682 -3809"/>
                  <a:gd name="T19" fmla="*/ -3682 h 169"/>
                  <a:gd name="T20" fmla="+- 0 6774 6623"/>
                  <a:gd name="T21" fmla="*/ T20 w 167"/>
                  <a:gd name="T22" fmla="+- 0 -3685 -3809"/>
                  <a:gd name="T23" fmla="*/ -3685 h 169"/>
                  <a:gd name="T24" fmla="+- 0 6776 6623"/>
                  <a:gd name="T25" fmla="*/ T24 w 167"/>
                  <a:gd name="T26" fmla="+- 0 -3688 -3809"/>
                  <a:gd name="T27" fmla="*/ -3688 h 169"/>
                  <a:gd name="T28" fmla="+- 0 6781 6623"/>
                  <a:gd name="T29" fmla="*/ T28 w 167"/>
                  <a:gd name="T30" fmla="+- 0 -3689 -3809"/>
                  <a:gd name="T31" fmla="*/ -3689 h 169"/>
                  <a:gd name="T32" fmla="+- 0 6789 6623"/>
                  <a:gd name="T33" fmla="*/ T32 w 167"/>
                  <a:gd name="T34" fmla="+- 0 -3689 -3809"/>
                  <a:gd name="T35" fmla="*/ -3689 h 169"/>
                  <a:gd name="T36" fmla="+- 0 6789 6623"/>
                  <a:gd name="T37" fmla="*/ T36 w 167"/>
                  <a:gd name="T38" fmla="+- 0 -3690 -3809"/>
                  <a:gd name="T39" fmla="*/ -3690 h 169"/>
                  <a:gd name="T40" fmla="+- 0 6783 6623"/>
                  <a:gd name="T41" fmla="*/ T40 w 167"/>
                  <a:gd name="T42" fmla="+- 0 -3693 -3809"/>
                  <a:gd name="T43" fmla="*/ -3693 h 169"/>
                  <a:gd name="T44" fmla="+- 0 6778 6623"/>
                  <a:gd name="T45" fmla="*/ T44 w 167"/>
                  <a:gd name="T46" fmla="+- 0 -3696 -3809"/>
                  <a:gd name="T47" fmla="*/ -3696 h 169"/>
                  <a:gd name="T48" fmla="+- 0 6744 6623"/>
                  <a:gd name="T49" fmla="*/ T48 w 167"/>
                  <a:gd name="T50" fmla="+- 0 -3740 -3809"/>
                  <a:gd name="T51" fmla="*/ -3740 h 169"/>
                  <a:gd name="T52" fmla="+- 0 6741 6623"/>
                  <a:gd name="T53" fmla="*/ T52 w 167"/>
                  <a:gd name="T54" fmla="+- 0 -3748 -3809"/>
                  <a:gd name="T55" fmla="*/ -3748 h 169"/>
                  <a:gd name="T56" fmla="+- 0 6738 6623"/>
                  <a:gd name="T57" fmla="*/ T56 w 167"/>
                  <a:gd name="T58" fmla="+- 0 -3756 -3809"/>
                  <a:gd name="T59" fmla="*/ -3756 h 169"/>
                  <a:gd name="T60" fmla="+- 0 6736 6623"/>
                  <a:gd name="T61" fmla="*/ T60 w 167"/>
                  <a:gd name="T62" fmla="+- 0 -3764 -3809"/>
                  <a:gd name="T63" fmla="*/ -376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7" h="169">
                    <a:moveTo>
                      <a:pt x="113" y="45"/>
                    </a:moveTo>
                    <a:lnTo>
                      <a:pt x="109" y="45"/>
                    </a:lnTo>
                    <a:lnTo>
                      <a:pt x="112" y="59"/>
                    </a:lnTo>
                    <a:lnTo>
                      <a:pt x="114" y="65"/>
                    </a:lnTo>
                    <a:lnTo>
                      <a:pt x="149" y="127"/>
                    </a:lnTo>
                    <a:lnTo>
                      <a:pt x="151" y="124"/>
                    </a:lnTo>
                    <a:lnTo>
                      <a:pt x="153" y="121"/>
                    </a:lnTo>
                    <a:lnTo>
                      <a:pt x="158" y="120"/>
                    </a:lnTo>
                    <a:lnTo>
                      <a:pt x="166" y="120"/>
                    </a:lnTo>
                    <a:lnTo>
                      <a:pt x="166" y="119"/>
                    </a:lnTo>
                    <a:lnTo>
                      <a:pt x="160" y="116"/>
                    </a:lnTo>
                    <a:lnTo>
                      <a:pt x="155" y="113"/>
                    </a:lnTo>
                    <a:lnTo>
                      <a:pt x="121" y="69"/>
                    </a:lnTo>
                    <a:lnTo>
                      <a:pt x="118" y="61"/>
                    </a:lnTo>
                    <a:lnTo>
                      <a:pt x="115" y="53"/>
                    </a:lnTo>
                    <a:lnTo>
                      <a:pt x="113"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89" name="Freeform 248"/>
              <p:cNvSpPr/>
              <p:nvPr/>
            </p:nvSpPr>
            <p:spPr bwMode="auto">
              <a:xfrm>
                <a:off x="6623" y="-3809"/>
                <a:ext cx="167" cy="169"/>
              </a:xfrm>
              <a:custGeom>
                <a:gdLst>
                  <a:gd name="T0" fmla="+- 0 6751 6623"/>
                  <a:gd name="T1" fmla="*/ T0 w 167"/>
                  <a:gd name="T2" fmla="+- 0 -3700 -3809"/>
                  <a:gd name="T3" fmla="*/ -3700 h 169"/>
                  <a:gd name="T4" fmla="+- 0 6744 6623"/>
                  <a:gd name="T5" fmla="*/ T4 w 167"/>
                  <a:gd name="T6" fmla="+- 0 -3692 -3809"/>
                  <a:gd name="T7" fmla="*/ -3692 h 169"/>
                  <a:gd name="T8" fmla="+- 0 6684 6623"/>
                  <a:gd name="T9" fmla="*/ T8 w 167"/>
                  <a:gd name="T10" fmla="+- 0 -3692 -3809"/>
                  <a:gd name="T11" fmla="*/ -3692 h 169"/>
                  <a:gd name="T12" fmla="+- 0 6692 6623"/>
                  <a:gd name="T13" fmla="*/ T12 w 167"/>
                  <a:gd name="T14" fmla="+- 0 -3684 -3809"/>
                  <a:gd name="T15" fmla="*/ -3684 h 169"/>
                  <a:gd name="T16" fmla="+- 0 6697 6623"/>
                  <a:gd name="T17" fmla="*/ T16 w 167"/>
                  <a:gd name="T18" fmla="+- 0 -3686 -3809"/>
                  <a:gd name="T19" fmla="*/ -3686 h 169"/>
                  <a:gd name="T20" fmla="+- 0 6702 6623"/>
                  <a:gd name="T21" fmla="*/ T20 w 167"/>
                  <a:gd name="T22" fmla="+- 0 -3687 -3809"/>
                  <a:gd name="T23" fmla="*/ -3687 h 169"/>
                  <a:gd name="T24" fmla="+- 0 6761 6623"/>
                  <a:gd name="T25" fmla="*/ T24 w 167"/>
                  <a:gd name="T26" fmla="+- 0 -3687 -3809"/>
                  <a:gd name="T27" fmla="*/ -3687 h 169"/>
                  <a:gd name="T28" fmla="+- 0 6762 6623"/>
                  <a:gd name="T29" fmla="*/ T28 w 167"/>
                  <a:gd name="T30" fmla="+- 0 -3688 -3809"/>
                  <a:gd name="T31" fmla="*/ -3688 h 169"/>
                  <a:gd name="T32" fmla="+- 0 6761 6623"/>
                  <a:gd name="T33" fmla="*/ T32 w 167"/>
                  <a:gd name="T34" fmla="+- 0 -3689 -3809"/>
                  <a:gd name="T35" fmla="*/ -3689 h 169"/>
                  <a:gd name="T36" fmla="+- 0 6751 6623"/>
                  <a:gd name="T37" fmla="*/ T36 w 167"/>
                  <a:gd name="T38" fmla="+- 0 -3700 -3809"/>
                  <a:gd name="T39" fmla="*/ -370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9">
                    <a:moveTo>
                      <a:pt x="128" y="109"/>
                    </a:moveTo>
                    <a:lnTo>
                      <a:pt x="121" y="117"/>
                    </a:lnTo>
                    <a:lnTo>
                      <a:pt x="61" y="117"/>
                    </a:lnTo>
                    <a:lnTo>
                      <a:pt x="69" y="125"/>
                    </a:lnTo>
                    <a:lnTo>
                      <a:pt x="74" y="123"/>
                    </a:lnTo>
                    <a:lnTo>
                      <a:pt x="79" y="122"/>
                    </a:lnTo>
                    <a:lnTo>
                      <a:pt x="138" y="122"/>
                    </a:lnTo>
                    <a:lnTo>
                      <a:pt x="139" y="121"/>
                    </a:lnTo>
                    <a:lnTo>
                      <a:pt x="138" y="120"/>
                    </a:lnTo>
                    <a:lnTo>
                      <a:pt x="128" y="1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0" name="Freeform 249"/>
              <p:cNvSpPr/>
              <p:nvPr/>
            </p:nvSpPr>
            <p:spPr bwMode="auto">
              <a:xfrm>
                <a:off x="6623" y="-3809"/>
                <a:ext cx="167" cy="169"/>
              </a:xfrm>
              <a:custGeom>
                <a:gdLst>
                  <a:gd name="T0" fmla="+- 0 6789 6623"/>
                  <a:gd name="T1" fmla="*/ T0 w 167"/>
                  <a:gd name="T2" fmla="+- 0 -3689 -3809"/>
                  <a:gd name="T3" fmla="*/ -3689 h 169"/>
                  <a:gd name="T4" fmla="+- 0 6781 6623"/>
                  <a:gd name="T5" fmla="*/ T4 w 167"/>
                  <a:gd name="T6" fmla="+- 0 -3689 -3809"/>
                  <a:gd name="T7" fmla="*/ -3689 h 169"/>
                  <a:gd name="T8" fmla="+- 0 6789 6623"/>
                  <a:gd name="T9" fmla="*/ T8 w 167"/>
                  <a:gd name="T10" fmla="+- 0 -3687 -3809"/>
                  <a:gd name="T11" fmla="*/ -3687 h 169"/>
                  <a:gd name="T12" fmla="+- 0 6789 6623"/>
                  <a:gd name="T13" fmla="*/ T12 w 167"/>
                  <a:gd name="T14" fmla="+- 0 -3689 -3809"/>
                  <a:gd name="T15" fmla="*/ -3689 h 169"/>
                </a:gdLst>
                <a:cxnLst>
                  <a:cxn ang="0">
                    <a:pos x="T1" y="T3"/>
                  </a:cxn>
                  <a:cxn ang="0">
                    <a:pos x="T5" y="T7"/>
                  </a:cxn>
                  <a:cxn ang="0">
                    <a:pos x="T9" y="T11"/>
                  </a:cxn>
                  <a:cxn ang="0">
                    <a:pos x="T13" y="T15"/>
                  </a:cxn>
                </a:cxnLst>
                <a:rect l="0" t="0" r="r" b="b"/>
                <a:pathLst>
                  <a:path w="167" h="169">
                    <a:moveTo>
                      <a:pt x="166" y="120"/>
                    </a:moveTo>
                    <a:lnTo>
                      <a:pt x="158" y="120"/>
                    </a:lnTo>
                    <a:lnTo>
                      <a:pt x="166" y="122"/>
                    </a:lnTo>
                    <a:lnTo>
                      <a:pt x="166" y="1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1" name="Freeform 250"/>
              <p:cNvSpPr/>
              <p:nvPr/>
            </p:nvSpPr>
            <p:spPr bwMode="auto">
              <a:xfrm>
                <a:off x="6623" y="-3809"/>
                <a:ext cx="167" cy="169"/>
              </a:xfrm>
              <a:custGeom>
                <a:gdLst>
                  <a:gd name="T0" fmla="+- 0 6729 6623"/>
                  <a:gd name="T1" fmla="*/ T0 w 167"/>
                  <a:gd name="T2" fmla="+- 0 -3753 -3809"/>
                  <a:gd name="T3" fmla="*/ -3753 h 169"/>
                  <a:gd name="T4" fmla="+- 0 6719 6623"/>
                  <a:gd name="T5" fmla="*/ T4 w 167"/>
                  <a:gd name="T6" fmla="+- 0 -3753 -3809"/>
                  <a:gd name="T7" fmla="*/ -3753 h 169"/>
                  <a:gd name="T8" fmla="+- 0 6719 6623"/>
                  <a:gd name="T9" fmla="*/ T8 w 167"/>
                  <a:gd name="T10" fmla="+- 0 -3692 -3809"/>
                  <a:gd name="T11" fmla="*/ -3692 h 169"/>
                  <a:gd name="T12" fmla="+- 0 6729 6623"/>
                  <a:gd name="T13" fmla="*/ T12 w 167"/>
                  <a:gd name="T14" fmla="+- 0 -3692 -3809"/>
                  <a:gd name="T15" fmla="*/ -3692 h 169"/>
                  <a:gd name="T16" fmla="+- 0 6729 6623"/>
                  <a:gd name="T17" fmla="*/ T16 w 167"/>
                  <a:gd name="T18" fmla="+- 0 -3753 -3809"/>
                  <a:gd name="T19" fmla="*/ -3753 h 169"/>
                </a:gdLst>
                <a:cxnLst>
                  <a:cxn ang="0">
                    <a:pos x="T1" y="T3"/>
                  </a:cxn>
                  <a:cxn ang="0">
                    <a:pos x="T5" y="T7"/>
                  </a:cxn>
                  <a:cxn ang="0">
                    <a:pos x="T9" y="T11"/>
                  </a:cxn>
                  <a:cxn ang="0">
                    <a:pos x="T13" y="T15"/>
                  </a:cxn>
                  <a:cxn ang="0">
                    <a:pos x="T17" y="T19"/>
                  </a:cxn>
                </a:cxnLst>
                <a:rect l="0" t="0" r="r" b="b"/>
                <a:pathLst>
                  <a:path w="167" h="169">
                    <a:moveTo>
                      <a:pt x="106" y="56"/>
                    </a:moveTo>
                    <a:lnTo>
                      <a:pt x="96" y="56"/>
                    </a:lnTo>
                    <a:lnTo>
                      <a:pt x="96" y="117"/>
                    </a:lnTo>
                    <a:lnTo>
                      <a:pt x="106" y="117"/>
                    </a:lnTo>
                    <a:lnTo>
                      <a:pt x="106" y="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2" name="Freeform 251"/>
              <p:cNvSpPr/>
              <p:nvPr/>
            </p:nvSpPr>
            <p:spPr bwMode="auto">
              <a:xfrm>
                <a:off x="6623" y="-3809"/>
                <a:ext cx="167" cy="169"/>
              </a:xfrm>
              <a:custGeom>
                <a:gdLst>
                  <a:gd name="T0" fmla="+- 0 6657 6623"/>
                  <a:gd name="T1" fmla="*/ T0 w 167"/>
                  <a:gd name="T2" fmla="+- 0 -3809 -3809"/>
                  <a:gd name="T3" fmla="*/ -3809 h 169"/>
                  <a:gd name="T4" fmla="+- 0 6638 6623"/>
                  <a:gd name="T5" fmla="*/ T4 w 167"/>
                  <a:gd name="T6" fmla="+- 0 -3744 -3809"/>
                  <a:gd name="T7" fmla="*/ -3744 h 169"/>
                  <a:gd name="T8" fmla="+- 0 6623 6623"/>
                  <a:gd name="T9" fmla="*/ T8 w 167"/>
                  <a:gd name="T10" fmla="+- 0 -3713 -3809"/>
                  <a:gd name="T11" fmla="*/ -3713 h 169"/>
                  <a:gd name="T12" fmla="+- 0 6625 6623"/>
                  <a:gd name="T13" fmla="*/ T12 w 167"/>
                  <a:gd name="T14" fmla="+- 0 -3712 -3809"/>
                  <a:gd name="T15" fmla="*/ -3712 h 169"/>
                  <a:gd name="T16" fmla="+- 0 6647 6623"/>
                  <a:gd name="T17" fmla="*/ T16 w 167"/>
                  <a:gd name="T18" fmla="+- 0 -3746 -3809"/>
                  <a:gd name="T19" fmla="*/ -3746 h 169"/>
                  <a:gd name="T20" fmla="+- 0 6656 6623"/>
                  <a:gd name="T21" fmla="*/ T20 w 167"/>
                  <a:gd name="T22" fmla="+- 0 -3746 -3809"/>
                  <a:gd name="T23" fmla="*/ -3746 h 169"/>
                  <a:gd name="T24" fmla="+- 0 6656 6623"/>
                  <a:gd name="T25" fmla="*/ T24 w 167"/>
                  <a:gd name="T26" fmla="+- 0 -3754 -3809"/>
                  <a:gd name="T27" fmla="*/ -3754 h 169"/>
                  <a:gd name="T28" fmla="+- 0 6659 6623"/>
                  <a:gd name="T29" fmla="*/ T28 w 167"/>
                  <a:gd name="T30" fmla="+- 0 -3756 -3809"/>
                  <a:gd name="T31" fmla="*/ -3756 h 169"/>
                  <a:gd name="T32" fmla="+- 0 6661 6623"/>
                  <a:gd name="T33" fmla="*/ T32 w 167"/>
                  <a:gd name="T34" fmla="+- 0 -3758 -3809"/>
                  <a:gd name="T35" fmla="*/ -3758 h 169"/>
                  <a:gd name="T36" fmla="+- 0 6659 6623"/>
                  <a:gd name="T37" fmla="*/ T36 w 167"/>
                  <a:gd name="T38" fmla="+- 0 -3759 -3809"/>
                  <a:gd name="T39" fmla="*/ -3759 h 169"/>
                  <a:gd name="T40" fmla="+- 0 6654 6623"/>
                  <a:gd name="T41" fmla="*/ T40 w 167"/>
                  <a:gd name="T42" fmla="+- 0 -3762 -3809"/>
                  <a:gd name="T43" fmla="*/ -3762 h 169"/>
                  <a:gd name="T44" fmla="+- 0 6660 6623"/>
                  <a:gd name="T45" fmla="*/ T44 w 167"/>
                  <a:gd name="T46" fmla="+- 0 -3777 -3809"/>
                  <a:gd name="T47" fmla="*/ -3777 h 169"/>
                  <a:gd name="T48" fmla="+- 0 6667 6623"/>
                  <a:gd name="T49" fmla="*/ T48 w 167"/>
                  <a:gd name="T50" fmla="+- 0 -3796 -3809"/>
                  <a:gd name="T51" fmla="*/ -3796 h 169"/>
                  <a:gd name="T52" fmla="+- 0 6672 6623"/>
                  <a:gd name="T53" fmla="*/ T52 w 167"/>
                  <a:gd name="T54" fmla="+- 0 -3798 -3809"/>
                  <a:gd name="T55" fmla="*/ -3798 h 169"/>
                  <a:gd name="T56" fmla="+- 0 6673 6623"/>
                  <a:gd name="T57" fmla="*/ T56 w 167"/>
                  <a:gd name="T58" fmla="+- 0 -3799 -3809"/>
                  <a:gd name="T59" fmla="*/ -3799 h 169"/>
                  <a:gd name="T60" fmla="+- 0 6672 6623"/>
                  <a:gd name="T61" fmla="*/ T60 w 167"/>
                  <a:gd name="T62" fmla="+- 0 -3800 -3809"/>
                  <a:gd name="T63" fmla="*/ -3800 h 169"/>
                  <a:gd name="T64" fmla="+- 0 6657 6623"/>
                  <a:gd name="T65" fmla="*/ T64 w 167"/>
                  <a:gd name="T66" fmla="+- 0 -3809 -3809"/>
                  <a:gd name="T67" fmla="*/ -380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7" h="169">
                    <a:moveTo>
                      <a:pt x="34" y="0"/>
                    </a:moveTo>
                    <a:lnTo>
                      <a:pt x="15" y="65"/>
                    </a:lnTo>
                    <a:lnTo>
                      <a:pt x="0" y="96"/>
                    </a:lnTo>
                    <a:lnTo>
                      <a:pt x="2" y="97"/>
                    </a:lnTo>
                    <a:lnTo>
                      <a:pt x="24" y="63"/>
                    </a:lnTo>
                    <a:lnTo>
                      <a:pt x="33" y="63"/>
                    </a:lnTo>
                    <a:lnTo>
                      <a:pt x="33" y="55"/>
                    </a:lnTo>
                    <a:lnTo>
                      <a:pt x="36" y="53"/>
                    </a:lnTo>
                    <a:lnTo>
                      <a:pt x="38" y="51"/>
                    </a:lnTo>
                    <a:lnTo>
                      <a:pt x="36" y="50"/>
                    </a:lnTo>
                    <a:lnTo>
                      <a:pt x="31" y="47"/>
                    </a:lnTo>
                    <a:lnTo>
                      <a:pt x="37" y="32"/>
                    </a:lnTo>
                    <a:lnTo>
                      <a:pt x="44" y="13"/>
                    </a:lnTo>
                    <a:lnTo>
                      <a:pt x="49" y="11"/>
                    </a:lnTo>
                    <a:lnTo>
                      <a:pt x="50" y="10"/>
                    </a:lnTo>
                    <a:lnTo>
                      <a:pt x="49" y="9"/>
                    </a:lnTo>
                    <a:lnTo>
                      <a:pt x="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3" name="Freeform 252"/>
              <p:cNvSpPr/>
              <p:nvPr/>
            </p:nvSpPr>
            <p:spPr bwMode="auto">
              <a:xfrm>
                <a:off x="6623" y="-3809"/>
                <a:ext cx="167" cy="169"/>
              </a:xfrm>
              <a:custGeom>
                <a:gdLst>
                  <a:gd name="T0" fmla="+- 0 6767 6623"/>
                  <a:gd name="T1" fmla="*/ T0 w 167"/>
                  <a:gd name="T2" fmla="+- 0 -3779 -3809"/>
                  <a:gd name="T3" fmla="*/ -3779 h 169"/>
                  <a:gd name="T4" fmla="+- 0 6760 6623"/>
                  <a:gd name="T5" fmla="*/ T4 w 167"/>
                  <a:gd name="T6" fmla="+- 0 -3769 -3809"/>
                  <a:gd name="T7" fmla="*/ -3769 h 169"/>
                  <a:gd name="T8" fmla="+- 0 6666 6623"/>
                  <a:gd name="T9" fmla="*/ T8 w 167"/>
                  <a:gd name="T10" fmla="+- 0 -3769 -3809"/>
                  <a:gd name="T11" fmla="*/ -3769 h 169"/>
                  <a:gd name="T12" fmla="+- 0 6674 6623"/>
                  <a:gd name="T13" fmla="*/ T12 w 167"/>
                  <a:gd name="T14" fmla="+- 0 -3762 -3809"/>
                  <a:gd name="T15" fmla="*/ -3762 h 169"/>
                  <a:gd name="T16" fmla="+- 0 6680 6623"/>
                  <a:gd name="T17" fmla="*/ T16 w 167"/>
                  <a:gd name="T18" fmla="+- 0 -3763 -3809"/>
                  <a:gd name="T19" fmla="*/ -3763 h 169"/>
                  <a:gd name="T20" fmla="+- 0 6685 6623"/>
                  <a:gd name="T21" fmla="*/ T20 w 167"/>
                  <a:gd name="T22" fmla="+- 0 -3764 -3809"/>
                  <a:gd name="T23" fmla="*/ -3764 h 169"/>
                  <a:gd name="T24" fmla="+- 0 6781 6623"/>
                  <a:gd name="T25" fmla="*/ T24 w 167"/>
                  <a:gd name="T26" fmla="+- 0 -3764 -3809"/>
                  <a:gd name="T27" fmla="*/ -3764 h 169"/>
                  <a:gd name="T28" fmla="+- 0 6782 6623"/>
                  <a:gd name="T29" fmla="*/ T28 w 167"/>
                  <a:gd name="T30" fmla="+- 0 -3765 -3809"/>
                  <a:gd name="T31" fmla="*/ -3765 h 169"/>
                  <a:gd name="T32" fmla="+- 0 6781 6623"/>
                  <a:gd name="T33" fmla="*/ T32 w 167"/>
                  <a:gd name="T34" fmla="+- 0 -3765 -3809"/>
                  <a:gd name="T35" fmla="*/ -3765 h 169"/>
                  <a:gd name="T36" fmla="+- 0 6767 6623"/>
                  <a:gd name="T37" fmla="*/ T36 w 167"/>
                  <a:gd name="T38" fmla="+- 0 -3779 -3809"/>
                  <a:gd name="T39" fmla="*/ -377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9">
                    <a:moveTo>
                      <a:pt x="144" y="30"/>
                    </a:moveTo>
                    <a:lnTo>
                      <a:pt x="137" y="40"/>
                    </a:lnTo>
                    <a:lnTo>
                      <a:pt x="43" y="40"/>
                    </a:lnTo>
                    <a:lnTo>
                      <a:pt x="51" y="47"/>
                    </a:lnTo>
                    <a:lnTo>
                      <a:pt x="57" y="46"/>
                    </a:lnTo>
                    <a:lnTo>
                      <a:pt x="62" y="45"/>
                    </a:lnTo>
                    <a:lnTo>
                      <a:pt x="158" y="45"/>
                    </a:lnTo>
                    <a:lnTo>
                      <a:pt x="159" y="44"/>
                    </a:lnTo>
                    <a:lnTo>
                      <a:pt x="158" y="44"/>
                    </a:lnTo>
                    <a:lnTo>
                      <a:pt x="144"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4" name="Freeform 253"/>
              <p:cNvSpPr/>
              <p:nvPr/>
            </p:nvSpPr>
            <p:spPr bwMode="auto">
              <a:xfrm>
                <a:off x="6623" y="-3809"/>
                <a:ext cx="167" cy="169"/>
              </a:xfrm>
              <a:custGeom>
                <a:gdLst>
                  <a:gd name="T0" fmla="+- 0 6718 6623"/>
                  <a:gd name="T1" fmla="*/ T0 w 167"/>
                  <a:gd name="T2" fmla="+- 0 -3809 -3809"/>
                  <a:gd name="T3" fmla="*/ -3809 h 169"/>
                  <a:gd name="T4" fmla="+- 0 6719 6623"/>
                  <a:gd name="T5" fmla="*/ T4 w 167"/>
                  <a:gd name="T6" fmla="+- 0 -3791 -3809"/>
                  <a:gd name="T7" fmla="*/ -3791 h 169"/>
                  <a:gd name="T8" fmla="+- 0 6719 6623"/>
                  <a:gd name="T9" fmla="*/ T8 w 167"/>
                  <a:gd name="T10" fmla="+- 0 -3769 -3809"/>
                  <a:gd name="T11" fmla="*/ -3769 h 169"/>
                  <a:gd name="T12" fmla="+- 0 6729 6623"/>
                  <a:gd name="T13" fmla="*/ T12 w 167"/>
                  <a:gd name="T14" fmla="+- 0 -3769 -3809"/>
                  <a:gd name="T15" fmla="*/ -3769 h 169"/>
                  <a:gd name="T16" fmla="+- 0 6729 6623"/>
                  <a:gd name="T17" fmla="*/ T16 w 167"/>
                  <a:gd name="T18" fmla="+- 0 -3796 -3809"/>
                  <a:gd name="T19" fmla="*/ -3796 h 169"/>
                  <a:gd name="T20" fmla="+- 0 6733 6623"/>
                  <a:gd name="T21" fmla="*/ T20 w 167"/>
                  <a:gd name="T22" fmla="+- 0 -3799 -3809"/>
                  <a:gd name="T23" fmla="*/ -3799 h 169"/>
                  <a:gd name="T24" fmla="+- 0 6735 6623"/>
                  <a:gd name="T25" fmla="*/ T24 w 167"/>
                  <a:gd name="T26" fmla="+- 0 -3801 -3809"/>
                  <a:gd name="T27" fmla="*/ -3801 h 169"/>
                  <a:gd name="T28" fmla="+- 0 6733 6623"/>
                  <a:gd name="T29" fmla="*/ T28 w 167"/>
                  <a:gd name="T30" fmla="+- 0 -3803 -3809"/>
                  <a:gd name="T31" fmla="*/ -3803 h 169"/>
                  <a:gd name="T32" fmla="+- 0 6718 6623"/>
                  <a:gd name="T33" fmla="*/ T32 w 167"/>
                  <a:gd name="T34" fmla="+- 0 -3809 -3809"/>
                  <a:gd name="T35" fmla="*/ -380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7" h="169">
                    <a:moveTo>
                      <a:pt x="95" y="0"/>
                    </a:moveTo>
                    <a:lnTo>
                      <a:pt x="96" y="18"/>
                    </a:lnTo>
                    <a:lnTo>
                      <a:pt x="96" y="40"/>
                    </a:lnTo>
                    <a:lnTo>
                      <a:pt x="106" y="40"/>
                    </a:lnTo>
                    <a:lnTo>
                      <a:pt x="106" y="13"/>
                    </a:lnTo>
                    <a:lnTo>
                      <a:pt x="110" y="10"/>
                    </a:lnTo>
                    <a:lnTo>
                      <a:pt x="112" y="8"/>
                    </a:lnTo>
                    <a:lnTo>
                      <a:pt x="110" y="6"/>
                    </a:lnTo>
                    <a:lnTo>
                      <a:pt x="9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3" name="Group 254"/>
            <p:cNvGrpSpPr/>
            <p:nvPr/>
          </p:nvGrpSpPr>
          <p:grpSpPr>
            <a:xfrm>
              <a:off x="7174" y="-3736"/>
              <a:ext cx="148" cy="2"/>
              <a:chOff x="7174" y="-3736"/>
              <a:chExt cx="148" cy="2"/>
            </a:xfrm>
          </p:grpSpPr>
          <p:sp>
            <p:nvSpPr>
              <p:cNvPr id="1683" name="Freeform 255"/>
              <p:cNvSpPr/>
              <p:nvPr/>
            </p:nvSpPr>
            <p:spPr bwMode="auto">
              <a:xfrm>
                <a:off x="7174" y="-3736"/>
                <a:ext cx="148" cy="2"/>
              </a:xfrm>
              <a:custGeom>
                <a:gdLst>
                  <a:gd name="T0" fmla="+- 0 7174 7174"/>
                  <a:gd name="T1" fmla="*/ T0 w 148"/>
                  <a:gd name="T2" fmla="+- 0 7322 7174"/>
                  <a:gd name="T3" fmla="*/ T2 w 148"/>
                </a:gdLst>
                <a:cxnLst>
                  <a:cxn ang="0">
                    <a:pos x="T1" y="0"/>
                  </a:cxn>
                  <a:cxn ang="0">
                    <a:pos x="T3" y="0"/>
                  </a:cxn>
                </a:cxnLst>
                <a:rect l="0" t="0" r="r" b="b"/>
                <a:pathLst>
                  <a:path w="148">
                    <a:moveTo>
                      <a:pt x="0" y="0"/>
                    </a:moveTo>
                    <a:lnTo>
                      <a:pt x="148"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684" name="Picture 256"/>
              <p:cNvPicPr>
                <a:picLocks noChangeAspect="1" noChangeArrowheads="1"/>
              </p:cNvPicPr>
              <p:nvPr/>
            </p:nvPicPr>
            <p:blipFill>
              <a:blip r:embed="rId19">
                <a:extLst>
                  <a:ext uri="{28A0092B-C50C-407E-A947-70E740481C1C}">
                    <a14:useLocalDpi xmlns:a14="http://schemas.microsoft.com/office/drawing/2010/main" val="0"/>
                  </a:ext>
                </a:extLst>
              </a:blip>
              <a:stretch>
                <a:fillRect/>
              </a:stretch>
            </p:blipFill>
            <p:spPr bwMode="auto">
              <a:xfrm>
                <a:off x="7513" y="-4133"/>
                <a:ext cx="1281" cy="87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74" name="Group 257"/>
            <p:cNvGrpSpPr/>
            <p:nvPr/>
          </p:nvGrpSpPr>
          <p:grpSpPr>
            <a:xfrm>
              <a:off x="7569" y="-4077"/>
              <a:ext cx="1108" cy="700"/>
              <a:chOff x="7569" y="-4077"/>
              <a:chExt cx="1108" cy="700"/>
            </a:xfrm>
          </p:grpSpPr>
          <p:sp>
            <p:nvSpPr>
              <p:cNvPr id="1681" name="Freeform 258"/>
              <p:cNvSpPr/>
              <p:nvPr/>
            </p:nvSpPr>
            <p:spPr bwMode="auto">
              <a:xfrm>
                <a:off x="7569" y="-4077"/>
                <a:ext cx="1108" cy="700"/>
              </a:xfrm>
              <a:custGeom>
                <a:gdLst>
                  <a:gd name="T0" fmla="+- 0 8677 7569"/>
                  <a:gd name="T1" fmla="*/ T0 w 1108"/>
                  <a:gd name="T2" fmla="+- 0 -4077 -4077"/>
                  <a:gd name="T3" fmla="*/ -4077 h 700"/>
                  <a:gd name="T4" fmla="+- 0 7569 7569"/>
                  <a:gd name="T5" fmla="*/ T4 w 1108"/>
                  <a:gd name="T6" fmla="+- 0 -4077 -4077"/>
                  <a:gd name="T7" fmla="*/ -4077 h 700"/>
                  <a:gd name="T8" fmla="+- 0 7569 7569"/>
                  <a:gd name="T9" fmla="*/ T8 w 1108"/>
                  <a:gd name="T10" fmla="+- 0 -3377 -4077"/>
                  <a:gd name="T11" fmla="*/ -3377 h 700"/>
                  <a:gd name="T12" fmla="+- 0 8677 7569"/>
                  <a:gd name="T13" fmla="*/ T12 w 1108"/>
                  <a:gd name="T14" fmla="+- 0 -3377 -4077"/>
                  <a:gd name="T15" fmla="*/ -3377 h 700"/>
                  <a:gd name="T16" fmla="+- 0 8677 7569"/>
                  <a:gd name="T17" fmla="*/ T16 w 1108"/>
                  <a:gd name="T18" fmla="+- 0 -4077 -4077"/>
                  <a:gd name="T19" fmla="*/ -4077 h 700"/>
                </a:gdLst>
                <a:cxnLst>
                  <a:cxn ang="0">
                    <a:pos x="T1" y="T3"/>
                  </a:cxn>
                  <a:cxn ang="0">
                    <a:pos x="T5" y="T7"/>
                  </a:cxn>
                  <a:cxn ang="0">
                    <a:pos x="T9" y="T11"/>
                  </a:cxn>
                  <a:cxn ang="0">
                    <a:pos x="T13" y="T15"/>
                  </a:cxn>
                  <a:cxn ang="0">
                    <a:pos x="T17" y="T19"/>
                  </a:cxn>
                </a:cxnLst>
                <a:rect l="0" t="0" r="r" b="b"/>
                <a:pathLst>
                  <a:path w="1108" h="700">
                    <a:moveTo>
                      <a:pt x="1108" y="0"/>
                    </a:moveTo>
                    <a:lnTo>
                      <a:pt x="0" y="0"/>
                    </a:lnTo>
                    <a:lnTo>
                      <a:pt x="0" y="700"/>
                    </a:lnTo>
                    <a:lnTo>
                      <a:pt x="1108" y="700"/>
                    </a:lnTo>
                    <a:lnTo>
                      <a:pt x="1108"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682" name="Picture 259"/>
              <p:cNvPicPr>
                <a:picLocks noChangeAspect="1" noChangeArrowheads="1"/>
              </p:cNvPicPr>
              <p:nvPr/>
            </p:nvPicPr>
            <p:blipFill>
              <a:blip r:embed="rId20">
                <a:extLst>
                  <a:ext uri="{28A0092B-C50C-407E-A947-70E740481C1C}">
                    <a14:useLocalDpi xmlns:a14="http://schemas.microsoft.com/office/drawing/2010/main" val="0"/>
                  </a:ext>
                </a:extLst>
              </a:blip>
              <a:stretch>
                <a:fillRect/>
              </a:stretch>
            </p:blipFill>
            <p:spPr bwMode="auto">
              <a:xfrm>
                <a:off x="7770" y="-3919"/>
                <a:ext cx="702" cy="38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75" name="Group 260"/>
            <p:cNvGrpSpPr/>
            <p:nvPr/>
          </p:nvGrpSpPr>
          <p:grpSpPr>
            <a:xfrm>
              <a:off x="7174" y="-3736"/>
              <a:ext cx="345" cy="2"/>
              <a:chOff x="7174" y="-3736"/>
              <a:chExt cx="345" cy="2"/>
            </a:xfrm>
          </p:grpSpPr>
          <p:sp>
            <p:nvSpPr>
              <p:cNvPr id="1680" name="Freeform 261"/>
              <p:cNvSpPr/>
              <p:nvPr/>
            </p:nvSpPr>
            <p:spPr bwMode="auto">
              <a:xfrm>
                <a:off x="7174" y="-3736"/>
                <a:ext cx="345" cy="2"/>
              </a:xfrm>
              <a:custGeom>
                <a:gdLst>
                  <a:gd name="T0" fmla="+- 0 7174 7174"/>
                  <a:gd name="T1" fmla="*/ T0 w 345"/>
                  <a:gd name="T2" fmla="+- 0 7519 7174"/>
                  <a:gd name="T3" fmla="*/ T2 w 345"/>
                </a:gdLst>
                <a:cxnLst>
                  <a:cxn ang="0">
                    <a:pos x="T1" y="0"/>
                  </a:cxn>
                  <a:cxn ang="0">
                    <a:pos x="T3" y="0"/>
                  </a:cxn>
                </a:cxnLst>
                <a:rect l="0" t="0" r="r" b="b"/>
                <a:pathLst>
                  <a:path w="345">
                    <a:moveTo>
                      <a:pt x="0" y="0"/>
                    </a:moveTo>
                    <a:lnTo>
                      <a:pt x="345"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6" name="Group 262"/>
            <p:cNvGrpSpPr/>
            <p:nvPr/>
          </p:nvGrpSpPr>
          <p:grpSpPr>
            <a:xfrm>
              <a:off x="7477" y="-3770"/>
              <a:ext cx="97" cy="68"/>
              <a:chOff x="7477" y="-3770"/>
              <a:chExt cx="97" cy="68"/>
            </a:xfrm>
          </p:grpSpPr>
          <p:sp>
            <p:nvSpPr>
              <p:cNvPr id="1679" name="Freeform 263"/>
              <p:cNvSpPr/>
              <p:nvPr/>
            </p:nvSpPr>
            <p:spPr bwMode="auto">
              <a:xfrm>
                <a:off x="7477" y="-3770"/>
                <a:ext cx="97" cy="68"/>
              </a:xfrm>
              <a:custGeom>
                <a:gdLst>
                  <a:gd name="T0" fmla="+- 0 7477 7477"/>
                  <a:gd name="T1" fmla="*/ T0 w 97"/>
                  <a:gd name="T2" fmla="+- 0 -3770 -3770"/>
                  <a:gd name="T3" fmla="*/ -3770 h 68"/>
                  <a:gd name="T4" fmla="+- 0 7489 7477"/>
                  <a:gd name="T5" fmla="*/ T4 w 97"/>
                  <a:gd name="T6" fmla="+- 0 -3736 -3770"/>
                  <a:gd name="T7" fmla="*/ -3736 h 68"/>
                  <a:gd name="T8" fmla="+- 0 7477 7477"/>
                  <a:gd name="T9" fmla="*/ T8 w 97"/>
                  <a:gd name="T10" fmla="+- 0 -3702 -3770"/>
                  <a:gd name="T11" fmla="*/ -3702 h 68"/>
                  <a:gd name="T12" fmla="+- 0 7573 7477"/>
                  <a:gd name="T13" fmla="*/ T12 w 97"/>
                  <a:gd name="T14" fmla="+- 0 -3736 -3770"/>
                  <a:gd name="T15" fmla="*/ -3736 h 68"/>
                  <a:gd name="T16" fmla="+- 0 7477 7477"/>
                  <a:gd name="T17" fmla="*/ T16 w 97"/>
                  <a:gd name="T18" fmla="+- 0 -3770 -3770"/>
                  <a:gd name="T19" fmla="*/ -3770 h 68"/>
                </a:gdLst>
                <a:cxnLst>
                  <a:cxn ang="0">
                    <a:pos x="T1" y="T3"/>
                  </a:cxn>
                  <a:cxn ang="0">
                    <a:pos x="T5" y="T7"/>
                  </a:cxn>
                  <a:cxn ang="0">
                    <a:pos x="T9" y="T11"/>
                  </a:cxn>
                  <a:cxn ang="0">
                    <a:pos x="T13" y="T15"/>
                  </a:cxn>
                  <a:cxn ang="0">
                    <a:pos x="T17" y="T19"/>
                  </a:cxn>
                </a:cxnLst>
                <a:rect l="0" t="0" r="r" b="b"/>
                <a:pathLst>
                  <a:path w="97" h="68">
                    <a:moveTo>
                      <a:pt x="0" y="0"/>
                    </a:moveTo>
                    <a:lnTo>
                      <a:pt x="12" y="34"/>
                    </a:lnTo>
                    <a:lnTo>
                      <a:pt x="0" y="68"/>
                    </a:lnTo>
                    <a:lnTo>
                      <a:pt x="96"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7" name="Group 264"/>
            <p:cNvGrpSpPr/>
            <p:nvPr/>
          </p:nvGrpSpPr>
          <p:grpSpPr>
            <a:xfrm>
              <a:off x="7175" y="-5493"/>
              <a:ext cx="108" cy="2"/>
              <a:chOff x="7175" y="-5493"/>
              <a:chExt cx="108" cy="2"/>
            </a:xfrm>
          </p:grpSpPr>
          <p:sp>
            <p:nvSpPr>
              <p:cNvPr id="1678" name="Freeform 265"/>
              <p:cNvSpPr/>
              <p:nvPr/>
            </p:nvSpPr>
            <p:spPr bwMode="auto">
              <a:xfrm>
                <a:off x="7175" y="-5493"/>
                <a:ext cx="108" cy="2"/>
              </a:xfrm>
              <a:custGeom>
                <a:gdLst>
                  <a:gd name="T0" fmla="+- 0 7175 7175"/>
                  <a:gd name="T1" fmla="*/ T0 w 108"/>
                  <a:gd name="T2" fmla="+- 0 7282 7175"/>
                  <a:gd name="T3" fmla="*/ T2 w 108"/>
                </a:gdLst>
                <a:cxnLst>
                  <a:cxn ang="0">
                    <a:pos x="T1" y="0"/>
                  </a:cxn>
                  <a:cxn ang="0">
                    <a:pos x="T3" y="0"/>
                  </a:cxn>
                </a:cxnLst>
                <a:rect l="0" t="0" r="r" b="b"/>
                <a:pathLst>
                  <a:path w="108">
                    <a:moveTo>
                      <a:pt x="0" y="0"/>
                    </a:moveTo>
                    <a:lnTo>
                      <a:pt x="107"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8" name="Group 266"/>
            <p:cNvGrpSpPr/>
            <p:nvPr/>
          </p:nvGrpSpPr>
          <p:grpSpPr>
            <a:xfrm>
              <a:off x="7175" y="-5493"/>
              <a:ext cx="108" cy="2"/>
              <a:chOff x="7175" y="-5493"/>
              <a:chExt cx="108" cy="2"/>
            </a:xfrm>
          </p:grpSpPr>
          <p:sp>
            <p:nvSpPr>
              <p:cNvPr id="1677" name="Freeform 267"/>
              <p:cNvSpPr/>
              <p:nvPr/>
            </p:nvSpPr>
            <p:spPr bwMode="auto">
              <a:xfrm>
                <a:off x="7175" y="-5493"/>
                <a:ext cx="108" cy="2"/>
              </a:xfrm>
              <a:custGeom>
                <a:gdLst>
                  <a:gd name="T0" fmla="+- 0 7175 7175"/>
                  <a:gd name="T1" fmla="*/ T0 w 108"/>
                  <a:gd name="T2" fmla="+- 0 7282 7175"/>
                  <a:gd name="T3" fmla="*/ T2 w 108"/>
                </a:gdLst>
                <a:cxnLst>
                  <a:cxn ang="0">
                    <a:pos x="T1" y="0"/>
                  </a:cxn>
                  <a:cxn ang="0">
                    <a:pos x="T3" y="0"/>
                  </a:cxn>
                </a:cxnLst>
                <a:rect l="0" t="0" r="r" b="b"/>
                <a:pathLst>
                  <a:path w="108">
                    <a:moveTo>
                      <a:pt x="0" y="0"/>
                    </a:moveTo>
                    <a:lnTo>
                      <a:pt x="107" y="0"/>
                    </a:lnTo>
                  </a:path>
                </a:pathLst>
              </a:custGeom>
              <a:noFill/>
              <a:ln w="698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79" name="Group 268"/>
            <p:cNvGrpSpPr/>
            <p:nvPr/>
          </p:nvGrpSpPr>
          <p:grpSpPr>
            <a:xfrm>
              <a:off x="7282" y="-5489"/>
              <a:ext cx="9" cy="55"/>
              <a:chOff x="7282" y="-5489"/>
              <a:chExt cx="9" cy="55"/>
            </a:xfrm>
          </p:grpSpPr>
          <p:sp>
            <p:nvSpPr>
              <p:cNvPr id="1676" name="Freeform 269"/>
              <p:cNvSpPr/>
              <p:nvPr/>
            </p:nvSpPr>
            <p:spPr bwMode="auto">
              <a:xfrm>
                <a:off x="7282" y="-5489"/>
                <a:ext cx="9" cy="55"/>
              </a:xfrm>
              <a:custGeom>
                <a:gdLst>
                  <a:gd name="T0" fmla="+- 0 7282 7282"/>
                  <a:gd name="T1" fmla="*/ T0 w 9"/>
                  <a:gd name="T2" fmla="+- 0 -5435 -5489"/>
                  <a:gd name="T3" fmla="*/ -5435 h 55"/>
                  <a:gd name="T4" fmla="+- 0 7291 7282"/>
                  <a:gd name="T5" fmla="*/ T4 w 9"/>
                  <a:gd name="T6" fmla="+- 0 -5435 -5489"/>
                  <a:gd name="T7" fmla="*/ -5435 h 55"/>
                  <a:gd name="T8" fmla="+- 0 7291 7282"/>
                  <a:gd name="T9" fmla="*/ T8 w 9"/>
                  <a:gd name="T10" fmla="+- 0 -5489 -5489"/>
                  <a:gd name="T11" fmla="*/ -5489 h 55"/>
                  <a:gd name="T12" fmla="+- 0 7282 7282"/>
                  <a:gd name="T13" fmla="*/ T12 w 9"/>
                  <a:gd name="T14" fmla="+- 0 -5489 -5489"/>
                  <a:gd name="T15" fmla="*/ -5489 h 55"/>
                  <a:gd name="T16" fmla="+- 0 7282 7282"/>
                  <a:gd name="T17" fmla="*/ T16 w 9"/>
                  <a:gd name="T18" fmla="+- 0 -5435 -5489"/>
                  <a:gd name="T19" fmla="*/ -543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0" name="Group 270"/>
            <p:cNvGrpSpPr/>
            <p:nvPr/>
          </p:nvGrpSpPr>
          <p:grpSpPr>
            <a:xfrm>
              <a:off x="7287" y="-5437"/>
              <a:ext cx="2" cy="55"/>
              <a:chOff x="7287" y="-5437"/>
              <a:chExt cx="2" cy="55"/>
            </a:xfrm>
          </p:grpSpPr>
          <p:sp>
            <p:nvSpPr>
              <p:cNvPr id="1675" name="Freeform 271"/>
              <p:cNvSpPr/>
              <p:nvPr/>
            </p:nvSpPr>
            <p:spPr bwMode="auto">
              <a:xfrm>
                <a:off x="7287" y="-5437"/>
                <a:ext cx="2" cy="55"/>
              </a:xfrm>
              <a:custGeom>
                <a:gdLst>
                  <a:gd name="T0" fmla="+- 0 -5382 -5437"/>
                  <a:gd name="T1" fmla="*/ -5382 h 55"/>
                  <a:gd name="T2" fmla="+- 0 -5437 -5437"/>
                  <a:gd name="T3" fmla="*/ -5437 h 55"/>
                  <a:gd name="T4" fmla="+- 0 -5382 -5437"/>
                  <a:gd name="T5" fmla="*/ -538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1" name="Group 272"/>
            <p:cNvGrpSpPr/>
            <p:nvPr/>
          </p:nvGrpSpPr>
          <p:grpSpPr>
            <a:xfrm>
              <a:off x="7282" y="-5437"/>
              <a:ext cx="9" cy="55"/>
              <a:chOff x="7282" y="-5437"/>
              <a:chExt cx="9" cy="55"/>
            </a:xfrm>
          </p:grpSpPr>
          <p:sp>
            <p:nvSpPr>
              <p:cNvPr id="1674" name="Freeform 273"/>
              <p:cNvSpPr/>
              <p:nvPr/>
            </p:nvSpPr>
            <p:spPr bwMode="auto">
              <a:xfrm>
                <a:off x="7282" y="-5437"/>
                <a:ext cx="9" cy="55"/>
              </a:xfrm>
              <a:custGeom>
                <a:gdLst>
                  <a:gd name="T0" fmla="+- 0 7282 7282"/>
                  <a:gd name="T1" fmla="*/ T0 w 9"/>
                  <a:gd name="T2" fmla="+- 0 -5382 -5437"/>
                  <a:gd name="T3" fmla="*/ -5382 h 55"/>
                  <a:gd name="T4" fmla="+- 0 7291 7282"/>
                  <a:gd name="T5" fmla="*/ T4 w 9"/>
                  <a:gd name="T6" fmla="+- 0 -5382 -5437"/>
                  <a:gd name="T7" fmla="*/ -5382 h 55"/>
                  <a:gd name="T8" fmla="+- 0 7291 7282"/>
                  <a:gd name="T9" fmla="*/ T8 w 9"/>
                  <a:gd name="T10" fmla="+- 0 -5437 -5437"/>
                  <a:gd name="T11" fmla="*/ -5437 h 55"/>
                  <a:gd name="T12" fmla="+- 0 7282 7282"/>
                  <a:gd name="T13" fmla="*/ T12 w 9"/>
                  <a:gd name="T14" fmla="+- 0 -5437 -5437"/>
                  <a:gd name="T15" fmla="*/ -5437 h 55"/>
                  <a:gd name="T16" fmla="+- 0 7282 7282"/>
                  <a:gd name="T17" fmla="*/ T16 w 9"/>
                  <a:gd name="T18" fmla="+- 0 -5382 -5437"/>
                  <a:gd name="T19" fmla="*/ -538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2" name="Group 274"/>
            <p:cNvGrpSpPr/>
            <p:nvPr/>
          </p:nvGrpSpPr>
          <p:grpSpPr>
            <a:xfrm>
              <a:off x="7287" y="-5384"/>
              <a:ext cx="2" cy="55"/>
              <a:chOff x="7287" y="-5384"/>
              <a:chExt cx="2" cy="55"/>
            </a:xfrm>
          </p:grpSpPr>
          <p:sp>
            <p:nvSpPr>
              <p:cNvPr id="1673" name="Freeform 275"/>
              <p:cNvSpPr/>
              <p:nvPr/>
            </p:nvSpPr>
            <p:spPr bwMode="auto">
              <a:xfrm>
                <a:off x="7287" y="-5384"/>
                <a:ext cx="2" cy="55"/>
              </a:xfrm>
              <a:custGeom>
                <a:gdLst>
                  <a:gd name="T0" fmla="+- 0 -5330 -5384"/>
                  <a:gd name="T1" fmla="*/ -5330 h 55"/>
                  <a:gd name="T2" fmla="+- 0 -5384 -5384"/>
                  <a:gd name="T3" fmla="*/ -5384 h 55"/>
                  <a:gd name="T4" fmla="+- 0 -5330 -5384"/>
                  <a:gd name="T5" fmla="*/ -533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3" name="Group 276"/>
            <p:cNvGrpSpPr/>
            <p:nvPr/>
          </p:nvGrpSpPr>
          <p:grpSpPr>
            <a:xfrm>
              <a:off x="7282" y="-5384"/>
              <a:ext cx="9" cy="55"/>
              <a:chOff x="7282" y="-5384"/>
              <a:chExt cx="9" cy="55"/>
            </a:xfrm>
          </p:grpSpPr>
          <p:sp>
            <p:nvSpPr>
              <p:cNvPr id="1672" name="Freeform 277"/>
              <p:cNvSpPr/>
              <p:nvPr/>
            </p:nvSpPr>
            <p:spPr bwMode="auto">
              <a:xfrm>
                <a:off x="7282" y="-5384"/>
                <a:ext cx="9" cy="55"/>
              </a:xfrm>
              <a:custGeom>
                <a:gdLst>
                  <a:gd name="T0" fmla="+- 0 7282 7282"/>
                  <a:gd name="T1" fmla="*/ T0 w 9"/>
                  <a:gd name="T2" fmla="+- 0 -5330 -5384"/>
                  <a:gd name="T3" fmla="*/ -5330 h 55"/>
                  <a:gd name="T4" fmla="+- 0 7291 7282"/>
                  <a:gd name="T5" fmla="*/ T4 w 9"/>
                  <a:gd name="T6" fmla="+- 0 -5330 -5384"/>
                  <a:gd name="T7" fmla="*/ -5330 h 55"/>
                  <a:gd name="T8" fmla="+- 0 7291 7282"/>
                  <a:gd name="T9" fmla="*/ T8 w 9"/>
                  <a:gd name="T10" fmla="+- 0 -5384 -5384"/>
                  <a:gd name="T11" fmla="*/ -5384 h 55"/>
                  <a:gd name="T12" fmla="+- 0 7282 7282"/>
                  <a:gd name="T13" fmla="*/ T12 w 9"/>
                  <a:gd name="T14" fmla="+- 0 -5384 -5384"/>
                  <a:gd name="T15" fmla="*/ -5384 h 55"/>
                  <a:gd name="T16" fmla="+- 0 7282 7282"/>
                  <a:gd name="T17" fmla="*/ T16 w 9"/>
                  <a:gd name="T18" fmla="+- 0 -5330 -5384"/>
                  <a:gd name="T19" fmla="*/ -533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4" name="Group 278"/>
            <p:cNvGrpSpPr/>
            <p:nvPr/>
          </p:nvGrpSpPr>
          <p:grpSpPr>
            <a:xfrm>
              <a:off x="7287" y="-5332"/>
              <a:ext cx="2" cy="55"/>
              <a:chOff x="7287" y="-5332"/>
              <a:chExt cx="2" cy="55"/>
            </a:xfrm>
          </p:grpSpPr>
          <p:sp>
            <p:nvSpPr>
              <p:cNvPr id="1671" name="Freeform 279"/>
              <p:cNvSpPr/>
              <p:nvPr/>
            </p:nvSpPr>
            <p:spPr bwMode="auto">
              <a:xfrm>
                <a:off x="7287" y="-5332"/>
                <a:ext cx="2" cy="55"/>
              </a:xfrm>
              <a:custGeom>
                <a:gdLst>
                  <a:gd name="T0" fmla="+- 0 -5277 -5332"/>
                  <a:gd name="T1" fmla="*/ -5277 h 55"/>
                  <a:gd name="T2" fmla="+- 0 -5332 -5332"/>
                  <a:gd name="T3" fmla="*/ -5332 h 55"/>
                  <a:gd name="T4" fmla="+- 0 -5277 -5332"/>
                  <a:gd name="T5" fmla="*/ -527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5" name="Group 280"/>
            <p:cNvGrpSpPr/>
            <p:nvPr/>
          </p:nvGrpSpPr>
          <p:grpSpPr>
            <a:xfrm>
              <a:off x="7282" y="-5332"/>
              <a:ext cx="9" cy="55"/>
              <a:chOff x="7282" y="-5332"/>
              <a:chExt cx="9" cy="55"/>
            </a:xfrm>
          </p:grpSpPr>
          <p:sp>
            <p:nvSpPr>
              <p:cNvPr id="1670" name="Freeform 281"/>
              <p:cNvSpPr/>
              <p:nvPr/>
            </p:nvSpPr>
            <p:spPr bwMode="auto">
              <a:xfrm>
                <a:off x="7282" y="-5332"/>
                <a:ext cx="9" cy="55"/>
              </a:xfrm>
              <a:custGeom>
                <a:gdLst>
                  <a:gd name="T0" fmla="+- 0 7282 7282"/>
                  <a:gd name="T1" fmla="*/ T0 w 9"/>
                  <a:gd name="T2" fmla="+- 0 -5277 -5332"/>
                  <a:gd name="T3" fmla="*/ -5277 h 55"/>
                  <a:gd name="T4" fmla="+- 0 7291 7282"/>
                  <a:gd name="T5" fmla="*/ T4 w 9"/>
                  <a:gd name="T6" fmla="+- 0 -5277 -5332"/>
                  <a:gd name="T7" fmla="*/ -5277 h 55"/>
                  <a:gd name="T8" fmla="+- 0 7291 7282"/>
                  <a:gd name="T9" fmla="*/ T8 w 9"/>
                  <a:gd name="T10" fmla="+- 0 -5332 -5332"/>
                  <a:gd name="T11" fmla="*/ -5332 h 55"/>
                  <a:gd name="T12" fmla="+- 0 7282 7282"/>
                  <a:gd name="T13" fmla="*/ T12 w 9"/>
                  <a:gd name="T14" fmla="+- 0 -5332 -5332"/>
                  <a:gd name="T15" fmla="*/ -5332 h 55"/>
                  <a:gd name="T16" fmla="+- 0 7282 7282"/>
                  <a:gd name="T17" fmla="*/ T16 w 9"/>
                  <a:gd name="T18" fmla="+- 0 -5277 -5332"/>
                  <a:gd name="T19" fmla="*/ -527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6" name="Group 282"/>
            <p:cNvGrpSpPr/>
            <p:nvPr/>
          </p:nvGrpSpPr>
          <p:grpSpPr>
            <a:xfrm>
              <a:off x="7287" y="-5279"/>
              <a:ext cx="2" cy="55"/>
              <a:chOff x="7287" y="-5279"/>
              <a:chExt cx="2" cy="55"/>
            </a:xfrm>
          </p:grpSpPr>
          <p:sp>
            <p:nvSpPr>
              <p:cNvPr id="1669" name="Freeform 283"/>
              <p:cNvSpPr/>
              <p:nvPr/>
            </p:nvSpPr>
            <p:spPr bwMode="auto">
              <a:xfrm>
                <a:off x="7287" y="-5279"/>
                <a:ext cx="2" cy="55"/>
              </a:xfrm>
              <a:custGeom>
                <a:gdLst>
                  <a:gd name="T0" fmla="+- 0 -5225 -5279"/>
                  <a:gd name="T1" fmla="*/ -5225 h 55"/>
                  <a:gd name="T2" fmla="+- 0 -5279 -5279"/>
                  <a:gd name="T3" fmla="*/ -5279 h 55"/>
                  <a:gd name="T4" fmla="+- 0 -5225 -5279"/>
                  <a:gd name="T5" fmla="*/ -522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7" name="Group 284"/>
            <p:cNvGrpSpPr/>
            <p:nvPr/>
          </p:nvGrpSpPr>
          <p:grpSpPr>
            <a:xfrm>
              <a:off x="7282" y="-5279"/>
              <a:ext cx="9" cy="55"/>
              <a:chOff x="7282" y="-5279"/>
              <a:chExt cx="9" cy="55"/>
            </a:xfrm>
          </p:grpSpPr>
          <p:sp>
            <p:nvSpPr>
              <p:cNvPr id="1668" name="Freeform 285"/>
              <p:cNvSpPr/>
              <p:nvPr/>
            </p:nvSpPr>
            <p:spPr bwMode="auto">
              <a:xfrm>
                <a:off x="7282" y="-5279"/>
                <a:ext cx="9" cy="55"/>
              </a:xfrm>
              <a:custGeom>
                <a:gdLst>
                  <a:gd name="T0" fmla="+- 0 7282 7282"/>
                  <a:gd name="T1" fmla="*/ T0 w 9"/>
                  <a:gd name="T2" fmla="+- 0 -5225 -5279"/>
                  <a:gd name="T3" fmla="*/ -5225 h 55"/>
                  <a:gd name="T4" fmla="+- 0 7291 7282"/>
                  <a:gd name="T5" fmla="*/ T4 w 9"/>
                  <a:gd name="T6" fmla="+- 0 -5225 -5279"/>
                  <a:gd name="T7" fmla="*/ -5225 h 55"/>
                  <a:gd name="T8" fmla="+- 0 7291 7282"/>
                  <a:gd name="T9" fmla="*/ T8 w 9"/>
                  <a:gd name="T10" fmla="+- 0 -5279 -5279"/>
                  <a:gd name="T11" fmla="*/ -5279 h 55"/>
                  <a:gd name="T12" fmla="+- 0 7282 7282"/>
                  <a:gd name="T13" fmla="*/ T12 w 9"/>
                  <a:gd name="T14" fmla="+- 0 -5279 -5279"/>
                  <a:gd name="T15" fmla="*/ -5279 h 55"/>
                  <a:gd name="T16" fmla="+- 0 7282 7282"/>
                  <a:gd name="T17" fmla="*/ T16 w 9"/>
                  <a:gd name="T18" fmla="+- 0 -5225 -5279"/>
                  <a:gd name="T19" fmla="*/ -522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8" name="Group 286"/>
            <p:cNvGrpSpPr/>
            <p:nvPr/>
          </p:nvGrpSpPr>
          <p:grpSpPr>
            <a:xfrm>
              <a:off x="7287" y="-5227"/>
              <a:ext cx="2" cy="55"/>
              <a:chOff x="7287" y="-5227"/>
              <a:chExt cx="2" cy="55"/>
            </a:xfrm>
          </p:grpSpPr>
          <p:sp>
            <p:nvSpPr>
              <p:cNvPr id="1667" name="Freeform 287"/>
              <p:cNvSpPr/>
              <p:nvPr/>
            </p:nvSpPr>
            <p:spPr bwMode="auto">
              <a:xfrm>
                <a:off x="7287" y="-5227"/>
                <a:ext cx="2" cy="55"/>
              </a:xfrm>
              <a:custGeom>
                <a:gdLst>
                  <a:gd name="T0" fmla="+- 0 -5172 -5227"/>
                  <a:gd name="T1" fmla="*/ -5172 h 55"/>
                  <a:gd name="T2" fmla="+- 0 -5227 -5227"/>
                  <a:gd name="T3" fmla="*/ -5227 h 55"/>
                  <a:gd name="T4" fmla="+- 0 -5172 -5227"/>
                  <a:gd name="T5" fmla="*/ -517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89" name="Group 288"/>
            <p:cNvGrpSpPr/>
            <p:nvPr/>
          </p:nvGrpSpPr>
          <p:grpSpPr>
            <a:xfrm>
              <a:off x="7282" y="-5227"/>
              <a:ext cx="9" cy="55"/>
              <a:chOff x="7282" y="-5227"/>
              <a:chExt cx="9" cy="55"/>
            </a:xfrm>
          </p:grpSpPr>
          <p:sp>
            <p:nvSpPr>
              <p:cNvPr id="1666" name="Freeform 289"/>
              <p:cNvSpPr/>
              <p:nvPr/>
            </p:nvSpPr>
            <p:spPr bwMode="auto">
              <a:xfrm>
                <a:off x="7282" y="-5227"/>
                <a:ext cx="9" cy="55"/>
              </a:xfrm>
              <a:custGeom>
                <a:gdLst>
                  <a:gd name="T0" fmla="+- 0 7282 7282"/>
                  <a:gd name="T1" fmla="*/ T0 w 9"/>
                  <a:gd name="T2" fmla="+- 0 -5172 -5227"/>
                  <a:gd name="T3" fmla="*/ -5172 h 55"/>
                  <a:gd name="T4" fmla="+- 0 7291 7282"/>
                  <a:gd name="T5" fmla="*/ T4 w 9"/>
                  <a:gd name="T6" fmla="+- 0 -5172 -5227"/>
                  <a:gd name="T7" fmla="*/ -5172 h 55"/>
                  <a:gd name="T8" fmla="+- 0 7291 7282"/>
                  <a:gd name="T9" fmla="*/ T8 w 9"/>
                  <a:gd name="T10" fmla="+- 0 -5227 -5227"/>
                  <a:gd name="T11" fmla="*/ -5227 h 55"/>
                  <a:gd name="T12" fmla="+- 0 7282 7282"/>
                  <a:gd name="T13" fmla="*/ T12 w 9"/>
                  <a:gd name="T14" fmla="+- 0 -5227 -5227"/>
                  <a:gd name="T15" fmla="*/ -5227 h 55"/>
                  <a:gd name="T16" fmla="+- 0 7282 7282"/>
                  <a:gd name="T17" fmla="*/ T16 w 9"/>
                  <a:gd name="T18" fmla="+- 0 -5172 -5227"/>
                  <a:gd name="T19" fmla="*/ -517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0" name="Group 290"/>
            <p:cNvGrpSpPr/>
            <p:nvPr/>
          </p:nvGrpSpPr>
          <p:grpSpPr>
            <a:xfrm>
              <a:off x="7287" y="-5174"/>
              <a:ext cx="2" cy="55"/>
              <a:chOff x="7287" y="-5174"/>
              <a:chExt cx="2" cy="55"/>
            </a:xfrm>
          </p:grpSpPr>
          <p:sp>
            <p:nvSpPr>
              <p:cNvPr id="1665" name="Freeform 291"/>
              <p:cNvSpPr/>
              <p:nvPr/>
            </p:nvSpPr>
            <p:spPr bwMode="auto">
              <a:xfrm>
                <a:off x="7287" y="-5174"/>
                <a:ext cx="2" cy="55"/>
              </a:xfrm>
              <a:custGeom>
                <a:gdLst>
                  <a:gd name="T0" fmla="+- 0 -5120 -5174"/>
                  <a:gd name="T1" fmla="*/ -5120 h 55"/>
                  <a:gd name="T2" fmla="+- 0 -5174 -5174"/>
                  <a:gd name="T3" fmla="*/ -5174 h 55"/>
                  <a:gd name="T4" fmla="+- 0 -5120 -5174"/>
                  <a:gd name="T5" fmla="*/ -512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1" name="Group 292"/>
            <p:cNvGrpSpPr/>
            <p:nvPr/>
          </p:nvGrpSpPr>
          <p:grpSpPr>
            <a:xfrm>
              <a:off x="7282" y="-5174"/>
              <a:ext cx="9" cy="55"/>
              <a:chOff x="7282" y="-5174"/>
              <a:chExt cx="9" cy="55"/>
            </a:xfrm>
          </p:grpSpPr>
          <p:sp>
            <p:nvSpPr>
              <p:cNvPr id="1664" name="Freeform 293"/>
              <p:cNvSpPr/>
              <p:nvPr/>
            </p:nvSpPr>
            <p:spPr bwMode="auto">
              <a:xfrm>
                <a:off x="7282" y="-5174"/>
                <a:ext cx="9" cy="55"/>
              </a:xfrm>
              <a:custGeom>
                <a:gdLst>
                  <a:gd name="T0" fmla="+- 0 7282 7282"/>
                  <a:gd name="T1" fmla="*/ T0 w 9"/>
                  <a:gd name="T2" fmla="+- 0 -5120 -5174"/>
                  <a:gd name="T3" fmla="*/ -5120 h 55"/>
                  <a:gd name="T4" fmla="+- 0 7291 7282"/>
                  <a:gd name="T5" fmla="*/ T4 w 9"/>
                  <a:gd name="T6" fmla="+- 0 -5120 -5174"/>
                  <a:gd name="T7" fmla="*/ -5120 h 55"/>
                  <a:gd name="T8" fmla="+- 0 7291 7282"/>
                  <a:gd name="T9" fmla="*/ T8 w 9"/>
                  <a:gd name="T10" fmla="+- 0 -5174 -5174"/>
                  <a:gd name="T11" fmla="*/ -5174 h 55"/>
                  <a:gd name="T12" fmla="+- 0 7282 7282"/>
                  <a:gd name="T13" fmla="*/ T12 w 9"/>
                  <a:gd name="T14" fmla="+- 0 -5174 -5174"/>
                  <a:gd name="T15" fmla="*/ -5174 h 55"/>
                  <a:gd name="T16" fmla="+- 0 7282 7282"/>
                  <a:gd name="T17" fmla="*/ T16 w 9"/>
                  <a:gd name="T18" fmla="+- 0 -5120 -5174"/>
                  <a:gd name="T19" fmla="*/ -512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2" name="Group 294"/>
            <p:cNvGrpSpPr/>
            <p:nvPr/>
          </p:nvGrpSpPr>
          <p:grpSpPr>
            <a:xfrm>
              <a:off x="7287" y="-5122"/>
              <a:ext cx="2" cy="55"/>
              <a:chOff x="7287" y="-5122"/>
              <a:chExt cx="2" cy="55"/>
            </a:xfrm>
          </p:grpSpPr>
          <p:sp>
            <p:nvSpPr>
              <p:cNvPr id="1663" name="Freeform 295"/>
              <p:cNvSpPr/>
              <p:nvPr/>
            </p:nvSpPr>
            <p:spPr bwMode="auto">
              <a:xfrm>
                <a:off x="7287" y="-5122"/>
                <a:ext cx="2" cy="55"/>
              </a:xfrm>
              <a:custGeom>
                <a:gdLst>
                  <a:gd name="T0" fmla="+- 0 -5067 -5122"/>
                  <a:gd name="T1" fmla="*/ -5067 h 55"/>
                  <a:gd name="T2" fmla="+- 0 -5122 -5122"/>
                  <a:gd name="T3" fmla="*/ -5122 h 55"/>
                  <a:gd name="T4" fmla="+- 0 -5067 -5122"/>
                  <a:gd name="T5" fmla="*/ -506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3" name="Group 296"/>
            <p:cNvGrpSpPr/>
            <p:nvPr/>
          </p:nvGrpSpPr>
          <p:grpSpPr>
            <a:xfrm>
              <a:off x="7282" y="-5122"/>
              <a:ext cx="9" cy="55"/>
              <a:chOff x="7282" y="-5122"/>
              <a:chExt cx="9" cy="55"/>
            </a:xfrm>
          </p:grpSpPr>
          <p:sp>
            <p:nvSpPr>
              <p:cNvPr id="1662" name="Freeform 297"/>
              <p:cNvSpPr/>
              <p:nvPr/>
            </p:nvSpPr>
            <p:spPr bwMode="auto">
              <a:xfrm>
                <a:off x="7282" y="-5122"/>
                <a:ext cx="9" cy="55"/>
              </a:xfrm>
              <a:custGeom>
                <a:gdLst>
                  <a:gd name="T0" fmla="+- 0 7282 7282"/>
                  <a:gd name="T1" fmla="*/ T0 w 9"/>
                  <a:gd name="T2" fmla="+- 0 -5067 -5122"/>
                  <a:gd name="T3" fmla="*/ -5067 h 55"/>
                  <a:gd name="T4" fmla="+- 0 7291 7282"/>
                  <a:gd name="T5" fmla="*/ T4 w 9"/>
                  <a:gd name="T6" fmla="+- 0 -5067 -5122"/>
                  <a:gd name="T7" fmla="*/ -5067 h 55"/>
                  <a:gd name="T8" fmla="+- 0 7291 7282"/>
                  <a:gd name="T9" fmla="*/ T8 w 9"/>
                  <a:gd name="T10" fmla="+- 0 -5122 -5122"/>
                  <a:gd name="T11" fmla="*/ -5122 h 55"/>
                  <a:gd name="T12" fmla="+- 0 7282 7282"/>
                  <a:gd name="T13" fmla="*/ T12 w 9"/>
                  <a:gd name="T14" fmla="+- 0 -5122 -5122"/>
                  <a:gd name="T15" fmla="*/ -5122 h 55"/>
                  <a:gd name="T16" fmla="+- 0 7282 7282"/>
                  <a:gd name="T17" fmla="*/ T16 w 9"/>
                  <a:gd name="T18" fmla="+- 0 -5067 -5122"/>
                  <a:gd name="T19" fmla="*/ -506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4" name="Group 298"/>
            <p:cNvGrpSpPr/>
            <p:nvPr/>
          </p:nvGrpSpPr>
          <p:grpSpPr>
            <a:xfrm>
              <a:off x="7287" y="-5069"/>
              <a:ext cx="2" cy="55"/>
              <a:chOff x="7287" y="-5069"/>
              <a:chExt cx="2" cy="55"/>
            </a:xfrm>
          </p:grpSpPr>
          <p:sp>
            <p:nvSpPr>
              <p:cNvPr id="1661" name="Freeform 299"/>
              <p:cNvSpPr/>
              <p:nvPr/>
            </p:nvSpPr>
            <p:spPr bwMode="auto">
              <a:xfrm>
                <a:off x="7287" y="-5069"/>
                <a:ext cx="2" cy="55"/>
              </a:xfrm>
              <a:custGeom>
                <a:gdLst>
                  <a:gd name="T0" fmla="+- 0 -5015 -5069"/>
                  <a:gd name="T1" fmla="*/ -5015 h 55"/>
                  <a:gd name="T2" fmla="+- 0 -5069 -5069"/>
                  <a:gd name="T3" fmla="*/ -5069 h 55"/>
                  <a:gd name="T4" fmla="+- 0 -5015 -5069"/>
                  <a:gd name="T5" fmla="*/ -501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5" name="Group 300"/>
            <p:cNvGrpSpPr/>
            <p:nvPr/>
          </p:nvGrpSpPr>
          <p:grpSpPr>
            <a:xfrm>
              <a:off x="7282" y="-5069"/>
              <a:ext cx="9" cy="55"/>
              <a:chOff x="7282" y="-5069"/>
              <a:chExt cx="9" cy="55"/>
            </a:xfrm>
          </p:grpSpPr>
          <p:sp>
            <p:nvSpPr>
              <p:cNvPr id="1660" name="Freeform 301"/>
              <p:cNvSpPr/>
              <p:nvPr/>
            </p:nvSpPr>
            <p:spPr bwMode="auto">
              <a:xfrm>
                <a:off x="7282" y="-5069"/>
                <a:ext cx="9" cy="55"/>
              </a:xfrm>
              <a:custGeom>
                <a:gdLst>
                  <a:gd name="T0" fmla="+- 0 7282 7282"/>
                  <a:gd name="T1" fmla="*/ T0 w 9"/>
                  <a:gd name="T2" fmla="+- 0 -5015 -5069"/>
                  <a:gd name="T3" fmla="*/ -5015 h 55"/>
                  <a:gd name="T4" fmla="+- 0 7291 7282"/>
                  <a:gd name="T5" fmla="*/ T4 w 9"/>
                  <a:gd name="T6" fmla="+- 0 -5015 -5069"/>
                  <a:gd name="T7" fmla="*/ -5015 h 55"/>
                  <a:gd name="T8" fmla="+- 0 7291 7282"/>
                  <a:gd name="T9" fmla="*/ T8 w 9"/>
                  <a:gd name="T10" fmla="+- 0 -5069 -5069"/>
                  <a:gd name="T11" fmla="*/ -5069 h 55"/>
                  <a:gd name="T12" fmla="+- 0 7282 7282"/>
                  <a:gd name="T13" fmla="*/ T12 w 9"/>
                  <a:gd name="T14" fmla="+- 0 -5069 -5069"/>
                  <a:gd name="T15" fmla="*/ -5069 h 55"/>
                  <a:gd name="T16" fmla="+- 0 7282 7282"/>
                  <a:gd name="T17" fmla="*/ T16 w 9"/>
                  <a:gd name="T18" fmla="+- 0 -5015 -5069"/>
                  <a:gd name="T19" fmla="*/ -501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6" name="Group 302"/>
            <p:cNvGrpSpPr/>
            <p:nvPr/>
          </p:nvGrpSpPr>
          <p:grpSpPr>
            <a:xfrm>
              <a:off x="7287" y="-5017"/>
              <a:ext cx="2" cy="55"/>
              <a:chOff x="7287" y="-5017"/>
              <a:chExt cx="2" cy="55"/>
            </a:xfrm>
          </p:grpSpPr>
          <p:sp>
            <p:nvSpPr>
              <p:cNvPr id="1659" name="Freeform 303"/>
              <p:cNvSpPr/>
              <p:nvPr/>
            </p:nvSpPr>
            <p:spPr bwMode="auto">
              <a:xfrm>
                <a:off x="7287" y="-5017"/>
                <a:ext cx="2" cy="55"/>
              </a:xfrm>
              <a:custGeom>
                <a:gdLst>
                  <a:gd name="T0" fmla="+- 0 -4962 -5017"/>
                  <a:gd name="T1" fmla="*/ -4962 h 55"/>
                  <a:gd name="T2" fmla="+- 0 -5017 -5017"/>
                  <a:gd name="T3" fmla="*/ -5017 h 55"/>
                  <a:gd name="T4" fmla="+- 0 -4962 -5017"/>
                  <a:gd name="T5" fmla="*/ -496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7" name="Group 304"/>
            <p:cNvGrpSpPr/>
            <p:nvPr/>
          </p:nvGrpSpPr>
          <p:grpSpPr>
            <a:xfrm>
              <a:off x="7282" y="-5017"/>
              <a:ext cx="9" cy="55"/>
              <a:chOff x="7282" y="-5017"/>
              <a:chExt cx="9" cy="55"/>
            </a:xfrm>
          </p:grpSpPr>
          <p:sp>
            <p:nvSpPr>
              <p:cNvPr id="1658" name="Freeform 305"/>
              <p:cNvSpPr/>
              <p:nvPr/>
            </p:nvSpPr>
            <p:spPr bwMode="auto">
              <a:xfrm>
                <a:off x="7282" y="-5017"/>
                <a:ext cx="9" cy="55"/>
              </a:xfrm>
              <a:custGeom>
                <a:gdLst>
                  <a:gd name="T0" fmla="+- 0 7282 7282"/>
                  <a:gd name="T1" fmla="*/ T0 w 9"/>
                  <a:gd name="T2" fmla="+- 0 -4962 -5017"/>
                  <a:gd name="T3" fmla="*/ -4962 h 55"/>
                  <a:gd name="T4" fmla="+- 0 7291 7282"/>
                  <a:gd name="T5" fmla="*/ T4 w 9"/>
                  <a:gd name="T6" fmla="+- 0 -4962 -5017"/>
                  <a:gd name="T7" fmla="*/ -4962 h 55"/>
                  <a:gd name="T8" fmla="+- 0 7291 7282"/>
                  <a:gd name="T9" fmla="*/ T8 w 9"/>
                  <a:gd name="T10" fmla="+- 0 -5017 -5017"/>
                  <a:gd name="T11" fmla="*/ -5017 h 55"/>
                  <a:gd name="T12" fmla="+- 0 7282 7282"/>
                  <a:gd name="T13" fmla="*/ T12 w 9"/>
                  <a:gd name="T14" fmla="+- 0 -5017 -5017"/>
                  <a:gd name="T15" fmla="*/ -5017 h 55"/>
                  <a:gd name="T16" fmla="+- 0 7282 7282"/>
                  <a:gd name="T17" fmla="*/ T16 w 9"/>
                  <a:gd name="T18" fmla="+- 0 -4962 -5017"/>
                  <a:gd name="T19" fmla="*/ -496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8" name="Group 306"/>
            <p:cNvGrpSpPr/>
            <p:nvPr/>
          </p:nvGrpSpPr>
          <p:grpSpPr>
            <a:xfrm>
              <a:off x="7287" y="-4964"/>
              <a:ext cx="2" cy="55"/>
              <a:chOff x="7287" y="-4964"/>
              <a:chExt cx="2" cy="55"/>
            </a:xfrm>
          </p:grpSpPr>
          <p:sp>
            <p:nvSpPr>
              <p:cNvPr id="1657" name="Freeform 307"/>
              <p:cNvSpPr/>
              <p:nvPr/>
            </p:nvSpPr>
            <p:spPr bwMode="auto">
              <a:xfrm>
                <a:off x="7287" y="-4964"/>
                <a:ext cx="2" cy="55"/>
              </a:xfrm>
              <a:custGeom>
                <a:gdLst>
                  <a:gd name="T0" fmla="+- 0 -4910 -4964"/>
                  <a:gd name="T1" fmla="*/ -4910 h 55"/>
                  <a:gd name="T2" fmla="+- 0 -4964 -4964"/>
                  <a:gd name="T3" fmla="*/ -4964 h 55"/>
                  <a:gd name="T4" fmla="+- 0 -4910 -4964"/>
                  <a:gd name="T5" fmla="*/ -491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099" name="Group 308"/>
            <p:cNvGrpSpPr/>
            <p:nvPr/>
          </p:nvGrpSpPr>
          <p:grpSpPr>
            <a:xfrm>
              <a:off x="7282" y="-4964"/>
              <a:ext cx="9" cy="55"/>
              <a:chOff x="7282" y="-4964"/>
              <a:chExt cx="9" cy="55"/>
            </a:xfrm>
          </p:grpSpPr>
          <p:sp>
            <p:nvSpPr>
              <p:cNvPr id="1656" name="Freeform 309"/>
              <p:cNvSpPr/>
              <p:nvPr/>
            </p:nvSpPr>
            <p:spPr bwMode="auto">
              <a:xfrm>
                <a:off x="7282" y="-4964"/>
                <a:ext cx="9" cy="55"/>
              </a:xfrm>
              <a:custGeom>
                <a:gdLst>
                  <a:gd name="T0" fmla="+- 0 7282 7282"/>
                  <a:gd name="T1" fmla="*/ T0 w 9"/>
                  <a:gd name="T2" fmla="+- 0 -4910 -4964"/>
                  <a:gd name="T3" fmla="*/ -4910 h 55"/>
                  <a:gd name="T4" fmla="+- 0 7291 7282"/>
                  <a:gd name="T5" fmla="*/ T4 w 9"/>
                  <a:gd name="T6" fmla="+- 0 -4910 -4964"/>
                  <a:gd name="T7" fmla="*/ -4910 h 55"/>
                  <a:gd name="T8" fmla="+- 0 7291 7282"/>
                  <a:gd name="T9" fmla="*/ T8 w 9"/>
                  <a:gd name="T10" fmla="+- 0 -4964 -4964"/>
                  <a:gd name="T11" fmla="*/ -4964 h 55"/>
                  <a:gd name="T12" fmla="+- 0 7282 7282"/>
                  <a:gd name="T13" fmla="*/ T12 w 9"/>
                  <a:gd name="T14" fmla="+- 0 -4964 -4964"/>
                  <a:gd name="T15" fmla="*/ -4964 h 55"/>
                  <a:gd name="T16" fmla="+- 0 7282 7282"/>
                  <a:gd name="T17" fmla="*/ T16 w 9"/>
                  <a:gd name="T18" fmla="+- 0 -4910 -4964"/>
                  <a:gd name="T19" fmla="*/ -491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0" name="Group 310"/>
            <p:cNvGrpSpPr/>
            <p:nvPr/>
          </p:nvGrpSpPr>
          <p:grpSpPr>
            <a:xfrm>
              <a:off x="7287" y="-4912"/>
              <a:ext cx="2" cy="55"/>
              <a:chOff x="7287" y="-4912"/>
              <a:chExt cx="2" cy="55"/>
            </a:xfrm>
          </p:grpSpPr>
          <p:sp>
            <p:nvSpPr>
              <p:cNvPr id="1655" name="Freeform 311"/>
              <p:cNvSpPr/>
              <p:nvPr/>
            </p:nvSpPr>
            <p:spPr bwMode="auto">
              <a:xfrm>
                <a:off x="7287" y="-4912"/>
                <a:ext cx="2" cy="55"/>
              </a:xfrm>
              <a:custGeom>
                <a:gdLst>
                  <a:gd name="T0" fmla="+- 0 -4857 -4912"/>
                  <a:gd name="T1" fmla="*/ -4857 h 55"/>
                  <a:gd name="T2" fmla="+- 0 -4912 -4912"/>
                  <a:gd name="T3" fmla="*/ -4912 h 55"/>
                  <a:gd name="T4" fmla="+- 0 -4857 -4912"/>
                  <a:gd name="T5" fmla="*/ -485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1" name="Group 312"/>
            <p:cNvGrpSpPr/>
            <p:nvPr/>
          </p:nvGrpSpPr>
          <p:grpSpPr>
            <a:xfrm>
              <a:off x="7282" y="-4912"/>
              <a:ext cx="9" cy="55"/>
              <a:chOff x="7282" y="-4912"/>
              <a:chExt cx="9" cy="55"/>
            </a:xfrm>
          </p:grpSpPr>
          <p:sp>
            <p:nvSpPr>
              <p:cNvPr id="1654" name="Freeform 313"/>
              <p:cNvSpPr/>
              <p:nvPr/>
            </p:nvSpPr>
            <p:spPr bwMode="auto">
              <a:xfrm>
                <a:off x="7282" y="-4912"/>
                <a:ext cx="9" cy="55"/>
              </a:xfrm>
              <a:custGeom>
                <a:gdLst>
                  <a:gd name="T0" fmla="+- 0 7282 7282"/>
                  <a:gd name="T1" fmla="*/ T0 w 9"/>
                  <a:gd name="T2" fmla="+- 0 -4857 -4912"/>
                  <a:gd name="T3" fmla="*/ -4857 h 55"/>
                  <a:gd name="T4" fmla="+- 0 7291 7282"/>
                  <a:gd name="T5" fmla="*/ T4 w 9"/>
                  <a:gd name="T6" fmla="+- 0 -4857 -4912"/>
                  <a:gd name="T7" fmla="*/ -4857 h 55"/>
                  <a:gd name="T8" fmla="+- 0 7291 7282"/>
                  <a:gd name="T9" fmla="*/ T8 w 9"/>
                  <a:gd name="T10" fmla="+- 0 -4912 -4912"/>
                  <a:gd name="T11" fmla="*/ -4912 h 55"/>
                  <a:gd name="T12" fmla="+- 0 7282 7282"/>
                  <a:gd name="T13" fmla="*/ T12 w 9"/>
                  <a:gd name="T14" fmla="+- 0 -4912 -4912"/>
                  <a:gd name="T15" fmla="*/ -4912 h 55"/>
                  <a:gd name="T16" fmla="+- 0 7282 7282"/>
                  <a:gd name="T17" fmla="*/ T16 w 9"/>
                  <a:gd name="T18" fmla="+- 0 -4857 -4912"/>
                  <a:gd name="T19" fmla="*/ -485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2" name="Group 314"/>
            <p:cNvGrpSpPr/>
            <p:nvPr/>
          </p:nvGrpSpPr>
          <p:grpSpPr>
            <a:xfrm>
              <a:off x="7287" y="-4859"/>
              <a:ext cx="2" cy="55"/>
              <a:chOff x="7287" y="-4859"/>
              <a:chExt cx="2" cy="55"/>
            </a:xfrm>
          </p:grpSpPr>
          <p:sp>
            <p:nvSpPr>
              <p:cNvPr id="1653" name="Freeform 315"/>
              <p:cNvSpPr/>
              <p:nvPr/>
            </p:nvSpPr>
            <p:spPr bwMode="auto">
              <a:xfrm>
                <a:off x="7287" y="-4859"/>
                <a:ext cx="2" cy="55"/>
              </a:xfrm>
              <a:custGeom>
                <a:gdLst>
                  <a:gd name="T0" fmla="+- 0 -4805 -4859"/>
                  <a:gd name="T1" fmla="*/ -4805 h 55"/>
                  <a:gd name="T2" fmla="+- 0 -4859 -4859"/>
                  <a:gd name="T3" fmla="*/ -4859 h 55"/>
                  <a:gd name="T4" fmla="+- 0 -4805 -4859"/>
                  <a:gd name="T5" fmla="*/ -480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3" name="Group 316"/>
            <p:cNvGrpSpPr/>
            <p:nvPr/>
          </p:nvGrpSpPr>
          <p:grpSpPr>
            <a:xfrm>
              <a:off x="7282" y="-4859"/>
              <a:ext cx="9" cy="55"/>
              <a:chOff x="7282" y="-4859"/>
              <a:chExt cx="9" cy="55"/>
            </a:xfrm>
          </p:grpSpPr>
          <p:sp>
            <p:nvSpPr>
              <p:cNvPr id="1652" name="Freeform 317"/>
              <p:cNvSpPr/>
              <p:nvPr/>
            </p:nvSpPr>
            <p:spPr bwMode="auto">
              <a:xfrm>
                <a:off x="7282" y="-4859"/>
                <a:ext cx="9" cy="55"/>
              </a:xfrm>
              <a:custGeom>
                <a:gdLst>
                  <a:gd name="T0" fmla="+- 0 7282 7282"/>
                  <a:gd name="T1" fmla="*/ T0 w 9"/>
                  <a:gd name="T2" fmla="+- 0 -4805 -4859"/>
                  <a:gd name="T3" fmla="*/ -4805 h 55"/>
                  <a:gd name="T4" fmla="+- 0 7291 7282"/>
                  <a:gd name="T5" fmla="*/ T4 w 9"/>
                  <a:gd name="T6" fmla="+- 0 -4805 -4859"/>
                  <a:gd name="T7" fmla="*/ -4805 h 55"/>
                  <a:gd name="T8" fmla="+- 0 7291 7282"/>
                  <a:gd name="T9" fmla="*/ T8 w 9"/>
                  <a:gd name="T10" fmla="+- 0 -4859 -4859"/>
                  <a:gd name="T11" fmla="*/ -4859 h 55"/>
                  <a:gd name="T12" fmla="+- 0 7282 7282"/>
                  <a:gd name="T13" fmla="*/ T12 w 9"/>
                  <a:gd name="T14" fmla="+- 0 -4859 -4859"/>
                  <a:gd name="T15" fmla="*/ -4859 h 55"/>
                  <a:gd name="T16" fmla="+- 0 7282 7282"/>
                  <a:gd name="T17" fmla="*/ T16 w 9"/>
                  <a:gd name="T18" fmla="+- 0 -4805 -4859"/>
                  <a:gd name="T19" fmla="*/ -480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4" name="Group 318"/>
            <p:cNvGrpSpPr/>
            <p:nvPr/>
          </p:nvGrpSpPr>
          <p:grpSpPr>
            <a:xfrm>
              <a:off x="7287" y="-4807"/>
              <a:ext cx="2" cy="55"/>
              <a:chOff x="7287" y="-4807"/>
              <a:chExt cx="2" cy="55"/>
            </a:xfrm>
          </p:grpSpPr>
          <p:sp>
            <p:nvSpPr>
              <p:cNvPr id="1651" name="Freeform 319"/>
              <p:cNvSpPr/>
              <p:nvPr/>
            </p:nvSpPr>
            <p:spPr bwMode="auto">
              <a:xfrm>
                <a:off x="7287" y="-4807"/>
                <a:ext cx="2" cy="55"/>
              </a:xfrm>
              <a:custGeom>
                <a:gdLst>
                  <a:gd name="T0" fmla="+- 0 -4752 -4807"/>
                  <a:gd name="T1" fmla="*/ -4752 h 55"/>
                  <a:gd name="T2" fmla="+- 0 -4807 -4807"/>
                  <a:gd name="T3" fmla="*/ -4807 h 55"/>
                  <a:gd name="T4" fmla="+- 0 -4752 -4807"/>
                  <a:gd name="T5" fmla="*/ -475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5" name="Group 320"/>
            <p:cNvGrpSpPr/>
            <p:nvPr/>
          </p:nvGrpSpPr>
          <p:grpSpPr>
            <a:xfrm>
              <a:off x="7282" y="-4807"/>
              <a:ext cx="9" cy="55"/>
              <a:chOff x="7282" y="-4807"/>
              <a:chExt cx="9" cy="55"/>
            </a:xfrm>
          </p:grpSpPr>
          <p:sp>
            <p:nvSpPr>
              <p:cNvPr id="1650" name="Freeform 321"/>
              <p:cNvSpPr/>
              <p:nvPr/>
            </p:nvSpPr>
            <p:spPr bwMode="auto">
              <a:xfrm>
                <a:off x="7282" y="-4807"/>
                <a:ext cx="9" cy="55"/>
              </a:xfrm>
              <a:custGeom>
                <a:gdLst>
                  <a:gd name="T0" fmla="+- 0 7282 7282"/>
                  <a:gd name="T1" fmla="*/ T0 w 9"/>
                  <a:gd name="T2" fmla="+- 0 -4752 -4807"/>
                  <a:gd name="T3" fmla="*/ -4752 h 55"/>
                  <a:gd name="T4" fmla="+- 0 7291 7282"/>
                  <a:gd name="T5" fmla="*/ T4 w 9"/>
                  <a:gd name="T6" fmla="+- 0 -4752 -4807"/>
                  <a:gd name="T7" fmla="*/ -4752 h 55"/>
                  <a:gd name="T8" fmla="+- 0 7291 7282"/>
                  <a:gd name="T9" fmla="*/ T8 w 9"/>
                  <a:gd name="T10" fmla="+- 0 -4807 -4807"/>
                  <a:gd name="T11" fmla="*/ -4807 h 55"/>
                  <a:gd name="T12" fmla="+- 0 7282 7282"/>
                  <a:gd name="T13" fmla="*/ T12 w 9"/>
                  <a:gd name="T14" fmla="+- 0 -4807 -4807"/>
                  <a:gd name="T15" fmla="*/ -4807 h 55"/>
                  <a:gd name="T16" fmla="+- 0 7282 7282"/>
                  <a:gd name="T17" fmla="*/ T16 w 9"/>
                  <a:gd name="T18" fmla="+- 0 -4752 -4807"/>
                  <a:gd name="T19" fmla="*/ -475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6" name="Group 322"/>
            <p:cNvGrpSpPr/>
            <p:nvPr/>
          </p:nvGrpSpPr>
          <p:grpSpPr>
            <a:xfrm>
              <a:off x="7287" y="-4754"/>
              <a:ext cx="2" cy="55"/>
              <a:chOff x="7287" y="-4754"/>
              <a:chExt cx="2" cy="55"/>
            </a:xfrm>
          </p:grpSpPr>
          <p:sp>
            <p:nvSpPr>
              <p:cNvPr id="1649" name="Freeform 323"/>
              <p:cNvSpPr/>
              <p:nvPr/>
            </p:nvSpPr>
            <p:spPr bwMode="auto">
              <a:xfrm>
                <a:off x="7287" y="-4754"/>
                <a:ext cx="2" cy="55"/>
              </a:xfrm>
              <a:custGeom>
                <a:gdLst>
                  <a:gd name="T0" fmla="+- 0 -4700 -4754"/>
                  <a:gd name="T1" fmla="*/ -4700 h 55"/>
                  <a:gd name="T2" fmla="+- 0 -4754 -4754"/>
                  <a:gd name="T3" fmla="*/ -4754 h 55"/>
                  <a:gd name="T4" fmla="+- 0 -4700 -4754"/>
                  <a:gd name="T5" fmla="*/ -470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7" name="Group 324"/>
            <p:cNvGrpSpPr/>
            <p:nvPr/>
          </p:nvGrpSpPr>
          <p:grpSpPr>
            <a:xfrm>
              <a:off x="7282" y="-4754"/>
              <a:ext cx="9" cy="55"/>
              <a:chOff x="7282" y="-4754"/>
              <a:chExt cx="9" cy="55"/>
            </a:xfrm>
          </p:grpSpPr>
          <p:sp>
            <p:nvSpPr>
              <p:cNvPr id="1648" name="Freeform 325"/>
              <p:cNvSpPr/>
              <p:nvPr/>
            </p:nvSpPr>
            <p:spPr bwMode="auto">
              <a:xfrm>
                <a:off x="7282" y="-4754"/>
                <a:ext cx="9" cy="55"/>
              </a:xfrm>
              <a:custGeom>
                <a:gdLst>
                  <a:gd name="T0" fmla="+- 0 7282 7282"/>
                  <a:gd name="T1" fmla="*/ T0 w 9"/>
                  <a:gd name="T2" fmla="+- 0 -4700 -4754"/>
                  <a:gd name="T3" fmla="*/ -4700 h 55"/>
                  <a:gd name="T4" fmla="+- 0 7291 7282"/>
                  <a:gd name="T5" fmla="*/ T4 w 9"/>
                  <a:gd name="T6" fmla="+- 0 -4700 -4754"/>
                  <a:gd name="T7" fmla="*/ -4700 h 55"/>
                  <a:gd name="T8" fmla="+- 0 7291 7282"/>
                  <a:gd name="T9" fmla="*/ T8 w 9"/>
                  <a:gd name="T10" fmla="+- 0 -4754 -4754"/>
                  <a:gd name="T11" fmla="*/ -4754 h 55"/>
                  <a:gd name="T12" fmla="+- 0 7282 7282"/>
                  <a:gd name="T13" fmla="*/ T12 w 9"/>
                  <a:gd name="T14" fmla="+- 0 -4754 -4754"/>
                  <a:gd name="T15" fmla="*/ -4754 h 55"/>
                  <a:gd name="T16" fmla="+- 0 7282 7282"/>
                  <a:gd name="T17" fmla="*/ T16 w 9"/>
                  <a:gd name="T18" fmla="+- 0 -4700 -4754"/>
                  <a:gd name="T19" fmla="*/ -470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8" name="Group 326"/>
            <p:cNvGrpSpPr/>
            <p:nvPr/>
          </p:nvGrpSpPr>
          <p:grpSpPr>
            <a:xfrm>
              <a:off x="7287" y="-4702"/>
              <a:ext cx="2" cy="55"/>
              <a:chOff x="7287" y="-4702"/>
              <a:chExt cx="2" cy="55"/>
            </a:xfrm>
          </p:grpSpPr>
          <p:sp>
            <p:nvSpPr>
              <p:cNvPr id="1647" name="Freeform 327"/>
              <p:cNvSpPr/>
              <p:nvPr/>
            </p:nvSpPr>
            <p:spPr bwMode="auto">
              <a:xfrm>
                <a:off x="7287" y="-4702"/>
                <a:ext cx="2" cy="55"/>
              </a:xfrm>
              <a:custGeom>
                <a:gdLst>
                  <a:gd name="T0" fmla="+- 0 -4647 -4702"/>
                  <a:gd name="T1" fmla="*/ -4647 h 55"/>
                  <a:gd name="T2" fmla="+- 0 -4702 -4702"/>
                  <a:gd name="T3" fmla="*/ -4702 h 55"/>
                  <a:gd name="T4" fmla="+- 0 -4647 -4702"/>
                  <a:gd name="T5" fmla="*/ -464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09" name="Group 328"/>
            <p:cNvGrpSpPr/>
            <p:nvPr/>
          </p:nvGrpSpPr>
          <p:grpSpPr>
            <a:xfrm>
              <a:off x="7282" y="-4702"/>
              <a:ext cx="9" cy="55"/>
              <a:chOff x="7282" y="-4702"/>
              <a:chExt cx="9" cy="55"/>
            </a:xfrm>
          </p:grpSpPr>
          <p:sp>
            <p:nvSpPr>
              <p:cNvPr id="1646" name="Freeform 329"/>
              <p:cNvSpPr/>
              <p:nvPr/>
            </p:nvSpPr>
            <p:spPr bwMode="auto">
              <a:xfrm>
                <a:off x="7282" y="-4702"/>
                <a:ext cx="9" cy="55"/>
              </a:xfrm>
              <a:custGeom>
                <a:gdLst>
                  <a:gd name="T0" fmla="+- 0 7282 7282"/>
                  <a:gd name="T1" fmla="*/ T0 w 9"/>
                  <a:gd name="T2" fmla="+- 0 -4647 -4702"/>
                  <a:gd name="T3" fmla="*/ -4647 h 55"/>
                  <a:gd name="T4" fmla="+- 0 7291 7282"/>
                  <a:gd name="T5" fmla="*/ T4 w 9"/>
                  <a:gd name="T6" fmla="+- 0 -4647 -4702"/>
                  <a:gd name="T7" fmla="*/ -4647 h 55"/>
                  <a:gd name="T8" fmla="+- 0 7291 7282"/>
                  <a:gd name="T9" fmla="*/ T8 w 9"/>
                  <a:gd name="T10" fmla="+- 0 -4702 -4702"/>
                  <a:gd name="T11" fmla="*/ -4702 h 55"/>
                  <a:gd name="T12" fmla="+- 0 7282 7282"/>
                  <a:gd name="T13" fmla="*/ T12 w 9"/>
                  <a:gd name="T14" fmla="+- 0 -4702 -4702"/>
                  <a:gd name="T15" fmla="*/ -4702 h 55"/>
                  <a:gd name="T16" fmla="+- 0 7282 7282"/>
                  <a:gd name="T17" fmla="*/ T16 w 9"/>
                  <a:gd name="T18" fmla="+- 0 -4647 -4702"/>
                  <a:gd name="T19" fmla="*/ -464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0" name="Group 330"/>
            <p:cNvGrpSpPr/>
            <p:nvPr/>
          </p:nvGrpSpPr>
          <p:grpSpPr>
            <a:xfrm>
              <a:off x="7287" y="-4649"/>
              <a:ext cx="2" cy="55"/>
              <a:chOff x="7287" y="-4649"/>
              <a:chExt cx="2" cy="55"/>
            </a:xfrm>
          </p:grpSpPr>
          <p:sp>
            <p:nvSpPr>
              <p:cNvPr id="1645" name="Freeform 331"/>
              <p:cNvSpPr/>
              <p:nvPr/>
            </p:nvSpPr>
            <p:spPr bwMode="auto">
              <a:xfrm>
                <a:off x="7287" y="-4649"/>
                <a:ext cx="2" cy="55"/>
              </a:xfrm>
              <a:custGeom>
                <a:gdLst>
                  <a:gd name="T0" fmla="+- 0 -4595 -4649"/>
                  <a:gd name="T1" fmla="*/ -4595 h 55"/>
                  <a:gd name="T2" fmla="+- 0 -4649 -4649"/>
                  <a:gd name="T3" fmla="*/ -4649 h 55"/>
                  <a:gd name="T4" fmla="+- 0 -4595 -4649"/>
                  <a:gd name="T5" fmla="*/ -459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1" name="Group 332"/>
            <p:cNvGrpSpPr/>
            <p:nvPr/>
          </p:nvGrpSpPr>
          <p:grpSpPr>
            <a:xfrm>
              <a:off x="7282" y="-4649"/>
              <a:ext cx="9" cy="55"/>
              <a:chOff x="7282" y="-4649"/>
              <a:chExt cx="9" cy="55"/>
            </a:xfrm>
          </p:grpSpPr>
          <p:sp>
            <p:nvSpPr>
              <p:cNvPr id="1644" name="Freeform 333"/>
              <p:cNvSpPr/>
              <p:nvPr/>
            </p:nvSpPr>
            <p:spPr bwMode="auto">
              <a:xfrm>
                <a:off x="7282" y="-4649"/>
                <a:ext cx="9" cy="55"/>
              </a:xfrm>
              <a:custGeom>
                <a:gdLst>
                  <a:gd name="T0" fmla="+- 0 7282 7282"/>
                  <a:gd name="T1" fmla="*/ T0 w 9"/>
                  <a:gd name="T2" fmla="+- 0 -4595 -4649"/>
                  <a:gd name="T3" fmla="*/ -4595 h 55"/>
                  <a:gd name="T4" fmla="+- 0 7291 7282"/>
                  <a:gd name="T5" fmla="*/ T4 w 9"/>
                  <a:gd name="T6" fmla="+- 0 -4595 -4649"/>
                  <a:gd name="T7" fmla="*/ -4595 h 55"/>
                  <a:gd name="T8" fmla="+- 0 7291 7282"/>
                  <a:gd name="T9" fmla="*/ T8 w 9"/>
                  <a:gd name="T10" fmla="+- 0 -4649 -4649"/>
                  <a:gd name="T11" fmla="*/ -4649 h 55"/>
                  <a:gd name="T12" fmla="+- 0 7282 7282"/>
                  <a:gd name="T13" fmla="*/ T12 w 9"/>
                  <a:gd name="T14" fmla="+- 0 -4649 -4649"/>
                  <a:gd name="T15" fmla="*/ -4649 h 55"/>
                  <a:gd name="T16" fmla="+- 0 7282 7282"/>
                  <a:gd name="T17" fmla="*/ T16 w 9"/>
                  <a:gd name="T18" fmla="+- 0 -4595 -4649"/>
                  <a:gd name="T19" fmla="*/ -459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2" name="Group 334"/>
            <p:cNvGrpSpPr/>
            <p:nvPr/>
          </p:nvGrpSpPr>
          <p:grpSpPr>
            <a:xfrm>
              <a:off x="7287" y="-4597"/>
              <a:ext cx="2" cy="55"/>
              <a:chOff x="7287" y="-4597"/>
              <a:chExt cx="2" cy="55"/>
            </a:xfrm>
          </p:grpSpPr>
          <p:sp>
            <p:nvSpPr>
              <p:cNvPr id="1643" name="Freeform 335"/>
              <p:cNvSpPr/>
              <p:nvPr/>
            </p:nvSpPr>
            <p:spPr bwMode="auto">
              <a:xfrm>
                <a:off x="7287" y="-4597"/>
                <a:ext cx="2" cy="55"/>
              </a:xfrm>
              <a:custGeom>
                <a:gdLst>
                  <a:gd name="T0" fmla="+- 0 -4542 -4597"/>
                  <a:gd name="T1" fmla="*/ -4542 h 55"/>
                  <a:gd name="T2" fmla="+- 0 -4597 -4597"/>
                  <a:gd name="T3" fmla="*/ -4597 h 55"/>
                  <a:gd name="T4" fmla="+- 0 -4542 -4597"/>
                  <a:gd name="T5" fmla="*/ -454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3" name="Group 336"/>
            <p:cNvGrpSpPr/>
            <p:nvPr/>
          </p:nvGrpSpPr>
          <p:grpSpPr>
            <a:xfrm>
              <a:off x="7282" y="-4597"/>
              <a:ext cx="9" cy="55"/>
              <a:chOff x="7282" y="-4597"/>
              <a:chExt cx="9" cy="55"/>
            </a:xfrm>
          </p:grpSpPr>
          <p:sp>
            <p:nvSpPr>
              <p:cNvPr id="1642" name="Freeform 337"/>
              <p:cNvSpPr/>
              <p:nvPr/>
            </p:nvSpPr>
            <p:spPr bwMode="auto">
              <a:xfrm>
                <a:off x="7282" y="-4597"/>
                <a:ext cx="9" cy="55"/>
              </a:xfrm>
              <a:custGeom>
                <a:gdLst>
                  <a:gd name="T0" fmla="+- 0 7282 7282"/>
                  <a:gd name="T1" fmla="*/ T0 w 9"/>
                  <a:gd name="T2" fmla="+- 0 -4542 -4597"/>
                  <a:gd name="T3" fmla="*/ -4542 h 55"/>
                  <a:gd name="T4" fmla="+- 0 7291 7282"/>
                  <a:gd name="T5" fmla="*/ T4 w 9"/>
                  <a:gd name="T6" fmla="+- 0 -4542 -4597"/>
                  <a:gd name="T7" fmla="*/ -4542 h 55"/>
                  <a:gd name="T8" fmla="+- 0 7291 7282"/>
                  <a:gd name="T9" fmla="*/ T8 w 9"/>
                  <a:gd name="T10" fmla="+- 0 -4597 -4597"/>
                  <a:gd name="T11" fmla="*/ -4597 h 55"/>
                  <a:gd name="T12" fmla="+- 0 7282 7282"/>
                  <a:gd name="T13" fmla="*/ T12 w 9"/>
                  <a:gd name="T14" fmla="+- 0 -4597 -4597"/>
                  <a:gd name="T15" fmla="*/ -4597 h 55"/>
                  <a:gd name="T16" fmla="+- 0 7282 7282"/>
                  <a:gd name="T17" fmla="*/ T16 w 9"/>
                  <a:gd name="T18" fmla="+- 0 -4542 -4597"/>
                  <a:gd name="T19" fmla="*/ -454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4" name="Group 338"/>
            <p:cNvGrpSpPr/>
            <p:nvPr/>
          </p:nvGrpSpPr>
          <p:grpSpPr>
            <a:xfrm>
              <a:off x="7287" y="-4544"/>
              <a:ext cx="2" cy="55"/>
              <a:chOff x="7287" y="-4544"/>
              <a:chExt cx="2" cy="55"/>
            </a:xfrm>
          </p:grpSpPr>
          <p:sp>
            <p:nvSpPr>
              <p:cNvPr id="1641" name="Freeform 339"/>
              <p:cNvSpPr/>
              <p:nvPr/>
            </p:nvSpPr>
            <p:spPr bwMode="auto">
              <a:xfrm>
                <a:off x="7287" y="-4544"/>
                <a:ext cx="2" cy="55"/>
              </a:xfrm>
              <a:custGeom>
                <a:gdLst>
                  <a:gd name="T0" fmla="+- 0 -4490 -4544"/>
                  <a:gd name="T1" fmla="*/ -4490 h 55"/>
                  <a:gd name="T2" fmla="+- 0 -4544 -4544"/>
                  <a:gd name="T3" fmla="*/ -4544 h 55"/>
                  <a:gd name="T4" fmla="+- 0 -4490 -4544"/>
                  <a:gd name="T5" fmla="*/ -449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5" name="Group 340"/>
            <p:cNvGrpSpPr/>
            <p:nvPr/>
          </p:nvGrpSpPr>
          <p:grpSpPr>
            <a:xfrm>
              <a:off x="7282" y="-4544"/>
              <a:ext cx="9" cy="55"/>
              <a:chOff x="7282" y="-4544"/>
              <a:chExt cx="9" cy="55"/>
            </a:xfrm>
          </p:grpSpPr>
          <p:sp>
            <p:nvSpPr>
              <p:cNvPr id="1640" name="Freeform 341"/>
              <p:cNvSpPr/>
              <p:nvPr/>
            </p:nvSpPr>
            <p:spPr bwMode="auto">
              <a:xfrm>
                <a:off x="7282" y="-4544"/>
                <a:ext cx="9" cy="55"/>
              </a:xfrm>
              <a:custGeom>
                <a:gdLst>
                  <a:gd name="T0" fmla="+- 0 7282 7282"/>
                  <a:gd name="T1" fmla="*/ T0 w 9"/>
                  <a:gd name="T2" fmla="+- 0 -4490 -4544"/>
                  <a:gd name="T3" fmla="*/ -4490 h 55"/>
                  <a:gd name="T4" fmla="+- 0 7291 7282"/>
                  <a:gd name="T5" fmla="*/ T4 w 9"/>
                  <a:gd name="T6" fmla="+- 0 -4490 -4544"/>
                  <a:gd name="T7" fmla="*/ -4490 h 55"/>
                  <a:gd name="T8" fmla="+- 0 7291 7282"/>
                  <a:gd name="T9" fmla="*/ T8 w 9"/>
                  <a:gd name="T10" fmla="+- 0 -4544 -4544"/>
                  <a:gd name="T11" fmla="*/ -4544 h 55"/>
                  <a:gd name="T12" fmla="+- 0 7282 7282"/>
                  <a:gd name="T13" fmla="*/ T12 w 9"/>
                  <a:gd name="T14" fmla="+- 0 -4544 -4544"/>
                  <a:gd name="T15" fmla="*/ -4544 h 55"/>
                  <a:gd name="T16" fmla="+- 0 7282 7282"/>
                  <a:gd name="T17" fmla="*/ T16 w 9"/>
                  <a:gd name="T18" fmla="+- 0 -4490 -4544"/>
                  <a:gd name="T19" fmla="*/ -449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6" name="Group 342"/>
            <p:cNvGrpSpPr/>
            <p:nvPr/>
          </p:nvGrpSpPr>
          <p:grpSpPr>
            <a:xfrm>
              <a:off x="7287" y="-4492"/>
              <a:ext cx="2" cy="55"/>
              <a:chOff x="7287" y="-4492"/>
              <a:chExt cx="2" cy="55"/>
            </a:xfrm>
          </p:grpSpPr>
          <p:sp>
            <p:nvSpPr>
              <p:cNvPr id="1639" name="Freeform 343"/>
              <p:cNvSpPr/>
              <p:nvPr/>
            </p:nvSpPr>
            <p:spPr bwMode="auto">
              <a:xfrm>
                <a:off x="7287" y="-4492"/>
                <a:ext cx="2" cy="55"/>
              </a:xfrm>
              <a:custGeom>
                <a:gdLst>
                  <a:gd name="T0" fmla="+- 0 -4437 -4492"/>
                  <a:gd name="T1" fmla="*/ -4437 h 55"/>
                  <a:gd name="T2" fmla="+- 0 -4492 -4492"/>
                  <a:gd name="T3" fmla="*/ -4492 h 55"/>
                  <a:gd name="T4" fmla="+- 0 -4437 -4492"/>
                  <a:gd name="T5" fmla="*/ -443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7" name="Group 344"/>
            <p:cNvGrpSpPr/>
            <p:nvPr/>
          </p:nvGrpSpPr>
          <p:grpSpPr>
            <a:xfrm>
              <a:off x="7282" y="-4492"/>
              <a:ext cx="9" cy="55"/>
              <a:chOff x="7282" y="-4492"/>
              <a:chExt cx="9" cy="55"/>
            </a:xfrm>
          </p:grpSpPr>
          <p:sp>
            <p:nvSpPr>
              <p:cNvPr id="1638" name="Freeform 345"/>
              <p:cNvSpPr/>
              <p:nvPr/>
            </p:nvSpPr>
            <p:spPr bwMode="auto">
              <a:xfrm>
                <a:off x="7282" y="-4492"/>
                <a:ext cx="9" cy="55"/>
              </a:xfrm>
              <a:custGeom>
                <a:gdLst>
                  <a:gd name="T0" fmla="+- 0 7282 7282"/>
                  <a:gd name="T1" fmla="*/ T0 w 9"/>
                  <a:gd name="T2" fmla="+- 0 -4437 -4492"/>
                  <a:gd name="T3" fmla="*/ -4437 h 55"/>
                  <a:gd name="T4" fmla="+- 0 7291 7282"/>
                  <a:gd name="T5" fmla="*/ T4 w 9"/>
                  <a:gd name="T6" fmla="+- 0 -4437 -4492"/>
                  <a:gd name="T7" fmla="*/ -4437 h 55"/>
                  <a:gd name="T8" fmla="+- 0 7291 7282"/>
                  <a:gd name="T9" fmla="*/ T8 w 9"/>
                  <a:gd name="T10" fmla="+- 0 -4492 -4492"/>
                  <a:gd name="T11" fmla="*/ -4492 h 55"/>
                  <a:gd name="T12" fmla="+- 0 7282 7282"/>
                  <a:gd name="T13" fmla="*/ T12 w 9"/>
                  <a:gd name="T14" fmla="+- 0 -4492 -4492"/>
                  <a:gd name="T15" fmla="*/ -4492 h 55"/>
                  <a:gd name="T16" fmla="+- 0 7282 7282"/>
                  <a:gd name="T17" fmla="*/ T16 w 9"/>
                  <a:gd name="T18" fmla="+- 0 -4437 -4492"/>
                  <a:gd name="T19" fmla="*/ -443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8" name="Group 346"/>
            <p:cNvGrpSpPr/>
            <p:nvPr/>
          </p:nvGrpSpPr>
          <p:grpSpPr>
            <a:xfrm>
              <a:off x="7287" y="-4439"/>
              <a:ext cx="2" cy="55"/>
              <a:chOff x="7287" y="-4439"/>
              <a:chExt cx="2" cy="55"/>
            </a:xfrm>
          </p:grpSpPr>
          <p:sp>
            <p:nvSpPr>
              <p:cNvPr id="1637" name="Freeform 347"/>
              <p:cNvSpPr/>
              <p:nvPr/>
            </p:nvSpPr>
            <p:spPr bwMode="auto">
              <a:xfrm>
                <a:off x="7287" y="-4439"/>
                <a:ext cx="2" cy="55"/>
              </a:xfrm>
              <a:custGeom>
                <a:gdLst>
                  <a:gd name="T0" fmla="+- 0 -4385 -4439"/>
                  <a:gd name="T1" fmla="*/ -4385 h 55"/>
                  <a:gd name="T2" fmla="+- 0 -4439 -4439"/>
                  <a:gd name="T3" fmla="*/ -4439 h 55"/>
                  <a:gd name="T4" fmla="+- 0 -4385 -4439"/>
                  <a:gd name="T5" fmla="*/ -438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19" name="Group 348"/>
            <p:cNvGrpSpPr/>
            <p:nvPr/>
          </p:nvGrpSpPr>
          <p:grpSpPr>
            <a:xfrm>
              <a:off x="7282" y="-4439"/>
              <a:ext cx="9" cy="55"/>
              <a:chOff x="7282" y="-4439"/>
              <a:chExt cx="9" cy="55"/>
            </a:xfrm>
          </p:grpSpPr>
          <p:sp>
            <p:nvSpPr>
              <p:cNvPr id="1636" name="Freeform 349"/>
              <p:cNvSpPr/>
              <p:nvPr/>
            </p:nvSpPr>
            <p:spPr bwMode="auto">
              <a:xfrm>
                <a:off x="7282" y="-4439"/>
                <a:ext cx="9" cy="55"/>
              </a:xfrm>
              <a:custGeom>
                <a:gdLst>
                  <a:gd name="T0" fmla="+- 0 7282 7282"/>
                  <a:gd name="T1" fmla="*/ T0 w 9"/>
                  <a:gd name="T2" fmla="+- 0 -4385 -4439"/>
                  <a:gd name="T3" fmla="*/ -4385 h 55"/>
                  <a:gd name="T4" fmla="+- 0 7291 7282"/>
                  <a:gd name="T5" fmla="*/ T4 w 9"/>
                  <a:gd name="T6" fmla="+- 0 -4385 -4439"/>
                  <a:gd name="T7" fmla="*/ -4385 h 55"/>
                  <a:gd name="T8" fmla="+- 0 7291 7282"/>
                  <a:gd name="T9" fmla="*/ T8 w 9"/>
                  <a:gd name="T10" fmla="+- 0 -4439 -4439"/>
                  <a:gd name="T11" fmla="*/ -4439 h 55"/>
                  <a:gd name="T12" fmla="+- 0 7282 7282"/>
                  <a:gd name="T13" fmla="*/ T12 w 9"/>
                  <a:gd name="T14" fmla="+- 0 -4439 -4439"/>
                  <a:gd name="T15" fmla="*/ -4439 h 55"/>
                  <a:gd name="T16" fmla="+- 0 7282 7282"/>
                  <a:gd name="T17" fmla="*/ T16 w 9"/>
                  <a:gd name="T18" fmla="+- 0 -4385 -4439"/>
                  <a:gd name="T19" fmla="*/ -438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0" name="Group 350"/>
            <p:cNvGrpSpPr/>
            <p:nvPr/>
          </p:nvGrpSpPr>
          <p:grpSpPr>
            <a:xfrm>
              <a:off x="7287" y="-4387"/>
              <a:ext cx="2" cy="55"/>
              <a:chOff x="7287" y="-4387"/>
              <a:chExt cx="2" cy="55"/>
            </a:xfrm>
          </p:grpSpPr>
          <p:sp>
            <p:nvSpPr>
              <p:cNvPr id="1635" name="Freeform 351"/>
              <p:cNvSpPr/>
              <p:nvPr/>
            </p:nvSpPr>
            <p:spPr bwMode="auto">
              <a:xfrm>
                <a:off x="7287" y="-4387"/>
                <a:ext cx="2" cy="55"/>
              </a:xfrm>
              <a:custGeom>
                <a:gdLst>
                  <a:gd name="T0" fmla="+- 0 -4332 -4387"/>
                  <a:gd name="T1" fmla="*/ -4332 h 55"/>
                  <a:gd name="T2" fmla="+- 0 -4387 -4387"/>
                  <a:gd name="T3" fmla="*/ -4387 h 55"/>
                  <a:gd name="T4" fmla="+- 0 -4332 -4387"/>
                  <a:gd name="T5" fmla="*/ -433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1" name="Group 352"/>
            <p:cNvGrpSpPr/>
            <p:nvPr/>
          </p:nvGrpSpPr>
          <p:grpSpPr>
            <a:xfrm>
              <a:off x="7282" y="-4387"/>
              <a:ext cx="9" cy="55"/>
              <a:chOff x="7282" y="-4387"/>
              <a:chExt cx="9" cy="55"/>
            </a:xfrm>
          </p:grpSpPr>
          <p:sp>
            <p:nvSpPr>
              <p:cNvPr id="1634" name="Freeform 353"/>
              <p:cNvSpPr/>
              <p:nvPr/>
            </p:nvSpPr>
            <p:spPr bwMode="auto">
              <a:xfrm>
                <a:off x="7282" y="-4387"/>
                <a:ext cx="9" cy="55"/>
              </a:xfrm>
              <a:custGeom>
                <a:gdLst>
                  <a:gd name="T0" fmla="+- 0 7282 7282"/>
                  <a:gd name="T1" fmla="*/ T0 w 9"/>
                  <a:gd name="T2" fmla="+- 0 -4332 -4387"/>
                  <a:gd name="T3" fmla="*/ -4332 h 55"/>
                  <a:gd name="T4" fmla="+- 0 7291 7282"/>
                  <a:gd name="T5" fmla="*/ T4 w 9"/>
                  <a:gd name="T6" fmla="+- 0 -4332 -4387"/>
                  <a:gd name="T7" fmla="*/ -4332 h 55"/>
                  <a:gd name="T8" fmla="+- 0 7291 7282"/>
                  <a:gd name="T9" fmla="*/ T8 w 9"/>
                  <a:gd name="T10" fmla="+- 0 -4387 -4387"/>
                  <a:gd name="T11" fmla="*/ -4387 h 55"/>
                  <a:gd name="T12" fmla="+- 0 7282 7282"/>
                  <a:gd name="T13" fmla="*/ T12 w 9"/>
                  <a:gd name="T14" fmla="+- 0 -4387 -4387"/>
                  <a:gd name="T15" fmla="*/ -4387 h 55"/>
                  <a:gd name="T16" fmla="+- 0 7282 7282"/>
                  <a:gd name="T17" fmla="*/ T16 w 9"/>
                  <a:gd name="T18" fmla="+- 0 -4332 -4387"/>
                  <a:gd name="T19" fmla="*/ -433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2" name="Group 354"/>
            <p:cNvGrpSpPr/>
            <p:nvPr/>
          </p:nvGrpSpPr>
          <p:grpSpPr>
            <a:xfrm>
              <a:off x="7287" y="-4334"/>
              <a:ext cx="2" cy="55"/>
              <a:chOff x="7287" y="-4334"/>
              <a:chExt cx="2" cy="55"/>
            </a:xfrm>
          </p:grpSpPr>
          <p:sp>
            <p:nvSpPr>
              <p:cNvPr id="1633" name="Freeform 355"/>
              <p:cNvSpPr/>
              <p:nvPr/>
            </p:nvSpPr>
            <p:spPr bwMode="auto">
              <a:xfrm>
                <a:off x="7287" y="-4334"/>
                <a:ext cx="2" cy="55"/>
              </a:xfrm>
              <a:custGeom>
                <a:gdLst>
                  <a:gd name="T0" fmla="+- 0 -4280 -4334"/>
                  <a:gd name="T1" fmla="*/ -4280 h 55"/>
                  <a:gd name="T2" fmla="+- 0 -4334 -4334"/>
                  <a:gd name="T3" fmla="*/ -4334 h 55"/>
                  <a:gd name="T4" fmla="+- 0 -4280 -4334"/>
                  <a:gd name="T5" fmla="*/ -428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3" name="Group 356"/>
            <p:cNvGrpSpPr/>
            <p:nvPr/>
          </p:nvGrpSpPr>
          <p:grpSpPr>
            <a:xfrm>
              <a:off x="7282" y="-4334"/>
              <a:ext cx="9" cy="55"/>
              <a:chOff x="7282" y="-4334"/>
              <a:chExt cx="9" cy="55"/>
            </a:xfrm>
          </p:grpSpPr>
          <p:sp>
            <p:nvSpPr>
              <p:cNvPr id="1632" name="Freeform 357"/>
              <p:cNvSpPr/>
              <p:nvPr/>
            </p:nvSpPr>
            <p:spPr bwMode="auto">
              <a:xfrm>
                <a:off x="7282" y="-4334"/>
                <a:ext cx="9" cy="55"/>
              </a:xfrm>
              <a:custGeom>
                <a:gdLst>
                  <a:gd name="T0" fmla="+- 0 7282 7282"/>
                  <a:gd name="T1" fmla="*/ T0 w 9"/>
                  <a:gd name="T2" fmla="+- 0 -4280 -4334"/>
                  <a:gd name="T3" fmla="*/ -4280 h 55"/>
                  <a:gd name="T4" fmla="+- 0 7291 7282"/>
                  <a:gd name="T5" fmla="*/ T4 w 9"/>
                  <a:gd name="T6" fmla="+- 0 -4280 -4334"/>
                  <a:gd name="T7" fmla="*/ -4280 h 55"/>
                  <a:gd name="T8" fmla="+- 0 7291 7282"/>
                  <a:gd name="T9" fmla="*/ T8 w 9"/>
                  <a:gd name="T10" fmla="+- 0 -4334 -4334"/>
                  <a:gd name="T11" fmla="*/ -4334 h 55"/>
                  <a:gd name="T12" fmla="+- 0 7282 7282"/>
                  <a:gd name="T13" fmla="*/ T12 w 9"/>
                  <a:gd name="T14" fmla="+- 0 -4334 -4334"/>
                  <a:gd name="T15" fmla="*/ -4334 h 55"/>
                  <a:gd name="T16" fmla="+- 0 7282 7282"/>
                  <a:gd name="T17" fmla="*/ T16 w 9"/>
                  <a:gd name="T18" fmla="+- 0 -4280 -4334"/>
                  <a:gd name="T19" fmla="*/ -428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4" name="Group 358"/>
            <p:cNvGrpSpPr/>
            <p:nvPr/>
          </p:nvGrpSpPr>
          <p:grpSpPr>
            <a:xfrm>
              <a:off x="7287" y="-4282"/>
              <a:ext cx="2" cy="55"/>
              <a:chOff x="7287" y="-4282"/>
              <a:chExt cx="2" cy="55"/>
            </a:xfrm>
          </p:grpSpPr>
          <p:sp>
            <p:nvSpPr>
              <p:cNvPr id="1631" name="Freeform 359"/>
              <p:cNvSpPr/>
              <p:nvPr/>
            </p:nvSpPr>
            <p:spPr bwMode="auto">
              <a:xfrm>
                <a:off x="7287" y="-4282"/>
                <a:ext cx="2" cy="55"/>
              </a:xfrm>
              <a:custGeom>
                <a:gdLst>
                  <a:gd name="T0" fmla="+- 0 -4227 -4282"/>
                  <a:gd name="T1" fmla="*/ -4227 h 55"/>
                  <a:gd name="T2" fmla="+- 0 -4282 -4282"/>
                  <a:gd name="T3" fmla="*/ -4282 h 55"/>
                  <a:gd name="T4" fmla="+- 0 -4227 -4282"/>
                  <a:gd name="T5" fmla="*/ -422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5" name="Group 360"/>
            <p:cNvGrpSpPr/>
            <p:nvPr/>
          </p:nvGrpSpPr>
          <p:grpSpPr>
            <a:xfrm>
              <a:off x="7282" y="-4282"/>
              <a:ext cx="9" cy="55"/>
              <a:chOff x="7282" y="-4282"/>
              <a:chExt cx="9" cy="55"/>
            </a:xfrm>
          </p:grpSpPr>
          <p:sp>
            <p:nvSpPr>
              <p:cNvPr id="1630" name="Freeform 361"/>
              <p:cNvSpPr/>
              <p:nvPr/>
            </p:nvSpPr>
            <p:spPr bwMode="auto">
              <a:xfrm>
                <a:off x="7282" y="-4282"/>
                <a:ext cx="9" cy="55"/>
              </a:xfrm>
              <a:custGeom>
                <a:gdLst>
                  <a:gd name="T0" fmla="+- 0 7282 7282"/>
                  <a:gd name="T1" fmla="*/ T0 w 9"/>
                  <a:gd name="T2" fmla="+- 0 -4227 -4282"/>
                  <a:gd name="T3" fmla="*/ -4227 h 55"/>
                  <a:gd name="T4" fmla="+- 0 7291 7282"/>
                  <a:gd name="T5" fmla="*/ T4 w 9"/>
                  <a:gd name="T6" fmla="+- 0 -4227 -4282"/>
                  <a:gd name="T7" fmla="*/ -4227 h 55"/>
                  <a:gd name="T8" fmla="+- 0 7291 7282"/>
                  <a:gd name="T9" fmla="*/ T8 w 9"/>
                  <a:gd name="T10" fmla="+- 0 -4282 -4282"/>
                  <a:gd name="T11" fmla="*/ -4282 h 55"/>
                  <a:gd name="T12" fmla="+- 0 7282 7282"/>
                  <a:gd name="T13" fmla="*/ T12 w 9"/>
                  <a:gd name="T14" fmla="+- 0 -4282 -4282"/>
                  <a:gd name="T15" fmla="*/ -4282 h 55"/>
                  <a:gd name="T16" fmla="+- 0 7282 7282"/>
                  <a:gd name="T17" fmla="*/ T16 w 9"/>
                  <a:gd name="T18" fmla="+- 0 -4227 -4282"/>
                  <a:gd name="T19" fmla="*/ -422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6" name="Group 362"/>
            <p:cNvGrpSpPr/>
            <p:nvPr/>
          </p:nvGrpSpPr>
          <p:grpSpPr>
            <a:xfrm>
              <a:off x="7287" y="-4229"/>
              <a:ext cx="2" cy="55"/>
              <a:chOff x="7287" y="-4229"/>
              <a:chExt cx="2" cy="55"/>
            </a:xfrm>
          </p:grpSpPr>
          <p:sp>
            <p:nvSpPr>
              <p:cNvPr id="1629" name="Freeform 363"/>
              <p:cNvSpPr/>
              <p:nvPr/>
            </p:nvSpPr>
            <p:spPr bwMode="auto">
              <a:xfrm>
                <a:off x="7287" y="-4229"/>
                <a:ext cx="2" cy="55"/>
              </a:xfrm>
              <a:custGeom>
                <a:gdLst>
                  <a:gd name="T0" fmla="+- 0 -4175 -4229"/>
                  <a:gd name="T1" fmla="*/ -4175 h 55"/>
                  <a:gd name="T2" fmla="+- 0 -4229 -4229"/>
                  <a:gd name="T3" fmla="*/ -4229 h 55"/>
                  <a:gd name="T4" fmla="+- 0 -4175 -4229"/>
                  <a:gd name="T5" fmla="*/ -417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7" name="Group 364"/>
            <p:cNvGrpSpPr/>
            <p:nvPr/>
          </p:nvGrpSpPr>
          <p:grpSpPr>
            <a:xfrm>
              <a:off x="7282" y="-4229"/>
              <a:ext cx="9" cy="55"/>
              <a:chOff x="7282" y="-4229"/>
              <a:chExt cx="9" cy="55"/>
            </a:xfrm>
          </p:grpSpPr>
          <p:sp>
            <p:nvSpPr>
              <p:cNvPr id="1628" name="Freeform 365"/>
              <p:cNvSpPr/>
              <p:nvPr/>
            </p:nvSpPr>
            <p:spPr bwMode="auto">
              <a:xfrm>
                <a:off x="7282" y="-4229"/>
                <a:ext cx="9" cy="55"/>
              </a:xfrm>
              <a:custGeom>
                <a:gdLst>
                  <a:gd name="T0" fmla="+- 0 7282 7282"/>
                  <a:gd name="T1" fmla="*/ T0 w 9"/>
                  <a:gd name="T2" fmla="+- 0 -4175 -4229"/>
                  <a:gd name="T3" fmla="*/ -4175 h 55"/>
                  <a:gd name="T4" fmla="+- 0 7291 7282"/>
                  <a:gd name="T5" fmla="*/ T4 w 9"/>
                  <a:gd name="T6" fmla="+- 0 -4175 -4229"/>
                  <a:gd name="T7" fmla="*/ -4175 h 55"/>
                  <a:gd name="T8" fmla="+- 0 7291 7282"/>
                  <a:gd name="T9" fmla="*/ T8 w 9"/>
                  <a:gd name="T10" fmla="+- 0 -4229 -4229"/>
                  <a:gd name="T11" fmla="*/ -4229 h 55"/>
                  <a:gd name="T12" fmla="+- 0 7282 7282"/>
                  <a:gd name="T13" fmla="*/ T12 w 9"/>
                  <a:gd name="T14" fmla="+- 0 -4229 -4229"/>
                  <a:gd name="T15" fmla="*/ -4229 h 55"/>
                  <a:gd name="T16" fmla="+- 0 7282 7282"/>
                  <a:gd name="T17" fmla="*/ T16 w 9"/>
                  <a:gd name="T18" fmla="+- 0 -4175 -4229"/>
                  <a:gd name="T19" fmla="*/ -417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8" name="Group 366"/>
            <p:cNvGrpSpPr/>
            <p:nvPr/>
          </p:nvGrpSpPr>
          <p:grpSpPr>
            <a:xfrm>
              <a:off x="7287" y="-4177"/>
              <a:ext cx="2" cy="55"/>
              <a:chOff x="7287" y="-4177"/>
              <a:chExt cx="2" cy="55"/>
            </a:xfrm>
          </p:grpSpPr>
          <p:sp>
            <p:nvSpPr>
              <p:cNvPr id="1627" name="Freeform 367"/>
              <p:cNvSpPr/>
              <p:nvPr/>
            </p:nvSpPr>
            <p:spPr bwMode="auto">
              <a:xfrm>
                <a:off x="7287" y="-4177"/>
                <a:ext cx="2" cy="55"/>
              </a:xfrm>
              <a:custGeom>
                <a:gdLst>
                  <a:gd name="T0" fmla="+- 0 -4123 -4177"/>
                  <a:gd name="T1" fmla="*/ -4123 h 55"/>
                  <a:gd name="T2" fmla="+- 0 -4177 -4177"/>
                  <a:gd name="T3" fmla="*/ -4177 h 55"/>
                  <a:gd name="T4" fmla="+- 0 -4123 -4177"/>
                  <a:gd name="T5" fmla="*/ -4123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29" name="Group 368"/>
            <p:cNvGrpSpPr/>
            <p:nvPr/>
          </p:nvGrpSpPr>
          <p:grpSpPr>
            <a:xfrm>
              <a:off x="7282" y="-4177"/>
              <a:ext cx="9" cy="55"/>
              <a:chOff x="7282" y="-4177"/>
              <a:chExt cx="9" cy="55"/>
            </a:xfrm>
          </p:grpSpPr>
          <p:sp>
            <p:nvSpPr>
              <p:cNvPr id="1626" name="Freeform 369"/>
              <p:cNvSpPr/>
              <p:nvPr/>
            </p:nvSpPr>
            <p:spPr bwMode="auto">
              <a:xfrm>
                <a:off x="7282" y="-4177"/>
                <a:ext cx="9" cy="55"/>
              </a:xfrm>
              <a:custGeom>
                <a:gdLst>
                  <a:gd name="T0" fmla="+- 0 7282 7282"/>
                  <a:gd name="T1" fmla="*/ T0 w 9"/>
                  <a:gd name="T2" fmla="+- 0 -4123 -4177"/>
                  <a:gd name="T3" fmla="*/ -4123 h 55"/>
                  <a:gd name="T4" fmla="+- 0 7291 7282"/>
                  <a:gd name="T5" fmla="*/ T4 w 9"/>
                  <a:gd name="T6" fmla="+- 0 -4123 -4177"/>
                  <a:gd name="T7" fmla="*/ -4123 h 55"/>
                  <a:gd name="T8" fmla="+- 0 7291 7282"/>
                  <a:gd name="T9" fmla="*/ T8 w 9"/>
                  <a:gd name="T10" fmla="+- 0 -4177 -4177"/>
                  <a:gd name="T11" fmla="*/ -4177 h 55"/>
                  <a:gd name="T12" fmla="+- 0 7282 7282"/>
                  <a:gd name="T13" fmla="*/ T12 w 9"/>
                  <a:gd name="T14" fmla="+- 0 -4177 -4177"/>
                  <a:gd name="T15" fmla="*/ -4177 h 55"/>
                  <a:gd name="T16" fmla="+- 0 7282 7282"/>
                  <a:gd name="T17" fmla="*/ T16 w 9"/>
                  <a:gd name="T18" fmla="+- 0 -4123 -4177"/>
                  <a:gd name="T19" fmla="*/ -4123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0" name="Group 370"/>
            <p:cNvGrpSpPr/>
            <p:nvPr/>
          </p:nvGrpSpPr>
          <p:grpSpPr>
            <a:xfrm>
              <a:off x="7287" y="-4125"/>
              <a:ext cx="2" cy="55"/>
              <a:chOff x="7287" y="-4125"/>
              <a:chExt cx="2" cy="55"/>
            </a:xfrm>
          </p:grpSpPr>
          <p:sp>
            <p:nvSpPr>
              <p:cNvPr id="1625" name="Freeform 371"/>
              <p:cNvSpPr/>
              <p:nvPr/>
            </p:nvSpPr>
            <p:spPr bwMode="auto">
              <a:xfrm>
                <a:off x="7287" y="-4125"/>
                <a:ext cx="2" cy="55"/>
              </a:xfrm>
              <a:custGeom>
                <a:gdLst>
                  <a:gd name="T0" fmla="+- 0 -4070 -4125"/>
                  <a:gd name="T1" fmla="*/ -4070 h 55"/>
                  <a:gd name="T2" fmla="+- 0 -4125 -4125"/>
                  <a:gd name="T3" fmla="*/ -4125 h 55"/>
                  <a:gd name="T4" fmla="+- 0 -4070 -4125"/>
                  <a:gd name="T5" fmla="*/ -4070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1" name="Group 372"/>
            <p:cNvGrpSpPr/>
            <p:nvPr/>
          </p:nvGrpSpPr>
          <p:grpSpPr>
            <a:xfrm>
              <a:off x="7282" y="-4125"/>
              <a:ext cx="9" cy="55"/>
              <a:chOff x="7282" y="-4125"/>
              <a:chExt cx="9" cy="55"/>
            </a:xfrm>
          </p:grpSpPr>
          <p:sp>
            <p:nvSpPr>
              <p:cNvPr id="1624" name="Freeform 373"/>
              <p:cNvSpPr/>
              <p:nvPr/>
            </p:nvSpPr>
            <p:spPr bwMode="auto">
              <a:xfrm>
                <a:off x="7282" y="-4125"/>
                <a:ext cx="9" cy="55"/>
              </a:xfrm>
              <a:custGeom>
                <a:gdLst>
                  <a:gd name="T0" fmla="+- 0 7282 7282"/>
                  <a:gd name="T1" fmla="*/ T0 w 9"/>
                  <a:gd name="T2" fmla="+- 0 -4070 -4125"/>
                  <a:gd name="T3" fmla="*/ -4070 h 55"/>
                  <a:gd name="T4" fmla="+- 0 7291 7282"/>
                  <a:gd name="T5" fmla="*/ T4 w 9"/>
                  <a:gd name="T6" fmla="+- 0 -4070 -4125"/>
                  <a:gd name="T7" fmla="*/ -4070 h 55"/>
                  <a:gd name="T8" fmla="+- 0 7291 7282"/>
                  <a:gd name="T9" fmla="*/ T8 w 9"/>
                  <a:gd name="T10" fmla="+- 0 -4125 -4125"/>
                  <a:gd name="T11" fmla="*/ -4125 h 55"/>
                  <a:gd name="T12" fmla="+- 0 7282 7282"/>
                  <a:gd name="T13" fmla="*/ T12 w 9"/>
                  <a:gd name="T14" fmla="+- 0 -4125 -4125"/>
                  <a:gd name="T15" fmla="*/ -4125 h 55"/>
                  <a:gd name="T16" fmla="+- 0 7282 7282"/>
                  <a:gd name="T17" fmla="*/ T16 w 9"/>
                  <a:gd name="T18" fmla="+- 0 -4070 -4125"/>
                  <a:gd name="T19" fmla="*/ -4070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2" name="Group 374"/>
            <p:cNvGrpSpPr/>
            <p:nvPr/>
          </p:nvGrpSpPr>
          <p:grpSpPr>
            <a:xfrm>
              <a:off x="7287" y="-4072"/>
              <a:ext cx="2" cy="55"/>
              <a:chOff x="7287" y="-4072"/>
              <a:chExt cx="2" cy="55"/>
            </a:xfrm>
          </p:grpSpPr>
          <p:sp>
            <p:nvSpPr>
              <p:cNvPr id="1623" name="Freeform 375"/>
              <p:cNvSpPr/>
              <p:nvPr/>
            </p:nvSpPr>
            <p:spPr bwMode="auto">
              <a:xfrm>
                <a:off x="7287" y="-4072"/>
                <a:ext cx="2" cy="55"/>
              </a:xfrm>
              <a:custGeom>
                <a:gdLst>
                  <a:gd name="T0" fmla="+- 0 -4018 -4072"/>
                  <a:gd name="T1" fmla="*/ -4018 h 55"/>
                  <a:gd name="T2" fmla="+- 0 -4072 -4072"/>
                  <a:gd name="T3" fmla="*/ -4072 h 55"/>
                  <a:gd name="T4" fmla="+- 0 -4018 -4072"/>
                  <a:gd name="T5" fmla="*/ -4018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3" name="Group 376"/>
            <p:cNvGrpSpPr/>
            <p:nvPr/>
          </p:nvGrpSpPr>
          <p:grpSpPr>
            <a:xfrm>
              <a:off x="7282" y="-4072"/>
              <a:ext cx="9" cy="55"/>
              <a:chOff x="7282" y="-4072"/>
              <a:chExt cx="9" cy="55"/>
            </a:xfrm>
          </p:grpSpPr>
          <p:sp>
            <p:nvSpPr>
              <p:cNvPr id="1622" name="Freeform 377"/>
              <p:cNvSpPr/>
              <p:nvPr/>
            </p:nvSpPr>
            <p:spPr bwMode="auto">
              <a:xfrm>
                <a:off x="7282" y="-4072"/>
                <a:ext cx="9" cy="55"/>
              </a:xfrm>
              <a:custGeom>
                <a:gdLst>
                  <a:gd name="T0" fmla="+- 0 7282 7282"/>
                  <a:gd name="T1" fmla="*/ T0 w 9"/>
                  <a:gd name="T2" fmla="+- 0 -4018 -4072"/>
                  <a:gd name="T3" fmla="*/ -4018 h 55"/>
                  <a:gd name="T4" fmla="+- 0 7291 7282"/>
                  <a:gd name="T5" fmla="*/ T4 w 9"/>
                  <a:gd name="T6" fmla="+- 0 -4018 -4072"/>
                  <a:gd name="T7" fmla="*/ -4018 h 55"/>
                  <a:gd name="T8" fmla="+- 0 7291 7282"/>
                  <a:gd name="T9" fmla="*/ T8 w 9"/>
                  <a:gd name="T10" fmla="+- 0 -4072 -4072"/>
                  <a:gd name="T11" fmla="*/ -4072 h 55"/>
                  <a:gd name="T12" fmla="+- 0 7282 7282"/>
                  <a:gd name="T13" fmla="*/ T12 w 9"/>
                  <a:gd name="T14" fmla="+- 0 -4072 -4072"/>
                  <a:gd name="T15" fmla="*/ -4072 h 55"/>
                  <a:gd name="T16" fmla="+- 0 7282 7282"/>
                  <a:gd name="T17" fmla="*/ T16 w 9"/>
                  <a:gd name="T18" fmla="+- 0 -4018 -4072"/>
                  <a:gd name="T19" fmla="*/ -4018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4" name="Group 378"/>
            <p:cNvGrpSpPr/>
            <p:nvPr/>
          </p:nvGrpSpPr>
          <p:grpSpPr>
            <a:xfrm>
              <a:off x="7291" y="-4014"/>
              <a:ext cx="56" cy="2"/>
              <a:chOff x="7291" y="-4014"/>
              <a:chExt cx="56" cy="2"/>
            </a:xfrm>
          </p:grpSpPr>
          <p:sp>
            <p:nvSpPr>
              <p:cNvPr id="1621" name="Freeform 379"/>
              <p:cNvSpPr/>
              <p:nvPr/>
            </p:nvSpPr>
            <p:spPr bwMode="auto">
              <a:xfrm>
                <a:off x="7291" y="-4014"/>
                <a:ext cx="56" cy="2"/>
              </a:xfrm>
              <a:custGeom>
                <a:gdLst>
                  <a:gd name="T0" fmla="+- 0 7291 7291"/>
                  <a:gd name="T1" fmla="*/ T0 w 56"/>
                  <a:gd name="T2" fmla="+- 0 7346 7291"/>
                  <a:gd name="T3" fmla="*/ T2 w 56"/>
                </a:gdLst>
                <a:cxnLst>
                  <a:cxn ang="0">
                    <a:pos x="T1" y="0"/>
                  </a:cxn>
                  <a:cxn ang="0">
                    <a:pos x="T3" y="0"/>
                  </a:cxn>
                </a:cxnLst>
                <a:rect l="0" t="0" r="r" b="b"/>
                <a:pathLst>
                  <a:path w="56">
                    <a:moveTo>
                      <a:pt x="0" y="0"/>
                    </a:moveTo>
                    <a:lnTo>
                      <a:pt x="55"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5" name="Group 380"/>
            <p:cNvGrpSpPr/>
            <p:nvPr/>
          </p:nvGrpSpPr>
          <p:grpSpPr>
            <a:xfrm>
              <a:off x="7291" y="-4014"/>
              <a:ext cx="221" cy="2"/>
              <a:chOff x="7291" y="-4014"/>
              <a:chExt cx="221" cy="2"/>
            </a:xfrm>
          </p:grpSpPr>
          <p:sp>
            <p:nvSpPr>
              <p:cNvPr id="1620" name="Freeform 381"/>
              <p:cNvSpPr/>
              <p:nvPr/>
            </p:nvSpPr>
            <p:spPr bwMode="auto">
              <a:xfrm>
                <a:off x="7291" y="-4014"/>
                <a:ext cx="221" cy="2"/>
              </a:xfrm>
              <a:custGeom>
                <a:gdLst>
                  <a:gd name="T0" fmla="+- 0 7291 7291"/>
                  <a:gd name="T1" fmla="*/ T0 w 221"/>
                  <a:gd name="T2" fmla="+- 0 7512 7291"/>
                  <a:gd name="T3" fmla="*/ T2 w 221"/>
                </a:gdLst>
                <a:cxnLst>
                  <a:cxn ang="0">
                    <a:pos x="T1" y="0"/>
                  </a:cxn>
                  <a:cxn ang="0">
                    <a:pos x="T3" y="0"/>
                  </a:cxn>
                </a:cxnLst>
                <a:rect l="0" t="0" r="r" b="b"/>
                <a:pathLst>
                  <a:path w="221">
                    <a:moveTo>
                      <a:pt x="0" y="0"/>
                    </a:moveTo>
                    <a:lnTo>
                      <a:pt x="221"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6" name="Group 382"/>
            <p:cNvGrpSpPr/>
            <p:nvPr/>
          </p:nvGrpSpPr>
          <p:grpSpPr>
            <a:xfrm>
              <a:off x="7465" y="-4048"/>
              <a:ext cx="109" cy="68"/>
              <a:chOff x="7465" y="-4048"/>
              <a:chExt cx="109" cy="68"/>
            </a:xfrm>
          </p:grpSpPr>
          <p:sp>
            <p:nvSpPr>
              <p:cNvPr id="1619" name="Freeform 383"/>
              <p:cNvSpPr/>
              <p:nvPr/>
            </p:nvSpPr>
            <p:spPr bwMode="auto">
              <a:xfrm>
                <a:off x="7465" y="-4048"/>
                <a:ext cx="109" cy="68"/>
              </a:xfrm>
              <a:custGeom>
                <a:gdLst>
                  <a:gd name="T0" fmla="+- 0 7465 7465"/>
                  <a:gd name="T1" fmla="*/ T0 w 109"/>
                  <a:gd name="T2" fmla="+- 0 -4048 -4048"/>
                  <a:gd name="T3" fmla="*/ -4048 h 68"/>
                  <a:gd name="T4" fmla="+- 0 7479 7465"/>
                  <a:gd name="T5" fmla="*/ T4 w 109"/>
                  <a:gd name="T6" fmla="+- 0 -4014 -4048"/>
                  <a:gd name="T7" fmla="*/ -4014 h 68"/>
                  <a:gd name="T8" fmla="+- 0 7465 7465"/>
                  <a:gd name="T9" fmla="*/ T8 w 109"/>
                  <a:gd name="T10" fmla="+- 0 -3980 -4048"/>
                  <a:gd name="T11" fmla="*/ -3980 h 68"/>
                  <a:gd name="T12" fmla="+- 0 7573 7465"/>
                  <a:gd name="T13" fmla="*/ T12 w 109"/>
                  <a:gd name="T14" fmla="+- 0 -4014 -4048"/>
                  <a:gd name="T15" fmla="*/ -4014 h 68"/>
                  <a:gd name="T16" fmla="+- 0 7465 7465"/>
                  <a:gd name="T17" fmla="*/ T16 w 109"/>
                  <a:gd name="T18" fmla="+- 0 -4048 -4048"/>
                  <a:gd name="T19" fmla="*/ -4048 h 68"/>
                </a:gdLst>
                <a:cxnLst>
                  <a:cxn ang="0">
                    <a:pos x="T1" y="T3"/>
                  </a:cxn>
                  <a:cxn ang="0">
                    <a:pos x="T5" y="T7"/>
                  </a:cxn>
                  <a:cxn ang="0">
                    <a:pos x="T9" y="T11"/>
                  </a:cxn>
                  <a:cxn ang="0">
                    <a:pos x="T13" y="T15"/>
                  </a:cxn>
                  <a:cxn ang="0">
                    <a:pos x="T17" y="T19"/>
                  </a:cxn>
                </a:cxnLst>
                <a:rect l="0" t="0" r="r" b="b"/>
                <a:pathLst>
                  <a:path w="109" h="68">
                    <a:moveTo>
                      <a:pt x="0" y="0"/>
                    </a:moveTo>
                    <a:lnTo>
                      <a:pt x="14" y="34"/>
                    </a:lnTo>
                    <a:lnTo>
                      <a:pt x="0" y="68"/>
                    </a:lnTo>
                    <a:lnTo>
                      <a:pt x="108"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7" name="Group 384"/>
            <p:cNvGrpSpPr/>
            <p:nvPr/>
          </p:nvGrpSpPr>
          <p:grpSpPr>
            <a:xfrm>
              <a:off x="7258" y="-5497"/>
              <a:ext cx="34" cy="34"/>
              <a:chOff x="7258" y="-5497"/>
              <a:chExt cx="34" cy="34"/>
            </a:xfrm>
          </p:grpSpPr>
          <p:sp>
            <p:nvSpPr>
              <p:cNvPr id="1618" name="Freeform 385"/>
              <p:cNvSpPr/>
              <p:nvPr/>
            </p:nvSpPr>
            <p:spPr bwMode="auto">
              <a:xfrm>
                <a:off x="7258" y="-5497"/>
                <a:ext cx="34" cy="34"/>
              </a:xfrm>
              <a:custGeom>
                <a:gdLst>
                  <a:gd name="T0" fmla="+- 0 7291 7258"/>
                  <a:gd name="T1" fmla="*/ T0 w 34"/>
                  <a:gd name="T2" fmla="+- 0 -5497 -5497"/>
                  <a:gd name="T3" fmla="*/ -5497 h 34"/>
                  <a:gd name="T4" fmla="+- 0 7258 7258"/>
                  <a:gd name="T5" fmla="*/ T4 w 34"/>
                  <a:gd name="T6" fmla="+- 0 -5497 -5497"/>
                  <a:gd name="T7" fmla="*/ -5497 h 34"/>
                  <a:gd name="T8" fmla="+- 0 7258 7258"/>
                  <a:gd name="T9" fmla="*/ T8 w 34"/>
                  <a:gd name="T10" fmla="+- 0 -5488 -5497"/>
                  <a:gd name="T11" fmla="*/ -5488 h 34"/>
                  <a:gd name="T12" fmla="+- 0 7282 7258"/>
                  <a:gd name="T13" fmla="*/ T12 w 34"/>
                  <a:gd name="T14" fmla="+- 0 -5488 -5497"/>
                  <a:gd name="T15" fmla="*/ -5488 h 34"/>
                  <a:gd name="T16" fmla="+- 0 7282 7258"/>
                  <a:gd name="T17" fmla="*/ T16 w 34"/>
                  <a:gd name="T18" fmla="+- 0 -5464 -5497"/>
                  <a:gd name="T19" fmla="*/ -5464 h 34"/>
                  <a:gd name="T20" fmla="+- 0 7291 7258"/>
                  <a:gd name="T21" fmla="*/ T20 w 34"/>
                  <a:gd name="T22" fmla="+- 0 -5464 -5497"/>
                  <a:gd name="T23" fmla="*/ -5464 h 34"/>
                  <a:gd name="T24" fmla="+- 0 7291 7258"/>
                  <a:gd name="T25" fmla="*/ T24 w 34"/>
                  <a:gd name="T26" fmla="+- 0 -5497 -5497"/>
                  <a:gd name="T27" fmla="*/ -5497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3" y="0"/>
                    </a:moveTo>
                    <a:lnTo>
                      <a:pt x="0" y="0"/>
                    </a:lnTo>
                    <a:lnTo>
                      <a:pt x="0" y="9"/>
                    </a:lnTo>
                    <a:lnTo>
                      <a:pt x="24" y="9"/>
                    </a:lnTo>
                    <a:lnTo>
                      <a:pt x="24" y="33"/>
                    </a:lnTo>
                    <a:lnTo>
                      <a:pt x="33" y="33"/>
                    </a:lnTo>
                    <a:lnTo>
                      <a:pt x="33"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38" name="Group 386"/>
            <p:cNvGrpSpPr/>
            <p:nvPr/>
          </p:nvGrpSpPr>
          <p:grpSpPr>
            <a:xfrm>
              <a:off x="7282" y="-4043"/>
              <a:ext cx="34" cy="34"/>
              <a:chOff x="7282" y="-4043"/>
              <a:chExt cx="34" cy="34"/>
            </a:xfrm>
          </p:grpSpPr>
          <p:sp>
            <p:nvSpPr>
              <p:cNvPr id="1616" name="Freeform 387"/>
              <p:cNvSpPr/>
              <p:nvPr/>
            </p:nvSpPr>
            <p:spPr bwMode="auto">
              <a:xfrm>
                <a:off x="7282" y="-4043"/>
                <a:ext cx="34" cy="34"/>
              </a:xfrm>
              <a:custGeom>
                <a:gdLst>
                  <a:gd name="T0" fmla="+- 0 7291 7282"/>
                  <a:gd name="T1" fmla="*/ T0 w 34"/>
                  <a:gd name="T2" fmla="+- 0 -4043 -4043"/>
                  <a:gd name="T3" fmla="*/ -4043 h 34"/>
                  <a:gd name="T4" fmla="+- 0 7282 7282"/>
                  <a:gd name="T5" fmla="*/ T4 w 34"/>
                  <a:gd name="T6" fmla="+- 0 -4043 -4043"/>
                  <a:gd name="T7" fmla="*/ -4043 h 34"/>
                  <a:gd name="T8" fmla="+- 0 7282 7282"/>
                  <a:gd name="T9" fmla="*/ T8 w 34"/>
                  <a:gd name="T10" fmla="+- 0 -4010 -4043"/>
                  <a:gd name="T11" fmla="*/ -4010 h 34"/>
                  <a:gd name="T12" fmla="+- 0 7316 7282"/>
                  <a:gd name="T13" fmla="*/ T12 w 34"/>
                  <a:gd name="T14" fmla="+- 0 -4010 -4043"/>
                  <a:gd name="T15" fmla="*/ -4010 h 34"/>
                  <a:gd name="T16" fmla="+- 0 7316 7282"/>
                  <a:gd name="T17" fmla="*/ T16 w 34"/>
                  <a:gd name="T18" fmla="+- 0 -4019 -4043"/>
                  <a:gd name="T19" fmla="*/ -4019 h 34"/>
                  <a:gd name="T20" fmla="+- 0 7291 7282"/>
                  <a:gd name="T21" fmla="*/ T20 w 34"/>
                  <a:gd name="T22" fmla="+- 0 -4019 -4043"/>
                  <a:gd name="T23" fmla="*/ -4019 h 34"/>
                  <a:gd name="T24" fmla="+- 0 7291 7282"/>
                  <a:gd name="T25" fmla="*/ T24 w 34"/>
                  <a:gd name="T26" fmla="+- 0 -4043 -4043"/>
                  <a:gd name="T27" fmla="*/ -4043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9" y="0"/>
                    </a:moveTo>
                    <a:lnTo>
                      <a:pt x="0" y="0"/>
                    </a:lnTo>
                    <a:lnTo>
                      <a:pt x="0" y="33"/>
                    </a:lnTo>
                    <a:lnTo>
                      <a:pt x="34" y="33"/>
                    </a:lnTo>
                    <a:lnTo>
                      <a:pt x="34" y="24"/>
                    </a:lnTo>
                    <a:lnTo>
                      <a:pt x="9" y="24"/>
                    </a:lnTo>
                    <a:lnTo>
                      <a:pt x="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617" name="Picture 388"/>
              <p:cNvPicPr>
                <a:picLocks noChangeAspect="1" noChangeArrowheads="1"/>
              </p:cNvPicPr>
              <p:nvPr/>
            </p:nvPicPr>
            <p:blipFill>
              <a:blip r:embed="rId18">
                <a:extLst>
                  <a:ext uri="{28A0092B-C50C-407E-A947-70E740481C1C}">
                    <a14:useLocalDpi xmlns:a14="http://schemas.microsoft.com/office/drawing/2010/main" val="0"/>
                  </a:ext>
                </a:extLst>
              </a:blip>
              <a:stretch>
                <a:fillRect/>
              </a:stretch>
            </p:blipFill>
            <p:spPr bwMode="auto">
              <a:xfrm>
                <a:off x="6006" y="-2319"/>
                <a:ext cx="1281" cy="66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39" name="Group 389"/>
            <p:cNvGrpSpPr/>
            <p:nvPr/>
          </p:nvGrpSpPr>
          <p:grpSpPr>
            <a:xfrm>
              <a:off x="6062" y="-2262"/>
              <a:ext cx="1108" cy="493"/>
              <a:chOff x="6062" y="-2262"/>
              <a:chExt cx="1108" cy="493"/>
            </a:xfrm>
          </p:grpSpPr>
          <p:sp>
            <p:nvSpPr>
              <p:cNvPr id="1614" name="Freeform 390"/>
              <p:cNvSpPr/>
              <p:nvPr/>
            </p:nvSpPr>
            <p:spPr bwMode="auto">
              <a:xfrm>
                <a:off x="6062" y="-2262"/>
                <a:ext cx="1108" cy="493"/>
              </a:xfrm>
              <a:custGeom>
                <a:gdLst>
                  <a:gd name="T0" fmla="+- 0 7169 6062"/>
                  <a:gd name="T1" fmla="*/ T0 w 1108"/>
                  <a:gd name="T2" fmla="+- 0 -2262 -2262"/>
                  <a:gd name="T3" fmla="*/ -2262 h 493"/>
                  <a:gd name="T4" fmla="+- 0 6062 6062"/>
                  <a:gd name="T5" fmla="*/ T4 w 1108"/>
                  <a:gd name="T6" fmla="+- 0 -2262 -2262"/>
                  <a:gd name="T7" fmla="*/ -2262 h 493"/>
                  <a:gd name="T8" fmla="+- 0 6062 6062"/>
                  <a:gd name="T9" fmla="*/ T8 w 1108"/>
                  <a:gd name="T10" fmla="+- 0 -1769 -2262"/>
                  <a:gd name="T11" fmla="*/ -1769 h 493"/>
                  <a:gd name="T12" fmla="+- 0 7169 6062"/>
                  <a:gd name="T13" fmla="*/ T12 w 1108"/>
                  <a:gd name="T14" fmla="+- 0 -1769 -2262"/>
                  <a:gd name="T15" fmla="*/ -1769 h 493"/>
                  <a:gd name="T16" fmla="+- 0 7169 6062"/>
                  <a:gd name="T17" fmla="*/ T16 w 1108"/>
                  <a:gd name="T18" fmla="+- 0 -2262 -2262"/>
                  <a:gd name="T19" fmla="*/ -2262 h 493"/>
                </a:gdLst>
                <a:cxnLst>
                  <a:cxn ang="0">
                    <a:pos x="T1" y="T3"/>
                  </a:cxn>
                  <a:cxn ang="0">
                    <a:pos x="T5" y="T7"/>
                  </a:cxn>
                  <a:cxn ang="0">
                    <a:pos x="T9" y="T11"/>
                  </a:cxn>
                  <a:cxn ang="0">
                    <a:pos x="T13" y="T15"/>
                  </a:cxn>
                  <a:cxn ang="0">
                    <a:pos x="T17" y="T19"/>
                  </a:cxn>
                </a:cxnLst>
                <a:rect l="0" t="0" r="r" b="b"/>
                <a:pathLst>
                  <a:path w="1108" h="492">
                    <a:moveTo>
                      <a:pt x="1107" y="0"/>
                    </a:moveTo>
                    <a:lnTo>
                      <a:pt x="0" y="0"/>
                    </a:lnTo>
                    <a:lnTo>
                      <a:pt x="0" y="493"/>
                    </a:lnTo>
                    <a:lnTo>
                      <a:pt x="1107" y="493"/>
                    </a:lnTo>
                    <a:lnTo>
                      <a:pt x="1107" y="0"/>
                    </a:lnTo>
                    <a:close/>
                  </a:path>
                </a:pathLst>
              </a:custGeom>
              <a:solidFill>
                <a:srgbClr val="FBE6E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1615" name="Picture 391"/>
              <p:cNvPicPr>
                <a:picLocks noChangeAspect="1" noChangeArrowheads="1"/>
              </p:cNvPicPr>
              <p:nvPr/>
            </p:nvPicPr>
            <p:blipFill>
              <a:blip r:embed="rId21">
                <a:extLst>
                  <a:ext uri="{28A0092B-C50C-407E-A947-70E740481C1C}">
                    <a14:useLocalDpi xmlns:a14="http://schemas.microsoft.com/office/drawing/2010/main" val="0"/>
                  </a:ext>
                </a:extLst>
              </a:blip>
              <a:stretch>
                <a:fillRect/>
              </a:stretch>
            </p:blipFill>
            <p:spPr bwMode="auto">
              <a:xfrm>
                <a:off x="6263" y="-2100"/>
                <a:ext cx="708" cy="17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140" name="Group 392"/>
            <p:cNvGrpSpPr/>
            <p:nvPr/>
          </p:nvGrpSpPr>
          <p:grpSpPr>
            <a:xfrm>
              <a:off x="7173" y="-2014"/>
              <a:ext cx="109" cy="2"/>
              <a:chOff x="7173" y="-2014"/>
              <a:chExt cx="109" cy="2"/>
            </a:xfrm>
          </p:grpSpPr>
          <p:sp>
            <p:nvSpPr>
              <p:cNvPr id="1613" name="Freeform 393"/>
              <p:cNvSpPr/>
              <p:nvPr/>
            </p:nvSpPr>
            <p:spPr bwMode="auto">
              <a:xfrm>
                <a:off x="7173" y="-2014"/>
                <a:ext cx="109" cy="2"/>
              </a:xfrm>
              <a:custGeom>
                <a:gdLst>
                  <a:gd name="T0" fmla="+- 0 7173 7173"/>
                  <a:gd name="T1" fmla="*/ T0 w 109"/>
                  <a:gd name="T2" fmla="+- 0 7282 7173"/>
                  <a:gd name="T3" fmla="*/ T2 w 109"/>
                </a:gdLst>
                <a:cxnLst>
                  <a:cxn ang="0">
                    <a:pos x="T1" y="0"/>
                  </a:cxn>
                  <a:cxn ang="0">
                    <a:pos x="T3" y="0"/>
                  </a:cxn>
                </a:cxnLst>
                <a:rect l="0" t="0" r="r" b="b"/>
                <a:pathLst>
                  <a:path w="109">
                    <a:moveTo>
                      <a:pt x="0" y="0"/>
                    </a:moveTo>
                    <a:lnTo>
                      <a:pt x="109"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1" name="Group 394"/>
            <p:cNvGrpSpPr/>
            <p:nvPr/>
          </p:nvGrpSpPr>
          <p:grpSpPr>
            <a:xfrm>
              <a:off x="7173" y="-2014"/>
              <a:ext cx="109" cy="2"/>
              <a:chOff x="7173" y="-2014"/>
              <a:chExt cx="109" cy="2"/>
            </a:xfrm>
          </p:grpSpPr>
          <p:sp>
            <p:nvSpPr>
              <p:cNvPr id="1612" name="Freeform 395"/>
              <p:cNvSpPr/>
              <p:nvPr/>
            </p:nvSpPr>
            <p:spPr bwMode="auto">
              <a:xfrm>
                <a:off x="7173" y="-2014"/>
                <a:ext cx="109" cy="2"/>
              </a:xfrm>
              <a:custGeom>
                <a:gdLst>
                  <a:gd name="T0" fmla="+- 0 7173 7173"/>
                  <a:gd name="T1" fmla="*/ T0 w 109"/>
                  <a:gd name="T2" fmla="+- 0 7282 7173"/>
                  <a:gd name="T3" fmla="*/ T2 w 109"/>
                </a:gdLst>
                <a:cxnLst>
                  <a:cxn ang="0">
                    <a:pos x="T1" y="0"/>
                  </a:cxn>
                  <a:cxn ang="0">
                    <a:pos x="T3" y="0"/>
                  </a:cxn>
                </a:cxnLst>
                <a:rect l="0" t="0" r="r" b="b"/>
                <a:pathLst>
                  <a:path w="109">
                    <a:moveTo>
                      <a:pt x="0" y="0"/>
                    </a:moveTo>
                    <a:lnTo>
                      <a:pt x="109"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2" name="Group 396"/>
            <p:cNvGrpSpPr/>
            <p:nvPr/>
          </p:nvGrpSpPr>
          <p:grpSpPr>
            <a:xfrm>
              <a:off x="7282" y="-2072"/>
              <a:ext cx="9" cy="55"/>
              <a:chOff x="7282" y="-2072"/>
              <a:chExt cx="9" cy="55"/>
            </a:xfrm>
          </p:grpSpPr>
          <p:sp>
            <p:nvSpPr>
              <p:cNvPr id="1611" name="Freeform 397"/>
              <p:cNvSpPr/>
              <p:nvPr/>
            </p:nvSpPr>
            <p:spPr bwMode="auto">
              <a:xfrm>
                <a:off x="7282" y="-2072"/>
                <a:ext cx="9" cy="55"/>
              </a:xfrm>
              <a:custGeom>
                <a:gdLst>
                  <a:gd name="T0" fmla="+- 0 7282 7282"/>
                  <a:gd name="T1" fmla="*/ T0 w 9"/>
                  <a:gd name="T2" fmla="+- 0 -2017 -2072"/>
                  <a:gd name="T3" fmla="*/ -2017 h 55"/>
                  <a:gd name="T4" fmla="+- 0 7291 7282"/>
                  <a:gd name="T5" fmla="*/ T4 w 9"/>
                  <a:gd name="T6" fmla="+- 0 -2017 -2072"/>
                  <a:gd name="T7" fmla="*/ -2017 h 55"/>
                  <a:gd name="T8" fmla="+- 0 7291 7282"/>
                  <a:gd name="T9" fmla="*/ T8 w 9"/>
                  <a:gd name="T10" fmla="+- 0 -2072 -2072"/>
                  <a:gd name="T11" fmla="*/ -2072 h 55"/>
                  <a:gd name="T12" fmla="+- 0 7282 7282"/>
                  <a:gd name="T13" fmla="*/ T12 w 9"/>
                  <a:gd name="T14" fmla="+- 0 -2072 -2072"/>
                  <a:gd name="T15" fmla="*/ -2072 h 55"/>
                  <a:gd name="T16" fmla="+- 0 7282 7282"/>
                  <a:gd name="T17" fmla="*/ T16 w 9"/>
                  <a:gd name="T18" fmla="+- 0 -2017 -2072"/>
                  <a:gd name="T19" fmla="*/ -201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3" name="Group 398"/>
            <p:cNvGrpSpPr/>
            <p:nvPr/>
          </p:nvGrpSpPr>
          <p:grpSpPr>
            <a:xfrm>
              <a:off x="7287" y="-2124"/>
              <a:ext cx="2" cy="55"/>
              <a:chOff x="7287" y="-2124"/>
              <a:chExt cx="2" cy="55"/>
            </a:xfrm>
          </p:grpSpPr>
          <p:sp>
            <p:nvSpPr>
              <p:cNvPr id="1610" name="Freeform 399"/>
              <p:cNvSpPr/>
              <p:nvPr/>
            </p:nvSpPr>
            <p:spPr bwMode="auto">
              <a:xfrm>
                <a:off x="7287" y="-2124"/>
                <a:ext cx="2" cy="55"/>
              </a:xfrm>
              <a:custGeom>
                <a:gdLst>
                  <a:gd name="T0" fmla="+- 0 -2070 -2124"/>
                  <a:gd name="T1" fmla="*/ -2070 h 55"/>
                  <a:gd name="T2" fmla="+- 0 -2124 -2124"/>
                  <a:gd name="T3" fmla="*/ -2124 h 55"/>
                  <a:gd name="T4" fmla="+- 0 -2070 -2124"/>
                  <a:gd name="T5" fmla="*/ -207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4" name="Group 400"/>
            <p:cNvGrpSpPr/>
            <p:nvPr/>
          </p:nvGrpSpPr>
          <p:grpSpPr>
            <a:xfrm>
              <a:off x="7282" y="-2124"/>
              <a:ext cx="9" cy="55"/>
              <a:chOff x="7282" y="-2124"/>
              <a:chExt cx="9" cy="55"/>
            </a:xfrm>
          </p:grpSpPr>
          <p:sp>
            <p:nvSpPr>
              <p:cNvPr id="1609" name="Freeform 401"/>
              <p:cNvSpPr/>
              <p:nvPr/>
            </p:nvSpPr>
            <p:spPr bwMode="auto">
              <a:xfrm>
                <a:off x="7282" y="-2124"/>
                <a:ext cx="9" cy="55"/>
              </a:xfrm>
              <a:custGeom>
                <a:gdLst>
                  <a:gd name="T0" fmla="+- 0 7282 7282"/>
                  <a:gd name="T1" fmla="*/ T0 w 9"/>
                  <a:gd name="T2" fmla="+- 0 -2070 -2124"/>
                  <a:gd name="T3" fmla="*/ -2070 h 55"/>
                  <a:gd name="T4" fmla="+- 0 7291 7282"/>
                  <a:gd name="T5" fmla="*/ T4 w 9"/>
                  <a:gd name="T6" fmla="+- 0 -2070 -2124"/>
                  <a:gd name="T7" fmla="*/ -2070 h 55"/>
                  <a:gd name="T8" fmla="+- 0 7291 7282"/>
                  <a:gd name="T9" fmla="*/ T8 w 9"/>
                  <a:gd name="T10" fmla="+- 0 -2124 -2124"/>
                  <a:gd name="T11" fmla="*/ -2124 h 55"/>
                  <a:gd name="T12" fmla="+- 0 7282 7282"/>
                  <a:gd name="T13" fmla="*/ T12 w 9"/>
                  <a:gd name="T14" fmla="+- 0 -2124 -2124"/>
                  <a:gd name="T15" fmla="*/ -2124 h 55"/>
                  <a:gd name="T16" fmla="+- 0 7282 7282"/>
                  <a:gd name="T17" fmla="*/ T16 w 9"/>
                  <a:gd name="T18" fmla="+- 0 -2070 -2124"/>
                  <a:gd name="T19" fmla="*/ -207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5" name="Group 402"/>
            <p:cNvGrpSpPr/>
            <p:nvPr/>
          </p:nvGrpSpPr>
          <p:grpSpPr>
            <a:xfrm>
              <a:off x="7287" y="-2177"/>
              <a:ext cx="2" cy="55"/>
              <a:chOff x="7287" y="-2177"/>
              <a:chExt cx="2" cy="55"/>
            </a:xfrm>
          </p:grpSpPr>
          <p:sp>
            <p:nvSpPr>
              <p:cNvPr id="1608" name="Freeform 403"/>
              <p:cNvSpPr/>
              <p:nvPr/>
            </p:nvSpPr>
            <p:spPr bwMode="auto">
              <a:xfrm>
                <a:off x="7287" y="-2177"/>
                <a:ext cx="2" cy="55"/>
              </a:xfrm>
              <a:custGeom>
                <a:gdLst>
                  <a:gd name="T0" fmla="+- 0 -2122 -2177"/>
                  <a:gd name="T1" fmla="*/ -2122 h 55"/>
                  <a:gd name="T2" fmla="+- 0 -2177 -2177"/>
                  <a:gd name="T3" fmla="*/ -2177 h 55"/>
                  <a:gd name="T4" fmla="+- 0 -2122 -2177"/>
                  <a:gd name="T5" fmla="*/ -212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6" name="Group 404"/>
            <p:cNvGrpSpPr/>
            <p:nvPr/>
          </p:nvGrpSpPr>
          <p:grpSpPr>
            <a:xfrm>
              <a:off x="7282" y="-2177"/>
              <a:ext cx="9" cy="55"/>
              <a:chOff x="7282" y="-2177"/>
              <a:chExt cx="9" cy="55"/>
            </a:xfrm>
          </p:grpSpPr>
          <p:sp>
            <p:nvSpPr>
              <p:cNvPr id="1607" name="Freeform 405"/>
              <p:cNvSpPr/>
              <p:nvPr/>
            </p:nvSpPr>
            <p:spPr bwMode="auto">
              <a:xfrm>
                <a:off x="7282" y="-2177"/>
                <a:ext cx="9" cy="55"/>
              </a:xfrm>
              <a:custGeom>
                <a:gdLst>
                  <a:gd name="T0" fmla="+- 0 7282 7282"/>
                  <a:gd name="T1" fmla="*/ T0 w 9"/>
                  <a:gd name="T2" fmla="+- 0 -2122 -2177"/>
                  <a:gd name="T3" fmla="*/ -2122 h 55"/>
                  <a:gd name="T4" fmla="+- 0 7291 7282"/>
                  <a:gd name="T5" fmla="*/ T4 w 9"/>
                  <a:gd name="T6" fmla="+- 0 -2122 -2177"/>
                  <a:gd name="T7" fmla="*/ -2122 h 55"/>
                  <a:gd name="T8" fmla="+- 0 7291 7282"/>
                  <a:gd name="T9" fmla="*/ T8 w 9"/>
                  <a:gd name="T10" fmla="+- 0 -2177 -2177"/>
                  <a:gd name="T11" fmla="*/ -2177 h 55"/>
                  <a:gd name="T12" fmla="+- 0 7282 7282"/>
                  <a:gd name="T13" fmla="*/ T12 w 9"/>
                  <a:gd name="T14" fmla="+- 0 -2177 -2177"/>
                  <a:gd name="T15" fmla="*/ -2177 h 55"/>
                  <a:gd name="T16" fmla="+- 0 7282 7282"/>
                  <a:gd name="T17" fmla="*/ T16 w 9"/>
                  <a:gd name="T18" fmla="+- 0 -2122 -2177"/>
                  <a:gd name="T19" fmla="*/ -212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7" name="Group 406"/>
            <p:cNvGrpSpPr/>
            <p:nvPr/>
          </p:nvGrpSpPr>
          <p:grpSpPr>
            <a:xfrm>
              <a:off x="7287" y="-2229"/>
              <a:ext cx="2" cy="55"/>
              <a:chOff x="7287" y="-2229"/>
              <a:chExt cx="2" cy="55"/>
            </a:xfrm>
          </p:grpSpPr>
          <p:sp>
            <p:nvSpPr>
              <p:cNvPr id="1606" name="Freeform 407"/>
              <p:cNvSpPr/>
              <p:nvPr/>
            </p:nvSpPr>
            <p:spPr bwMode="auto">
              <a:xfrm>
                <a:off x="7287" y="-2229"/>
                <a:ext cx="2" cy="55"/>
              </a:xfrm>
              <a:custGeom>
                <a:gdLst>
                  <a:gd name="T0" fmla="+- 0 -2175 -2229"/>
                  <a:gd name="T1" fmla="*/ -2175 h 55"/>
                  <a:gd name="T2" fmla="+- 0 -2229 -2229"/>
                  <a:gd name="T3" fmla="*/ -2229 h 55"/>
                  <a:gd name="T4" fmla="+- 0 -2175 -2229"/>
                  <a:gd name="T5" fmla="*/ -217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8" name="Group 408"/>
            <p:cNvGrpSpPr/>
            <p:nvPr/>
          </p:nvGrpSpPr>
          <p:grpSpPr>
            <a:xfrm>
              <a:off x="7282" y="-2229"/>
              <a:ext cx="9" cy="55"/>
              <a:chOff x="7282" y="-2229"/>
              <a:chExt cx="9" cy="55"/>
            </a:xfrm>
          </p:grpSpPr>
          <p:sp>
            <p:nvSpPr>
              <p:cNvPr id="1605" name="Freeform 409"/>
              <p:cNvSpPr/>
              <p:nvPr/>
            </p:nvSpPr>
            <p:spPr bwMode="auto">
              <a:xfrm>
                <a:off x="7282" y="-2229"/>
                <a:ext cx="9" cy="55"/>
              </a:xfrm>
              <a:custGeom>
                <a:gdLst>
                  <a:gd name="T0" fmla="+- 0 7282 7282"/>
                  <a:gd name="T1" fmla="*/ T0 w 9"/>
                  <a:gd name="T2" fmla="+- 0 -2175 -2229"/>
                  <a:gd name="T3" fmla="*/ -2175 h 55"/>
                  <a:gd name="T4" fmla="+- 0 7291 7282"/>
                  <a:gd name="T5" fmla="*/ T4 w 9"/>
                  <a:gd name="T6" fmla="+- 0 -2175 -2229"/>
                  <a:gd name="T7" fmla="*/ -2175 h 55"/>
                  <a:gd name="T8" fmla="+- 0 7291 7282"/>
                  <a:gd name="T9" fmla="*/ T8 w 9"/>
                  <a:gd name="T10" fmla="+- 0 -2229 -2229"/>
                  <a:gd name="T11" fmla="*/ -2229 h 55"/>
                  <a:gd name="T12" fmla="+- 0 7282 7282"/>
                  <a:gd name="T13" fmla="*/ T12 w 9"/>
                  <a:gd name="T14" fmla="+- 0 -2229 -2229"/>
                  <a:gd name="T15" fmla="*/ -2229 h 55"/>
                  <a:gd name="T16" fmla="+- 0 7282 7282"/>
                  <a:gd name="T17" fmla="*/ T16 w 9"/>
                  <a:gd name="T18" fmla="+- 0 -2175 -2229"/>
                  <a:gd name="T19" fmla="*/ -217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49" name="Group 410"/>
            <p:cNvGrpSpPr/>
            <p:nvPr/>
          </p:nvGrpSpPr>
          <p:grpSpPr>
            <a:xfrm>
              <a:off x="7287" y="-2281"/>
              <a:ext cx="2" cy="55"/>
              <a:chOff x="7287" y="-2281"/>
              <a:chExt cx="2" cy="55"/>
            </a:xfrm>
          </p:grpSpPr>
          <p:sp>
            <p:nvSpPr>
              <p:cNvPr id="1604" name="Freeform 411"/>
              <p:cNvSpPr/>
              <p:nvPr/>
            </p:nvSpPr>
            <p:spPr bwMode="auto">
              <a:xfrm>
                <a:off x="7287" y="-2281"/>
                <a:ext cx="2" cy="55"/>
              </a:xfrm>
              <a:custGeom>
                <a:gdLst>
                  <a:gd name="T0" fmla="+- 0 -2227 -2281"/>
                  <a:gd name="T1" fmla="*/ -2227 h 55"/>
                  <a:gd name="T2" fmla="+- 0 -2281 -2281"/>
                  <a:gd name="T3" fmla="*/ -2281 h 55"/>
                  <a:gd name="T4" fmla="+- 0 -2227 -2281"/>
                  <a:gd name="T5" fmla="*/ -2227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0" name="Group 412"/>
            <p:cNvGrpSpPr/>
            <p:nvPr/>
          </p:nvGrpSpPr>
          <p:grpSpPr>
            <a:xfrm>
              <a:off x="7282" y="-2281"/>
              <a:ext cx="9" cy="55"/>
              <a:chOff x="7282" y="-2281"/>
              <a:chExt cx="9" cy="55"/>
            </a:xfrm>
          </p:grpSpPr>
          <p:sp>
            <p:nvSpPr>
              <p:cNvPr id="1603" name="Freeform 413"/>
              <p:cNvSpPr/>
              <p:nvPr/>
            </p:nvSpPr>
            <p:spPr bwMode="auto">
              <a:xfrm>
                <a:off x="7282" y="-2281"/>
                <a:ext cx="9" cy="55"/>
              </a:xfrm>
              <a:custGeom>
                <a:gdLst>
                  <a:gd name="T0" fmla="+- 0 7282 7282"/>
                  <a:gd name="T1" fmla="*/ T0 w 9"/>
                  <a:gd name="T2" fmla="+- 0 -2227 -2281"/>
                  <a:gd name="T3" fmla="*/ -2227 h 55"/>
                  <a:gd name="T4" fmla="+- 0 7291 7282"/>
                  <a:gd name="T5" fmla="*/ T4 w 9"/>
                  <a:gd name="T6" fmla="+- 0 -2227 -2281"/>
                  <a:gd name="T7" fmla="*/ -2227 h 55"/>
                  <a:gd name="T8" fmla="+- 0 7291 7282"/>
                  <a:gd name="T9" fmla="*/ T8 w 9"/>
                  <a:gd name="T10" fmla="+- 0 -2281 -2281"/>
                  <a:gd name="T11" fmla="*/ -2281 h 55"/>
                  <a:gd name="T12" fmla="+- 0 7282 7282"/>
                  <a:gd name="T13" fmla="*/ T12 w 9"/>
                  <a:gd name="T14" fmla="+- 0 -2281 -2281"/>
                  <a:gd name="T15" fmla="*/ -2281 h 55"/>
                  <a:gd name="T16" fmla="+- 0 7282 7282"/>
                  <a:gd name="T17" fmla="*/ T16 w 9"/>
                  <a:gd name="T18" fmla="+- 0 -2227 -2281"/>
                  <a:gd name="T19" fmla="*/ -2227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1" name="Group 414"/>
            <p:cNvGrpSpPr/>
            <p:nvPr/>
          </p:nvGrpSpPr>
          <p:grpSpPr>
            <a:xfrm>
              <a:off x="7287" y="-2334"/>
              <a:ext cx="2" cy="55"/>
              <a:chOff x="7287" y="-2334"/>
              <a:chExt cx="2" cy="55"/>
            </a:xfrm>
          </p:grpSpPr>
          <p:sp>
            <p:nvSpPr>
              <p:cNvPr id="1602" name="Freeform 415"/>
              <p:cNvSpPr/>
              <p:nvPr/>
            </p:nvSpPr>
            <p:spPr bwMode="auto">
              <a:xfrm>
                <a:off x="7287" y="-2334"/>
                <a:ext cx="2" cy="55"/>
              </a:xfrm>
              <a:custGeom>
                <a:gdLst>
                  <a:gd name="T0" fmla="+- 0 -2279 -2334"/>
                  <a:gd name="T1" fmla="*/ -2279 h 55"/>
                  <a:gd name="T2" fmla="+- 0 -2334 -2334"/>
                  <a:gd name="T3" fmla="*/ -2334 h 55"/>
                  <a:gd name="T4" fmla="+- 0 -2279 -2334"/>
                  <a:gd name="T5" fmla="*/ -2279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2" name="Group 416"/>
            <p:cNvGrpSpPr/>
            <p:nvPr/>
          </p:nvGrpSpPr>
          <p:grpSpPr>
            <a:xfrm>
              <a:off x="7282" y="-2334"/>
              <a:ext cx="9" cy="55"/>
              <a:chOff x="7282" y="-2334"/>
              <a:chExt cx="9" cy="55"/>
            </a:xfrm>
          </p:grpSpPr>
          <p:sp>
            <p:nvSpPr>
              <p:cNvPr id="1601" name="Freeform 417"/>
              <p:cNvSpPr/>
              <p:nvPr/>
            </p:nvSpPr>
            <p:spPr bwMode="auto">
              <a:xfrm>
                <a:off x="7282" y="-2334"/>
                <a:ext cx="9" cy="55"/>
              </a:xfrm>
              <a:custGeom>
                <a:gdLst>
                  <a:gd name="T0" fmla="+- 0 7282 7282"/>
                  <a:gd name="T1" fmla="*/ T0 w 9"/>
                  <a:gd name="T2" fmla="+- 0 -2279 -2334"/>
                  <a:gd name="T3" fmla="*/ -2279 h 55"/>
                  <a:gd name="T4" fmla="+- 0 7291 7282"/>
                  <a:gd name="T5" fmla="*/ T4 w 9"/>
                  <a:gd name="T6" fmla="+- 0 -2279 -2334"/>
                  <a:gd name="T7" fmla="*/ -2279 h 55"/>
                  <a:gd name="T8" fmla="+- 0 7291 7282"/>
                  <a:gd name="T9" fmla="*/ T8 w 9"/>
                  <a:gd name="T10" fmla="+- 0 -2334 -2334"/>
                  <a:gd name="T11" fmla="*/ -2334 h 55"/>
                  <a:gd name="T12" fmla="+- 0 7282 7282"/>
                  <a:gd name="T13" fmla="*/ T12 w 9"/>
                  <a:gd name="T14" fmla="+- 0 -2334 -2334"/>
                  <a:gd name="T15" fmla="*/ -2334 h 55"/>
                  <a:gd name="T16" fmla="+- 0 7282 7282"/>
                  <a:gd name="T17" fmla="*/ T16 w 9"/>
                  <a:gd name="T18" fmla="+- 0 -2279 -2334"/>
                  <a:gd name="T19" fmla="*/ -2279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3" name="Group 418"/>
            <p:cNvGrpSpPr/>
            <p:nvPr/>
          </p:nvGrpSpPr>
          <p:grpSpPr>
            <a:xfrm>
              <a:off x="7287" y="-2386"/>
              <a:ext cx="2" cy="55"/>
              <a:chOff x="7287" y="-2386"/>
              <a:chExt cx="2" cy="55"/>
            </a:xfrm>
          </p:grpSpPr>
          <p:sp>
            <p:nvSpPr>
              <p:cNvPr id="1600" name="Freeform 419"/>
              <p:cNvSpPr/>
              <p:nvPr/>
            </p:nvSpPr>
            <p:spPr bwMode="auto">
              <a:xfrm>
                <a:off x="7287" y="-2386"/>
                <a:ext cx="2" cy="55"/>
              </a:xfrm>
              <a:custGeom>
                <a:gdLst>
                  <a:gd name="T0" fmla="+- 0 -2332 -2386"/>
                  <a:gd name="T1" fmla="*/ -2332 h 55"/>
                  <a:gd name="T2" fmla="+- 0 -2386 -2386"/>
                  <a:gd name="T3" fmla="*/ -2386 h 55"/>
                  <a:gd name="T4" fmla="+- 0 -2332 -2386"/>
                  <a:gd name="T5" fmla="*/ -2332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4" name="Group 420"/>
            <p:cNvGrpSpPr/>
            <p:nvPr/>
          </p:nvGrpSpPr>
          <p:grpSpPr>
            <a:xfrm>
              <a:off x="7282" y="-2386"/>
              <a:ext cx="9" cy="55"/>
              <a:chOff x="7282" y="-2386"/>
              <a:chExt cx="9" cy="55"/>
            </a:xfrm>
          </p:grpSpPr>
          <p:sp>
            <p:nvSpPr>
              <p:cNvPr id="1599" name="Freeform 421"/>
              <p:cNvSpPr/>
              <p:nvPr/>
            </p:nvSpPr>
            <p:spPr bwMode="auto">
              <a:xfrm>
                <a:off x="7282" y="-2386"/>
                <a:ext cx="9" cy="55"/>
              </a:xfrm>
              <a:custGeom>
                <a:gdLst>
                  <a:gd name="T0" fmla="+- 0 7282 7282"/>
                  <a:gd name="T1" fmla="*/ T0 w 9"/>
                  <a:gd name="T2" fmla="+- 0 -2332 -2386"/>
                  <a:gd name="T3" fmla="*/ -2332 h 55"/>
                  <a:gd name="T4" fmla="+- 0 7291 7282"/>
                  <a:gd name="T5" fmla="*/ T4 w 9"/>
                  <a:gd name="T6" fmla="+- 0 -2332 -2386"/>
                  <a:gd name="T7" fmla="*/ -2332 h 55"/>
                  <a:gd name="T8" fmla="+- 0 7291 7282"/>
                  <a:gd name="T9" fmla="*/ T8 w 9"/>
                  <a:gd name="T10" fmla="+- 0 -2386 -2386"/>
                  <a:gd name="T11" fmla="*/ -2386 h 55"/>
                  <a:gd name="T12" fmla="+- 0 7282 7282"/>
                  <a:gd name="T13" fmla="*/ T12 w 9"/>
                  <a:gd name="T14" fmla="+- 0 -2386 -2386"/>
                  <a:gd name="T15" fmla="*/ -2386 h 55"/>
                  <a:gd name="T16" fmla="+- 0 7282 7282"/>
                  <a:gd name="T17" fmla="*/ T16 w 9"/>
                  <a:gd name="T18" fmla="+- 0 -2332 -2386"/>
                  <a:gd name="T19" fmla="*/ -2332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5" name="Group 422"/>
            <p:cNvGrpSpPr/>
            <p:nvPr/>
          </p:nvGrpSpPr>
          <p:grpSpPr>
            <a:xfrm>
              <a:off x="7287" y="-2439"/>
              <a:ext cx="2" cy="55"/>
              <a:chOff x="7287" y="-2439"/>
              <a:chExt cx="2" cy="55"/>
            </a:xfrm>
          </p:grpSpPr>
          <p:sp>
            <p:nvSpPr>
              <p:cNvPr id="1598" name="Freeform 423"/>
              <p:cNvSpPr/>
              <p:nvPr/>
            </p:nvSpPr>
            <p:spPr bwMode="auto">
              <a:xfrm>
                <a:off x="7287" y="-2439"/>
                <a:ext cx="2" cy="55"/>
              </a:xfrm>
              <a:custGeom>
                <a:gdLst>
                  <a:gd name="T0" fmla="+- 0 -2384 -2439"/>
                  <a:gd name="T1" fmla="*/ -2384 h 55"/>
                  <a:gd name="T2" fmla="+- 0 -2439 -2439"/>
                  <a:gd name="T3" fmla="*/ -2439 h 55"/>
                  <a:gd name="T4" fmla="+- 0 -2384 -2439"/>
                  <a:gd name="T5" fmla="*/ -2384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6" name="Group 424"/>
            <p:cNvGrpSpPr/>
            <p:nvPr/>
          </p:nvGrpSpPr>
          <p:grpSpPr>
            <a:xfrm>
              <a:off x="7282" y="-2439"/>
              <a:ext cx="9" cy="55"/>
              <a:chOff x="7282" y="-2439"/>
              <a:chExt cx="9" cy="55"/>
            </a:xfrm>
          </p:grpSpPr>
          <p:sp>
            <p:nvSpPr>
              <p:cNvPr id="1597" name="Freeform 425"/>
              <p:cNvSpPr/>
              <p:nvPr/>
            </p:nvSpPr>
            <p:spPr bwMode="auto">
              <a:xfrm>
                <a:off x="7282" y="-2439"/>
                <a:ext cx="9" cy="55"/>
              </a:xfrm>
              <a:custGeom>
                <a:gdLst>
                  <a:gd name="T0" fmla="+- 0 7282 7282"/>
                  <a:gd name="T1" fmla="*/ T0 w 9"/>
                  <a:gd name="T2" fmla="+- 0 -2384 -2439"/>
                  <a:gd name="T3" fmla="*/ -2384 h 55"/>
                  <a:gd name="T4" fmla="+- 0 7291 7282"/>
                  <a:gd name="T5" fmla="*/ T4 w 9"/>
                  <a:gd name="T6" fmla="+- 0 -2384 -2439"/>
                  <a:gd name="T7" fmla="*/ -2384 h 55"/>
                  <a:gd name="T8" fmla="+- 0 7291 7282"/>
                  <a:gd name="T9" fmla="*/ T8 w 9"/>
                  <a:gd name="T10" fmla="+- 0 -2439 -2439"/>
                  <a:gd name="T11" fmla="*/ -2439 h 55"/>
                  <a:gd name="T12" fmla="+- 0 7282 7282"/>
                  <a:gd name="T13" fmla="*/ T12 w 9"/>
                  <a:gd name="T14" fmla="+- 0 -2439 -2439"/>
                  <a:gd name="T15" fmla="*/ -2439 h 55"/>
                  <a:gd name="T16" fmla="+- 0 7282 7282"/>
                  <a:gd name="T17" fmla="*/ T16 w 9"/>
                  <a:gd name="T18" fmla="+- 0 -2384 -2439"/>
                  <a:gd name="T19" fmla="*/ -2384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7" name="Group 426"/>
            <p:cNvGrpSpPr/>
            <p:nvPr/>
          </p:nvGrpSpPr>
          <p:grpSpPr>
            <a:xfrm>
              <a:off x="7287" y="-2491"/>
              <a:ext cx="2" cy="55"/>
              <a:chOff x="7287" y="-2491"/>
              <a:chExt cx="2" cy="55"/>
            </a:xfrm>
          </p:grpSpPr>
          <p:sp>
            <p:nvSpPr>
              <p:cNvPr id="1596" name="Freeform 427"/>
              <p:cNvSpPr/>
              <p:nvPr/>
            </p:nvSpPr>
            <p:spPr bwMode="auto">
              <a:xfrm>
                <a:off x="7287" y="-2491"/>
                <a:ext cx="2" cy="55"/>
              </a:xfrm>
              <a:custGeom>
                <a:gdLst>
                  <a:gd name="T0" fmla="+- 0 -2437 -2491"/>
                  <a:gd name="T1" fmla="*/ -2437 h 55"/>
                  <a:gd name="T2" fmla="+- 0 -2491 -2491"/>
                  <a:gd name="T3" fmla="*/ -2491 h 55"/>
                  <a:gd name="T4" fmla="+- 0 -2437 -2491"/>
                  <a:gd name="T5" fmla="*/ -2437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8" name="Group 428"/>
            <p:cNvGrpSpPr/>
            <p:nvPr/>
          </p:nvGrpSpPr>
          <p:grpSpPr>
            <a:xfrm>
              <a:off x="7282" y="-2491"/>
              <a:ext cx="9" cy="55"/>
              <a:chOff x="7282" y="-2491"/>
              <a:chExt cx="9" cy="55"/>
            </a:xfrm>
          </p:grpSpPr>
          <p:sp>
            <p:nvSpPr>
              <p:cNvPr id="1595" name="Freeform 429"/>
              <p:cNvSpPr/>
              <p:nvPr/>
            </p:nvSpPr>
            <p:spPr bwMode="auto">
              <a:xfrm>
                <a:off x="7282" y="-2491"/>
                <a:ext cx="9" cy="55"/>
              </a:xfrm>
              <a:custGeom>
                <a:gdLst>
                  <a:gd name="T0" fmla="+- 0 7282 7282"/>
                  <a:gd name="T1" fmla="*/ T0 w 9"/>
                  <a:gd name="T2" fmla="+- 0 -2437 -2491"/>
                  <a:gd name="T3" fmla="*/ -2437 h 55"/>
                  <a:gd name="T4" fmla="+- 0 7291 7282"/>
                  <a:gd name="T5" fmla="*/ T4 w 9"/>
                  <a:gd name="T6" fmla="+- 0 -2437 -2491"/>
                  <a:gd name="T7" fmla="*/ -2437 h 55"/>
                  <a:gd name="T8" fmla="+- 0 7291 7282"/>
                  <a:gd name="T9" fmla="*/ T8 w 9"/>
                  <a:gd name="T10" fmla="+- 0 -2491 -2491"/>
                  <a:gd name="T11" fmla="*/ -2491 h 55"/>
                  <a:gd name="T12" fmla="+- 0 7282 7282"/>
                  <a:gd name="T13" fmla="*/ T12 w 9"/>
                  <a:gd name="T14" fmla="+- 0 -2491 -2491"/>
                  <a:gd name="T15" fmla="*/ -2491 h 55"/>
                  <a:gd name="T16" fmla="+- 0 7282 7282"/>
                  <a:gd name="T17" fmla="*/ T16 w 9"/>
                  <a:gd name="T18" fmla="+- 0 -2437 -2491"/>
                  <a:gd name="T19" fmla="*/ -2437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59" name="Group 430"/>
            <p:cNvGrpSpPr/>
            <p:nvPr/>
          </p:nvGrpSpPr>
          <p:grpSpPr>
            <a:xfrm>
              <a:off x="7287" y="-2544"/>
              <a:ext cx="2" cy="55"/>
              <a:chOff x="7287" y="-2544"/>
              <a:chExt cx="2" cy="55"/>
            </a:xfrm>
          </p:grpSpPr>
          <p:sp>
            <p:nvSpPr>
              <p:cNvPr id="1594" name="Freeform 431"/>
              <p:cNvSpPr/>
              <p:nvPr/>
            </p:nvSpPr>
            <p:spPr bwMode="auto">
              <a:xfrm>
                <a:off x="7287" y="-2544"/>
                <a:ext cx="2" cy="55"/>
              </a:xfrm>
              <a:custGeom>
                <a:gdLst>
                  <a:gd name="T0" fmla="+- 0 -2489 -2544"/>
                  <a:gd name="T1" fmla="*/ -2489 h 55"/>
                  <a:gd name="T2" fmla="+- 0 -2544 -2544"/>
                  <a:gd name="T3" fmla="*/ -2544 h 55"/>
                  <a:gd name="T4" fmla="+- 0 -2489 -2544"/>
                  <a:gd name="T5" fmla="*/ -2489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0" name="Group 432"/>
            <p:cNvGrpSpPr/>
            <p:nvPr/>
          </p:nvGrpSpPr>
          <p:grpSpPr>
            <a:xfrm>
              <a:off x="7282" y="-2544"/>
              <a:ext cx="9" cy="55"/>
              <a:chOff x="7282" y="-2544"/>
              <a:chExt cx="9" cy="55"/>
            </a:xfrm>
          </p:grpSpPr>
          <p:sp>
            <p:nvSpPr>
              <p:cNvPr id="1593" name="Freeform 433"/>
              <p:cNvSpPr/>
              <p:nvPr/>
            </p:nvSpPr>
            <p:spPr bwMode="auto">
              <a:xfrm>
                <a:off x="7282" y="-2544"/>
                <a:ext cx="9" cy="55"/>
              </a:xfrm>
              <a:custGeom>
                <a:gdLst>
                  <a:gd name="T0" fmla="+- 0 7282 7282"/>
                  <a:gd name="T1" fmla="*/ T0 w 9"/>
                  <a:gd name="T2" fmla="+- 0 -2489 -2544"/>
                  <a:gd name="T3" fmla="*/ -2489 h 55"/>
                  <a:gd name="T4" fmla="+- 0 7291 7282"/>
                  <a:gd name="T5" fmla="*/ T4 w 9"/>
                  <a:gd name="T6" fmla="+- 0 -2489 -2544"/>
                  <a:gd name="T7" fmla="*/ -2489 h 55"/>
                  <a:gd name="T8" fmla="+- 0 7291 7282"/>
                  <a:gd name="T9" fmla="*/ T8 w 9"/>
                  <a:gd name="T10" fmla="+- 0 -2544 -2544"/>
                  <a:gd name="T11" fmla="*/ -2544 h 55"/>
                  <a:gd name="T12" fmla="+- 0 7282 7282"/>
                  <a:gd name="T13" fmla="*/ T12 w 9"/>
                  <a:gd name="T14" fmla="+- 0 -2544 -2544"/>
                  <a:gd name="T15" fmla="*/ -2544 h 55"/>
                  <a:gd name="T16" fmla="+- 0 7282 7282"/>
                  <a:gd name="T17" fmla="*/ T16 w 9"/>
                  <a:gd name="T18" fmla="+- 0 -2489 -2544"/>
                  <a:gd name="T19" fmla="*/ -2489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1" name="Group 434"/>
            <p:cNvGrpSpPr/>
            <p:nvPr/>
          </p:nvGrpSpPr>
          <p:grpSpPr>
            <a:xfrm>
              <a:off x="7287" y="-2596"/>
              <a:ext cx="2" cy="55"/>
              <a:chOff x="7287" y="-2596"/>
              <a:chExt cx="2" cy="55"/>
            </a:xfrm>
          </p:grpSpPr>
          <p:sp>
            <p:nvSpPr>
              <p:cNvPr id="1592" name="Freeform 435"/>
              <p:cNvSpPr/>
              <p:nvPr/>
            </p:nvSpPr>
            <p:spPr bwMode="auto">
              <a:xfrm>
                <a:off x="7287" y="-2596"/>
                <a:ext cx="2" cy="55"/>
              </a:xfrm>
              <a:custGeom>
                <a:gdLst>
                  <a:gd name="T0" fmla="+- 0 -2542 -2596"/>
                  <a:gd name="T1" fmla="*/ -2542 h 55"/>
                  <a:gd name="T2" fmla="+- 0 -2596 -2596"/>
                  <a:gd name="T3" fmla="*/ -2596 h 55"/>
                  <a:gd name="T4" fmla="+- 0 -2542 -2596"/>
                  <a:gd name="T5" fmla="*/ -2542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2" name="Group 436"/>
            <p:cNvGrpSpPr/>
            <p:nvPr/>
          </p:nvGrpSpPr>
          <p:grpSpPr>
            <a:xfrm>
              <a:off x="7282" y="-2596"/>
              <a:ext cx="9" cy="55"/>
              <a:chOff x="7282" y="-2596"/>
              <a:chExt cx="9" cy="55"/>
            </a:xfrm>
          </p:grpSpPr>
          <p:sp>
            <p:nvSpPr>
              <p:cNvPr id="1591" name="Freeform 437"/>
              <p:cNvSpPr/>
              <p:nvPr/>
            </p:nvSpPr>
            <p:spPr bwMode="auto">
              <a:xfrm>
                <a:off x="7282" y="-2596"/>
                <a:ext cx="9" cy="55"/>
              </a:xfrm>
              <a:custGeom>
                <a:gdLst>
                  <a:gd name="T0" fmla="+- 0 7282 7282"/>
                  <a:gd name="T1" fmla="*/ T0 w 9"/>
                  <a:gd name="T2" fmla="+- 0 -2542 -2596"/>
                  <a:gd name="T3" fmla="*/ -2542 h 55"/>
                  <a:gd name="T4" fmla="+- 0 7291 7282"/>
                  <a:gd name="T5" fmla="*/ T4 w 9"/>
                  <a:gd name="T6" fmla="+- 0 -2542 -2596"/>
                  <a:gd name="T7" fmla="*/ -2542 h 55"/>
                  <a:gd name="T8" fmla="+- 0 7291 7282"/>
                  <a:gd name="T9" fmla="*/ T8 w 9"/>
                  <a:gd name="T10" fmla="+- 0 -2596 -2596"/>
                  <a:gd name="T11" fmla="*/ -2596 h 55"/>
                  <a:gd name="T12" fmla="+- 0 7282 7282"/>
                  <a:gd name="T13" fmla="*/ T12 w 9"/>
                  <a:gd name="T14" fmla="+- 0 -2596 -2596"/>
                  <a:gd name="T15" fmla="*/ -2596 h 55"/>
                  <a:gd name="T16" fmla="+- 0 7282 7282"/>
                  <a:gd name="T17" fmla="*/ T16 w 9"/>
                  <a:gd name="T18" fmla="+- 0 -2542 -2596"/>
                  <a:gd name="T19" fmla="*/ -2542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3" name="Group 438"/>
            <p:cNvGrpSpPr/>
            <p:nvPr/>
          </p:nvGrpSpPr>
          <p:grpSpPr>
            <a:xfrm>
              <a:off x="7287" y="-2648"/>
              <a:ext cx="2" cy="55"/>
              <a:chOff x="7287" y="-2648"/>
              <a:chExt cx="2" cy="55"/>
            </a:xfrm>
          </p:grpSpPr>
          <p:sp>
            <p:nvSpPr>
              <p:cNvPr id="1590" name="Freeform 439"/>
              <p:cNvSpPr/>
              <p:nvPr/>
            </p:nvSpPr>
            <p:spPr bwMode="auto">
              <a:xfrm>
                <a:off x="7287" y="-2648"/>
                <a:ext cx="2" cy="55"/>
              </a:xfrm>
              <a:custGeom>
                <a:gdLst>
                  <a:gd name="T0" fmla="+- 0 -2594 -2648"/>
                  <a:gd name="T1" fmla="*/ -2594 h 55"/>
                  <a:gd name="T2" fmla="+- 0 -2648 -2648"/>
                  <a:gd name="T3" fmla="*/ -2648 h 55"/>
                  <a:gd name="T4" fmla="+- 0 -2594 -2648"/>
                  <a:gd name="T5" fmla="*/ -2594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4" name="Group 440"/>
            <p:cNvGrpSpPr/>
            <p:nvPr/>
          </p:nvGrpSpPr>
          <p:grpSpPr>
            <a:xfrm>
              <a:off x="7282" y="-2648"/>
              <a:ext cx="9" cy="55"/>
              <a:chOff x="7282" y="-2648"/>
              <a:chExt cx="9" cy="55"/>
            </a:xfrm>
          </p:grpSpPr>
          <p:sp>
            <p:nvSpPr>
              <p:cNvPr id="1589" name="Freeform 441"/>
              <p:cNvSpPr/>
              <p:nvPr/>
            </p:nvSpPr>
            <p:spPr bwMode="auto">
              <a:xfrm>
                <a:off x="7282" y="-2648"/>
                <a:ext cx="9" cy="55"/>
              </a:xfrm>
              <a:custGeom>
                <a:gdLst>
                  <a:gd name="T0" fmla="+- 0 7282 7282"/>
                  <a:gd name="T1" fmla="*/ T0 w 9"/>
                  <a:gd name="T2" fmla="+- 0 -2594 -2648"/>
                  <a:gd name="T3" fmla="*/ -2594 h 55"/>
                  <a:gd name="T4" fmla="+- 0 7291 7282"/>
                  <a:gd name="T5" fmla="*/ T4 w 9"/>
                  <a:gd name="T6" fmla="+- 0 -2594 -2648"/>
                  <a:gd name="T7" fmla="*/ -2594 h 55"/>
                  <a:gd name="T8" fmla="+- 0 7291 7282"/>
                  <a:gd name="T9" fmla="*/ T8 w 9"/>
                  <a:gd name="T10" fmla="+- 0 -2648 -2648"/>
                  <a:gd name="T11" fmla="*/ -2648 h 55"/>
                  <a:gd name="T12" fmla="+- 0 7282 7282"/>
                  <a:gd name="T13" fmla="*/ T12 w 9"/>
                  <a:gd name="T14" fmla="+- 0 -2648 -2648"/>
                  <a:gd name="T15" fmla="*/ -2648 h 55"/>
                  <a:gd name="T16" fmla="+- 0 7282 7282"/>
                  <a:gd name="T17" fmla="*/ T16 w 9"/>
                  <a:gd name="T18" fmla="+- 0 -2594 -2648"/>
                  <a:gd name="T19" fmla="*/ -2594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5" name="Group 442"/>
            <p:cNvGrpSpPr/>
            <p:nvPr/>
          </p:nvGrpSpPr>
          <p:grpSpPr>
            <a:xfrm>
              <a:off x="7287" y="-2701"/>
              <a:ext cx="2" cy="55"/>
              <a:chOff x="7287" y="-2701"/>
              <a:chExt cx="2" cy="55"/>
            </a:xfrm>
          </p:grpSpPr>
          <p:sp>
            <p:nvSpPr>
              <p:cNvPr id="1588" name="Freeform 443"/>
              <p:cNvSpPr/>
              <p:nvPr/>
            </p:nvSpPr>
            <p:spPr bwMode="auto">
              <a:xfrm>
                <a:off x="7287" y="-2701"/>
                <a:ext cx="2" cy="55"/>
              </a:xfrm>
              <a:custGeom>
                <a:gdLst>
                  <a:gd name="T0" fmla="+- 0 -2646 -2701"/>
                  <a:gd name="T1" fmla="*/ -2646 h 55"/>
                  <a:gd name="T2" fmla="+- 0 -2701 -2701"/>
                  <a:gd name="T3" fmla="*/ -2701 h 55"/>
                  <a:gd name="T4" fmla="+- 0 -2646 -2701"/>
                  <a:gd name="T5" fmla="*/ -2646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6" name="Group 444"/>
            <p:cNvGrpSpPr/>
            <p:nvPr/>
          </p:nvGrpSpPr>
          <p:grpSpPr>
            <a:xfrm>
              <a:off x="7282" y="-2701"/>
              <a:ext cx="9" cy="55"/>
              <a:chOff x="7282" y="-2701"/>
              <a:chExt cx="9" cy="55"/>
            </a:xfrm>
          </p:grpSpPr>
          <p:sp>
            <p:nvSpPr>
              <p:cNvPr id="1587" name="Freeform 445"/>
              <p:cNvSpPr/>
              <p:nvPr/>
            </p:nvSpPr>
            <p:spPr bwMode="auto">
              <a:xfrm>
                <a:off x="7282" y="-2701"/>
                <a:ext cx="9" cy="55"/>
              </a:xfrm>
              <a:custGeom>
                <a:gdLst>
                  <a:gd name="T0" fmla="+- 0 7282 7282"/>
                  <a:gd name="T1" fmla="*/ T0 w 9"/>
                  <a:gd name="T2" fmla="+- 0 -2646 -2701"/>
                  <a:gd name="T3" fmla="*/ -2646 h 55"/>
                  <a:gd name="T4" fmla="+- 0 7291 7282"/>
                  <a:gd name="T5" fmla="*/ T4 w 9"/>
                  <a:gd name="T6" fmla="+- 0 -2646 -2701"/>
                  <a:gd name="T7" fmla="*/ -2646 h 55"/>
                  <a:gd name="T8" fmla="+- 0 7291 7282"/>
                  <a:gd name="T9" fmla="*/ T8 w 9"/>
                  <a:gd name="T10" fmla="+- 0 -2701 -2701"/>
                  <a:gd name="T11" fmla="*/ -2701 h 55"/>
                  <a:gd name="T12" fmla="+- 0 7282 7282"/>
                  <a:gd name="T13" fmla="*/ T12 w 9"/>
                  <a:gd name="T14" fmla="+- 0 -2701 -2701"/>
                  <a:gd name="T15" fmla="*/ -2701 h 55"/>
                  <a:gd name="T16" fmla="+- 0 7282 7282"/>
                  <a:gd name="T17" fmla="*/ T16 w 9"/>
                  <a:gd name="T18" fmla="+- 0 -2646 -2701"/>
                  <a:gd name="T19" fmla="*/ -2646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7" name="Group 446"/>
            <p:cNvGrpSpPr/>
            <p:nvPr/>
          </p:nvGrpSpPr>
          <p:grpSpPr>
            <a:xfrm>
              <a:off x="7287" y="-2753"/>
              <a:ext cx="2" cy="55"/>
              <a:chOff x="7287" y="-2753"/>
              <a:chExt cx="2" cy="55"/>
            </a:xfrm>
          </p:grpSpPr>
          <p:sp>
            <p:nvSpPr>
              <p:cNvPr id="1586" name="Freeform 447"/>
              <p:cNvSpPr/>
              <p:nvPr/>
            </p:nvSpPr>
            <p:spPr bwMode="auto">
              <a:xfrm>
                <a:off x="7287" y="-2753"/>
                <a:ext cx="2" cy="55"/>
              </a:xfrm>
              <a:custGeom>
                <a:gdLst>
                  <a:gd name="T0" fmla="+- 0 -2699 -2753"/>
                  <a:gd name="T1" fmla="*/ -2699 h 55"/>
                  <a:gd name="T2" fmla="+- 0 -2753 -2753"/>
                  <a:gd name="T3" fmla="*/ -2753 h 55"/>
                  <a:gd name="T4" fmla="+- 0 -2699 -2753"/>
                  <a:gd name="T5" fmla="*/ -2699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8" name="Group 448"/>
            <p:cNvGrpSpPr/>
            <p:nvPr/>
          </p:nvGrpSpPr>
          <p:grpSpPr>
            <a:xfrm>
              <a:off x="7282" y="-2753"/>
              <a:ext cx="9" cy="55"/>
              <a:chOff x="7282" y="-2753"/>
              <a:chExt cx="9" cy="55"/>
            </a:xfrm>
          </p:grpSpPr>
          <p:sp>
            <p:nvSpPr>
              <p:cNvPr id="1585" name="Freeform 449"/>
              <p:cNvSpPr/>
              <p:nvPr/>
            </p:nvSpPr>
            <p:spPr bwMode="auto">
              <a:xfrm>
                <a:off x="7282" y="-2753"/>
                <a:ext cx="9" cy="55"/>
              </a:xfrm>
              <a:custGeom>
                <a:gdLst>
                  <a:gd name="T0" fmla="+- 0 7282 7282"/>
                  <a:gd name="T1" fmla="*/ T0 w 9"/>
                  <a:gd name="T2" fmla="+- 0 -2699 -2753"/>
                  <a:gd name="T3" fmla="*/ -2699 h 55"/>
                  <a:gd name="T4" fmla="+- 0 7291 7282"/>
                  <a:gd name="T5" fmla="*/ T4 w 9"/>
                  <a:gd name="T6" fmla="+- 0 -2699 -2753"/>
                  <a:gd name="T7" fmla="*/ -2699 h 55"/>
                  <a:gd name="T8" fmla="+- 0 7291 7282"/>
                  <a:gd name="T9" fmla="*/ T8 w 9"/>
                  <a:gd name="T10" fmla="+- 0 -2753 -2753"/>
                  <a:gd name="T11" fmla="*/ -2753 h 55"/>
                  <a:gd name="T12" fmla="+- 0 7282 7282"/>
                  <a:gd name="T13" fmla="*/ T12 w 9"/>
                  <a:gd name="T14" fmla="+- 0 -2753 -2753"/>
                  <a:gd name="T15" fmla="*/ -2753 h 55"/>
                  <a:gd name="T16" fmla="+- 0 7282 7282"/>
                  <a:gd name="T17" fmla="*/ T16 w 9"/>
                  <a:gd name="T18" fmla="+- 0 -2699 -2753"/>
                  <a:gd name="T19" fmla="*/ -2699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69" name="Group 450"/>
            <p:cNvGrpSpPr/>
            <p:nvPr/>
          </p:nvGrpSpPr>
          <p:grpSpPr>
            <a:xfrm>
              <a:off x="7287" y="-2806"/>
              <a:ext cx="2" cy="55"/>
              <a:chOff x="7287" y="-2806"/>
              <a:chExt cx="2" cy="55"/>
            </a:xfrm>
          </p:grpSpPr>
          <p:sp>
            <p:nvSpPr>
              <p:cNvPr id="1584" name="Freeform 451"/>
              <p:cNvSpPr/>
              <p:nvPr/>
            </p:nvSpPr>
            <p:spPr bwMode="auto">
              <a:xfrm>
                <a:off x="7287" y="-2806"/>
                <a:ext cx="2" cy="55"/>
              </a:xfrm>
              <a:custGeom>
                <a:gdLst>
                  <a:gd name="T0" fmla="+- 0 -2751 -2806"/>
                  <a:gd name="T1" fmla="*/ -2751 h 55"/>
                  <a:gd name="T2" fmla="+- 0 -2806 -2806"/>
                  <a:gd name="T3" fmla="*/ -2806 h 55"/>
                  <a:gd name="T4" fmla="+- 0 -2751 -2806"/>
                  <a:gd name="T5" fmla="*/ -2751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0" name="Group 452"/>
            <p:cNvGrpSpPr/>
            <p:nvPr/>
          </p:nvGrpSpPr>
          <p:grpSpPr>
            <a:xfrm>
              <a:off x="7282" y="-2806"/>
              <a:ext cx="9" cy="55"/>
              <a:chOff x="7282" y="-2806"/>
              <a:chExt cx="9" cy="55"/>
            </a:xfrm>
          </p:grpSpPr>
          <p:sp>
            <p:nvSpPr>
              <p:cNvPr id="1583" name="Freeform 453"/>
              <p:cNvSpPr/>
              <p:nvPr/>
            </p:nvSpPr>
            <p:spPr bwMode="auto">
              <a:xfrm>
                <a:off x="7282" y="-2806"/>
                <a:ext cx="9" cy="55"/>
              </a:xfrm>
              <a:custGeom>
                <a:gdLst>
                  <a:gd name="T0" fmla="+- 0 7282 7282"/>
                  <a:gd name="T1" fmla="*/ T0 w 9"/>
                  <a:gd name="T2" fmla="+- 0 -2751 -2806"/>
                  <a:gd name="T3" fmla="*/ -2751 h 55"/>
                  <a:gd name="T4" fmla="+- 0 7291 7282"/>
                  <a:gd name="T5" fmla="*/ T4 w 9"/>
                  <a:gd name="T6" fmla="+- 0 -2751 -2806"/>
                  <a:gd name="T7" fmla="*/ -2751 h 55"/>
                  <a:gd name="T8" fmla="+- 0 7291 7282"/>
                  <a:gd name="T9" fmla="*/ T8 w 9"/>
                  <a:gd name="T10" fmla="+- 0 -2806 -2806"/>
                  <a:gd name="T11" fmla="*/ -2806 h 55"/>
                  <a:gd name="T12" fmla="+- 0 7282 7282"/>
                  <a:gd name="T13" fmla="*/ T12 w 9"/>
                  <a:gd name="T14" fmla="+- 0 -2806 -2806"/>
                  <a:gd name="T15" fmla="*/ -2806 h 55"/>
                  <a:gd name="T16" fmla="+- 0 7282 7282"/>
                  <a:gd name="T17" fmla="*/ T16 w 9"/>
                  <a:gd name="T18" fmla="+- 0 -2751 -2806"/>
                  <a:gd name="T19" fmla="*/ -2751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1" name="Group 454"/>
            <p:cNvGrpSpPr/>
            <p:nvPr/>
          </p:nvGrpSpPr>
          <p:grpSpPr>
            <a:xfrm>
              <a:off x="7287" y="-2858"/>
              <a:ext cx="2" cy="55"/>
              <a:chOff x="7287" y="-2858"/>
              <a:chExt cx="2" cy="55"/>
            </a:xfrm>
          </p:grpSpPr>
          <p:sp>
            <p:nvSpPr>
              <p:cNvPr id="1582" name="Freeform 455"/>
              <p:cNvSpPr/>
              <p:nvPr/>
            </p:nvSpPr>
            <p:spPr bwMode="auto">
              <a:xfrm>
                <a:off x="7287" y="-2858"/>
                <a:ext cx="2" cy="55"/>
              </a:xfrm>
              <a:custGeom>
                <a:gdLst>
                  <a:gd name="T0" fmla="+- 0 -2804 -2858"/>
                  <a:gd name="T1" fmla="*/ -2804 h 55"/>
                  <a:gd name="T2" fmla="+- 0 -2858 -2858"/>
                  <a:gd name="T3" fmla="*/ -2858 h 55"/>
                  <a:gd name="T4" fmla="+- 0 -2804 -2858"/>
                  <a:gd name="T5" fmla="*/ -2804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2" name="Group 456"/>
            <p:cNvGrpSpPr/>
            <p:nvPr/>
          </p:nvGrpSpPr>
          <p:grpSpPr>
            <a:xfrm>
              <a:off x="7282" y="-2858"/>
              <a:ext cx="9" cy="55"/>
              <a:chOff x="7282" y="-2858"/>
              <a:chExt cx="9" cy="55"/>
            </a:xfrm>
          </p:grpSpPr>
          <p:sp>
            <p:nvSpPr>
              <p:cNvPr id="1581" name="Freeform 457"/>
              <p:cNvSpPr/>
              <p:nvPr/>
            </p:nvSpPr>
            <p:spPr bwMode="auto">
              <a:xfrm>
                <a:off x="7282" y="-2858"/>
                <a:ext cx="9" cy="55"/>
              </a:xfrm>
              <a:custGeom>
                <a:gdLst>
                  <a:gd name="T0" fmla="+- 0 7282 7282"/>
                  <a:gd name="T1" fmla="*/ T0 w 9"/>
                  <a:gd name="T2" fmla="+- 0 -2804 -2858"/>
                  <a:gd name="T3" fmla="*/ -2804 h 55"/>
                  <a:gd name="T4" fmla="+- 0 7291 7282"/>
                  <a:gd name="T5" fmla="*/ T4 w 9"/>
                  <a:gd name="T6" fmla="+- 0 -2804 -2858"/>
                  <a:gd name="T7" fmla="*/ -2804 h 55"/>
                  <a:gd name="T8" fmla="+- 0 7291 7282"/>
                  <a:gd name="T9" fmla="*/ T8 w 9"/>
                  <a:gd name="T10" fmla="+- 0 -2858 -2858"/>
                  <a:gd name="T11" fmla="*/ -2858 h 55"/>
                  <a:gd name="T12" fmla="+- 0 7282 7282"/>
                  <a:gd name="T13" fmla="*/ T12 w 9"/>
                  <a:gd name="T14" fmla="+- 0 -2858 -2858"/>
                  <a:gd name="T15" fmla="*/ -2858 h 55"/>
                  <a:gd name="T16" fmla="+- 0 7282 7282"/>
                  <a:gd name="T17" fmla="*/ T16 w 9"/>
                  <a:gd name="T18" fmla="+- 0 -2804 -2858"/>
                  <a:gd name="T19" fmla="*/ -2804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3" name="Group 458"/>
            <p:cNvGrpSpPr/>
            <p:nvPr/>
          </p:nvGrpSpPr>
          <p:grpSpPr>
            <a:xfrm>
              <a:off x="7287" y="-2911"/>
              <a:ext cx="2" cy="55"/>
              <a:chOff x="7287" y="-2911"/>
              <a:chExt cx="2" cy="55"/>
            </a:xfrm>
          </p:grpSpPr>
          <p:sp>
            <p:nvSpPr>
              <p:cNvPr id="1580" name="Freeform 459"/>
              <p:cNvSpPr/>
              <p:nvPr/>
            </p:nvSpPr>
            <p:spPr bwMode="auto">
              <a:xfrm>
                <a:off x="7287" y="-2911"/>
                <a:ext cx="2" cy="55"/>
              </a:xfrm>
              <a:custGeom>
                <a:gdLst>
                  <a:gd name="T0" fmla="+- 0 -2856 -2911"/>
                  <a:gd name="T1" fmla="*/ -2856 h 55"/>
                  <a:gd name="T2" fmla="+- 0 -2911 -2911"/>
                  <a:gd name="T3" fmla="*/ -2911 h 55"/>
                  <a:gd name="T4" fmla="+- 0 -2856 -2911"/>
                  <a:gd name="T5" fmla="*/ -2856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4" name="Group 460"/>
            <p:cNvGrpSpPr/>
            <p:nvPr/>
          </p:nvGrpSpPr>
          <p:grpSpPr>
            <a:xfrm>
              <a:off x="7282" y="-2911"/>
              <a:ext cx="9" cy="55"/>
              <a:chOff x="7282" y="-2911"/>
              <a:chExt cx="9" cy="55"/>
            </a:xfrm>
          </p:grpSpPr>
          <p:sp>
            <p:nvSpPr>
              <p:cNvPr id="1579" name="Freeform 461"/>
              <p:cNvSpPr/>
              <p:nvPr/>
            </p:nvSpPr>
            <p:spPr bwMode="auto">
              <a:xfrm>
                <a:off x="7282" y="-2911"/>
                <a:ext cx="9" cy="55"/>
              </a:xfrm>
              <a:custGeom>
                <a:gdLst>
                  <a:gd name="T0" fmla="+- 0 7282 7282"/>
                  <a:gd name="T1" fmla="*/ T0 w 9"/>
                  <a:gd name="T2" fmla="+- 0 -2856 -2911"/>
                  <a:gd name="T3" fmla="*/ -2856 h 55"/>
                  <a:gd name="T4" fmla="+- 0 7291 7282"/>
                  <a:gd name="T5" fmla="*/ T4 w 9"/>
                  <a:gd name="T6" fmla="+- 0 -2856 -2911"/>
                  <a:gd name="T7" fmla="*/ -2856 h 55"/>
                  <a:gd name="T8" fmla="+- 0 7291 7282"/>
                  <a:gd name="T9" fmla="*/ T8 w 9"/>
                  <a:gd name="T10" fmla="+- 0 -2911 -2911"/>
                  <a:gd name="T11" fmla="*/ -2911 h 55"/>
                  <a:gd name="T12" fmla="+- 0 7282 7282"/>
                  <a:gd name="T13" fmla="*/ T12 w 9"/>
                  <a:gd name="T14" fmla="+- 0 -2911 -2911"/>
                  <a:gd name="T15" fmla="*/ -2911 h 55"/>
                  <a:gd name="T16" fmla="+- 0 7282 7282"/>
                  <a:gd name="T17" fmla="*/ T16 w 9"/>
                  <a:gd name="T18" fmla="+- 0 -2856 -2911"/>
                  <a:gd name="T19" fmla="*/ -2856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5" name="Group 462"/>
            <p:cNvGrpSpPr/>
            <p:nvPr/>
          </p:nvGrpSpPr>
          <p:grpSpPr>
            <a:xfrm>
              <a:off x="7287" y="-2963"/>
              <a:ext cx="2" cy="55"/>
              <a:chOff x="7287" y="-2963"/>
              <a:chExt cx="2" cy="55"/>
            </a:xfrm>
          </p:grpSpPr>
          <p:sp>
            <p:nvSpPr>
              <p:cNvPr id="1578" name="Freeform 463"/>
              <p:cNvSpPr/>
              <p:nvPr/>
            </p:nvSpPr>
            <p:spPr bwMode="auto">
              <a:xfrm>
                <a:off x="7287" y="-2963"/>
                <a:ext cx="2" cy="55"/>
              </a:xfrm>
              <a:custGeom>
                <a:gdLst>
                  <a:gd name="T0" fmla="+- 0 -2909 -2963"/>
                  <a:gd name="T1" fmla="*/ -2909 h 55"/>
                  <a:gd name="T2" fmla="+- 0 -2963 -2963"/>
                  <a:gd name="T3" fmla="*/ -2963 h 55"/>
                  <a:gd name="T4" fmla="+- 0 -2909 -2963"/>
                  <a:gd name="T5" fmla="*/ -2909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6" name="Group 464"/>
            <p:cNvGrpSpPr/>
            <p:nvPr/>
          </p:nvGrpSpPr>
          <p:grpSpPr>
            <a:xfrm>
              <a:off x="7282" y="-2963"/>
              <a:ext cx="9" cy="55"/>
              <a:chOff x="7282" y="-2963"/>
              <a:chExt cx="9" cy="55"/>
            </a:xfrm>
          </p:grpSpPr>
          <p:sp>
            <p:nvSpPr>
              <p:cNvPr id="1577" name="Freeform 465"/>
              <p:cNvSpPr/>
              <p:nvPr/>
            </p:nvSpPr>
            <p:spPr bwMode="auto">
              <a:xfrm>
                <a:off x="7282" y="-2963"/>
                <a:ext cx="9" cy="55"/>
              </a:xfrm>
              <a:custGeom>
                <a:gdLst>
                  <a:gd name="T0" fmla="+- 0 7282 7282"/>
                  <a:gd name="T1" fmla="*/ T0 w 9"/>
                  <a:gd name="T2" fmla="+- 0 -2909 -2963"/>
                  <a:gd name="T3" fmla="*/ -2909 h 55"/>
                  <a:gd name="T4" fmla="+- 0 7291 7282"/>
                  <a:gd name="T5" fmla="*/ T4 w 9"/>
                  <a:gd name="T6" fmla="+- 0 -2909 -2963"/>
                  <a:gd name="T7" fmla="*/ -2909 h 55"/>
                  <a:gd name="T8" fmla="+- 0 7291 7282"/>
                  <a:gd name="T9" fmla="*/ T8 w 9"/>
                  <a:gd name="T10" fmla="+- 0 -2963 -2963"/>
                  <a:gd name="T11" fmla="*/ -2963 h 55"/>
                  <a:gd name="T12" fmla="+- 0 7282 7282"/>
                  <a:gd name="T13" fmla="*/ T12 w 9"/>
                  <a:gd name="T14" fmla="+- 0 -2963 -2963"/>
                  <a:gd name="T15" fmla="*/ -2963 h 55"/>
                  <a:gd name="T16" fmla="+- 0 7282 7282"/>
                  <a:gd name="T17" fmla="*/ T16 w 9"/>
                  <a:gd name="T18" fmla="+- 0 -2909 -2963"/>
                  <a:gd name="T19" fmla="*/ -2909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7" name="Group 466"/>
            <p:cNvGrpSpPr/>
            <p:nvPr/>
          </p:nvGrpSpPr>
          <p:grpSpPr>
            <a:xfrm>
              <a:off x="7287" y="-3015"/>
              <a:ext cx="2" cy="55"/>
              <a:chOff x="7287" y="-3015"/>
              <a:chExt cx="2" cy="55"/>
            </a:xfrm>
          </p:grpSpPr>
          <p:sp>
            <p:nvSpPr>
              <p:cNvPr id="1576" name="Freeform 467"/>
              <p:cNvSpPr/>
              <p:nvPr/>
            </p:nvSpPr>
            <p:spPr bwMode="auto">
              <a:xfrm>
                <a:off x="7287" y="-3015"/>
                <a:ext cx="2" cy="55"/>
              </a:xfrm>
              <a:custGeom>
                <a:gdLst>
                  <a:gd name="T0" fmla="+- 0 -2961 -3015"/>
                  <a:gd name="T1" fmla="*/ -2961 h 55"/>
                  <a:gd name="T2" fmla="+- 0 -3015 -3015"/>
                  <a:gd name="T3" fmla="*/ -3015 h 55"/>
                  <a:gd name="T4" fmla="+- 0 -2961 -3015"/>
                  <a:gd name="T5" fmla="*/ -2961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8" name="Group 468"/>
            <p:cNvGrpSpPr/>
            <p:nvPr/>
          </p:nvGrpSpPr>
          <p:grpSpPr>
            <a:xfrm>
              <a:off x="7282" y="-3015"/>
              <a:ext cx="9" cy="55"/>
              <a:chOff x="7282" y="-3015"/>
              <a:chExt cx="9" cy="55"/>
            </a:xfrm>
          </p:grpSpPr>
          <p:sp>
            <p:nvSpPr>
              <p:cNvPr id="1575" name="Freeform 469"/>
              <p:cNvSpPr/>
              <p:nvPr/>
            </p:nvSpPr>
            <p:spPr bwMode="auto">
              <a:xfrm>
                <a:off x="7282" y="-3015"/>
                <a:ext cx="9" cy="55"/>
              </a:xfrm>
              <a:custGeom>
                <a:gdLst>
                  <a:gd name="T0" fmla="+- 0 7282 7282"/>
                  <a:gd name="T1" fmla="*/ T0 w 9"/>
                  <a:gd name="T2" fmla="+- 0 -2961 -3015"/>
                  <a:gd name="T3" fmla="*/ -2961 h 55"/>
                  <a:gd name="T4" fmla="+- 0 7291 7282"/>
                  <a:gd name="T5" fmla="*/ T4 w 9"/>
                  <a:gd name="T6" fmla="+- 0 -2961 -3015"/>
                  <a:gd name="T7" fmla="*/ -2961 h 55"/>
                  <a:gd name="T8" fmla="+- 0 7291 7282"/>
                  <a:gd name="T9" fmla="*/ T8 w 9"/>
                  <a:gd name="T10" fmla="+- 0 -3015 -3015"/>
                  <a:gd name="T11" fmla="*/ -3015 h 55"/>
                  <a:gd name="T12" fmla="+- 0 7282 7282"/>
                  <a:gd name="T13" fmla="*/ T12 w 9"/>
                  <a:gd name="T14" fmla="+- 0 -3015 -3015"/>
                  <a:gd name="T15" fmla="*/ -3015 h 55"/>
                  <a:gd name="T16" fmla="+- 0 7282 7282"/>
                  <a:gd name="T17" fmla="*/ T16 w 9"/>
                  <a:gd name="T18" fmla="+- 0 -2961 -3015"/>
                  <a:gd name="T19" fmla="*/ -2961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79" name="Group 470"/>
            <p:cNvGrpSpPr/>
            <p:nvPr/>
          </p:nvGrpSpPr>
          <p:grpSpPr>
            <a:xfrm>
              <a:off x="7287" y="-3068"/>
              <a:ext cx="2" cy="55"/>
              <a:chOff x="7287" y="-3068"/>
              <a:chExt cx="2" cy="55"/>
            </a:xfrm>
          </p:grpSpPr>
          <p:sp>
            <p:nvSpPr>
              <p:cNvPr id="1574" name="Freeform 471"/>
              <p:cNvSpPr/>
              <p:nvPr/>
            </p:nvSpPr>
            <p:spPr bwMode="auto">
              <a:xfrm>
                <a:off x="7287" y="-3068"/>
                <a:ext cx="2" cy="55"/>
              </a:xfrm>
              <a:custGeom>
                <a:gdLst>
                  <a:gd name="T0" fmla="+- 0 -3013 -3068"/>
                  <a:gd name="T1" fmla="*/ -3013 h 55"/>
                  <a:gd name="T2" fmla="+- 0 -3068 -3068"/>
                  <a:gd name="T3" fmla="*/ -3068 h 55"/>
                  <a:gd name="T4" fmla="+- 0 -3013 -3068"/>
                  <a:gd name="T5" fmla="*/ -3013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0" name="Group 472"/>
            <p:cNvGrpSpPr/>
            <p:nvPr/>
          </p:nvGrpSpPr>
          <p:grpSpPr>
            <a:xfrm>
              <a:off x="7282" y="-3068"/>
              <a:ext cx="9" cy="55"/>
              <a:chOff x="7282" y="-3068"/>
              <a:chExt cx="9" cy="55"/>
            </a:xfrm>
          </p:grpSpPr>
          <p:sp>
            <p:nvSpPr>
              <p:cNvPr id="1573" name="Freeform 473"/>
              <p:cNvSpPr/>
              <p:nvPr/>
            </p:nvSpPr>
            <p:spPr bwMode="auto">
              <a:xfrm>
                <a:off x="7282" y="-3068"/>
                <a:ext cx="9" cy="55"/>
              </a:xfrm>
              <a:custGeom>
                <a:gdLst>
                  <a:gd name="T0" fmla="+- 0 7282 7282"/>
                  <a:gd name="T1" fmla="*/ T0 w 9"/>
                  <a:gd name="T2" fmla="+- 0 -3013 -3068"/>
                  <a:gd name="T3" fmla="*/ -3013 h 55"/>
                  <a:gd name="T4" fmla="+- 0 7291 7282"/>
                  <a:gd name="T5" fmla="*/ T4 w 9"/>
                  <a:gd name="T6" fmla="+- 0 -3013 -3068"/>
                  <a:gd name="T7" fmla="*/ -3013 h 55"/>
                  <a:gd name="T8" fmla="+- 0 7291 7282"/>
                  <a:gd name="T9" fmla="*/ T8 w 9"/>
                  <a:gd name="T10" fmla="+- 0 -3068 -3068"/>
                  <a:gd name="T11" fmla="*/ -3068 h 55"/>
                  <a:gd name="T12" fmla="+- 0 7282 7282"/>
                  <a:gd name="T13" fmla="*/ T12 w 9"/>
                  <a:gd name="T14" fmla="+- 0 -3068 -3068"/>
                  <a:gd name="T15" fmla="*/ -3068 h 55"/>
                  <a:gd name="T16" fmla="+- 0 7282 7282"/>
                  <a:gd name="T17" fmla="*/ T16 w 9"/>
                  <a:gd name="T18" fmla="+- 0 -3013 -3068"/>
                  <a:gd name="T19" fmla="*/ -3013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1" name="Group 474"/>
            <p:cNvGrpSpPr/>
            <p:nvPr/>
          </p:nvGrpSpPr>
          <p:grpSpPr>
            <a:xfrm>
              <a:off x="7287" y="-3120"/>
              <a:ext cx="2" cy="55"/>
              <a:chOff x="7287" y="-3120"/>
              <a:chExt cx="2" cy="55"/>
            </a:xfrm>
          </p:grpSpPr>
          <p:sp>
            <p:nvSpPr>
              <p:cNvPr id="1572" name="Freeform 475"/>
              <p:cNvSpPr/>
              <p:nvPr/>
            </p:nvSpPr>
            <p:spPr bwMode="auto">
              <a:xfrm>
                <a:off x="7287" y="-3120"/>
                <a:ext cx="2" cy="55"/>
              </a:xfrm>
              <a:custGeom>
                <a:gdLst>
                  <a:gd name="T0" fmla="+- 0 -3066 -3120"/>
                  <a:gd name="T1" fmla="*/ -3066 h 55"/>
                  <a:gd name="T2" fmla="+- 0 -3120 -3120"/>
                  <a:gd name="T3" fmla="*/ -3120 h 55"/>
                  <a:gd name="T4" fmla="+- 0 -3066 -3120"/>
                  <a:gd name="T5" fmla="*/ -3066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2" name="Group 476"/>
            <p:cNvGrpSpPr/>
            <p:nvPr/>
          </p:nvGrpSpPr>
          <p:grpSpPr>
            <a:xfrm>
              <a:off x="7282" y="-3120"/>
              <a:ext cx="9" cy="55"/>
              <a:chOff x="7282" y="-3120"/>
              <a:chExt cx="9" cy="55"/>
            </a:xfrm>
          </p:grpSpPr>
          <p:sp>
            <p:nvSpPr>
              <p:cNvPr id="1571" name="Freeform 477"/>
              <p:cNvSpPr/>
              <p:nvPr/>
            </p:nvSpPr>
            <p:spPr bwMode="auto">
              <a:xfrm>
                <a:off x="7282" y="-3120"/>
                <a:ext cx="9" cy="55"/>
              </a:xfrm>
              <a:custGeom>
                <a:gdLst>
                  <a:gd name="T0" fmla="+- 0 7282 7282"/>
                  <a:gd name="T1" fmla="*/ T0 w 9"/>
                  <a:gd name="T2" fmla="+- 0 -3066 -3120"/>
                  <a:gd name="T3" fmla="*/ -3066 h 55"/>
                  <a:gd name="T4" fmla="+- 0 7291 7282"/>
                  <a:gd name="T5" fmla="*/ T4 w 9"/>
                  <a:gd name="T6" fmla="+- 0 -3066 -3120"/>
                  <a:gd name="T7" fmla="*/ -3066 h 55"/>
                  <a:gd name="T8" fmla="+- 0 7291 7282"/>
                  <a:gd name="T9" fmla="*/ T8 w 9"/>
                  <a:gd name="T10" fmla="+- 0 -3120 -3120"/>
                  <a:gd name="T11" fmla="*/ -3120 h 55"/>
                  <a:gd name="T12" fmla="+- 0 7282 7282"/>
                  <a:gd name="T13" fmla="*/ T12 w 9"/>
                  <a:gd name="T14" fmla="+- 0 -3120 -3120"/>
                  <a:gd name="T15" fmla="*/ -3120 h 55"/>
                  <a:gd name="T16" fmla="+- 0 7282 7282"/>
                  <a:gd name="T17" fmla="*/ T16 w 9"/>
                  <a:gd name="T18" fmla="+- 0 -3066 -3120"/>
                  <a:gd name="T19" fmla="*/ -3066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3" name="Group 478"/>
            <p:cNvGrpSpPr/>
            <p:nvPr/>
          </p:nvGrpSpPr>
          <p:grpSpPr>
            <a:xfrm>
              <a:off x="7287" y="-3173"/>
              <a:ext cx="2" cy="55"/>
              <a:chOff x="7287" y="-3173"/>
              <a:chExt cx="2" cy="55"/>
            </a:xfrm>
          </p:grpSpPr>
          <p:sp>
            <p:nvSpPr>
              <p:cNvPr id="1570" name="Freeform 479"/>
              <p:cNvSpPr/>
              <p:nvPr/>
            </p:nvSpPr>
            <p:spPr bwMode="auto">
              <a:xfrm>
                <a:off x="7287" y="-3173"/>
                <a:ext cx="2" cy="55"/>
              </a:xfrm>
              <a:custGeom>
                <a:gdLst>
                  <a:gd name="T0" fmla="+- 0 -3118 -3173"/>
                  <a:gd name="T1" fmla="*/ -3118 h 55"/>
                  <a:gd name="T2" fmla="+- 0 -3173 -3173"/>
                  <a:gd name="T3" fmla="*/ -3173 h 55"/>
                  <a:gd name="T4" fmla="+- 0 -3118 -3173"/>
                  <a:gd name="T5" fmla="*/ -3118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4" name="Group 480"/>
            <p:cNvGrpSpPr/>
            <p:nvPr/>
          </p:nvGrpSpPr>
          <p:grpSpPr>
            <a:xfrm>
              <a:off x="7282" y="-3173"/>
              <a:ext cx="9" cy="55"/>
              <a:chOff x="7282" y="-3173"/>
              <a:chExt cx="9" cy="55"/>
            </a:xfrm>
          </p:grpSpPr>
          <p:sp>
            <p:nvSpPr>
              <p:cNvPr id="1569" name="Freeform 481"/>
              <p:cNvSpPr/>
              <p:nvPr/>
            </p:nvSpPr>
            <p:spPr bwMode="auto">
              <a:xfrm>
                <a:off x="7282" y="-3173"/>
                <a:ext cx="9" cy="55"/>
              </a:xfrm>
              <a:custGeom>
                <a:gdLst>
                  <a:gd name="T0" fmla="+- 0 7282 7282"/>
                  <a:gd name="T1" fmla="*/ T0 w 9"/>
                  <a:gd name="T2" fmla="+- 0 -3118 -3173"/>
                  <a:gd name="T3" fmla="*/ -3118 h 55"/>
                  <a:gd name="T4" fmla="+- 0 7291 7282"/>
                  <a:gd name="T5" fmla="*/ T4 w 9"/>
                  <a:gd name="T6" fmla="+- 0 -3118 -3173"/>
                  <a:gd name="T7" fmla="*/ -3118 h 55"/>
                  <a:gd name="T8" fmla="+- 0 7291 7282"/>
                  <a:gd name="T9" fmla="*/ T8 w 9"/>
                  <a:gd name="T10" fmla="+- 0 -3173 -3173"/>
                  <a:gd name="T11" fmla="*/ -3173 h 55"/>
                  <a:gd name="T12" fmla="+- 0 7282 7282"/>
                  <a:gd name="T13" fmla="*/ T12 w 9"/>
                  <a:gd name="T14" fmla="+- 0 -3173 -3173"/>
                  <a:gd name="T15" fmla="*/ -3173 h 55"/>
                  <a:gd name="T16" fmla="+- 0 7282 7282"/>
                  <a:gd name="T17" fmla="*/ T16 w 9"/>
                  <a:gd name="T18" fmla="+- 0 -3118 -3173"/>
                  <a:gd name="T19" fmla="*/ -3118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5" name="Group 482"/>
            <p:cNvGrpSpPr/>
            <p:nvPr/>
          </p:nvGrpSpPr>
          <p:grpSpPr>
            <a:xfrm>
              <a:off x="7287" y="-3225"/>
              <a:ext cx="2" cy="55"/>
              <a:chOff x="7287" y="-3225"/>
              <a:chExt cx="2" cy="55"/>
            </a:xfrm>
          </p:grpSpPr>
          <p:sp>
            <p:nvSpPr>
              <p:cNvPr id="1568" name="Freeform 483"/>
              <p:cNvSpPr/>
              <p:nvPr/>
            </p:nvSpPr>
            <p:spPr bwMode="auto">
              <a:xfrm>
                <a:off x="7287" y="-3225"/>
                <a:ext cx="2" cy="55"/>
              </a:xfrm>
              <a:custGeom>
                <a:gdLst>
                  <a:gd name="T0" fmla="+- 0 -3171 -3225"/>
                  <a:gd name="T1" fmla="*/ -3171 h 55"/>
                  <a:gd name="T2" fmla="+- 0 -3225 -3225"/>
                  <a:gd name="T3" fmla="*/ -3225 h 55"/>
                  <a:gd name="T4" fmla="+- 0 -3171 -3225"/>
                  <a:gd name="T5" fmla="*/ -3171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6" name="Group 484"/>
            <p:cNvGrpSpPr/>
            <p:nvPr/>
          </p:nvGrpSpPr>
          <p:grpSpPr>
            <a:xfrm>
              <a:off x="7282" y="-3225"/>
              <a:ext cx="9" cy="55"/>
              <a:chOff x="7282" y="-3225"/>
              <a:chExt cx="9" cy="55"/>
            </a:xfrm>
          </p:grpSpPr>
          <p:sp>
            <p:nvSpPr>
              <p:cNvPr id="1567" name="Freeform 485"/>
              <p:cNvSpPr/>
              <p:nvPr/>
            </p:nvSpPr>
            <p:spPr bwMode="auto">
              <a:xfrm>
                <a:off x="7282" y="-3225"/>
                <a:ext cx="9" cy="55"/>
              </a:xfrm>
              <a:custGeom>
                <a:gdLst>
                  <a:gd name="T0" fmla="+- 0 7282 7282"/>
                  <a:gd name="T1" fmla="*/ T0 w 9"/>
                  <a:gd name="T2" fmla="+- 0 -3171 -3225"/>
                  <a:gd name="T3" fmla="*/ -3171 h 55"/>
                  <a:gd name="T4" fmla="+- 0 7291 7282"/>
                  <a:gd name="T5" fmla="*/ T4 w 9"/>
                  <a:gd name="T6" fmla="+- 0 -3171 -3225"/>
                  <a:gd name="T7" fmla="*/ -3171 h 55"/>
                  <a:gd name="T8" fmla="+- 0 7291 7282"/>
                  <a:gd name="T9" fmla="*/ T8 w 9"/>
                  <a:gd name="T10" fmla="+- 0 -3225 -3225"/>
                  <a:gd name="T11" fmla="*/ -3225 h 55"/>
                  <a:gd name="T12" fmla="+- 0 7282 7282"/>
                  <a:gd name="T13" fmla="*/ T12 w 9"/>
                  <a:gd name="T14" fmla="+- 0 -3225 -3225"/>
                  <a:gd name="T15" fmla="*/ -3225 h 55"/>
                  <a:gd name="T16" fmla="+- 0 7282 7282"/>
                  <a:gd name="T17" fmla="*/ T16 w 9"/>
                  <a:gd name="T18" fmla="+- 0 -3171 -3225"/>
                  <a:gd name="T19" fmla="*/ -3171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7" name="Group 486"/>
            <p:cNvGrpSpPr/>
            <p:nvPr/>
          </p:nvGrpSpPr>
          <p:grpSpPr>
            <a:xfrm>
              <a:off x="7287" y="-3278"/>
              <a:ext cx="2" cy="55"/>
              <a:chOff x="7287" y="-3278"/>
              <a:chExt cx="2" cy="55"/>
            </a:xfrm>
          </p:grpSpPr>
          <p:sp>
            <p:nvSpPr>
              <p:cNvPr id="1566" name="Freeform 487"/>
              <p:cNvSpPr/>
              <p:nvPr/>
            </p:nvSpPr>
            <p:spPr bwMode="auto">
              <a:xfrm>
                <a:off x="7287" y="-3278"/>
                <a:ext cx="2" cy="55"/>
              </a:xfrm>
              <a:custGeom>
                <a:gdLst>
                  <a:gd name="T0" fmla="+- 0 -3223 -3278"/>
                  <a:gd name="T1" fmla="*/ -3223 h 55"/>
                  <a:gd name="T2" fmla="+- 0 -3278 -3278"/>
                  <a:gd name="T3" fmla="*/ -3278 h 55"/>
                  <a:gd name="T4" fmla="+- 0 -3223 -3278"/>
                  <a:gd name="T5" fmla="*/ -3223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8" name="Group 488"/>
            <p:cNvGrpSpPr/>
            <p:nvPr/>
          </p:nvGrpSpPr>
          <p:grpSpPr>
            <a:xfrm>
              <a:off x="7282" y="-3278"/>
              <a:ext cx="9" cy="55"/>
              <a:chOff x="7282" y="-3278"/>
              <a:chExt cx="9" cy="55"/>
            </a:xfrm>
          </p:grpSpPr>
          <p:sp>
            <p:nvSpPr>
              <p:cNvPr id="1565" name="Freeform 489"/>
              <p:cNvSpPr/>
              <p:nvPr/>
            </p:nvSpPr>
            <p:spPr bwMode="auto">
              <a:xfrm>
                <a:off x="7282" y="-3278"/>
                <a:ext cx="9" cy="55"/>
              </a:xfrm>
              <a:custGeom>
                <a:gdLst>
                  <a:gd name="T0" fmla="+- 0 7282 7282"/>
                  <a:gd name="T1" fmla="*/ T0 w 9"/>
                  <a:gd name="T2" fmla="+- 0 -3223 -3278"/>
                  <a:gd name="T3" fmla="*/ -3223 h 55"/>
                  <a:gd name="T4" fmla="+- 0 7291 7282"/>
                  <a:gd name="T5" fmla="*/ T4 w 9"/>
                  <a:gd name="T6" fmla="+- 0 -3223 -3278"/>
                  <a:gd name="T7" fmla="*/ -3223 h 55"/>
                  <a:gd name="T8" fmla="+- 0 7291 7282"/>
                  <a:gd name="T9" fmla="*/ T8 w 9"/>
                  <a:gd name="T10" fmla="+- 0 -3278 -3278"/>
                  <a:gd name="T11" fmla="*/ -3278 h 55"/>
                  <a:gd name="T12" fmla="+- 0 7282 7282"/>
                  <a:gd name="T13" fmla="*/ T12 w 9"/>
                  <a:gd name="T14" fmla="+- 0 -3278 -3278"/>
                  <a:gd name="T15" fmla="*/ -3278 h 55"/>
                  <a:gd name="T16" fmla="+- 0 7282 7282"/>
                  <a:gd name="T17" fmla="*/ T16 w 9"/>
                  <a:gd name="T18" fmla="+- 0 -3223 -3278"/>
                  <a:gd name="T19" fmla="*/ -3223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89" name="Group 490"/>
            <p:cNvGrpSpPr/>
            <p:nvPr/>
          </p:nvGrpSpPr>
          <p:grpSpPr>
            <a:xfrm>
              <a:off x="7287" y="-3330"/>
              <a:ext cx="2" cy="55"/>
              <a:chOff x="7287" y="-3330"/>
              <a:chExt cx="2" cy="55"/>
            </a:xfrm>
          </p:grpSpPr>
          <p:sp>
            <p:nvSpPr>
              <p:cNvPr id="1564" name="Freeform 491"/>
              <p:cNvSpPr/>
              <p:nvPr/>
            </p:nvSpPr>
            <p:spPr bwMode="auto">
              <a:xfrm>
                <a:off x="7287" y="-3330"/>
                <a:ext cx="2" cy="55"/>
              </a:xfrm>
              <a:custGeom>
                <a:gdLst>
                  <a:gd name="T0" fmla="+- 0 -3276 -3330"/>
                  <a:gd name="T1" fmla="*/ -3276 h 55"/>
                  <a:gd name="T2" fmla="+- 0 -3330 -3330"/>
                  <a:gd name="T3" fmla="*/ -3330 h 55"/>
                  <a:gd name="T4" fmla="+- 0 -3276 -3330"/>
                  <a:gd name="T5" fmla="*/ -3276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0" name="Group 492"/>
            <p:cNvGrpSpPr/>
            <p:nvPr/>
          </p:nvGrpSpPr>
          <p:grpSpPr>
            <a:xfrm>
              <a:off x="7282" y="-3330"/>
              <a:ext cx="9" cy="55"/>
              <a:chOff x="7282" y="-3330"/>
              <a:chExt cx="9" cy="55"/>
            </a:xfrm>
          </p:grpSpPr>
          <p:sp>
            <p:nvSpPr>
              <p:cNvPr id="1563" name="Freeform 493"/>
              <p:cNvSpPr/>
              <p:nvPr/>
            </p:nvSpPr>
            <p:spPr bwMode="auto">
              <a:xfrm>
                <a:off x="7282" y="-3330"/>
                <a:ext cx="9" cy="55"/>
              </a:xfrm>
              <a:custGeom>
                <a:gdLst>
                  <a:gd name="T0" fmla="+- 0 7282 7282"/>
                  <a:gd name="T1" fmla="*/ T0 w 9"/>
                  <a:gd name="T2" fmla="+- 0 -3276 -3330"/>
                  <a:gd name="T3" fmla="*/ -3276 h 55"/>
                  <a:gd name="T4" fmla="+- 0 7291 7282"/>
                  <a:gd name="T5" fmla="*/ T4 w 9"/>
                  <a:gd name="T6" fmla="+- 0 -3276 -3330"/>
                  <a:gd name="T7" fmla="*/ -3276 h 55"/>
                  <a:gd name="T8" fmla="+- 0 7291 7282"/>
                  <a:gd name="T9" fmla="*/ T8 w 9"/>
                  <a:gd name="T10" fmla="+- 0 -3330 -3330"/>
                  <a:gd name="T11" fmla="*/ -3330 h 55"/>
                  <a:gd name="T12" fmla="+- 0 7282 7282"/>
                  <a:gd name="T13" fmla="*/ T12 w 9"/>
                  <a:gd name="T14" fmla="+- 0 -3330 -3330"/>
                  <a:gd name="T15" fmla="*/ -3330 h 55"/>
                  <a:gd name="T16" fmla="+- 0 7282 7282"/>
                  <a:gd name="T17" fmla="*/ T16 w 9"/>
                  <a:gd name="T18" fmla="+- 0 -3276 -3330"/>
                  <a:gd name="T19" fmla="*/ -3276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1" name="Group 494"/>
            <p:cNvGrpSpPr/>
            <p:nvPr/>
          </p:nvGrpSpPr>
          <p:grpSpPr>
            <a:xfrm>
              <a:off x="7287" y="-3382"/>
              <a:ext cx="2" cy="55"/>
              <a:chOff x="7287" y="-3382"/>
              <a:chExt cx="2" cy="55"/>
            </a:xfrm>
          </p:grpSpPr>
          <p:sp>
            <p:nvSpPr>
              <p:cNvPr id="1562" name="Freeform 495"/>
              <p:cNvSpPr/>
              <p:nvPr/>
            </p:nvSpPr>
            <p:spPr bwMode="auto">
              <a:xfrm>
                <a:off x="7287" y="-3382"/>
                <a:ext cx="2" cy="55"/>
              </a:xfrm>
              <a:custGeom>
                <a:gdLst>
                  <a:gd name="T0" fmla="+- 0 -3328 -3382"/>
                  <a:gd name="T1" fmla="*/ -3328 h 55"/>
                  <a:gd name="T2" fmla="+- 0 -3382 -3382"/>
                  <a:gd name="T3" fmla="*/ -3382 h 55"/>
                  <a:gd name="T4" fmla="+- 0 -3328 -3382"/>
                  <a:gd name="T5" fmla="*/ -3328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2" name="Group 496"/>
            <p:cNvGrpSpPr/>
            <p:nvPr/>
          </p:nvGrpSpPr>
          <p:grpSpPr>
            <a:xfrm>
              <a:off x="7282" y="-3382"/>
              <a:ext cx="9" cy="55"/>
              <a:chOff x="7282" y="-3382"/>
              <a:chExt cx="9" cy="55"/>
            </a:xfrm>
          </p:grpSpPr>
          <p:sp>
            <p:nvSpPr>
              <p:cNvPr id="1561" name="Freeform 497"/>
              <p:cNvSpPr/>
              <p:nvPr/>
            </p:nvSpPr>
            <p:spPr bwMode="auto">
              <a:xfrm>
                <a:off x="7282" y="-3382"/>
                <a:ext cx="9" cy="55"/>
              </a:xfrm>
              <a:custGeom>
                <a:gdLst>
                  <a:gd name="T0" fmla="+- 0 7282 7282"/>
                  <a:gd name="T1" fmla="*/ T0 w 9"/>
                  <a:gd name="T2" fmla="+- 0 -3328 -3382"/>
                  <a:gd name="T3" fmla="*/ -3328 h 55"/>
                  <a:gd name="T4" fmla="+- 0 7291 7282"/>
                  <a:gd name="T5" fmla="*/ T4 w 9"/>
                  <a:gd name="T6" fmla="+- 0 -3328 -3382"/>
                  <a:gd name="T7" fmla="*/ -3328 h 55"/>
                  <a:gd name="T8" fmla="+- 0 7291 7282"/>
                  <a:gd name="T9" fmla="*/ T8 w 9"/>
                  <a:gd name="T10" fmla="+- 0 -3382 -3382"/>
                  <a:gd name="T11" fmla="*/ -3382 h 55"/>
                  <a:gd name="T12" fmla="+- 0 7282 7282"/>
                  <a:gd name="T13" fmla="*/ T12 w 9"/>
                  <a:gd name="T14" fmla="+- 0 -3382 -3382"/>
                  <a:gd name="T15" fmla="*/ -3382 h 55"/>
                  <a:gd name="T16" fmla="+- 0 7282 7282"/>
                  <a:gd name="T17" fmla="*/ T16 w 9"/>
                  <a:gd name="T18" fmla="+- 0 -3328 -3382"/>
                  <a:gd name="T19" fmla="*/ -3328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3" name="Group 498"/>
            <p:cNvGrpSpPr/>
            <p:nvPr/>
          </p:nvGrpSpPr>
          <p:grpSpPr>
            <a:xfrm>
              <a:off x="7287" y="-3435"/>
              <a:ext cx="2" cy="55"/>
              <a:chOff x="7287" y="-3435"/>
              <a:chExt cx="2" cy="55"/>
            </a:xfrm>
          </p:grpSpPr>
          <p:sp>
            <p:nvSpPr>
              <p:cNvPr id="1560" name="Freeform 499"/>
              <p:cNvSpPr/>
              <p:nvPr/>
            </p:nvSpPr>
            <p:spPr bwMode="auto">
              <a:xfrm>
                <a:off x="7287" y="-3435"/>
                <a:ext cx="2" cy="55"/>
              </a:xfrm>
              <a:custGeom>
                <a:gdLst>
                  <a:gd name="T0" fmla="+- 0 -3380 -3435"/>
                  <a:gd name="T1" fmla="*/ -3380 h 55"/>
                  <a:gd name="T2" fmla="+- 0 -3435 -3435"/>
                  <a:gd name="T3" fmla="*/ -3435 h 55"/>
                  <a:gd name="T4" fmla="+- 0 -3380 -3435"/>
                  <a:gd name="T5" fmla="*/ -3380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4" name="Group 500"/>
            <p:cNvGrpSpPr/>
            <p:nvPr/>
          </p:nvGrpSpPr>
          <p:grpSpPr>
            <a:xfrm>
              <a:off x="7282" y="-3435"/>
              <a:ext cx="9" cy="55"/>
              <a:chOff x="7282" y="-3435"/>
              <a:chExt cx="9" cy="55"/>
            </a:xfrm>
          </p:grpSpPr>
          <p:sp>
            <p:nvSpPr>
              <p:cNvPr id="1559" name="Freeform 501"/>
              <p:cNvSpPr/>
              <p:nvPr/>
            </p:nvSpPr>
            <p:spPr bwMode="auto">
              <a:xfrm>
                <a:off x="7282" y="-3435"/>
                <a:ext cx="9" cy="55"/>
              </a:xfrm>
              <a:custGeom>
                <a:gdLst>
                  <a:gd name="T0" fmla="+- 0 7282 7282"/>
                  <a:gd name="T1" fmla="*/ T0 w 9"/>
                  <a:gd name="T2" fmla="+- 0 -3380 -3435"/>
                  <a:gd name="T3" fmla="*/ -3380 h 55"/>
                  <a:gd name="T4" fmla="+- 0 7291 7282"/>
                  <a:gd name="T5" fmla="*/ T4 w 9"/>
                  <a:gd name="T6" fmla="+- 0 -3380 -3435"/>
                  <a:gd name="T7" fmla="*/ -3380 h 55"/>
                  <a:gd name="T8" fmla="+- 0 7291 7282"/>
                  <a:gd name="T9" fmla="*/ T8 w 9"/>
                  <a:gd name="T10" fmla="+- 0 -3435 -3435"/>
                  <a:gd name="T11" fmla="*/ -3435 h 55"/>
                  <a:gd name="T12" fmla="+- 0 7282 7282"/>
                  <a:gd name="T13" fmla="*/ T12 w 9"/>
                  <a:gd name="T14" fmla="+- 0 -3435 -3435"/>
                  <a:gd name="T15" fmla="*/ -3435 h 55"/>
                  <a:gd name="T16" fmla="+- 0 7282 7282"/>
                  <a:gd name="T17" fmla="*/ T16 w 9"/>
                  <a:gd name="T18" fmla="+- 0 -3380 -3435"/>
                  <a:gd name="T19" fmla="*/ -3380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5" name="Group 502"/>
            <p:cNvGrpSpPr/>
            <p:nvPr/>
          </p:nvGrpSpPr>
          <p:grpSpPr>
            <a:xfrm>
              <a:off x="7291" y="-3438"/>
              <a:ext cx="56" cy="2"/>
              <a:chOff x="7291" y="-3438"/>
              <a:chExt cx="56" cy="2"/>
            </a:xfrm>
          </p:grpSpPr>
          <p:sp>
            <p:nvSpPr>
              <p:cNvPr id="1558" name="Freeform 503"/>
              <p:cNvSpPr/>
              <p:nvPr/>
            </p:nvSpPr>
            <p:spPr bwMode="auto">
              <a:xfrm>
                <a:off x="7291" y="-3438"/>
                <a:ext cx="56" cy="2"/>
              </a:xfrm>
              <a:custGeom>
                <a:gdLst>
                  <a:gd name="T0" fmla="+- 0 7291 7291"/>
                  <a:gd name="T1" fmla="*/ T0 w 56"/>
                  <a:gd name="T2" fmla="+- 0 7346 7291"/>
                  <a:gd name="T3" fmla="*/ T2 w 56"/>
                </a:gdLst>
                <a:cxnLst>
                  <a:cxn ang="0">
                    <a:pos x="T1" y="0"/>
                  </a:cxn>
                  <a:cxn ang="0">
                    <a:pos x="T3" y="0"/>
                  </a:cxn>
                </a:cxnLst>
                <a:rect l="0" t="0" r="r" b="b"/>
                <a:pathLst>
                  <a:path w="56">
                    <a:moveTo>
                      <a:pt x="0" y="0"/>
                    </a:moveTo>
                    <a:lnTo>
                      <a:pt x="55"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6" name="Group 504"/>
            <p:cNvGrpSpPr/>
            <p:nvPr/>
          </p:nvGrpSpPr>
          <p:grpSpPr>
            <a:xfrm>
              <a:off x="7291" y="-3438"/>
              <a:ext cx="221" cy="2"/>
              <a:chOff x="7291" y="-3438"/>
              <a:chExt cx="221" cy="2"/>
            </a:xfrm>
          </p:grpSpPr>
          <p:sp>
            <p:nvSpPr>
              <p:cNvPr id="1557" name="Freeform 505"/>
              <p:cNvSpPr/>
              <p:nvPr/>
            </p:nvSpPr>
            <p:spPr bwMode="auto">
              <a:xfrm>
                <a:off x="7291" y="-3438"/>
                <a:ext cx="221" cy="2"/>
              </a:xfrm>
              <a:custGeom>
                <a:gdLst>
                  <a:gd name="T0" fmla="+- 0 7291 7291"/>
                  <a:gd name="T1" fmla="*/ T0 w 221"/>
                  <a:gd name="T2" fmla="+- 0 7512 7291"/>
                  <a:gd name="T3" fmla="*/ T2 w 221"/>
                </a:gdLst>
                <a:cxnLst>
                  <a:cxn ang="0">
                    <a:pos x="T1" y="0"/>
                  </a:cxn>
                  <a:cxn ang="0">
                    <a:pos x="T3" y="0"/>
                  </a:cxn>
                </a:cxnLst>
                <a:rect l="0" t="0" r="r" b="b"/>
                <a:pathLst>
                  <a:path w="221">
                    <a:moveTo>
                      <a:pt x="0" y="0"/>
                    </a:moveTo>
                    <a:lnTo>
                      <a:pt x="221"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7" name="Group 506"/>
            <p:cNvGrpSpPr/>
            <p:nvPr/>
          </p:nvGrpSpPr>
          <p:grpSpPr>
            <a:xfrm>
              <a:off x="7465" y="-3472"/>
              <a:ext cx="109" cy="68"/>
              <a:chOff x="7465" y="-3472"/>
              <a:chExt cx="109" cy="68"/>
            </a:xfrm>
          </p:grpSpPr>
          <p:sp>
            <p:nvSpPr>
              <p:cNvPr id="1556" name="Freeform 507"/>
              <p:cNvSpPr/>
              <p:nvPr/>
            </p:nvSpPr>
            <p:spPr bwMode="auto">
              <a:xfrm>
                <a:off x="7465" y="-3472"/>
                <a:ext cx="109" cy="68"/>
              </a:xfrm>
              <a:custGeom>
                <a:gdLst>
                  <a:gd name="T0" fmla="+- 0 7465 7465"/>
                  <a:gd name="T1" fmla="*/ T0 w 109"/>
                  <a:gd name="T2" fmla="+- 0 -3472 -3472"/>
                  <a:gd name="T3" fmla="*/ -3472 h 68"/>
                  <a:gd name="T4" fmla="+- 0 7479 7465"/>
                  <a:gd name="T5" fmla="*/ T4 w 109"/>
                  <a:gd name="T6" fmla="+- 0 -3438 -3472"/>
                  <a:gd name="T7" fmla="*/ -3438 h 68"/>
                  <a:gd name="T8" fmla="+- 0 7465 7465"/>
                  <a:gd name="T9" fmla="*/ T8 w 109"/>
                  <a:gd name="T10" fmla="+- 0 -3404 -3472"/>
                  <a:gd name="T11" fmla="*/ -3404 h 68"/>
                  <a:gd name="T12" fmla="+- 0 7573 7465"/>
                  <a:gd name="T13" fmla="*/ T12 w 109"/>
                  <a:gd name="T14" fmla="+- 0 -3438 -3472"/>
                  <a:gd name="T15" fmla="*/ -3438 h 68"/>
                  <a:gd name="T16" fmla="+- 0 7465 7465"/>
                  <a:gd name="T17" fmla="*/ T16 w 109"/>
                  <a:gd name="T18" fmla="+- 0 -3472 -3472"/>
                  <a:gd name="T19" fmla="*/ -3472 h 68"/>
                </a:gdLst>
                <a:cxnLst>
                  <a:cxn ang="0">
                    <a:pos x="T1" y="T3"/>
                  </a:cxn>
                  <a:cxn ang="0">
                    <a:pos x="T5" y="T7"/>
                  </a:cxn>
                  <a:cxn ang="0">
                    <a:pos x="T9" y="T11"/>
                  </a:cxn>
                  <a:cxn ang="0">
                    <a:pos x="T13" y="T15"/>
                  </a:cxn>
                  <a:cxn ang="0">
                    <a:pos x="T17" y="T19"/>
                  </a:cxn>
                </a:cxnLst>
                <a:rect l="0" t="0" r="r" b="b"/>
                <a:pathLst>
                  <a:path w="109" h="68">
                    <a:moveTo>
                      <a:pt x="0" y="0"/>
                    </a:moveTo>
                    <a:lnTo>
                      <a:pt x="14" y="34"/>
                    </a:lnTo>
                    <a:lnTo>
                      <a:pt x="0" y="68"/>
                    </a:lnTo>
                    <a:lnTo>
                      <a:pt x="108" y="34"/>
                    </a:lnTo>
                    <a:lnTo>
                      <a:pt x="0"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8" name="Group 508"/>
            <p:cNvGrpSpPr/>
            <p:nvPr/>
          </p:nvGrpSpPr>
          <p:grpSpPr>
            <a:xfrm>
              <a:off x="7258" y="-2043"/>
              <a:ext cx="34" cy="34"/>
              <a:chOff x="7258" y="-2043"/>
              <a:chExt cx="34" cy="34"/>
            </a:xfrm>
          </p:grpSpPr>
          <p:sp>
            <p:nvSpPr>
              <p:cNvPr id="1555" name="Freeform 509"/>
              <p:cNvSpPr/>
              <p:nvPr/>
            </p:nvSpPr>
            <p:spPr bwMode="auto">
              <a:xfrm>
                <a:off x="7258" y="-2043"/>
                <a:ext cx="34" cy="34"/>
              </a:xfrm>
              <a:custGeom>
                <a:gdLst>
                  <a:gd name="T0" fmla="+- 0 7291 7258"/>
                  <a:gd name="T1" fmla="*/ T0 w 34"/>
                  <a:gd name="T2" fmla="+- 0 -2043 -2043"/>
                  <a:gd name="T3" fmla="*/ -2043 h 34"/>
                  <a:gd name="T4" fmla="+- 0 7282 7258"/>
                  <a:gd name="T5" fmla="*/ T4 w 34"/>
                  <a:gd name="T6" fmla="+- 0 -2043 -2043"/>
                  <a:gd name="T7" fmla="*/ -2043 h 34"/>
                  <a:gd name="T8" fmla="+- 0 7282 7258"/>
                  <a:gd name="T9" fmla="*/ T8 w 34"/>
                  <a:gd name="T10" fmla="+- 0 -2018 -2043"/>
                  <a:gd name="T11" fmla="*/ -2018 h 34"/>
                  <a:gd name="T12" fmla="+- 0 7258 7258"/>
                  <a:gd name="T13" fmla="*/ T12 w 34"/>
                  <a:gd name="T14" fmla="+- 0 -2018 -2043"/>
                  <a:gd name="T15" fmla="*/ -2018 h 34"/>
                  <a:gd name="T16" fmla="+- 0 7258 7258"/>
                  <a:gd name="T17" fmla="*/ T16 w 34"/>
                  <a:gd name="T18" fmla="+- 0 -2009 -2043"/>
                  <a:gd name="T19" fmla="*/ -2009 h 34"/>
                  <a:gd name="T20" fmla="+- 0 7291 7258"/>
                  <a:gd name="T21" fmla="*/ T20 w 34"/>
                  <a:gd name="T22" fmla="+- 0 -2009 -2043"/>
                  <a:gd name="T23" fmla="*/ -2009 h 34"/>
                  <a:gd name="T24" fmla="+- 0 7291 7258"/>
                  <a:gd name="T25" fmla="*/ T24 w 34"/>
                  <a:gd name="T26" fmla="+- 0 -2043 -2043"/>
                  <a:gd name="T27" fmla="*/ -2043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3" y="0"/>
                    </a:moveTo>
                    <a:lnTo>
                      <a:pt x="24" y="0"/>
                    </a:lnTo>
                    <a:lnTo>
                      <a:pt x="24" y="25"/>
                    </a:lnTo>
                    <a:lnTo>
                      <a:pt x="0" y="25"/>
                    </a:lnTo>
                    <a:lnTo>
                      <a:pt x="0" y="34"/>
                    </a:lnTo>
                    <a:lnTo>
                      <a:pt x="33" y="34"/>
                    </a:lnTo>
                    <a:lnTo>
                      <a:pt x="33"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199" name="Group 510"/>
            <p:cNvGrpSpPr/>
            <p:nvPr/>
          </p:nvGrpSpPr>
          <p:grpSpPr>
            <a:xfrm>
              <a:off x="7282" y="-3443"/>
              <a:ext cx="34" cy="34"/>
              <a:chOff x="7282" y="-3443"/>
              <a:chExt cx="34" cy="34"/>
            </a:xfrm>
          </p:grpSpPr>
          <p:sp>
            <p:nvSpPr>
              <p:cNvPr id="1554" name="Freeform 511"/>
              <p:cNvSpPr/>
              <p:nvPr/>
            </p:nvSpPr>
            <p:spPr bwMode="auto">
              <a:xfrm>
                <a:off x="7282" y="-3443"/>
                <a:ext cx="34" cy="34"/>
              </a:xfrm>
              <a:custGeom>
                <a:gdLst>
                  <a:gd name="T0" fmla="+- 0 7316 7282"/>
                  <a:gd name="T1" fmla="*/ T0 w 34"/>
                  <a:gd name="T2" fmla="+- 0 -3443 -3443"/>
                  <a:gd name="T3" fmla="*/ -3443 h 34"/>
                  <a:gd name="T4" fmla="+- 0 7282 7282"/>
                  <a:gd name="T5" fmla="*/ T4 w 34"/>
                  <a:gd name="T6" fmla="+- 0 -3443 -3443"/>
                  <a:gd name="T7" fmla="*/ -3443 h 34"/>
                  <a:gd name="T8" fmla="+- 0 7282 7282"/>
                  <a:gd name="T9" fmla="*/ T8 w 34"/>
                  <a:gd name="T10" fmla="+- 0 -3409 -3443"/>
                  <a:gd name="T11" fmla="*/ -3409 h 34"/>
                  <a:gd name="T12" fmla="+- 0 7291 7282"/>
                  <a:gd name="T13" fmla="*/ T12 w 34"/>
                  <a:gd name="T14" fmla="+- 0 -3409 -3443"/>
                  <a:gd name="T15" fmla="*/ -3409 h 34"/>
                  <a:gd name="T16" fmla="+- 0 7291 7282"/>
                  <a:gd name="T17" fmla="*/ T16 w 34"/>
                  <a:gd name="T18" fmla="+- 0 -3434 -3443"/>
                  <a:gd name="T19" fmla="*/ -3434 h 34"/>
                  <a:gd name="T20" fmla="+- 0 7316 7282"/>
                  <a:gd name="T21" fmla="*/ T20 w 34"/>
                  <a:gd name="T22" fmla="+- 0 -3434 -3443"/>
                  <a:gd name="T23" fmla="*/ -3434 h 34"/>
                  <a:gd name="T24" fmla="+- 0 7316 7282"/>
                  <a:gd name="T25" fmla="*/ T24 w 34"/>
                  <a:gd name="T26" fmla="+- 0 -3443 -3443"/>
                  <a:gd name="T27" fmla="*/ -3443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0" y="0"/>
                    </a:lnTo>
                    <a:lnTo>
                      <a:pt x="0" y="34"/>
                    </a:lnTo>
                    <a:lnTo>
                      <a:pt x="9" y="34"/>
                    </a:lnTo>
                    <a:lnTo>
                      <a:pt x="9" y="9"/>
                    </a:lnTo>
                    <a:lnTo>
                      <a:pt x="34" y="9"/>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0" name="Group 512"/>
            <p:cNvGrpSpPr/>
            <p:nvPr/>
          </p:nvGrpSpPr>
          <p:grpSpPr>
            <a:xfrm>
              <a:off x="5444" y="-3736"/>
              <a:ext cx="150" cy="2"/>
              <a:chOff x="5444" y="-3736"/>
              <a:chExt cx="150" cy="2"/>
            </a:xfrm>
          </p:grpSpPr>
          <p:sp>
            <p:nvSpPr>
              <p:cNvPr id="1553" name="Freeform 513"/>
              <p:cNvSpPr/>
              <p:nvPr/>
            </p:nvSpPr>
            <p:spPr bwMode="auto">
              <a:xfrm>
                <a:off x="5444" y="-3736"/>
                <a:ext cx="150" cy="2"/>
              </a:xfrm>
              <a:custGeom>
                <a:gdLst>
                  <a:gd name="T0" fmla="+- 0 5444 5444"/>
                  <a:gd name="T1" fmla="*/ T0 w 150"/>
                  <a:gd name="T2" fmla="+- 0 5593 5444"/>
                  <a:gd name="T3" fmla="*/ T2 w 150"/>
                </a:gdLst>
                <a:cxnLst>
                  <a:cxn ang="0">
                    <a:pos x="T1" y="0"/>
                  </a:cxn>
                  <a:cxn ang="0">
                    <a:pos x="T3" y="0"/>
                  </a:cxn>
                </a:cxnLst>
                <a:rect l="0" t="0" r="r" b="b"/>
                <a:pathLst>
                  <a:path w="150">
                    <a:moveTo>
                      <a:pt x="0" y="0"/>
                    </a:moveTo>
                    <a:lnTo>
                      <a:pt x="149"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1" name="Group 514"/>
            <p:cNvGrpSpPr/>
            <p:nvPr/>
          </p:nvGrpSpPr>
          <p:grpSpPr>
            <a:xfrm>
              <a:off x="5444" y="-3736"/>
              <a:ext cx="547" cy="2"/>
              <a:chOff x="5444" y="-3736"/>
              <a:chExt cx="547" cy="2"/>
            </a:xfrm>
          </p:grpSpPr>
          <p:sp>
            <p:nvSpPr>
              <p:cNvPr id="1552" name="Freeform 515"/>
              <p:cNvSpPr/>
              <p:nvPr/>
            </p:nvSpPr>
            <p:spPr bwMode="auto">
              <a:xfrm>
                <a:off x="5444" y="-3736"/>
                <a:ext cx="547" cy="2"/>
              </a:xfrm>
              <a:custGeom>
                <a:gdLst>
                  <a:gd name="T0" fmla="+- 0 5444 5444"/>
                  <a:gd name="T1" fmla="*/ T0 w 547"/>
                  <a:gd name="T2" fmla="+- 0 5991 5444"/>
                  <a:gd name="T3" fmla="*/ T2 w 547"/>
                </a:gdLst>
                <a:cxnLst>
                  <a:cxn ang="0">
                    <a:pos x="T1" y="0"/>
                  </a:cxn>
                  <a:cxn ang="0">
                    <a:pos x="T3" y="0"/>
                  </a:cxn>
                </a:cxnLst>
                <a:rect l="0" t="0" r="r" b="b"/>
                <a:pathLst>
                  <a:path w="547">
                    <a:moveTo>
                      <a:pt x="0" y="0"/>
                    </a:moveTo>
                    <a:lnTo>
                      <a:pt x="547"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2" name="Group 516"/>
            <p:cNvGrpSpPr/>
            <p:nvPr/>
          </p:nvGrpSpPr>
          <p:grpSpPr>
            <a:xfrm>
              <a:off x="5948" y="-3770"/>
              <a:ext cx="98" cy="68"/>
              <a:chOff x="5948" y="-3770"/>
              <a:chExt cx="98" cy="68"/>
            </a:xfrm>
          </p:grpSpPr>
          <p:sp>
            <p:nvSpPr>
              <p:cNvPr id="1551" name="Freeform 517"/>
              <p:cNvSpPr/>
              <p:nvPr/>
            </p:nvSpPr>
            <p:spPr bwMode="auto">
              <a:xfrm>
                <a:off x="5948" y="-3770"/>
                <a:ext cx="98" cy="68"/>
              </a:xfrm>
              <a:custGeom>
                <a:gdLst>
                  <a:gd name="T0" fmla="+- 0 5949 5948"/>
                  <a:gd name="T1" fmla="*/ T0 w 98"/>
                  <a:gd name="T2" fmla="+- 0 -3770 -3770"/>
                  <a:gd name="T3" fmla="*/ -3770 h 68"/>
                  <a:gd name="T4" fmla="+- 0 5961 5948"/>
                  <a:gd name="T5" fmla="*/ T4 w 98"/>
                  <a:gd name="T6" fmla="+- 0 -3736 -3770"/>
                  <a:gd name="T7" fmla="*/ -3736 h 68"/>
                  <a:gd name="T8" fmla="+- 0 5948 5948"/>
                  <a:gd name="T9" fmla="*/ T8 w 98"/>
                  <a:gd name="T10" fmla="+- 0 -3702 -3770"/>
                  <a:gd name="T11" fmla="*/ -3702 h 68"/>
                  <a:gd name="T12" fmla="+- 0 6046 5948"/>
                  <a:gd name="T13" fmla="*/ T12 w 98"/>
                  <a:gd name="T14" fmla="+- 0 -3736 -3770"/>
                  <a:gd name="T15" fmla="*/ -3736 h 68"/>
                  <a:gd name="T16" fmla="+- 0 5949 5948"/>
                  <a:gd name="T17" fmla="*/ T16 w 98"/>
                  <a:gd name="T18" fmla="+- 0 -3770 -3770"/>
                  <a:gd name="T19" fmla="*/ -3770 h 68"/>
                </a:gdLst>
                <a:cxnLst>
                  <a:cxn ang="0">
                    <a:pos x="T1" y="T3"/>
                  </a:cxn>
                  <a:cxn ang="0">
                    <a:pos x="T5" y="T7"/>
                  </a:cxn>
                  <a:cxn ang="0">
                    <a:pos x="T9" y="T11"/>
                  </a:cxn>
                  <a:cxn ang="0">
                    <a:pos x="T13" y="T15"/>
                  </a:cxn>
                  <a:cxn ang="0">
                    <a:pos x="T17" y="T19"/>
                  </a:cxn>
                </a:cxnLst>
                <a:rect l="0" t="0" r="r" b="b"/>
                <a:pathLst>
                  <a:path w="98" h="68">
                    <a:moveTo>
                      <a:pt x="1" y="0"/>
                    </a:moveTo>
                    <a:lnTo>
                      <a:pt x="13" y="34"/>
                    </a:lnTo>
                    <a:lnTo>
                      <a:pt x="0" y="68"/>
                    </a:lnTo>
                    <a:lnTo>
                      <a:pt x="98"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3" name="Group 518"/>
            <p:cNvGrpSpPr/>
            <p:nvPr/>
          </p:nvGrpSpPr>
          <p:grpSpPr>
            <a:xfrm>
              <a:off x="5444" y="-4809"/>
              <a:ext cx="106" cy="2"/>
              <a:chOff x="5444" y="-4809"/>
              <a:chExt cx="106" cy="2"/>
            </a:xfrm>
          </p:grpSpPr>
          <p:sp>
            <p:nvSpPr>
              <p:cNvPr id="1550" name="Freeform 519"/>
              <p:cNvSpPr/>
              <p:nvPr/>
            </p:nvSpPr>
            <p:spPr bwMode="auto">
              <a:xfrm>
                <a:off x="5444" y="-4809"/>
                <a:ext cx="106" cy="2"/>
              </a:xfrm>
              <a:custGeom>
                <a:gdLst>
                  <a:gd name="T0" fmla="+- 0 5444 5444"/>
                  <a:gd name="T1" fmla="*/ T0 w 106"/>
                  <a:gd name="T2" fmla="+- 0 5550 5444"/>
                  <a:gd name="T3" fmla="*/ T2 w 106"/>
                </a:gdLst>
                <a:cxnLst>
                  <a:cxn ang="0">
                    <a:pos x="T1" y="0"/>
                  </a:cxn>
                  <a:cxn ang="0">
                    <a:pos x="T3" y="0"/>
                  </a:cxn>
                </a:cxnLst>
                <a:rect l="0" t="0" r="r" b="b"/>
                <a:pathLst>
                  <a:path w="105">
                    <a:moveTo>
                      <a:pt x="0" y="0"/>
                    </a:moveTo>
                    <a:lnTo>
                      <a:pt x="106"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4" name="Group 520"/>
            <p:cNvGrpSpPr/>
            <p:nvPr/>
          </p:nvGrpSpPr>
          <p:grpSpPr>
            <a:xfrm>
              <a:off x="5444" y="-4809"/>
              <a:ext cx="211" cy="2"/>
              <a:chOff x="5444" y="-4809"/>
              <a:chExt cx="211" cy="2"/>
            </a:xfrm>
          </p:grpSpPr>
          <p:sp>
            <p:nvSpPr>
              <p:cNvPr id="1549" name="Freeform 521"/>
              <p:cNvSpPr/>
              <p:nvPr/>
            </p:nvSpPr>
            <p:spPr bwMode="auto">
              <a:xfrm>
                <a:off x="5444" y="-4809"/>
                <a:ext cx="211" cy="2"/>
              </a:xfrm>
              <a:custGeom>
                <a:gdLst>
                  <a:gd name="T0" fmla="+- 0 5444 5444"/>
                  <a:gd name="T1" fmla="*/ T0 w 211"/>
                  <a:gd name="T2" fmla="+- 0 5655 5444"/>
                  <a:gd name="T3" fmla="*/ T2 w 211"/>
                </a:gdLst>
                <a:cxnLst>
                  <a:cxn ang="0">
                    <a:pos x="T1" y="0"/>
                  </a:cxn>
                  <a:cxn ang="0">
                    <a:pos x="T3" y="0"/>
                  </a:cxn>
                </a:cxnLst>
                <a:rect l="0" t="0" r="r" b="b"/>
                <a:pathLst>
                  <a:path w="211">
                    <a:moveTo>
                      <a:pt x="0" y="0"/>
                    </a:moveTo>
                    <a:lnTo>
                      <a:pt x="211" y="0"/>
                    </a:lnTo>
                  </a:path>
                </a:pathLst>
              </a:custGeom>
              <a:noFill/>
              <a:ln w="6985">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5" name="Group 522"/>
            <p:cNvGrpSpPr/>
            <p:nvPr/>
          </p:nvGrpSpPr>
          <p:grpSpPr>
            <a:xfrm>
              <a:off x="5655" y="-4805"/>
              <a:ext cx="9" cy="55"/>
              <a:chOff x="5655" y="-4805"/>
              <a:chExt cx="9" cy="55"/>
            </a:xfrm>
          </p:grpSpPr>
          <p:sp>
            <p:nvSpPr>
              <p:cNvPr id="1548" name="Freeform 523"/>
              <p:cNvSpPr/>
              <p:nvPr/>
            </p:nvSpPr>
            <p:spPr bwMode="auto">
              <a:xfrm>
                <a:off x="5655" y="-4805"/>
                <a:ext cx="9" cy="55"/>
              </a:xfrm>
              <a:custGeom>
                <a:gdLst>
                  <a:gd name="T0" fmla="+- 0 5655 5655"/>
                  <a:gd name="T1" fmla="*/ T0 w 9"/>
                  <a:gd name="T2" fmla="+- 0 -4751 -4805"/>
                  <a:gd name="T3" fmla="*/ -4751 h 55"/>
                  <a:gd name="T4" fmla="+- 0 5664 5655"/>
                  <a:gd name="T5" fmla="*/ T4 w 9"/>
                  <a:gd name="T6" fmla="+- 0 -4751 -4805"/>
                  <a:gd name="T7" fmla="*/ -4751 h 55"/>
                  <a:gd name="T8" fmla="+- 0 5664 5655"/>
                  <a:gd name="T9" fmla="*/ T8 w 9"/>
                  <a:gd name="T10" fmla="+- 0 -4805 -4805"/>
                  <a:gd name="T11" fmla="*/ -4805 h 55"/>
                  <a:gd name="T12" fmla="+- 0 5655 5655"/>
                  <a:gd name="T13" fmla="*/ T12 w 9"/>
                  <a:gd name="T14" fmla="+- 0 -4805 -4805"/>
                  <a:gd name="T15" fmla="*/ -4805 h 55"/>
                  <a:gd name="T16" fmla="+- 0 5655 5655"/>
                  <a:gd name="T17" fmla="*/ T16 w 9"/>
                  <a:gd name="T18" fmla="+- 0 -4751 -4805"/>
                  <a:gd name="T19" fmla="*/ -4751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6" name="Group 524"/>
            <p:cNvGrpSpPr/>
            <p:nvPr/>
          </p:nvGrpSpPr>
          <p:grpSpPr>
            <a:xfrm>
              <a:off x="5659" y="-4753"/>
              <a:ext cx="2" cy="55"/>
              <a:chOff x="5659" y="-4753"/>
              <a:chExt cx="2" cy="55"/>
            </a:xfrm>
          </p:grpSpPr>
          <p:sp>
            <p:nvSpPr>
              <p:cNvPr id="1547" name="Freeform 525"/>
              <p:cNvSpPr/>
              <p:nvPr/>
            </p:nvSpPr>
            <p:spPr bwMode="auto">
              <a:xfrm>
                <a:off x="5659" y="-4753"/>
                <a:ext cx="2" cy="55"/>
              </a:xfrm>
              <a:custGeom>
                <a:gdLst>
                  <a:gd name="T0" fmla="+- 0 -4698 -4753"/>
                  <a:gd name="T1" fmla="*/ -4698 h 55"/>
                  <a:gd name="T2" fmla="+- 0 -4753 -4753"/>
                  <a:gd name="T3" fmla="*/ -4753 h 55"/>
                  <a:gd name="T4" fmla="+- 0 -4698 -4753"/>
                  <a:gd name="T5" fmla="*/ -4698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7" name="Group 526"/>
            <p:cNvGrpSpPr/>
            <p:nvPr/>
          </p:nvGrpSpPr>
          <p:grpSpPr>
            <a:xfrm>
              <a:off x="5655" y="-4753"/>
              <a:ext cx="9" cy="55"/>
              <a:chOff x="5655" y="-4753"/>
              <a:chExt cx="9" cy="55"/>
            </a:xfrm>
          </p:grpSpPr>
          <p:sp>
            <p:nvSpPr>
              <p:cNvPr id="1546" name="Freeform 527"/>
              <p:cNvSpPr/>
              <p:nvPr/>
            </p:nvSpPr>
            <p:spPr bwMode="auto">
              <a:xfrm>
                <a:off x="5655" y="-4753"/>
                <a:ext cx="9" cy="55"/>
              </a:xfrm>
              <a:custGeom>
                <a:gdLst>
                  <a:gd name="T0" fmla="+- 0 5655 5655"/>
                  <a:gd name="T1" fmla="*/ T0 w 9"/>
                  <a:gd name="T2" fmla="+- 0 -4698 -4753"/>
                  <a:gd name="T3" fmla="*/ -4698 h 55"/>
                  <a:gd name="T4" fmla="+- 0 5664 5655"/>
                  <a:gd name="T5" fmla="*/ T4 w 9"/>
                  <a:gd name="T6" fmla="+- 0 -4698 -4753"/>
                  <a:gd name="T7" fmla="*/ -4698 h 55"/>
                  <a:gd name="T8" fmla="+- 0 5664 5655"/>
                  <a:gd name="T9" fmla="*/ T8 w 9"/>
                  <a:gd name="T10" fmla="+- 0 -4753 -4753"/>
                  <a:gd name="T11" fmla="*/ -4753 h 55"/>
                  <a:gd name="T12" fmla="+- 0 5655 5655"/>
                  <a:gd name="T13" fmla="*/ T12 w 9"/>
                  <a:gd name="T14" fmla="+- 0 -4753 -4753"/>
                  <a:gd name="T15" fmla="*/ -4753 h 55"/>
                  <a:gd name="T16" fmla="+- 0 5655 5655"/>
                  <a:gd name="T17" fmla="*/ T16 w 9"/>
                  <a:gd name="T18" fmla="+- 0 -4698 -4753"/>
                  <a:gd name="T19" fmla="*/ -4698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8" name="Group 528"/>
            <p:cNvGrpSpPr/>
            <p:nvPr/>
          </p:nvGrpSpPr>
          <p:grpSpPr>
            <a:xfrm>
              <a:off x="5659" y="-4700"/>
              <a:ext cx="2" cy="55"/>
              <a:chOff x="5659" y="-4700"/>
              <a:chExt cx="2" cy="55"/>
            </a:xfrm>
          </p:grpSpPr>
          <p:sp>
            <p:nvSpPr>
              <p:cNvPr id="1545" name="Freeform 529"/>
              <p:cNvSpPr/>
              <p:nvPr/>
            </p:nvSpPr>
            <p:spPr bwMode="auto">
              <a:xfrm>
                <a:off x="5659" y="-4700"/>
                <a:ext cx="2" cy="55"/>
              </a:xfrm>
              <a:custGeom>
                <a:gdLst>
                  <a:gd name="T0" fmla="+- 0 -4645 -4700"/>
                  <a:gd name="T1" fmla="*/ -4645 h 55"/>
                  <a:gd name="T2" fmla="+- 0 -4700 -4700"/>
                  <a:gd name="T3" fmla="*/ -4700 h 55"/>
                  <a:gd name="T4" fmla="+- 0 -4645 -4700"/>
                  <a:gd name="T5" fmla="*/ -4645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09" name="Group 530"/>
            <p:cNvGrpSpPr/>
            <p:nvPr/>
          </p:nvGrpSpPr>
          <p:grpSpPr>
            <a:xfrm>
              <a:off x="5655" y="-4700"/>
              <a:ext cx="9" cy="55"/>
              <a:chOff x="5655" y="-4700"/>
              <a:chExt cx="9" cy="55"/>
            </a:xfrm>
          </p:grpSpPr>
          <p:sp>
            <p:nvSpPr>
              <p:cNvPr id="1544" name="Freeform 531"/>
              <p:cNvSpPr/>
              <p:nvPr/>
            </p:nvSpPr>
            <p:spPr bwMode="auto">
              <a:xfrm>
                <a:off x="5655" y="-4700"/>
                <a:ext cx="9" cy="55"/>
              </a:xfrm>
              <a:custGeom>
                <a:gdLst>
                  <a:gd name="T0" fmla="+- 0 5655 5655"/>
                  <a:gd name="T1" fmla="*/ T0 w 9"/>
                  <a:gd name="T2" fmla="+- 0 -4645 -4700"/>
                  <a:gd name="T3" fmla="*/ -4645 h 55"/>
                  <a:gd name="T4" fmla="+- 0 5664 5655"/>
                  <a:gd name="T5" fmla="*/ T4 w 9"/>
                  <a:gd name="T6" fmla="+- 0 -4645 -4700"/>
                  <a:gd name="T7" fmla="*/ -4645 h 55"/>
                  <a:gd name="T8" fmla="+- 0 5664 5655"/>
                  <a:gd name="T9" fmla="*/ T8 w 9"/>
                  <a:gd name="T10" fmla="+- 0 -4700 -4700"/>
                  <a:gd name="T11" fmla="*/ -4700 h 55"/>
                  <a:gd name="T12" fmla="+- 0 5655 5655"/>
                  <a:gd name="T13" fmla="*/ T12 w 9"/>
                  <a:gd name="T14" fmla="+- 0 -4700 -4700"/>
                  <a:gd name="T15" fmla="*/ -4700 h 55"/>
                  <a:gd name="T16" fmla="+- 0 5655 5655"/>
                  <a:gd name="T17" fmla="*/ T16 w 9"/>
                  <a:gd name="T18" fmla="+- 0 -4645 -4700"/>
                  <a:gd name="T19" fmla="*/ -4645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0" name="Group 532"/>
            <p:cNvGrpSpPr/>
            <p:nvPr/>
          </p:nvGrpSpPr>
          <p:grpSpPr>
            <a:xfrm>
              <a:off x="5659" y="-4647"/>
              <a:ext cx="2" cy="55"/>
              <a:chOff x="5659" y="-4647"/>
              <a:chExt cx="2" cy="55"/>
            </a:xfrm>
          </p:grpSpPr>
          <p:sp>
            <p:nvSpPr>
              <p:cNvPr id="1543" name="Freeform 533"/>
              <p:cNvSpPr/>
              <p:nvPr/>
            </p:nvSpPr>
            <p:spPr bwMode="auto">
              <a:xfrm>
                <a:off x="5659" y="-4647"/>
                <a:ext cx="2" cy="55"/>
              </a:xfrm>
              <a:custGeom>
                <a:gdLst>
                  <a:gd name="T0" fmla="+- 0 -4593 -4647"/>
                  <a:gd name="T1" fmla="*/ -4593 h 55"/>
                  <a:gd name="T2" fmla="+- 0 -4647 -4647"/>
                  <a:gd name="T3" fmla="*/ -4647 h 55"/>
                  <a:gd name="T4" fmla="+- 0 -4593 -4647"/>
                  <a:gd name="T5" fmla="*/ -4593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1" name="Group 534"/>
            <p:cNvGrpSpPr/>
            <p:nvPr/>
          </p:nvGrpSpPr>
          <p:grpSpPr>
            <a:xfrm>
              <a:off x="5655" y="-4647"/>
              <a:ext cx="9" cy="55"/>
              <a:chOff x="5655" y="-4647"/>
              <a:chExt cx="9" cy="55"/>
            </a:xfrm>
          </p:grpSpPr>
          <p:sp>
            <p:nvSpPr>
              <p:cNvPr id="1542" name="Freeform 535"/>
              <p:cNvSpPr/>
              <p:nvPr/>
            </p:nvSpPr>
            <p:spPr bwMode="auto">
              <a:xfrm>
                <a:off x="5655" y="-4647"/>
                <a:ext cx="9" cy="55"/>
              </a:xfrm>
              <a:custGeom>
                <a:gdLst>
                  <a:gd name="T0" fmla="+- 0 5655 5655"/>
                  <a:gd name="T1" fmla="*/ T0 w 9"/>
                  <a:gd name="T2" fmla="+- 0 -4593 -4647"/>
                  <a:gd name="T3" fmla="*/ -4593 h 55"/>
                  <a:gd name="T4" fmla="+- 0 5664 5655"/>
                  <a:gd name="T5" fmla="*/ T4 w 9"/>
                  <a:gd name="T6" fmla="+- 0 -4593 -4647"/>
                  <a:gd name="T7" fmla="*/ -4593 h 55"/>
                  <a:gd name="T8" fmla="+- 0 5664 5655"/>
                  <a:gd name="T9" fmla="*/ T8 w 9"/>
                  <a:gd name="T10" fmla="+- 0 -4647 -4647"/>
                  <a:gd name="T11" fmla="*/ -4647 h 55"/>
                  <a:gd name="T12" fmla="+- 0 5655 5655"/>
                  <a:gd name="T13" fmla="*/ T12 w 9"/>
                  <a:gd name="T14" fmla="+- 0 -4647 -4647"/>
                  <a:gd name="T15" fmla="*/ -4647 h 55"/>
                  <a:gd name="T16" fmla="+- 0 5655 5655"/>
                  <a:gd name="T17" fmla="*/ T16 w 9"/>
                  <a:gd name="T18" fmla="+- 0 -4593 -4647"/>
                  <a:gd name="T19" fmla="*/ -4593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2" name="Group 536"/>
            <p:cNvGrpSpPr/>
            <p:nvPr/>
          </p:nvGrpSpPr>
          <p:grpSpPr>
            <a:xfrm>
              <a:off x="5659" y="-4595"/>
              <a:ext cx="2" cy="55"/>
              <a:chOff x="5659" y="-4595"/>
              <a:chExt cx="2" cy="55"/>
            </a:xfrm>
          </p:grpSpPr>
          <p:sp>
            <p:nvSpPr>
              <p:cNvPr id="1541" name="Freeform 537"/>
              <p:cNvSpPr/>
              <p:nvPr/>
            </p:nvSpPr>
            <p:spPr bwMode="auto">
              <a:xfrm>
                <a:off x="5659" y="-4595"/>
                <a:ext cx="2" cy="55"/>
              </a:xfrm>
              <a:custGeom>
                <a:gdLst>
                  <a:gd name="T0" fmla="+- 0 -4540 -4595"/>
                  <a:gd name="T1" fmla="*/ -4540 h 55"/>
                  <a:gd name="T2" fmla="+- 0 -4595 -4595"/>
                  <a:gd name="T3" fmla="*/ -4595 h 55"/>
                  <a:gd name="T4" fmla="+- 0 -4540 -4595"/>
                  <a:gd name="T5" fmla="*/ -4540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3" name="Group 538"/>
            <p:cNvGrpSpPr/>
            <p:nvPr/>
          </p:nvGrpSpPr>
          <p:grpSpPr>
            <a:xfrm>
              <a:off x="5655" y="-4595"/>
              <a:ext cx="9" cy="55"/>
              <a:chOff x="5655" y="-4595"/>
              <a:chExt cx="9" cy="55"/>
            </a:xfrm>
          </p:grpSpPr>
          <p:sp>
            <p:nvSpPr>
              <p:cNvPr id="1540" name="Freeform 539"/>
              <p:cNvSpPr/>
              <p:nvPr/>
            </p:nvSpPr>
            <p:spPr bwMode="auto">
              <a:xfrm>
                <a:off x="5655" y="-4595"/>
                <a:ext cx="9" cy="55"/>
              </a:xfrm>
              <a:custGeom>
                <a:gdLst>
                  <a:gd name="T0" fmla="+- 0 5655 5655"/>
                  <a:gd name="T1" fmla="*/ T0 w 9"/>
                  <a:gd name="T2" fmla="+- 0 -4540 -4595"/>
                  <a:gd name="T3" fmla="*/ -4540 h 55"/>
                  <a:gd name="T4" fmla="+- 0 5664 5655"/>
                  <a:gd name="T5" fmla="*/ T4 w 9"/>
                  <a:gd name="T6" fmla="+- 0 -4540 -4595"/>
                  <a:gd name="T7" fmla="*/ -4540 h 55"/>
                  <a:gd name="T8" fmla="+- 0 5664 5655"/>
                  <a:gd name="T9" fmla="*/ T8 w 9"/>
                  <a:gd name="T10" fmla="+- 0 -4595 -4595"/>
                  <a:gd name="T11" fmla="*/ -4595 h 55"/>
                  <a:gd name="T12" fmla="+- 0 5655 5655"/>
                  <a:gd name="T13" fmla="*/ T12 w 9"/>
                  <a:gd name="T14" fmla="+- 0 -4595 -4595"/>
                  <a:gd name="T15" fmla="*/ -4595 h 55"/>
                  <a:gd name="T16" fmla="+- 0 5655 5655"/>
                  <a:gd name="T17" fmla="*/ T16 w 9"/>
                  <a:gd name="T18" fmla="+- 0 -4540 -4595"/>
                  <a:gd name="T19" fmla="*/ -4540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4" name="Group 540"/>
            <p:cNvGrpSpPr/>
            <p:nvPr/>
          </p:nvGrpSpPr>
          <p:grpSpPr>
            <a:xfrm>
              <a:off x="5659" y="-4542"/>
              <a:ext cx="2" cy="55"/>
              <a:chOff x="5659" y="-4542"/>
              <a:chExt cx="2" cy="55"/>
            </a:xfrm>
          </p:grpSpPr>
          <p:sp>
            <p:nvSpPr>
              <p:cNvPr id="1539" name="Freeform 541"/>
              <p:cNvSpPr/>
              <p:nvPr/>
            </p:nvSpPr>
            <p:spPr bwMode="auto">
              <a:xfrm>
                <a:off x="5659" y="-4542"/>
                <a:ext cx="2" cy="55"/>
              </a:xfrm>
              <a:custGeom>
                <a:gdLst>
                  <a:gd name="T0" fmla="+- 0 -4488 -4542"/>
                  <a:gd name="T1" fmla="*/ -4488 h 55"/>
                  <a:gd name="T2" fmla="+- 0 -4542 -4542"/>
                  <a:gd name="T3" fmla="*/ -4542 h 55"/>
                  <a:gd name="T4" fmla="+- 0 -4488 -4542"/>
                  <a:gd name="T5" fmla="*/ -4488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5" name="Group 542"/>
            <p:cNvGrpSpPr/>
            <p:nvPr/>
          </p:nvGrpSpPr>
          <p:grpSpPr>
            <a:xfrm>
              <a:off x="5655" y="-4542"/>
              <a:ext cx="9" cy="55"/>
              <a:chOff x="5655" y="-4542"/>
              <a:chExt cx="9" cy="55"/>
            </a:xfrm>
          </p:grpSpPr>
          <p:sp>
            <p:nvSpPr>
              <p:cNvPr id="1538" name="Freeform 543"/>
              <p:cNvSpPr/>
              <p:nvPr/>
            </p:nvSpPr>
            <p:spPr bwMode="auto">
              <a:xfrm>
                <a:off x="5655" y="-4542"/>
                <a:ext cx="9" cy="55"/>
              </a:xfrm>
              <a:custGeom>
                <a:gdLst>
                  <a:gd name="T0" fmla="+- 0 5655 5655"/>
                  <a:gd name="T1" fmla="*/ T0 w 9"/>
                  <a:gd name="T2" fmla="+- 0 -4488 -4542"/>
                  <a:gd name="T3" fmla="*/ -4488 h 55"/>
                  <a:gd name="T4" fmla="+- 0 5664 5655"/>
                  <a:gd name="T5" fmla="*/ T4 w 9"/>
                  <a:gd name="T6" fmla="+- 0 -4488 -4542"/>
                  <a:gd name="T7" fmla="*/ -4488 h 55"/>
                  <a:gd name="T8" fmla="+- 0 5664 5655"/>
                  <a:gd name="T9" fmla="*/ T8 w 9"/>
                  <a:gd name="T10" fmla="+- 0 -4542 -4542"/>
                  <a:gd name="T11" fmla="*/ -4542 h 55"/>
                  <a:gd name="T12" fmla="+- 0 5655 5655"/>
                  <a:gd name="T13" fmla="*/ T12 w 9"/>
                  <a:gd name="T14" fmla="+- 0 -4542 -4542"/>
                  <a:gd name="T15" fmla="*/ -4542 h 55"/>
                  <a:gd name="T16" fmla="+- 0 5655 5655"/>
                  <a:gd name="T17" fmla="*/ T16 w 9"/>
                  <a:gd name="T18" fmla="+- 0 -4488 -4542"/>
                  <a:gd name="T19" fmla="*/ -4488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6" name="Group 544"/>
            <p:cNvGrpSpPr/>
            <p:nvPr/>
          </p:nvGrpSpPr>
          <p:grpSpPr>
            <a:xfrm>
              <a:off x="5659" y="-4490"/>
              <a:ext cx="2" cy="55"/>
              <a:chOff x="5659" y="-4490"/>
              <a:chExt cx="2" cy="55"/>
            </a:xfrm>
          </p:grpSpPr>
          <p:sp>
            <p:nvSpPr>
              <p:cNvPr id="1537" name="Freeform 545"/>
              <p:cNvSpPr/>
              <p:nvPr/>
            </p:nvSpPr>
            <p:spPr bwMode="auto">
              <a:xfrm>
                <a:off x="5659" y="-4490"/>
                <a:ext cx="2" cy="55"/>
              </a:xfrm>
              <a:custGeom>
                <a:gdLst>
                  <a:gd name="T0" fmla="+- 0 -4435 -4490"/>
                  <a:gd name="T1" fmla="*/ -4435 h 55"/>
                  <a:gd name="T2" fmla="+- 0 -4490 -4490"/>
                  <a:gd name="T3" fmla="*/ -4490 h 55"/>
                  <a:gd name="T4" fmla="+- 0 -4435 -4490"/>
                  <a:gd name="T5" fmla="*/ -4435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7" name="Group 546"/>
            <p:cNvGrpSpPr/>
            <p:nvPr/>
          </p:nvGrpSpPr>
          <p:grpSpPr>
            <a:xfrm>
              <a:off x="5655" y="-4490"/>
              <a:ext cx="9" cy="55"/>
              <a:chOff x="5655" y="-4490"/>
              <a:chExt cx="9" cy="55"/>
            </a:xfrm>
          </p:grpSpPr>
          <p:sp>
            <p:nvSpPr>
              <p:cNvPr id="1536" name="Freeform 547"/>
              <p:cNvSpPr/>
              <p:nvPr/>
            </p:nvSpPr>
            <p:spPr bwMode="auto">
              <a:xfrm>
                <a:off x="5655" y="-4490"/>
                <a:ext cx="9" cy="55"/>
              </a:xfrm>
              <a:custGeom>
                <a:gdLst>
                  <a:gd name="T0" fmla="+- 0 5655 5655"/>
                  <a:gd name="T1" fmla="*/ T0 w 9"/>
                  <a:gd name="T2" fmla="+- 0 -4435 -4490"/>
                  <a:gd name="T3" fmla="*/ -4435 h 55"/>
                  <a:gd name="T4" fmla="+- 0 5664 5655"/>
                  <a:gd name="T5" fmla="*/ T4 w 9"/>
                  <a:gd name="T6" fmla="+- 0 -4435 -4490"/>
                  <a:gd name="T7" fmla="*/ -4435 h 55"/>
                  <a:gd name="T8" fmla="+- 0 5664 5655"/>
                  <a:gd name="T9" fmla="*/ T8 w 9"/>
                  <a:gd name="T10" fmla="+- 0 -4490 -4490"/>
                  <a:gd name="T11" fmla="*/ -4490 h 55"/>
                  <a:gd name="T12" fmla="+- 0 5655 5655"/>
                  <a:gd name="T13" fmla="*/ T12 w 9"/>
                  <a:gd name="T14" fmla="+- 0 -4490 -4490"/>
                  <a:gd name="T15" fmla="*/ -4490 h 55"/>
                  <a:gd name="T16" fmla="+- 0 5655 5655"/>
                  <a:gd name="T17" fmla="*/ T16 w 9"/>
                  <a:gd name="T18" fmla="+- 0 -4435 -4490"/>
                  <a:gd name="T19" fmla="*/ -4435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8" name="Group 548"/>
            <p:cNvGrpSpPr/>
            <p:nvPr/>
          </p:nvGrpSpPr>
          <p:grpSpPr>
            <a:xfrm>
              <a:off x="5659" y="-4437"/>
              <a:ext cx="2" cy="55"/>
              <a:chOff x="5659" y="-4437"/>
              <a:chExt cx="2" cy="55"/>
            </a:xfrm>
          </p:grpSpPr>
          <p:sp>
            <p:nvSpPr>
              <p:cNvPr id="1535" name="Freeform 549"/>
              <p:cNvSpPr/>
              <p:nvPr/>
            </p:nvSpPr>
            <p:spPr bwMode="auto">
              <a:xfrm>
                <a:off x="5659" y="-4437"/>
                <a:ext cx="2" cy="55"/>
              </a:xfrm>
              <a:custGeom>
                <a:gdLst>
                  <a:gd name="T0" fmla="+- 0 -4382 -4437"/>
                  <a:gd name="T1" fmla="*/ -4382 h 55"/>
                  <a:gd name="T2" fmla="+- 0 -4437 -4437"/>
                  <a:gd name="T3" fmla="*/ -4437 h 55"/>
                  <a:gd name="T4" fmla="+- 0 -4382 -4437"/>
                  <a:gd name="T5" fmla="*/ -438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19" name="Group 550"/>
            <p:cNvGrpSpPr/>
            <p:nvPr/>
          </p:nvGrpSpPr>
          <p:grpSpPr>
            <a:xfrm>
              <a:off x="5655" y="-4437"/>
              <a:ext cx="9" cy="55"/>
              <a:chOff x="5655" y="-4437"/>
              <a:chExt cx="9" cy="55"/>
            </a:xfrm>
          </p:grpSpPr>
          <p:sp>
            <p:nvSpPr>
              <p:cNvPr id="1534" name="Freeform 551"/>
              <p:cNvSpPr/>
              <p:nvPr/>
            </p:nvSpPr>
            <p:spPr bwMode="auto">
              <a:xfrm>
                <a:off x="5655" y="-4437"/>
                <a:ext cx="9" cy="55"/>
              </a:xfrm>
              <a:custGeom>
                <a:gdLst>
                  <a:gd name="T0" fmla="+- 0 5655 5655"/>
                  <a:gd name="T1" fmla="*/ T0 w 9"/>
                  <a:gd name="T2" fmla="+- 0 -4382 -4437"/>
                  <a:gd name="T3" fmla="*/ -4382 h 55"/>
                  <a:gd name="T4" fmla="+- 0 5664 5655"/>
                  <a:gd name="T5" fmla="*/ T4 w 9"/>
                  <a:gd name="T6" fmla="+- 0 -4382 -4437"/>
                  <a:gd name="T7" fmla="*/ -4382 h 55"/>
                  <a:gd name="T8" fmla="+- 0 5664 5655"/>
                  <a:gd name="T9" fmla="*/ T8 w 9"/>
                  <a:gd name="T10" fmla="+- 0 -4437 -4437"/>
                  <a:gd name="T11" fmla="*/ -4437 h 55"/>
                  <a:gd name="T12" fmla="+- 0 5655 5655"/>
                  <a:gd name="T13" fmla="*/ T12 w 9"/>
                  <a:gd name="T14" fmla="+- 0 -4437 -4437"/>
                  <a:gd name="T15" fmla="*/ -4437 h 55"/>
                  <a:gd name="T16" fmla="+- 0 5655 5655"/>
                  <a:gd name="T17" fmla="*/ T16 w 9"/>
                  <a:gd name="T18" fmla="+- 0 -4382 -4437"/>
                  <a:gd name="T19" fmla="*/ -438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0" name="Group 552"/>
            <p:cNvGrpSpPr/>
            <p:nvPr/>
          </p:nvGrpSpPr>
          <p:grpSpPr>
            <a:xfrm>
              <a:off x="5659" y="-4384"/>
              <a:ext cx="2" cy="55"/>
              <a:chOff x="5659" y="-4384"/>
              <a:chExt cx="2" cy="55"/>
            </a:xfrm>
          </p:grpSpPr>
          <p:sp>
            <p:nvSpPr>
              <p:cNvPr id="1533" name="Freeform 553"/>
              <p:cNvSpPr/>
              <p:nvPr/>
            </p:nvSpPr>
            <p:spPr bwMode="auto">
              <a:xfrm>
                <a:off x="5659" y="-4384"/>
                <a:ext cx="2" cy="55"/>
              </a:xfrm>
              <a:custGeom>
                <a:gdLst>
                  <a:gd name="T0" fmla="+- 0 -4330 -4384"/>
                  <a:gd name="T1" fmla="*/ -4330 h 55"/>
                  <a:gd name="T2" fmla="+- 0 -4384 -4384"/>
                  <a:gd name="T3" fmla="*/ -4384 h 55"/>
                  <a:gd name="T4" fmla="+- 0 -4330 -4384"/>
                  <a:gd name="T5" fmla="*/ -433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1" name="Group 554"/>
            <p:cNvGrpSpPr/>
            <p:nvPr/>
          </p:nvGrpSpPr>
          <p:grpSpPr>
            <a:xfrm>
              <a:off x="5655" y="-4384"/>
              <a:ext cx="9" cy="55"/>
              <a:chOff x="5655" y="-4384"/>
              <a:chExt cx="9" cy="55"/>
            </a:xfrm>
          </p:grpSpPr>
          <p:sp>
            <p:nvSpPr>
              <p:cNvPr id="1532" name="Freeform 555"/>
              <p:cNvSpPr/>
              <p:nvPr/>
            </p:nvSpPr>
            <p:spPr bwMode="auto">
              <a:xfrm>
                <a:off x="5655" y="-4384"/>
                <a:ext cx="9" cy="55"/>
              </a:xfrm>
              <a:custGeom>
                <a:gdLst>
                  <a:gd name="T0" fmla="+- 0 5655 5655"/>
                  <a:gd name="T1" fmla="*/ T0 w 9"/>
                  <a:gd name="T2" fmla="+- 0 -4330 -4384"/>
                  <a:gd name="T3" fmla="*/ -4330 h 55"/>
                  <a:gd name="T4" fmla="+- 0 5664 5655"/>
                  <a:gd name="T5" fmla="*/ T4 w 9"/>
                  <a:gd name="T6" fmla="+- 0 -4330 -4384"/>
                  <a:gd name="T7" fmla="*/ -4330 h 55"/>
                  <a:gd name="T8" fmla="+- 0 5664 5655"/>
                  <a:gd name="T9" fmla="*/ T8 w 9"/>
                  <a:gd name="T10" fmla="+- 0 -4384 -4384"/>
                  <a:gd name="T11" fmla="*/ -4384 h 55"/>
                  <a:gd name="T12" fmla="+- 0 5655 5655"/>
                  <a:gd name="T13" fmla="*/ T12 w 9"/>
                  <a:gd name="T14" fmla="+- 0 -4384 -4384"/>
                  <a:gd name="T15" fmla="*/ -4384 h 55"/>
                  <a:gd name="T16" fmla="+- 0 5655 5655"/>
                  <a:gd name="T17" fmla="*/ T16 w 9"/>
                  <a:gd name="T18" fmla="+- 0 -4330 -4384"/>
                  <a:gd name="T19" fmla="*/ -433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2" name="Group 556"/>
            <p:cNvGrpSpPr/>
            <p:nvPr/>
          </p:nvGrpSpPr>
          <p:grpSpPr>
            <a:xfrm>
              <a:off x="5659" y="-4332"/>
              <a:ext cx="2" cy="55"/>
              <a:chOff x="5659" y="-4332"/>
              <a:chExt cx="2" cy="55"/>
            </a:xfrm>
          </p:grpSpPr>
          <p:sp>
            <p:nvSpPr>
              <p:cNvPr id="1531" name="Freeform 557"/>
              <p:cNvSpPr/>
              <p:nvPr/>
            </p:nvSpPr>
            <p:spPr bwMode="auto">
              <a:xfrm>
                <a:off x="5659" y="-4332"/>
                <a:ext cx="2" cy="55"/>
              </a:xfrm>
              <a:custGeom>
                <a:gdLst>
                  <a:gd name="T0" fmla="+- 0 -4277 -4332"/>
                  <a:gd name="T1" fmla="*/ -4277 h 55"/>
                  <a:gd name="T2" fmla="+- 0 -4332 -4332"/>
                  <a:gd name="T3" fmla="*/ -4332 h 55"/>
                  <a:gd name="T4" fmla="+- 0 -4277 -4332"/>
                  <a:gd name="T5" fmla="*/ -427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3" name="Group 558"/>
            <p:cNvGrpSpPr/>
            <p:nvPr/>
          </p:nvGrpSpPr>
          <p:grpSpPr>
            <a:xfrm>
              <a:off x="5655" y="-4332"/>
              <a:ext cx="9" cy="55"/>
              <a:chOff x="5655" y="-4332"/>
              <a:chExt cx="9" cy="55"/>
            </a:xfrm>
          </p:grpSpPr>
          <p:sp>
            <p:nvSpPr>
              <p:cNvPr id="1530" name="Freeform 559"/>
              <p:cNvSpPr/>
              <p:nvPr/>
            </p:nvSpPr>
            <p:spPr bwMode="auto">
              <a:xfrm>
                <a:off x="5655" y="-4332"/>
                <a:ext cx="9" cy="55"/>
              </a:xfrm>
              <a:custGeom>
                <a:gdLst>
                  <a:gd name="T0" fmla="+- 0 5655 5655"/>
                  <a:gd name="T1" fmla="*/ T0 w 9"/>
                  <a:gd name="T2" fmla="+- 0 -4277 -4332"/>
                  <a:gd name="T3" fmla="*/ -4277 h 55"/>
                  <a:gd name="T4" fmla="+- 0 5664 5655"/>
                  <a:gd name="T5" fmla="*/ T4 w 9"/>
                  <a:gd name="T6" fmla="+- 0 -4277 -4332"/>
                  <a:gd name="T7" fmla="*/ -4277 h 55"/>
                  <a:gd name="T8" fmla="+- 0 5664 5655"/>
                  <a:gd name="T9" fmla="*/ T8 w 9"/>
                  <a:gd name="T10" fmla="+- 0 -4332 -4332"/>
                  <a:gd name="T11" fmla="*/ -4332 h 55"/>
                  <a:gd name="T12" fmla="+- 0 5655 5655"/>
                  <a:gd name="T13" fmla="*/ T12 w 9"/>
                  <a:gd name="T14" fmla="+- 0 -4332 -4332"/>
                  <a:gd name="T15" fmla="*/ -4332 h 55"/>
                  <a:gd name="T16" fmla="+- 0 5655 5655"/>
                  <a:gd name="T17" fmla="*/ T16 w 9"/>
                  <a:gd name="T18" fmla="+- 0 -4277 -4332"/>
                  <a:gd name="T19" fmla="*/ -427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4" name="Group 560"/>
            <p:cNvGrpSpPr/>
            <p:nvPr/>
          </p:nvGrpSpPr>
          <p:grpSpPr>
            <a:xfrm>
              <a:off x="5659" y="-4279"/>
              <a:ext cx="2" cy="55"/>
              <a:chOff x="5659" y="-4279"/>
              <a:chExt cx="2" cy="55"/>
            </a:xfrm>
          </p:grpSpPr>
          <p:sp>
            <p:nvSpPr>
              <p:cNvPr id="1529" name="Freeform 561"/>
              <p:cNvSpPr/>
              <p:nvPr/>
            </p:nvSpPr>
            <p:spPr bwMode="auto">
              <a:xfrm>
                <a:off x="5659" y="-4279"/>
                <a:ext cx="2" cy="55"/>
              </a:xfrm>
              <a:custGeom>
                <a:gdLst>
                  <a:gd name="T0" fmla="+- 0 -4225 -4279"/>
                  <a:gd name="T1" fmla="*/ -4225 h 55"/>
                  <a:gd name="T2" fmla="+- 0 -4279 -4279"/>
                  <a:gd name="T3" fmla="*/ -4279 h 55"/>
                  <a:gd name="T4" fmla="+- 0 -4225 -4279"/>
                  <a:gd name="T5" fmla="*/ -4225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5" name="Group 562"/>
            <p:cNvGrpSpPr/>
            <p:nvPr/>
          </p:nvGrpSpPr>
          <p:grpSpPr>
            <a:xfrm>
              <a:off x="5655" y="-4279"/>
              <a:ext cx="9" cy="55"/>
              <a:chOff x="5655" y="-4279"/>
              <a:chExt cx="9" cy="55"/>
            </a:xfrm>
          </p:grpSpPr>
          <p:sp>
            <p:nvSpPr>
              <p:cNvPr id="1528" name="Freeform 563"/>
              <p:cNvSpPr/>
              <p:nvPr/>
            </p:nvSpPr>
            <p:spPr bwMode="auto">
              <a:xfrm>
                <a:off x="5655" y="-4279"/>
                <a:ext cx="9" cy="55"/>
              </a:xfrm>
              <a:custGeom>
                <a:gdLst>
                  <a:gd name="T0" fmla="+- 0 5655 5655"/>
                  <a:gd name="T1" fmla="*/ T0 w 9"/>
                  <a:gd name="T2" fmla="+- 0 -4225 -4279"/>
                  <a:gd name="T3" fmla="*/ -4225 h 55"/>
                  <a:gd name="T4" fmla="+- 0 5664 5655"/>
                  <a:gd name="T5" fmla="*/ T4 w 9"/>
                  <a:gd name="T6" fmla="+- 0 -4225 -4279"/>
                  <a:gd name="T7" fmla="*/ -4225 h 55"/>
                  <a:gd name="T8" fmla="+- 0 5664 5655"/>
                  <a:gd name="T9" fmla="*/ T8 w 9"/>
                  <a:gd name="T10" fmla="+- 0 -4279 -4279"/>
                  <a:gd name="T11" fmla="*/ -4279 h 55"/>
                  <a:gd name="T12" fmla="+- 0 5655 5655"/>
                  <a:gd name="T13" fmla="*/ T12 w 9"/>
                  <a:gd name="T14" fmla="+- 0 -4279 -4279"/>
                  <a:gd name="T15" fmla="*/ -4279 h 55"/>
                  <a:gd name="T16" fmla="+- 0 5655 5655"/>
                  <a:gd name="T17" fmla="*/ T16 w 9"/>
                  <a:gd name="T18" fmla="+- 0 -4225 -4279"/>
                  <a:gd name="T19" fmla="*/ -4225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6" name="Group 564"/>
            <p:cNvGrpSpPr/>
            <p:nvPr/>
          </p:nvGrpSpPr>
          <p:grpSpPr>
            <a:xfrm>
              <a:off x="5659" y="-4227"/>
              <a:ext cx="2" cy="55"/>
              <a:chOff x="5659" y="-4227"/>
              <a:chExt cx="2" cy="55"/>
            </a:xfrm>
          </p:grpSpPr>
          <p:sp>
            <p:nvSpPr>
              <p:cNvPr id="1527" name="Freeform 565"/>
              <p:cNvSpPr/>
              <p:nvPr/>
            </p:nvSpPr>
            <p:spPr bwMode="auto">
              <a:xfrm>
                <a:off x="5659" y="-4227"/>
                <a:ext cx="2" cy="55"/>
              </a:xfrm>
              <a:custGeom>
                <a:gdLst>
                  <a:gd name="T0" fmla="+- 0 -4172 -4227"/>
                  <a:gd name="T1" fmla="*/ -4172 h 55"/>
                  <a:gd name="T2" fmla="+- 0 -4227 -4227"/>
                  <a:gd name="T3" fmla="*/ -4227 h 55"/>
                  <a:gd name="T4" fmla="+- 0 -4172 -4227"/>
                  <a:gd name="T5" fmla="*/ -4172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7" name="Group 566"/>
            <p:cNvGrpSpPr/>
            <p:nvPr/>
          </p:nvGrpSpPr>
          <p:grpSpPr>
            <a:xfrm>
              <a:off x="5655" y="-4227"/>
              <a:ext cx="9" cy="55"/>
              <a:chOff x="5655" y="-4227"/>
              <a:chExt cx="9" cy="55"/>
            </a:xfrm>
          </p:grpSpPr>
          <p:sp>
            <p:nvSpPr>
              <p:cNvPr id="1526" name="Freeform 567"/>
              <p:cNvSpPr/>
              <p:nvPr/>
            </p:nvSpPr>
            <p:spPr bwMode="auto">
              <a:xfrm>
                <a:off x="5655" y="-4227"/>
                <a:ext cx="9" cy="55"/>
              </a:xfrm>
              <a:custGeom>
                <a:gdLst>
                  <a:gd name="T0" fmla="+- 0 5655 5655"/>
                  <a:gd name="T1" fmla="*/ T0 w 9"/>
                  <a:gd name="T2" fmla="+- 0 -4172 -4227"/>
                  <a:gd name="T3" fmla="*/ -4172 h 55"/>
                  <a:gd name="T4" fmla="+- 0 5664 5655"/>
                  <a:gd name="T5" fmla="*/ T4 w 9"/>
                  <a:gd name="T6" fmla="+- 0 -4172 -4227"/>
                  <a:gd name="T7" fmla="*/ -4172 h 55"/>
                  <a:gd name="T8" fmla="+- 0 5664 5655"/>
                  <a:gd name="T9" fmla="*/ T8 w 9"/>
                  <a:gd name="T10" fmla="+- 0 -4227 -4227"/>
                  <a:gd name="T11" fmla="*/ -4227 h 55"/>
                  <a:gd name="T12" fmla="+- 0 5655 5655"/>
                  <a:gd name="T13" fmla="*/ T12 w 9"/>
                  <a:gd name="T14" fmla="+- 0 -4227 -4227"/>
                  <a:gd name="T15" fmla="*/ -4227 h 55"/>
                  <a:gd name="T16" fmla="+- 0 5655 5655"/>
                  <a:gd name="T17" fmla="*/ T16 w 9"/>
                  <a:gd name="T18" fmla="+- 0 -4172 -4227"/>
                  <a:gd name="T19" fmla="*/ -4172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8" name="Group 568"/>
            <p:cNvGrpSpPr/>
            <p:nvPr/>
          </p:nvGrpSpPr>
          <p:grpSpPr>
            <a:xfrm>
              <a:off x="5659" y="-4174"/>
              <a:ext cx="2" cy="55"/>
              <a:chOff x="5659" y="-4174"/>
              <a:chExt cx="2" cy="55"/>
            </a:xfrm>
          </p:grpSpPr>
          <p:sp>
            <p:nvSpPr>
              <p:cNvPr id="1525" name="Freeform 569"/>
              <p:cNvSpPr/>
              <p:nvPr/>
            </p:nvSpPr>
            <p:spPr bwMode="auto">
              <a:xfrm>
                <a:off x="5659" y="-4174"/>
                <a:ext cx="2" cy="55"/>
              </a:xfrm>
              <a:custGeom>
                <a:gdLst>
                  <a:gd name="T0" fmla="+- 0 -4120 -4174"/>
                  <a:gd name="T1" fmla="*/ -4120 h 55"/>
                  <a:gd name="T2" fmla="+- 0 -4174 -4174"/>
                  <a:gd name="T3" fmla="*/ -4174 h 55"/>
                  <a:gd name="T4" fmla="+- 0 -4120 -4174"/>
                  <a:gd name="T5" fmla="*/ -4120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29" name="Group 570"/>
            <p:cNvGrpSpPr/>
            <p:nvPr/>
          </p:nvGrpSpPr>
          <p:grpSpPr>
            <a:xfrm>
              <a:off x="5655" y="-4174"/>
              <a:ext cx="9" cy="55"/>
              <a:chOff x="5655" y="-4174"/>
              <a:chExt cx="9" cy="55"/>
            </a:xfrm>
          </p:grpSpPr>
          <p:sp>
            <p:nvSpPr>
              <p:cNvPr id="1524" name="Freeform 571"/>
              <p:cNvSpPr/>
              <p:nvPr/>
            </p:nvSpPr>
            <p:spPr bwMode="auto">
              <a:xfrm>
                <a:off x="5655" y="-4174"/>
                <a:ext cx="9" cy="55"/>
              </a:xfrm>
              <a:custGeom>
                <a:gdLst>
                  <a:gd name="T0" fmla="+- 0 5655 5655"/>
                  <a:gd name="T1" fmla="*/ T0 w 9"/>
                  <a:gd name="T2" fmla="+- 0 -4120 -4174"/>
                  <a:gd name="T3" fmla="*/ -4120 h 55"/>
                  <a:gd name="T4" fmla="+- 0 5664 5655"/>
                  <a:gd name="T5" fmla="*/ T4 w 9"/>
                  <a:gd name="T6" fmla="+- 0 -4120 -4174"/>
                  <a:gd name="T7" fmla="*/ -4120 h 55"/>
                  <a:gd name="T8" fmla="+- 0 5664 5655"/>
                  <a:gd name="T9" fmla="*/ T8 w 9"/>
                  <a:gd name="T10" fmla="+- 0 -4174 -4174"/>
                  <a:gd name="T11" fmla="*/ -4174 h 55"/>
                  <a:gd name="T12" fmla="+- 0 5655 5655"/>
                  <a:gd name="T13" fmla="*/ T12 w 9"/>
                  <a:gd name="T14" fmla="+- 0 -4174 -4174"/>
                  <a:gd name="T15" fmla="*/ -4174 h 55"/>
                  <a:gd name="T16" fmla="+- 0 5655 5655"/>
                  <a:gd name="T17" fmla="*/ T16 w 9"/>
                  <a:gd name="T18" fmla="+- 0 -4120 -4174"/>
                  <a:gd name="T19" fmla="*/ -4120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0" name="Group 572"/>
            <p:cNvGrpSpPr/>
            <p:nvPr/>
          </p:nvGrpSpPr>
          <p:grpSpPr>
            <a:xfrm>
              <a:off x="5659" y="-4122"/>
              <a:ext cx="2" cy="55"/>
              <a:chOff x="5659" y="-4122"/>
              <a:chExt cx="2" cy="55"/>
            </a:xfrm>
          </p:grpSpPr>
          <p:sp>
            <p:nvSpPr>
              <p:cNvPr id="1523" name="Freeform 573"/>
              <p:cNvSpPr/>
              <p:nvPr/>
            </p:nvSpPr>
            <p:spPr bwMode="auto">
              <a:xfrm>
                <a:off x="5659" y="-4122"/>
                <a:ext cx="2" cy="55"/>
              </a:xfrm>
              <a:custGeom>
                <a:gdLst>
                  <a:gd name="T0" fmla="+- 0 -4067 -4122"/>
                  <a:gd name="T1" fmla="*/ -4067 h 55"/>
                  <a:gd name="T2" fmla="+- 0 -4122 -4122"/>
                  <a:gd name="T3" fmla="*/ -4122 h 55"/>
                  <a:gd name="T4" fmla="+- 0 -4067 -4122"/>
                  <a:gd name="T5" fmla="*/ -4067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1" name="Group 574"/>
            <p:cNvGrpSpPr/>
            <p:nvPr/>
          </p:nvGrpSpPr>
          <p:grpSpPr>
            <a:xfrm>
              <a:off x="5655" y="-4122"/>
              <a:ext cx="9" cy="55"/>
              <a:chOff x="5655" y="-4122"/>
              <a:chExt cx="9" cy="55"/>
            </a:xfrm>
          </p:grpSpPr>
          <p:sp>
            <p:nvSpPr>
              <p:cNvPr id="1522" name="Freeform 575"/>
              <p:cNvSpPr/>
              <p:nvPr/>
            </p:nvSpPr>
            <p:spPr bwMode="auto">
              <a:xfrm>
                <a:off x="5655" y="-4122"/>
                <a:ext cx="9" cy="55"/>
              </a:xfrm>
              <a:custGeom>
                <a:gdLst>
                  <a:gd name="T0" fmla="+- 0 5655 5655"/>
                  <a:gd name="T1" fmla="*/ T0 w 9"/>
                  <a:gd name="T2" fmla="+- 0 -4067 -4122"/>
                  <a:gd name="T3" fmla="*/ -4067 h 55"/>
                  <a:gd name="T4" fmla="+- 0 5664 5655"/>
                  <a:gd name="T5" fmla="*/ T4 w 9"/>
                  <a:gd name="T6" fmla="+- 0 -4067 -4122"/>
                  <a:gd name="T7" fmla="*/ -4067 h 55"/>
                  <a:gd name="T8" fmla="+- 0 5664 5655"/>
                  <a:gd name="T9" fmla="*/ T8 w 9"/>
                  <a:gd name="T10" fmla="+- 0 -4122 -4122"/>
                  <a:gd name="T11" fmla="*/ -4122 h 55"/>
                  <a:gd name="T12" fmla="+- 0 5655 5655"/>
                  <a:gd name="T13" fmla="*/ T12 w 9"/>
                  <a:gd name="T14" fmla="+- 0 -4122 -4122"/>
                  <a:gd name="T15" fmla="*/ -4122 h 55"/>
                  <a:gd name="T16" fmla="+- 0 5655 5655"/>
                  <a:gd name="T17" fmla="*/ T16 w 9"/>
                  <a:gd name="T18" fmla="+- 0 -4067 -4122"/>
                  <a:gd name="T19" fmla="*/ -4067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2" name="Group 576"/>
            <p:cNvGrpSpPr/>
            <p:nvPr/>
          </p:nvGrpSpPr>
          <p:grpSpPr>
            <a:xfrm>
              <a:off x="5659" y="-4069"/>
              <a:ext cx="2" cy="55"/>
              <a:chOff x="5659" y="-4069"/>
              <a:chExt cx="2" cy="55"/>
            </a:xfrm>
          </p:grpSpPr>
          <p:sp>
            <p:nvSpPr>
              <p:cNvPr id="1521" name="Freeform 577"/>
              <p:cNvSpPr/>
              <p:nvPr/>
            </p:nvSpPr>
            <p:spPr bwMode="auto">
              <a:xfrm>
                <a:off x="5659" y="-4069"/>
                <a:ext cx="2" cy="55"/>
              </a:xfrm>
              <a:custGeom>
                <a:gdLst>
                  <a:gd name="T0" fmla="+- 0 -4014 -4069"/>
                  <a:gd name="T1" fmla="*/ -4014 h 55"/>
                  <a:gd name="T2" fmla="+- 0 -4069 -4069"/>
                  <a:gd name="T3" fmla="*/ -4069 h 55"/>
                  <a:gd name="T4" fmla="+- 0 -4014 -4069"/>
                  <a:gd name="T5" fmla="*/ -4014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3" name="Group 578"/>
            <p:cNvGrpSpPr/>
            <p:nvPr/>
          </p:nvGrpSpPr>
          <p:grpSpPr>
            <a:xfrm>
              <a:off x="5655" y="-4069"/>
              <a:ext cx="9" cy="55"/>
              <a:chOff x="5655" y="-4069"/>
              <a:chExt cx="9" cy="55"/>
            </a:xfrm>
          </p:grpSpPr>
          <p:sp>
            <p:nvSpPr>
              <p:cNvPr id="1520" name="Freeform 579"/>
              <p:cNvSpPr/>
              <p:nvPr/>
            </p:nvSpPr>
            <p:spPr bwMode="auto">
              <a:xfrm>
                <a:off x="5655" y="-4069"/>
                <a:ext cx="9" cy="55"/>
              </a:xfrm>
              <a:custGeom>
                <a:gdLst>
                  <a:gd name="T0" fmla="+- 0 5655 5655"/>
                  <a:gd name="T1" fmla="*/ T0 w 9"/>
                  <a:gd name="T2" fmla="+- 0 -4014 -4069"/>
                  <a:gd name="T3" fmla="*/ -4014 h 55"/>
                  <a:gd name="T4" fmla="+- 0 5664 5655"/>
                  <a:gd name="T5" fmla="*/ T4 w 9"/>
                  <a:gd name="T6" fmla="+- 0 -4014 -4069"/>
                  <a:gd name="T7" fmla="*/ -4014 h 55"/>
                  <a:gd name="T8" fmla="+- 0 5664 5655"/>
                  <a:gd name="T9" fmla="*/ T8 w 9"/>
                  <a:gd name="T10" fmla="+- 0 -4069 -4069"/>
                  <a:gd name="T11" fmla="*/ -4069 h 55"/>
                  <a:gd name="T12" fmla="+- 0 5655 5655"/>
                  <a:gd name="T13" fmla="*/ T12 w 9"/>
                  <a:gd name="T14" fmla="+- 0 -4069 -4069"/>
                  <a:gd name="T15" fmla="*/ -4069 h 55"/>
                  <a:gd name="T16" fmla="+- 0 5655 5655"/>
                  <a:gd name="T17" fmla="*/ T16 w 9"/>
                  <a:gd name="T18" fmla="+- 0 -4014 -4069"/>
                  <a:gd name="T19" fmla="*/ -4014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4" name="Group 580"/>
            <p:cNvGrpSpPr/>
            <p:nvPr/>
          </p:nvGrpSpPr>
          <p:grpSpPr>
            <a:xfrm>
              <a:off x="5659" y="-4016"/>
              <a:ext cx="2" cy="55"/>
              <a:chOff x="5659" y="-4016"/>
              <a:chExt cx="2" cy="55"/>
            </a:xfrm>
          </p:grpSpPr>
          <p:sp>
            <p:nvSpPr>
              <p:cNvPr id="1519" name="Freeform 581"/>
              <p:cNvSpPr/>
              <p:nvPr/>
            </p:nvSpPr>
            <p:spPr bwMode="auto">
              <a:xfrm>
                <a:off x="5659" y="-4016"/>
                <a:ext cx="2" cy="55"/>
              </a:xfrm>
              <a:custGeom>
                <a:gdLst>
                  <a:gd name="T0" fmla="+- 0 -3962 -4016"/>
                  <a:gd name="T1" fmla="*/ -3962 h 55"/>
                  <a:gd name="T2" fmla="+- 0 -4016 -4016"/>
                  <a:gd name="T3" fmla="*/ -4016 h 55"/>
                  <a:gd name="T4" fmla="+- 0 -3962 -4016"/>
                  <a:gd name="T5" fmla="*/ -3962 h 55"/>
                </a:gdLst>
                <a:cxnLst>
                  <a:cxn ang="0">
                    <a:pos x="0" y="T1"/>
                  </a:cxn>
                  <a:cxn ang="0">
                    <a:pos x="0" y="T3"/>
                  </a:cxn>
                  <a:cxn ang="0">
                    <a:pos x="0" y="T5"/>
                  </a:cxn>
                </a:cxnLst>
                <a:rect l="0" t="0" r="r" b="b"/>
                <a:pathLst>
                  <a:path h="55">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5" name="Group 582"/>
            <p:cNvGrpSpPr/>
            <p:nvPr/>
          </p:nvGrpSpPr>
          <p:grpSpPr>
            <a:xfrm>
              <a:off x="5655" y="-4016"/>
              <a:ext cx="9" cy="55"/>
              <a:chOff x="5655" y="-4016"/>
              <a:chExt cx="9" cy="55"/>
            </a:xfrm>
          </p:grpSpPr>
          <p:sp>
            <p:nvSpPr>
              <p:cNvPr id="1518" name="Freeform 583"/>
              <p:cNvSpPr/>
              <p:nvPr/>
            </p:nvSpPr>
            <p:spPr bwMode="auto">
              <a:xfrm>
                <a:off x="5655" y="-4016"/>
                <a:ext cx="9" cy="55"/>
              </a:xfrm>
              <a:custGeom>
                <a:gdLst>
                  <a:gd name="T0" fmla="+- 0 5655 5655"/>
                  <a:gd name="T1" fmla="*/ T0 w 9"/>
                  <a:gd name="T2" fmla="+- 0 -3962 -4016"/>
                  <a:gd name="T3" fmla="*/ -3962 h 55"/>
                  <a:gd name="T4" fmla="+- 0 5664 5655"/>
                  <a:gd name="T5" fmla="*/ T4 w 9"/>
                  <a:gd name="T6" fmla="+- 0 -3962 -4016"/>
                  <a:gd name="T7" fmla="*/ -3962 h 55"/>
                  <a:gd name="T8" fmla="+- 0 5664 5655"/>
                  <a:gd name="T9" fmla="*/ T8 w 9"/>
                  <a:gd name="T10" fmla="+- 0 -4016 -4016"/>
                  <a:gd name="T11" fmla="*/ -4016 h 55"/>
                  <a:gd name="T12" fmla="+- 0 5655 5655"/>
                  <a:gd name="T13" fmla="*/ T12 w 9"/>
                  <a:gd name="T14" fmla="+- 0 -4016 -4016"/>
                  <a:gd name="T15" fmla="*/ -4016 h 55"/>
                  <a:gd name="T16" fmla="+- 0 5655 5655"/>
                  <a:gd name="T17" fmla="*/ T16 w 9"/>
                  <a:gd name="T18" fmla="+- 0 -3962 -4016"/>
                  <a:gd name="T19" fmla="*/ -3962 h 55"/>
                </a:gdLst>
                <a:cxnLst>
                  <a:cxn ang="0">
                    <a:pos x="T1" y="T3"/>
                  </a:cxn>
                  <a:cxn ang="0">
                    <a:pos x="T5" y="T7"/>
                  </a:cxn>
                  <a:cxn ang="0">
                    <a:pos x="T9" y="T11"/>
                  </a:cxn>
                  <a:cxn ang="0">
                    <a:pos x="T13" y="T15"/>
                  </a:cxn>
                  <a:cxn ang="0">
                    <a:pos x="T17" y="T19"/>
                  </a:cxn>
                </a:cxnLst>
                <a:rect l="0" t="0" r="r" b="b"/>
                <a:pathLst>
                  <a:path w="9" h="55">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6" name="Group 584"/>
            <p:cNvGrpSpPr/>
            <p:nvPr/>
          </p:nvGrpSpPr>
          <p:grpSpPr>
            <a:xfrm>
              <a:off x="5659" y="-3964"/>
              <a:ext cx="2" cy="55"/>
              <a:chOff x="5659" y="-3964"/>
              <a:chExt cx="2" cy="55"/>
            </a:xfrm>
          </p:grpSpPr>
          <p:sp>
            <p:nvSpPr>
              <p:cNvPr id="1517" name="Freeform 585"/>
              <p:cNvSpPr/>
              <p:nvPr/>
            </p:nvSpPr>
            <p:spPr bwMode="auto">
              <a:xfrm>
                <a:off x="5659" y="-3964"/>
                <a:ext cx="2" cy="55"/>
              </a:xfrm>
              <a:custGeom>
                <a:gdLst>
                  <a:gd name="T0" fmla="+- 0 -3909 -3964"/>
                  <a:gd name="T1" fmla="*/ -3909 h 55"/>
                  <a:gd name="T2" fmla="+- 0 -3964 -3964"/>
                  <a:gd name="T3" fmla="*/ -3964 h 55"/>
                  <a:gd name="T4" fmla="+- 0 -3909 -3964"/>
                  <a:gd name="T5" fmla="*/ -3909 h 55"/>
                </a:gdLst>
                <a:cxnLst>
                  <a:cxn ang="0">
                    <a:pos x="0" y="T1"/>
                  </a:cxn>
                  <a:cxn ang="0">
                    <a:pos x="0" y="T3"/>
                  </a:cxn>
                  <a:cxn ang="0">
                    <a:pos x="0" y="T5"/>
                  </a:cxn>
                </a:cxnLst>
                <a:rect l="0" t="0" r="r" b="b"/>
                <a:pathLst>
                  <a:path h="55">
                    <a:moveTo>
                      <a:pt x="0" y="55"/>
                    </a:moveTo>
                    <a:lnTo>
                      <a:pt x="0" y="0"/>
                    </a:lnTo>
                    <a:lnTo>
                      <a:pt x="0" y="5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7" name="Group 586"/>
            <p:cNvGrpSpPr/>
            <p:nvPr/>
          </p:nvGrpSpPr>
          <p:grpSpPr>
            <a:xfrm>
              <a:off x="5655" y="-3964"/>
              <a:ext cx="9" cy="55"/>
              <a:chOff x="5655" y="-3964"/>
              <a:chExt cx="9" cy="55"/>
            </a:xfrm>
          </p:grpSpPr>
          <p:sp>
            <p:nvSpPr>
              <p:cNvPr id="1516" name="Freeform 587"/>
              <p:cNvSpPr/>
              <p:nvPr/>
            </p:nvSpPr>
            <p:spPr bwMode="auto">
              <a:xfrm>
                <a:off x="5655" y="-3964"/>
                <a:ext cx="9" cy="55"/>
              </a:xfrm>
              <a:custGeom>
                <a:gdLst>
                  <a:gd name="T0" fmla="+- 0 5655 5655"/>
                  <a:gd name="T1" fmla="*/ T0 w 9"/>
                  <a:gd name="T2" fmla="+- 0 -3909 -3964"/>
                  <a:gd name="T3" fmla="*/ -3909 h 55"/>
                  <a:gd name="T4" fmla="+- 0 5664 5655"/>
                  <a:gd name="T5" fmla="*/ T4 w 9"/>
                  <a:gd name="T6" fmla="+- 0 -3909 -3964"/>
                  <a:gd name="T7" fmla="*/ -3909 h 55"/>
                  <a:gd name="T8" fmla="+- 0 5664 5655"/>
                  <a:gd name="T9" fmla="*/ T8 w 9"/>
                  <a:gd name="T10" fmla="+- 0 -3964 -3964"/>
                  <a:gd name="T11" fmla="*/ -3964 h 55"/>
                  <a:gd name="T12" fmla="+- 0 5655 5655"/>
                  <a:gd name="T13" fmla="*/ T12 w 9"/>
                  <a:gd name="T14" fmla="+- 0 -3964 -3964"/>
                  <a:gd name="T15" fmla="*/ -3964 h 55"/>
                  <a:gd name="T16" fmla="+- 0 5655 5655"/>
                  <a:gd name="T17" fmla="*/ T16 w 9"/>
                  <a:gd name="T18" fmla="+- 0 -3909 -3964"/>
                  <a:gd name="T19" fmla="*/ -3909 h 55"/>
                </a:gdLst>
                <a:cxnLst>
                  <a:cxn ang="0">
                    <a:pos x="T1" y="T3"/>
                  </a:cxn>
                  <a:cxn ang="0">
                    <a:pos x="T5" y="T7"/>
                  </a:cxn>
                  <a:cxn ang="0">
                    <a:pos x="T9" y="T11"/>
                  </a:cxn>
                  <a:cxn ang="0">
                    <a:pos x="T13" y="T15"/>
                  </a:cxn>
                  <a:cxn ang="0">
                    <a:pos x="T17" y="T19"/>
                  </a:cxn>
                </a:cxnLst>
                <a:rect l="0" t="0" r="r" b="b"/>
                <a:pathLst>
                  <a:path w="9" h="55">
                    <a:moveTo>
                      <a:pt x="0" y="55"/>
                    </a:moveTo>
                    <a:lnTo>
                      <a:pt x="9" y="55"/>
                    </a:lnTo>
                    <a:lnTo>
                      <a:pt x="9" y="0"/>
                    </a:lnTo>
                    <a:lnTo>
                      <a:pt x="0" y="0"/>
                    </a:lnTo>
                    <a:lnTo>
                      <a:pt x="0" y="55"/>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8" name="Group 588"/>
            <p:cNvGrpSpPr/>
            <p:nvPr/>
          </p:nvGrpSpPr>
          <p:grpSpPr>
            <a:xfrm>
              <a:off x="5664" y="-3906"/>
              <a:ext cx="54" cy="2"/>
              <a:chOff x="5664" y="-3906"/>
              <a:chExt cx="54" cy="2"/>
            </a:xfrm>
          </p:grpSpPr>
          <p:sp>
            <p:nvSpPr>
              <p:cNvPr id="1515" name="Freeform 589"/>
              <p:cNvSpPr/>
              <p:nvPr/>
            </p:nvSpPr>
            <p:spPr bwMode="auto">
              <a:xfrm>
                <a:off x="5664" y="-3906"/>
                <a:ext cx="54" cy="2"/>
              </a:xfrm>
              <a:custGeom>
                <a:gdLst>
                  <a:gd name="T0" fmla="+- 0 5664 5664"/>
                  <a:gd name="T1" fmla="*/ T0 w 54"/>
                  <a:gd name="T2" fmla="+- 0 5717 5664"/>
                  <a:gd name="T3" fmla="*/ T2 w 54"/>
                </a:gdLst>
                <a:cxnLst>
                  <a:cxn ang="0">
                    <a:pos x="T1" y="0"/>
                  </a:cxn>
                  <a:cxn ang="0">
                    <a:pos x="T3" y="0"/>
                  </a:cxn>
                </a:cxnLst>
                <a:rect l="0" t="0" r="r" b="b"/>
                <a:pathLst>
                  <a:path w="54">
                    <a:moveTo>
                      <a:pt x="0" y="0"/>
                    </a:moveTo>
                    <a:lnTo>
                      <a:pt x="53"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39" name="Group 590"/>
            <p:cNvGrpSpPr/>
            <p:nvPr/>
          </p:nvGrpSpPr>
          <p:grpSpPr>
            <a:xfrm>
              <a:off x="5664" y="-3906"/>
              <a:ext cx="323" cy="2"/>
              <a:chOff x="5664" y="-3906"/>
              <a:chExt cx="323" cy="2"/>
            </a:xfrm>
          </p:grpSpPr>
          <p:sp>
            <p:nvSpPr>
              <p:cNvPr id="1514" name="Freeform 591"/>
              <p:cNvSpPr/>
              <p:nvPr/>
            </p:nvSpPr>
            <p:spPr bwMode="auto">
              <a:xfrm>
                <a:off x="5664" y="-3906"/>
                <a:ext cx="323" cy="2"/>
              </a:xfrm>
              <a:custGeom>
                <a:gdLst>
                  <a:gd name="T0" fmla="+- 0 5664 5664"/>
                  <a:gd name="T1" fmla="*/ T0 w 323"/>
                  <a:gd name="T2" fmla="+- 0 5986 5664"/>
                  <a:gd name="T3" fmla="*/ T2 w 323"/>
                </a:gdLst>
                <a:cxnLst>
                  <a:cxn ang="0">
                    <a:pos x="T1" y="0"/>
                  </a:cxn>
                  <a:cxn ang="0">
                    <a:pos x="T3" y="0"/>
                  </a:cxn>
                </a:cxnLst>
                <a:rect l="0" t="0" r="r" b="b"/>
                <a:pathLst>
                  <a:path w="323">
                    <a:moveTo>
                      <a:pt x="0" y="0"/>
                    </a:moveTo>
                    <a:lnTo>
                      <a:pt x="322"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0" name="Group 592"/>
            <p:cNvGrpSpPr/>
            <p:nvPr/>
          </p:nvGrpSpPr>
          <p:grpSpPr>
            <a:xfrm>
              <a:off x="5940" y="-3940"/>
              <a:ext cx="106" cy="68"/>
              <a:chOff x="5940" y="-3940"/>
              <a:chExt cx="106" cy="68"/>
            </a:xfrm>
          </p:grpSpPr>
          <p:sp>
            <p:nvSpPr>
              <p:cNvPr id="1513" name="Freeform 593"/>
              <p:cNvSpPr/>
              <p:nvPr/>
            </p:nvSpPr>
            <p:spPr bwMode="auto">
              <a:xfrm>
                <a:off x="5940" y="-3940"/>
                <a:ext cx="106" cy="68"/>
              </a:xfrm>
              <a:custGeom>
                <a:gdLst>
                  <a:gd name="T0" fmla="+- 0 5941 5940"/>
                  <a:gd name="T1" fmla="*/ T0 w 106"/>
                  <a:gd name="T2" fmla="+- 0 -3940 -3940"/>
                  <a:gd name="T3" fmla="*/ -3940 h 68"/>
                  <a:gd name="T4" fmla="+- 0 5954 5940"/>
                  <a:gd name="T5" fmla="*/ T4 w 106"/>
                  <a:gd name="T6" fmla="+- 0 -3906 -3940"/>
                  <a:gd name="T7" fmla="*/ -3906 h 68"/>
                  <a:gd name="T8" fmla="+- 0 5942 5940"/>
                  <a:gd name="T9" fmla="*/ T8 w 106"/>
                  <a:gd name="T10" fmla="+- 0 -3875 -3940"/>
                  <a:gd name="T11" fmla="*/ -3875 h 68"/>
                  <a:gd name="T12" fmla="+- 0 5940 5940"/>
                  <a:gd name="T13" fmla="*/ T12 w 106"/>
                  <a:gd name="T14" fmla="+- 0 -3872 -3940"/>
                  <a:gd name="T15" fmla="*/ -3872 h 68"/>
                  <a:gd name="T16" fmla="+- 0 6046 5940"/>
                  <a:gd name="T17" fmla="*/ T16 w 106"/>
                  <a:gd name="T18" fmla="+- 0 -3906 -3940"/>
                  <a:gd name="T19" fmla="*/ -3906 h 68"/>
                  <a:gd name="T20" fmla="+- 0 5941 5940"/>
                  <a:gd name="T21" fmla="*/ T20 w 106"/>
                  <a:gd name="T22" fmla="+- 0 -3940 -3940"/>
                  <a:gd name="T23" fmla="*/ -3940 h 68"/>
                </a:gdLst>
                <a:cxnLst>
                  <a:cxn ang="0">
                    <a:pos x="T1" y="T3"/>
                  </a:cxn>
                  <a:cxn ang="0">
                    <a:pos x="T5" y="T7"/>
                  </a:cxn>
                  <a:cxn ang="0">
                    <a:pos x="T9" y="T11"/>
                  </a:cxn>
                  <a:cxn ang="0">
                    <a:pos x="T13" y="T15"/>
                  </a:cxn>
                  <a:cxn ang="0">
                    <a:pos x="T17" y="T19"/>
                  </a:cxn>
                  <a:cxn ang="0">
                    <a:pos x="T21" y="T23"/>
                  </a:cxn>
                </a:cxnLst>
                <a:rect l="0" t="0" r="r" b="b"/>
                <a:pathLst>
                  <a:path w="105" h="68">
                    <a:moveTo>
                      <a:pt x="1" y="0"/>
                    </a:moveTo>
                    <a:lnTo>
                      <a:pt x="14" y="34"/>
                    </a:lnTo>
                    <a:lnTo>
                      <a:pt x="2" y="65"/>
                    </a:lnTo>
                    <a:lnTo>
                      <a:pt x="0" y="68"/>
                    </a:lnTo>
                    <a:lnTo>
                      <a:pt x="106"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1" name="Group 594"/>
            <p:cNvGrpSpPr/>
            <p:nvPr/>
          </p:nvGrpSpPr>
          <p:grpSpPr>
            <a:xfrm>
              <a:off x="5630" y="-4813"/>
              <a:ext cx="34" cy="34"/>
              <a:chOff x="5630" y="-4813"/>
              <a:chExt cx="34" cy="34"/>
            </a:xfrm>
          </p:grpSpPr>
          <p:sp>
            <p:nvSpPr>
              <p:cNvPr id="1512" name="Freeform 595"/>
              <p:cNvSpPr/>
              <p:nvPr/>
            </p:nvSpPr>
            <p:spPr bwMode="auto">
              <a:xfrm>
                <a:off x="5630" y="-4813"/>
                <a:ext cx="34" cy="34"/>
              </a:xfrm>
              <a:custGeom>
                <a:gdLst>
                  <a:gd name="T0" fmla="+- 0 5664 5630"/>
                  <a:gd name="T1" fmla="*/ T0 w 34"/>
                  <a:gd name="T2" fmla="+- 0 -4813 -4813"/>
                  <a:gd name="T3" fmla="*/ -4813 h 34"/>
                  <a:gd name="T4" fmla="+- 0 5630 5630"/>
                  <a:gd name="T5" fmla="*/ T4 w 34"/>
                  <a:gd name="T6" fmla="+- 0 -4813 -4813"/>
                  <a:gd name="T7" fmla="*/ -4813 h 34"/>
                  <a:gd name="T8" fmla="+- 0 5630 5630"/>
                  <a:gd name="T9" fmla="*/ T8 w 34"/>
                  <a:gd name="T10" fmla="+- 0 -4804 -4813"/>
                  <a:gd name="T11" fmla="*/ -4804 h 34"/>
                  <a:gd name="T12" fmla="+- 0 5655 5630"/>
                  <a:gd name="T13" fmla="*/ T12 w 34"/>
                  <a:gd name="T14" fmla="+- 0 -4804 -4813"/>
                  <a:gd name="T15" fmla="*/ -4804 h 34"/>
                  <a:gd name="T16" fmla="+- 0 5655 5630"/>
                  <a:gd name="T17" fmla="*/ T16 w 34"/>
                  <a:gd name="T18" fmla="+- 0 -4780 -4813"/>
                  <a:gd name="T19" fmla="*/ -4780 h 34"/>
                  <a:gd name="T20" fmla="+- 0 5664 5630"/>
                  <a:gd name="T21" fmla="*/ T20 w 34"/>
                  <a:gd name="T22" fmla="+- 0 -4780 -4813"/>
                  <a:gd name="T23" fmla="*/ -4780 h 34"/>
                  <a:gd name="T24" fmla="+- 0 5664 5630"/>
                  <a:gd name="T25" fmla="*/ T24 w 34"/>
                  <a:gd name="T26" fmla="+- 0 -4813 -4813"/>
                  <a:gd name="T27" fmla="*/ -4813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0" y="0"/>
                    </a:lnTo>
                    <a:lnTo>
                      <a:pt x="0" y="9"/>
                    </a:lnTo>
                    <a:lnTo>
                      <a:pt x="25" y="9"/>
                    </a:lnTo>
                    <a:lnTo>
                      <a:pt x="25" y="33"/>
                    </a:lnTo>
                    <a:lnTo>
                      <a:pt x="34" y="33"/>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2" name="Group 596"/>
            <p:cNvGrpSpPr/>
            <p:nvPr/>
          </p:nvGrpSpPr>
          <p:grpSpPr>
            <a:xfrm>
              <a:off x="5655" y="-3935"/>
              <a:ext cx="34" cy="34"/>
              <a:chOff x="5655" y="-3935"/>
              <a:chExt cx="34" cy="34"/>
            </a:xfrm>
          </p:grpSpPr>
          <p:sp>
            <p:nvSpPr>
              <p:cNvPr id="1511" name="Freeform 597"/>
              <p:cNvSpPr/>
              <p:nvPr/>
            </p:nvSpPr>
            <p:spPr bwMode="auto">
              <a:xfrm>
                <a:off x="5655" y="-3935"/>
                <a:ext cx="34" cy="34"/>
              </a:xfrm>
              <a:custGeom>
                <a:gdLst>
                  <a:gd name="T0" fmla="+- 0 5664 5655"/>
                  <a:gd name="T1" fmla="*/ T0 w 34"/>
                  <a:gd name="T2" fmla="+- 0 -3935 -3935"/>
                  <a:gd name="T3" fmla="*/ -3935 h 34"/>
                  <a:gd name="T4" fmla="+- 0 5655 5655"/>
                  <a:gd name="T5" fmla="*/ T4 w 34"/>
                  <a:gd name="T6" fmla="+- 0 -3935 -3935"/>
                  <a:gd name="T7" fmla="*/ -3935 h 34"/>
                  <a:gd name="T8" fmla="+- 0 5655 5655"/>
                  <a:gd name="T9" fmla="*/ T8 w 34"/>
                  <a:gd name="T10" fmla="+- 0 -3901 -3935"/>
                  <a:gd name="T11" fmla="*/ -3901 h 34"/>
                  <a:gd name="T12" fmla="+- 0 5688 5655"/>
                  <a:gd name="T13" fmla="*/ T12 w 34"/>
                  <a:gd name="T14" fmla="+- 0 -3901 -3935"/>
                  <a:gd name="T15" fmla="*/ -3901 h 34"/>
                  <a:gd name="T16" fmla="+- 0 5688 5655"/>
                  <a:gd name="T17" fmla="*/ T16 w 34"/>
                  <a:gd name="T18" fmla="+- 0 -3910 -3935"/>
                  <a:gd name="T19" fmla="*/ -3910 h 34"/>
                  <a:gd name="T20" fmla="+- 0 5664 5655"/>
                  <a:gd name="T21" fmla="*/ T20 w 34"/>
                  <a:gd name="T22" fmla="+- 0 -3910 -3935"/>
                  <a:gd name="T23" fmla="*/ -3910 h 34"/>
                  <a:gd name="T24" fmla="+- 0 5664 5655"/>
                  <a:gd name="T25" fmla="*/ T24 w 34"/>
                  <a:gd name="T26" fmla="+- 0 -3935 -3935"/>
                  <a:gd name="T27" fmla="*/ -3935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9" y="0"/>
                    </a:moveTo>
                    <a:lnTo>
                      <a:pt x="0" y="0"/>
                    </a:lnTo>
                    <a:lnTo>
                      <a:pt x="0" y="34"/>
                    </a:lnTo>
                    <a:lnTo>
                      <a:pt x="33" y="34"/>
                    </a:lnTo>
                    <a:lnTo>
                      <a:pt x="33" y="25"/>
                    </a:lnTo>
                    <a:lnTo>
                      <a:pt x="9" y="25"/>
                    </a:lnTo>
                    <a:lnTo>
                      <a:pt x="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3" name="Group 598"/>
            <p:cNvGrpSpPr/>
            <p:nvPr/>
          </p:nvGrpSpPr>
          <p:grpSpPr>
            <a:xfrm>
              <a:off x="5444" y="-2622"/>
              <a:ext cx="107" cy="2"/>
              <a:chOff x="5444" y="-2622"/>
              <a:chExt cx="107" cy="2"/>
            </a:xfrm>
          </p:grpSpPr>
          <p:sp>
            <p:nvSpPr>
              <p:cNvPr id="1510" name="Freeform 599"/>
              <p:cNvSpPr/>
              <p:nvPr/>
            </p:nvSpPr>
            <p:spPr bwMode="auto">
              <a:xfrm>
                <a:off x="5444" y="-2622"/>
                <a:ext cx="107" cy="2"/>
              </a:xfrm>
              <a:custGeom>
                <a:gdLst>
                  <a:gd name="T0" fmla="+- 0 5444 5444"/>
                  <a:gd name="T1" fmla="*/ T0 w 107"/>
                  <a:gd name="T2" fmla="+- 0 5550 5444"/>
                  <a:gd name="T3" fmla="*/ T2 w 107"/>
                </a:gdLst>
                <a:cxnLst>
                  <a:cxn ang="0">
                    <a:pos x="T1" y="0"/>
                  </a:cxn>
                  <a:cxn ang="0">
                    <a:pos x="T3" y="0"/>
                  </a:cxn>
                </a:cxnLst>
                <a:rect l="0" t="0" r="r" b="b"/>
                <a:pathLst>
                  <a:path w="107">
                    <a:moveTo>
                      <a:pt x="0" y="0"/>
                    </a:moveTo>
                    <a:lnTo>
                      <a:pt x="106"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4" name="Group 600"/>
            <p:cNvGrpSpPr/>
            <p:nvPr/>
          </p:nvGrpSpPr>
          <p:grpSpPr>
            <a:xfrm>
              <a:off x="5444" y="-2622"/>
              <a:ext cx="320" cy="2"/>
              <a:chOff x="5444" y="-2622"/>
              <a:chExt cx="320" cy="2"/>
            </a:xfrm>
          </p:grpSpPr>
          <p:sp>
            <p:nvSpPr>
              <p:cNvPr id="1509" name="Freeform 601"/>
              <p:cNvSpPr/>
              <p:nvPr/>
            </p:nvSpPr>
            <p:spPr bwMode="auto">
              <a:xfrm>
                <a:off x="5444" y="-2622"/>
                <a:ext cx="320" cy="2"/>
              </a:xfrm>
              <a:custGeom>
                <a:gdLst>
                  <a:gd name="T0" fmla="+- 0 5444 5444"/>
                  <a:gd name="T1" fmla="*/ T0 w 320"/>
                  <a:gd name="T2" fmla="+- 0 5763 5444"/>
                  <a:gd name="T3" fmla="*/ T2 w 320"/>
                </a:gdLst>
                <a:cxnLst>
                  <a:cxn ang="0">
                    <a:pos x="T1" y="0"/>
                  </a:cxn>
                  <a:cxn ang="0">
                    <a:pos x="T3" y="0"/>
                  </a:cxn>
                </a:cxnLst>
                <a:rect l="0" t="0" r="r" b="b"/>
                <a:pathLst>
                  <a:path w="320">
                    <a:moveTo>
                      <a:pt x="0" y="0"/>
                    </a:moveTo>
                    <a:lnTo>
                      <a:pt x="319"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5" name="Group 602"/>
            <p:cNvGrpSpPr/>
            <p:nvPr/>
          </p:nvGrpSpPr>
          <p:grpSpPr>
            <a:xfrm>
              <a:off x="5763" y="-2618"/>
              <a:ext cx="9" cy="102"/>
              <a:chOff x="5763" y="-2618"/>
              <a:chExt cx="9" cy="102"/>
            </a:xfrm>
          </p:grpSpPr>
          <p:sp>
            <p:nvSpPr>
              <p:cNvPr id="1508" name="Freeform 603"/>
              <p:cNvSpPr/>
              <p:nvPr/>
            </p:nvSpPr>
            <p:spPr bwMode="auto">
              <a:xfrm>
                <a:off x="5763" y="-2618"/>
                <a:ext cx="9" cy="102"/>
              </a:xfrm>
              <a:custGeom>
                <a:gdLst>
                  <a:gd name="T0" fmla="+- 0 5763 5763"/>
                  <a:gd name="T1" fmla="*/ T0 w 9"/>
                  <a:gd name="T2" fmla="+- 0 -2517 -2618"/>
                  <a:gd name="T3" fmla="*/ -2517 h 102"/>
                  <a:gd name="T4" fmla="+- 0 5772 5763"/>
                  <a:gd name="T5" fmla="*/ T4 w 9"/>
                  <a:gd name="T6" fmla="+- 0 -2517 -2618"/>
                  <a:gd name="T7" fmla="*/ -2517 h 102"/>
                  <a:gd name="T8" fmla="+- 0 5772 5763"/>
                  <a:gd name="T9" fmla="*/ T8 w 9"/>
                  <a:gd name="T10" fmla="+- 0 -2618 -2618"/>
                  <a:gd name="T11" fmla="*/ -2618 h 102"/>
                  <a:gd name="T12" fmla="+- 0 5763 5763"/>
                  <a:gd name="T13" fmla="*/ T12 w 9"/>
                  <a:gd name="T14" fmla="+- 0 -2618 -2618"/>
                  <a:gd name="T15" fmla="*/ -2618 h 102"/>
                  <a:gd name="T16" fmla="+- 0 5763 5763"/>
                  <a:gd name="T17" fmla="*/ T16 w 9"/>
                  <a:gd name="T18" fmla="+- 0 -2517 -2618"/>
                  <a:gd name="T19" fmla="*/ -2517 h 102"/>
                </a:gdLst>
                <a:cxnLst>
                  <a:cxn ang="0">
                    <a:pos x="T1" y="T3"/>
                  </a:cxn>
                  <a:cxn ang="0">
                    <a:pos x="T5" y="T7"/>
                  </a:cxn>
                  <a:cxn ang="0">
                    <a:pos x="T9" y="T11"/>
                  </a:cxn>
                  <a:cxn ang="0">
                    <a:pos x="T13" y="T15"/>
                  </a:cxn>
                  <a:cxn ang="0">
                    <a:pos x="T17" y="T19"/>
                  </a:cxn>
                </a:cxnLst>
                <a:rect l="0" t="0" r="r" b="b"/>
                <a:pathLst>
                  <a:path w="9" h="102">
                    <a:moveTo>
                      <a:pt x="0" y="101"/>
                    </a:moveTo>
                    <a:lnTo>
                      <a:pt x="9" y="101"/>
                    </a:lnTo>
                    <a:lnTo>
                      <a:pt x="9" y="0"/>
                    </a:lnTo>
                    <a:lnTo>
                      <a:pt x="0" y="0"/>
                    </a:lnTo>
                    <a:lnTo>
                      <a:pt x="0" y="10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6" name="Group 604"/>
            <p:cNvGrpSpPr/>
            <p:nvPr/>
          </p:nvGrpSpPr>
          <p:grpSpPr>
            <a:xfrm>
              <a:off x="5768" y="-2569"/>
              <a:ext cx="2" cy="52"/>
              <a:chOff x="5768" y="-2569"/>
              <a:chExt cx="2" cy="52"/>
            </a:xfrm>
          </p:grpSpPr>
          <p:sp>
            <p:nvSpPr>
              <p:cNvPr id="1507" name="Freeform 605"/>
              <p:cNvSpPr/>
              <p:nvPr/>
            </p:nvSpPr>
            <p:spPr bwMode="auto">
              <a:xfrm>
                <a:off x="5768" y="-2569"/>
                <a:ext cx="2" cy="52"/>
              </a:xfrm>
              <a:custGeom>
                <a:gdLst>
                  <a:gd name="T0" fmla="+- 0 -2517 -2569"/>
                  <a:gd name="T1" fmla="*/ -2517 h 52"/>
                  <a:gd name="T2" fmla="+- 0 -2569 -2569"/>
                  <a:gd name="T3" fmla="*/ -2569 h 52"/>
                  <a:gd name="T4" fmla="+- 0 -2517 -2569"/>
                  <a:gd name="T5" fmla="*/ -2517 h 52"/>
                </a:gdLst>
                <a:cxnLst>
                  <a:cxn ang="0">
                    <a:pos x="0" y="T1"/>
                  </a:cxn>
                  <a:cxn ang="0">
                    <a:pos x="0" y="T3"/>
                  </a:cxn>
                  <a:cxn ang="0">
                    <a:pos x="0" y="T5"/>
                  </a:cxn>
                </a:cxnLst>
                <a:rect l="0" t="0" r="r" b="b"/>
                <a:pathLst>
                  <a:path h="52">
                    <a:moveTo>
                      <a:pt x="0" y="52"/>
                    </a:moveTo>
                    <a:lnTo>
                      <a:pt x="0" y="0"/>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7" name="Group 606"/>
            <p:cNvGrpSpPr/>
            <p:nvPr/>
          </p:nvGrpSpPr>
          <p:grpSpPr>
            <a:xfrm>
              <a:off x="5763" y="-2519"/>
              <a:ext cx="9" cy="102"/>
              <a:chOff x="5763" y="-2519"/>
              <a:chExt cx="9" cy="102"/>
            </a:xfrm>
          </p:grpSpPr>
          <p:sp>
            <p:nvSpPr>
              <p:cNvPr id="1506" name="Freeform 607"/>
              <p:cNvSpPr/>
              <p:nvPr/>
            </p:nvSpPr>
            <p:spPr bwMode="auto">
              <a:xfrm>
                <a:off x="5763" y="-2519"/>
                <a:ext cx="9" cy="102"/>
              </a:xfrm>
              <a:custGeom>
                <a:gdLst>
                  <a:gd name="T0" fmla="+- 0 5763 5763"/>
                  <a:gd name="T1" fmla="*/ T0 w 9"/>
                  <a:gd name="T2" fmla="+- 0 -2418 -2519"/>
                  <a:gd name="T3" fmla="*/ -2418 h 102"/>
                  <a:gd name="T4" fmla="+- 0 5772 5763"/>
                  <a:gd name="T5" fmla="*/ T4 w 9"/>
                  <a:gd name="T6" fmla="+- 0 -2418 -2519"/>
                  <a:gd name="T7" fmla="*/ -2418 h 102"/>
                  <a:gd name="T8" fmla="+- 0 5772 5763"/>
                  <a:gd name="T9" fmla="*/ T8 w 9"/>
                  <a:gd name="T10" fmla="+- 0 -2519 -2519"/>
                  <a:gd name="T11" fmla="*/ -2519 h 102"/>
                  <a:gd name="T12" fmla="+- 0 5763 5763"/>
                  <a:gd name="T13" fmla="*/ T12 w 9"/>
                  <a:gd name="T14" fmla="+- 0 -2519 -2519"/>
                  <a:gd name="T15" fmla="*/ -2519 h 102"/>
                  <a:gd name="T16" fmla="+- 0 5763 5763"/>
                  <a:gd name="T17" fmla="*/ T16 w 9"/>
                  <a:gd name="T18" fmla="+- 0 -2418 -2519"/>
                  <a:gd name="T19" fmla="*/ -2418 h 102"/>
                </a:gdLst>
                <a:cxnLst>
                  <a:cxn ang="0">
                    <a:pos x="T1" y="T3"/>
                  </a:cxn>
                  <a:cxn ang="0">
                    <a:pos x="T5" y="T7"/>
                  </a:cxn>
                  <a:cxn ang="0">
                    <a:pos x="T9" y="T11"/>
                  </a:cxn>
                  <a:cxn ang="0">
                    <a:pos x="T13" y="T15"/>
                  </a:cxn>
                  <a:cxn ang="0">
                    <a:pos x="T17" y="T19"/>
                  </a:cxn>
                </a:cxnLst>
                <a:rect l="0" t="0" r="r" b="b"/>
                <a:pathLst>
                  <a:path w="9" h="102">
                    <a:moveTo>
                      <a:pt x="0" y="101"/>
                    </a:moveTo>
                    <a:lnTo>
                      <a:pt x="9" y="101"/>
                    </a:lnTo>
                    <a:lnTo>
                      <a:pt x="9" y="0"/>
                    </a:lnTo>
                    <a:lnTo>
                      <a:pt x="0" y="0"/>
                    </a:lnTo>
                    <a:lnTo>
                      <a:pt x="0" y="10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8" name="Group 608"/>
            <p:cNvGrpSpPr/>
            <p:nvPr/>
          </p:nvGrpSpPr>
          <p:grpSpPr>
            <a:xfrm>
              <a:off x="5768" y="-2470"/>
              <a:ext cx="2" cy="52"/>
              <a:chOff x="5768" y="-2470"/>
              <a:chExt cx="2" cy="52"/>
            </a:xfrm>
          </p:grpSpPr>
          <p:sp>
            <p:nvSpPr>
              <p:cNvPr id="1505" name="Freeform 609"/>
              <p:cNvSpPr/>
              <p:nvPr/>
            </p:nvSpPr>
            <p:spPr bwMode="auto">
              <a:xfrm>
                <a:off x="5768" y="-2470"/>
                <a:ext cx="2" cy="52"/>
              </a:xfrm>
              <a:custGeom>
                <a:gdLst>
                  <a:gd name="T0" fmla="+- 0 -2418 -2470"/>
                  <a:gd name="T1" fmla="*/ -2418 h 52"/>
                  <a:gd name="T2" fmla="+- 0 -2470 -2470"/>
                  <a:gd name="T3" fmla="*/ -2470 h 52"/>
                  <a:gd name="T4" fmla="+- 0 -2418 -2470"/>
                  <a:gd name="T5" fmla="*/ -2418 h 52"/>
                </a:gdLst>
                <a:cxnLst>
                  <a:cxn ang="0">
                    <a:pos x="0" y="T1"/>
                  </a:cxn>
                  <a:cxn ang="0">
                    <a:pos x="0" y="T3"/>
                  </a:cxn>
                  <a:cxn ang="0">
                    <a:pos x="0" y="T5"/>
                  </a:cxn>
                </a:cxnLst>
                <a:rect l="0" t="0" r="r" b="b"/>
                <a:pathLst>
                  <a:path h="52">
                    <a:moveTo>
                      <a:pt x="0" y="52"/>
                    </a:moveTo>
                    <a:lnTo>
                      <a:pt x="0" y="0"/>
                    </a:lnTo>
                    <a:lnTo>
                      <a:pt x="0" y="5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49" name="Group 610"/>
            <p:cNvGrpSpPr/>
            <p:nvPr/>
          </p:nvGrpSpPr>
          <p:grpSpPr>
            <a:xfrm>
              <a:off x="5763" y="-2420"/>
              <a:ext cx="9" cy="102"/>
              <a:chOff x="5763" y="-2420"/>
              <a:chExt cx="9" cy="102"/>
            </a:xfrm>
          </p:grpSpPr>
          <p:sp>
            <p:nvSpPr>
              <p:cNvPr id="1504" name="Freeform 611"/>
              <p:cNvSpPr/>
              <p:nvPr/>
            </p:nvSpPr>
            <p:spPr bwMode="auto">
              <a:xfrm>
                <a:off x="5763" y="-2420"/>
                <a:ext cx="9" cy="102"/>
              </a:xfrm>
              <a:custGeom>
                <a:gdLst>
                  <a:gd name="T0" fmla="+- 0 5763 5763"/>
                  <a:gd name="T1" fmla="*/ T0 w 9"/>
                  <a:gd name="T2" fmla="+- 0 -2319 -2420"/>
                  <a:gd name="T3" fmla="*/ -2319 h 102"/>
                  <a:gd name="T4" fmla="+- 0 5772 5763"/>
                  <a:gd name="T5" fmla="*/ T4 w 9"/>
                  <a:gd name="T6" fmla="+- 0 -2319 -2420"/>
                  <a:gd name="T7" fmla="*/ -2319 h 102"/>
                  <a:gd name="T8" fmla="+- 0 5772 5763"/>
                  <a:gd name="T9" fmla="*/ T8 w 9"/>
                  <a:gd name="T10" fmla="+- 0 -2420 -2420"/>
                  <a:gd name="T11" fmla="*/ -2420 h 102"/>
                  <a:gd name="T12" fmla="+- 0 5763 5763"/>
                  <a:gd name="T13" fmla="*/ T12 w 9"/>
                  <a:gd name="T14" fmla="+- 0 -2420 -2420"/>
                  <a:gd name="T15" fmla="*/ -2420 h 102"/>
                  <a:gd name="T16" fmla="+- 0 5763 5763"/>
                  <a:gd name="T17" fmla="*/ T16 w 9"/>
                  <a:gd name="T18" fmla="+- 0 -2319 -2420"/>
                  <a:gd name="T19" fmla="*/ -2319 h 102"/>
                </a:gdLst>
                <a:cxnLst>
                  <a:cxn ang="0">
                    <a:pos x="T1" y="T3"/>
                  </a:cxn>
                  <a:cxn ang="0">
                    <a:pos x="T5" y="T7"/>
                  </a:cxn>
                  <a:cxn ang="0">
                    <a:pos x="T9" y="T11"/>
                  </a:cxn>
                  <a:cxn ang="0">
                    <a:pos x="T13" y="T15"/>
                  </a:cxn>
                  <a:cxn ang="0">
                    <a:pos x="T17" y="T19"/>
                  </a:cxn>
                </a:cxnLst>
                <a:rect l="0" t="0" r="r" b="b"/>
                <a:pathLst>
                  <a:path w="9" h="102">
                    <a:moveTo>
                      <a:pt x="0" y="101"/>
                    </a:moveTo>
                    <a:lnTo>
                      <a:pt x="9" y="101"/>
                    </a:lnTo>
                    <a:lnTo>
                      <a:pt x="9" y="0"/>
                    </a:lnTo>
                    <a:lnTo>
                      <a:pt x="0" y="0"/>
                    </a:lnTo>
                    <a:lnTo>
                      <a:pt x="0" y="10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0" name="Group 612"/>
            <p:cNvGrpSpPr/>
            <p:nvPr/>
          </p:nvGrpSpPr>
          <p:grpSpPr>
            <a:xfrm>
              <a:off x="5768" y="-2370"/>
              <a:ext cx="2" cy="52"/>
              <a:chOff x="5768" y="-2370"/>
              <a:chExt cx="2" cy="52"/>
            </a:xfrm>
          </p:grpSpPr>
          <p:sp>
            <p:nvSpPr>
              <p:cNvPr id="1503" name="Freeform 613"/>
              <p:cNvSpPr/>
              <p:nvPr/>
            </p:nvSpPr>
            <p:spPr bwMode="auto">
              <a:xfrm>
                <a:off x="5768" y="-2370"/>
                <a:ext cx="2" cy="52"/>
              </a:xfrm>
              <a:custGeom>
                <a:gdLst>
                  <a:gd name="T0" fmla="+- 0 -2319 -2370"/>
                  <a:gd name="T1" fmla="*/ -2319 h 52"/>
                  <a:gd name="T2" fmla="+- 0 -2370 -2370"/>
                  <a:gd name="T3" fmla="*/ -2370 h 52"/>
                  <a:gd name="T4" fmla="+- 0 -2319 -2370"/>
                  <a:gd name="T5" fmla="*/ -2319 h 52"/>
                </a:gdLst>
                <a:cxnLst>
                  <a:cxn ang="0">
                    <a:pos x="0" y="T1"/>
                  </a:cxn>
                  <a:cxn ang="0">
                    <a:pos x="0" y="T3"/>
                  </a:cxn>
                  <a:cxn ang="0">
                    <a:pos x="0" y="T5"/>
                  </a:cxn>
                </a:cxnLst>
                <a:rect l="0" t="0" r="r" b="b"/>
                <a:pathLst>
                  <a:path h="52">
                    <a:moveTo>
                      <a:pt x="0" y="51"/>
                    </a:moveTo>
                    <a:lnTo>
                      <a:pt x="0" y="0"/>
                    </a:lnTo>
                    <a:lnTo>
                      <a:pt x="0"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1" name="Group 614"/>
            <p:cNvGrpSpPr/>
            <p:nvPr/>
          </p:nvGrpSpPr>
          <p:grpSpPr>
            <a:xfrm>
              <a:off x="5763" y="-2321"/>
              <a:ext cx="9" cy="102"/>
              <a:chOff x="5763" y="-2321"/>
              <a:chExt cx="9" cy="102"/>
            </a:xfrm>
          </p:grpSpPr>
          <p:sp>
            <p:nvSpPr>
              <p:cNvPr id="1502" name="Freeform 615"/>
              <p:cNvSpPr/>
              <p:nvPr/>
            </p:nvSpPr>
            <p:spPr bwMode="auto">
              <a:xfrm>
                <a:off x="5763" y="-2321"/>
                <a:ext cx="9" cy="102"/>
              </a:xfrm>
              <a:custGeom>
                <a:gdLst>
                  <a:gd name="T0" fmla="+- 0 5763 5763"/>
                  <a:gd name="T1" fmla="*/ T0 w 9"/>
                  <a:gd name="T2" fmla="+- 0 -2220 -2321"/>
                  <a:gd name="T3" fmla="*/ -2220 h 102"/>
                  <a:gd name="T4" fmla="+- 0 5772 5763"/>
                  <a:gd name="T5" fmla="*/ T4 w 9"/>
                  <a:gd name="T6" fmla="+- 0 -2220 -2321"/>
                  <a:gd name="T7" fmla="*/ -2220 h 102"/>
                  <a:gd name="T8" fmla="+- 0 5772 5763"/>
                  <a:gd name="T9" fmla="*/ T8 w 9"/>
                  <a:gd name="T10" fmla="+- 0 -2321 -2321"/>
                  <a:gd name="T11" fmla="*/ -2321 h 102"/>
                  <a:gd name="T12" fmla="+- 0 5763 5763"/>
                  <a:gd name="T13" fmla="*/ T12 w 9"/>
                  <a:gd name="T14" fmla="+- 0 -2321 -2321"/>
                  <a:gd name="T15" fmla="*/ -2321 h 102"/>
                  <a:gd name="T16" fmla="+- 0 5763 5763"/>
                  <a:gd name="T17" fmla="*/ T16 w 9"/>
                  <a:gd name="T18" fmla="+- 0 -2220 -2321"/>
                  <a:gd name="T19" fmla="*/ -2220 h 102"/>
                </a:gdLst>
                <a:cxnLst>
                  <a:cxn ang="0">
                    <a:pos x="T1" y="T3"/>
                  </a:cxn>
                  <a:cxn ang="0">
                    <a:pos x="T5" y="T7"/>
                  </a:cxn>
                  <a:cxn ang="0">
                    <a:pos x="T9" y="T11"/>
                  </a:cxn>
                  <a:cxn ang="0">
                    <a:pos x="T13" y="T15"/>
                  </a:cxn>
                  <a:cxn ang="0">
                    <a:pos x="T17" y="T19"/>
                  </a:cxn>
                </a:cxnLst>
                <a:rect l="0" t="0" r="r" b="b"/>
                <a:pathLst>
                  <a:path w="9" h="102">
                    <a:moveTo>
                      <a:pt x="0" y="101"/>
                    </a:moveTo>
                    <a:lnTo>
                      <a:pt x="9" y="101"/>
                    </a:lnTo>
                    <a:lnTo>
                      <a:pt x="9" y="0"/>
                    </a:lnTo>
                    <a:lnTo>
                      <a:pt x="0" y="0"/>
                    </a:lnTo>
                    <a:lnTo>
                      <a:pt x="0" y="101"/>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2" name="Group 616"/>
            <p:cNvGrpSpPr/>
            <p:nvPr/>
          </p:nvGrpSpPr>
          <p:grpSpPr>
            <a:xfrm>
              <a:off x="5768" y="-2271"/>
              <a:ext cx="2" cy="52"/>
              <a:chOff x="5768" y="-2271"/>
              <a:chExt cx="2" cy="52"/>
            </a:xfrm>
          </p:grpSpPr>
          <p:sp>
            <p:nvSpPr>
              <p:cNvPr id="1501" name="Freeform 617"/>
              <p:cNvSpPr/>
              <p:nvPr/>
            </p:nvSpPr>
            <p:spPr bwMode="auto">
              <a:xfrm>
                <a:off x="5768" y="-2271"/>
                <a:ext cx="2" cy="52"/>
              </a:xfrm>
              <a:custGeom>
                <a:gdLst>
                  <a:gd name="T0" fmla="+- 0 -2220 -2271"/>
                  <a:gd name="T1" fmla="*/ -2220 h 52"/>
                  <a:gd name="T2" fmla="+- 0 -2271 -2271"/>
                  <a:gd name="T3" fmla="*/ -2271 h 52"/>
                  <a:gd name="T4" fmla="+- 0 -2220 -2271"/>
                  <a:gd name="T5" fmla="*/ -2220 h 52"/>
                </a:gdLst>
                <a:cxnLst>
                  <a:cxn ang="0">
                    <a:pos x="0" y="T1"/>
                  </a:cxn>
                  <a:cxn ang="0">
                    <a:pos x="0" y="T3"/>
                  </a:cxn>
                  <a:cxn ang="0">
                    <a:pos x="0" y="T5"/>
                  </a:cxn>
                </a:cxnLst>
                <a:rect l="0" t="0" r="r" b="b"/>
                <a:pathLst>
                  <a:path h="52">
                    <a:moveTo>
                      <a:pt x="0" y="51"/>
                    </a:moveTo>
                    <a:lnTo>
                      <a:pt x="0" y="0"/>
                    </a:lnTo>
                    <a:lnTo>
                      <a:pt x="0" y="51"/>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3" name="Group 618"/>
            <p:cNvGrpSpPr/>
            <p:nvPr/>
          </p:nvGrpSpPr>
          <p:grpSpPr>
            <a:xfrm>
              <a:off x="5772" y="-2216"/>
              <a:ext cx="241" cy="2"/>
              <a:chOff x="5772" y="-2216"/>
              <a:chExt cx="241" cy="2"/>
            </a:xfrm>
          </p:grpSpPr>
          <p:sp>
            <p:nvSpPr>
              <p:cNvPr id="1500" name="Freeform 619"/>
              <p:cNvSpPr/>
              <p:nvPr/>
            </p:nvSpPr>
            <p:spPr bwMode="auto">
              <a:xfrm>
                <a:off x="5772" y="-2216"/>
                <a:ext cx="241" cy="2"/>
              </a:xfrm>
              <a:custGeom>
                <a:gdLst>
                  <a:gd name="T0" fmla="+- 0 5772 5772"/>
                  <a:gd name="T1" fmla="*/ T0 w 241"/>
                  <a:gd name="T2" fmla="+- 0 6012 5772"/>
                  <a:gd name="T3" fmla="*/ T2 w 241"/>
                </a:gdLst>
                <a:cxnLst>
                  <a:cxn ang="0">
                    <a:pos x="T1" y="0"/>
                  </a:cxn>
                  <a:cxn ang="0">
                    <a:pos x="T3" y="0"/>
                  </a:cxn>
                </a:cxnLst>
                <a:rect l="0" t="0" r="r" b="b"/>
                <a:pathLst>
                  <a:path w="241">
                    <a:moveTo>
                      <a:pt x="0" y="0"/>
                    </a:moveTo>
                    <a:lnTo>
                      <a:pt x="240"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4" name="Group 620"/>
            <p:cNvGrpSpPr/>
            <p:nvPr/>
          </p:nvGrpSpPr>
          <p:grpSpPr>
            <a:xfrm>
              <a:off x="5971" y="-2250"/>
              <a:ext cx="95" cy="68"/>
              <a:chOff x="5971" y="-2250"/>
              <a:chExt cx="95" cy="68"/>
            </a:xfrm>
          </p:grpSpPr>
          <p:sp>
            <p:nvSpPr>
              <p:cNvPr id="1499" name="Freeform 621"/>
              <p:cNvSpPr/>
              <p:nvPr/>
            </p:nvSpPr>
            <p:spPr bwMode="auto">
              <a:xfrm>
                <a:off x="5971" y="-2250"/>
                <a:ext cx="95" cy="68"/>
              </a:xfrm>
              <a:custGeom>
                <a:gdLst>
                  <a:gd name="T0" fmla="+- 0 5972 5971"/>
                  <a:gd name="T1" fmla="*/ T0 w 95"/>
                  <a:gd name="T2" fmla="+- 0 -2250 -2250"/>
                  <a:gd name="T3" fmla="*/ -2250 h 68"/>
                  <a:gd name="T4" fmla="+- 0 5984 5971"/>
                  <a:gd name="T5" fmla="*/ T4 w 95"/>
                  <a:gd name="T6" fmla="+- 0 -2216 -2250"/>
                  <a:gd name="T7" fmla="*/ -2216 h 68"/>
                  <a:gd name="T8" fmla="+- 0 5971 5971"/>
                  <a:gd name="T9" fmla="*/ T8 w 95"/>
                  <a:gd name="T10" fmla="+- 0 -2182 -2250"/>
                  <a:gd name="T11" fmla="*/ -2182 h 68"/>
                  <a:gd name="T12" fmla="+- 0 6066 5971"/>
                  <a:gd name="T13" fmla="*/ T12 w 95"/>
                  <a:gd name="T14" fmla="+- 0 -2216 -2250"/>
                  <a:gd name="T15" fmla="*/ -2216 h 68"/>
                  <a:gd name="T16" fmla="+- 0 5972 5971"/>
                  <a:gd name="T17" fmla="*/ T16 w 95"/>
                  <a:gd name="T18" fmla="+- 0 -2250 -2250"/>
                  <a:gd name="T19" fmla="*/ -2250 h 68"/>
                </a:gdLst>
                <a:cxnLst>
                  <a:cxn ang="0">
                    <a:pos x="T1" y="T3"/>
                  </a:cxn>
                  <a:cxn ang="0">
                    <a:pos x="T5" y="T7"/>
                  </a:cxn>
                  <a:cxn ang="0">
                    <a:pos x="T9" y="T11"/>
                  </a:cxn>
                  <a:cxn ang="0">
                    <a:pos x="T13" y="T15"/>
                  </a:cxn>
                  <a:cxn ang="0">
                    <a:pos x="T17" y="T19"/>
                  </a:cxn>
                </a:cxnLst>
                <a:rect l="0" t="0" r="r" b="b"/>
                <a:pathLst>
                  <a:path w="95" h="68">
                    <a:moveTo>
                      <a:pt x="1" y="0"/>
                    </a:moveTo>
                    <a:lnTo>
                      <a:pt x="13" y="34"/>
                    </a:lnTo>
                    <a:lnTo>
                      <a:pt x="0" y="68"/>
                    </a:lnTo>
                    <a:lnTo>
                      <a:pt x="95"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5" name="Group 622"/>
            <p:cNvGrpSpPr/>
            <p:nvPr/>
          </p:nvGrpSpPr>
          <p:grpSpPr>
            <a:xfrm>
              <a:off x="5738" y="-2626"/>
              <a:ext cx="34" cy="34"/>
              <a:chOff x="5738" y="-2626"/>
              <a:chExt cx="34" cy="34"/>
            </a:xfrm>
          </p:grpSpPr>
          <p:sp>
            <p:nvSpPr>
              <p:cNvPr id="1498" name="Freeform 623"/>
              <p:cNvSpPr/>
              <p:nvPr/>
            </p:nvSpPr>
            <p:spPr bwMode="auto">
              <a:xfrm>
                <a:off x="5738" y="-2626"/>
                <a:ext cx="34" cy="34"/>
              </a:xfrm>
              <a:custGeom>
                <a:gdLst>
                  <a:gd name="T0" fmla="+- 0 5772 5738"/>
                  <a:gd name="T1" fmla="*/ T0 w 34"/>
                  <a:gd name="T2" fmla="+- 0 -2626 -2626"/>
                  <a:gd name="T3" fmla="*/ -2626 h 34"/>
                  <a:gd name="T4" fmla="+- 0 5738 5738"/>
                  <a:gd name="T5" fmla="*/ T4 w 34"/>
                  <a:gd name="T6" fmla="+- 0 -2626 -2626"/>
                  <a:gd name="T7" fmla="*/ -2626 h 34"/>
                  <a:gd name="T8" fmla="+- 0 5738 5738"/>
                  <a:gd name="T9" fmla="*/ T8 w 34"/>
                  <a:gd name="T10" fmla="+- 0 -2617 -2626"/>
                  <a:gd name="T11" fmla="*/ -2617 h 34"/>
                  <a:gd name="T12" fmla="+- 0 5763 5738"/>
                  <a:gd name="T13" fmla="*/ T12 w 34"/>
                  <a:gd name="T14" fmla="+- 0 -2617 -2626"/>
                  <a:gd name="T15" fmla="*/ -2617 h 34"/>
                  <a:gd name="T16" fmla="+- 0 5763 5738"/>
                  <a:gd name="T17" fmla="*/ T16 w 34"/>
                  <a:gd name="T18" fmla="+- 0 -2593 -2626"/>
                  <a:gd name="T19" fmla="*/ -2593 h 34"/>
                  <a:gd name="T20" fmla="+- 0 5772 5738"/>
                  <a:gd name="T21" fmla="*/ T20 w 34"/>
                  <a:gd name="T22" fmla="+- 0 -2593 -2626"/>
                  <a:gd name="T23" fmla="*/ -2593 h 34"/>
                  <a:gd name="T24" fmla="+- 0 5772 5738"/>
                  <a:gd name="T25" fmla="*/ T24 w 34"/>
                  <a:gd name="T26" fmla="+- 0 -2626 -2626"/>
                  <a:gd name="T27" fmla="*/ -2626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0" y="0"/>
                    </a:lnTo>
                    <a:lnTo>
                      <a:pt x="0" y="9"/>
                    </a:lnTo>
                    <a:lnTo>
                      <a:pt x="25" y="9"/>
                    </a:lnTo>
                    <a:lnTo>
                      <a:pt x="25" y="33"/>
                    </a:lnTo>
                    <a:lnTo>
                      <a:pt x="34" y="33"/>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6" name="Group 624"/>
            <p:cNvGrpSpPr/>
            <p:nvPr/>
          </p:nvGrpSpPr>
          <p:grpSpPr>
            <a:xfrm>
              <a:off x="5763" y="-2245"/>
              <a:ext cx="34" cy="34"/>
              <a:chOff x="5763" y="-2245"/>
              <a:chExt cx="34" cy="34"/>
            </a:xfrm>
          </p:grpSpPr>
          <p:sp>
            <p:nvSpPr>
              <p:cNvPr id="1497" name="Freeform 625"/>
              <p:cNvSpPr/>
              <p:nvPr/>
            </p:nvSpPr>
            <p:spPr bwMode="auto">
              <a:xfrm>
                <a:off x="5763" y="-2245"/>
                <a:ext cx="34" cy="34"/>
              </a:xfrm>
              <a:custGeom>
                <a:gdLst>
                  <a:gd name="T0" fmla="+- 0 5772 5763"/>
                  <a:gd name="T1" fmla="*/ T0 w 34"/>
                  <a:gd name="T2" fmla="+- 0 -2245 -2245"/>
                  <a:gd name="T3" fmla="*/ -2245 h 34"/>
                  <a:gd name="T4" fmla="+- 0 5763 5763"/>
                  <a:gd name="T5" fmla="*/ T4 w 34"/>
                  <a:gd name="T6" fmla="+- 0 -2245 -2245"/>
                  <a:gd name="T7" fmla="*/ -2245 h 34"/>
                  <a:gd name="T8" fmla="+- 0 5763 5763"/>
                  <a:gd name="T9" fmla="*/ T8 w 34"/>
                  <a:gd name="T10" fmla="+- 0 -2212 -2245"/>
                  <a:gd name="T11" fmla="*/ -2212 h 34"/>
                  <a:gd name="T12" fmla="+- 0 5797 5763"/>
                  <a:gd name="T13" fmla="*/ T12 w 34"/>
                  <a:gd name="T14" fmla="+- 0 -2212 -2245"/>
                  <a:gd name="T15" fmla="*/ -2212 h 34"/>
                  <a:gd name="T16" fmla="+- 0 5797 5763"/>
                  <a:gd name="T17" fmla="*/ T16 w 34"/>
                  <a:gd name="T18" fmla="+- 0 -2221 -2245"/>
                  <a:gd name="T19" fmla="*/ -2221 h 34"/>
                  <a:gd name="T20" fmla="+- 0 5772 5763"/>
                  <a:gd name="T21" fmla="*/ T20 w 34"/>
                  <a:gd name="T22" fmla="+- 0 -2221 -2245"/>
                  <a:gd name="T23" fmla="*/ -2221 h 34"/>
                  <a:gd name="T24" fmla="+- 0 5772 5763"/>
                  <a:gd name="T25" fmla="*/ T24 w 34"/>
                  <a:gd name="T26" fmla="+- 0 -2245 -2245"/>
                  <a:gd name="T27" fmla="*/ -2245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9" y="0"/>
                    </a:moveTo>
                    <a:lnTo>
                      <a:pt x="0" y="0"/>
                    </a:lnTo>
                    <a:lnTo>
                      <a:pt x="0" y="33"/>
                    </a:lnTo>
                    <a:lnTo>
                      <a:pt x="34" y="33"/>
                    </a:lnTo>
                    <a:lnTo>
                      <a:pt x="34" y="24"/>
                    </a:lnTo>
                    <a:lnTo>
                      <a:pt x="9" y="24"/>
                    </a:lnTo>
                    <a:lnTo>
                      <a:pt x="9"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7" name="Group 626"/>
            <p:cNvGrpSpPr/>
            <p:nvPr/>
          </p:nvGrpSpPr>
          <p:grpSpPr>
            <a:xfrm>
              <a:off x="5444" y="-1708"/>
              <a:ext cx="106" cy="2"/>
              <a:chOff x="5444" y="-1708"/>
              <a:chExt cx="106" cy="2"/>
            </a:xfrm>
          </p:grpSpPr>
          <p:sp>
            <p:nvSpPr>
              <p:cNvPr id="1496" name="Freeform 627"/>
              <p:cNvSpPr/>
              <p:nvPr/>
            </p:nvSpPr>
            <p:spPr bwMode="auto">
              <a:xfrm>
                <a:off x="5444" y="-1708"/>
                <a:ext cx="106" cy="2"/>
              </a:xfrm>
              <a:custGeom>
                <a:gdLst>
                  <a:gd name="T0" fmla="+- 0 5444 5444"/>
                  <a:gd name="T1" fmla="*/ T0 w 106"/>
                  <a:gd name="T2" fmla="+- 0 5549 5444"/>
                  <a:gd name="T3" fmla="*/ T2 w 106"/>
                </a:gdLst>
                <a:cxnLst>
                  <a:cxn ang="0">
                    <a:pos x="T1" y="0"/>
                  </a:cxn>
                  <a:cxn ang="0">
                    <a:pos x="T3" y="0"/>
                  </a:cxn>
                </a:cxnLst>
                <a:rect l="0" t="0" r="r" b="b"/>
                <a:pathLst>
                  <a:path w="105">
                    <a:moveTo>
                      <a:pt x="0" y="0"/>
                    </a:moveTo>
                    <a:lnTo>
                      <a:pt x="105"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8" name="Group 628"/>
            <p:cNvGrpSpPr/>
            <p:nvPr/>
          </p:nvGrpSpPr>
          <p:grpSpPr>
            <a:xfrm>
              <a:off x="5444" y="-1708"/>
              <a:ext cx="211" cy="2"/>
              <a:chOff x="5444" y="-1708"/>
              <a:chExt cx="211" cy="2"/>
            </a:xfrm>
          </p:grpSpPr>
          <p:sp>
            <p:nvSpPr>
              <p:cNvPr id="1495" name="Freeform 629"/>
              <p:cNvSpPr/>
              <p:nvPr/>
            </p:nvSpPr>
            <p:spPr bwMode="auto">
              <a:xfrm>
                <a:off x="5444" y="-1708"/>
                <a:ext cx="211" cy="2"/>
              </a:xfrm>
              <a:custGeom>
                <a:gdLst>
                  <a:gd name="T0" fmla="+- 0 5444 5444"/>
                  <a:gd name="T1" fmla="*/ T0 w 211"/>
                  <a:gd name="T2" fmla="+- 0 5655 5444"/>
                  <a:gd name="T3" fmla="*/ T2 w 211"/>
                </a:gdLst>
                <a:cxnLst>
                  <a:cxn ang="0">
                    <a:pos x="T1" y="0"/>
                  </a:cxn>
                  <a:cxn ang="0">
                    <a:pos x="T3" y="0"/>
                  </a:cxn>
                </a:cxnLst>
                <a:rect l="0" t="0" r="r" b="b"/>
                <a:pathLst>
                  <a:path w="211">
                    <a:moveTo>
                      <a:pt x="0" y="0"/>
                    </a:moveTo>
                    <a:lnTo>
                      <a:pt x="211"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59" name="Group 630"/>
            <p:cNvGrpSpPr/>
            <p:nvPr/>
          </p:nvGrpSpPr>
          <p:grpSpPr>
            <a:xfrm>
              <a:off x="5655" y="-1765"/>
              <a:ext cx="9" cy="54"/>
              <a:chOff x="5655" y="-1765"/>
              <a:chExt cx="9" cy="54"/>
            </a:xfrm>
          </p:grpSpPr>
          <p:sp>
            <p:nvSpPr>
              <p:cNvPr id="1494" name="Freeform 631"/>
              <p:cNvSpPr/>
              <p:nvPr/>
            </p:nvSpPr>
            <p:spPr bwMode="auto">
              <a:xfrm>
                <a:off x="5655" y="-1765"/>
                <a:ext cx="9" cy="54"/>
              </a:xfrm>
              <a:custGeom>
                <a:gdLst>
                  <a:gd name="T0" fmla="+- 0 5655 5655"/>
                  <a:gd name="T1" fmla="*/ T0 w 9"/>
                  <a:gd name="T2" fmla="+- 0 -1712 -1765"/>
                  <a:gd name="T3" fmla="*/ -1712 h 54"/>
                  <a:gd name="T4" fmla="+- 0 5664 5655"/>
                  <a:gd name="T5" fmla="*/ T4 w 9"/>
                  <a:gd name="T6" fmla="+- 0 -1712 -1765"/>
                  <a:gd name="T7" fmla="*/ -1712 h 54"/>
                  <a:gd name="T8" fmla="+- 0 5664 5655"/>
                  <a:gd name="T9" fmla="*/ T8 w 9"/>
                  <a:gd name="T10" fmla="+- 0 -1765 -1765"/>
                  <a:gd name="T11" fmla="*/ -1765 h 54"/>
                  <a:gd name="T12" fmla="+- 0 5655 5655"/>
                  <a:gd name="T13" fmla="*/ T12 w 9"/>
                  <a:gd name="T14" fmla="+- 0 -1765 -1765"/>
                  <a:gd name="T15" fmla="*/ -1765 h 54"/>
                  <a:gd name="T16" fmla="+- 0 5655 5655"/>
                  <a:gd name="T17" fmla="*/ T16 w 9"/>
                  <a:gd name="T18" fmla="+- 0 -1712 -1765"/>
                  <a:gd name="T19" fmla="*/ -1712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0" name="Group 632"/>
            <p:cNvGrpSpPr/>
            <p:nvPr/>
          </p:nvGrpSpPr>
          <p:grpSpPr>
            <a:xfrm>
              <a:off x="5659" y="-1817"/>
              <a:ext cx="2" cy="54"/>
              <a:chOff x="5659" y="-1817"/>
              <a:chExt cx="2" cy="54"/>
            </a:xfrm>
          </p:grpSpPr>
          <p:sp>
            <p:nvSpPr>
              <p:cNvPr id="1493" name="Freeform 633"/>
              <p:cNvSpPr/>
              <p:nvPr/>
            </p:nvSpPr>
            <p:spPr bwMode="auto">
              <a:xfrm>
                <a:off x="5659" y="-1817"/>
                <a:ext cx="2" cy="54"/>
              </a:xfrm>
              <a:custGeom>
                <a:gdLst>
                  <a:gd name="T0" fmla="+- 0 -1763 -1817"/>
                  <a:gd name="T1" fmla="*/ -1763 h 54"/>
                  <a:gd name="T2" fmla="+- 0 -1817 -1817"/>
                  <a:gd name="T3" fmla="*/ -1817 h 54"/>
                  <a:gd name="T4" fmla="+- 0 -1763 -1817"/>
                  <a:gd name="T5" fmla="*/ -1763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1" name="Group 634"/>
            <p:cNvGrpSpPr/>
            <p:nvPr/>
          </p:nvGrpSpPr>
          <p:grpSpPr>
            <a:xfrm>
              <a:off x="5655" y="-1817"/>
              <a:ext cx="9" cy="54"/>
              <a:chOff x="5655" y="-1817"/>
              <a:chExt cx="9" cy="54"/>
            </a:xfrm>
          </p:grpSpPr>
          <p:sp>
            <p:nvSpPr>
              <p:cNvPr id="1492" name="Freeform 635"/>
              <p:cNvSpPr/>
              <p:nvPr/>
            </p:nvSpPr>
            <p:spPr bwMode="auto">
              <a:xfrm>
                <a:off x="5655" y="-1817"/>
                <a:ext cx="9" cy="54"/>
              </a:xfrm>
              <a:custGeom>
                <a:gdLst>
                  <a:gd name="T0" fmla="+- 0 5655 5655"/>
                  <a:gd name="T1" fmla="*/ T0 w 9"/>
                  <a:gd name="T2" fmla="+- 0 -1763 -1817"/>
                  <a:gd name="T3" fmla="*/ -1763 h 54"/>
                  <a:gd name="T4" fmla="+- 0 5664 5655"/>
                  <a:gd name="T5" fmla="*/ T4 w 9"/>
                  <a:gd name="T6" fmla="+- 0 -1763 -1817"/>
                  <a:gd name="T7" fmla="*/ -1763 h 54"/>
                  <a:gd name="T8" fmla="+- 0 5664 5655"/>
                  <a:gd name="T9" fmla="*/ T8 w 9"/>
                  <a:gd name="T10" fmla="+- 0 -1817 -1817"/>
                  <a:gd name="T11" fmla="*/ -1817 h 54"/>
                  <a:gd name="T12" fmla="+- 0 5655 5655"/>
                  <a:gd name="T13" fmla="*/ T12 w 9"/>
                  <a:gd name="T14" fmla="+- 0 -1817 -1817"/>
                  <a:gd name="T15" fmla="*/ -1817 h 54"/>
                  <a:gd name="T16" fmla="+- 0 5655 5655"/>
                  <a:gd name="T17" fmla="*/ T16 w 9"/>
                  <a:gd name="T18" fmla="+- 0 -1763 -1817"/>
                  <a:gd name="T19" fmla="*/ -1763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2" name="Group 636"/>
            <p:cNvGrpSpPr/>
            <p:nvPr/>
          </p:nvGrpSpPr>
          <p:grpSpPr>
            <a:xfrm>
              <a:off x="5659" y="-1869"/>
              <a:ext cx="2" cy="54"/>
              <a:chOff x="5659" y="-1869"/>
              <a:chExt cx="2" cy="54"/>
            </a:xfrm>
          </p:grpSpPr>
          <p:sp>
            <p:nvSpPr>
              <p:cNvPr id="1491" name="Freeform 637"/>
              <p:cNvSpPr/>
              <p:nvPr/>
            </p:nvSpPr>
            <p:spPr bwMode="auto">
              <a:xfrm>
                <a:off x="5659" y="-1869"/>
                <a:ext cx="2" cy="54"/>
              </a:xfrm>
              <a:custGeom>
                <a:gdLst>
                  <a:gd name="T0" fmla="+- 0 -1815 -1869"/>
                  <a:gd name="T1" fmla="*/ -1815 h 54"/>
                  <a:gd name="T2" fmla="+- 0 -1869 -1869"/>
                  <a:gd name="T3" fmla="*/ -1869 h 54"/>
                  <a:gd name="T4" fmla="+- 0 -1815 -1869"/>
                  <a:gd name="T5" fmla="*/ -181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3" name="Group 638"/>
            <p:cNvGrpSpPr/>
            <p:nvPr/>
          </p:nvGrpSpPr>
          <p:grpSpPr>
            <a:xfrm>
              <a:off x="5655" y="-1869"/>
              <a:ext cx="9" cy="54"/>
              <a:chOff x="5655" y="-1869"/>
              <a:chExt cx="9" cy="54"/>
            </a:xfrm>
          </p:grpSpPr>
          <p:sp>
            <p:nvSpPr>
              <p:cNvPr id="1490" name="Freeform 639"/>
              <p:cNvSpPr/>
              <p:nvPr/>
            </p:nvSpPr>
            <p:spPr bwMode="auto">
              <a:xfrm>
                <a:off x="5655" y="-1869"/>
                <a:ext cx="9" cy="54"/>
              </a:xfrm>
              <a:custGeom>
                <a:gdLst>
                  <a:gd name="T0" fmla="+- 0 5655 5655"/>
                  <a:gd name="T1" fmla="*/ T0 w 9"/>
                  <a:gd name="T2" fmla="+- 0 -1815 -1869"/>
                  <a:gd name="T3" fmla="*/ -1815 h 54"/>
                  <a:gd name="T4" fmla="+- 0 5664 5655"/>
                  <a:gd name="T5" fmla="*/ T4 w 9"/>
                  <a:gd name="T6" fmla="+- 0 -1815 -1869"/>
                  <a:gd name="T7" fmla="*/ -1815 h 54"/>
                  <a:gd name="T8" fmla="+- 0 5664 5655"/>
                  <a:gd name="T9" fmla="*/ T8 w 9"/>
                  <a:gd name="T10" fmla="+- 0 -1869 -1869"/>
                  <a:gd name="T11" fmla="*/ -1869 h 54"/>
                  <a:gd name="T12" fmla="+- 0 5655 5655"/>
                  <a:gd name="T13" fmla="*/ T12 w 9"/>
                  <a:gd name="T14" fmla="+- 0 -1869 -1869"/>
                  <a:gd name="T15" fmla="*/ -1869 h 54"/>
                  <a:gd name="T16" fmla="+- 0 5655 5655"/>
                  <a:gd name="T17" fmla="*/ T16 w 9"/>
                  <a:gd name="T18" fmla="+- 0 -1815 -1869"/>
                  <a:gd name="T19" fmla="*/ -181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4" name="Group 640"/>
            <p:cNvGrpSpPr/>
            <p:nvPr/>
          </p:nvGrpSpPr>
          <p:grpSpPr>
            <a:xfrm>
              <a:off x="5659" y="-1921"/>
              <a:ext cx="2" cy="54"/>
              <a:chOff x="5659" y="-1921"/>
              <a:chExt cx="2" cy="54"/>
            </a:xfrm>
          </p:grpSpPr>
          <p:sp>
            <p:nvSpPr>
              <p:cNvPr id="1489" name="Freeform 641"/>
              <p:cNvSpPr/>
              <p:nvPr/>
            </p:nvSpPr>
            <p:spPr bwMode="auto">
              <a:xfrm>
                <a:off x="5659" y="-1921"/>
                <a:ext cx="2" cy="54"/>
              </a:xfrm>
              <a:custGeom>
                <a:gdLst>
                  <a:gd name="T0" fmla="+- 0 -1867 -1921"/>
                  <a:gd name="T1" fmla="*/ -1867 h 54"/>
                  <a:gd name="T2" fmla="+- 0 -1921 -1921"/>
                  <a:gd name="T3" fmla="*/ -1921 h 54"/>
                  <a:gd name="T4" fmla="+- 0 -1867 -1921"/>
                  <a:gd name="T5" fmla="*/ -186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5" name="Group 642"/>
            <p:cNvGrpSpPr/>
            <p:nvPr/>
          </p:nvGrpSpPr>
          <p:grpSpPr>
            <a:xfrm>
              <a:off x="5655" y="-1921"/>
              <a:ext cx="9" cy="54"/>
              <a:chOff x="5655" y="-1921"/>
              <a:chExt cx="9" cy="54"/>
            </a:xfrm>
          </p:grpSpPr>
          <p:sp>
            <p:nvSpPr>
              <p:cNvPr id="1488" name="Freeform 643"/>
              <p:cNvSpPr/>
              <p:nvPr/>
            </p:nvSpPr>
            <p:spPr bwMode="auto">
              <a:xfrm>
                <a:off x="5655" y="-1921"/>
                <a:ext cx="9" cy="54"/>
              </a:xfrm>
              <a:custGeom>
                <a:gdLst>
                  <a:gd name="T0" fmla="+- 0 5655 5655"/>
                  <a:gd name="T1" fmla="*/ T0 w 9"/>
                  <a:gd name="T2" fmla="+- 0 -1867 -1921"/>
                  <a:gd name="T3" fmla="*/ -1867 h 54"/>
                  <a:gd name="T4" fmla="+- 0 5664 5655"/>
                  <a:gd name="T5" fmla="*/ T4 w 9"/>
                  <a:gd name="T6" fmla="+- 0 -1867 -1921"/>
                  <a:gd name="T7" fmla="*/ -1867 h 54"/>
                  <a:gd name="T8" fmla="+- 0 5664 5655"/>
                  <a:gd name="T9" fmla="*/ T8 w 9"/>
                  <a:gd name="T10" fmla="+- 0 -1921 -1921"/>
                  <a:gd name="T11" fmla="*/ -1921 h 54"/>
                  <a:gd name="T12" fmla="+- 0 5655 5655"/>
                  <a:gd name="T13" fmla="*/ T12 w 9"/>
                  <a:gd name="T14" fmla="+- 0 -1921 -1921"/>
                  <a:gd name="T15" fmla="*/ -1921 h 54"/>
                  <a:gd name="T16" fmla="+- 0 5655 5655"/>
                  <a:gd name="T17" fmla="*/ T16 w 9"/>
                  <a:gd name="T18" fmla="+- 0 -1867 -1921"/>
                  <a:gd name="T19" fmla="*/ -186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6" name="Group 644"/>
            <p:cNvGrpSpPr/>
            <p:nvPr/>
          </p:nvGrpSpPr>
          <p:grpSpPr>
            <a:xfrm>
              <a:off x="5659" y="-1972"/>
              <a:ext cx="2" cy="54"/>
              <a:chOff x="5659" y="-1972"/>
              <a:chExt cx="2" cy="54"/>
            </a:xfrm>
          </p:grpSpPr>
          <p:sp>
            <p:nvSpPr>
              <p:cNvPr id="1487" name="Freeform 645"/>
              <p:cNvSpPr/>
              <p:nvPr/>
            </p:nvSpPr>
            <p:spPr bwMode="auto">
              <a:xfrm>
                <a:off x="5659" y="-1972"/>
                <a:ext cx="2" cy="54"/>
              </a:xfrm>
              <a:custGeom>
                <a:gdLst>
                  <a:gd name="T0" fmla="+- 0 -1919 -1972"/>
                  <a:gd name="T1" fmla="*/ -1919 h 54"/>
                  <a:gd name="T2" fmla="+- 0 -1972 -1972"/>
                  <a:gd name="T3" fmla="*/ -1972 h 54"/>
                  <a:gd name="T4" fmla="+- 0 -1919 -1972"/>
                  <a:gd name="T5" fmla="*/ -1919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7" name="Group 646"/>
            <p:cNvGrpSpPr/>
            <p:nvPr/>
          </p:nvGrpSpPr>
          <p:grpSpPr>
            <a:xfrm>
              <a:off x="5655" y="-1972"/>
              <a:ext cx="9" cy="54"/>
              <a:chOff x="5655" y="-1972"/>
              <a:chExt cx="9" cy="54"/>
            </a:xfrm>
          </p:grpSpPr>
          <p:sp>
            <p:nvSpPr>
              <p:cNvPr id="1486" name="Freeform 647"/>
              <p:cNvSpPr/>
              <p:nvPr/>
            </p:nvSpPr>
            <p:spPr bwMode="auto">
              <a:xfrm>
                <a:off x="5655" y="-1972"/>
                <a:ext cx="9" cy="54"/>
              </a:xfrm>
              <a:custGeom>
                <a:gdLst>
                  <a:gd name="T0" fmla="+- 0 5655 5655"/>
                  <a:gd name="T1" fmla="*/ T0 w 9"/>
                  <a:gd name="T2" fmla="+- 0 -1919 -1972"/>
                  <a:gd name="T3" fmla="*/ -1919 h 54"/>
                  <a:gd name="T4" fmla="+- 0 5664 5655"/>
                  <a:gd name="T5" fmla="*/ T4 w 9"/>
                  <a:gd name="T6" fmla="+- 0 -1919 -1972"/>
                  <a:gd name="T7" fmla="*/ -1919 h 54"/>
                  <a:gd name="T8" fmla="+- 0 5664 5655"/>
                  <a:gd name="T9" fmla="*/ T8 w 9"/>
                  <a:gd name="T10" fmla="+- 0 -1972 -1972"/>
                  <a:gd name="T11" fmla="*/ -1972 h 54"/>
                  <a:gd name="T12" fmla="+- 0 5655 5655"/>
                  <a:gd name="T13" fmla="*/ T12 w 9"/>
                  <a:gd name="T14" fmla="+- 0 -1972 -1972"/>
                  <a:gd name="T15" fmla="*/ -1972 h 54"/>
                  <a:gd name="T16" fmla="+- 0 5655 5655"/>
                  <a:gd name="T17" fmla="*/ T16 w 9"/>
                  <a:gd name="T18" fmla="+- 0 -1919 -1972"/>
                  <a:gd name="T19" fmla="*/ -1919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8" name="Group 648"/>
            <p:cNvGrpSpPr/>
            <p:nvPr/>
          </p:nvGrpSpPr>
          <p:grpSpPr>
            <a:xfrm>
              <a:off x="5659" y="-2024"/>
              <a:ext cx="2" cy="54"/>
              <a:chOff x="5659" y="-2024"/>
              <a:chExt cx="2" cy="54"/>
            </a:xfrm>
          </p:grpSpPr>
          <p:sp>
            <p:nvSpPr>
              <p:cNvPr id="1485" name="Freeform 649"/>
              <p:cNvSpPr/>
              <p:nvPr/>
            </p:nvSpPr>
            <p:spPr bwMode="auto">
              <a:xfrm>
                <a:off x="5659" y="-2024"/>
                <a:ext cx="2" cy="54"/>
              </a:xfrm>
              <a:custGeom>
                <a:gdLst>
                  <a:gd name="T0" fmla="+- 0 -1970 -2024"/>
                  <a:gd name="T1" fmla="*/ -1970 h 54"/>
                  <a:gd name="T2" fmla="+- 0 -2024 -2024"/>
                  <a:gd name="T3" fmla="*/ -2024 h 54"/>
                  <a:gd name="T4" fmla="+- 0 -1970 -2024"/>
                  <a:gd name="T5" fmla="*/ -197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69" name="Group 650"/>
            <p:cNvGrpSpPr/>
            <p:nvPr/>
          </p:nvGrpSpPr>
          <p:grpSpPr>
            <a:xfrm>
              <a:off x="5655" y="-2024"/>
              <a:ext cx="9" cy="54"/>
              <a:chOff x="5655" y="-2024"/>
              <a:chExt cx="9" cy="54"/>
            </a:xfrm>
          </p:grpSpPr>
          <p:sp>
            <p:nvSpPr>
              <p:cNvPr id="1484" name="Freeform 651"/>
              <p:cNvSpPr/>
              <p:nvPr/>
            </p:nvSpPr>
            <p:spPr bwMode="auto">
              <a:xfrm>
                <a:off x="5655" y="-2024"/>
                <a:ext cx="9" cy="54"/>
              </a:xfrm>
              <a:custGeom>
                <a:gdLst>
                  <a:gd name="T0" fmla="+- 0 5655 5655"/>
                  <a:gd name="T1" fmla="*/ T0 w 9"/>
                  <a:gd name="T2" fmla="+- 0 -1970 -2024"/>
                  <a:gd name="T3" fmla="*/ -1970 h 54"/>
                  <a:gd name="T4" fmla="+- 0 5664 5655"/>
                  <a:gd name="T5" fmla="*/ T4 w 9"/>
                  <a:gd name="T6" fmla="+- 0 -1970 -2024"/>
                  <a:gd name="T7" fmla="*/ -1970 h 54"/>
                  <a:gd name="T8" fmla="+- 0 5664 5655"/>
                  <a:gd name="T9" fmla="*/ T8 w 9"/>
                  <a:gd name="T10" fmla="+- 0 -2024 -2024"/>
                  <a:gd name="T11" fmla="*/ -2024 h 54"/>
                  <a:gd name="T12" fmla="+- 0 5655 5655"/>
                  <a:gd name="T13" fmla="*/ T12 w 9"/>
                  <a:gd name="T14" fmla="+- 0 -2024 -2024"/>
                  <a:gd name="T15" fmla="*/ -2024 h 54"/>
                  <a:gd name="T16" fmla="+- 0 5655 5655"/>
                  <a:gd name="T17" fmla="*/ T16 w 9"/>
                  <a:gd name="T18" fmla="+- 0 -1970 -2024"/>
                  <a:gd name="T19" fmla="*/ -197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0" name="Group 652"/>
            <p:cNvGrpSpPr/>
            <p:nvPr/>
          </p:nvGrpSpPr>
          <p:grpSpPr>
            <a:xfrm>
              <a:off x="5659" y="-2076"/>
              <a:ext cx="2" cy="54"/>
              <a:chOff x="5659" y="-2076"/>
              <a:chExt cx="2" cy="54"/>
            </a:xfrm>
          </p:grpSpPr>
          <p:sp>
            <p:nvSpPr>
              <p:cNvPr id="1483" name="Freeform 653"/>
              <p:cNvSpPr/>
              <p:nvPr/>
            </p:nvSpPr>
            <p:spPr bwMode="auto">
              <a:xfrm>
                <a:off x="5659" y="-2076"/>
                <a:ext cx="2" cy="54"/>
              </a:xfrm>
              <a:custGeom>
                <a:gdLst>
                  <a:gd name="T0" fmla="+- 0 -2022 -2076"/>
                  <a:gd name="T1" fmla="*/ -2022 h 54"/>
                  <a:gd name="T2" fmla="+- 0 -2076 -2076"/>
                  <a:gd name="T3" fmla="*/ -2076 h 54"/>
                  <a:gd name="T4" fmla="+- 0 -2022 -2076"/>
                  <a:gd name="T5" fmla="*/ -2022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1" name="Group 654"/>
            <p:cNvGrpSpPr/>
            <p:nvPr/>
          </p:nvGrpSpPr>
          <p:grpSpPr>
            <a:xfrm>
              <a:off x="5655" y="-2076"/>
              <a:ext cx="9" cy="54"/>
              <a:chOff x="5655" y="-2076"/>
              <a:chExt cx="9" cy="54"/>
            </a:xfrm>
          </p:grpSpPr>
          <p:sp>
            <p:nvSpPr>
              <p:cNvPr id="1482" name="Freeform 655"/>
              <p:cNvSpPr/>
              <p:nvPr/>
            </p:nvSpPr>
            <p:spPr bwMode="auto">
              <a:xfrm>
                <a:off x="5655" y="-2076"/>
                <a:ext cx="9" cy="54"/>
              </a:xfrm>
              <a:custGeom>
                <a:gdLst>
                  <a:gd name="T0" fmla="+- 0 5655 5655"/>
                  <a:gd name="T1" fmla="*/ T0 w 9"/>
                  <a:gd name="T2" fmla="+- 0 -2022 -2076"/>
                  <a:gd name="T3" fmla="*/ -2022 h 54"/>
                  <a:gd name="T4" fmla="+- 0 5664 5655"/>
                  <a:gd name="T5" fmla="*/ T4 w 9"/>
                  <a:gd name="T6" fmla="+- 0 -2022 -2076"/>
                  <a:gd name="T7" fmla="*/ -2022 h 54"/>
                  <a:gd name="T8" fmla="+- 0 5664 5655"/>
                  <a:gd name="T9" fmla="*/ T8 w 9"/>
                  <a:gd name="T10" fmla="+- 0 -2076 -2076"/>
                  <a:gd name="T11" fmla="*/ -2076 h 54"/>
                  <a:gd name="T12" fmla="+- 0 5655 5655"/>
                  <a:gd name="T13" fmla="*/ T12 w 9"/>
                  <a:gd name="T14" fmla="+- 0 -2076 -2076"/>
                  <a:gd name="T15" fmla="*/ -2076 h 54"/>
                  <a:gd name="T16" fmla="+- 0 5655 5655"/>
                  <a:gd name="T17" fmla="*/ T16 w 9"/>
                  <a:gd name="T18" fmla="+- 0 -2022 -2076"/>
                  <a:gd name="T19" fmla="*/ -2022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2" name="Group 656"/>
            <p:cNvGrpSpPr/>
            <p:nvPr/>
          </p:nvGrpSpPr>
          <p:grpSpPr>
            <a:xfrm>
              <a:off x="5659" y="-2127"/>
              <a:ext cx="2" cy="54"/>
              <a:chOff x="5659" y="-2127"/>
              <a:chExt cx="2" cy="54"/>
            </a:xfrm>
          </p:grpSpPr>
          <p:sp>
            <p:nvSpPr>
              <p:cNvPr id="1481" name="Freeform 657"/>
              <p:cNvSpPr/>
              <p:nvPr/>
            </p:nvSpPr>
            <p:spPr bwMode="auto">
              <a:xfrm>
                <a:off x="5659" y="-2127"/>
                <a:ext cx="2" cy="54"/>
              </a:xfrm>
              <a:custGeom>
                <a:gdLst>
                  <a:gd name="T0" fmla="+- 0 -2074 -2127"/>
                  <a:gd name="T1" fmla="*/ -2074 h 54"/>
                  <a:gd name="T2" fmla="+- 0 -2127 -2127"/>
                  <a:gd name="T3" fmla="*/ -2127 h 54"/>
                  <a:gd name="T4" fmla="+- 0 -2074 -2127"/>
                  <a:gd name="T5" fmla="*/ -2074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3" name="Group 658"/>
            <p:cNvGrpSpPr/>
            <p:nvPr/>
          </p:nvGrpSpPr>
          <p:grpSpPr>
            <a:xfrm>
              <a:off x="5655" y="-2127"/>
              <a:ext cx="9" cy="54"/>
              <a:chOff x="5655" y="-2127"/>
              <a:chExt cx="9" cy="54"/>
            </a:xfrm>
          </p:grpSpPr>
          <p:sp>
            <p:nvSpPr>
              <p:cNvPr id="1480" name="Freeform 659"/>
              <p:cNvSpPr/>
              <p:nvPr/>
            </p:nvSpPr>
            <p:spPr bwMode="auto">
              <a:xfrm>
                <a:off x="5655" y="-2127"/>
                <a:ext cx="9" cy="54"/>
              </a:xfrm>
              <a:custGeom>
                <a:gdLst>
                  <a:gd name="T0" fmla="+- 0 5655 5655"/>
                  <a:gd name="T1" fmla="*/ T0 w 9"/>
                  <a:gd name="T2" fmla="+- 0 -2074 -2127"/>
                  <a:gd name="T3" fmla="*/ -2074 h 54"/>
                  <a:gd name="T4" fmla="+- 0 5664 5655"/>
                  <a:gd name="T5" fmla="*/ T4 w 9"/>
                  <a:gd name="T6" fmla="+- 0 -2074 -2127"/>
                  <a:gd name="T7" fmla="*/ -2074 h 54"/>
                  <a:gd name="T8" fmla="+- 0 5664 5655"/>
                  <a:gd name="T9" fmla="*/ T8 w 9"/>
                  <a:gd name="T10" fmla="+- 0 -2127 -2127"/>
                  <a:gd name="T11" fmla="*/ -2127 h 54"/>
                  <a:gd name="T12" fmla="+- 0 5655 5655"/>
                  <a:gd name="T13" fmla="*/ T12 w 9"/>
                  <a:gd name="T14" fmla="+- 0 -2127 -2127"/>
                  <a:gd name="T15" fmla="*/ -2127 h 54"/>
                  <a:gd name="T16" fmla="+- 0 5655 5655"/>
                  <a:gd name="T17" fmla="*/ T16 w 9"/>
                  <a:gd name="T18" fmla="+- 0 -2074 -2127"/>
                  <a:gd name="T19" fmla="*/ -2074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4" name="Group 660"/>
            <p:cNvGrpSpPr/>
            <p:nvPr/>
          </p:nvGrpSpPr>
          <p:grpSpPr>
            <a:xfrm>
              <a:off x="5659" y="-2179"/>
              <a:ext cx="2" cy="54"/>
              <a:chOff x="5659" y="-2179"/>
              <a:chExt cx="2" cy="54"/>
            </a:xfrm>
          </p:grpSpPr>
          <p:sp>
            <p:nvSpPr>
              <p:cNvPr id="1479" name="Freeform 661"/>
              <p:cNvSpPr/>
              <p:nvPr/>
            </p:nvSpPr>
            <p:spPr bwMode="auto">
              <a:xfrm>
                <a:off x="5659" y="-2179"/>
                <a:ext cx="2" cy="54"/>
              </a:xfrm>
              <a:custGeom>
                <a:gdLst>
                  <a:gd name="T0" fmla="+- 0 -2125 -2179"/>
                  <a:gd name="T1" fmla="*/ -2125 h 54"/>
                  <a:gd name="T2" fmla="+- 0 -2179 -2179"/>
                  <a:gd name="T3" fmla="*/ -2179 h 54"/>
                  <a:gd name="T4" fmla="+- 0 -2125 -2179"/>
                  <a:gd name="T5" fmla="*/ -212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5" name="Group 662"/>
            <p:cNvGrpSpPr/>
            <p:nvPr/>
          </p:nvGrpSpPr>
          <p:grpSpPr>
            <a:xfrm>
              <a:off x="5655" y="-2179"/>
              <a:ext cx="9" cy="54"/>
              <a:chOff x="5655" y="-2179"/>
              <a:chExt cx="9" cy="54"/>
            </a:xfrm>
          </p:grpSpPr>
          <p:sp>
            <p:nvSpPr>
              <p:cNvPr id="1478" name="Freeform 663"/>
              <p:cNvSpPr/>
              <p:nvPr/>
            </p:nvSpPr>
            <p:spPr bwMode="auto">
              <a:xfrm>
                <a:off x="5655" y="-2179"/>
                <a:ext cx="9" cy="54"/>
              </a:xfrm>
              <a:custGeom>
                <a:gdLst>
                  <a:gd name="T0" fmla="+- 0 5655 5655"/>
                  <a:gd name="T1" fmla="*/ T0 w 9"/>
                  <a:gd name="T2" fmla="+- 0 -2125 -2179"/>
                  <a:gd name="T3" fmla="*/ -2125 h 54"/>
                  <a:gd name="T4" fmla="+- 0 5664 5655"/>
                  <a:gd name="T5" fmla="*/ T4 w 9"/>
                  <a:gd name="T6" fmla="+- 0 -2125 -2179"/>
                  <a:gd name="T7" fmla="*/ -2125 h 54"/>
                  <a:gd name="T8" fmla="+- 0 5664 5655"/>
                  <a:gd name="T9" fmla="*/ T8 w 9"/>
                  <a:gd name="T10" fmla="+- 0 -2179 -2179"/>
                  <a:gd name="T11" fmla="*/ -2179 h 54"/>
                  <a:gd name="T12" fmla="+- 0 5655 5655"/>
                  <a:gd name="T13" fmla="*/ T12 w 9"/>
                  <a:gd name="T14" fmla="+- 0 -2179 -2179"/>
                  <a:gd name="T15" fmla="*/ -2179 h 54"/>
                  <a:gd name="T16" fmla="+- 0 5655 5655"/>
                  <a:gd name="T17" fmla="*/ T16 w 9"/>
                  <a:gd name="T18" fmla="+- 0 -2125 -2179"/>
                  <a:gd name="T19" fmla="*/ -212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6" name="Group 664"/>
            <p:cNvGrpSpPr/>
            <p:nvPr/>
          </p:nvGrpSpPr>
          <p:grpSpPr>
            <a:xfrm>
              <a:off x="5659" y="-2231"/>
              <a:ext cx="2" cy="54"/>
              <a:chOff x="5659" y="-2231"/>
              <a:chExt cx="2" cy="54"/>
            </a:xfrm>
          </p:grpSpPr>
          <p:sp>
            <p:nvSpPr>
              <p:cNvPr id="1477" name="Freeform 665"/>
              <p:cNvSpPr/>
              <p:nvPr/>
            </p:nvSpPr>
            <p:spPr bwMode="auto">
              <a:xfrm>
                <a:off x="5659" y="-2231"/>
                <a:ext cx="2" cy="54"/>
              </a:xfrm>
              <a:custGeom>
                <a:gdLst>
                  <a:gd name="T0" fmla="+- 0 -2177 -2231"/>
                  <a:gd name="T1" fmla="*/ -2177 h 54"/>
                  <a:gd name="T2" fmla="+- 0 -2231 -2231"/>
                  <a:gd name="T3" fmla="*/ -2231 h 54"/>
                  <a:gd name="T4" fmla="+- 0 -2177 -2231"/>
                  <a:gd name="T5" fmla="*/ -217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7" name="Group 666"/>
            <p:cNvGrpSpPr/>
            <p:nvPr/>
          </p:nvGrpSpPr>
          <p:grpSpPr>
            <a:xfrm>
              <a:off x="5655" y="-2231"/>
              <a:ext cx="9" cy="54"/>
              <a:chOff x="5655" y="-2231"/>
              <a:chExt cx="9" cy="54"/>
            </a:xfrm>
          </p:grpSpPr>
          <p:sp>
            <p:nvSpPr>
              <p:cNvPr id="1476" name="Freeform 667"/>
              <p:cNvSpPr/>
              <p:nvPr/>
            </p:nvSpPr>
            <p:spPr bwMode="auto">
              <a:xfrm>
                <a:off x="5655" y="-2231"/>
                <a:ext cx="9" cy="54"/>
              </a:xfrm>
              <a:custGeom>
                <a:gdLst>
                  <a:gd name="T0" fmla="+- 0 5655 5655"/>
                  <a:gd name="T1" fmla="*/ T0 w 9"/>
                  <a:gd name="T2" fmla="+- 0 -2177 -2231"/>
                  <a:gd name="T3" fmla="*/ -2177 h 54"/>
                  <a:gd name="T4" fmla="+- 0 5664 5655"/>
                  <a:gd name="T5" fmla="*/ T4 w 9"/>
                  <a:gd name="T6" fmla="+- 0 -2177 -2231"/>
                  <a:gd name="T7" fmla="*/ -2177 h 54"/>
                  <a:gd name="T8" fmla="+- 0 5664 5655"/>
                  <a:gd name="T9" fmla="*/ T8 w 9"/>
                  <a:gd name="T10" fmla="+- 0 -2231 -2231"/>
                  <a:gd name="T11" fmla="*/ -2231 h 54"/>
                  <a:gd name="T12" fmla="+- 0 5655 5655"/>
                  <a:gd name="T13" fmla="*/ T12 w 9"/>
                  <a:gd name="T14" fmla="+- 0 -2231 -2231"/>
                  <a:gd name="T15" fmla="*/ -2231 h 54"/>
                  <a:gd name="T16" fmla="+- 0 5655 5655"/>
                  <a:gd name="T17" fmla="*/ T16 w 9"/>
                  <a:gd name="T18" fmla="+- 0 -2177 -2231"/>
                  <a:gd name="T19" fmla="*/ -217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8" name="Group 668"/>
            <p:cNvGrpSpPr/>
            <p:nvPr/>
          </p:nvGrpSpPr>
          <p:grpSpPr>
            <a:xfrm>
              <a:off x="5659" y="-2282"/>
              <a:ext cx="2" cy="54"/>
              <a:chOff x="5659" y="-2282"/>
              <a:chExt cx="2" cy="54"/>
            </a:xfrm>
          </p:grpSpPr>
          <p:sp>
            <p:nvSpPr>
              <p:cNvPr id="1475" name="Freeform 669"/>
              <p:cNvSpPr/>
              <p:nvPr/>
            </p:nvSpPr>
            <p:spPr bwMode="auto">
              <a:xfrm>
                <a:off x="5659" y="-2282"/>
                <a:ext cx="2" cy="54"/>
              </a:xfrm>
              <a:custGeom>
                <a:gdLst>
                  <a:gd name="T0" fmla="+- 0 -2229 -2282"/>
                  <a:gd name="T1" fmla="*/ -2229 h 54"/>
                  <a:gd name="T2" fmla="+- 0 -2282 -2282"/>
                  <a:gd name="T3" fmla="*/ -2282 h 54"/>
                  <a:gd name="T4" fmla="+- 0 -2229 -2282"/>
                  <a:gd name="T5" fmla="*/ -2229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79" name="Group 670"/>
            <p:cNvGrpSpPr/>
            <p:nvPr/>
          </p:nvGrpSpPr>
          <p:grpSpPr>
            <a:xfrm>
              <a:off x="5655" y="-2282"/>
              <a:ext cx="9" cy="54"/>
              <a:chOff x="5655" y="-2282"/>
              <a:chExt cx="9" cy="54"/>
            </a:xfrm>
          </p:grpSpPr>
          <p:sp>
            <p:nvSpPr>
              <p:cNvPr id="1474" name="Freeform 671"/>
              <p:cNvSpPr/>
              <p:nvPr/>
            </p:nvSpPr>
            <p:spPr bwMode="auto">
              <a:xfrm>
                <a:off x="5655" y="-2282"/>
                <a:ext cx="9" cy="54"/>
              </a:xfrm>
              <a:custGeom>
                <a:gdLst>
                  <a:gd name="T0" fmla="+- 0 5655 5655"/>
                  <a:gd name="T1" fmla="*/ T0 w 9"/>
                  <a:gd name="T2" fmla="+- 0 -2229 -2282"/>
                  <a:gd name="T3" fmla="*/ -2229 h 54"/>
                  <a:gd name="T4" fmla="+- 0 5664 5655"/>
                  <a:gd name="T5" fmla="*/ T4 w 9"/>
                  <a:gd name="T6" fmla="+- 0 -2229 -2282"/>
                  <a:gd name="T7" fmla="*/ -2229 h 54"/>
                  <a:gd name="T8" fmla="+- 0 5664 5655"/>
                  <a:gd name="T9" fmla="*/ T8 w 9"/>
                  <a:gd name="T10" fmla="+- 0 -2282 -2282"/>
                  <a:gd name="T11" fmla="*/ -2282 h 54"/>
                  <a:gd name="T12" fmla="+- 0 5655 5655"/>
                  <a:gd name="T13" fmla="*/ T12 w 9"/>
                  <a:gd name="T14" fmla="+- 0 -2282 -2282"/>
                  <a:gd name="T15" fmla="*/ -2282 h 54"/>
                  <a:gd name="T16" fmla="+- 0 5655 5655"/>
                  <a:gd name="T17" fmla="*/ T16 w 9"/>
                  <a:gd name="T18" fmla="+- 0 -2229 -2282"/>
                  <a:gd name="T19" fmla="*/ -2229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0" name="Group 672"/>
            <p:cNvGrpSpPr/>
            <p:nvPr/>
          </p:nvGrpSpPr>
          <p:grpSpPr>
            <a:xfrm>
              <a:off x="5659" y="-2334"/>
              <a:ext cx="2" cy="54"/>
              <a:chOff x="5659" y="-2334"/>
              <a:chExt cx="2" cy="54"/>
            </a:xfrm>
          </p:grpSpPr>
          <p:sp>
            <p:nvSpPr>
              <p:cNvPr id="1473" name="Freeform 673"/>
              <p:cNvSpPr/>
              <p:nvPr/>
            </p:nvSpPr>
            <p:spPr bwMode="auto">
              <a:xfrm>
                <a:off x="5659" y="-2334"/>
                <a:ext cx="2" cy="54"/>
              </a:xfrm>
              <a:custGeom>
                <a:gdLst>
                  <a:gd name="T0" fmla="+- 0 -2280 -2334"/>
                  <a:gd name="T1" fmla="*/ -2280 h 54"/>
                  <a:gd name="T2" fmla="+- 0 -2334 -2334"/>
                  <a:gd name="T3" fmla="*/ -2334 h 54"/>
                  <a:gd name="T4" fmla="+- 0 -2280 -2334"/>
                  <a:gd name="T5" fmla="*/ -228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1" name="Group 674"/>
            <p:cNvGrpSpPr/>
            <p:nvPr/>
          </p:nvGrpSpPr>
          <p:grpSpPr>
            <a:xfrm>
              <a:off x="5655" y="-2334"/>
              <a:ext cx="9" cy="54"/>
              <a:chOff x="5655" y="-2334"/>
              <a:chExt cx="9" cy="54"/>
            </a:xfrm>
          </p:grpSpPr>
          <p:sp>
            <p:nvSpPr>
              <p:cNvPr id="1472" name="Freeform 675"/>
              <p:cNvSpPr/>
              <p:nvPr/>
            </p:nvSpPr>
            <p:spPr bwMode="auto">
              <a:xfrm>
                <a:off x="5655" y="-2334"/>
                <a:ext cx="9" cy="54"/>
              </a:xfrm>
              <a:custGeom>
                <a:gdLst>
                  <a:gd name="T0" fmla="+- 0 5655 5655"/>
                  <a:gd name="T1" fmla="*/ T0 w 9"/>
                  <a:gd name="T2" fmla="+- 0 -2280 -2334"/>
                  <a:gd name="T3" fmla="*/ -2280 h 54"/>
                  <a:gd name="T4" fmla="+- 0 5664 5655"/>
                  <a:gd name="T5" fmla="*/ T4 w 9"/>
                  <a:gd name="T6" fmla="+- 0 -2280 -2334"/>
                  <a:gd name="T7" fmla="*/ -2280 h 54"/>
                  <a:gd name="T8" fmla="+- 0 5664 5655"/>
                  <a:gd name="T9" fmla="*/ T8 w 9"/>
                  <a:gd name="T10" fmla="+- 0 -2334 -2334"/>
                  <a:gd name="T11" fmla="*/ -2334 h 54"/>
                  <a:gd name="T12" fmla="+- 0 5655 5655"/>
                  <a:gd name="T13" fmla="*/ T12 w 9"/>
                  <a:gd name="T14" fmla="+- 0 -2334 -2334"/>
                  <a:gd name="T15" fmla="*/ -2334 h 54"/>
                  <a:gd name="T16" fmla="+- 0 5655 5655"/>
                  <a:gd name="T17" fmla="*/ T16 w 9"/>
                  <a:gd name="T18" fmla="+- 0 -2280 -2334"/>
                  <a:gd name="T19" fmla="*/ -228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2" name="Group 676"/>
            <p:cNvGrpSpPr/>
            <p:nvPr/>
          </p:nvGrpSpPr>
          <p:grpSpPr>
            <a:xfrm>
              <a:off x="5659" y="-2386"/>
              <a:ext cx="2" cy="54"/>
              <a:chOff x="5659" y="-2386"/>
              <a:chExt cx="2" cy="54"/>
            </a:xfrm>
          </p:grpSpPr>
          <p:sp>
            <p:nvSpPr>
              <p:cNvPr id="1471" name="Freeform 677"/>
              <p:cNvSpPr/>
              <p:nvPr/>
            </p:nvSpPr>
            <p:spPr bwMode="auto">
              <a:xfrm>
                <a:off x="5659" y="-2386"/>
                <a:ext cx="2" cy="54"/>
              </a:xfrm>
              <a:custGeom>
                <a:gdLst>
                  <a:gd name="T0" fmla="+- 0 -2332 -2386"/>
                  <a:gd name="T1" fmla="*/ -2332 h 54"/>
                  <a:gd name="T2" fmla="+- 0 -2386 -2386"/>
                  <a:gd name="T3" fmla="*/ -2386 h 54"/>
                  <a:gd name="T4" fmla="+- 0 -2332 -2386"/>
                  <a:gd name="T5" fmla="*/ -2332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3" name="Group 678"/>
            <p:cNvGrpSpPr/>
            <p:nvPr/>
          </p:nvGrpSpPr>
          <p:grpSpPr>
            <a:xfrm>
              <a:off x="5655" y="-2386"/>
              <a:ext cx="9" cy="54"/>
              <a:chOff x="5655" y="-2386"/>
              <a:chExt cx="9" cy="54"/>
            </a:xfrm>
          </p:grpSpPr>
          <p:sp>
            <p:nvSpPr>
              <p:cNvPr id="1470" name="Freeform 679"/>
              <p:cNvSpPr/>
              <p:nvPr/>
            </p:nvSpPr>
            <p:spPr bwMode="auto">
              <a:xfrm>
                <a:off x="5655" y="-2386"/>
                <a:ext cx="9" cy="54"/>
              </a:xfrm>
              <a:custGeom>
                <a:gdLst>
                  <a:gd name="T0" fmla="+- 0 5655 5655"/>
                  <a:gd name="T1" fmla="*/ T0 w 9"/>
                  <a:gd name="T2" fmla="+- 0 -2332 -2386"/>
                  <a:gd name="T3" fmla="*/ -2332 h 54"/>
                  <a:gd name="T4" fmla="+- 0 5664 5655"/>
                  <a:gd name="T5" fmla="*/ T4 w 9"/>
                  <a:gd name="T6" fmla="+- 0 -2332 -2386"/>
                  <a:gd name="T7" fmla="*/ -2332 h 54"/>
                  <a:gd name="T8" fmla="+- 0 5664 5655"/>
                  <a:gd name="T9" fmla="*/ T8 w 9"/>
                  <a:gd name="T10" fmla="+- 0 -2386 -2386"/>
                  <a:gd name="T11" fmla="*/ -2386 h 54"/>
                  <a:gd name="T12" fmla="+- 0 5655 5655"/>
                  <a:gd name="T13" fmla="*/ T12 w 9"/>
                  <a:gd name="T14" fmla="+- 0 -2386 -2386"/>
                  <a:gd name="T15" fmla="*/ -2386 h 54"/>
                  <a:gd name="T16" fmla="+- 0 5655 5655"/>
                  <a:gd name="T17" fmla="*/ T16 w 9"/>
                  <a:gd name="T18" fmla="+- 0 -2332 -2386"/>
                  <a:gd name="T19" fmla="*/ -2332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4" name="Group 680"/>
            <p:cNvGrpSpPr/>
            <p:nvPr/>
          </p:nvGrpSpPr>
          <p:grpSpPr>
            <a:xfrm>
              <a:off x="5659" y="-2437"/>
              <a:ext cx="2" cy="54"/>
              <a:chOff x="5659" y="-2437"/>
              <a:chExt cx="2" cy="54"/>
            </a:xfrm>
          </p:grpSpPr>
          <p:sp>
            <p:nvSpPr>
              <p:cNvPr id="1469" name="Freeform 681"/>
              <p:cNvSpPr/>
              <p:nvPr/>
            </p:nvSpPr>
            <p:spPr bwMode="auto">
              <a:xfrm>
                <a:off x="5659" y="-2437"/>
                <a:ext cx="2" cy="54"/>
              </a:xfrm>
              <a:custGeom>
                <a:gdLst>
                  <a:gd name="T0" fmla="+- 0 -2384 -2437"/>
                  <a:gd name="T1" fmla="*/ -2384 h 54"/>
                  <a:gd name="T2" fmla="+- 0 -2437 -2437"/>
                  <a:gd name="T3" fmla="*/ -2437 h 54"/>
                  <a:gd name="T4" fmla="+- 0 -2384 -2437"/>
                  <a:gd name="T5" fmla="*/ -2384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5" name="Group 682"/>
            <p:cNvGrpSpPr/>
            <p:nvPr/>
          </p:nvGrpSpPr>
          <p:grpSpPr>
            <a:xfrm>
              <a:off x="5655" y="-2437"/>
              <a:ext cx="9" cy="54"/>
              <a:chOff x="5655" y="-2437"/>
              <a:chExt cx="9" cy="54"/>
            </a:xfrm>
          </p:grpSpPr>
          <p:sp>
            <p:nvSpPr>
              <p:cNvPr id="1468" name="Freeform 683"/>
              <p:cNvSpPr/>
              <p:nvPr/>
            </p:nvSpPr>
            <p:spPr bwMode="auto">
              <a:xfrm>
                <a:off x="5655" y="-2437"/>
                <a:ext cx="9" cy="54"/>
              </a:xfrm>
              <a:custGeom>
                <a:gdLst>
                  <a:gd name="T0" fmla="+- 0 5655 5655"/>
                  <a:gd name="T1" fmla="*/ T0 w 9"/>
                  <a:gd name="T2" fmla="+- 0 -2384 -2437"/>
                  <a:gd name="T3" fmla="*/ -2384 h 54"/>
                  <a:gd name="T4" fmla="+- 0 5664 5655"/>
                  <a:gd name="T5" fmla="*/ T4 w 9"/>
                  <a:gd name="T6" fmla="+- 0 -2384 -2437"/>
                  <a:gd name="T7" fmla="*/ -2384 h 54"/>
                  <a:gd name="T8" fmla="+- 0 5664 5655"/>
                  <a:gd name="T9" fmla="*/ T8 w 9"/>
                  <a:gd name="T10" fmla="+- 0 -2437 -2437"/>
                  <a:gd name="T11" fmla="*/ -2437 h 54"/>
                  <a:gd name="T12" fmla="+- 0 5655 5655"/>
                  <a:gd name="T13" fmla="*/ T12 w 9"/>
                  <a:gd name="T14" fmla="+- 0 -2437 -2437"/>
                  <a:gd name="T15" fmla="*/ -2437 h 54"/>
                  <a:gd name="T16" fmla="+- 0 5655 5655"/>
                  <a:gd name="T17" fmla="*/ T16 w 9"/>
                  <a:gd name="T18" fmla="+- 0 -2384 -2437"/>
                  <a:gd name="T19" fmla="*/ -2384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6" name="Group 684"/>
            <p:cNvGrpSpPr/>
            <p:nvPr/>
          </p:nvGrpSpPr>
          <p:grpSpPr>
            <a:xfrm>
              <a:off x="5659" y="-2489"/>
              <a:ext cx="2" cy="54"/>
              <a:chOff x="5659" y="-2489"/>
              <a:chExt cx="2" cy="54"/>
            </a:xfrm>
          </p:grpSpPr>
          <p:sp>
            <p:nvSpPr>
              <p:cNvPr id="1467" name="Freeform 685"/>
              <p:cNvSpPr/>
              <p:nvPr/>
            </p:nvSpPr>
            <p:spPr bwMode="auto">
              <a:xfrm>
                <a:off x="5659" y="-2489"/>
                <a:ext cx="2" cy="54"/>
              </a:xfrm>
              <a:custGeom>
                <a:gdLst>
                  <a:gd name="T0" fmla="+- 0 -2435 -2489"/>
                  <a:gd name="T1" fmla="*/ -2435 h 54"/>
                  <a:gd name="T2" fmla="+- 0 -2489 -2489"/>
                  <a:gd name="T3" fmla="*/ -2489 h 54"/>
                  <a:gd name="T4" fmla="+- 0 -2435 -2489"/>
                  <a:gd name="T5" fmla="*/ -243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7" name="Group 686"/>
            <p:cNvGrpSpPr/>
            <p:nvPr/>
          </p:nvGrpSpPr>
          <p:grpSpPr>
            <a:xfrm>
              <a:off x="5655" y="-2489"/>
              <a:ext cx="9" cy="54"/>
              <a:chOff x="5655" y="-2489"/>
              <a:chExt cx="9" cy="54"/>
            </a:xfrm>
          </p:grpSpPr>
          <p:sp>
            <p:nvSpPr>
              <p:cNvPr id="1466" name="Freeform 687"/>
              <p:cNvSpPr/>
              <p:nvPr/>
            </p:nvSpPr>
            <p:spPr bwMode="auto">
              <a:xfrm>
                <a:off x="5655" y="-2489"/>
                <a:ext cx="9" cy="54"/>
              </a:xfrm>
              <a:custGeom>
                <a:gdLst>
                  <a:gd name="T0" fmla="+- 0 5655 5655"/>
                  <a:gd name="T1" fmla="*/ T0 w 9"/>
                  <a:gd name="T2" fmla="+- 0 -2435 -2489"/>
                  <a:gd name="T3" fmla="*/ -2435 h 54"/>
                  <a:gd name="T4" fmla="+- 0 5664 5655"/>
                  <a:gd name="T5" fmla="*/ T4 w 9"/>
                  <a:gd name="T6" fmla="+- 0 -2435 -2489"/>
                  <a:gd name="T7" fmla="*/ -2435 h 54"/>
                  <a:gd name="T8" fmla="+- 0 5664 5655"/>
                  <a:gd name="T9" fmla="*/ T8 w 9"/>
                  <a:gd name="T10" fmla="+- 0 -2489 -2489"/>
                  <a:gd name="T11" fmla="*/ -2489 h 54"/>
                  <a:gd name="T12" fmla="+- 0 5655 5655"/>
                  <a:gd name="T13" fmla="*/ T12 w 9"/>
                  <a:gd name="T14" fmla="+- 0 -2489 -2489"/>
                  <a:gd name="T15" fmla="*/ -2489 h 54"/>
                  <a:gd name="T16" fmla="+- 0 5655 5655"/>
                  <a:gd name="T17" fmla="*/ T16 w 9"/>
                  <a:gd name="T18" fmla="+- 0 -2435 -2489"/>
                  <a:gd name="T19" fmla="*/ -243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8" name="Group 688"/>
            <p:cNvGrpSpPr/>
            <p:nvPr/>
          </p:nvGrpSpPr>
          <p:grpSpPr>
            <a:xfrm>
              <a:off x="5659" y="-2541"/>
              <a:ext cx="2" cy="54"/>
              <a:chOff x="5659" y="-2541"/>
              <a:chExt cx="2" cy="54"/>
            </a:xfrm>
          </p:grpSpPr>
          <p:sp>
            <p:nvSpPr>
              <p:cNvPr id="1465" name="Freeform 689"/>
              <p:cNvSpPr/>
              <p:nvPr/>
            </p:nvSpPr>
            <p:spPr bwMode="auto">
              <a:xfrm>
                <a:off x="5659" y="-2541"/>
                <a:ext cx="2" cy="54"/>
              </a:xfrm>
              <a:custGeom>
                <a:gdLst>
                  <a:gd name="T0" fmla="+- 0 -2487 -2541"/>
                  <a:gd name="T1" fmla="*/ -2487 h 54"/>
                  <a:gd name="T2" fmla="+- 0 -2541 -2541"/>
                  <a:gd name="T3" fmla="*/ -2541 h 54"/>
                  <a:gd name="T4" fmla="+- 0 -2487 -2541"/>
                  <a:gd name="T5" fmla="*/ -248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89" name="Group 690"/>
            <p:cNvGrpSpPr/>
            <p:nvPr/>
          </p:nvGrpSpPr>
          <p:grpSpPr>
            <a:xfrm>
              <a:off x="5655" y="-2541"/>
              <a:ext cx="9" cy="54"/>
              <a:chOff x="5655" y="-2541"/>
              <a:chExt cx="9" cy="54"/>
            </a:xfrm>
          </p:grpSpPr>
          <p:sp>
            <p:nvSpPr>
              <p:cNvPr id="1464" name="Freeform 691"/>
              <p:cNvSpPr/>
              <p:nvPr/>
            </p:nvSpPr>
            <p:spPr bwMode="auto">
              <a:xfrm>
                <a:off x="5655" y="-2541"/>
                <a:ext cx="9" cy="54"/>
              </a:xfrm>
              <a:custGeom>
                <a:gdLst>
                  <a:gd name="T0" fmla="+- 0 5655 5655"/>
                  <a:gd name="T1" fmla="*/ T0 w 9"/>
                  <a:gd name="T2" fmla="+- 0 -2487 -2541"/>
                  <a:gd name="T3" fmla="*/ -2487 h 54"/>
                  <a:gd name="T4" fmla="+- 0 5664 5655"/>
                  <a:gd name="T5" fmla="*/ T4 w 9"/>
                  <a:gd name="T6" fmla="+- 0 -2487 -2541"/>
                  <a:gd name="T7" fmla="*/ -2487 h 54"/>
                  <a:gd name="T8" fmla="+- 0 5664 5655"/>
                  <a:gd name="T9" fmla="*/ T8 w 9"/>
                  <a:gd name="T10" fmla="+- 0 -2541 -2541"/>
                  <a:gd name="T11" fmla="*/ -2541 h 54"/>
                  <a:gd name="T12" fmla="+- 0 5655 5655"/>
                  <a:gd name="T13" fmla="*/ T12 w 9"/>
                  <a:gd name="T14" fmla="+- 0 -2541 -2541"/>
                  <a:gd name="T15" fmla="*/ -2541 h 54"/>
                  <a:gd name="T16" fmla="+- 0 5655 5655"/>
                  <a:gd name="T17" fmla="*/ T16 w 9"/>
                  <a:gd name="T18" fmla="+- 0 -2487 -2541"/>
                  <a:gd name="T19" fmla="*/ -248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0" name="Group 692"/>
            <p:cNvGrpSpPr/>
            <p:nvPr/>
          </p:nvGrpSpPr>
          <p:grpSpPr>
            <a:xfrm>
              <a:off x="5659" y="-2592"/>
              <a:ext cx="2" cy="54"/>
              <a:chOff x="5659" y="-2592"/>
              <a:chExt cx="2" cy="54"/>
            </a:xfrm>
          </p:grpSpPr>
          <p:sp>
            <p:nvSpPr>
              <p:cNvPr id="1463" name="Freeform 693"/>
              <p:cNvSpPr/>
              <p:nvPr/>
            </p:nvSpPr>
            <p:spPr bwMode="auto">
              <a:xfrm>
                <a:off x="5659" y="-2592"/>
                <a:ext cx="2" cy="54"/>
              </a:xfrm>
              <a:custGeom>
                <a:gdLst>
                  <a:gd name="T0" fmla="+- 0 -2539 -2592"/>
                  <a:gd name="T1" fmla="*/ -2539 h 54"/>
                  <a:gd name="T2" fmla="+- 0 -2592 -2592"/>
                  <a:gd name="T3" fmla="*/ -2592 h 54"/>
                  <a:gd name="T4" fmla="+- 0 -2539 -2592"/>
                  <a:gd name="T5" fmla="*/ -2539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1" name="Group 694"/>
            <p:cNvGrpSpPr/>
            <p:nvPr/>
          </p:nvGrpSpPr>
          <p:grpSpPr>
            <a:xfrm>
              <a:off x="5655" y="-2592"/>
              <a:ext cx="9" cy="54"/>
              <a:chOff x="5655" y="-2592"/>
              <a:chExt cx="9" cy="54"/>
            </a:xfrm>
          </p:grpSpPr>
          <p:sp>
            <p:nvSpPr>
              <p:cNvPr id="1462" name="Freeform 695"/>
              <p:cNvSpPr/>
              <p:nvPr/>
            </p:nvSpPr>
            <p:spPr bwMode="auto">
              <a:xfrm>
                <a:off x="5655" y="-2592"/>
                <a:ext cx="9" cy="54"/>
              </a:xfrm>
              <a:custGeom>
                <a:gdLst>
                  <a:gd name="T0" fmla="+- 0 5655 5655"/>
                  <a:gd name="T1" fmla="*/ T0 w 9"/>
                  <a:gd name="T2" fmla="+- 0 -2539 -2592"/>
                  <a:gd name="T3" fmla="*/ -2539 h 54"/>
                  <a:gd name="T4" fmla="+- 0 5664 5655"/>
                  <a:gd name="T5" fmla="*/ T4 w 9"/>
                  <a:gd name="T6" fmla="+- 0 -2539 -2592"/>
                  <a:gd name="T7" fmla="*/ -2539 h 54"/>
                  <a:gd name="T8" fmla="+- 0 5664 5655"/>
                  <a:gd name="T9" fmla="*/ T8 w 9"/>
                  <a:gd name="T10" fmla="+- 0 -2592 -2592"/>
                  <a:gd name="T11" fmla="*/ -2592 h 54"/>
                  <a:gd name="T12" fmla="+- 0 5655 5655"/>
                  <a:gd name="T13" fmla="*/ T12 w 9"/>
                  <a:gd name="T14" fmla="+- 0 -2592 -2592"/>
                  <a:gd name="T15" fmla="*/ -2592 h 54"/>
                  <a:gd name="T16" fmla="+- 0 5655 5655"/>
                  <a:gd name="T17" fmla="*/ T16 w 9"/>
                  <a:gd name="T18" fmla="+- 0 -2539 -2592"/>
                  <a:gd name="T19" fmla="*/ -2539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2" name="Group 696"/>
            <p:cNvGrpSpPr/>
            <p:nvPr/>
          </p:nvGrpSpPr>
          <p:grpSpPr>
            <a:xfrm>
              <a:off x="5659" y="-2644"/>
              <a:ext cx="2" cy="54"/>
              <a:chOff x="5659" y="-2644"/>
              <a:chExt cx="2" cy="54"/>
            </a:xfrm>
          </p:grpSpPr>
          <p:sp>
            <p:nvSpPr>
              <p:cNvPr id="1461" name="Freeform 697"/>
              <p:cNvSpPr/>
              <p:nvPr/>
            </p:nvSpPr>
            <p:spPr bwMode="auto">
              <a:xfrm>
                <a:off x="5659" y="-2644"/>
                <a:ext cx="2" cy="54"/>
              </a:xfrm>
              <a:custGeom>
                <a:gdLst>
                  <a:gd name="T0" fmla="+- 0 -2590 -2644"/>
                  <a:gd name="T1" fmla="*/ -2590 h 54"/>
                  <a:gd name="T2" fmla="+- 0 -2644 -2644"/>
                  <a:gd name="T3" fmla="*/ -2644 h 54"/>
                  <a:gd name="T4" fmla="+- 0 -2590 -2644"/>
                  <a:gd name="T5" fmla="*/ -259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3" name="Group 698"/>
            <p:cNvGrpSpPr/>
            <p:nvPr/>
          </p:nvGrpSpPr>
          <p:grpSpPr>
            <a:xfrm>
              <a:off x="5655" y="-2644"/>
              <a:ext cx="9" cy="54"/>
              <a:chOff x="5655" y="-2644"/>
              <a:chExt cx="9" cy="54"/>
            </a:xfrm>
          </p:grpSpPr>
          <p:sp>
            <p:nvSpPr>
              <p:cNvPr id="1460" name="Freeform 699"/>
              <p:cNvSpPr/>
              <p:nvPr/>
            </p:nvSpPr>
            <p:spPr bwMode="auto">
              <a:xfrm>
                <a:off x="5655" y="-2644"/>
                <a:ext cx="9" cy="54"/>
              </a:xfrm>
              <a:custGeom>
                <a:gdLst>
                  <a:gd name="T0" fmla="+- 0 5655 5655"/>
                  <a:gd name="T1" fmla="*/ T0 w 9"/>
                  <a:gd name="T2" fmla="+- 0 -2590 -2644"/>
                  <a:gd name="T3" fmla="*/ -2590 h 54"/>
                  <a:gd name="T4" fmla="+- 0 5664 5655"/>
                  <a:gd name="T5" fmla="*/ T4 w 9"/>
                  <a:gd name="T6" fmla="+- 0 -2590 -2644"/>
                  <a:gd name="T7" fmla="*/ -2590 h 54"/>
                  <a:gd name="T8" fmla="+- 0 5664 5655"/>
                  <a:gd name="T9" fmla="*/ T8 w 9"/>
                  <a:gd name="T10" fmla="+- 0 -2644 -2644"/>
                  <a:gd name="T11" fmla="*/ -2644 h 54"/>
                  <a:gd name="T12" fmla="+- 0 5655 5655"/>
                  <a:gd name="T13" fmla="*/ T12 w 9"/>
                  <a:gd name="T14" fmla="+- 0 -2644 -2644"/>
                  <a:gd name="T15" fmla="*/ -2644 h 54"/>
                  <a:gd name="T16" fmla="+- 0 5655 5655"/>
                  <a:gd name="T17" fmla="*/ T16 w 9"/>
                  <a:gd name="T18" fmla="+- 0 -2590 -2644"/>
                  <a:gd name="T19" fmla="*/ -259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4" name="Group 700"/>
            <p:cNvGrpSpPr/>
            <p:nvPr/>
          </p:nvGrpSpPr>
          <p:grpSpPr>
            <a:xfrm>
              <a:off x="5659" y="-2696"/>
              <a:ext cx="2" cy="54"/>
              <a:chOff x="5659" y="-2696"/>
              <a:chExt cx="2" cy="54"/>
            </a:xfrm>
          </p:grpSpPr>
          <p:sp>
            <p:nvSpPr>
              <p:cNvPr id="1459" name="Freeform 701"/>
              <p:cNvSpPr/>
              <p:nvPr/>
            </p:nvSpPr>
            <p:spPr bwMode="auto">
              <a:xfrm>
                <a:off x="5659" y="-2696"/>
                <a:ext cx="2" cy="54"/>
              </a:xfrm>
              <a:custGeom>
                <a:gdLst>
                  <a:gd name="T0" fmla="+- 0 -2642 -2696"/>
                  <a:gd name="T1" fmla="*/ -2642 h 54"/>
                  <a:gd name="T2" fmla="+- 0 -2696 -2696"/>
                  <a:gd name="T3" fmla="*/ -2696 h 54"/>
                  <a:gd name="T4" fmla="+- 0 -2642 -2696"/>
                  <a:gd name="T5" fmla="*/ -2642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5" name="Group 702"/>
            <p:cNvGrpSpPr/>
            <p:nvPr/>
          </p:nvGrpSpPr>
          <p:grpSpPr>
            <a:xfrm>
              <a:off x="5655" y="-2696"/>
              <a:ext cx="9" cy="54"/>
              <a:chOff x="5655" y="-2696"/>
              <a:chExt cx="9" cy="54"/>
            </a:xfrm>
          </p:grpSpPr>
          <p:sp>
            <p:nvSpPr>
              <p:cNvPr id="1458" name="Freeform 703"/>
              <p:cNvSpPr/>
              <p:nvPr/>
            </p:nvSpPr>
            <p:spPr bwMode="auto">
              <a:xfrm>
                <a:off x="5655" y="-2696"/>
                <a:ext cx="9" cy="54"/>
              </a:xfrm>
              <a:custGeom>
                <a:gdLst>
                  <a:gd name="T0" fmla="+- 0 5655 5655"/>
                  <a:gd name="T1" fmla="*/ T0 w 9"/>
                  <a:gd name="T2" fmla="+- 0 -2642 -2696"/>
                  <a:gd name="T3" fmla="*/ -2642 h 54"/>
                  <a:gd name="T4" fmla="+- 0 5664 5655"/>
                  <a:gd name="T5" fmla="*/ T4 w 9"/>
                  <a:gd name="T6" fmla="+- 0 -2642 -2696"/>
                  <a:gd name="T7" fmla="*/ -2642 h 54"/>
                  <a:gd name="T8" fmla="+- 0 5664 5655"/>
                  <a:gd name="T9" fmla="*/ T8 w 9"/>
                  <a:gd name="T10" fmla="+- 0 -2696 -2696"/>
                  <a:gd name="T11" fmla="*/ -2696 h 54"/>
                  <a:gd name="T12" fmla="+- 0 5655 5655"/>
                  <a:gd name="T13" fmla="*/ T12 w 9"/>
                  <a:gd name="T14" fmla="+- 0 -2696 -2696"/>
                  <a:gd name="T15" fmla="*/ -2696 h 54"/>
                  <a:gd name="T16" fmla="+- 0 5655 5655"/>
                  <a:gd name="T17" fmla="*/ T16 w 9"/>
                  <a:gd name="T18" fmla="+- 0 -2642 -2696"/>
                  <a:gd name="T19" fmla="*/ -2642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6" name="Group 704"/>
            <p:cNvGrpSpPr/>
            <p:nvPr/>
          </p:nvGrpSpPr>
          <p:grpSpPr>
            <a:xfrm>
              <a:off x="5659" y="-2747"/>
              <a:ext cx="2" cy="54"/>
              <a:chOff x="5659" y="-2747"/>
              <a:chExt cx="2" cy="54"/>
            </a:xfrm>
          </p:grpSpPr>
          <p:sp>
            <p:nvSpPr>
              <p:cNvPr id="1457" name="Freeform 705"/>
              <p:cNvSpPr/>
              <p:nvPr/>
            </p:nvSpPr>
            <p:spPr bwMode="auto">
              <a:xfrm>
                <a:off x="5659" y="-2747"/>
                <a:ext cx="2" cy="54"/>
              </a:xfrm>
              <a:custGeom>
                <a:gdLst>
                  <a:gd name="T0" fmla="+- 0 -2694 -2747"/>
                  <a:gd name="T1" fmla="*/ -2694 h 54"/>
                  <a:gd name="T2" fmla="+- 0 -2747 -2747"/>
                  <a:gd name="T3" fmla="*/ -2747 h 54"/>
                  <a:gd name="T4" fmla="+- 0 -2694 -2747"/>
                  <a:gd name="T5" fmla="*/ -2694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7" name="Group 706"/>
            <p:cNvGrpSpPr/>
            <p:nvPr/>
          </p:nvGrpSpPr>
          <p:grpSpPr>
            <a:xfrm>
              <a:off x="5655" y="-2747"/>
              <a:ext cx="9" cy="54"/>
              <a:chOff x="5655" y="-2747"/>
              <a:chExt cx="9" cy="54"/>
            </a:xfrm>
          </p:grpSpPr>
          <p:sp>
            <p:nvSpPr>
              <p:cNvPr id="1456" name="Freeform 707"/>
              <p:cNvSpPr/>
              <p:nvPr/>
            </p:nvSpPr>
            <p:spPr bwMode="auto">
              <a:xfrm>
                <a:off x="5655" y="-2747"/>
                <a:ext cx="9" cy="54"/>
              </a:xfrm>
              <a:custGeom>
                <a:gdLst>
                  <a:gd name="T0" fmla="+- 0 5655 5655"/>
                  <a:gd name="T1" fmla="*/ T0 w 9"/>
                  <a:gd name="T2" fmla="+- 0 -2694 -2747"/>
                  <a:gd name="T3" fmla="*/ -2694 h 54"/>
                  <a:gd name="T4" fmla="+- 0 5664 5655"/>
                  <a:gd name="T5" fmla="*/ T4 w 9"/>
                  <a:gd name="T6" fmla="+- 0 -2694 -2747"/>
                  <a:gd name="T7" fmla="*/ -2694 h 54"/>
                  <a:gd name="T8" fmla="+- 0 5664 5655"/>
                  <a:gd name="T9" fmla="*/ T8 w 9"/>
                  <a:gd name="T10" fmla="+- 0 -2747 -2747"/>
                  <a:gd name="T11" fmla="*/ -2747 h 54"/>
                  <a:gd name="T12" fmla="+- 0 5655 5655"/>
                  <a:gd name="T13" fmla="*/ T12 w 9"/>
                  <a:gd name="T14" fmla="+- 0 -2747 -2747"/>
                  <a:gd name="T15" fmla="*/ -2747 h 54"/>
                  <a:gd name="T16" fmla="+- 0 5655 5655"/>
                  <a:gd name="T17" fmla="*/ T16 w 9"/>
                  <a:gd name="T18" fmla="+- 0 -2694 -2747"/>
                  <a:gd name="T19" fmla="*/ -2694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8" name="Group 708"/>
            <p:cNvGrpSpPr/>
            <p:nvPr/>
          </p:nvGrpSpPr>
          <p:grpSpPr>
            <a:xfrm>
              <a:off x="5659" y="-2799"/>
              <a:ext cx="2" cy="54"/>
              <a:chOff x="5659" y="-2799"/>
              <a:chExt cx="2" cy="54"/>
            </a:xfrm>
          </p:grpSpPr>
          <p:sp>
            <p:nvSpPr>
              <p:cNvPr id="1455" name="Freeform 709"/>
              <p:cNvSpPr/>
              <p:nvPr/>
            </p:nvSpPr>
            <p:spPr bwMode="auto">
              <a:xfrm>
                <a:off x="5659" y="-2799"/>
                <a:ext cx="2" cy="54"/>
              </a:xfrm>
              <a:custGeom>
                <a:gdLst>
                  <a:gd name="T0" fmla="+- 0 -2745 -2799"/>
                  <a:gd name="T1" fmla="*/ -2745 h 54"/>
                  <a:gd name="T2" fmla="+- 0 -2799 -2799"/>
                  <a:gd name="T3" fmla="*/ -2799 h 54"/>
                  <a:gd name="T4" fmla="+- 0 -2745 -2799"/>
                  <a:gd name="T5" fmla="*/ -274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299" name="Group 710"/>
            <p:cNvGrpSpPr/>
            <p:nvPr/>
          </p:nvGrpSpPr>
          <p:grpSpPr>
            <a:xfrm>
              <a:off x="5655" y="-2799"/>
              <a:ext cx="9" cy="54"/>
              <a:chOff x="5655" y="-2799"/>
              <a:chExt cx="9" cy="54"/>
            </a:xfrm>
          </p:grpSpPr>
          <p:sp>
            <p:nvSpPr>
              <p:cNvPr id="1454" name="Freeform 711"/>
              <p:cNvSpPr/>
              <p:nvPr/>
            </p:nvSpPr>
            <p:spPr bwMode="auto">
              <a:xfrm>
                <a:off x="5655" y="-2799"/>
                <a:ext cx="9" cy="54"/>
              </a:xfrm>
              <a:custGeom>
                <a:gdLst>
                  <a:gd name="T0" fmla="+- 0 5655 5655"/>
                  <a:gd name="T1" fmla="*/ T0 w 9"/>
                  <a:gd name="T2" fmla="+- 0 -2745 -2799"/>
                  <a:gd name="T3" fmla="*/ -2745 h 54"/>
                  <a:gd name="T4" fmla="+- 0 5664 5655"/>
                  <a:gd name="T5" fmla="*/ T4 w 9"/>
                  <a:gd name="T6" fmla="+- 0 -2745 -2799"/>
                  <a:gd name="T7" fmla="*/ -2745 h 54"/>
                  <a:gd name="T8" fmla="+- 0 5664 5655"/>
                  <a:gd name="T9" fmla="*/ T8 w 9"/>
                  <a:gd name="T10" fmla="+- 0 -2799 -2799"/>
                  <a:gd name="T11" fmla="*/ -2799 h 54"/>
                  <a:gd name="T12" fmla="+- 0 5655 5655"/>
                  <a:gd name="T13" fmla="*/ T12 w 9"/>
                  <a:gd name="T14" fmla="+- 0 -2799 -2799"/>
                  <a:gd name="T15" fmla="*/ -2799 h 54"/>
                  <a:gd name="T16" fmla="+- 0 5655 5655"/>
                  <a:gd name="T17" fmla="*/ T16 w 9"/>
                  <a:gd name="T18" fmla="+- 0 -2745 -2799"/>
                  <a:gd name="T19" fmla="*/ -274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0" name="Group 712"/>
            <p:cNvGrpSpPr/>
            <p:nvPr/>
          </p:nvGrpSpPr>
          <p:grpSpPr>
            <a:xfrm>
              <a:off x="5659" y="-2851"/>
              <a:ext cx="2" cy="54"/>
              <a:chOff x="5659" y="-2851"/>
              <a:chExt cx="2" cy="54"/>
            </a:xfrm>
          </p:grpSpPr>
          <p:sp>
            <p:nvSpPr>
              <p:cNvPr id="1453" name="Freeform 713"/>
              <p:cNvSpPr/>
              <p:nvPr/>
            </p:nvSpPr>
            <p:spPr bwMode="auto">
              <a:xfrm>
                <a:off x="5659" y="-2851"/>
                <a:ext cx="2" cy="54"/>
              </a:xfrm>
              <a:custGeom>
                <a:gdLst>
                  <a:gd name="T0" fmla="+- 0 -2797 -2851"/>
                  <a:gd name="T1" fmla="*/ -2797 h 54"/>
                  <a:gd name="T2" fmla="+- 0 -2851 -2851"/>
                  <a:gd name="T3" fmla="*/ -2851 h 54"/>
                  <a:gd name="T4" fmla="+- 0 -2797 -2851"/>
                  <a:gd name="T5" fmla="*/ -279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1" name="Group 714"/>
            <p:cNvGrpSpPr/>
            <p:nvPr/>
          </p:nvGrpSpPr>
          <p:grpSpPr>
            <a:xfrm>
              <a:off x="5655" y="-2851"/>
              <a:ext cx="9" cy="54"/>
              <a:chOff x="5655" y="-2851"/>
              <a:chExt cx="9" cy="54"/>
            </a:xfrm>
          </p:grpSpPr>
          <p:sp>
            <p:nvSpPr>
              <p:cNvPr id="1452" name="Freeform 715"/>
              <p:cNvSpPr/>
              <p:nvPr/>
            </p:nvSpPr>
            <p:spPr bwMode="auto">
              <a:xfrm>
                <a:off x="5655" y="-2851"/>
                <a:ext cx="9" cy="54"/>
              </a:xfrm>
              <a:custGeom>
                <a:gdLst>
                  <a:gd name="T0" fmla="+- 0 5655 5655"/>
                  <a:gd name="T1" fmla="*/ T0 w 9"/>
                  <a:gd name="T2" fmla="+- 0 -2797 -2851"/>
                  <a:gd name="T3" fmla="*/ -2797 h 54"/>
                  <a:gd name="T4" fmla="+- 0 5664 5655"/>
                  <a:gd name="T5" fmla="*/ T4 w 9"/>
                  <a:gd name="T6" fmla="+- 0 -2797 -2851"/>
                  <a:gd name="T7" fmla="*/ -2797 h 54"/>
                  <a:gd name="T8" fmla="+- 0 5664 5655"/>
                  <a:gd name="T9" fmla="*/ T8 w 9"/>
                  <a:gd name="T10" fmla="+- 0 -2851 -2851"/>
                  <a:gd name="T11" fmla="*/ -2851 h 54"/>
                  <a:gd name="T12" fmla="+- 0 5655 5655"/>
                  <a:gd name="T13" fmla="*/ T12 w 9"/>
                  <a:gd name="T14" fmla="+- 0 -2851 -2851"/>
                  <a:gd name="T15" fmla="*/ -2851 h 54"/>
                  <a:gd name="T16" fmla="+- 0 5655 5655"/>
                  <a:gd name="T17" fmla="*/ T16 w 9"/>
                  <a:gd name="T18" fmla="+- 0 -2797 -2851"/>
                  <a:gd name="T19" fmla="*/ -279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2" name="Group 716"/>
            <p:cNvGrpSpPr/>
            <p:nvPr/>
          </p:nvGrpSpPr>
          <p:grpSpPr>
            <a:xfrm>
              <a:off x="5659" y="-2902"/>
              <a:ext cx="2" cy="54"/>
              <a:chOff x="5659" y="-2902"/>
              <a:chExt cx="2" cy="54"/>
            </a:xfrm>
          </p:grpSpPr>
          <p:sp>
            <p:nvSpPr>
              <p:cNvPr id="1451" name="Freeform 717"/>
              <p:cNvSpPr/>
              <p:nvPr/>
            </p:nvSpPr>
            <p:spPr bwMode="auto">
              <a:xfrm>
                <a:off x="5659" y="-2902"/>
                <a:ext cx="2" cy="54"/>
              </a:xfrm>
              <a:custGeom>
                <a:gdLst>
                  <a:gd name="T0" fmla="+- 0 -2849 -2902"/>
                  <a:gd name="T1" fmla="*/ -2849 h 54"/>
                  <a:gd name="T2" fmla="+- 0 -2902 -2902"/>
                  <a:gd name="T3" fmla="*/ -2902 h 54"/>
                  <a:gd name="T4" fmla="+- 0 -2849 -2902"/>
                  <a:gd name="T5" fmla="*/ -2849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3" name="Group 718"/>
            <p:cNvGrpSpPr/>
            <p:nvPr/>
          </p:nvGrpSpPr>
          <p:grpSpPr>
            <a:xfrm>
              <a:off x="5655" y="-2902"/>
              <a:ext cx="9" cy="54"/>
              <a:chOff x="5655" y="-2902"/>
              <a:chExt cx="9" cy="54"/>
            </a:xfrm>
          </p:grpSpPr>
          <p:sp>
            <p:nvSpPr>
              <p:cNvPr id="1450" name="Freeform 719"/>
              <p:cNvSpPr/>
              <p:nvPr/>
            </p:nvSpPr>
            <p:spPr bwMode="auto">
              <a:xfrm>
                <a:off x="5655" y="-2902"/>
                <a:ext cx="9" cy="54"/>
              </a:xfrm>
              <a:custGeom>
                <a:gdLst>
                  <a:gd name="T0" fmla="+- 0 5655 5655"/>
                  <a:gd name="T1" fmla="*/ T0 w 9"/>
                  <a:gd name="T2" fmla="+- 0 -2849 -2902"/>
                  <a:gd name="T3" fmla="*/ -2849 h 54"/>
                  <a:gd name="T4" fmla="+- 0 5664 5655"/>
                  <a:gd name="T5" fmla="*/ T4 w 9"/>
                  <a:gd name="T6" fmla="+- 0 -2849 -2902"/>
                  <a:gd name="T7" fmla="*/ -2849 h 54"/>
                  <a:gd name="T8" fmla="+- 0 5664 5655"/>
                  <a:gd name="T9" fmla="*/ T8 w 9"/>
                  <a:gd name="T10" fmla="+- 0 -2902 -2902"/>
                  <a:gd name="T11" fmla="*/ -2902 h 54"/>
                  <a:gd name="T12" fmla="+- 0 5655 5655"/>
                  <a:gd name="T13" fmla="*/ T12 w 9"/>
                  <a:gd name="T14" fmla="+- 0 -2902 -2902"/>
                  <a:gd name="T15" fmla="*/ -2902 h 54"/>
                  <a:gd name="T16" fmla="+- 0 5655 5655"/>
                  <a:gd name="T17" fmla="*/ T16 w 9"/>
                  <a:gd name="T18" fmla="+- 0 -2849 -2902"/>
                  <a:gd name="T19" fmla="*/ -2849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4" name="Group 720"/>
            <p:cNvGrpSpPr/>
            <p:nvPr/>
          </p:nvGrpSpPr>
          <p:grpSpPr>
            <a:xfrm>
              <a:off x="5659" y="-2954"/>
              <a:ext cx="2" cy="54"/>
              <a:chOff x="5659" y="-2954"/>
              <a:chExt cx="2" cy="54"/>
            </a:xfrm>
          </p:grpSpPr>
          <p:sp>
            <p:nvSpPr>
              <p:cNvPr id="1449" name="Freeform 721"/>
              <p:cNvSpPr/>
              <p:nvPr/>
            </p:nvSpPr>
            <p:spPr bwMode="auto">
              <a:xfrm>
                <a:off x="5659" y="-2954"/>
                <a:ext cx="2" cy="54"/>
              </a:xfrm>
              <a:custGeom>
                <a:gdLst>
                  <a:gd name="T0" fmla="+- 0 -2900 -2954"/>
                  <a:gd name="T1" fmla="*/ -2900 h 54"/>
                  <a:gd name="T2" fmla="+- 0 -2954 -2954"/>
                  <a:gd name="T3" fmla="*/ -2954 h 54"/>
                  <a:gd name="T4" fmla="+- 0 -2900 -2954"/>
                  <a:gd name="T5" fmla="*/ -290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5" name="Group 722"/>
            <p:cNvGrpSpPr/>
            <p:nvPr/>
          </p:nvGrpSpPr>
          <p:grpSpPr>
            <a:xfrm>
              <a:off x="5655" y="-2954"/>
              <a:ext cx="9" cy="54"/>
              <a:chOff x="5655" y="-2954"/>
              <a:chExt cx="9" cy="54"/>
            </a:xfrm>
          </p:grpSpPr>
          <p:sp>
            <p:nvSpPr>
              <p:cNvPr id="1448" name="Freeform 723"/>
              <p:cNvSpPr/>
              <p:nvPr/>
            </p:nvSpPr>
            <p:spPr bwMode="auto">
              <a:xfrm>
                <a:off x="5655" y="-2954"/>
                <a:ext cx="9" cy="54"/>
              </a:xfrm>
              <a:custGeom>
                <a:gdLst>
                  <a:gd name="T0" fmla="+- 0 5655 5655"/>
                  <a:gd name="T1" fmla="*/ T0 w 9"/>
                  <a:gd name="T2" fmla="+- 0 -2900 -2954"/>
                  <a:gd name="T3" fmla="*/ -2900 h 54"/>
                  <a:gd name="T4" fmla="+- 0 5664 5655"/>
                  <a:gd name="T5" fmla="*/ T4 w 9"/>
                  <a:gd name="T6" fmla="+- 0 -2900 -2954"/>
                  <a:gd name="T7" fmla="*/ -2900 h 54"/>
                  <a:gd name="T8" fmla="+- 0 5664 5655"/>
                  <a:gd name="T9" fmla="*/ T8 w 9"/>
                  <a:gd name="T10" fmla="+- 0 -2954 -2954"/>
                  <a:gd name="T11" fmla="*/ -2954 h 54"/>
                  <a:gd name="T12" fmla="+- 0 5655 5655"/>
                  <a:gd name="T13" fmla="*/ T12 w 9"/>
                  <a:gd name="T14" fmla="+- 0 -2954 -2954"/>
                  <a:gd name="T15" fmla="*/ -2954 h 54"/>
                  <a:gd name="T16" fmla="+- 0 5655 5655"/>
                  <a:gd name="T17" fmla="*/ T16 w 9"/>
                  <a:gd name="T18" fmla="+- 0 -2900 -2954"/>
                  <a:gd name="T19" fmla="*/ -290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6" name="Group 724"/>
            <p:cNvGrpSpPr/>
            <p:nvPr/>
          </p:nvGrpSpPr>
          <p:grpSpPr>
            <a:xfrm>
              <a:off x="5659" y="-3006"/>
              <a:ext cx="2" cy="54"/>
              <a:chOff x="5659" y="-3006"/>
              <a:chExt cx="2" cy="54"/>
            </a:xfrm>
          </p:grpSpPr>
          <p:sp>
            <p:nvSpPr>
              <p:cNvPr id="1447" name="Freeform 725"/>
              <p:cNvSpPr/>
              <p:nvPr/>
            </p:nvSpPr>
            <p:spPr bwMode="auto">
              <a:xfrm>
                <a:off x="5659" y="-3006"/>
                <a:ext cx="2" cy="54"/>
              </a:xfrm>
              <a:custGeom>
                <a:gdLst>
                  <a:gd name="T0" fmla="+- 0 -2952 -3006"/>
                  <a:gd name="T1" fmla="*/ -2952 h 54"/>
                  <a:gd name="T2" fmla="+- 0 -3006 -3006"/>
                  <a:gd name="T3" fmla="*/ -3006 h 54"/>
                  <a:gd name="T4" fmla="+- 0 -2952 -3006"/>
                  <a:gd name="T5" fmla="*/ -2952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7" name="Group 726"/>
            <p:cNvGrpSpPr/>
            <p:nvPr/>
          </p:nvGrpSpPr>
          <p:grpSpPr>
            <a:xfrm>
              <a:off x="5655" y="-3006"/>
              <a:ext cx="9" cy="54"/>
              <a:chOff x="5655" y="-3006"/>
              <a:chExt cx="9" cy="54"/>
            </a:xfrm>
          </p:grpSpPr>
          <p:sp>
            <p:nvSpPr>
              <p:cNvPr id="1446" name="Freeform 727"/>
              <p:cNvSpPr/>
              <p:nvPr/>
            </p:nvSpPr>
            <p:spPr bwMode="auto">
              <a:xfrm>
                <a:off x="5655" y="-3006"/>
                <a:ext cx="9" cy="54"/>
              </a:xfrm>
              <a:custGeom>
                <a:gdLst>
                  <a:gd name="T0" fmla="+- 0 5655 5655"/>
                  <a:gd name="T1" fmla="*/ T0 w 9"/>
                  <a:gd name="T2" fmla="+- 0 -2952 -3006"/>
                  <a:gd name="T3" fmla="*/ -2952 h 54"/>
                  <a:gd name="T4" fmla="+- 0 5664 5655"/>
                  <a:gd name="T5" fmla="*/ T4 w 9"/>
                  <a:gd name="T6" fmla="+- 0 -2952 -3006"/>
                  <a:gd name="T7" fmla="*/ -2952 h 54"/>
                  <a:gd name="T8" fmla="+- 0 5664 5655"/>
                  <a:gd name="T9" fmla="*/ T8 w 9"/>
                  <a:gd name="T10" fmla="+- 0 -3006 -3006"/>
                  <a:gd name="T11" fmla="*/ -3006 h 54"/>
                  <a:gd name="T12" fmla="+- 0 5655 5655"/>
                  <a:gd name="T13" fmla="*/ T12 w 9"/>
                  <a:gd name="T14" fmla="+- 0 -3006 -3006"/>
                  <a:gd name="T15" fmla="*/ -3006 h 54"/>
                  <a:gd name="T16" fmla="+- 0 5655 5655"/>
                  <a:gd name="T17" fmla="*/ T16 w 9"/>
                  <a:gd name="T18" fmla="+- 0 -2952 -3006"/>
                  <a:gd name="T19" fmla="*/ -2952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8" name="Group 728"/>
            <p:cNvGrpSpPr/>
            <p:nvPr/>
          </p:nvGrpSpPr>
          <p:grpSpPr>
            <a:xfrm>
              <a:off x="5659" y="-3057"/>
              <a:ext cx="2" cy="54"/>
              <a:chOff x="5659" y="-3057"/>
              <a:chExt cx="2" cy="54"/>
            </a:xfrm>
          </p:grpSpPr>
          <p:sp>
            <p:nvSpPr>
              <p:cNvPr id="1445" name="Freeform 729"/>
              <p:cNvSpPr/>
              <p:nvPr/>
            </p:nvSpPr>
            <p:spPr bwMode="auto">
              <a:xfrm>
                <a:off x="5659" y="-3057"/>
                <a:ext cx="2" cy="54"/>
              </a:xfrm>
              <a:custGeom>
                <a:gdLst>
                  <a:gd name="T0" fmla="+- 0 -3004 -3057"/>
                  <a:gd name="T1" fmla="*/ -3004 h 54"/>
                  <a:gd name="T2" fmla="+- 0 -3057 -3057"/>
                  <a:gd name="T3" fmla="*/ -3057 h 54"/>
                  <a:gd name="T4" fmla="+- 0 -3004 -3057"/>
                  <a:gd name="T5" fmla="*/ -3004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09" name="Group 730"/>
            <p:cNvGrpSpPr/>
            <p:nvPr/>
          </p:nvGrpSpPr>
          <p:grpSpPr>
            <a:xfrm>
              <a:off x="5655" y="-3057"/>
              <a:ext cx="9" cy="54"/>
              <a:chOff x="5655" y="-3057"/>
              <a:chExt cx="9" cy="54"/>
            </a:xfrm>
          </p:grpSpPr>
          <p:sp>
            <p:nvSpPr>
              <p:cNvPr id="1444" name="Freeform 731"/>
              <p:cNvSpPr/>
              <p:nvPr/>
            </p:nvSpPr>
            <p:spPr bwMode="auto">
              <a:xfrm>
                <a:off x="5655" y="-3057"/>
                <a:ext cx="9" cy="54"/>
              </a:xfrm>
              <a:custGeom>
                <a:gdLst>
                  <a:gd name="T0" fmla="+- 0 5655 5655"/>
                  <a:gd name="T1" fmla="*/ T0 w 9"/>
                  <a:gd name="T2" fmla="+- 0 -3004 -3057"/>
                  <a:gd name="T3" fmla="*/ -3004 h 54"/>
                  <a:gd name="T4" fmla="+- 0 5664 5655"/>
                  <a:gd name="T5" fmla="*/ T4 w 9"/>
                  <a:gd name="T6" fmla="+- 0 -3004 -3057"/>
                  <a:gd name="T7" fmla="*/ -3004 h 54"/>
                  <a:gd name="T8" fmla="+- 0 5664 5655"/>
                  <a:gd name="T9" fmla="*/ T8 w 9"/>
                  <a:gd name="T10" fmla="+- 0 -3057 -3057"/>
                  <a:gd name="T11" fmla="*/ -3057 h 54"/>
                  <a:gd name="T12" fmla="+- 0 5655 5655"/>
                  <a:gd name="T13" fmla="*/ T12 w 9"/>
                  <a:gd name="T14" fmla="+- 0 -3057 -3057"/>
                  <a:gd name="T15" fmla="*/ -3057 h 54"/>
                  <a:gd name="T16" fmla="+- 0 5655 5655"/>
                  <a:gd name="T17" fmla="*/ T16 w 9"/>
                  <a:gd name="T18" fmla="+- 0 -3004 -3057"/>
                  <a:gd name="T19" fmla="*/ -3004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0" name="Group 732"/>
            <p:cNvGrpSpPr/>
            <p:nvPr/>
          </p:nvGrpSpPr>
          <p:grpSpPr>
            <a:xfrm>
              <a:off x="5659" y="-3109"/>
              <a:ext cx="2" cy="54"/>
              <a:chOff x="5659" y="-3109"/>
              <a:chExt cx="2" cy="54"/>
            </a:xfrm>
          </p:grpSpPr>
          <p:sp>
            <p:nvSpPr>
              <p:cNvPr id="1443" name="Freeform 733"/>
              <p:cNvSpPr/>
              <p:nvPr/>
            </p:nvSpPr>
            <p:spPr bwMode="auto">
              <a:xfrm>
                <a:off x="5659" y="-3109"/>
                <a:ext cx="2" cy="54"/>
              </a:xfrm>
              <a:custGeom>
                <a:gdLst>
                  <a:gd name="T0" fmla="+- 0 -3055 -3109"/>
                  <a:gd name="T1" fmla="*/ -3055 h 54"/>
                  <a:gd name="T2" fmla="+- 0 -3109 -3109"/>
                  <a:gd name="T3" fmla="*/ -3109 h 54"/>
                  <a:gd name="T4" fmla="+- 0 -3055 -3109"/>
                  <a:gd name="T5" fmla="*/ -305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1" name="Group 734"/>
            <p:cNvGrpSpPr/>
            <p:nvPr/>
          </p:nvGrpSpPr>
          <p:grpSpPr>
            <a:xfrm>
              <a:off x="5655" y="-3109"/>
              <a:ext cx="9" cy="54"/>
              <a:chOff x="5655" y="-3109"/>
              <a:chExt cx="9" cy="54"/>
            </a:xfrm>
          </p:grpSpPr>
          <p:sp>
            <p:nvSpPr>
              <p:cNvPr id="1442" name="Freeform 735"/>
              <p:cNvSpPr/>
              <p:nvPr/>
            </p:nvSpPr>
            <p:spPr bwMode="auto">
              <a:xfrm>
                <a:off x="5655" y="-3109"/>
                <a:ext cx="9" cy="54"/>
              </a:xfrm>
              <a:custGeom>
                <a:gdLst>
                  <a:gd name="T0" fmla="+- 0 5655 5655"/>
                  <a:gd name="T1" fmla="*/ T0 w 9"/>
                  <a:gd name="T2" fmla="+- 0 -3055 -3109"/>
                  <a:gd name="T3" fmla="*/ -3055 h 54"/>
                  <a:gd name="T4" fmla="+- 0 5664 5655"/>
                  <a:gd name="T5" fmla="*/ T4 w 9"/>
                  <a:gd name="T6" fmla="+- 0 -3055 -3109"/>
                  <a:gd name="T7" fmla="*/ -3055 h 54"/>
                  <a:gd name="T8" fmla="+- 0 5664 5655"/>
                  <a:gd name="T9" fmla="*/ T8 w 9"/>
                  <a:gd name="T10" fmla="+- 0 -3109 -3109"/>
                  <a:gd name="T11" fmla="*/ -3109 h 54"/>
                  <a:gd name="T12" fmla="+- 0 5655 5655"/>
                  <a:gd name="T13" fmla="*/ T12 w 9"/>
                  <a:gd name="T14" fmla="+- 0 -3109 -3109"/>
                  <a:gd name="T15" fmla="*/ -3109 h 54"/>
                  <a:gd name="T16" fmla="+- 0 5655 5655"/>
                  <a:gd name="T17" fmla="*/ T16 w 9"/>
                  <a:gd name="T18" fmla="+- 0 -3055 -3109"/>
                  <a:gd name="T19" fmla="*/ -305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2" name="Group 736"/>
            <p:cNvGrpSpPr/>
            <p:nvPr/>
          </p:nvGrpSpPr>
          <p:grpSpPr>
            <a:xfrm>
              <a:off x="5659" y="-3161"/>
              <a:ext cx="2" cy="54"/>
              <a:chOff x="5659" y="-3161"/>
              <a:chExt cx="2" cy="54"/>
            </a:xfrm>
          </p:grpSpPr>
          <p:sp>
            <p:nvSpPr>
              <p:cNvPr id="1441" name="Freeform 737"/>
              <p:cNvSpPr/>
              <p:nvPr/>
            </p:nvSpPr>
            <p:spPr bwMode="auto">
              <a:xfrm>
                <a:off x="5659" y="-3161"/>
                <a:ext cx="2" cy="54"/>
              </a:xfrm>
              <a:custGeom>
                <a:gdLst>
                  <a:gd name="T0" fmla="+- 0 -3107 -3161"/>
                  <a:gd name="T1" fmla="*/ -3107 h 54"/>
                  <a:gd name="T2" fmla="+- 0 -3161 -3161"/>
                  <a:gd name="T3" fmla="*/ -3161 h 54"/>
                  <a:gd name="T4" fmla="+- 0 -3107 -3161"/>
                  <a:gd name="T5" fmla="*/ -310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3" name="Group 738"/>
            <p:cNvGrpSpPr/>
            <p:nvPr/>
          </p:nvGrpSpPr>
          <p:grpSpPr>
            <a:xfrm>
              <a:off x="5655" y="-3161"/>
              <a:ext cx="9" cy="54"/>
              <a:chOff x="5655" y="-3161"/>
              <a:chExt cx="9" cy="54"/>
            </a:xfrm>
          </p:grpSpPr>
          <p:sp>
            <p:nvSpPr>
              <p:cNvPr id="1440" name="Freeform 739"/>
              <p:cNvSpPr/>
              <p:nvPr/>
            </p:nvSpPr>
            <p:spPr bwMode="auto">
              <a:xfrm>
                <a:off x="5655" y="-3161"/>
                <a:ext cx="9" cy="54"/>
              </a:xfrm>
              <a:custGeom>
                <a:gdLst>
                  <a:gd name="T0" fmla="+- 0 5655 5655"/>
                  <a:gd name="T1" fmla="*/ T0 w 9"/>
                  <a:gd name="T2" fmla="+- 0 -3107 -3161"/>
                  <a:gd name="T3" fmla="*/ -3107 h 54"/>
                  <a:gd name="T4" fmla="+- 0 5664 5655"/>
                  <a:gd name="T5" fmla="*/ T4 w 9"/>
                  <a:gd name="T6" fmla="+- 0 -3107 -3161"/>
                  <a:gd name="T7" fmla="*/ -3107 h 54"/>
                  <a:gd name="T8" fmla="+- 0 5664 5655"/>
                  <a:gd name="T9" fmla="*/ T8 w 9"/>
                  <a:gd name="T10" fmla="+- 0 -3161 -3161"/>
                  <a:gd name="T11" fmla="*/ -3161 h 54"/>
                  <a:gd name="T12" fmla="+- 0 5655 5655"/>
                  <a:gd name="T13" fmla="*/ T12 w 9"/>
                  <a:gd name="T14" fmla="+- 0 -3161 -3161"/>
                  <a:gd name="T15" fmla="*/ -3161 h 54"/>
                  <a:gd name="T16" fmla="+- 0 5655 5655"/>
                  <a:gd name="T17" fmla="*/ T16 w 9"/>
                  <a:gd name="T18" fmla="+- 0 -3107 -3161"/>
                  <a:gd name="T19" fmla="*/ -310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4" name="Group 740"/>
            <p:cNvGrpSpPr/>
            <p:nvPr/>
          </p:nvGrpSpPr>
          <p:grpSpPr>
            <a:xfrm>
              <a:off x="5659" y="-3212"/>
              <a:ext cx="2" cy="54"/>
              <a:chOff x="5659" y="-3212"/>
              <a:chExt cx="2" cy="54"/>
            </a:xfrm>
          </p:grpSpPr>
          <p:sp>
            <p:nvSpPr>
              <p:cNvPr id="1439" name="Freeform 741"/>
              <p:cNvSpPr/>
              <p:nvPr/>
            </p:nvSpPr>
            <p:spPr bwMode="auto">
              <a:xfrm>
                <a:off x="5659" y="-3212"/>
                <a:ext cx="2" cy="54"/>
              </a:xfrm>
              <a:custGeom>
                <a:gdLst>
                  <a:gd name="T0" fmla="+- 0 -3159 -3212"/>
                  <a:gd name="T1" fmla="*/ -3159 h 54"/>
                  <a:gd name="T2" fmla="+- 0 -3212 -3212"/>
                  <a:gd name="T3" fmla="*/ -3212 h 54"/>
                  <a:gd name="T4" fmla="+- 0 -3159 -3212"/>
                  <a:gd name="T5" fmla="*/ -3159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5" name="Group 742"/>
            <p:cNvGrpSpPr/>
            <p:nvPr/>
          </p:nvGrpSpPr>
          <p:grpSpPr>
            <a:xfrm>
              <a:off x="5655" y="-3212"/>
              <a:ext cx="9" cy="54"/>
              <a:chOff x="5655" y="-3212"/>
              <a:chExt cx="9" cy="54"/>
            </a:xfrm>
          </p:grpSpPr>
          <p:sp>
            <p:nvSpPr>
              <p:cNvPr id="1438" name="Freeform 743"/>
              <p:cNvSpPr/>
              <p:nvPr/>
            </p:nvSpPr>
            <p:spPr bwMode="auto">
              <a:xfrm>
                <a:off x="5655" y="-3212"/>
                <a:ext cx="9" cy="54"/>
              </a:xfrm>
              <a:custGeom>
                <a:gdLst>
                  <a:gd name="T0" fmla="+- 0 5655 5655"/>
                  <a:gd name="T1" fmla="*/ T0 w 9"/>
                  <a:gd name="T2" fmla="+- 0 -3159 -3212"/>
                  <a:gd name="T3" fmla="*/ -3159 h 54"/>
                  <a:gd name="T4" fmla="+- 0 5664 5655"/>
                  <a:gd name="T5" fmla="*/ T4 w 9"/>
                  <a:gd name="T6" fmla="+- 0 -3159 -3212"/>
                  <a:gd name="T7" fmla="*/ -3159 h 54"/>
                  <a:gd name="T8" fmla="+- 0 5664 5655"/>
                  <a:gd name="T9" fmla="*/ T8 w 9"/>
                  <a:gd name="T10" fmla="+- 0 -3212 -3212"/>
                  <a:gd name="T11" fmla="*/ -3212 h 54"/>
                  <a:gd name="T12" fmla="+- 0 5655 5655"/>
                  <a:gd name="T13" fmla="*/ T12 w 9"/>
                  <a:gd name="T14" fmla="+- 0 -3212 -3212"/>
                  <a:gd name="T15" fmla="*/ -3212 h 54"/>
                  <a:gd name="T16" fmla="+- 0 5655 5655"/>
                  <a:gd name="T17" fmla="*/ T16 w 9"/>
                  <a:gd name="T18" fmla="+- 0 -3159 -3212"/>
                  <a:gd name="T19" fmla="*/ -3159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6" name="Group 744"/>
            <p:cNvGrpSpPr/>
            <p:nvPr/>
          </p:nvGrpSpPr>
          <p:grpSpPr>
            <a:xfrm>
              <a:off x="5659" y="-3264"/>
              <a:ext cx="2" cy="54"/>
              <a:chOff x="5659" y="-3264"/>
              <a:chExt cx="2" cy="54"/>
            </a:xfrm>
          </p:grpSpPr>
          <p:sp>
            <p:nvSpPr>
              <p:cNvPr id="1437" name="Freeform 745"/>
              <p:cNvSpPr/>
              <p:nvPr/>
            </p:nvSpPr>
            <p:spPr bwMode="auto">
              <a:xfrm>
                <a:off x="5659" y="-3264"/>
                <a:ext cx="2" cy="54"/>
              </a:xfrm>
              <a:custGeom>
                <a:gdLst>
                  <a:gd name="T0" fmla="+- 0 -3210 -3264"/>
                  <a:gd name="T1" fmla="*/ -3210 h 54"/>
                  <a:gd name="T2" fmla="+- 0 -3264 -3264"/>
                  <a:gd name="T3" fmla="*/ -3264 h 54"/>
                  <a:gd name="T4" fmla="+- 0 -3210 -3264"/>
                  <a:gd name="T5" fmla="*/ -321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7" name="Group 746"/>
            <p:cNvGrpSpPr/>
            <p:nvPr/>
          </p:nvGrpSpPr>
          <p:grpSpPr>
            <a:xfrm>
              <a:off x="5655" y="-3264"/>
              <a:ext cx="9" cy="54"/>
              <a:chOff x="5655" y="-3264"/>
              <a:chExt cx="9" cy="54"/>
            </a:xfrm>
          </p:grpSpPr>
          <p:sp>
            <p:nvSpPr>
              <p:cNvPr id="1436" name="Freeform 747"/>
              <p:cNvSpPr/>
              <p:nvPr/>
            </p:nvSpPr>
            <p:spPr bwMode="auto">
              <a:xfrm>
                <a:off x="5655" y="-3264"/>
                <a:ext cx="9" cy="54"/>
              </a:xfrm>
              <a:custGeom>
                <a:gdLst>
                  <a:gd name="T0" fmla="+- 0 5655 5655"/>
                  <a:gd name="T1" fmla="*/ T0 w 9"/>
                  <a:gd name="T2" fmla="+- 0 -3210 -3264"/>
                  <a:gd name="T3" fmla="*/ -3210 h 54"/>
                  <a:gd name="T4" fmla="+- 0 5664 5655"/>
                  <a:gd name="T5" fmla="*/ T4 w 9"/>
                  <a:gd name="T6" fmla="+- 0 -3210 -3264"/>
                  <a:gd name="T7" fmla="*/ -3210 h 54"/>
                  <a:gd name="T8" fmla="+- 0 5664 5655"/>
                  <a:gd name="T9" fmla="*/ T8 w 9"/>
                  <a:gd name="T10" fmla="+- 0 -3264 -3264"/>
                  <a:gd name="T11" fmla="*/ -3264 h 54"/>
                  <a:gd name="T12" fmla="+- 0 5655 5655"/>
                  <a:gd name="T13" fmla="*/ T12 w 9"/>
                  <a:gd name="T14" fmla="+- 0 -3264 -3264"/>
                  <a:gd name="T15" fmla="*/ -3264 h 54"/>
                  <a:gd name="T16" fmla="+- 0 5655 5655"/>
                  <a:gd name="T17" fmla="*/ T16 w 9"/>
                  <a:gd name="T18" fmla="+- 0 -3210 -3264"/>
                  <a:gd name="T19" fmla="*/ -321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8" name="Group 748"/>
            <p:cNvGrpSpPr/>
            <p:nvPr/>
          </p:nvGrpSpPr>
          <p:grpSpPr>
            <a:xfrm>
              <a:off x="5659" y="-3316"/>
              <a:ext cx="2" cy="54"/>
              <a:chOff x="5659" y="-3316"/>
              <a:chExt cx="2" cy="54"/>
            </a:xfrm>
          </p:grpSpPr>
          <p:sp>
            <p:nvSpPr>
              <p:cNvPr id="1435" name="Freeform 749"/>
              <p:cNvSpPr/>
              <p:nvPr/>
            </p:nvSpPr>
            <p:spPr bwMode="auto">
              <a:xfrm>
                <a:off x="5659" y="-3316"/>
                <a:ext cx="2" cy="54"/>
              </a:xfrm>
              <a:custGeom>
                <a:gdLst>
                  <a:gd name="T0" fmla="+- 0 -3262 -3316"/>
                  <a:gd name="T1" fmla="*/ -3262 h 54"/>
                  <a:gd name="T2" fmla="+- 0 -3316 -3316"/>
                  <a:gd name="T3" fmla="*/ -3316 h 54"/>
                  <a:gd name="T4" fmla="+- 0 -3262 -3316"/>
                  <a:gd name="T5" fmla="*/ -3262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19" name="Group 750"/>
            <p:cNvGrpSpPr/>
            <p:nvPr/>
          </p:nvGrpSpPr>
          <p:grpSpPr>
            <a:xfrm>
              <a:off x="5655" y="-3316"/>
              <a:ext cx="9" cy="54"/>
              <a:chOff x="5655" y="-3316"/>
              <a:chExt cx="9" cy="54"/>
            </a:xfrm>
          </p:grpSpPr>
          <p:sp>
            <p:nvSpPr>
              <p:cNvPr id="1434" name="Freeform 751"/>
              <p:cNvSpPr/>
              <p:nvPr/>
            </p:nvSpPr>
            <p:spPr bwMode="auto">
              <a:xfrm>
                <a:off x="5655" y="-3316"/>
                <a:ext cx="9" cy="54"/>
              </a:xfrm>
              <a:custGeom>
                <a:gdLst>
                  <a:gd name="T0" fmla="+- 0 5655 5655"/>
                  <a:gd name="T1" fmla="*/ T0 w 9"/>
                  <a:gd name="T2" fmla="+- 0 -3262 -3316"/>
                  <a:gd name="T3" fmla="*/ -3262 h 54"/>
                  <a:gd name="T4" fmla="+- 0 5664 5655"/>
                  <a:gd name="T5" fmla="*/ T4 w 9"/>
                  <a:gd name="T6" fmla="+- 0 -3262 -3316"/>
                  <a:gd name="T7" fmla="*/ -3262 h 54"/>
                  <a:gd name="T8" fmla="+- 0 5664 5655"/>
                  <a:gd name="T9" fmla="*/ T8 w 9"/>
                  <a:gd name="T10" fmla="+- 0 -3316 -3316"/>
                  <a:gd name="T11" fmla="*/ -3316 h 54"/>
                  <a:gd name="T12" fmla="+- 0 5655 5655"/>
                  <a:gd name="T13" fmla="*/ T12 w 9"/>
                  <a:gd name="T14" fmla="+- 0 -3316 -3316"/>
                  <a:gd name="T15" fmla="*/ -3316 h 54"/>
                  <a:gd name="T16" fmla="+- 0 5655 5655"/>
                  <a:gd name="T17" fmla="*/ T16 w 9"/>
                  <a:gd name="T18" fmla="+- 0 -3262 -3316"/>
                  <a:gd name="T19" fmla="*/ -3262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0" name="Group 752"/>
            <p:cNvGrpSpPr/>
            <p:nvPr/>
          </p:nvGrpSpPr>
          <p:grpSpPr>
            <a:xfrm>
              <a:off x="5659" y="-3367"/>
              <a:ext cx="2" cy="54"/>
              <a:chOff x="5659" y="-3367"/>
              <a:chExt cx="2" cy="54"/>
            </a:xfrm>
          </p:grpSpPr>
          <p:sp>
            <p:nvSpPr>
              <p:cNvPr id="1433" name="Freeform 753"/>
              <p:cNvSpPr/>
              <p:nvPr/>
            </p:nvSpPr>
            <p:spPr bwMode="auto">
              <a:xfrm>
                <a:off x="5659" y="-3367"/>
                <a:ext cx="2" cy="54"/>
              </a:xfrm>
              <a:custGeom>
                <a:gdLst>
                  <a:gd name="T0" fmla="+- 0 -3314 -3367"/>
                  <a:gd name="T1" fmla="*/ -3314 h 54"/>
                  <a:gd name="T2" fmla="+- 0 -3367 -3367"/>
                  <a:gd name="T3" fmla="*/ -3367 h 54"/>
                  <a:gd name="T4" fmla="+- 0 -3314 -3367"/>
                  <a:gd name="T5" fmla="*/ -3314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1" name="Group 754"/>
            <p:cNvGrpSpPr/>
            <p:nvPr/>
          </p:nvGrpSpPr>
          <p:grpSpPr>
            <a:xfrm>
              <a:off x="5655" y="-3367"/>
              <a:ext cx="9" cy="54"/>
              <a:chOff x="5655" y="-3367"/>
              <a:chExt cx="9" cy="54"/>
            </a:xfrm>
          </p:grpSpPr>
          <p:sp>
            <p:nvSpPr>
              <p:cNvPr id="1432" name="Freeform 755"/>
              <p:cNvSpPr/>
              <p:nvPr/>
            </p:nvSpPr>
            <p:spPr bwMode="auto">
              <a:xfrm>
                <a:off x="5655" y="-3367"/>
                <a:ext cx="9" cy="54"/>
              </a:xfrm>
              <a:custGeom>
                <a:gdLst>
                  <a:gd name="T0" fmla="+- 0 5655 5655"/>
                  <a:gd name="T1" fmla="*/ T0 w 9"/>
                  <a:gd name="T2" fmla="+- 0 -3314 -3367"/>
                  <a:gd name="T3" fmla="*/ -3314 h 54"/>
                  <a:gd name="T4" fmla="+- 0 5664 5655"/>
                  <a:gd name="T5" fmla="*/ T4 w 9"/>
                  <a:gd name="T6" fmla="+- 0 -3314 -3367"/>
                  <a:gd name="T7" fmla="*/ -3314 h 54"/>
                  <a:gd name="T8" fmla="+- 0 5664 5655"/>
                  <a:gd name="T9" fmla="*/ T8 w 9"/>
                  <a:gd name="T10" fmla="+- 0 -3367 -3367"/>
                  <a:gd name="T11" fmla="*/ -3367 h 54"/>
                  <a:gd name="T12" fmla="+- 0 5655 5655"/>
                  <a:gd name="T13" fmla="*/ T12 w 9"/>
                  <a:gd name="T14" fmla="+- 0 -3367 -3367"/>
                  <a:gd name="T15" fmla="*/ -3367 h 54"/>
                  <a:gd name="T16" fmla="+- 0 5655 5655"/>
                  <a:gd name="T17" fmla="*/ T16 w 9"/>
                  <a:gd name="T18" fmla="+- 0 -3314 -3367"/>
                  <a:gd name="T19" fmla="*/ -3314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2" name="Group 756"/>
            <p:cNvGrpSpPr/>
            <p:nvPr/>
          </p:nvGrpSpPr>
          <p:grpSpPr>
            <a:xfrm>
              <a:off x="5659" y="-3419"/>
              <a:ext cx="2" cy="54"/>
              <a:chOff x="5659" y="-3419"/>
              <a:chExt cx="2" cy="54"/>
            </a:xfrm>
          </p:grpSpPr>
          <p:sp>
            <p:nvSpPr>
              <p:cNvPr id="1431" name="Freeform 757"/>
              <p:cNvSpPr/>
              <p:nvPr/>
            </p:nvSpPr>
            <p:spPr bwMode="auto">
              <a:xfrm>
                <a:off x="5659" y="-3419"/>
                <a:ext cx="2" cy="54"/>
              </a:xfrm>
              <a:custGeom>
                <a:gdLst>
                  <a:gd name="T0" fmla="+- 0 -3365 -3419"/>
                  <a:gd name="T1" fmla="*/ -3365 h 54"/>
                  <a:gd name="T2" fmla="+- 0 -3419 -3419"/>
                  <a:gd name="T3" fmla="*/ -3419 h 54"/>
                  <a:gd name="T4" fmla="+- 0 -3365 -3419"/>
                  <a:gd name="T5" fmla="*/ -336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3" name="Group 758"/>
            <p:cNvGrpSpPr/>
            <p:nvPr/>
          </p:nvGrpSpPr>
          <p:grpSpPr>
            <a:xfrm>
              <a:off x="5655" y="-3419"/>
              <a:ext cx="9" cy="54"/>
              <a:chOff x="5655" y="-3419"/>
              <a:chExt cx="9" cy="54"/>
            </a:xfrm>
          </p:grpSpPr>
          <p:sp>
            <p:nvSpPr>
              <p:cNvPr id="1430" name="Freeform 759"/>
              <p:cNvSpPr/>
              <p:nvPr/>
            </p:nvSpPr>
            <p:spPr bwMode="auto">
              <a:xfrm>
                <a:off x="5655" y="-3419"/>
                <a:ext cx="9" cy="54"/>
              </a:xfrm>
              <a:custGeom>
                <a:gdLst>
                  <a:gd name="T0" fmla="+- 0 5655 5655"/>
                  <a:gd name="T1" fmla="*/ T0 w 9"/>
                  <a:gd name="T2" fmla="+- 0 -3365 -3419"/>
                  <a:gd name="T3" fmla="*/ -3365 h 54"/>
                  <a:gd name="T4" fmla="+- 0 5664 5655"/>
                  <a:gd name="T5" fmla="*/ T4 w 9"/>
                  <a:gd name="T6" fmla="+- 0 -3365 -3419"/>
                  <a:gd name="T7" fmla="*/ -3365 h 54"/>
                  <a:gd name="T8" fmla="+- 0 5664 5655"/>
                  <a:gd name="T9" fmla="*/ T8 w 9"/>
                  <a:gd name="T10" fmla="+- 0 -3419 -3419"/>
                  <a:gd name="T11" fmla="*/ -3419 h 54"/>
                  <a:gd name="T12" fmla="+- 0 5655 5655"/>
                  <a:gd name="T13" fmla="*/ T12 w 9"/>
                  <a:gd name="T14" fmla="+- 0 -3419 -3419"/>
                  <a:gd name="T15" fmla="*/ -3419 h 54"/>
                  <a:gd name="T16" fmla="+- 0 5655 5655"/>
                  <a:gd name="T17" fmla="*/ T16 w 9"/>
                  <a:gd name="T18" fmla="+- 0 -3365 -3419"/>
                  <a:gd name="T19" fmla="*/ -336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4" name="Group 760"/>
            <p:cNvGrpSpPr/>
            <p:nvPr/>
          </p:nvGrpSpPr>
          <p:grpSpPr>
            <a:xfrm>
              <a:off x="5659" y="-3471"/>
              <a:ext cx="2" cy="54"/>
              <a:chOff x="5659" y="-3471"/>
              <a:chExt cx="2" cy="54"/>
            </a:xfrm>
          </p:grpSpPr>
          <p:sp>
            <p:nvSpPr>
              <p:cNvPr id="1429" name="Freeform 761"/>
              <p:cNvSpPr/>
              <p:nvPr/>
            </p:nvSpPr>
            <p:spPr bwMode="auto">
              <a:xfrm>
                <a:off x="5659" y="-3471"/>
                <a:ext cx="2" cy="54"/>
              </a:xfrm>
              <a:custGeom>
                <a:gdLst>
                  <a:gd name="T0" fmla="+- 0 -3417 -3471"/>
                  <a:gd name="T1" fmla="*/ -3417 h 54"/>
                  <a:gd name="T2" fmla="+- 0 -3471 -3471"/>
                  <a:gd name="T3" fmla="*/ -3471 h 54"/>
                  <a:gd name="T4" fmla="+- 0 -3417 -3471"/>
                  <a:gd name="T5" fmla="*/ -341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5" name="Group 762"/>
            <p:cNvGrpSpPr/>
            <p:nvPr/>
          </p:nvGrpSpPr>
          <p:grpSpPr>
            <a:xfrm>
              <a:off x="5655" y="-3471"/>
              <a:ext cx="9" cy="54"/>
              <a:chOff x="5655" y="-3471"/>
              <a:chExt cx="9" cy="54"/>
            </a:xfrm>
          </p:grpSpPr>
          <p:sp>
            <p:nvSpPr>
              <p:cNvPr id="1428" name="Freeform 763"/>
              <p:cNvSpPr/>
              <p:nvPr/>
            </p:nvSpPr>
            <p:spPr bwMode="auto">
              <a:xfrm>
                <a:off x="5655" y="-3471"/>
                <a:ext cx="9" cy="54"/>
              </a:xfrm>
              <a:custGeom>
                <a:gdLst>
                  <a:gd name="T0" fmla="+- 0 5655 5655"/>
                  <a:gd name="T1" fmla="*/ T0 w 9"/>
                  <a:gd name="T2" fmla="+- 0 -3417 -3471"/>
                  <a:gd name="T3" fmla="*/ -3417 h 54"/>
                  <a:gd name="T4" fmla="+- 0 5664 5655"/>
                  <a:gd name="T5" fmla="*/ T4 w 9"/>
                  <a:gd name="T6" fmla="+- 0 -3417 -3471"/>
                  <a:gd name="T7" fmla="*/ -3417 h 54"/>
                  <a:gd name="T8" fmla="+- 0 5664 5655"/>
                  <a:gd name="T9" fmla="*/ T8 w 9"/>
                  <a:gd name="T10" fmla="+- 0 -3471 -3471"/>
                  <a:gd name="T11" fmla="*/ -3471 h 54"/>
                  <a:gd name="T12" fmla="+- 0 5655 5655"/>
                  <a:gd name="T13" fmla="*/ T12 w 9"/>
                  <a:gd name="T14" fmla="+- 0 -3471 -3471"/>
                  <a:gd name="T15" fmla="*/ -3471 h 54"/>
                  <a:gd name="T16" fmla="+- 0 5655 5655"/>
                  <a:gd name="T17" fmla="*/ T16 w 9"/>
                  <a:gd name="T18" fmla="+- 0 -3417 -3471"/>
                  <a:gd name="T19" fmla="*/ -341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6" name="Group 764"/>
            <p:cNvGrpSpPr/>
            <p:nvPr/>
          </p:nvGrpSpPr>
          <p:grpSpPr>
            <a:xfrm>
              <a:off x="5659" y="-3523"/>
              <a:ext cx="2" cy="54"/>
              <a:chOff x="5659" y="-3523"/>
              <a:chExt cx="2" cy="54"/>
            </a:xfrm>
          </p:grpSpPr>
          <p:sp>
            <p:nvSpPr>
              <p:cNvPr id="1427" name="Freeform 765"/>
              <p:cNvSpPr/>
              <p:nvPr/>
            </p:nvSpPr>
            <p:spPr bwMode="auto">
              <a:xfrm>
                <a:off x="5659" y="-3523"/>
                <a:ext cx="2" cy="54"/>
              </a:xfrm>
              <a:custGeom>
                <a:gdLst>
                  <a:gd name="T0" fmla="+- 0 -3469 -3523"/>
                  <a:gd name="T1" fmla="*/ -3469 h 54"/>
                  <a:gd name="T2" fmla="+- 0 -3523 -3523"/>
                  <a:gd name="T3" fmla="*/ -3523 h 54"/>
                  <a:gd name="T4" fmla="+- 0 -3469 -3523"/>
                  <a:gd name="T5" fmla="*/ -3469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7" name="Group 766"/>
            <p:cNvGrpSpPr/>
            <p:nvPr/>
          </p:nvGrpSpPr>
          <p:grpSpPr>
            <a:xfrm>
              <a:off x="5655" y="-3523"/>
              <a:ext cx="9" cy="54"/>
              <a:chOff x="5655" y="-3523"/>
              <a:chExt cx="9" cy="54"/>
            </a:xfrm>
          </p:grpSpPr>
          <p:sp>
            <p:nvSpPr>
              <p:cNvPr id="1426" name="Freeform 767"/>
              <p:cNvSpPr/>
              <p:nvPr/>
            </p:nvSpPr>
            <p:spPr bwMode="auto">
              <a:xfrm>
                <a:off x="5655" y="-3523"/>
                <a:ext cx="9" cy="54"/>
              </a:xfrm>
              <a:custGeom>
                <a:gdLst>
                  <a:gd name="T0" fmla="+- 0 5655 5655"/>
                  <a:gd name="T1" fmla="*/ T0 w 9"/>
                  <a:gd name="T2" fmla="+- 0 -3469 -3523"/>
                  <a:gd name="T3" fmla="*/ -3469 h 54"/>
                  <a:gd name="T4" fmla="+- 0 5664 5655"/>
                  <a:gd name="T5" fmla="*/ T4 w 9"/>
                  <a:gd name="T6" fmla="+- 0 -3469 -3523"/>
                  <a:gd name="T7" fmla="*/ -3469 h 54"/>
                  <a:gd name="T8" fmla="+- 0 5664 5655"/>
                  <a:gd name="T9" fmla="*/ T8 w 9"/>
                  <a:gd name="T10" fmla="+- 0 -3523 -3523"/>
                  <a:gd name="T11" fmla="*/ -3523 h 54"/>
                  <a:gd name="T12" fmla="+- 0 5655 5655"/>
                  <a:gd name="T13" fmla="*/ T12 w 9"/>
                  <a:gd name="T14" fmla="+- 0 -3523 -3523"/>
                  <a:gd name="T15" fmla="*/ -3523 h 54"/>
                  <a:gd name="T16" fmla="+- 0 5655 5655"/>
                  <a:gd name="T17" fmla="*/ T16 w 9"/>
                  <a:gd name="T18" fmla="+- 0 -3469 -3523"/>
                  <a:gd name="T19" fmla="*/ -3469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8" name="Group 768"/>
            <p:cNvGrpSpPr/>
            <p:nvPr/>
          </p:nvGrpSpPr>
          <p:grpSpPr>
            <a:xfrm>
              <a:off x="5659" y="-3574"/>
              <a:ext cx="2" cy="54"/>
              <a:chOff x="5659" y="-3574"/>
              <a:chExt cx="2" cy="54"/>
            </a:xfrm>
          </p:grpSpPr>
          <p:sp>
            <p:nvSpPr>
              <p:cNvPr id="1425" name="Freeform 769"/>
              <p:cNvSpPr/>
              <p:nvPr/>
            </p:nvSpPr>
            <p:spPr bwMode="auto">
              <a:xfrm>
                <a:off x="5659" y="-3574"/>
                <a:ext cx="2" cy="54"/>
              </a:xfrm>
              <a:custGeom>
                <a:gdLst>
                  <a:gd name="T0" fmla="+- 0 -3521 -3574"/>
                  <a:gd name="T1" fmla="*/ -3521 h 54"/>
                  <a:gd name="T2" fmla="+- 0 -3574 -3574"/>
                  <a:gd name="T3" fmla="*/ -3574 h 54"/>
                  <a:gd name="T4" fmla="+- 0 -3521 -3574"/>
                  <a:gd name="T5" fmla="*/ -3521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29" name="Group 770"/>
            <p:cNvGrpSpPr/>
            <p:nvPr/>
          </p:nvGrpSpPr>
          <p:grpSpPr>
            <a:xfrm>
              <a:off x="5655" y="-3574"/>
              <a:ext cx="9" cy="54"/>
              <a:chOff x="5655" y="-3574"/>
              <a:chExt cx="9" cy="54"/>
            </a:xfrm>
          </p:grpSpPr>
          <p:sp>
            <p:nvSpPr>
              <p:cNvPr id="1424" name="Freeform 771"/>
              <p:cNvSpPr/>
              <p:nvPr/>
            </p:nvSpPr>
            <p:spPr bwMode="auto">
              <a:xfrm>
                <a:off x="5655" y="-3574"/>
                <a:ext cx="9" cy="54"/>
              </a:xfrm>
              <a:custGeom>
                <a:gdLst>
                  <a:gd name="T0" fmla="+- 0 5655 5655"/>
                  <a:gd name="T1" fmla="*/ T0 w 9"/>
                  <a:gd name="T2" fmla="+- 0 -3521 -3574"/>
                  <a:gd name="T3" fmla="*/ -3521 h 54"/>
                  <a:gd name="T4" fmla="+- 0 5664 5655"/>
                  <a:gd name="T5" fmla="*/ T4 w 9"/>
                  <a:gd name="T6" fmla="+- 0 -3521 -3574"/>
                  <a:gd name="T7" fmla="*/ -3521 h 54"/>
                  <a:gd name="T8" fmla="+- 0 5664 5655"/>
                  <a:gd name="T9" fmla="*/ T8 w 9"/>
                  <a:gd name="T10" fmla="+- 0 -3574 -3574"/>
                  <a:gd name="T11" fmla="*/ -3574 h 54"/>
                  <a:gd name="T12" fmla="+- 0 5655 5655"/>
                  <a:gd name="T13" fmla="*/ T12 w 9"/>
                  <a:gd name="T14" fmla="+- 0 -3574 -3574"/>
                  <a:gd name="T15" fmla="*/ -3574 h 54"/>
                  <a:gd name="T16" fmla="+- 0 5655 5655"/>
                  <a:gd name="T17" fmla="*/ T16 w 9"/>
                  <a:gd name="T18" fmla="+- 0 -3521 -3574"/>
                  <a:gd name="T19" fmla="*/ -3521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0" name="Group 772"/>
            <p:cNvGrpSpPr/>
            <p:nvPr/>
          </p:nvGrpSpPr>
          <p:grpSpPr>
            <a:xfrm>
              <a:off x="5664" y="-3578"/>
              <a:ext cx="54" cy="2"/>
              <a:chOff x="5664" y="-3578"/>
              <a:chExt cx="54" cy="2"/>
            </a:xfrm>
          </p:grpSpPr>
          <p:sp>
            <p:nvSpPr>
              <p:cNvPr id="1423" name="Freeform 773"/>
              <p:cNvSpPr/>
              <p:nvPr/>
            </p:nvSpPr>
            <p:spPr bwMode="auto">
              <a:xfrm>
                <a:off x="5664" y="-3578"/>
                <a:ext cx="54" cy="2"/>
              </a:xfrm>
              <a:custGeom>
                <a:gdLst>
                  <a:gd name="T0" fmla="+- 0 5664 5664"/>
                  <a:gd name="T1" fmla="*/ T0 w 54"/>
                  <a:gd name="T2" fmla="+- 0 5717 5664"/>
                  <a:gd name="T3" fmla="*/ T2 w 54"/>
                </a:gdLst>
                <a:cxnLst>
                  <a:cxn ang="0">
                    <a:pos x="T1" y="0"/>
                  </a:cxn>
                  <a:cxn ang="0">
                    <a:pos x="T3" y="0"/>
                  </a:cxn>
                </a:cxnLst>
                <a:rect l="0" t="0" r="r" b="b"/>
                <a:pathLst>
                  <a:path w="54">
                    <a:moveTo>
                      <a:pt x="0" y="0"/>
                    </a:moveTo>
                    <a:lnTo>
                      <a:pt x="53"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1" name="Group 774"/>
            <p:cNvGrpSpPr/>
            <p:nvPr/>
          </p:nvGrpSpPr>
          <p:grpSpPr>
            <a:xfrm>
              <a:off x="5664" y="-3578"/>
              <a:ext cx="323" cy="2"/>
              <a:chOff x="5664" y="-3578"/>
              <a:chExt cx="323" cy="2"/>
            </a:xfrm>
          </p:grpSpPr>
          <p:sp>
            <p:nvSpPr>
              <p:cNvPr id="1422" name="Freeform 775"/>
              <p:cNvSpPr/>
              <p:nvPr/>
            </p:nvSpPr>
            <p:spPr bwMode="auto">
              <a:xfrm>
                <a:off x="5664" y="-3578"/>
                <a:ext cx="323" cy="2"/>
              </a:xfrm>
              <a:custGeom>
                <a:gdLst>
                  <a:gd name="T0" fmla="+- 0 5664 5664"/>
                  <a:gd name="T1" fmla="*/ T0 w 323"/>
                  <a:gd name="T2" fmla="+- 0 5986 5664"/>
                  <a:gd name="T3" fmla="*/ T2 w 323"/>
                </a:gdLst>
                <a:cxnLst>
                  <a:cxn ang="0">
                    <a:pos x="T1" y="0"/>
                  </a:cxn>
                  <a:cxn ang="0">
                    <a:pos x="T3" y="0"/>
                  </a:cxn>
                </a:cxnLst>
                <a:rect l="0" t="0" r="r" b="b"/>
                <a:pathLst>
                  <a:path w="323">
                    <a:moveTo>
                      <a:pt x="0" y="0"/>
                    </a:moveTo>
                    <a:lnTo>
                      <a:pt x="322"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2" name="Group 776"/>
            <p:cNvGrpSpPr/>
            <p:nvPr/>
          </p:nvGrpSpPr>
          <p:grpSpPr>
            <a:xfrm>
              <a:off x="5940" y="-3612"/>
              <a:ext cx="106" cy="68"/>
              <a:chOff x="5940" y="-3612"/>
              <a:chExt cx="106" cy="68"/>
            </a:xfrm>
          </p:grpSpPr>
          <p:sp>
            <p:nvSpPr>
              <p:cNvPr id="1421" name="Freeform 777"/>
              <p:cNvSpPr/>
              <p:nvPr/>
            </p:nvSpPr>
            <p:spPr bwMode="auto">
              <a:xfrm>
                <a:off x="5940" y="-3612"/>
                <a:ext cx="106" cy="68"/>
              </a:xfrm>
              <a:custGeom>
                <a:gdLst>
                  <a:gd name="T0" fmla="+- 0 5941 5940"/>
                  <a:gd name="T1" fmla="*/ T0 w 106"/>
                  <a:gd name="T2" fmla="+- 0 -3612 -3612"/>
                  <a:gd name="T3" fmla="*/ -3612 h 68"/>
                  <a:gd name="T4" fmla="+- 0 5954 5940"/>
                  <a:gd name="T5" fmla="*/ T4 w 106"/>
                  <a:gd name="T6" fmla="+- 0 -3578 -3612"/>
                  <a:gd name="T7" fmla="*/ -3578 h 68"/>
                  <a:gd name="T8" fmla="+- 0 5942 5940"/>
                  <a:gd name="T9" fmla="*/ T8 w 106"/>
                  <a:gd name="T10" fmla="+- 0 -3547 -3612"/>
                  <a:gd name="T11" fmla="*/ -3547 h 68"/>
                  <a:gd name="T12" fmla="+- 0 5940 5940"/>
                  <a:gd name="T13" fmla="*/ T12 w 106"/>
                  <a:gd name="T14" fmla="+- 0 -3544 -3612"/>
                  <a:gd name="T15" fmla="*/ -3544 h 68"/>
                  <a:gd name="T16" fmla="+- 0 6046 5940"/>
                  <a:gd name="T17" fmla="*/ T16 w 106"/>
                  <a:gd name="T18" fmla="+- 0 -3578 -3612"/>
                  <a:gd name="T19" fmla="*/ -3578 h 68"/>
                  <a:gd name="T20" fmla="+- 0 5941 5940"/>
                  <a:gd name="T21" fmla="*/ T20 w 106"/>
                  <a:gd name="T22" fmla="+- 0 -3612 -3612"/>
                  <a:gd name="T23" fmla="*/ -3612 h 68"/>
                </a:gdLst>
                <a:cxnLst>
                  <a:cxn ang="0">
                    <a:pos x="T1" y="T3"/>
                  </a:cxn>
                  <a:cxn ang="0">
                    <a:pos x="T5" y="T7"/>
                  </a:cxn>
                  <a:cxn ang="0">
                    <a:pos x="T9" y="T11"/>
                  </a:cxn>
                  <a:cxn ang="0">
                    <a:pos x="T13" y="T15"/>
                  </a:cxn>
                  <a:cxn ang="0">
                    <a:pos x="T17" y="T19"/>
                  </a:cxn>
                  <a:cxn ang="0">
                    <a:pos x="T21" y="T23"/>
                  </a:cxn>
                </a:cxnLst>
                <a:rect l="0" t="0" r="r" b="b"/>
                <a:pathLst>
                  <a:path w="105" h="68">
                    <a:moveTo>
                      <a:pt x="1" y="0"/>
                    </a:moveTo>
                    <a:lnTo>
                      <a:pt x="14" y="34"/>
                    </a:lnTo>
                    <a:lnTo>
                      <a:pt x="2" y="65"/>
                    </a:lnTo>
                    <a:lnTo>
                      <a:pt x="0" y="68"/>
                    </a:lnTo>
                    <a:lnTo>
                      <a:pt x="106"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3" name="Group 778"/>
            <p:cNvGrpSpPr/>
            <p:nvPr/>
          </p:nvGrpSpPr>
          <p:grpSpPr>
            <a:xfrm>
              <a:off x="5630" y="-1737"/>
              <a:ext cx="34" cy="34"/>
              <a:chOff x="5630" y="-1737"/>
              <a:chExt cx="34" cy="34"/>
            </a:xfrm>
          </p:grpSpPr>
          <p:sp>
            <p:nvSpPr>
              <p:cNvPr id="1420" name="Freeform 779"/>
              <p:cNvSpPr/>
              <p:nvPr/>
            </p:nvSpPr>
            <p:spPr bwMode="auto">
              <a:xfrm>
                <a:off x="5630" y="-1737"/>
                <a:ext cx="34" cy="34"/>
              </a:xfrm>
              <a:custGeom>
                <a:gdLst>
                  <a:gd name="T0" fmla="+- 0 5664 5630"/>
                  <a:gd name="T1" fmla="*/ T0 w 34"/>
                  <a:gd name="T2" fmla="+- 0 -1737 -1737"/>
                  <a:gd name="T3" fmla="*/ -1737 h 34"/>
                  <a:gd name="T4" fmla="+- 0 5655 5630"/>
                  <a:gd name="T5" fmla="*/ T4 w 34"/>
                  <a:gd name="T6" fmla="+- 0 -1737 -1737"/>
                  <a:gd name="T7" fmla="*/ -1737 h 34"/>
                  <a:gd name="T8" fmla="+- 0 5655 5630"/>
                  <a:gd name="T9" fmla="*/ T8 w 34"/>
                  <a:gd name="T10" fmla="+- 0 -1713 -1737"/>
                  <a:gd name="T11" fmla="*/ -1713 h 34"/>
                  <a:gd name="T12" fmla="+- 0 5630 5630"/>
                  <a:gd name="T13" fmla="*/ T12 w 34"/>
                  <a:gd name="T14" fmla="+- 0 -1713 -1737"/>
                  <a:gd name="T15" fmla="*/ -1713 h 34"/>
                  <a:gd name="T16" fmla="+- 0 5630 5630"/>
                  <a:gd name="T17" fmla="*/ T16 w 34"/>
                  <a:gd name="T18" fmla="+- 0 -1704 -1737"/>
                  <a:gd name="T19" fmla="*/ -1704 h 34"/>
                  <a:gd name="T20" fmla="+- 0 5664 5630"/>
                  <a:gd name="T21" fmla="*/ T20 w 34"/>
                  <a:gd name="T22" fmla="+- 0 -1704 -1737"/>
                  <a:gd name="T23" fmla="*/ -1704 h 34"/>
                  <a:gd name="T24" fmla="+- 0 5664 5630"/>
                  <a:gd name="T25" fmla="*/ T24 w 34"/>
                  <a:gd name="T26" fmla="+- 0 -1737 -1737"/>
                  <a:gd name="T27" fmla="*/ -1737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25" y="0"/>
                    </a:lnTo>
                    <a:lnTo>
                      <a:pt x="25" y="24"/>
                    </a:lnTo>
                    <a:lnTo>
                      <a:pt x="0" y="24"/>
                    </a:lnTo>
                    <a:lnTo>
                      <a:pt x="0" y="33"/>
                    </a:lnTo>
                    <a:lnTo>
                      <a:pt x="34" y="33"/>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4" name="Group 780"/>
            <p:cNvGrpSpPr/>
            <p:nvPr/>
          </p:nvGrpSpPr>
          <p:grpSpPr>
            <a:xfrm>
              <a:off x="5655" y="-3582"/>
              <a:ext cx="34" cy="34"/>
              <a:chOff x="5655" y="-3582"/>
              <a:chExt cx="34" cy="34"/>
            </a:xfrm>
          </p:grpSpPr>
          <p:sp>
            <p:nvSpPr>
              <p:cNvPr id="1419" name="Freeform 781"/>
              <p:cNvSpPr/>
              <p:nvPr/>
            </p:nvSpPr>
            <p:spPr bwMode="auto">
              <a:xfrm>
                <a:off x="5655" y="-3582"/>
                <a:ext cx="34" cy="34"/>
              </a:xfrm>
              <a:custGeom>
                <a:gdLst>
                  <a:gd name="T0" fmla="+- 0 5688 5655"/>
                  <a:gd name="T1" fmla="*/ T0 w 34"/>
                  <a:gd name="T2" fmla="+- 0 -3582 -3582"/>
                  <a:gd name="T3" fmla="*/ -3582 h 34"/>
                  <a:gd name="T4" fmla="+- 0 5655 5655"/>
                  <a:gd name="T5" fmla="*/ T4 w 34"/>
                  <a:gd name="T6" fmla="+- 0 -3582 -3582"/>
                  <a:gd name="T7" fmla="*/ -3582 h 34"/>
                  <a:gd name="T8" fmla="+- 0 5655 5655"/>
                  <a:gd name="T9" fmla="*/ T8 w 34"/>
                  <a:gd name="T10" fmla="+- 0 -3549 -3582"/>
                  <a:gd name="T11" fmla="*/ -3549 h 34"/>
                  <a:gd name="T12" fmla="+- 0 5664 5655"/>
                  <a:gd name="T13" fmla="*/ T12 w 34"/>
                  <a:gd name="T14" fmla="+- 0 -3549 -3582"/>
                  <a:gd name="T15" fmla="*/ -3549 h 34"/>
                  <a:gd name="T16" fmla="+- 0 5664 5655"/>
                  <a:gd name="T17" fmla="*/ T16 w 34"/>
                  <a:gd name="T18" fmla="+- 0 -3573 -3582"/>
                  <a:gd name="T19" fmla="*/ -3573 h 34"/>
                  <a:gd name="T20" fmla="+- 0 5688 5655"/>
                  <a:gd name="T21" fmla="*/ T20 w 34"/>
                  <a:gd name="T22" fmla="+- 0 -3573 -3582"/>
                  <a:gd name="T23" fmla="*/ -3573 h 34"/>
                  <a:gd name="T24" fmla="+- 0 5688 5655"/>
                  <a:gd name="T25" fmla="*/ T24 w 34"/>
                  <a:gd name="T26" fmla="+- 0 -3582 -3582"/>
                  <a:gd name="T27" fmla="*/ -3582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3" y="0"/>
                    </a:moveTo>
                    <a:lnTo>
                      <a:pt x="0" y="0"/>
                    </a:lnTo>
                    <a:lnTo>
                      <a:pt x="0" y="33"/>
                    </a:lnTo>
                    <a:lnTo>
                      <a:pt x="9" y="33"/>
                    </a:lnTo>
                    <a:lnTo>
                      <a:pt x="9" y="9"/>
                    </a:lnTo>
                    <a:lnTo>
                      <a:pt x="33" y="9"/>
                    </a:lnTo>
                    <a:lnTo>
                      <a:pt x="33"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5" name="Group 782"/>
            <p:cNvGrpSpPr/>
            <p:nvPr/>
          </p:nvGrpSpPr>
          <p:grpSpPr>
            <a:xfrm>
              <a:off x="5444" y="-902"/>
              <a:ext cx="107" cy="2"/>
              <a:chOff x="5444" y="-902"/>
              <a:chExt cx="107" cy="2"/>
            </a:xfrm>
          </p:grpSpPr>
          <p:sp>
            <p:nvSpPr>
              <p:cNvPr id="1418" name="Freeform 783"/>
              <p:cNvSpPr/>
              <p:nvPr/>
            </p:nvSpPr>
            <p:spPr bwMode="auto">
              <a:xfrm>
                <a:off x="5444" y="-902"/>
                <a:ext cx="107" cy="2"/>
              </a:xfrm>
              <a:custGeom>
                <a:gdLst>
                  <a:gd name="T0" fmla="+- 0 5444 5444"/>
                  <a:gd name="T1" fmla="*/ T0 w 107"/>
                  <a:gd name="T2" fmla="+- 0 5550 5444"/>
                  <a:gd name="T3" fmla="*/ T2 w 107"/>
                </a:gdLst>
                <a:cxnLst>
                  <a:cxn ang="0">
                    <a:pos x="T1" y="0"/>
                  </a:cxn>
                  <a:cxn ang="0">
                    <a:pos x="T3" y="0"/>
                  </a:cxn>
                </a:cxnLst>
                <a:rect l="0" t="0" r="r" b="b"/>
                <a:pathLst>
                  <a:path w="107">
                    <a:moveTo>
                      <a:pt x="0" y="0"/>
                    </a:moveTo>
                    <a:lnTo>
                      <a:pt x="106"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6" name="Group 784"/>
            <p:cNvGrpSpPr/>
            <p:nvPr/>
          </p:nvGrpSpPr>
          <p:grpSpPr>
            <a:xfrm>
              <a:off x="5444" y="-902"/>
              <a:ext cx="320" cy="2"/>
              <a:chOff x="5444" y="-902"/>
              <a:chExt cx="320" cy="2"/>
            </a:xfrm>
          </p:grpSpPr>
          <p:sp>
            <p:nvSpPr>
              <p:cNvPr id="1417" name="Freeform 785"/>
              <p:cNvSpPr/>
              <p:nvPr/>
            </p:nvSpPr>
            <p:spPr bwMode="auto">
              <a:xfrm>
                <a:off x="5444" y="-902"/>
                <a:ext cx="320" cy="2"/>
              </a:xfrm>
              <a:custGeom>
                <a:gdLst>
                  <a:gd name="T0" fmla="+- 0 5444 5444"/>
                  <a:gd name="T1" fmla="*/ T0 w 320"/>
                  <a:gd name="T2" fmla="+- 0 5763 5444"/>
                  <a:gd name="T3" fmla="*/ T2 w 320"/>
                </a:gdLst>
                <a:cxnLst>
                  <a:cxn ang="0">
                    <a:pos x="T1" y="0"/>
                  </a:cxn>
                  <a:cxn ang="0">
                    <a:pos x="T3" y="0"/>
                  </a:cxn>
                </a:cxnLst>
                <a:rect l="0" t="0" r="r" b="b"/>
                <a:pathLst>
                  <a:path w="320">
                    <a:moveTo>
                      <a:pt x="0" y="0"/>
                    </a:moveTo>
                    <a:lnTo>
                      <a:pt x="319"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7" name="Group 786"/>
            <p:cNvGrpSpPr/>
            <p:nvPr/>
          </p:nvGrpSpPr>
          <p:grpSpPr>
            <a:xfrm>
              <a:off x="5763" y="-959"/>
              <a:ext cx="9" cy="54"/>
              <a:chOff x="5763" y="-959"/>
              <a:chExt cx="9" cy="54"/>
            </a:xfrm>
          </p:grpSpPr>
          <p:sp>
            <p:nvSpPr>
              <p:cNvPr id="1416" name="Freeform 787"/>
              <p:cNvSpPr/>
              <p:nvPr/>
            </p:nvSpPr>
            <p:spPr bwMode="auto">
              <a:xfrm>
                <a:off x="5763" y="-959"/>
                <a:ext cx="9" cy="54"/>
              </a:xfrm>
              <a:custGeom>
                <a:gdLst>
                  <a:gd name="T0" fmla="+- 0 5763 5763"/>
                  <a:gd name="T1" fmla="*/ T0 w 9"/>
                  <a:gd name="T2" fmla="+- 0 -906 -959"/>
                  <a:gd name="T3" fmla="*/ -906 h 54"/>
                  <a:gd name="T4" fmla="+- 0 5772 5763"/>
                  <a:gd name="T5" fmla="*/ T4 w 9"/>
                  <a:gd name="T6" fmla="+- 0 -906 -959"/>
                  <a:gd name="T7" fmla="*/ -906 h 54"/>
                  <a:gd name="T8" fmla="+- 0 5772 5763"/>
                  <a:gd name="T9" fmla="*/ T8 w 9"/>
                  <a:gd name="T10" fmla="+- 0 -959 -959"/>
                  <a:gd name="T11" fmla="*/ -959 h 54"/>
                  <a:gd name="T12" fmla="+- 0 5763 5763"/>
                  <a:gd name="T13" fmla="*/ T12 w 9"/>
                  <a:gd name="T14" fmla="+- 0 -959 -959"/>
                  <a:gd name="T15" fmla="*/ -959 h 54"/>
                  <a:gd name="T16" fmla="+- 0 5763 5763"/>
                  <a:gd name="T17" fmla="*/ T16 w 9"/>
                  <a:gd name="T18" fmla="+- 0 -906 -959"/>
                  <a:gd name="T19" fmla="*/ -906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8" name="Group 788"/>
            <p:cNvGrpSpPr/>
            <p:nvPr/>
          </p:nvGrpSpPr>
          <p:grpSpPr>
            <a:xfrm>
              <a:off x="5768" y="-1011"/>
              <a:ext cx="2" cy="54"/>
              <a:chOff x="5768" y="-1011"/>
              <a:chExt cx="2" cy="54"/>
            </a:xfrm>
          </p:grpSpPr>
          <p:sp>
            <p:nvSpPr>
              <p:cNvPr id="1415" name="Freeform 789"/>
              <p:cNvSpPr/>
              <p:nvPr/>
            </p:nvSpPr>
            <p:spPr bwMode="auto">
              <a:xfrm>
                <a:off x="5768" y="-1011"/>
                <a:ext cx="2" cy="54"/>
              </a:xfrm>
              <a:custGeom>
                <a:gdLst>
                  <a:gd name="T0" fmla="+- 0 -957 -1011"/>
                  <a:gd name="T1" fmla="*/ -957 h 54"/>
                  <a:gd name="T2" fmla="+- 0 -1011 -1011"/>
                  <a:gd name="T3" fmla="*/ -1011 h 54"/>
                  <a:gd name="T4" fmla="+- 0 -957 -1011"/>
                  <a:gd name="T5" fmla="*/ -957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39" name="Group 790"/>
            <p:cNvGrpSpPr/>
            <p:nvPr/>
          </p:nvGrpSpPr>
          <p:grpSpPr>
            <a:xfrm>
              <a:off x="5763" y="-1011"/>
              <a:ext cx="9" cy="54"/>
              <a:chOff x="5763" y="-1011"/>
              <a:chExt cx="9" cy="54"/>
            </a:xfrm>
          </p:grpSpPr>
          <p:sp>
            <p:nvSpPr>
              <p:cNvPr id="1414" name="Freeform 791"/>
              <p:cNvSpPr/>
              <p:nvPr/>
            </p:nvSpPr>
            <p:spPr bwMode="auto">
              <a:xfrm>
                <a:off x="5763" y="-1011"/>
                <a:ext cx="9" cy="54"/>
              </a:xfrm>
              <a:custGeom>
                <a:gdLst>
                  <a:gd name="T0" fmla="+- 0 5763 5763"/>
                  <a:gd name="T1" fmla="*/ T0 w 9"/>
                  <a:gd name="T2" fmla="+- 0 -957 -1011"/>
                  <a:gd name="T3" fmla="*/ -957 h 54"/>
                  <a:gd name="T4" fmla="+- 0 5772 5763"/>
                  <a:gd name="T5" fmla="*/ T4 w 9"/>
                  <a:gd name="T6" fmla="+- 0 -957 -1011"/>
                  <a:gd name="T7" fmla="*/ -957 h 54"/>
                  <a:gd name="T8" fmla="+- 0 5772 5763"/>
                  <a:gd name="T9" fmla="*/ T8 w 9"/>
                  <a:gd name="T10" fmla="+- 0 -1011 -1011"/>
                  <a:gd name="T11" fmla="*/ -1011 h 54"/>
                  <a:gd name="T12" fmla="+- 0 5763 5763"/>
                  <a:gd name="T13" fmla="*/ T12 w 9"/>
                  <a:gd name="T14" fmla="+- 0 -1011 -1011"/>
                  <a:gd name="T15" fmla="*/ -1011 h 54"/>
                  <a:gd name="T16" fmla="+- 0 5763 5763"/>
                  <a:gd name="T17" fmla="*/ T16 w 9"/>
                  <a:gd name="T18" fmla="+- 0 -957 -1011"/>
                  <a:gd name="T19" fmla="*/ -957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0" name="Group 792"/>
            <p:cNvGrpSpPr/>
            <p:nvPr/>
          </p:nvGrpSpPr>
          <p:grpSpPr>
            <a:xfrm>
              <a:off x="5768" y="-1063"/>
              <a:ext cx="2" cy="54"/>
              <a:chOff x="5768" y="-1063"/>
              <a:chExt cx="2" cy="54"/>
            </a:xfrm>
          </p:grpSpPr>
          <p:sp>
            <p:nvSpPr>
              <p:cNvPr id="1413" name="Freeform 793"/>
              <p:cNvSpPr/>
              <p:nvPr/>
            </p:nvSpPr>
            <p:spPr bwMode="auto">
              <a:xfrm>
                <a:off x="5768" y="-1063"/>
                <a:ext cx="2" cy="54"/>
              </a:xfrm>
              <a:custGeom>
                <a:gdLst>
                  <a:gd name="T0" fmla="+- 0 -1009 -1063"/>
                  <a:gd name="T1" fmla="*/ -1009 h 54"/>
                  <a:gd name="T2" fmla="+- 0 -1063 -1063"/>
                  <a:gd name="T3" fmla="*/ -1063 h 54"/>
                  <a:gd name="T4" fmla="+- 0 -1009 -1063"/>
                  <a:gd name="T5" fmla="*/ -1009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1" name="Group 794"/>
            <p:cNvGrpSpPr/>
            <p:nvPr/>
          </p:nvGrpSpPr>
          <p:grpSpPr>
            <a:xfrm>
              <a:off x="5763" y="-1063"/>
              <a:ext cx="9" cy="54"/>
              <a:chOff x="5763" y="-1063"/>
              <a:chExt cx="9" cy="54"/>
            </a:xfrm>
          </p:grpSpPr>
          <p:sp>
            <p:nvSpPr>
              <p:cNvPr id="1412" name="Freeform 795"/>
              <p:cNvSpPr/>
              <p:nvPr/>
            </p:nvSpPr>
            <p:spPr bwMode="auto">
              <a:xfrm>
                <a:off x="5763" y="-1063"/>
                <a:ext cx="9" cy="54"/>
              </a:xfrm>
              <a:custGeom>
                <a:gdLst>
                  <a:gd name="T0" fmla="+- 0 5763 5763"/>
                  <a:gd name="T1" fmla="*/ T0 w 9"/>
                  <a:gd name="T2" fmla="+- 0 -1009 -1063"/>
                  <a:gd name="T3" fmla="*/ -1009 h 54"/>
                  <a:gd name="T4" fmla="+- 0 5772 5763"/>
                  <a:gd name="T5" fmla="*/ T4 w 9"/>
                  <a:gd name="T6" fmla="+- 0 -1009 -1063"/>
                  <a:gd name="T7" fmla="*/ -1009 h 54"/>
                  <a:gd name="T8" fmla="+- 0 5772 5763"/>
                  <a:gd name="T9" fmla="*/ T8 w 9"/>
                  <a:gd name="T10" fmla="+- 0 -1063 -1063"/>
                  <a:gd name="T11" fmla="*/ -1063 h 54"/>
                  <a:gd name="T12" fmla="+- 0 5763 5763"/>
                  <a:gd name="T13" fmla="*/ T12 w 9"/>
                  <a:gd name="T14" fmla="+- 0 -1063 -1063"/>
                  <a:gd name="T15" fmla="*/ -1063 h 54"/>
                  <a:gd name="T16" fmla="+- 0 5763 5763"/>
                  <a:gd name="T17" fmla="*/ T16 w 9"/>
                  <a:gd name="T18" fmla="+- 0 -1009 -1063"/>
                  <a:gd name="T19" fmla="*/ -1009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2" name="Group 796"/>
            <p:cNvGrpSpPr/>
            <p:nvPr/>
          </p:nvGrpSpPr>
          <p:grpSpPr>
            <a:xfrm>
              <a:off x="5768" y="-1115"/>
              <a:ext cx="2" cy="54"/>
              <a:chOff x="5768" y="-1115"/>
              <a:chExt cx="2" cy="54"/>
            </a:xfrm>
          </p:grpSpPr>
          <p:sp>
            <p:nvSpPr>
              <p:cNvPr id="1411" name="Freeform 797"/>
              <p:cNvSpPr/>
              <p:nvPr/>
            </p:nvSpPr>
            <p:spPr bwMode="auto">
              <a:xfrm>
                <a:off x="5768" y="-1115"/>
                <a:ext cx="2" cy="54"/>
              </a:xfrm>
              <a:custGeom>
                <a:gdLst>
                  <a:gd name="T0" fmla="+- 0 -1061 -1115"/>
                  <a:gd name="T1" fmla="*/ -1061 h 54"/>
                  <a:gd name="T2" fmla="+- 0 -1115 -1115"/>
                  <a:gd name="T3" fmla="*/ -1115 h 54"/>
                  <a:gd name="T4" fmla="+- 0 -1061 -1115"/>
                  <a:gd name="T5" fmla="*/ -1061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3" name="Group 798"/>
            <p:cNvGrpSpPr/>
            <p:nvPr/>
          </p:nvGrpSpPr>
          <p:grpSpPr>
            <a:xfrm>
              <a:off x="5763" y="-1115"/>
              <a:ext cx="9" cy="54"/>
              <a:chOff x="5763" y="-1115"/>
              <a:chExt cx="9" cy="54"/>
            </a:xfrm>
          </p:grpSpPr>
          <p:sp>
            <p:nvSpPr>
              <p:cNvPr id="1410" name="Freeform 799"/>
              <p:cNvSpPr/>
              <p:nvPr/>
            </p:nvSpPr>
            <p:spPr bwMode="auto">
              <a:xfrm>
                <a:off x="5763" y="-1115"/>
                <a:ext cx="9" cy="54"/>
              </a:xfrm>
              <a:custGeom>
                <a:gdLst>
                  <a:gd name="T0" fmla="+- 0 5763 5763"/>
                  <a:gd name="T1" fmla="*/ T0 w 9"/>
                  <a:gd name="T2" fmla="+- 0 -1061 -1115"/>
                  <a:gd name="T3" fmla="*/ -1061 h 54"/>
                  <a:gd name="T4" fmla="+- 0 5772 5763"/>
                  <a:gd name="T5" fmla="*/ T4 w 9"/>
                  <a:gd name="T6" fmla="+- 0 -1061 -1115"/>
                  <a:gd name="T7" fmla="*/ -1061 h 54"/>
                  <a:gd name="T8" fmla="+- 0 5772 5763"/>
                  <a:gd name="T9" fmla="*/ T8 w 9"/>
                  <a:gd name="T10" fmla="+- 0 -1115 -1115"/>
                  <a:gd name="T11" fmla="*/ -1115 h 54"/>
                  <a:gd name="T12" fmla="+- 0 5763 5763"/>
                  <a:gd name="T13" fmla="*/ T12 w 9"/>
                  <a:gd name="T14" fmla="+- 0 -1115 -1115"/>
                  <a:gd name="T15" fmla="*/ -1115 h 54"/>
                  <a:gd name="T16" fmla="+- 0 5763 5763"/>
                  <a:gd name="T17" fmla="*/ T16 w 9"/>
                  <a:gd name="T18" fmla="+- 0 -1061 -1115"/>
                  <a:gd name="T19" fmla="*/ -1061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4" name="Group 800"/>
            <p:cNvGrpSpPr/>
            <p:nvPr/>
          </p:nvGrpSpPr>
          <p:grpSpPr>
            <a:xfrm>
              <a:off x="5768" y="-1166"/>
              <a:ext cx="2" cy="54"/>
              <a:chOff x="5768" y="-1166"/>
              <a:chExt cx="2" cy="54"/>
            </a:xfrm>
          </p:grpSpPr>
          <p:sp>
            <p:nvSpPr>
              <p:cNvPr id="1409" name="Freeform 801"/>
              <p:cNvSpPr/>
              <p:nvPr/>
            </p:nvSpPr>
            <p:spPr bwMode="auto">
              <a:xfrm>
                <a:off x="5768" y="-1166"/>
                <a:ext cx="2" cy="54"/>
              </a:xfrm>
              <a:custGeom>
                <a:gdLst>
                  <a:gd name="T0" fmla="+- 0 -1113 -1166"/>
                  <a:gd name="T1" fmla="*/ -1113 h 54"/>
                  <a:gd name="T2" fmla="+- 0 -1166 -1166"/>
                  <a:gd name="T3" fmla="*/ -1166 h 54"/>
                  <a:gd name="T4" fmla="+- 0 -1113 -1166"/>
                  <a:gd name="T5" fmla="*/ -1113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5" name="Group 802"/>
            <p:cNvGrpSpPr/>
            <p:nvPr/>
          </p:nvGrpSpPr>
          <p:grpSpPr>
            <a:xfrm>
              <a:off x="5763" y="-1166"/>
              <a:ext cx="9" cy="54"/>
              <a:chOff x="5763" y="-1166"/>
              <a:chExt cx="9" cy="54"/>
            </a:xfrm>
          </p:grpSpPr>
          <p:sp>
            <p:nvSpPr>
              <p:cNvPr id="1408" name="Freeform 803"/>
              <p:cNvSpPr/>
              <p:nvPr/>
            </p:nvSpPr>
            <p:spPr bwMode="auto">
              <a:xfrm>
                <a:off x="5763" y="-1166"/>
                <a:ext cx="9" cy="54"/>
              </a:xfrm>
              <a:custGeom>
                <a:gdLst>
                  <a:gd name="T0" fmla="+- 0 5763 5763"/>
                  <a:gd name="T1" fmla="*/ T0 w 9"/>
                  <a:gd name="T2" fmla="+- 0 -1113 -1166"/>
                  <a:gd name="T3" fmla="*/ -1113 h 54"/>
                  <a:gd name="T4" fmla="+- 0 5772 5763"/>
                  <a:gd name="T5" fmla="*/ T4 w 9"/>
                  <a:gd name="T6" fmla="+- 0 -1113 -1166"/>
                  <a:gd name="T7" fmla="*/ -1113 h 54"/>
                  <a:gd name="T8" fmla="+- 0 5772 5763"/>
                  <a:gd name="T9" fmla="*/ T8 w 9"/>
                  <a:gd name="T10" fmla="+- 0 -1166 -1166"/>
                  <a:gd name="T11" fmla="*/ -1166 h 54"/>
                  <a:gd name="T12" fmla="+- 0 5763 5763"/>
                  <a:gd name="T13" fmla="*/ T12 w 9"/>
                  <a:gd name="T14" fmla="+- 0 -1166 -1166"/>
                  <a:gd name="T15" fmla="*/ -1166 h 54"/>
                  <a:gd name="T16" fmla="+- 0 5763 5763"/>
                  <a:gd name="T17" fmla="*/ T16 w 9"/>
                  <a:gd name="T18" fmla="+- 0 -1113 -1166"/>
                  <a:gd name="T19" fmla="*/ -1113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6" name="Group 804"/>
            <p:cNvGrpSpPr/>
            <p:nvPr/>
          </p:nvGrpSpPr>
          <p:grpSpPr>
            <a:xfrm>
              <a:off x="5768" y="-1218"/>
              <a:ext cx="2" cy="54"/>
              <a:chOff x="5768" y="-1218"/>
              <a:chExt cx="2" cy="54"/>
            </a:xfrm>
          </p:grpSpPr>
          <p:sp>
            <p:nvSpPr>
              <p:cNvPr id="1407" name="Freeform 805"/>
              <p:cNvSpPr/>
              <p:nvPr/>
            </p:nvSpPr>
            <p:spPr bwMode="auto">
              <a:xfrm>
                <a:off x="5768" y="-1218"/>
                <a:ext cx="2" cy="54"/>
              </a:xfrm>
              <a:custGeom>
                <a:gdLst>
                  <a:gd name="T0" fmla="+- 0 -1164 -1218"/>
                  <a:gd name="T1" fmla="*/ -1164 h 54"/>
                  <a:gd name="T2" fmla="+- 0 -1218 -1218"/>
                  <a:gd name="T3" fmla="*/ -1218 h 54"/>
                  <a:gd name="T4" fmla="+- 0 -1164 -1218"/>
                  <a:gd name="T5" fmla="*/ -1164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7" name="Group 806"/>
            <p:cNvGrpSpPr/>
            <p:nvPr/>
          </p:nvGrpSpPr>
          <p:grpSpPr>
            <a:xfrm>
              <a:off x="5763" y="-1218"/>
              <a:ext cx="9" cy="54"/>
              <a:chOff x="5763" y="-1218"/>
              <a:chExt cx="9" cy="54"/>
            </a:xfrm>
          </p:grpSpPr>
          <p:sp>
            <p:nvSpPr>
              <p:cNvPr id="1406" name="Freeform 807"/>
              <p:cNvSpPr/>
              <p:nvPr/>
            </p:nvSpPr>
            <p:spPr bwMode="auto">
              <a:xfrm>
                <a:off x="5763" y="-1218"/>
                <a:ext cx="9" cy="54"/>
              </a:xfrm>
              <a:custGeom>
                <a:gdLst>
                  <a:gd name="T0" fmla="+- 0 5763 5763"/>
                  <a:gd name="T1" fmla="*/ T0 w 9"/>
                  <a:gd name="T2" fmla="+- 0 -1164 -1218"/>
                  <a:gd name="T3" fmla="*/ -1164 h 54"/>
                  <a:gd name="T4" fmla="+- 0 5772 5763"/>
                  <a:gd name="T5" fmla="*/ T4 w 9"/>
                  <a:gd name="T6" fmla="+- 0 -1164 -1218"/>
                  <a:gd name="T7" fmla="*/ -1164 h 54"/>
                  <a:gd name="T8" fmla="+- 0 5772 5763"/>
                  <a:gd name="T9" fmla="*/ T8 w 9"/>
                  <a:gd name="T10" fmla="+- 0 -1218 -1218"/>
                  <a:gd name="T11" fmla="*/ -1218 h 54"/>
                  <a:gd name="T12" fmla="+- 0 5763 5763"/>
                  <a:gd name="T13" fmla="*/ T12 w 9"/>
                  <a:gd name="T14" fmla="+- 0 -1218 -1218"/>
                  <a:gd name="T15" fmla="*/ -1218 h 54"/>
                  <a:gd name="T16" fmla="+- 0 5763 5763"/>
                  <a:gd name="T17" fmla="*/ T16 w 9"/>
                  <a:gd name="T18" fmla="+- 0 -1164 -1218"/>
                  <a:gd name="T19" fmla="*/ -1164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8" name="Group 808"/>
            <p:cNvGrpSpPr/>
            <p:nvPr/>
          </p:nvGrpSpPr>
          <p:grpSpPr>
            <a:xfrm>
              <a:off x="5768" y="-1270"/>
              <a:ext cx="2" cy="54"/>
              <a:chOff x="5768" y="-1270"/>
              <a:chExt cx="2" cy="54"/>
            </a:xfrm>
          </p:grpSpPr>
          <p:sp>
            <p:nvSpPr>
              <p:cNvPr id="1405" name="Freeform 809"/>
              <p:cNvSpPr/>
              <p:nvPr/>
            </p:nvSpPr>
            <p:spPr bwMode="auto">
              <a:xfrm>
                <a:off x="5768" y="-1270"/>
                <a:ext cx="2" cy="54"/>
              </a:xfrm>
              <a:custGeom>
                <a:gdLst>
                  <a:gd name="T0" fmla="+- 0 -1216 -1270"/>
                  <a:gd name="T1" fmla="*/ -1216 h 54"/>
                  <a:gd name="T2" fmla="+- 0 -1270 -1270"/>
                  <a:gd name="T3" fmla="*/ -1270 h 54"/>
                  <a:gd name="T4" fmla="+- 0 -1216 -1270"/>
                  <a:gd name="T5" fmla="*/ -1216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49" name="Group 810"/>
            <p:cNvGrpSpPr/>
            <p:nvPr/>
          </p:nvGrpSpPr>
          <p:grpSpPr>
            <a:xfrm>
              <a:off x="5763" y="-1270"/>
              <a:ext cx="9" cy="54"/>
              <a:chOff x="5763" y="-1270"/>
              <a:chExt cx="9" cy="54"/>
            </a:xfrm>
          </p:grpSpPr>
          <p:sp>
            <p:nvSpPr>
              <p:cNvPr id="1404" name="Freeform 811"/>
              <p:cNvSpPr/>
              <p:nvPr/>
            </p:nvSpPr>
            <p:spPr bwMode="auto">
              <a:xfrm>
                <a:off x="5763" y="-1270"/>
                <a:ext cx="9" cy="54"/>
              </a:xfrm>
              <a:custGeom>
                <a:gdLst>
                  <a:gd name="T0" fmla="+- 0 5763 5763"/>
                  <a:gd name="T1" fmla="*/ T0 w 9"/>
                  <a:gd name="T2" fmla="+- 0 -1216 -1270"/>
                  <a:gd name="T3" fmla="*/ -1216 h 54"/>
                  <a:gd name="T4" fmla="+- 0 5772 5763"/>
                  <a:gd name="T5" fmla="*/ T4 w 9"/>
                  <a:gd name="T6" fmla="+- 0 -1216 -1270"/>
                  <a:gd name="T7" fmla="*/ -1216 h 54"/>
                  <a:gd name="T8" fmla="+- 0 5772 5763"/>
                  <a:gd name="T9" fmla="*/ T8 w 9"/>
                  <a:gd name="T10" fmla="+- 0 -1270 -1270"/>
                  <a:gd name="T11" fmla="*/ -1270 h 54"/>
                  <a:gd name="T12" fmla="+- 0 5763 5763"/>
                  <a:gd name="T13" fmla="*/ T12 w 9"/>
                  <a:gd name="T14" fmla="+- 0 -1270 -1270"/>
                  <a:gd name="T15" fmla="*/ -1270 h 54"/>
                  <a:gd name="T16" fmla="+- 0 5763 5763"/>
                  <a:gd name="T17" fmla="*/ T16 w 9"/>
                  <a:gd name="T18" fmla="+- 0 -1216 -1270"/>
                  <a:gd name="T19" fmla="*/ -1216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0" name="Group 812"/>
            <p:cNvGrpSpPr/>
            <p:nvPr/>
          </p:nvGrpSpPr>
          <p:grpSpPr>
            <a:xfrm>
              <a:off x="5768" y="-1322"/>
              <a:ext cx="2" cy="54"/>
              <a:chOff x="5768" y="-1322"/>
              <a:chExt cx="2" cy="54"/>
            </a:xfrm>
          </p:grpSpPr>
          <p:sp>
            <p:nvSpPr>
              <p:cNvPr id="1403" name="Freeform 813"/>
              <p:cNvSpPr/>
              <p:nvPr/>
            </p:nvSpPr>
            <p:spPr bwMode="auto">
              <a:xfrm>
                <a:off x="5768" y="-1322"/>
                <a:ext cx="2" cy="54"/>
              </a:xfrm>
              <a:custGeom>
                <a:gdLst>
                  <a:gd name="T0" fmla="+- 0 -1268 -1322"/>
                  <a:gd name="T1" fmla="*/ -1268 h 54"/>
                  <a:gd name="T2" fmla="+- 0 -1322 -1322"/>
                  <a:gd name="T3" fmla="*/ -1322 h 54"/>
                  <a:gd name="T4" fmla="+- 0 -1268 -1322"/>
                  <a:gd name="T5" fmla="*/ -1268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1" name="Group 814"/>
            <p:cNvGrpSpPr/>
            <p:nvPr/>
          </p:nvGrpSpPr>
          <p:grpSpPr>
            <a:xfrm>
              <a:off x="5763" y="-1322"/>
              <a:ext cx="9" cy="54"/>
              <a:chOff x="5763" y="-1322"/>
              <a:chExt cx="9" cy="54"/>
            </a:xfrm>
          </p:grpSpPr>
          <p:sp>
            <p:nvSpPr>
              <p:cNvPr id="1402" name="Freeform 815"/>
              <p:cNvSpPr/>
              <p:nvPr/>
            </p:nvSpPr>
            <p:spPr bwMode="auto">
              <a:xfrm>
                <a:off x="5763" y="-1322"/>
                <a:ext cx="9" cy="54"/>
              </a:xfrm>
              <a:custGeom>
                <a:gdLst>
                  <a:gd name="T0" fmla="+- 0 5763 5763"/>
                  <a:gd name="T1" fmla="*/ T0 w 9"/>
                  <a:gd name="T2" fmla="+- 0 -1268 -1322"/>
                  <a:gd name="T3" fmla="*/ -1268 h 54"/>
                  <a:gd name="T4" fmla="+- 0 5772 5763"/>
                  <a:gd name="T5" fmla="*/ T4 w 9"/>
                  <a:gd name="T6" fmla="+- 0 -1268 -1322"/>
                  <a:gd name="T7" fmla="*/ -1268 h 54"/>
                  <a:gd name="T8" fmla="+- 0 5772 5763"/>
                  <a:gd name="T9" fmla="*/ T8 w 9"/>
                  <a:gd name="T10" fmla="+- 0 -1322 -1322"/>
                  <a:gd name="T11" fmla="*/ -1322 h 54"/>
                  <a:gd name="T12" fmla="+- 0 5763 5763"/>
                  <a:gd name="T13" fmla="*/ T12 w 9"/>
                  <a:gd name="T14" fmla="+- 0 -1322 -1322"/>
                  <a:gd name="T15" fmla="*/ -1322 h 54"/>
                  <a:gd name="T16" fmla="+- 0 5763 5763"/>
                  <a:gd name="T17" fmla="*/ T16 w 9"/>
                  <a:gd name="T18" fmla="+- 0 -1268 -1322"/>
                  <a:gd name="T19" fmla="*/ -1268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2" name="Group 816"/>
            <p:cNvGrpSpPr/>
            <p:nvPr/>
          </p:nvGrpSpPr>
          <p:grpSpPr>
            <a:xfrm>
              <a:off x="5768" y="-1373"/>
              <a:ext cx="2" cy="54"/>
              <a:chOff x="5768" y="-1373"/>
              <a:chExt cx="2" cy="54"/>
            </a:xfrm>
          </p:grpSpPr>
          <p:sp>
            <p:nvSpPr>
              <p:cNvPr id="1401" name="Freeform 817"/>
              <p:cNvSpPr/>
              <p:nvPr/>
            </p:nvSpPr>
            <p:spPr bwMode="auto">
              <a:xfrm>
                <a:off x="5768" y="-1373"/>
                <a:ext cx="2" cy="54"/>
              </a:xfrm>
              <a:custGeom>
                <a:gdLst>
                  <a:gd name="T0" fmla="+- 0 -1320 -1373"/>
                  <a:gd name="T1" fmla="*/ -1320 h 54"/>
                  <a:gd name="T2" fmla="+- 0 -1373 -1373"/>
                  <a:gd name="T3" fmla="*/ -1373 h 54"/>
                  <a:gd name="T4" fmla="+- 0 -1320 -1373"/>
                  <a:gd name="T5" fmla="*/ -1320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3" name="Group 818"/>
            <p:cNvGrpSpPr/>
            <p:nvPr/>
          </p:nvGrpSpPr>
          <p:grpSpPr>
            <a:xfrm>
              <a:off x="5763" y="-1373"/>
              <a:ext cx="9" cy="54"/>
              <a:chOff x="5763" y="-1373"/>
              <a:chExt cx="9" cy="54"/>
            </a:xfrm>
          </p:grpSpPr>
          <p:sp>
            <p:nvSpPr>
              <p:cNvPr id="1400" name="Freeform 819"/>
              <p:cNvSpPr/>
              <p:nvPr/>
            </p:nvSpPr>
            <p:spPr bwMode="auto">
              <a:xfrm>
                <a:off x="5763" y="-1373"/>
                <a:ext cx="9" cy="54"/>
              </a:xfrm>
              <a:custGeom>
                <a:gdLst>
                  <a:gd name="T0" fmla="+- 0 5763 5763"/>
                  <a:gd name="T1" fmla="*/ T0 w 9"/>
                  <a:gd name="T2" fmla="+- 0 -1320 -1373"/>
                  <a:gd name="T3" fmla="*/ -1320 h 54"/>
                  <a:gd name="T4" fmla="+- 0 5772 5763"/>
                  <a:gd name="T5" fmla="*/ T4 w 9"/>
                  <a:gd name="T6" fmla="+- 0 -1320 -1373"/>
                  <a:gd name="T7" fmla="*/ -1320 h 54"/>
                  <a:gd name="T8" fmla="+- 0 5772 5763"/>
                  <a:gd name="T9" fmla="*/ T8 w 9"/>
                  <a:gd name="T10" fmla="+- 0 -1373 -1373"/>
                  <a:gd name="T11" fmla="*/ -1373 h 54"/>
                  <a:gd name="T12" fmla="+- 0 5763 5763"/>
                  <a:gd name="T13" fmla="*/ T12 w 9"/>
                  <a:gd name="T14" fmla="+- 0 -1373 -1373"/>
                  <a:gd name="T15" fmla="*/ -1373 h 54"/>
                  <a:gd name="T16" fmla="+- 0 5763 5763"/>
                  <a:gd name="T17" fmla="*/ T16 w 9"/>
                  <a:gd name="T18" fmla="+- 0 -1320 -1373"/>
                  <a:gd name="T19" fmla="*/ -1320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4" name="Group 820"/>
            <p:cNvGrpSpPr/>
            <p:nvPr/>
          </p:nvGrpSpPr>
          <p:grpSpPr>
            <a:xfrm>
              <a:off x="5768" y="-1425"/>
              <a:ext cx="2" cy="54"/>
              <a:chOff x="5768" y="-1425"/>
              <a:chExt cx="2" cy="54"/>
            </a:xfrm>
          </p:grpSpPr>
          <p:sp>
            <p:nvSpPr>
              <p:cNvPr id="1399" name="Freeform 821"/>
              <p:cNvSpPr/>
              <p:nvPr/>
            </p:nvSpPr>
            <p:spPr bwMode="auto">
              <a:xfrm>
                <a:off x="5768" y="-1425"/>
                <a:ext cx="2" cy="54"/>
              </a:xfrm>
              <a:custGeom>
                <a:gdLst>
                  <a:gd name="T0" fmla="+- 0 -1371 -1425"/>
                  <a:gd name="T1" fmla="*/ -1371 h 54"/>
                  <a:gd name="T2" fmla="+- 0 -1425 -1425"/>
                  <a:gd name="T3" fmla="*/ -1425 h 54"/>
                  <a:gd name="T4" fmla="+- 0 -1371 -1425"/>
                  <a:gd name="T5" fmla="*/ -1371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5" name="Group 822"/>
            <p:cNvGrpSpPr/>
            <p:nvPr/>
          </p:nvGrpSpPr>
          <p:grpSpPr>
            <a:xfrm>
              <a:off x="5763" y="-1425"/>
              <a:ext cx="9" cy="54"/>
              <a:chOff x="5763" y="-1425"/>
              <a:chExt cx="9" cy="54"/>
            </a:xfrm>
          </p:grpSpPr>
          <p:sp>
            <p:nvSpPr>
              <p:cNvPr id="1398" name="Freeform 823"/>
              <p:cNvSpPr/>
              <p:nvPr/>
            </p:nvSpPr>
            <p:spPr bwMode="auto">
              <a:xfrm>
                <a:off x="5763" y="-1425"/>
                <a:ext cx="9" cy="54"/>
              </a:xfrm>
              <a:custGeom>
                <a:gdLst>
                  <a:gd name="T0" fmla="+- 0 5763 5763"/>
                  <a:gd name="T1" fmla="*/ T0 w 9"/>
                  <a:gd name="T2" fmla="+- 0 -1371 -1425"/>
                  <a:gd name="T3" fmla="*/ -1371 h 54"/>
                  <a:gd name="T4" fmla="+- 0 5772 5763"/>
                  <a:gd name="T5" fmla="*/ T4 w 9"/>
                  <a:gd name="T6" fmla="+- 0 -1371 -1425"/>
                  <a:gd name="T7" fmla="*/ -1371 h 54"/>
                  <a:gd name="T8" fmla="+- 0 5772 5763"/>
                  <a:gd name="T9" fmla="*/ T8 w 9"/>
                  <a:gd name="T10" fmla="+- 0 -1425 -1425"/>
                  <a:gd name="T11" fmla="*/ -1425 h 54"/>
                  <a:gd name="T12" fmla="+- 0 5763 5763"/>
                  <a:gd name="T13" fmla="*/ T12 w 9"/>
                  <a:gd name="T14" fmla="+- 0 -1425 -1425"/>
                  <a:gd name="T15" fmla="*/ -1425 h 54"/>
                  <a:gd name="T16" fmla="+- 0 5763 5763"/>
                  <a:gd name="T17" fmla="*/ T16 w 9"/>
                  <a:gd name="T18" fmla="+- 0 -1371 -1425"/>
                  <a:gd name="T19" fmla="*/ -1371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6" name="Group 824"/>
            <p:cNvGrpSpPr/>
            <p:nvPr/>
          </p:nvGrpSpPr>
          <p:grpSpPr>
            <a:xfrm>
              <a:off x="5768" y="-1477"/>
              <a:ext cx="2" cy="54"/>
              <a:chOff x="5768" y="-1477"/>
              <a:chExt cx="2" cy="54"/>
            </a:xfrm>
          </p:grpSpPr>
          <p:sp>
            <p:nvSpPr>
              <p:cNvPr id="1397" name="Freeform 825"/>
              <p:cNvSpPr/>
              <p:nvPr/>
            </p:nvSpPr>
            <p:spPr bwMode="auto">
              <a:xfrm>
                <a:off x="5768" y="-1477"/>
                <a:ext cx="2" cy="54"/>
              </a:xfrm>
              <a:custGeom>
                <a:gdLst>
                  <a:gd name="T0" fmla="+- 0 -1423 -1477"/>
                  <a:gd name="T1" fmla="*/ -1423 h 54"/>
                  <a:gd name="T2" fmla="+- 0 -1477 -1477"/>
                  <a:gd name="T3" fmla="*/ -1477 h 54"/>
                  <a:gd name="T4" fmla="+- 0 -1423 -1477"/>
                  <a:gd name="T5" fmla="*/ -1423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7" name="Group 826"/>
            <p:cNvGrpSpPr/>
            <p:nvPr/>
          </p:nvGrpSpPr>
          <p:grpSpPr>
            <a:xfrm>
              <a:off x="5763" y="-1477"/>
              <a:ext cx="9" cy="54"/>
              <a:chOff x="5763" y="-1477"/>
              <a:chExt cx="9" cy="54"/>
            </a:xfrm>
          </p:grpSpPr>
          <p:sp>
            <p:nvSpPr>
              <p:cNvPr id="1396" name="Freeform 827"/>
              <p:cNvSpPr/>
              <p:nvPr/>
            </p:nvSpPr>
            <p:spPr bwMode="auto">
              <a:xfrm>
                <a:off x="5763" y="-1477"/>
                <a:ext cx="9" cy="54"/>
              </a:xfrm>
              <a:custGeom>
                <a:gdLst>
                  <a:gd name="T0" fmla="+- 0 5763 5763"/>
                  <a:gd name="T1" fmla="*/ T0 w 9"/>
                  <a:gd name="T2" fmla="+- 0 -1423 -1477"/>
                  <a:gd name="T3" fmla="*/ -1423 h 54"/>
                  <a:gd name="T4" fmla="+- 0 5772 5763"/>
                  <a:gd name="T5" fmla="*/ T4 w 9"/>
                  <a:gd name="T6" fmla="+- 0 -1423 -1477"/>
                  <a:gd name="T7" fmla="*/ -1423 h 54"/>
                  <a:gd name="T8" fmla="+- 0 5772 5763"/>
                  <a:gd name="T9" fmla="*/ T8 w 9"/>
                  <a:gd name="T10" fmla="+- 0 -1477 -1477"/>
                  <a:gd name="T11" fmla="*/ -1477 h 54"/>
                  <a:gd name="T12" fmla="+- 0 5763 5763"/>
                  <a:gd name="T13" fmla="*/ T12 w 9"/>
                  <a:gd name="T14" fmla="+- 0 -1477 -1477"/>
                  <a:gd name="T15" fmla="*/ -1477 h 54"/>
                  <a:gd name="T16" fmla="+- 0 5763 5763"/>
                  <a:gd name="T17" fmla="*/ T16 w 9"/>
                  <a:gd name="T18" fmla="+- 0 -1423 -1477"/>
                  <a:gd name="T19" fmla="*/ -1423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8" name="Group 828"/>
            <p:cNvGrpSpPr/>
            <p:nvPr/>
          </p:nvGrpSpPr>
          <p:grpSpPr>
            <a:xfrm>
              <a:off x="5768" y="-1528"/>
              <a:ext cx="2" cy="54"/>
              <a:chOff x="5768" y="-1528"/>
              <a:chExt cx="2" cy="54"/>
            </a:xfrm>
          </p:grpSpPr>
          <p:sp>
            <p:nvSpPr>
              <p:cNvPr id="1395" name="Freeform 829"/>
              <p:cNvSpPr/>
              <p:nvPr/>
            </p:nvSpPr>
            <p:spPr bwMode="auto">
              <a:xfrm>
                <a:off x="5768" y="-1528"/>
                <a:ext cx="2" cy="54"/>
              </a:xfrm>
              <a:custGeom>
                <a:gdLst>
                  <a:gd name="T0" fmla="+- 0 -1475 -1528"/>
                  <a:gd name="T1" fmla="*/ -1475 h 54"/>
                  <a:gd name="T2" fmla="+- 0 -1528 -1528"/>
                  <a:gd name="T3" fmla="*/ -1528 h 54"/>
                  <a:gd name="T4" fmla="+- 0 -1475 -1528"/>
                  <a:gd name="T5" fmla="*/ -1475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59" name="Group 830"/>
            <p:cNvGrpSpPr/>
            <p:nvPr/>
          </p:nvGrpSpPr>
          <p:grpSpPr>
            <a:xfrm>
              <a:off x="5763" y="-1528"/>
              <a:ext cx="9" cy="54"/>
              <a:chOff x="5763" y="-1528"/>
              <a:chExt cx="9" cy="54"/>
            </a:xfrm>
          </p:grpSpPr>
          <p:sp>
            <p:nvSpPr>
              <p:cNvPr id="1394" name="Freeform 831"/>
              <p:cNvSpPr/>
              <p:nvPr/>
            </p:nvSpPr>
            <p:spPr bwMode="auto">
              <a:xfrm>
                <a:off x="5763" y="-1528"/>
                <a:ext cx="9" cy="54"/>
              </a:xfrm>
              <a:custGeom>
                <a:gdLst>
                  <a:gd name="T0" fmla="+- 0 5763 5763"/>
                  <a:gd name="T1" fmla="*/ T0 w 9"/>
                  <a:gd name="T2" fmla="+- 0 -1475 -1528"/>
                  <a:gd name="T3" fmla="*/ -1475 h 54"/>
                  <a:gd name="T4" fmla="+- 0 5772 5763"/>
                  <a:gd name="T5" fmla="*/ T4 w 9"/>
                  <a:gd name="T6" fmla="+- 0 -1475 -1528"/>
                  <a:gd name="T7" fmla="*/ -1475 h 54"/>
                  <a:gd name="T8" fmla="+- 0 5772 5763"/>
                  <a:gd name="T9" fmla="*/ T8 w 9"/>
                  <a:gd name="T10" fmla="+- 0 -1528 -1528"/>
                  <a:gd name="T11" fmla="*/ -1528 h 54"/>
                  <a:gd name="T12" fmla="+- 0 5763 5763"/>
                  <a:gd name="T13" fmla="*/ T12 w 9"/>
                  <a:gd name="T14" fmla="+- 0 -1528 -1528"/>
                  <a:gd name="T15" fmla="*/ -1528 h 54"/>
                  <a:gd name="T16" fmla="+- 0 5763 5763"/>
                  <a:gd name="T17" fmla="*/ T16 w 9"/>
                  <a:gd name="T18" fmla="+- 0 -1475 -1528"/>
                  <a:gd name="T19" fmla="*/ -1475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0" name="Group 832"/>
            <p:cNvGrpSpPr/>
            <p:nvPr/>
          </p:nvGrpSpPr>
          <p:grpSpPr>
            <a:xfrm>
              <a:off x="5768" y="-1580"/>
              <a:ext cx="2" cy="54"/>
              <a:chOff x="5768" y="-1580"/>
              <a:chExt cx="2" cy="54"/>
            </a:xfrm>
          </p:grpSpPr>
          <p:sp>
            <p:nvSpPr>
              <p:cNvPr id="1393" name="Freeform 833"/>
              <p:cNvSpPr/>
              <p:nvPr/>
            </p:nvSpPr>
            <p:spPr bwMode="auto">
              <a:xfrm>
                <a:off x="5768" y="-1580"/>
                <a:ext cx="2" cy="54"/>
              </a:xfrm>
              <a:custGeom>
                <a:gdLst>
                  <a:gd name="T0" fmla="+- 0 -1526 -1580"/>
                  <a:gd name="T1" fmla="*/ -1526 h 54"/>
                  <a:gd name="T2" fmla="+- 0 -1580 -1580"/>
                  <a:gd name="T3" fmla="*/ -1580 h 54"/>
                  <a:gd name="T4" fmla="+- 0 -1526 -1580"/>
                  <a:gd name="T5" fmla="*/ -1526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1" name="Group 834"/>
            <p:cNvGrpSpPr/>
            <p:nvPr/>
          </p:nvGrpSpPr>
          <p:grpSpPr>
            <a:xfrm>
              <a:off x="5763" y="-1580"/>
              <a:ext cx="9" cy="54"/>
              <a:chOff x="5763" y="-1580"/>
              <a:chExt cx="9" cy="54"/>
            </a:xfrm>
          </p:grpSpPr>
          <p:sp>
            <p:nvSpPr>
              <p:cNvPr id="1392" name="Freeform 835"/>
              <p:cNvSpPr/>
              <p:nvPr/>
            </p:nvSpPr>
            <p:spPr bwMode="auto">
              <a:xfrm>
                <a:off x="5763" y="-1580"/>
                <a:ext cx="9" cy="54"/>
              </a:xfrm>
              <a:custGeom>
                <a:gdLst>
                  <a:gd name="T0" fmla="+- 0 5763 5763"/>
                  <a:gd name="T1" fmla="*/ T0 w 9"/>
                  <a:gd name="T2" fmla="+- 0 -1526 -1580"/>
                  <a:gd name="T3" fmla="*/ -1526 h 54"/>
                  <a:gd name="T4" fmla="+- 0 5772 5763"/>
                  <a:gd name="T5" fmla="*/ T4 w 9"/>
                  <a:gd name="T6" fmla="+- 0 -1526 -1580"/>
                  <a:gd name="T7" fmla="*/ -1526 h 54"/>
                  <a:gd name="T8" fmla="+- 0 5772 5763"/>
                  <a:gd name="T9" fmla="*/ T8 w 9"/>
                  <a:gd name="T10" fmla="+- 0 -1580 -1580"/>
                  <a:gd name="T11" fmla="*/ -1580 h 54"/>
                  <a:gd name="T12" fmla="+- 0 5763 5763"/>
                  <a:gd name="T13" fmla="*/ T12 w 9"/>
                  <a:gd name="T14" fmla="+- 0 -1580 -1580"/>
                  <a:gd name="T15" fmla="*/ -1580 h 54"/>
                  <a:gd name="T16" fmla="+- 0 5763 5763"/>
                  <a:gd name="T17" fmla="*/ T16 w 9"/>
                  <a:gd name="T18" fmla="+- 0 -1526 -1580"/>
                  <a:gd name="T19" fmla="*/ -1526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2" name="Group 836"/>
            <p:cNvGrpSpPr/>
            <p:nvPr/>
          </p:nvGrpSpPr>
          <p:grpSpPr>
            <a:xfrm>
              <a:off x="5768" y="-1632"/>
              <a:ext cx="2" cy="54"/>
              <a:chOff x="5768" y="-1632"/>
              <a:chExt cx="2" cy="54"/>
            </a:xfrm>
          </p:grpSpPr>
          <p:sp>
            <p:nvSpPr>
              <p:cNvPr id="1391" name="Freeform 837"/>
              <p:cNvSpPr/>
              <p:nvPr/>
            </p:nvSpPr>
            <p:spPr bwMode="auto">
              <a:xfrm>
                <a:off x="5768" y="-1632"/>
                <a:ext cx="2" cy="54"/>
              </a:xfrm>
              <a:custGeom>
                <a:gdLst>
                  <a:gd name="T0" fmla="+- 0 -1578 -1632"/>
                  <a:gd name="T1" fmla="*/ -1578 h 54"/>
                  <a:gd name="T2" fmla="+- 0 -1632 -1632"/>
                  <a:gd name="T3" fmla="*/ -1632 h 54"/>
                  <a:gd name="T4" fmla="+- 0 -1578 -1632"/>
                  <a:gd name="T5" fmla="*/ -1578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3" name="Group 838"/>
            <p:cNvGrpSpPr/>
            <p:nvPr/>
          </p:nvGrpSpPr>
          <p:grpSpPr>
            <a:xfrm>
              <a:off x="5763" y="-1632"/>
              <a:ext cx="9" cy="54"/>
              <a:chOff x="5763" y="-1632"/>
              <a:chExt cx="9" cy="54"/>
            </a:xfrm>
          </p:grpSpPr>
          <p:sp>
            <p:nvSpPr>
              <p:cNvPr id="1390" name="Freeform 839"/>
              <p:cNvSpPr/>
              <p:nvPr/>
            </p:nvSpPr>
            <p:spPr bwMode="auto">
              <a:xfrm>
                <a:off x="5763" y="-1632"/>
                <a:ext cx="9" cy="54"/>
              </a:xfrm>
              <a:custGeom>
                <a:gdLst>
                  <a:gd name="T0" fmla="+- 0 5763 5763"/>
                  <a:gd name="T1" fmla="*/ T0 w 9"/>
                  <a:gd name="T2" fmla="+- 0 -1578 -1632"/>
                  <a:gd name="T3" fmla="*/ -1578 h 54"/>
                  <a:gd name="T4" fmla="+- 0 5772 5763"/>
                  <a:gd name="T5" fmla="*/ T4 w 9"/>
                  <a:gd name="T6" fmla="+- 0 -1578 -1632"/>
                  <a:gd name="T7" fmla="*/ -1578 h 54"/>
                  <a:gd name="T8" fmla="+- 0 5772 5763"/>
                  <a:gd name="T9" fmla="*/ T8 w 9"/>
                  <a:gd name="T10" fmla="+- 0 -1632 -1632"/>
                  <a:gd name="T11" fmla="*/ -1632 h 54"/>
                  <a:gd name="T12" fmla="+- 0 5763 5763"/>
                  <a:gd name="T13" fmla="*/ T12 w 9"/>
                  <a:gd name="T14" fmla="+- 0 -1632 -1632"/>
                  <a:gd name="T15" fmla="*/ -1632 h 54"/>
                  <a:gd name="T16" fmla="+- 0 5763 5763"/>
                  <a:gd name="T17" fmla="*/ T16 w 9"/>
                  <a:gd name="T18" fmla="+- 0 -1578 -1632"/>
                  <a:gd name="T19" fmla="*/ -1578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4" name="Group 840"/>
            <p:cNvGrpSpPr/>
            <p:nvPr/>
          </p:nvGrpSpPr>
          <p:grpSpPr>
            <a:xfrm>
              <a:off x="5768" y="-1684"/>
              <a:ext cx="2" cy="54"/>
              <a:chOff x="5768" y="-1684"/>
              <a:chExt cx="2" cy="54"/>
            </a:xfrm>
          </p:grpSpPr>
          <p:sp>
            <p:nvSpPr>
              <p:cNvPr id="1389" name="Freeform 841"/>
              <p:cNvSpPr/>
              <p:nvPr/>
            </p:nvSpPr>
            <p:spPr bwMode="auto">
              <a:xfrm>
                <a:off x="5768" y="-1684"/>
                <a:ext cx="2" cy="54"/>
              </a:xfrm>
              <a:custGeom>
                <a:gdLst>
                  <a:gd name="T0" fmla="+- 0 -1630 -1684"/>
                  <a:gd name="T1" fmla="*/ -1630 h 54"/>
                  <a:gd name="T2" fmla="+- 0 -1684 -1684"/>
                  <a:gd name="T3" fmla="*/ -1684 h 54"/>
                  <a:gd name="T4" fmla="+- 0 -1630 -1684"/>
                  <a:gd name="T5" fmla="*/ -1630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5" name="Group 842"/>
            <p:cNvGrpSpPr/>
            <p:nvPr/>
          </p:nvGrpSpPr>
          <p:grpSpPr>
            <a:xfrm>
              <a:off x="5763" y="-1684"/>
              <a:ext cx="9" cy="54"/>
              <a:chOff x="5763" y="-1684"/>
              <a:chExt cx="9" cy="54"/>
            </a:xfrm>
          </p:grpSpPr>
          <p:sp>
            <p:nvSpPr>
              <p:cNvPr id="1388" name="Freeform 843"/>
              <p:cNvSpPr/>
              <p:nvPr/>
            </p:nvSpPr>
            <p:spPr bwMode="auto">
              <a:xfrm>
                <a:off x="5763" y="-1684"/>
                <a:ext cx="9" cy="54"/>
              </a:xfrm>
              <a:custGeom>
                <a:gdLst>
                  <a:gd name="T0" fmla="+- 0 5763 5763"/>
                  <a:gd name="T1" fmla="*/ T0 w 9"/>
                  <a:gd name="T2" fmla="+- 0 -1630 -1684"/>
                  <a:gd name="T3" fmla="*/ -1630 h 54"/>
                  <a:gd name="T4" fmla="+- 0 5772 5763"/>
                  <a:gd name="T5" fmla="*/ T4 w 9"/>
                  <a:gd name="T6" fmla="+- 0 -1630 -1684"/>
                  <a:gd name="T7" fmla="*/ -1630 h 54"/>
                  <a:gd name="T8" fmla="+- 0 5772 5763"/>
                  <a:gd name="T9" fmla="*/ T8 w 9"/>
                  <a:gd name="T10" fmla="+- 0 -1684 -1684"/>
                  <a:gd name="T11" fmla="*/ -1684 h 54"/>
                  <a:gd name="T12" fmla="+- 0 5763 5763"/>
                  <a:gd name="T13" fmla="*/ T12 w 9"/>
                  <a:gd name="T14" fmla="+- 0 -1684 -1684"/>
                  <a:gd name="T15" fmla="*/ -1684 h 54"/>
                  <a:gd name="T16" fmla="+- 0 5763 5763"/>
                  <a:gd name="T17" fmla="*/ T16 w 9"/>
                  <a:gd name="T18" fmla="+- 0 -1630 -1684"/>
                  <a:gd name="T19" fmla="*/ -1630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6" name="Group 844"/>
            <p:cNvGrpSpPr/>
            <p:nvPr/>
          </p:nvGrpSpPr>
          <p:grpSpPr>
            <a:xfrm>
              <a:off x="5768" y="-1735"/>
              <a:ext cx="2" cy="54"/>
              <a:chOff x="5768" y="-1735"/>
              <a:chExt cx="2" cy="54"/>
            </a:xfrm>
          </p:grpSpPr>
          <p:sp>
            <p:nvSpPr>
              <p:cNvPr id="1387" name="Freeform 845"/>
              <p:cNvSpPr/>
              <p:nvPr/>
            </p:nvSpPr>
            <p:spPr bwMode="auto">
              <a:xfrm>
                <a:off x="5768" y="-1735"/>
                <a:ext cx="2" cy="54"/>
              </a:xfrm>
              <a:custGeom>
                <a:gdLst>
                  <a:gd name="T0" fmla="+- 0 -1682 -1735"/>
                  <a:gd name="T1" fmla="*/ -1682 h 54"/>
                  <a:gd name="T2" fmla="+- 0 -1735 -1735"/>
                  <a:gd name="T3" fmla="*/ -1735 h 54"/>
                  <a:gd name="T4" fmla="+- 0 -1682 -1735"/>
                  <a:gd name="T5" fmla="*/ -1682 h 54"/>
                </a:gdLst>
                <a:cxnLst>
                  <a:cxn ang="0">
                    <a:pos x="0" y="T1"/>
                  </a:cxn>
                  <a:cxn ang="0">
                    <a:pos x="0" y="T3"/>
                  </a:cxn>
                  <a:cxn ang="0">
                    <a:pos x="0" y="T5"/>
                  </a:cxn>
                </a:cxnLst>
                <a:rect l="0" t="0" r="r" b="b"/>
                <a:pathLst>
                  <a:path h="54">
                    <a:moveTo>
                      <a:pt x="0" y="53"/>
                    </a:moveTo>
                    <a:lnTo>
                      <a:pt x="0" y="0"/>
                    </a:lnTo>
                    <a:lnTo>
                      <a:pt x="0" y="5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7" name="Group 846"/>
            <p:cNvGrpSpPr/>
            <p:nvPr/>
          </p:nvGrpSpPr>
          <p:grpSpPr>
            <a:xfrm>
              <a:off x="5763" y="-1735"/>
              <a:ext cx="9" cy="54"/>
              <a:chOff x="5763" y="-1735"/>
              <a:chExt cx="9" cy="54"/>
            </a:xfrm>
          </p:grpSpPr>
          <p:sp>
            <p:nvSpPr>
              <p:cNvPr id="1386" name="Freeform 847"/>
              <p:cNvSpPr/>
              <p:nvPr/>
            </p:nvSpPr>
            <p:spPr bwMode="auto">
              <a:xfrm>
                <a:off x="5763" y="-1735"/>
                <a:ext cx="9" cy="54"/>
              </a:xfrm>
              <a:custGeom>
                <a:gdLst>
                  <a:gd name="T0" fmla="+- 0 5763 5763"/>
                  <a:gd name="T1" fmla="*/ T0 w 9"/>
                  <a:gd name="T2" fmla="+- 0 -1682 -1735"/>
                  <a:gd name="T3" fmla="*/ -1682 h 54"/>
                  <a:gd name="T4" fmla="+- 0 5772 5763"/>
                  <a:gd name="T5" fmla="*/ T4 w 9"/>
                  <a:gd name="T6" fmla="+- 0 -1682 -1735"/>
                  <a:gd name="T7" fmla="*/ -1682 h 54"/>
                  <a:gd name="T8" fmla="+- 0 5772 5763"/>
                  <a:gd name="T9" fmla="*/ T8 w 9"/>
                  <a:gd name="T10" fmla="+- 0 -1735 -1735"/>
                  <a:gd name="T11" fmla="*/ -1735 h 54"/>
                  <a:gd name="T12" fmla="+- 0 5763 5763"/>
                  <a:gd name="T13" fmla="*/ T12 w 9"/>
                  <a:gd name="T14" fmla="+- 0 -1735 -1735"/>
                  <a:gd name="T15" fmla="*/ -1735 h 54"/>
                  <a:gd name="T16" fmla="+- 0 5763 5763"/>
                  <a:gd name="T17" fmla="*/ T16 w 9"/>
                  <a:gd name="T18" fmla="+- 0 -1682 -1735"/>
                  <a:gd name="T19" fmla="*/ -1682 h 54"/>
                </a:gdLst>
                <a:cxnLst>
                  <a:cxn ang="0">
                    <a:pos x="T1" y="T3"/>
                  </a:cxn>
                  <a:cxn ang="0">
                    <a:pos x="T5" y="T7"/>
                  </a:cxn>
                  <a:cxn ang="0">
                    <a:pos x="T9" y="T11"/>
                  </a:cxn>
                  <a:cxn ang="0">
                    <a:pos x="T13" y="T15"/>
                  </a:cxn>
                  <a:cxn ang="0">
                    <a:pos x="T17" y="T19"/>
                  </a:cxn>
                </a:cxnLst>
                <a:rect l="0" t="0" r="r" b="b"/>
                <a:pathLst>
                  <a:path w="9" h="54">
                    <a:moveTo>
                      <a:pt x="0" y="53"/>
                    </a:moveTo>
                    <a:lnTo>
                      <a:pt x="9" y="53"/>
                    </a:lnTo>
                    <a:lnTo>
                      <a:pt x="9" y="0"/>
                    </a:lnTo>
                    <a:lnTo>
                      <a:pt x="0" y="0"/>
                    </a:lnTo>
                    <a:lnTo>
                      <a:pt x="0" y="53"/>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8" name="Group 848"/>
            <p:cNvGrpSpPr/>
            <p:nvPr/>
          </p:nvGrpSpPr>
          <p:grpSpPr>
            <a:xfrm>
              <a:off x="5768" y="-1787"/>
              <a:ext cx="2" cy="54"/>
              <a:chOff x="5768" y="-1787"/>
              <a:chExt cx="2" cy="54"/>
            </a:xfrm>
          </p:grpSpPr>
          <p:sp>
            <p:nvSpPr>
              <p:cNvPr id="1385" name="Freeform 849"/>
              <p:cNvSpPr/>
              <p:nvPr/>
            </p:nvSpPr>
            <p:spPr bwMode="auto">
              <a:xfrm>
                <a:off x="5768" y="-1787"/>
                <a:ext cx="2" cy="54"/>
              </a:xfrm>
              <a:custGeom>
                <a:gdLst>
                  <a:gd name="T0" fmla="+- 0 -1733 -1787"/>
                  <a:gd name="T1" fmla="*/ -1733 h 54"/>
                  <a:gd name="T2" fmla="+- 0 -1787 -1787"/>
                  <a:gd name="T3" fmla="*/ -1787 h 54"/>
                  <a:gd name="T4" fmla="+- 0 -1733 -1787"/>
                  <a:gd name="T5" fmla="*/ -1733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69" name="Group 850"/>
            <p:cNvGrpSpPr/>
            <p:nvPr/>
          </p:nvGrpSpPr>
          <p:grpSpPr>
            <a:xfrm>
              <a:off x="5763" y="-1787"/>
              <a:ext cx="9" cy="54"/>
              <a:chOff x="5763" y="-1787"/>
              <a:chExt cx="9" cy="54"/>
            </a:xfrm>
          </p:grpSpPr>
          <p:sp>
            <p:nvSpPr>
              <p:cNvPr id="1384" name="Freeform 851"/>
              <p:cNvSpPr/>
              <p:nvPr/>
            </p:nvSpPr>
            <p:spPr bwMode="auto">
              <a:xfrm>
                <a:off x="5763" y="-1787"/>
                <a:ext cx="9" cy="54"/>
              </a:xfrm>
              <a:custGeom>
                <a:gdLst>
                  <a:gd name="T0" fmla="+- 0 5763 5763"/>
                  <a:gd name="T1" fmla="*/ T0 w 9"/>
                  <a:gd name="T2" fmla="+- 0 -1733 -1787"/>
                  <a:gd name="T3" fmla="*/ -1733 h 54"/>
                  <a:gd name="T4" fmla="+- 0 5772 5763"/>
                  <a:gd name="T5" fmla="*/ T4 w 9"/>
                  <a:gd name="T6" fmla="+- 0 -1733 -1787"/>
                  <a:gd name="T7" fmla="*/ -1733 h 54"/>
                  <a:gd name="T8" fmla="+- 0 5772 5763"/>
                  <a:gd name="T9" fmla="*/ T8 w 9"/>
                  <a:gd name="T10" fmla="+- 0 -1787 -1787"/>
                  <a:gd name="T11" fmla="*/ -1787 h 54"/>
                  <a:gd name="T12" fmla="+- 0 5763 5763"/>
                  <a:gd name="T13" fmla="*/ T12 w 9"/>
                  <a:gd name="T14" fmla="+- 0 -1787 -1787"/>
                  <a:gd name="T15" fmla="*/ -1787 h 54"/>
                  <a:gd name="T16" fmla="+- 0 5763 5763"/>
                  <a:gd name="T17" fmla="*/ T16 w 9"/>
                  <a:gd name="T18" fmla="+- 0 -1733 -1787"/>
                  <a:gd name="T19" fmla="*/ -1733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0" name="Group 852"/>
            <p:cNvGrpSpPr/>
            <p:nvPr/>
          </p:nvGrpSpPr>
          <p:grpSpPr>
            <a:xfrm>
              <a:off x="5768" y="-1839"/>
              <a:ext cx="2" cy="54"/>
              <a:chOff x="5768" y="-1839"/>
              <a:chExt cx="2" cy="54"/>
            </a:xfrm>
          </p:grpSpPr>
          <p:sp>
            <p:nvSpPr>
              <p:cNvPr id="1383" name="Freeform 853"/>
              <p:cNvSpPr/>
              <p:nvPr/>
            </p:nvSpPr>
            <p:spPr bwMode="auto">
              <a:xfrm>
                <a:off x="5768" y="-1839"/>
                <a:ext cx="2" cy="54"/>
              </a:xfrm>
              <a:custGeom>
                <a:gdLst>
                  <a:gd name="T0" fmla="+- 0 -1785 -1839"/>
                  <a:gd name="T1" fmla="*/ -1785 h 54"/>
                  <a:gd name="T2" fmla="+- 0 -1839 -1839"/>
                  <a:gd name="T3" fmla="*/ -1839 h 54"/>
                  <a:gd name="T4" fmla="+- 0 -1785 -1839"/>
                  <a:gd name="T5" fmla="*/ -1785 h 54"/>
                </a:gdLst>
                <a:cxnLst>
                  <a:cxn ang="0">
                    <a:pos x="0" y="T1"/>
                  </a:cxn>
                  <a:cxn ang="0">
                    <a:pos x="0" y="T3"/>
                  </a:cxn>
                  <a:cxn ang="0">
                    <a:pos x="0" y="T5"/>
                  </a:cxn>
                </a:cxnLst>
                <a:rect l="0" t="0" r="r" b="b"/>
                <a:pathLst>
                  <a:path h="54">
                    <a:moveTo>
                      <a:pt x="0" y="54"/>
                    </a:moveTo>
                    <a:lnTo>
                      <a:pt x="0" y="0"/>
                    </a:lnTo>
                    <a:lnTo>
                      <a:pt x="0" y="5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1" name="Group 854"/>
            <p:cNvGrpSpPr/>
            <p:nvPr/>
          </p:nvGrpSpPr>
          <p:grpSpPr>
            <a:xfrm>
              <a:off x="5763" y="-1839"/>
              <a:ext cx="9" cy="54"/>
              <a:chOff x="5763" y="-1839"/>
              <a:chExt cx="9" cy="54"/>
            </a:xfrm>
          </p:grpSpPr>
          <p:sp>
            <p:nvSpPr>
              <p:cNvPr id="1382" name="Freeform 855"/>
              <p:cNvSpPr/>
              <p:nvPr/>
            </p:nvSpPr>
            <p:spPr bwMode="auto">
              <a:xfrm>
                <a:off x="5763" y="-1839"/>
                <a:ext cx="9" cy="54"/>
              </a:xfrm>
              <a:custGeom>
                <a:gdLst>
                  <a:gd name="T0" fmla="+- 0 5763 5763"/>
                  <a:gd name="T1" fmla="*/ T0 w 9"/>
                  <a:gd name="T2" fmla="+- 0 -1785 -1839"/>
                  <a:gd name="T3" fmla="*/ -1785 h 54"/>
                  <a:gd name="T4" fmla="+- 0 5772 5763"/>
                  <a:gd name="T5" fmla="*/ T4 w 9"/>
                  <a:gd name="T6" fmla="+- 0 -1785 -1839"/>
                  <a:gd name="T7" fmla="*/ -1785 h 54"/>
                  <a:gd name="T8" fmla="+- 0 5772 5763"/>
                  <a:gd name="T9" fmla="*/ T8 w 9"/>
                  <a:gd name="T10" fmla="+- 0 -1839 -1839"/>
                  <a:gd name="T11" fmla="*/ -1839 h 54"/>
                  <a:gd name="T12" fmla="+- 0 5763 5763"/>
                  <a:gd name="T13" fmla="*/ T12 w 9"/>
                  <a:gd name="T14" fmla="+- 0 -1839 -1839"/>
                  <a:gd name="T15" fmla="*/ -1839 h 54"/>
                  <a:gd name="T16" fmla="+- 0 5763 5763"/>
                  <a:gd name="T17" fmla="*/ T16 w 9"/>
                  <a:gd name="T18" fmla="+- 0 -1785 -1839"/>
                  <a:gd name="T19" fmla="*/ -1785 h 54"/>
                </a:gdLst>
                <a:cxnLst>
                  <a:cxn ang="0">
                    <a:pos x="T1" y="T3"/>
                  </a:cxn>
                  <a:cxn ang="0">
                    <a:pos x="T5" y="T7"/>
                  </a:cxn>
                  <a:cxn ang="0">
                    <a:pos x="T9" y="T11"/>
                  </a:cxn>
                  <a:cxn ang="0">
                    <a:pos x="T13" y="T15"/>
                  </a:cxn>
                  <a:cxn ang="0">
                    <a:pos x="T17" y="T19"/>
                  </a:cxn>
                </a:cxnLst>
                <a:rect l="0" t="0" r="r" b="b"/>
                <a:pathLst>
                  <a:path w="9" h="54">
                    <a:moveTo>
                      <a:pt x="0" y="54"/>
                    </a:moveTo>
                    <a:lnTo>
                      <a:pt x="9" y="54"/>
                    </a:lnTo>
                    <a:lnTo>
                      <a:pt x="9" y="0"/>
                    </a:lnTo>
                    <a:lnTo>
                      <a:pt x="0" y="0"/>
                    </a:lnTo>
                    <a:lnTo>
                      <a:pt x="0" y="54"/>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2" name="Group 856"/>
            <p:cNvGrpSpPr/>
            <p:nvPr/>
          </p:nvGrpSpPr>
          <p:grpSpPr>
            <a:xfrm>
              <a:off x="5772" y="-1842"/>
              <a:ext cx="49" cy="2"/>
              <a:chOff x="5772" y="-1842"/>
              <a:chExt cx="49" cy="2"/>
            </a:xfrm>
          </p:grpSpPr>
          <p:sp>
            <p:nvSpPr>
              <p:cNvPr id="1381" name="Freeform 857"/>
              <p:cNvSpPr/>
              <p:nvPr/>
            </p:nvSpPr>
            <p:spPr bwMode="auto">
              <a:xfrm>
                <a:off x="5772" y="-1842"/>
                <a:ext cx="49" cy="2"/>
              </a:xfrm>
              <a:custGeom>
                <a:gdLst>
                  <a:gd name="T0" fmla="+- 0 5772 5772"/>
                  <a:gd name="T1" fmla="*/ T0 w 49"/>
                  <a:gd name="T2" fmla="+- 0 5820 5772"/>
                  <a:gd name="T3" fmla="*/ T2 w 49"/>
                </a:gdLst>
                <a:cxnLst>
                  <a:cxn ang="0">
                    <a:pos x="T1" y="0"/>
                  </a:cxn>
                  <a:cxn ang="0">
                    <a:pos x="T3" y="0"/>
                  </a:cxn>
                </a:cxnLst>
                <a:rect l="0" t="0" r="r" b="b"/>
                <a:pathLst>
                  <a:path w="49">
                    <a:moveTo>
                      <a:pt x="0" y="0"/>
                    </a:moveTo>
                    <a:lnTo>
                      <a:pt x="48" y="0"/>
                    </a:lnTo>
                  </a:path>
                </a:pathLst>
              </a:custGeom>
              <a:noFill/>
              <a:ln w="1270">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3" name="Group 858"/>
            <p:cNvGrpSpPr/>
            <p:nvPr/>
          </p:nvGrpSpPr>
          <p:grpSpPr>
            <a:xfrm>
              <a:off x="5772" y="-1842"/>
              <a:ext cx="241" cy="2"/>
              <a:chOff x="5772" y="-1842"/>
              <a:chExt cx="241" cy="2"/>
            </a:xfrm>
          </p:grpSpPr>
          <p:sp>
            <p:nvSpPr>
              <p:cNvPr id="1380" name="Freeform 859"/>
              <p:cNvSpPr/>
              <p:nvPr/>
            </p:nvSpPr>
            <p:spPr bwMode="auto">
              <a:xfrm>
                <a:off x="5772" y="-1842"/>
                <a:ext cx="241" cy="2"/>
              </a:xfrm>
              <a:custGeom>
                <a:gdLst>
                  <a:gd name="T0" fmla="+- 0 5772 5772"/>
                  <a:gd name="T1" fmla="*/ T0 w 241"/>
                  <a:gd name="T2" fmla="+- 0 6012 5772"/>
                  <a:gd name="T3" fmla="*/ T2 w 241"/>
                </a:gdLst>
                <a:cxnLst>
                  <a:cxn ang="0">
                    <a:pos x="T1" y="0"/>
                  </a:cxn>
                  <a:cxn ang="0">
                    <a:pos x="T3" y="0"/>
                  </a:cxn>
                </a:cxnLst>
                <a:rect l="0" t="0" r="r" b="b"/>
                <a:pathLst>
                  <a:path w="241">
                    <a:moveTo>
                      <a:pt x="0" y="0"/>
                    </a:moveTo>
                    <a:lnTo>
                      <a:pt x="240" y="0"/>
                    </a:lnTo>
                  </a:path>
                </a:pathLst>
              </a:custGeom>
              <a:noFill/>
              <a:ln w="6972">
                <a:solidFill>
                  <a:srgbClr val="E4007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4" name="Group 860"/>
            <p:cNvGrpSpPr/>
            <p:nvPr/>
          </p:nvGrpSpPr>
          <p:grpSpPr>
            <a:xfrm>
              <a:off x="5971" y="-1876"/>
              <a:ext cx="95" cy="68"/>
              <a:chOff x="5971" y="-1876"/>
              <a:chExt cx="95" cy="68"/>
            </a:xfrm>
          </p:grpSpPr>
          <p:sp>
            <p:nvSpPr>
              <p:cNvPr id="1379" name="Freeform 861"/>
              <p:cNvSpPr/>
              <p:nvPr/>
            </p:nvSpPr>
            <p:spPr bwMode="auto">
              <a:xfrm>
                <a:off x="5971" y="-1876"/>
                <a:ext cx="95" cy="68"/>
              </a:xfrm>
              <a:custGeom>
                <a:gdLst>
                  <a:gd name="T0" fmla="+- 0 5972 5971"/>
                  <a:gd name="T1" fmla="*/ T0 w 95"/>
                  <a:gd name="T2" fmla="+- 0 -1876 -1876"/>
                  <a:gd name="T3" fmla="*/ -1876 h 68"/>
                  <a:gd name="T4" fmla="+- 0 5984 5971"/>
                  <a:gd name="T5" fmla="*/ T4 w 95"/>
                  <a:gd name="T6" fmla="+- 0 -1842 -1876"/>
                  <a:gd name="T7" fmla="*/ -1842 h 68"/>
                  <a:gd name="T8" fmla="+- 0 5971 5971"/>
                  <a:gd name="T9" fmla="*/ T8 w 95"/>
                  <a:gd name="T10" fmla="+- 0 -1808 -1876"/>
                  <a:gd name="T11" fmla="*/ -1808 h 68"/>
                  <a:gd name="T12" fmla="+- 0 6066 5971"/>
                  <a:gd name="T13" fmla="*/ T12 w 95"/>
                  <a:gd name="T14" fmla="+- 0 -1842 -1876"/>
                  <a:gd name="T15" fmla="*/ -1842 h 68"/>
                  <a:gd name="T16" fmla="+- 0 5972 5971"/>
                  <a:gd name="T17" fmla="*/ T16 w 95"/>
                  <a:gd name="T18" fmla="+- 0 -1876 -1876"/>
                  <a:gd name="T19" fmla="*/ -1876 h 68"/>
                </a:gdLst>
                <a:cxnLst>
                  <a:cxn ang="0">
                    <a:pos x="T1" y="T3"/>
                  </a:cxn>
                  <a:cxn ang="0">
                    <a:pos x="T5" y="T7"/>
                  </a:cxn>
                  <a:cxn ang="0">
                    <a:pos x="T9" y="T11"/>
                  </a:cxn>
                  <a:cxn ang="0">
                    <a:pos x="T13" y="T15"/>
                  </a:cxn>
                  <a:cxn ang="0">
                    <a:pos x="T17" y="T19"/>
                  </a:cxn>
                </a:cxnLst>
                <a:rect l="0" t="0" r="r" b="b"/>
                <a:pathLst>
                  <a:path w="95" h="68">
                    <a:moveTo>
                      <a:pt x="1" y="0"/>
                    </a:moveTo>
                    <a:lnTo>
                      <a:pt x="13" y="34"/>
                    </a:lnTo>
                    <a:lnTo>
                      <a:pt x="0" y="68"/>
                    </a:lnTo>
                    <a:lnTo>
                      <a:pt x="95" y="34"/>
                    </a:lnTo>
                    <a:lnTo>
                      <a:pt x="1"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5" name="Group 862"/>
            <p:cNvGrpSpPr/>
            <p:nvPr/>
          </p:nvGrpSpPr>
          <p:grpSpPr>
            <a:xfrm>
              <a:off x="5738" y="-931"/>
              <a:ext cx="34" cy="34"/>
              <a:chOff x="5738" y="-931"/>
              <a:chExt cx="34" cy="34"/>
            </a:xfrm>
          </p:grpSpPr>
          <p:sp>
            <p:nvSpPr>
              <p:cNvPr id="1378" name="Freeform 863"/>
              <p:cNvSpPr/>
              <p:nvPr/>
            </p:nvSpPr>
            <p:spPr bwMode="auto">
              <a:xfrm>
                <a:off x="5738" y="-931"/>
                <a:ext cx="34" cy="34"/>
              </a:xfrm>
              <a:custGeom>
                <a:gdLst>
                  <a:gd name="T0" fmla="+- 0 5772 5738"/>
                  <a:gd name="T1" fmla="*/ T0 w 34"/>
                  <a:gd name="T2" fmla="+- 0 -931 -931"/>
                  <a:gd name="T3" fmla="*/ -931 h 34"/>
                  <a:gd name="T4" fmla="+- 0 5763 5738"/>
                  <a:gd name="T5" fmla="*/ T4 w 34"/>
                  <a:gd name="T6" fmla="+- 0 -931 -931"/>
                  <a:gd name="T7" fmla="*/ -931 h 34"/>
                  <a:gd name="T8" fmla="+- 0 5763 5738"/>
                  <a:gd name="T9" fmla="*/ T8 w 34"/>
                  <a:gd name="T10" fmla="+- 0 -907 -931"/>
                  <a:gd name="T11" fmla="*/ -907 h 34"/>
                  <a:gd name="T12" fmla="+- 0 5738 5738"/>
                  <a:gd name="T13" fmla="*/ T12 w 34"/>
                  <a:gd name="T14" fmla="+- 0 -907 -931"/>
                  <a:gd name="T15" fmla="*/ -907 h 34"/>
                  <a:gd name="T16" fmla="+- 0 5738 5738"/>
                  <a:gd name="T17" fmla="*/ T16 w 34"/>
                  <a:gd name="T18" fmla="+- 0 -898 -931"/>
                  <a:gd name="T19" fmla="*/ -898 h 34"/>
                  <a:gd name="T20" fmla="+- 0 5772 5738"/>
                  <a:gd name="T21" fmla="*/ T20 w 34"/>
                  <a:gd name="T22" fmla="+- 0 -898 -931"/>
                  <a:gd name="T23" fmla="*/ -898 h 34"/>
                  <a:gd name="T24" fmla="+- 0 5772 5738"/>
                  <a:gd name="T25" fmla="*/ T24 w 34"/>
                  <a:gd name="T26" fmla="+- 0 -931 -931"/>
                  <a:gd name="T27" fmla="*/ -931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25" y="0"/>
                    </a:lnTo>
                    <a:lnTo>
                      <a:pt x="25" y="24"/>
                    </a:lnTo>
                    <a:lnTo>
                      <a:pt x="0" y="24"/>
                    </a:lnTo>
                    <a:lnTo>
                      <a:pt x="0" y="33"/>
                    </a:lnTo>
                    <a:lnTo>
                      <a:pt x="34" y="33"/>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76" name="Group 864"/>
            <p:cNvGrpSpPr/>
            <p:nvPr/>
          </p:nvGrpSpPr>
          <p:grpSpPr>
            <a:xfrm>
              <a:off x="5763" y="-1847"/>
              <a:ext cx="34" cy="34"/>
              <a:chOff x="5763" y="-1847"/>
              <a:chExt cx="34" cy="34"/>
            </a:xfrm>
          </p:grpSpPr>
          <p:sp>
            <p:nvSpPr>
              <p:cNvPr id="1377" name="Freeform 865"/>
              <p:cNvSpPr/>
              <p:nvPr/>
            </p:nvSpPr>
            <p:spPr bwMode="auto">
              <a:xfrm>
                <a:off x="5763" y="-1847"/>
                <a:ext cx="34" cy="34"/>
              </a:xfrm>
              <a:custGeom>
                <a:gdLst>
                  <a:gd name="T0" fmla="+- 0 5797 5763"/>
                  <a:gd name="T1" fmla="*/ T0 w 34"/>
                  <a:gd name="T2" fmla="+- 0 -1847 -1847"/>
                  <a:gd name="T3" fmla="*/ -1847 h 34"/>
                  <a:gd name="T4" fmla="+- 0 5763 5763"/>
                  <a:gd name="T5" fmla="*/ T4 w 34"/>
                  <a:gd name="T6" fmla="+- 0 -1847 -1847"/>
                  <a:gd name="T7" fmla="*/ -1847 h 34"/>
                  <a:gd name="T8" fmla="+- 0 5763 5763"/>
                  <a:gd name="T9" fmla="*/ T8 w 34"/>
                  <a:gd name="T10" fmla="+- 0 -1813 -1847"/>
                  <a:gd name="T11" fmla="*/ -1813 h 34"/>
                  <a:gd name="T12" fmla="+- 0 5772 5763"/>
                  <a:gd name="T13" fmla="*/ T12 w 34"/>
                  <a:gd name="T14" fmla="+- 0 -1813 -1847"/>
                  <a:gd name="T15" fmla="*/ -1813 h 34"/>
                  <a:gd name="T16" fmla="+- 0 5772 5763"/>
                  <a:gd name="T17" fmla="*/ T16 w 34"/>
                  <a:gd name="T18" fmla="+- 0 -1838 -1847"/>
                  <a:gd name="T19" fmla="*/ -1838 h 34"/>
                  <a:gd name="T20" fmla="+- 0 5797 5763"/>
                  <a:gd name="T21" fmla="*/ T20 w 34"/>
                  <a:gd name="T22" fmla="+- 0 -1838 -1847"/>
                  <a:gd name="T23" fmla="*/ -1838 h 34"/>
                  <a:gd name="T24" fmla="+- 0 5797 5763"/>
                  <a:gd name="T25" fmla="*/ T24 w 34"/>
                  <a:gd name="T26" fmla="+- 0 -1847 -1847"/>
                  <a:gd name="T27" fmla="*/ -1847 h 34"/>
                </a:gdLst>
                <a:cxnLst>
                  <a:cxn ang="0">
                    <a:pos x="T1" y="T3"/>
                  </a:cxn>
                  <a:cxn ang="0">
                    <a:pos x="T5" y="T7"/>
                  </a:cxn>
                  <a:cxn ang="0">
                    <a:pos x="T9" y="T11"/>
                  </a:cxn>
                  <a:cxn ang="0">
                    <a:pos x="T13" y="T15"/>
                  </a:cxn>
                  <a:cxn ang="0">
                    <a:pos x="T17" y="T19"/>
                  </a:cxn>
                  <a:cxn ang="0">
                    <a:pos x="T21" y="T23"/>
                  </a:cxn>
                  <a:cxn ang="0">
                    <a:pos x="T25" y="T27"/>
                  </a:cxn>
                </a:cxnLst>
                <a:rect l="0" t="0" r="r" b="b"/>
                <a:pathLst>
                  <a:path w="34" h="34">
                    <a:moveTo>
                      <a:pt x="34" y="0"/>
                    </a:moveTo>
                    <a:lnTo>
                      <a:pt x="0" y="0"/>
                    </a:lnTo>
                    <a:lnTo>
                      <a:pt x="0" y="34"/>
                    </a:lnTo>
                    <a:lnTo>
                      <a:pt x="9" y="34"/>
                    </a:lnTo>
                    <a:lnTo>
                      <a:pt x="9" y="9"/>
                    </a:lnTo>
                    <a:lnTo>
                      <a:pt x="34" y="9"/>
                    </a:lnTo>
                    <a:lnTo>
                      <a:pt x="34" y="0"/>
                    </a:lnTo>
                    <a:close/>
                  </a:path>
                </a:pathLst>
              </a:custGeom>
              <a:solidFill>
                <a:srgbClr val="E400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861" name="PB14"/>
          <p:cNvSpPr/>
          <p:nvPr/>
        </p:nvSpPr>
        <p:spPr>
          <a:xfrm>
            <a:off x="0" y="6839712"/>
            <a:ext cx="4064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862" name="PageNumberTextBox14"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罗宾斯组织行为学第18版中文ppt-1全文共42页，当前为第14页。</a:t>
            </a:r>
          </a:p>
        </p:txBody>
      </p:sp>
    </p:spTree>
    <p:extLst>
      <p:ext uri="{BB962C8B-B14F-4D97-AF65-F5344CB8AC3E}">
        <p14:creationId xmlns:p14="http://schemas.microsoft.com/office/powerpoint/2010/main" val="3532371246"/>
      </p:ext>
    </p:extLst>
  </p:cSld>
  <p:clrMapOvr>
    <a:masterClrMapping/>
  </p:clrMapOvr>
  <p:transition spd="slow">
    <p:split orient="vert"/>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了解对组织行为学有贡献的</a:t>
            </a:r>
            <a:r>
              <a:rPr lang="zh-CN" altLang="en-US" sz="3600" smtClean="0">
                <a:solidFill>
                  <a:srgbClr val="C00000"/>
                </a:solidFill>
                <a:cs typeface="Arial Narrow"/>
              </a:rPr>
              <a:t>其他行为科学</a:t>
            </a:r>
            <a:r>
              <a:rPr lang="zh-CN" altLang="en-US" sz="3600">
                <a:solidFill>
                  <a:srgbClr val="C00000"/>
                </a:solidFill>
                <a:cs typeface="Arial Narrow"/>
              </a:rPr>
              <a:t>分支</a:t>
            </a:r>
            <a:r>
              <a:rPr lang="zh-CN" altLang="en-US" sz="3600" smtClean="0">
                <a:solidFill>
                  <a:srgbClr val="C00000"/>
                </a:solidFill>
                <a:cs typeface="Arial Narrow"/>
              </a:rPr>
              <a:t>（</a:t>
            </a:r>
            <a:r>
              <a:rPr lang="en-US" altLang="zh-CN" sz="3600" smtClean="0">
                <a:solidFill>
                  <a:srgbClr val="C00000"/>
                </a:solidFill>
                <a:cs typeface="Arial Narrow"/>
              </a:rPr>
              <a:t>3/4</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smtClean="0"/>
              <a:t>心理学</a:t>
            </a:r>
            <a:endParaRPr lang="zh-CN" altLang="en-US" sz="2400" b="1"/>
          </a:p>
          <a:p>
            <a:pPr marL="740664" lvl="2" indent="-283464">
              <a:lnSpc>
                <a:spcPct val="150000"/>
              </a:lnSpc>
              <a:buFont typeface="Arial" pitchFamily="34" charset="0"/>
              <a:buChar char="–"/>
              <a:defRPr/>
            </a:pPr>
            <a:r>
              <a:rPr lang="zh-CN" altLang="en-US" sz="2400"/>
              <a:t>心理学是一门对人和动物的行为进行测量和解释，有时还包括对行为进行改变的科学。 </a:t>
            </a:r>
          </a:p>
          <a:p>
            <a:pPr marL="342900" lvl="2" indent="-342900">
              <a:lnSpc>
                <a:spcPct val="100000"/>
              </a:lnSpc>
              <a:spcBef>
                <a:spcPts val="1500"/>
              </a:spcBef>
              <a:buClrTx/>
              <a:defRPr/>
            </a:pPr>
            <a:r>
              <a:rPr lang="zh-CN" altLang="en-US" sz="2400" b="1"/>
              <a:t>社会心理学</a:t>
            </a:r>
          </a:p>
          <a:p>
            <a:pPr marL="740664" lvl="2" indent="-283464">
              <a:lnSpc>
                <a:spcPct val="150000"/>
              </a:lnSpc>
              <a:buFont typeface="Arial" pitchFamily="34" charset="0"/>
              <a:buChar char="–"/>
              <a:defRPr/>
            </a:pPr>
            <a:r>
              <a:rPr lang="zh-CN" altLang="en-US" sz="2400"/>
              <a:t>社会心理学是心理学和社会学相结合的产物。 </a:t>
            </a:r>
          </a:p>
        </p:txBody>
      </p:sp>
      <p:sp>
        <p:nvSpPr>
          <p:cNvPr id="10" name="PB15"/>
          <p:cNvSpPr/>
          <p:nvPr/>
        </p:nvSpPr>
        <p:spPr>
          <a:xfrm>
            <a:off x="0" y="6839712"/>
            <a:ext cx="4354285"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5"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罗宾斯组织行为学第18版中文ppt-1全文共42页，当前为第15页。</a:t>
            </a:r>
          </a:p>
        </p:txBody>
      </p:sp>
    </p:spTree>
    <p:extLst>
      <p:ext uri="{BB962C8B-B14F-4D97-AF65-F5344CB8AC3E}">
        <p14:creationId xmlns:p14="http://schemas.microsoft.com/office/powerpoint/2010/main" val="4187109831"/>
      </p:ext>
    </p:extLst>
  </p:cSld>
  <p:clrMapOvr>
    <a:masterClrMapping/>
  </p:clrMapOvr>
  <p:transition spd="slow">
    <p:split orient="ver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了解对组织行为学有贡献的</a:t>
            </a:r>
            <a:r>
              <a:rPr lang="zh-CN" altLang="en-US" sz="3600" smtClean="0">
                <a:solidFill>
                  <a:srgbClr val="C00000"/>
                </a:solidFill>
                <a:cs typeface="Arial Narrow"/>
              </a:rPr>
              <a:t>其他行为科学</a:t>
            </a:r>
            <a:r>
              <a:rPr lang="zh-CN" altLang="en-US" sz="3600">
                <a:solidFill>
                  <a:srgbClr val="C00000"/>
                </a:solidFill>
                <a:cs typeface="Arial Narrow"/>
              </a:rPr>
              <a:t>分支</a:t>
            </a:r>
            <a:r>
              <a:rPr lang="zh-CN" altLang="en-US" sz="3600" smtClean="0">
                <a:solidFill>
                  <a:srgbClr val="C00000"/>
                </a:solidFill>
                <a:cs typeface="Arial Narrow"/>
              </a:rPr>
              <a:t>（</a:t>
            </a:r>
            <a:r>
              <a:rPr lang="en-US" altLang="zh-CN" sz="3600" smtClean="0">
                <a:solidFill>
                  <a:srgbClr val="C00000"/>
                </a:solidFill>
                <a:cs typeface="Arial Narrow"/>
              </a:rPr>
              <a:t>4/4</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a:t>社会学</a:t>
            </a:r>
          </a:p>
          <a:p>
            <a:pPr marL="740664" lvl="2" indent="-283464">
              <a:lnSpc>
                <a:spcPct val="150000"/>
              </a:lnSpc>
              <a:buFont typeface="Arial" pitchFamily="34" charset="0"/>
              <a:buChar char="–"/>
              <a:defRPr/>
            </a:pPr>
            <a:r>
              <a:rPr lang="zh-CN" altLang="en-US" sz="2400" smtClean="0"/>
              <a:t>社会学研究</a:t>
            </a:r>
            <a:r>
              <a:rPr lang="zh-CN" altLang="en-US" sz="2400"/>
              <a:t>的是与社会环境或文化相联系的人。</a:t>
            </a:r>
          </a:p>
          <a:p>
            <a:pPr marL="342900" lvl="2" indent="-342900">
              <a:lnSpc>
                <a:spcPct val="100000"/>
              </a:lnSpc>
              <a:spcBef>
                <a:spcPts val="1500"/>
              </a:spcBef>
              <a:buClrTx/>
              <a:defRPr/>
            </a:pPr>
            <a:r>
              <a:rPr lang="zh-CN" altLang="en-US" sz="2400" b="1"/>
              <a:t>人类学</a:t>
            </a:r>
          </a:p>
          <a:p>
            <a:pPr marL="740664" lvl="2" indent="-283464">
              <a:lnSpc>
                <a:spcPct val="150000"/>
              </a:lnSpc>
              <a:buFont typeface="Arial" pitchFamily="34" charset="0"/>
              <a:buChar char="–"/>
              <a:defRPr/>
            </a:pPr>
            <a:r>
              <a:rPr lang="zh-CN" altLang="en-US" sz="2400"/>
              <a:t>人类学对社会进行研究，以了解人类及其活动。  </a:t>
            </a:r>
          </a:p>
          <a:p>
            <a:pPr marL="740664" lvl="2" indent="-283464">
              <a:lnSpc>
                <a:spcPct val="150000"/>
              </a:lnSpc>
              <a:buFont typeface="Arial" pitchFamily="34" charset="0"/>
              <a:buChar char="–"/>
              <a:defRPr/>
            </a:pPr>
            <a:endParaRPr lang="zh-CN" altLang="en-US" sz="2400"/>
          </a:p>
          <a:p>
            <a:pPr marL="740664" lvl="2" indent="-283464">
              <a:lnSpc>
                <a:spcPct val="150000"/>
              </a:lnSpc>
              <a:buFont typeface="Arial" pitchFamily="34" charset="0"/>
              <a:buChar char="–"/>
              <a:defRPr/>
            </a:pPr>
            <a:endParaRPr lang="en-US" sz="2400"/>
          </a:p>
        </p:txBody>
      </p:sp>
      <p:sp>
        <p:nvSpPr>
          <p:cNvPr id="10" name="PB16"/>
          <p:cNvSpPr/>
          <p:nvPr/>
        </p:nvSpPr>
        <p:spPr>
          <a:xfrm>
            <a:off x="0" y="6839712"/>
            <a:ext cx="4644571"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6"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罗宾斯组织行为学第18版中文ppt-1全文共42页，当前为第16页。</a:t>
            </a:r>
          </a:p>
        </p:txBody>
      </p:sp>
    </p:spTree>
    <p:extLst>
      <p:ext uri="{BB962C8B-B14F-4D97-AF65-F5344CB8AC3E}">
        <p14:creationId xmlns:p14="http://schemas.microsoft.com/office/powerpoint/2010/main" val="2465826565"/>
      </p:ext>
    </p:extLst>
  </p:cSld>
  <p:clrMapOvr>
    <a:masterClrMapping/>
  </p:clrMapOvr>
  <p:transition spd="slow">
    <p:split orient="vert"/>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阐释为什么组织行为学中没有绝对的真理</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smtClean="0"/>
              <a:t>几乎</a:t>
            </a:r>
            <a:r>
              <a:rPr lang="zh-CN" altLang="en-US" sz="2400"/>
              <a:t>没有简单而普适的原理能够解释</a:t>
            </a:r>
            <a:r>
              <a:rPr lang="zh-CN" altLang="en-US" sz="2400" smtClean="0"/>
              <a:t>组织行为：</a:t>
            </a:r>
            <a:endParaRPr lang="zh-CN" altLang="en-US" sz="2400"/>
          </a:p>
          <a:p>
            <a:pPr marL="740664" lvl="2" indent="-283464">
              <a:lnSpc>
                <a:spcPct val="150000"/>
              </a:lnSpc>
              <a:buFont typeface="Arial" pitchFamily="34" charset="0"/>
              <a:buChar char="–"/>
              <a:defRPr/>
            </a:pPr>
            <a:r>
              <a:rPr lang="zh-CN" altLang="en-US" sz="2400"/>
              <a:t>权变变量</a:t>
            </a:r>
            <a:r>
              <a:rPr lang="en-US" altLang="zh-CN" sz="2400"/>
              <a:t>——</a:t>
            </a:r>
            <a:r>
              <a:rPr lang="zh-CN" altLang="en-US" sz="2400"/>
              <a:t>根据情境因素这一变量来调整其他变量之间的关系</a:t>
            </a:r>
            <a:r>
              <a:rPr lang="zh-CN" altLang="en-US" sz="2400" smtClean="0"/>
              <a:t>。</a:t>
            </a:r>
            <a:endParaRPr lang="zh-CN" altLang="en-US" sz="2400"/>
          </a:p>
          <a:p>
            <a:pPr marL="740664" lvl="2" indent="-283464">
              <a:lnSpc>
                <a:spcPct val="150000"/>
              </a:lnSpc>
              <a:buFont typeface="Arial" pitchFamily="34" charset="0"/>
              <a:buChar char="–"/>
              <a:defRPr/>
            </a:pPr>
            <a:endParaRPr lang="en-US" sz="2400"/>
          </a:p>
        </p:txBody>
      </p:sp>
      <p:sp>
        <p:nvSpPr>
          <p:cNvPr id="10" name="PB17"/>
          <p:cNvSpPr/>
          <p:nvPr/>
        </p:nvSpPr>
        <p:spPr>
          <a:xfrm>
            <a:off x="0" y="6839712"/>
            <a:ext cx="4934857"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7"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罗宾斯组织行为学第18版中文ppt-1全文共42页，当前为第17页。</a:t>
            </a:r>
          </a:p>
        </p:txBody>
      </p:sp>
    </p:spTree>
    <p:extLst>
      <p:ext uri="{BB962C8B-B14F-4D97-AF65-F5344CB8AC3E}">
        <p14:creationId xmlns:p14="http://schemas.microsoft.com/office/powerpoint/2010/main" val="2903731271"/>
      </p:ext>
    </p:extLst>
  </p:cSld>
  <p:clrMapOvr>
    <a:masterClrMapping/>
  </p:clrMapOvr>
  <p:transition spd="slow">
    <p:split orient="vert"/>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描述管理者在应用组织行为学的概念时面临的挑战和</a:t>
            </a:r>
            <a:r>
              <a:rPr lang="zh-CN" altLang="en-US" sz="3600" smtClean="0">
                <a:solidFill>
                  <a:srgbClr val="C00000"/>
                </a:solidFill>
                <a:cs typeface="Arial Narrow"/>
              </a:rPr>
              <a:t>机遇（</a:t>
            </a:r>
            <a:r>
              <a:rPr lang="en-US" altLang="zh-CN" sz="3600" smtClean="0">
                <a:solidFill>
                  <a:srgbClr val="C00000"/>
                </a:solidFill>
                <a:cs typeface="Arial Narrow"/>
              </a:rPr>
              <a:t>1/12</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4" name="Content Placeholder 2"/>
          <p:cNvSpPr>
            <a:spLocks noGrp="1"/>
          </p:cNvSpPr>
          <p:nvPr>
            <p:ph idx="1"/>
          </p:nvPr>
        </p:nvSpPr>
        <p:spPr>
          <a:xfrm>
            <a:off x="3493649" y="1505047"/>
            <a:ext cx="5930039" cy="381000"/>
          </a:xfrm>
        </p:spPr>
        <p:txBody>
          <a:bodyPr/>
          <a:lstStyle/>
          <a:p>
            <a:pPr marL="0" indent="0" algn="ctr">
              <a:buNone/>
            </a:pPr>
            <a:r>
              <a:rPr lang="zh-CN" altLang="zh-CN" sz="2000" smtClean="0"/>
              <a:t>图表 </a:t>
            </a:r>
            <a:r>
              <a:rPr lang="en-US" altLang="zh-CN" sz="2000" b="1" smtClean="0"/>
              <a:t>1 </a:t>
            </a:r>
            <a:r>
              <a:rPr lang="en-US" altLang="zh-CN" sz="2000" smtClean="0"/>
              <a:t>- </a:t>
            </a:r>
            <a:r>
              <a:rPr lang="en-US" altLang="zh-CN" sz="2000" b="1" smtClean="0"/>
              <a:t>4   </a:t>
            </a:r>
            <a:r>
              <a:rPr lang="en-US" altLang="zh-CN" sz="2000" err="1" smtClean="0"/>
              <a:t>就业选择</a:t>
            </a:r>
            <a:endParaRPr lang="zh-CN" altLang="zh-CN" sz="2000"/>
          </a:p>
        </p:txBody>
      </p:sp>
      <p:sp>
        <p:nvSpPr>
          <p:cNvPr id="5" name="Content Placeholder 2"/>
          <p:cNvSpPr txBox="1"/>
          <p:nvPr/>
        </p:nvSpPr>
        <p:spPr>
          <a:xfrm>
            <a:off x="1045029" y="2122701"/>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a:t>就业状况</a:t>
            </a:r>
            <a:endParaRPr lang="zh-CN" altLang="zh-CN" sz="1800"/>
          </a:p>
        </p:txBody>
      </p:sp>
      <p:sp>
        <p:nvSpPr>
          <p:cNvPr id="6" name="Content Placeholder 2"/>
          <p:cNvSpPr txBox="1"/>
          <p:nvPr/>
        </p:nvSpPr>
        <p:spPr>
          <a:xfrm>
            <a:off x="3178627" y="2099049"/>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就业类型</a:t>
            </a:r>
            <a:endParaRPr lang="zh-CN" altLang="zh-CN" sz="1800"/>
          </a:p>
        </p:txBody>
      </p:sp>
      <p:sp>
        <p:nvSpPr>
          <p:cNvPr id="8" name="Content Placeholder 2"/>
          <p:cNvSpPr txBox="1"/>
          <p:nvPr/>
        </p:nvSpPr>
        <p:spPr>
          <a:xfrm>
            <a:off x="7660955" y="2084509"/>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就业条件</a:t>
            </a:r>
            <a:endParaRPr lang="zh-CN" altLang="zh-CN" sz="1800"/>
          </a:p>
        </p:txBody>
      </p:sp>
      <p:sp>
        <p:nvSpPr>
          <p:cNvPr id="10" name="Content Placeholder 2"/>
          <p:cNvSpPr txBox="1"/>
          <p:nvPr/>
        </p:nvSpPr>
        <p:spPr>
          <a:xfrm>
            <a:off x="5544317" y="2084509"/>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就业地点</a:t>
            </a:r>
            <a:endParaRPr lang="zh-CN" altLang="zh-CN" sz="1800"/>
          </a:p>
        </p:txBody>
      </p:sp>
      <p:sp>
        <p:nvSpPr>
          <p:cNvPr id="11" name="Content Placeholder 2"/>
          <p:cNvSpPr txBox="1"/>
          <p:nvPr/>
        </p:nvSpPr>
        <p:spPr>
          <a:xfrm>
            <a:off x="9913715" y="2091779"/>
            <a:ext cx="2046514" cy="381000"/>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0" indent="0" algn="ctr">
              <a:buFont typeface="Arial" pitchFamily="34" charset="0"/>
              <a:buNone/>
            </a:pPr>
            <a:r>
              <a:rPr lang="zh-CN" altLang="en-US" sz="1800" smtClean="0"/>
              <a:t>就业薪酬</a:t>
            </a:r>
            <a:endParaRPr lang="zh-CN" altLang="zh-CN" sz="1800"/>
          </a:p>
        </p:txBody>
      </p:sp>
      <p:grpSp>
        <p:nvGrpSpPr>
          <p:cNvPr id="2196" name="Group 300"/>
          <p:cNvGrpSpPr>
            <a:grpSpLocks noChangeAspect="1"/>
          </p:cNvGrpSpPr>
          <p:nvPr/>
        </p:nvGrpSpPr>
        <p:grpSpPr>
          <a:xfrm>
            <a:off x="1323975" y="2603099"/>
            <a:ext cx="1488621" cy="3791820"/>
            <a:chExt cx="1429" cy="3644"/>
          </a:xfrm>
        </p:grpSpPr>
        <p:grpSp>
          <p:nvGrpSpPr>
            <p:cNvPr id="2197" name="Group 301"/>
            <p:cNvGrpSpPr/>
            <p:nvPr/>
          </p:nvGrpSpPr>
          <p:grpSpPr>
            <a:xfrm>
              <a:off x="6" y="0"/>
              <a:ext cx="1416" cy="3644"/>
              <a:chOff x="6" y="0"/>
              <a:chExt cx="1416" cy="3644"/>
            </a:xfrm>
          </p:grpSpPr>
          <p:sp>
            <p:nvSpPr>
              <p:cNvPr id="2323" name="Freeform 302"/>
              <p:cNvSpPr/>
              <p:nvPr/>
            </p:nvSpPr>
            <p:spPr bwMode="auto">
              <a:xfrm>
                <a:off x="6" y="0"/>
                <a:ext cx="1416" cy="3644"/>
              </a:xfrm>
              <a:custGeom>
                <a:gdLst>
                  <a:gd name="T0" fmla="+- 0 1308 6"/>
                  <a:gd name="T1" fmla="*/ T0 w 1416"/>
                  <a:gd name="T2" fmla="*/ 0 h 3644"/>
                  <a:gd name="T3" fmla="+- 0 119 6"/>
                  <a:gd name="T4" fmla="*/ T3 w 1416"/>
                  <a:gd name="T5" fmla="*/ 0 h 3644"/>
                  <a:gd name="T6" fmla="+- 0 56 6"/>
                  <a:gd name="T7" fmla="*/ T6 w 1416"/>
                  <a:gd name="T8" fmla="*/ 20 h 3644"/>
                  <a:gd name="T9" fmla="+- 0 15 6"/>
                  <a:gd name="T10" fmla="*/ T9 w 1416"/>
                  <a:gd name="T11" fmla="*/ 69 h 3644"/>
                  <a:gd name="T12" fmla="+- 0 6 6"/>
                  <a:gd name="T13" fmla="*/ T12 w 1416"/>
                  <a:gd name="T14" fmla="*/ 3530 h 3644"/>
                  <a:gd name="T15" fmla="+- 0 8 6"/>
                  <a:gd name="T16" fmla="*/ T15 w 1416"/>
                  <a:gd name="T17" fmla="*/ 3553 h 3644"/>
                  <a:gd name="T18" fmla="+- 0 40 6"/>
                  <a:gd name="T19" fmla="*/ T18 w 1416"/>
                  <a:gd name="T20" fmla="*/ 3610 h 3644"/>
                  <a:gd name="T21" fmla="+- 0 97 6"/>
                  <a:gd name="T22" fmla="*/ T21 w 1416"/>
                  <a:gd name="T23" fmla="*/ 3641 h 3644"/>
                  <a:gd name="T24" fmla="+- 0 120 6"/>
                  <a:gd name="T25" fmla="*/ T24 w 1416"/>
                  <a:gd name="T26" fmla="*/ 3643 h 3644"/>
                  <a:gd name="T27" fmla="+- 0 1309 6"/>
                  <a:gd name="T28" fmla="*/ T27 w 1416"/>
                  <a:gd name="T29" fmla="*/ 3643 h 3644"/>
                  <a:gd name="T30" fmla="+- 0 1372 6"/>
                  <a:gd name="T31" fmla="*/ T30 w 1416"/>
                  <a:gd name="T32" fmla="*/ 3623 h 3644"/>
                  <a:gd name="T33" fmla="+- 0 1413 6"/>
                  <a:gd name="T34" fmla="*/ T33 w 1416"/>
                  <a:gd name="T35" fmla="*/ 3574 h 3644"/>
                  <a:gd name="T36" fmla="+- 0 1422 6"/>
                  <a:gd name="T37" fmla="*/ T36 w 1416"/>
                  <a:gd name="T38" fmla="*/ 113 h 3644"/>
                  <a:gd name="T39" fmla="+- 0 1420 6"/>
                  <a:gd name="T40" fmla="*/ T39 w 1416"/>
                  <a:gd name="T41" fmla="*/ 90 h 3644"/>
                  <a:gd name="T42" fmla="+- 0 1388 6"/>
                  <a:gd name="T43" fmla="*/ T42 w 1416"/>
                  <a:gd name="T44" fmla="*/ 33 h 3644"/>
                  <a:gd name="T45" fmla="+- 0 1331 6"/>
                  <a:gd name="T46" fmla="*/ T45 w 1416"/>
                  <a:gd name="T47" fmla="*/ 2 h 3644"/>
                  <a:gd name="T48" fmla="+- 0 1308 6"/>
                  <a:gd name="T49" fmla="*/ T48 w 1416"/>
                  <a:gd name="T50" fmla="*/ 0 h 3644"/>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 ang="0">
                    <a:pos x="T31" y="T32"/>
                  </a:cxn>
                  <a:cxn ang="0">
                    <a:pos x="T34" y="T35"/>
                  </a:cxn>
                  <a:cxn ang="0">
                    <a:pos x="T37" y="T38"/>
                  </a:cxn>
                  <a:cxn ang="0">
                    <a:pos x="T40" y="T41"/>
                  </a:cxn>
                  <a:cxn ang="0">
                    <a:pos x="T43" y="T44"/>
                  </a:cxn>
                  <a:cxn ang="0">
                    <a:pos x="T46" y="T47"/>
                  </a:cxn>
                  <a:cxn ang="0">
                    <a:pos x="T49" y="T50"/>
                  </a:cxn>
                </a:cxnLst>
                <a:rect l="0" t="0" r="r" b="b"/>
                <a:pathLst>
                  <a:path w="1416" h="3644">
                    <a:moveTo>
                      <a:pt x="1302" y="0"/>
                    </a:moveTo>
                    <a:lnTo>
                      <a:pt x="113" y="0"/>
                    </a:lnTo>
                    <a:lnTo>
                      <a:pt x="50" y="20"/>
                    </a:lnTo>
                    <a:lnTo>
                      <a:pt x="9" y="69"/>
                    </a:lnTo>
                    <a:lnTo>
                      <a:pt x="0" y="3530"/>
                    </a:lnTo>
                    <a:lnTo>
                      <a:pt x="2" y="3553"/>
                    </a:lnTo>
                    <a:lnTo>
                      <a:pt x="34" y="3610"/>
                    </a:lnTo>
                    <a:lnTo>
                      <a:pt x="91" y="3641"/>
                    </a:lnTo>
                    <a:lnTo>
                      <a:pt x="114" y="3643"/>
                    </a:lnTo>
                    <a:lnTo>
                      <a:pt x="1303" y="3643"/>
                    </a:lnTo>
                    <a:lnTo>
                      <a:pt x="1366" y="3623"/>
                    </a:lnTo>
                    <a:lnTo>
                      <a:pt x="1407" y="3574"/>
                    </a:lnTo>
                    <a:lnTo>
                      <a:pt x="1416" y="113"/>
                    </a:lnTo>
                    <a:lnTo>
                      <a:pt x="1414" y="90"/>
                    </a:lnTo>
                    <a:lnTo>
                      <a:pt x="1382" y="33"/>
                    </a:lnTo>
                    <a:lnTo>
                      <a:pt x="1325" y="2"/>
                    </a:lnTo>
                    <a:lnTo>
                      <a:pt x="1302" y="0"/>
                    </a:lnTo>
                    <a:close/>
                  </a:path>
                </a:pathLst>
              </a:custGeom>
              <a:solidFill>
                <a:srgbClr val="FADC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351" name="Picture 30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491"/>
                <a:ext cx="1429" cy="84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198" name="Group 304"/>
            <p:cNvGrpSpPr/>
            <p:nvPr/>
          </p:nvGrpSpPr>
          <p:grpSpPr>
            <a:xfrm>
              <a:off x="6" y="1720"/>
              <a:ext cx="1418" cy="2"/>
              <a:chOff x="6" y="1720"/>
              <a:chExt cx="1418" cy="2"/>
            </a:xfrm>
          </p:grpSpPr>
          <p:sp>
            <p:nvSpPr>
              <p:cNvPr id="2322" name="Freeform 305"/>
              <p:cNvSpPr/>
              <p:nvPr/>
            </p:nvSpPr>
            <p:spPr bwMode="auto">
              <a:xfrm>
                <a:off x="6" y="1720"/>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99" name="Group 306"/>
            <p:cNvGrpSpPr/>
            <p:nvPr/>
          </p:nvGrpSpPr>
          <p:grpSpPr>
            <a:xfrm>
              <a:off x="6" y="2112"/>
              <a:ext cx="1418" cy="2"/>
              <a:chOff x="6" y="2112"/>
              <a:chExt cx="1418" cy="2"/>
            </a:xfrm>
          </p:grpSpPr>
          <p:sp>
            <p:nvSpPr>
              <p:cNvPr id="2321" name="Freeform 307"/>
              <p:cNvSpPr/>
              <p:nvPr/>
            </p:nvSpPr>
            <p:spPr bwMode="auto">
              <a:xfrm>
                <a:off x="6" y="2112"/>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26">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0" name="Group 308"/>
            <p:cNvGrpSpPr/>
            <p:nvPr/>
          </p:nvGrpSpPr>
          <p:grpSpPr>
            <a:xfrm>
              <a:off x="6" y="2503"/>
              <a:ext cx="1418" cy="2"/>
              <a:chOff x="6" y="2503"/>
              <a:chExt cx="1418" cy="2"/>
            </a:xfrm>
          </p:grpSpPr>
          <p:sp>
            <p:nvSpPr>
              <p:cNvPr id="2320" name="Freeform 309"/>
              <p:cNvSpPr/>
              <p:nvPr/>
            </p:nvSpPr>
            <p:spPr bwMode="auto">
              <a:xfrm>
                <a:off x="6" y="2503"/>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1" name="Group 310"/>
            <p:cNvGrpSpPr/>
            <p:nvPr/>
          </p:nvGrpSpPr>
          <p:grpSpPr>
            <a:xfrm>
              <a:off x="6" y="2895"/>
              <a:ext cx="1418" cy="2"/>
              <a:chOff x="6" y="2895"/>
              <a:chExt cx="1418" cy="2"/>
            </a:xfrm>
          </p:grpSpPr>
          <p:sp>
            <p:nvSpPr>
              <p:cNvPr id="2319" name="Freeform 311"/>
              <p:cNvSpPr/>
              <p:nvPr/>
            </p:nvSpPr>
            <p:spPr bwMode="auto">
              <a:xfrm>
                <a:off x="6" y="2895"/>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360" name="Picture 312"/>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3030"/>
                <a:ext cx="1429" cy="522"/>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202" name="Group 313"/>
            <p:cNvGrpSpPr/>
            <p:nvPr/>
          </p:nvGrpSpPr>
          <p:grpSpPr>
            <a:xfrm>
              <a:off x="80" y="168"/>
              <a:ext cx="171" cy="169"/>
              <a:chOff x="80" y="168"/>
              <a:chExt cx="171" cy="169"/>
            </a:xfrm>
          </p:grpSpPr>
          <p:sp>
            <p:nvSpPr>
              <p:cNvPr id="2303" name="Freeform 314"/>
              <p:cNvSpPr/>
              <p:nvPr/>
            </p:nvSpPr>
            <p:spPr bwMode="auto">
              <a:xfrm>
                <a:off x="80" y="168"/>
                <a:ext cx="171" cy="169"/>
              </a:xfrm>
              <a:custGeom>
                <a:gdLst>
                  <a:gd name="T0" fmla="+- 0 196 80"/>
                  <a:gd name="T1" fmla="*/ T0 w 171"/>
                  <a:gd name="T2" fmla="+- 0 226 168"/>
                  <a:gd name="T3" fmla="*/ 226 h 169"/>
                  <a:gd name="T4" fmla="+- 0 186 80"/>
                  <a:gd name="T5" fmla="*/ T4 w 171"/>
                  <a:gd name="T6" fmla="+- 0 226 168"/>
                  <a:gd name="T7" fmla="*/ 226 h 169"/>
                  <a:gd name="T8" fmla="+- 0 186 80"/>
                  <a:gd name="T9" fmla="*/ T8 w 171"/>
                  <a:gd name="T10" fmla="+- 0 234 168"/>
                  <a:gd name="T11" fmla="*/ 234 h 169"/>
                  <a:gd name="T12" fmla="+- 0 185 80"/>
                  <a:gd name="T13" fmla="*/ T12 w 171"/>
                  <a:gd name="T14" fmla="+- 0 244 168"/>
                  <a:gd name="T15" fmla="*/ 244 h 169"/>
                  <a:gd name="T16" fmla="+- 0 165 80"/>
                  <a:gd name="T17" fmla="*/ T16 w 171"/>
                  <a:gd name="T18" fmla="+- 0 312 168"/>
                  <a:gd name="T19" fmla="*/ 312 h 169"/>
                  <a:gd name="T20" fmla="+- 0 136 80"/>
                  <a:gd name="T21" fmla="*/ T20 w 171"/>
                  <a:gd name="T22" fmla="+- 0 335 168"/>
                  <a:gd name="T23" fmla="*/ 335 h 169"/>
                  <a:gd name="T24" fmla="+- 0 135 80"/>
                  <a:gd name="T25" fmla="*/ T24 w 171"/>
                  <a:gd name="T26" fmla="+- 0 336 168"/>
                  <a:gd name="T27" fmla="*/ 336 h 169"/>
                  <a:gd name="T28" fmla="+- 0 187 80"/>
                  <a:gd name="T29" fmla="*/ T28 w 171"/>
                  <a:gd name="T30" fmla="+- 0 288 168"/>
                  <a:gd name="T31" fmla="*/ 288 h 169"/>
                  <a:gd name="T32" fmla="+- 0 195 80"/>
                  <a:gd name="T33" fmla="*/ T32 w 171"/>
                  <a:gd name="T34" fmla="+- 0 238 168"/>
                  <a:gd name="T35" fmla="*/ 238 h 169"/>
                  <a:gd name="T36" fmla="+- 0 196 80"/>
                  <a:gd name="T37" fmla="*/ T36 w 171"/>
                  <a:gd name="T38" fmla="+- 0 226 168"/>
                  <a:gd name="T39" fmla="*/ 22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1" h="169">
                    <a:moveTo>
                      <a:pt x="116" y="58"/>
                    </a:moveTo>
                    <a:lnTo>
                      <a:pt x="106" y="58"/>
                    </a:lnTo>
                    <a:lnTo>
                      <a:pt x="106" y="66"/>
                    </a:lnTo>
                    <a:lnTo>
                      <a:pt x="105" y="76"/>
                    </a:lnTo>
                    <a:lnTo>
                      <a:pt x="85" y="144"/>
                    </a:lnTo>
                    <a:lnTo>
                      <a:pt x="56" y="167"/>
                    </a:lnTo>
                    <a:lnTo>
                      <a:pt x="55" y="168"/>
                    </a:lnTo>
                    <a:lnTo>
                      <a:pt x="107" y="120"/>
                    </a:lnTo>
                    <a:lnTo>
                      <a:pt x="115" y="70"/>
                    </a:lnTo>
                    <a:lnTo>
                      <a:pt x="116"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4" name="Freeform 315"/>
              <p:cNvSpPr/>
              <p:nvPr/>
            </p:nvSpPr>
            <p:spPr bwMode="auto">
              <a:xfrm>
                <a:off x="80" y="168"/>
                <a:ext cx="171" cy="169"/>
              </a:xfrm>
              <a:custGeom>
                <a:gdLst>
                  <a:gd name="T0" fmla="+- 0 101 80"/>
                  <a:gd name="T1" fmla="*/ T0 w 171"/>
                  <a:gd name="T2" fmla="+- 0 319 168"/>
                  <a:gd name="T3" fmla="*/ 319 h 169"/>
                  <a:gd name="T4" fmla="+- 0 100 80"/>
                  <a:gd name="T5" fmla="*/ T4 w 171"/>
                  <a:gd name="T6" fmla="+- 0 322 168"/>
                  <a:gd name="T7" fmla="*/ 322 h 169"/>
                  <a:gd name="T8" fmla="+- 0 105 80"/>
                  <a:gd name="T9" fmla="*/ T8 w 171"/>
                  <a:gd name="T10" fmla="+- 0 323 168"/>
                  <a:gd name="T11" fmla="*/ 323 h 169"/>
                  <a:gd name="T12" fmla="+- 0 109 80"/>
                  <a:gd name="T13" fmla="*/ T12 w 171"/>
                  <a:gd name="T14" fmla="+- 0 324 168"/>
                  <a:gd name="T15" fmla="*/ 324 h 169"/>
                  <a:gd name="T16" fmla="+- 0 119 80"/>
                  <a:gd name="T17" fmla="*/ T16 w 171"/>
                  <a:gd name="T18" fmla="+- 0 336 168"/>
                  <a:gd name="T19" fmla="*/ 336 h 169"/>
                  <a:gd name="T20" fmla="+- 0 124 80"/>
                  <a:gd name="T21" fmla="*/ T20 w 171"/>
                  <a:gd name="T22" fmla="+- 0 333 168"/>
                  <a:gd name="T23" fmla="*/ 333 h 169"/>
                  <a:gd name="T24" fmla="+- 0 134 80"/>
                  <a:gd name="T25" fmla="*/ T24 w 171"/>
                  <a:gd name="T26" fmla="+- 0 321 168"/>
                  <a:gd name="T27" fmla="*/ 321 h 169"/>
                  <a:gd name="T28" fmla="+- 0 117 80"/>
                  <a:gd name="T29" fmla="*/ T28 w 171"/>
                  <a:gd name="T30" fmla="+- 0 321 168"/>
                  <a:gd name="T31" fmla="*/ 321 h 169"/>
                  <a:gd name="T32" fmla="+- 0 111 80"/>
                  <a:gd name="T33" fmla="*/ T32 w 171"/>
                  <a:gd name="T34" fmla="+- 0 320 168"/>
                  <a:gd name="T35" fmla="*/ 320 h 169"/>
                  <a:gd name="T36" fmla="+- 0 101 80"/>
                  <a:gd name="T37" fmla="*/ T36 w 171"/>
                  <a:gd name="T38" fmla="+- 0 319 168"/>
                  <a:gd name="T39" fmla="*/ 31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1" h="169">
                    <a:moveTo>
                      <a:pt x="21" y="151"/>
                    </a:moveTo>
                    <a:lnTo>
                      <a:pt x="20" y="154"/>
                    </a:lnTo>
                    <a:lnTo>
                      <a:pt x="25" y="155"/>
                    </a:lnTo>
                    <a:lnTo>
                      <a:pt x="29" y="156"/>
                    </a:lnTo>
                    <a:lnTo>
                      <a:pt x="39" y="168"/>
                    </a:lnTo>
                    <a:lnTo>
                      <a:pt x="44" y="165"/>
                    </a:lnTo>
                    <a:lnTo>
                      <a:pt x="54" y="153"/>
                    </a:lnTo>
                    <a:lnTo>
                      <a:pt x="37" y="153"/>
                    </a:lnTo>
                    <a:lnTo>
                      <a:pt x="31" y="152"/>
                    </a:lnTo>
                    <a:lnTo>
                      <a:pt x="21" y="15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5" name="Freeform 316"/>
              <p:cNvSpPr/>
              <p:nvPr/>
            </p:nvSpPr>
            <p:spPr bwMode="auto">
              <a:xfrm>
                <a:off x="80" y="168"/>
                <a:ext cx="171" cy="169"/>
              </a:xfrm>
              <a:custGeom>
                <a:gdLst>
                  <a:gd name="T0" fmla="+- 0 213 80"/>
                  <a:gd name="T1" fmla="*/ T0 w 171"/>
                  <a:gd name="T2" fmla="+- 0 226 168"/>
                  <a:gd name="T3" fmla="*/ 226 h 169"/>
                  <a:gd name="T4" fmla="+- 0 204 80"/>
                  <a:gd name="T5" fmla="*/ T4 w 171"/>
                  <a:gd name="T6" fmla="+- 0 226 168"/>
                  <a:gd name="T7" fmla="*/ 226 h 169"/>
                  <a:gd name="T8" fmla="+- 0 204 80"/>
                  <a:gd name="T9" fmla="*/ T8 w 171"/>
                  <a:gd name="T10" fmla="+- 0 243 168"/>
                  <a:gd name="T11" fmla="*/ 243 h 169"/>
                  <a:gd name="T12" fmla="+- 0 204 80"/>
                  <a:gd name="T13" fmla="*/ T12 w 171"/>
                  <a:gd name="T14" fmla="+- 0 323 168"/>
                  <a:gd name="T15" fmla="*/ 323 h 169"/>
                  <a:gd name="T16" fmla="+- 0 219 80"/>
                  <a:gd name="T17" fmla="*/ T16 w 171"/>
                  <a:gd name="T18" fmla="+- 0 331 168"/>
                  <a:gd name="T19" fmla="*/ 331 h 169"/>
                  <a:gd name="T20" fmla="+- 0 229 80"/>
                  <a:gd name="T21" fmla="*/ T20 w 171"/>
                  <a:gd name="T22" fmla="+- 0 331 168"/>
                  <a:gd name="T23" fmla="*/ 331 h 169"/>
                  <a:gd name="T24" fmla="+- 0 247 80"/>
                  <a:gd name="T25" fmla="*/ T24 w 171"/>
                  <a:gd name="T26" fmla="+- 0 321 168"/>
                  <a:gd name="T27" fmla="*/ 321 h 169"/>
                  <a:gd name="T28" fmla="+- 0 219 80"/>
                  <a:gd name="T29" fmla="*/ T28 w 171"/>
                  <a:gd name="T30" fmla="+- 0 321 168"/>
                  <a:gd name="T31" fmla="*/ 321 h 169"/>
                  <a:gd name="T32" fmla="+- 0 216 80"/>
                  <a:gd name="T33" fmla="*/ T32 w 171"/>
                  <a:gd name="T34" fmla="+- 0 320 168"/>
                  <a:gd name="T35" fmla="*/ 320 h 169"/>
                  <a:gd name="T36" fmla="+- 0 214 80"/>
                  <a:gd name="T37" fmla="*/ T36 w 171"/>
                  <a:gd name="T38" fmla="+- 0 317 168"/>
                  <a:gd name="T39" fmla="*/ 317 h 169"/>
                  <a:gd name="T40" fmla="+- 0 213 80"/>
                  <a:gd name="T41" fmla="*/ T40 w 171"/>
                  <a:gd name="T42" fmla="+- 0 316 168"/>
                  <a:gd name="T43" fmla="*/ 316 h 169"/>
                  <a:gd name="T44" fmla="+- 0 213 80"/>
                  <a:gd name="T45" fmla="*/ T44 w 171"/>
                  <a:gd name="T46" fmla="+- 0 226 168"/>
                  <a:gd name="T47" fmla="*/ 22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69">
                    <a:moveTo>
                      <a:pt x="133" y="58"/>
                    </a:moveTo>
                    <a:lnTo>
                      <a:pt x="124" y="58"/>
                    </a:lnTo>
                    <a:lnTo>
                      <a:pt x="124" y="75"/>
                    </a:lnTo>
                    <a:lnTo>
                      <a:pt x="124" y="155"/>
                    </a:lnTo>
                    <a:lnTo>
                      <a:pt x="139" y="163"/>
                    </a:lnTo>
                    <a:lnTo>
                      <a:pt x="149" y="163"/>
                    </a:lnTo>
                    <a:lnTo>
                      <a:pt x="167" y="153"/>
                    </a:lnTo>
                    <a:lnTo>
                      <a:pt x="139" y="153"/>
                    </a:lnTo>
                    <a:lnTo>
                      <a:pt x="136" y="152"/>
                    </a:lnTo>
                    <a:lnTo>
                      <a:pt x="134" y="149"/>
                    </a:lnTo>
                    <a:lnTo>
                      <a:pt x="133" y="148"/>
                    </a:lnTo>
                    <a:lnTo>
                      <a:pt x="133"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6" name="Freeform 317"/>
              <p:cNvSpPr/>
              <p:nvPr/>
            </p:nvSpPr>
            <p:spPr bwMode="auto">
              <a:xfrm>
                <a:off x="80" y="168"/>
                <a:ext cx="171" cy="169"/>
              </a:xfrm>
              <a:custGeom>
                <a:gdLst>
                  <a:gd name="T0" fmla="+- 0 238 80"/>
                  <a:gd name="T1" fmla="*/ T0 w 171"/>
                  <a:gd name="T2" fmla="+- 0 286 168"/>
                  <a:gd name="T3" fmla="*/ 286 h 169"/>
                  <a:gd name="T4" fmla="+- 0 226 80"/>
                  <a:gd name="T5" fmla="*/ T4 w 171"/>
                  <a:gd name="T6" fmla="+- 0 320 168"/>
                  <a:gd name="T7" fmla="*/ 320 h 169"/>
                  <a:gd name="T8" fmla="+- 0 219 80"/>
                  <a:gd name="T9" fmla="*/ T8 w 171"/>
                  <a:gd name="T10" fmla="+- 0 321 168"/>
                  <a:gd name="T11" fmla="*/ 321 h 169"/>
                  <a:gd name="T12" fmla="+- 0 247 80"/>
                  <a:gd name="T13" fmla="*/ T12 w 171"/>
                  <a:gd name="T14" fmla="+- 0 321 168"/>
                  <a:gd name="T15" fmla="*/ 321 h 169"/>
                  <a:gd name="T16" fmla="+- 0 248 80"/>
                  <a:gd name="T17" fmla="*/ T16 w 171"/>
                  <a:gd name="T18" fmla="+- 0 319 168"/>
                  <a:gd name="T19" fmla="*/ 319 h 169"/>
                  <a:gd name="T20" fmla="+- 0 248 80"/>
                  <a:gd name="T21" fmla="*/ T20 w 171"/>
                  <a:gd name="T22" fmla="+- 0 318 168"/>
                  <a:gd name="T23" fmla="*/ 318 h 169"/>
                  <a:gd name="T24" fmla="+- 0 248 80"/>
                  <a:gd name="T25" fmla="*/ T24 w 171"/>
                  <a:gd name="T26" fmla="+- 0 316 168"/>
                  <a:gd name="T27" fmla="*/ 316 h 169"/>
                  <a:gd name="T28" fmla="+- 0 245 80"/>
                  <a:gd name="T29" fmla="*/ T28 w 171"/>
                  <a:gd name="T30" fmla="+- 0 315 168"/>
                  <a:gd name="T31" fmla="*/ 315 h 169"/>
                  <a:gd name="T32" fmla="+- 0 242 80"/>
                  <a:gd name="T33" fmla="*/ T32 w 171"/>
                  <a:gd name="T34" fmla="+- 0 312 168"/>
                  <a:gd name="T35" fmla="*/ 312 h 169"/>
                  <a:gd name="T36" fmla="+- 0 240 80"/>
                  <a:gd name="T37" fmla="*/ T36 w 171"/>
                  <a:gd name="T38" fmla="+- 0 306 168"/>
                  <a:gd name="T39" fmla="*/ 306 h 169"/>
                  <a:gd name="T40" fmla="+- 0 240 80"/>
                  <a:gd name="T41" fmla="*/ T40 w 171"/>
                  <a:gd name="T42" fmla="+- 0 304 168"/>
                  <a:gd name="T43" fmla="*/ 304 h 169"/>
                  <a:gd name="T44" fmla="+- 0 240 80"/>
                  <a:gd name="T45" fmla="*/ T44 w 171"/>
                  <a:gd name="T46" fmla="+- 0 293 168"/>
                  <a:gd name="T47" fmla="*/ 293 h 169"/>
                  <a:gd name="T48" fmla="+- 0 241 80"/>
                  <a:gd name="T49" fmla="*/ T48 w 171"/>
                  <a:gd name="T50" fmla="+- 0 287 168"/>
                  <a:gd name="T51" fmla="*/ 287 h 169"/>
                  <a:gd name="T52" fmla="+- 0 238 80"/>
                  <a:gd name="T53" fmla="*/ T52 w 171"/>
                  <a:gd name="T54" fmla="+- 0 286 168"/>
                  <a:gd name="T55" fmla="*/ 28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1" h="169">
                    <a:moveTo>
                      <a:pt x="158" y="118"/>
                    </a:moveTo>
                    <a:lnTo>
                      <a:pt x="146" y="152"/>
                    </a:lnTo>
                    <a:lnTo>
                      <a:pt x="139" y="153"/>
                    </a:lnTo>
                    <a:lnTo>
                      <a:pt x="167" y="153"/>
                    </a:lnTo>
                    <a:lnTo>
                      <a:pt x="168" y="151"/>
                    </a:lnTo>
                    <a:lnTo>
                      <a:pt x="168" y="150"/>
                    </a:lnTo>
                    <a:lnTo>
                      <a:pt x="168" y="148"/>
                    </a:lnTo>
                    <a:lnTo>
                      <a:pt x="165" y="147"/>
                    </a:lnTo>
                    <a:lnTo>
                      <a:pt x="162" y="144"/>
                    </a:lnTo>
                    <a:lnTo>
                      <a:pt x="160" y="138"/>
                    </a:lnTo>
                    <a:lnTo>
                      <a:pt x="160" y="136"/>
                    </a:lnTo>
                    <a:lnTo>
                      <a:pt x="160" y="125"/>
                    </a:lnTo>
                    <a:lnTo>
                      <a:pt x="161" y="119"/>
                    </a:lnTo>
                    <a:lnTo>
                      <a:pt x="158" y="1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7" name="Freeform 318"/>
              <p:cNvSpPr/>
              <p:nvPr/>
            </p:nvSpPr>
            <p:spPr bwMode="auto">
              <a:xfrm>
                <a:off x="80" y="168"/>
                <a:ext cx="171" cy="169"/>
              </a:xfrm>
              <a:custGeom>
                <a:gdLst>
                  <a:gd name="T0" fmla="+- 0 134 80"/>
                  <a:gd name="T1" fmla="*/ T0 w 171"/>
                  <a:gd name="T2" fmla="+- 0 261 168"/>
                  <a:gd name="T3" fmla="*/ 261 h 169"/>
                  <a:gd name="T4" fmla="+- 0 123 80"/>
                  <a:gd name="T5" fmla="*/ T4 w 171"/>
                  <a:gd name="T6" fmla="+- 0 261 168"/>
                  <a:gd name="T7" fmla="*/ 261 h 169"/>
                  <a:gd name="T8" fmla="+- 0 123 80"/>
                  <a:gd name="T9" fmla="*/ T8 w 171"/>
                  <a:gd name="T10" fmla="+- 0 286 168"/>
                  <a:gd name="T11" fmla="*/ 286 h 169"/>
                  <a:gd name="T12" fmla="+- 0 123 80"/>
                  <a:gd name="T13" fmla="*/ T12 w 171"/>
                  <a:gd name="T14" fmla="+- 0 318 168"/>
                  <a:gd name="T15" fmla="*/ 318 h 169"/>
                  <a:gd name="T16" fmla="+- 0 123 80"/>
                  <a:gd name="T17" fmla="*/ T16 w 171"/>
                  <a:gd name="T18" fmla="+- 0 320 168"/>
                  <a:gd name="T19" fmla="*/ 320 h 169"/>
                  <a:gd name="T20" fmla="+- 0 121 80"/>
                  <a:gd name="T21" fmla="*/ T20 w 171"/>
                  <a:gd name="T22" fmla="+- 0 320 168"/>
                  <a:gd name="T23" fmla="*/ 320 h 169"/>
                  <a:gd name="T24" fmla="+- 0 117 80"/>
                  <a:gd name="T25" fmla="*/ T24 w 171"/>
                  <a:gd name="T26" fmla="+- 0 321 168"/>
                  <a:gd name="T27" fmla="*/ 321 h 169"/>
                  <a:gd name="T28" fmla="+- 0 134 80"/>
                  <a:gd name="T29" fmla="*/ T28 w 171"/>
                  <a:gd name="T30" fmla="+- 0 321 168"/>
                  <a:gd name="T31" fmla="*/ 321 h 169"/>
                  <a:gd name="T32" fmla="+- 0 134 80"/>
                  <a:gd name="T33" fmla="*/ T32 w 171"/>
                  <a:gd name="T34" fmla="+- 0 261 168"/>
                  <a:gd name="T35" fmla="*/ 26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1" h="169">
                    <a:moveTo>
                      <a:pt x="54" y="93"/>
                    </a:moveTo>
                    <a:lnTo>
                      <a:pt x="43" y="93"/>
                    </a:lnTo>
                    <a:lnTo>
                      <a:pt x="43" y="118"/>
                    </a:lnTo>
                    <a:lnTo>
                      <a:pt x="43" y="150"/>
                    </a:lnTo>
                    <a:lnTo>
                      <a:pt x="43" y="152"/>
                    </a:lnTo>
                    <a:lnTo>
                      <a:pt x="41" y="152"/>
                    </a:lnTo>
                    <a:lnTo>
                      <a:pt x="37" y="153"/>
                    </a:lnTo>
                    <a:lnTo>
                      <a:pt x="54" y="153"/>
                    </a:lnTo>
                    <a:lnTo>
                      <a:pt x="54"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8" name="Freeform 319"/>
              <p:cNvSpPr/>
              <p:nvPr/>
            </p:nvSpPr>
            <p:spPr bwMode="auto">
              <a:xfrm>
                <a:off x="80" y="168"/>
                <a:ext cx="171" cy="169"/>
              </a:xfrm>
              <a:custGeom>
                <a:gdLst>
                  <a:gd name="T0" fmla="+- 0 104 80"/>
                  <a:gd name="T1" fmla="*/ T0 w 171"/>
                  <a:gd name="T2" fmla="+- 0 273 168"/>
                  <a:gd name="T3" fmla="*/ 273 h 169"/>
                  <a:gd name="T4" fmla="+- 0 80 80"/>
                  <a:gd name="T5" fmla="*/ T4 w 171"/>
                  <a:gd name="T6" fmla="+- 0 317 168"/>
                  <a:gd name="T7" fmla="*/ 317 h 169"/>
                  <a:gd name="T8" fmla="+- 0 82 80"/>
                  <a:gd name="T9" fmla="*/ T8 w 171"/>
                  <a:gd name="T10" fmla="+- 0 319 168"/>
                  <a:gd name="T11" fmla="*/ 319 h 169"/>
                  <a:gd name="T12" fmla="+- 0 88 80"/>
                  <a:gd name="T13" fmla="*/ T12 w 171"/>
                  <a:gd name="T14" fmla="+- 0 312 168"/>
                  <a:gd name="T15" fmla="*/ 312 h 169"/>
                  <a:gd name="T16" fmla="+- 0 93 80"/>
                  <a:gd name="T17" fmla="*/ T16 w 171"/>
                  <a:gd name="T18" fmla="+- 0 307 168"/>
                  <a:gd name="T19" fmla="*/ 307 h 169"/>
                  <a:gd name="T20" fmla="+- 0 97 80"/>
                  <a:gd name="T21" fmla="*/ T20 w 171"/>
                  <a:gd name="T22" fmla="+- 0 302 168"/>
                  <a:gd name="T23" fmla="*/ 302 h 169"/>
                  <a:gd name="T24" fmla="+- 0 108 80"/>
                  <a:gd name="T25" fmla="*/ T24 w 171"/>
                  <a:gd name="T26" fmla="+- 0 289 168"/>
                  <a:gd name="T27" fmla="*/ 289 h 169"/>
                  <a:gd name="T28" fmla="+- 0 112 80"/>
                  <a:gd name="T29" fmla="*/ T28 w 171"/>
                  <a:gd name="T30" fmla="+- 0 284 168"/>
                  <a:gd name="T31" fmla="*/ 284 h 169"/>
                  <a:gd name="T32" fmla="+- 0 116 80"/>
                  <a:gd name="T33" fmla="*/ T32 w 171"/>
                  <a:gd name="T34" fmla="+- 0 283 168"/>
                  <a:gd name="T35" fmla="*/ 283 h 169"/>
                  <a:gd name="T36" fmla="+- 0 117 80"/>
                  <a:gd name="T37" fmla="*/ T36 w 171"/>
                  <a:gd name="T38" fmla="+- 0 283 168"/>
                  <a:gd name="T39" fmla="*/ 283 h 169"/>
                  <a:gd name="T40" fmla="+- 0 117 80"/>
                  <a:gd name="T41" fmla="*/ T40 w 171"/>
                  <a:gd name="T42" fmla="+- 0 283 168"/>
                  <a:gd name="T43" fmla="*/ 283 h 169"/>
                  <a:gd name="T44" fmla="+- 0 117 80"/>
                  <a:gd name="T45" fmla="*/ T44 w 171"/>
                  <a:gd name="T46" fmla="+- 0 282 168"/>
                  <a:gd name="T47" fmla="*/ 282 h 169"/>
                  <a:gd name="T48" fmla="+- 0 117 80"/>
                  <a:gd name="T49" fmla="*/ T48 w 171"/>
                  <a:gd name="T50" fmla="+- 0 281 168"/>
                  <a:gd name="T51" fmla="*/ 281 h 169"/>
                  <a:gd name="T52" fmla="+- 0 115 80"/>
                  <a:gd name="T53" fmla="*/ T52 w 171"/>
                  <a:gd name="T54" fmla="+- 0 280 168"/>
                  <a:gd name="T55" fmla="*/ 280 h 169"/>
                  <a:gd name="T56" fmla="+- 0 104 80"/>
                  <a:gd name="T57" fmla="*/ T56 w 171"/>
                  <a:gd name="T58" fmla="+- 0 273 168"/>
                  <a:gd name="T59" fmla="*/ 27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69">
                    <a:moveTo>
                      <a:pt x="24" y="105"/>
                    </a:moveTo>
                    <a:lnTo>
                      <a:pt x="0" y="149"/>
                    </a:lnTo>
                    <a:lnTo>
                      <a:pt x="2" y="151"/>
                    </a:lnTo>
                    <a:lnTo>
                      <a:pt x="8" y="144"/>
                    </a:lnTo>
                    <a:lnTo>
                      <a:pt x="13" y="139"/>
                    </a:lnTo>
                    <a:lnTo>
                      <a:pt x="17" y="134"/>
                    </a:lnTo>
                    <a:lnTo>
                      <a:pt x="28" y="121"/>
                    </a:lnTo>
                    <a:lnTo>
                      <a:pt x="32" y="116"/>
                    </a:lnTo>
                    <a:lnTo>
                      <a:pt x="36" y="115"/>
                    </a:lnTo>
                    <a:lnTo>
                      <a:pt x="37" y="115"/>
                    </a:lnTo>
                    <a:lnTo>
                      <a:pt x="37" y="114"/>
                    </a:lnTo>
                    <a:lnTo>
                      <a:pt x="37" y="113"/>
                    </a:lnTo>
                    <a:lnTo>
                      <a:pt x="35" y="112"/>
                    </a:lnTo>
                    <a:lnTo>
                      <a:pt x="24"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9" name="Freeform 320"/>
              <p:cNvSpPr/>
              <p:nvPr/>
            </p:nvSpPr>
            <p:spPr bwMode="auto">
              <a:xfrm>
                <a:off x="80" y="168"/>
                <a:ext cx="171" cy="169"/>
              </a:xfrm>
              <a:custGeom>
                <a:gdLst>
                  <a:gd name="T0" fmla="+- 0 141 80"/>
                  <a:gd name="T1" fmla="*/ T0 w 171"/>
                  <a:gd name="T2" fmla="+- 0 274 168"/>
                  <a:gd name="T3" fmla="*/ 274 h 169"/>
                  <a:gd name="T4" fmla="+- 0 140 80"/>
                  <a:gd name="T5" fmla="*/ T4 w 171"/>
                  <a:gd name="T6" fmla="+- 0 276 168"/>
                  <a:gd name="T7" fmla="*/ 276 h 169"/>
                  <a:gd name="T8" fmla="+- 0 144 80"/>
                  <a:gd name="T9" fmla="*/ T8 w 171"/>
                  <a:gd name="T10" fmla="+- 0 280 168"/>
                  <a:gd name="T11" fmla="*/ 280 h 169"/>
                  <a:gd name="T12" fmla="+- 0 147 80"/>
                  <a:gd name="T13" fmla="*/ T12 w 171"/>
                  <a:gd name="T14" fmla="+- 0 284 168"/>
                  <a:gd name="T15" fmla="*/ 284 h 169"/>
                  <a:gd name="T16" fmla="+- 0 152 80"/>
                  <a:gd name="T17" fmla="*/ T16 w 171"/>
                  <a:gd name="T18" fmla="+- 0 292 168"/>
                  <a:gd name="T19" fmla="*/ 292 h 169"/>
                  <a:gd name="T20" fmla="+- 0 153 80"/>
                  <a:gd name="T21" fmla="*/ T20 w 171"/>
                  <a:gd name="T22" fmla="+- 0 295 168"/>
                  <a:gd name="T23" fmla="*/ 295 h 169"/>
                  <a:gd name="T24" fmla="+- 0 155 80"/>
                  <a:gd name="T25" fmla="*/ T24 w 171"/>
                  <a:gd name="T26" fmla="+- 0 302 168"/>
                  <a:gd name="T27" fmla="*/ 302 h 169"/>
                  <a:gd name="T28" fmla="+- 0 155 80"/>
                  <a:gd name="T29" fmla="*/ T28 w 171"/>
                  <a:gd name="T30" fmla="+- 0 304 168"/>
                  <a:gd name="T31" fmla="*/ 304 h 169"/>
                  <a:gd name="T32" fmla="+- 0 156 80"/>
                  <a:gd name="T33" fmla="*/ T32 w 171"/>
                  <a:gd name="T34" fmla="+- 0 305 168"/>
                  <a:gd name="T35" fmla="*/ 305 h 169"/>
                  <a:gd name="T36" fmla="+- 0 157 80"/>
                  <a:gd name="T37" fmla="*/ T36 w 171"/>
                  <a:gd name="T38" fmla="+- 0 305 168"/>
                  <a:gd name="T39" fmla="*/ 305 h 169"/>
                  <a:gd name="T40" fmla="+- 0 158 80"/>
                  <a:gd name="T41" fmla="*/ T40 w 171"/>
                  <a:gd name="T42" fmla="+- 0 305 168"/>
                  <a:gd name="T43" fmla="*/ 305 h 169"/>
                  <a:gd name="T44" fmla="+- 0 159 80"/>
                  <a:gd name="T45" fmla="*/ T44 w 171"/>
                  <a:gd name="T46" fmla="+- 0 306 168"/>
                  <a:gd name="T47" fmla="*/ 306 h 169"/>
                  <a:gd name="T48" fmla="+- 0 165 80"/>
                  <a:gd name="T49" fmla="*/ T48 w 171"/>
                  <a:gd name="T50" fmla="+- 0 293 168"/>
                  <a:gd name="T51" fmla="*/ 293 h 169"/>
                  <a:gd name="T52" fmla="+- 0 164 80"/>
                  <a:gd name="T53" fmla="*/ T52 w 171"/>
                  <a:gd name="T54" fmla="+- 0 291 168"/>
                  <a:gd name="T55" fmla="*/ 291 h 169"/>
                  <a:gd name="T56" fmla="+- 0 161 80"/>
                  <a:gd name="T57" fmla="*/ T56 w 171"/>
                  <a:gd name="T58" fmla="+- 0 286 168"/>
                  <a:gd name="T59" fmla="*/ 286 h 169"/>
                  <a:gd name="T60" fmla="+- 0 154 80"/>
                  <a:gd name="T61" fmla="*/ T60 w 171"/>
                  <a:gd name="T62" fmla="+- 0 281 168"/>
                  <a:gd name="T63" fmla="*/ 281 h 169"/>
                  <a:gd name="T64" fmla="+- 0 141 80"/>
                  <a:gd name="T65" fmla="*/ T64 w 171"/>
                  <a:gd name="T66" fmla="+- 0 274 168"/>
                  <a:gd name="T67" fmla="*/ 27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1" h="169">
                    <a:moveTo>
                      <a:pt x="61" y="106"/>
                    </a:moveTo>
                    <a:lnTo>
                      <a:pt x="60" y="108"/>
                    </a:lnTo>
                    <a:lnTo>
                      <a:pt x="64" y="112"/>
                    </a:lnTo>
                    <a:lnTo>
                      <a:pt x="67" y="116"/>
                    </a:lnTo>
                    <a:lnTo>
                      <a:pt x="72" y="124"/>
                    </a:lnTo>
                    <a:lnTo>
                      <a:pt x="73" y="127"/>
                    </a:lnTo>
                    <a:lnTo>
                      <a:pt x="75" y="134"/>
                    </a:lnTo>
                    <a:lnTo>
                      <a:pt x="75" y="136"/>
                    </a:lnTo>
                    <a:lnTo>
                      <a:pt x="76" y="137"/>
                    </a:lnTo>
                    <a:lnTo>
                      <a:pt x="77" y="137"/>
                    </a:lnTo>
                    <a:lnTo>
                      <a:pt x="78" y="137"/>
                    </a:lnTo>
                    <a:lnTo>
                      <a:pt x="79" y="138"/>
                    </a:lnTo>
                    <a:lnTo>
                      <a:pt x="85" y="125"/>
                    </a:lnTo>
                    <a:lnTo>
                      <a:pt x="84" y="123"/>
                    </a:lnTo>
                    <a:lnTo>
                      <a:pt x="81" y="118"/>
                    </a:lnTo>
                    <a:lnTo>
                      <a:pt x="74" y="113"/>
                    </a:lnTo>
                    <a:lnTo>
                      <a:pt x="61"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0" name="Freeform 321"/>
              <p:cNvSpPr/>
              <p:nvPr/>
            </p:nvSpPr>
            <p:spPr bwMode="auto">
              <a:xfrm>
                <a:off x="80" y="168"/>
                <a:ext cx="171" cy="169"/>
              </a:xfrm>
              <a:custGeom>
                <a:gdLst>
                  <a:gd name="T0" fmla="+- 0 99 80"/>
                  <a:gd name="T1" fmla="*/ T0 w 171"/>
                  <a:gd name="T2" fmla="+- 0 218 168"/>
                  <a:gd name="T3" fmla="*/ 218 h 169"/>
                  <a:gd name="T4" fmla="+- 0 99 80"/>
                  <a:gd name="T5" fmla="*/ T4 w 171"/>
                  <a:gd name="T6" fmla="+- 0 225 168"/>
                  <a:gd name="T7" fmla="*/ 225 h 169"/>
                  <a:gd name="T8" fmla="+- 0 99 80"/>
                  <a:gd name="T9" fmla="*/ T8 w 171"/>
                  <a:gd name="T10" fmla="+- 0 261 168"/>
                  <a:gd name="T11" fmla="*/ 261 h 169"/>
                  <a:gd name="T12" fmla="+- 0 99 80"/>
                  <a:gd name="T13" fmla="*/ T12 w 171"/>
                  <a:gd name="T14" fmla="+- 0 268 168"/>
                  <a:gd name="T15" fmla="*/ 268 h 169"/>
                  <a:gd name="T16" fmla="+- 0 104 80"/>
                  <a:gd name="T17" fmla="*/ T16 w 171"/>
                  <a:gd name="T18" fmla="+- 0 266 168"/>
                  <a:gd name="T19" fmla="*/ 266 h 169"/>
                  <a:gd name="T20" fmla="+- 0 107 80"/>
                  <a:gd name="T21" fmla="*/ T20 w 171"/>
                  <a:gd name="T22" fmla="+- 0 265 168"/>
                  <a:gd name="T23" fmla="*/ 265 h 169"/>
                  <a:gd name="T24" fmla="+- 0 109 80"/>
                  <a:gd name="T25" fmla="*/ T24 w 171"/>
                  <a:gd name="T26" fmla="+- 0 264 168"/>
                  <a:gd name="T27" fmla="*/ 264 h 169"/>
                  <a:gd name="T28" fmla="+- 0 109 80"/>
                  <a:gd name="T29" fmla="*/ T28 w 171"/>
                  <a:gd name="T30" fmla="+- 0 261 168"/>
                  <a:gd name="T31" fmla="*/ 261 h 169"/>
                  <a:gd name="T32" fmla="+- 0 158 80"/>
                  <a:gd name="T33" fmla="*/ T32 w 171"/>
                  <a:gd name="T34" fmla="+- 0 261 168"/>
                  <a:gd name="T35" fmla="*/ 261 h 169"/>
                  <a:gd name="T36" fmla="+- 0 157 80"/>
                  <a:gd name="T37" fmla="*/ T36 w 171"/>
                  <a:gd name="T38" fmla="+- 0 256 168"/>
                  <a:gd name="T39" fmla="*/ 256 h 169"/>
                  <a:gd name="T40" fmla="+- 0 109 80"/>
                  <a:gd name="T41" fmla="*/ T40 w 171"/>
                  <a:gd name="T42" fmla="+- 0 256 168"/>
                  <a:gd name="T43" fmla="*/ 256 h 169"/>
                  <a:gd name="T44" fmla="+- 0 109 80"/>
                  <a:gd name="T45" fmla="*/ T44 w 171"/>
                  <a:gd name="T46" fmla="+- 0 228 168"/>
                  <a:gd name="T47" fmla="*/ 228 h 169"/>
                  <a:gd name="T48" fmla="+- 0 159 80"/>
                  <a:gd name="T49" fmla="*/ T48 w 171"/>
                  <a:gd name="T50" fmla="+- 0 228 168"/>
                  <a:gd name="T51" fmla="*/ 228 h 169"/>
                  <a:gd name="T52" fmla="+- 0 161 80"/>
                  <a:gd name="T53" fmla="*/ T52 w 171"/>
                  <a:gd name="T54" fmla="+- 0 227 168"/>
                  <a:gd name="T55" fmla="*/ 227 h 169"/>
                  <a:gd name="T56" fmla="+- 0 163 80"/>
                  <a:gd name="T57" fmla="*/ T56 w 171"/>
                  <a:gd name="T58" fmla="+- 0 226 168"/>
                  <a:gd name="T59" fmla="*/ 226 h 169"/>
                  <a:gd name="T60" fmla="+- 0 163 80"/>
                  <a:gd name="T61" fmla="*/ T60 w 171"/>
                  <a:gd name="T62" fmla="+- 0 226 168"/>
                  <a:gd name="T63" fmla="*/ 226 h 169"/>
                  <a:gd name="T64" fmla="+- 0 163 80"/>
                  <a:gd name="T65" fmla="*/ T64 w 171"/>
                  <a:gd name="T66" fmla="+- 0 225 168"/>
                  <a:gd name="T67" fmla="*/ 225 h 169"/>
                  <a:gd name="T68" fmla="+- 0 162 80"/>
                  <a:gd name="T69" fmla="*/ T68 w 171"/>
                  <a:gd name="T70" fmla="+- 0 225 168"/>
                  <a:gd name="T71" fmla="*/ 225 h 169"/>
                  <a:gd name="T72" fmla="+- 0 161 80"/>
                  <a:gd name="T73" fmla="*/ T72 w 171"/>
                  <a:gd name="T74" fmla="+- 0 224 168"/>
                  <a:gd name="T75" fmla="*/ 224 h 169"/>
                  <a:gd name="T76" fmla="+- 0 110 80"/>
                  <a:gd name="T77" fmla="*/ T76 w 171"/>
                  <a:gd name="T78" fmla="+- 0 224 168"/>
                  <a:gd name="T79" fmla="*/ 224 h 169"/>
                  <a:gd name="T80" fmla="+- 0 99 80"/>
                  <a:gd name="T81" fmla="*/ T80 w 171"/>
                  <a:gd name="T82" fmla="+- 0 218 168"/>
                  <a:gd name="T83" fmla="*/ 21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1" h="169">
                    <a:moveTo>
                      <a:pt x="19" y="50"/>
                    </a:moveTo>
                    <a:lnTo>
                      <a:pt x="19" y="57"/>
                    </a:lnTo>
                    <a:lnTo>
                      <a:pt x="19" y="93"/>
                    </a:lnTo>
                    <a:lnTo>
                      <a:pt x="19" y="100"/>
                    </a:lnTo>
                    <a:lnTo>
                      <a:pt x="24" y="98"/>
                    </a:lnTo>
                    <a:lnTo>
                      <a:pt x="27" y="97"/>
                    </a:lnTo>
                    <a:lnTo>
                      <a:pt x="29" y="96"/>
                    </a:lnTo>
                    <a:lnTo>
                      <a:pt x="29" y="93"/>
                    </a:lnTo>
                    <a:lnTo>
                      <a:pt x="78" y="93"/>
                    </a:lnTo>
                    <a:lnTo>
                      <a:pt x="77" y="88"/>
                    </a:lnTo>
                    <a:lnTo>
                      <a:pt x="29" y="88"/>
                    </a:lnTo>
                    <a:lnTo>
                      <a:pt x="29" y="60"/>
                    </a:lnTo>
                    <a:lnTo>
                      <a:pt x="79" y="60"/>
                    </a:lnTo>
                    <a:lnTo>
                      <a:pt x="81" y="59"/>
                    </a:lnTo>
                    <a:lnTo>
                      <a:pt x="83" y="58"/>
                    </a:lnTo>
                    <a:lnTo>
                      <a:pt x="83" y="57"/>
                    </a:lnTo>
                    <a:lnTo>
                      <a:pt x="82" y="57"/>
                    </a:lnTo>
                    <a:lnTo>
                      <a:pt x="81" y="56"/>
                    </a:lnTo>
                    <a:lnTo>
                      <a:pt x="30" y="56"/>
                    </a:lnTo>
                    <a:lnTo>
                      <a:pt x="19"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1" name="Freeform 322"/>
              <p:cNvSpPr/>
              <p:nvPr/>
            </p:nvSpPr>
            <p:spPr bwMode="auto">
              <a:xfrm>
                <a:off x="80" y="168"/>
                <a:ext cx="171" cy="169"/>
              </a:xfrm>
              <a:custGeom>
                <a:gdLst>
                  <a:gd name="T0" fmla="+- 0 158 80"/>
                  <a:gd name="T1" fmla="*/ T0 w 171"/>
                  <a:gd name="T2" fmla="+- 0 261 168"/>
                  <a:gd name="T3" fmla="*/ 261 h 169"/>
                  <a:gd name="T4" fmla="+- 0 147 80"/>
                  <a:gd name="T5" fmla="*/ T4 w 171"/>
                  <a:gd name="T6" fmla="+- 0 261 168"/>
                  <a:gd name="T7" fmla="*/ 261 h 169"/>
                  <a:gd name="T8" fmla="+- 0 147 80"/>
                  <a:gd name="T9" fmla="*/ T8 w 171"/>
                  <a:gd name="T10" fmla="+- 0 268 168"/>
                  <a:gd name="T11" fmla="*/ 268 h 169"/>
                  <a:gd name="T12" fmla="+- 0 148 80"/>
                  <a:gd name="T13" fmla="*/ T12 w 171"/>
                  <a:gd name="T14" fmla="+- 0 268 168"/>
                  <a:gd name="T15" fmla="*/ 268 h 169"/>
                  <a:gd name="T16" fmla="+- 0 152 80"/>
                  <a:gd name="T17" fmla="*/ T16 w 171"/>
                  <a:gd name="T18" fmla="+- 0 266 168"/>
                  <a:gd name="T19" fmla="*/ 266 h 169"/>
                  <a:gd name="T20" fmla="+- 0 158 80"/>
                  <a:gd name="T21" fmla="*/ T20 w 171"/>
                  <a:gd name="T22" fmla="+- 0 264 168"/>
                  <a:gd name="T23" fmla="*/ 264 h 169"/>
                  <a:gd name="T24" fmla="+- 0 158 80"/>
                  <a:gd name="T25" fmla="*/ T24 w 171"/>
                  <a:gd name="T26" fmla="+- 0 261 168"/>
                  <a:gd name="T27" fmla="*/ 261 h 169"/>
                </a:gdLst>
                <a:cxnLst>
                  <a:cxn ang="0">
                    <a:pos x="T1" y="T3"/>
                  </a:cxn>
                  <a:cxn ang="0">
                    <a:pos x="T5" y="T7"/>
                  </a:cxn>
                  <a:cxn ang="0">
                    <a:pos x="T9" y="T11"/>
                  </a:cxn>
                  <a:cxn ang="0">
                    <a:pos x="T13" y="T15"/>
                  </a:cxn>
                  <a:cxn ang="0">
                    <a:pos x="T17" y="T19"/>
                  </a:cxn>
                  <a:cxn ang="0">
                    <a:pos x="T21" y="T23"/>
                  </a:cxn>
                  <a:cxn ang="0">
                    <a:pos x="T25" y="T27"/>
                  </a:cxn>
                </a:cxnLst>
                <a:rect l="0" t="0" r="r" b="b"/>
                <a:pathLst>
                  <a:path w="171" h="169">
                    <a:moveTo>
                      <a:pt x="78" y="93"/>
                    </a:moveTo>
                    <a:lnTo>
                      <a:pt x="67" y="93"/>
                    </a:lnTo>
                    <a:lnTo>
                      <a:pt x="67" y="100"/>
                    </a:lnTo>
                    <a:lnTo>
                      <a:pt x="68" y="100"/>
                    </a:lnTo>
                    <a:lnTo>
                      <a:pt x="72" y="98"/>
                    </a:lnTo>
                    <a:lnTo>
                      <a:pt x="78" y="96"/>
                    </a:lnTo>
                    <a:lnTo>
                      <a:pt x="78"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2" name="Freeform 323"/>
              <p:cNvSpPr/>
              <p:nvPr/>
            </p:nvSpPr>
            <p:spPr bwMode="auto">
              <a:xfrm>
                <a:off x="80" y="168"/>
                <a:ext cx="171" cy="169"/>
              </a:xfrm>
              <a:custGeom>
                <a:gdLst>
                  <a:gd name="T0" fmla="+- 0 159 80"/>
                  <a:gd name="T1" fmla="*/ T0 w 171"/>
                  <a:gd name="T2" fmla="+- 0 228 168"/>
                  <a:gd name="T3" fmla="*/ 228 h 169"/>
                  <a:gd name="T4" fmla="+- 0 147 80"/>
                  <a:gd name="T5" fmla="*/ T4 w 171"/>
                  <a:gd name="T6" fmla="+- 0 228 168"/>
                  <a:gd name="T7" fmla="*/ 228 h 169"/>
                  <a:gd name="T8" fmla="+- 0 147 80"/>
                  <a:gd name="T9" fmla="*/ T8 w 171"/>
                  <a:gd name="T10" fmla="+- 0 256 168"/>
                  <a:gd name="T11" fmla="*/ 256 h 169"/>
                  <a:gd name="T12" fmla="+- 0 157 80"/>
                  <a:gd name="T13" fmla="*/ T12 w 171"/>
                  <a:gd name="T14" fmla="+- 0 256 168"/>
                  <a:gd name="T15" fmla="*/ 256 h 169"/>
                  <a:gd name="T16" fmla="+- 0 157 80"/>
                  <a:gd name="T17" fmla="*/ T16 w 171"/>
                  <a:gd name="T18" fmla="+- 0 252 168"/>
                  <a:gd name="T19" fmla="*/ 252 h 169"/>
                  <a:gd name="T20" fmla="+- 0 157 80"/>
                  <a:gd name="T21" fmla="*/ T20 w 171"/>
                  <a:gd name="T22" fmla="+- 0 230 168"/>
                  <a:gd name="T23" fmla="*/ 230 h 169"/>
                  <a:gd name="T24" fmla="+- 0 159 80"/>
                  <a:gd name="T25" fmla="*/ T24 w 171"/>
                  <a:gd name="T26" fmla="+- 0 228 168"/>
                  <a:gd name="T27" fmla="*/ 228 h 169"/>
                </a:gdLst>
                <a:cxnLst>
                  <a:cxn ang="0">
                    <a:pos x="T1" y="T3"/>
                  </a:cxn>
                  <a:cxn ang="0">
                    <a:pos x="T5" y="T7"/>
                  </a:cxn>
                  <a:cxn ang="0">
                    <a:pos x="T9" y="T11"/>
                  </a:cxn>
                  <a:cxn ang="0">
                    <a:pos x="T13" y="T15"/>
                  </a:cxn>
                  <a:cxn ang="0">
                    <a:pos x="T17" y="T19"/>
                  </a:cxn>
                  <a:cxn ang="0">
                    <a:pos x="T21" y="T23"/>
                  </a:cxn>
                  <a:cxn ang="0">
                    <a:pos x="T25" y="T27"/>
                  </a:cxn>
                </a:cxnLst>
                <a:rect l="0" t="0" r="r" b="b"/>
                <a:pathLst>
                  <a:path w="171" h="169">
                    <a:moveTo>
                      <a:pt x="79" y="60"/>
                    </a:moveTo>
                    <a:lnTo>
                      <a:pt x="67" y="60"/>
                    </a:lnTo>
                    <a:lnTo>
                      <a:pt x="67" y="88"/>
                    </a:lnTo>
                    <a:lnTo>
                      <a:pt x="77" y="88"/>
                    </a:lnTo>
                    <a:lnTo>
                      <a:pt x="77" y="84"/>
                    </a:lnTo>
                    <a:lnTo>
                      <a:pt x="77" y="62"/>
                    </a:lnTo>
                    <a:lnTo>
                      <a:pt x="79"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3" name="Freeform 324"/>
              <p:cNvSpPr/>
              <p:nvPr/>
            </p:nvSpPr>
            <p:spPr bwMode="auto">
              <a:xfrm>
                <a:off x="80" y="168"/>
                <a:ext cx="171" cy="169"/>
              </a:xfrm>
              <a:custGeom>
                <a:gdLst>
                  <a:gd name="T0" fmla="+- 0 237 80"/>
                  <a:gd name="T1" fmla="*/ T0 w 171"/>
                  <a:gd name="T2" fmla="+- 0 211 168"/>
                  <a:gd name="T3" fmla="*/ 211 h 169"/>
                  <a:gd name="T4" fmla="+- 0 229 80"/>
                  <a:gd name="T5" fmla="*/ T4 w 171"/>
                  <a:gd name="T6" fmla="+- 0 221 168"/>
                  <a:gd name="T7" fmla="*/ 221 h 169"/>
                  <a:gd name="T8" fmla="+- 0 165 80"/>
                  <a:gd name="T9" fmla="*/ T8 w 171"/>
                  <a:gd name="T10" fmla="+- 0 221 168"/>
                  <a:gd name="T11" fmla="*/ 221 h 169"/>
                  <a:gd name="T12" fmla="+- 0 171 80"/>
                  <a:gd name="T13" fmla="*/ T12 w 171"/>
                  <a:gd name="T14" fmla="+- 0 229 168"/>
                  <a:gd name="T15" fmla="*/ 229 h 169"/>
                  <a:gd name="T16" fmla="+- 0 175 80"/>
                  <a:gd name="T17" fmla="*/ T16 w 171"/>
                  <a:gd name="T18" fmla="+- 0 227 168"/>
                  <a:gd name="T19" fmla="*/ 227 h 169"/>
                  <a:gd name="T20" fmla="+- 0 178 80"/>
                  <a:gd name="T21" fmla="*/ T20 w 171"/>
                  <a:gd name="T22" fmla="+- 0 226 168"/>
                  <a:gd name="T23" fmla="*/ 226 h 169"/>
                  <a:gd name="T24" fmla="+- 0 213 80"/>
                  <a:gd name="T25" fmla="*/ T24 w 171"/>
                  <a:gd name="T26" fmla="+- 0 226 168"/>
                  <a:gd name="T27" fmla="*/ 226 h 169"/>
                  <a:gd name="T28" fmla="+- 0 250 80"/>
                  <a:gd name="T29" fmla="*/ T28 w 171"/>
                  <a:gd name="T30" fmla="+- 0 226 168"/>
                  <a:gd name="T31" fmla="*/ 226 h 169"/>
                  <a:gd name="T32" fmla="+- 0 250 80"/>
                  <a:gd name="T33" fmla="*/ T32 w 171"/>
                  <a:gd name="T34" fmla="+- 0 225 168"/>
                  <a:gd name="T35" fmla="*/ 225 h 169"/>
                  <a:gd name="T36" fmla="+- 0 249 80"/>
                  <a:gd name="T37" fmla="*/ T36 w 171"/>
                  <a:gd name="T38" fmla="+- 0 224 168"/>
                  <a:gd name="T39" fmla="*/ 224 h 169"/>
                  <a:gd name="T40" fmla="+- 0 248 80"/>
                  <a:gd name="T41" fmla="*/ T40 w 171"/>
                  <a:gd name="T42" fmla="+- 0 223 168"/>
                  <a:gd name="T43" fmla="*/ 223 h 169"/>
                  <a:gd name="T44" fmla="+- 0 237 80"/>
                  <a:gd name="T45" fmla="*/ T44 w 171"/>
                  <a:gd name="T46" fmla="+- 0 211 168"/>
                  <a:gd name="T47" fmla="*/ 21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69">
                    <a:moveTo>
                      <a:pt x="157" y="43"/>
                    </a:moveTo>
                    <a:lnTo>
                      <a:pt x="149" y="53"/>
                    </a:lnTo>
                    <a:lnTo>
                      <a:pt x="85" y="53"/>
                    </a:lnTo>
                    <a:lnTo>
                      <a:pt x="91" y="61"/>
                    </a:lnTo>
                    <a:lnTo>
                      <a:pt x="95" y="59"/>
                    </a:lnTo>
                    <a:lnTo>
                      <a:pt x="98" y="58"/>
                    </a:lnTo>
                    <a:lnTo>
                      <a:pt x="133" y="58"/>
                    </a:lnTo>
                    <a:lnTo>
                      <a:pt x="170" y="58"/>
                    </a:lnTo>
                    <a:lnTo>
                      <a:pt x="170" y="57"/>
                    </a:lnTo>
                    <a:lnTo>
                      <a:pt x="169" y="56"/>
                    </a:lnTo>
                    <a:lnTo>
                      <a:pt x="168" y="55"/>
                    </a:lnTo>
                    <a:lnTo>
                      <a:pt x="157" y="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4" name="Freeform 325"/>
              <p:cNvSpPr/>
              <p:nvPr/>
            </p:nvSpPr>
            <p:spPr bwMode="auto">
              <a:xfrm>
                <a:off x="80" y="168"/>
                <a:ext cx="171" cy="169"/>
              </a:xfrm>
              <a:custGeom>
                <a:gdLst>
                  <a:gd name="T0" fmla="+- 0 151 80"/>
                  <a:gd name="T1" fmla="*/ T0 w 171"/>
                  <a:gd name="T2" fmla="+- 0 216 168"/>
                  <a:gd name="T3" fmla="*/ 216 h 169"/>
                  <a:gd name="T4" fmla="+- 0 145 80"/>
                  <a:gd name="T5" fmla="*/ T4 w 171"/>
                  <a:gd name="T6" fmla="+- 0 224 168"/>
                  <a:gd name="T7" fmla="*/ 224 h 169"/>
                  <a:gd name="T8" fmla="+- 0 161 80"/>
                  <a:gd name="T9" fmla="*/ T8 w 171"/>
                  <a:gd name="T10" fmla="+- 0 224 168"/>
                  <a:gd name="T11" fmla="*/ 224 h 169"/>
                  <a:gd name="T12" fmla="+- 0 151 80"/>
                  <a:gd name="T13" fmla="*/ T12 w 171"/>
                  <a:gd name="T14" fmla="+- 0 216 168"/>
                  <a:gd name="T15" fmla="*/ 216 h 169"/>
                </a:gdLst>
                <a:cxnLst>
                  <a:cxn ang="0">
                    <a:pos x="T1" y="T3"/>
                  </a:cxn>
                  <a:cxn ang="0">
                    <a:pos x="T5" y="T7"/>
                  </a:cxn>
                  <a:cxn ang="0">
                    <a:pos x="T9" y="T11"/>
                  </a:cxn>
                  <a:cxn ang="0">
                    <a:pos x="T13" y="T15"/>
                  </a:cxn>
                </a:cxnLst>
                <a:rect l="0" t="0" r="r" b="b"/>
                <a:pathLst>
                  <a:path w="171" h="169">
                    <a:moveTo>
                      <a:pt x="71" y="48"/>
                    </a:moveTo>
                    <a:lnTo>
                      <a:pt x="65" y="56"/>
                    </a:lnTo>
                    <a:lnTo>
                      <a:pt x="81" y="56"/>
                    </a:lnTo>
                    <a:lnTo>
                      <a:pt x="71"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5" name="Freeform 326"/>
              <p:cNvSpPr/>
              <p:nvPr/>
            </p:nvSpPr>
            <p:spPr bwMode="auto">
              <a:xfrm>
                <a:off x="80" y="168"/>
                <a:ext cx="171" cy="169"/>
              </a:xfrm>
              <a:custGeom>
                <a:gdLst>
                  <a:gd name="T0" fmla="+- 0 186 80"/>
                  <a:gd name="T1" fmla="*/ T0 w 171"/>
                  <a:gd name="T2" fmla="+- 0 168 168"/>
                  <a:gd name="T3" fmla="*/ 168 h 169"/>
                  <a:gd name="T4" fmla="+- 0 187 80"/>
                  <a:gd name="T5" fmla="*/ T4 w 171"/>
                  <a:gd name="T6" fmla="+- 0 175 168"/>
                  <a:gd name="T7" fmla="*/ 175 h 169"/>
                  <a:gd name="T8" fmla="+- 0 187 80"/>
                  <a:gd name="T9" fmla="*/ T8 w 171"/>
                  <a:gd name="T10" fmla="+- 0 204 168"/>
                  <a:gd name="T11" fmla="*/ 204 h 169"/>
                  <a:gd name="T12" fmla="+- 0 186 80"/>
                  <a:gd name="T13" fmla="*/ T12 w 171"/>
                  <a:gd name="T14" fmla="+- 0 221 168"/>
                  <a:gd name="T15" fmla="*/ 221 h 169"/>
                  <a:gd name="T16" fmla="+- 0 196 80"/>
                  <a:gd name="T17" fmla="*/ T16 w 171"/>
                  <a:gd name="T18" fmla="+- 0 221 168"/>
                  <a:gd name="T19" fmla="*/ 221 h 169"/>
                  <a:gd name="T20" fmla="+- 0 197 80"/>
                  <a:gd name="T21" fmla="*/ T20 w 171"/>
                  <a:gd name="T22" fmla="+- 0 211 168"/>
                  <a:gd name="T23" fmla="*/ 211 h 169"/>
                  <a:gd name="T24" fmla="+- 0 198 80"/>
                  <a:gd name="T25" fmla="*/ T24 w 171"/>
                  <a:gd name="T26" fmla="+- 0 194 168"/>
                  <a:gd name="T27" fmla="*/ 194 h 169"/>
                  <a:gd name="T28" fmla="+- 0 199 80"/>
                  <a:gd name="T29" fmla="*/ T28 w 171"/>
                  <a:gd name="T30" fmla="+- 0 181 168"/>
                  <a:gd name="T31" fmla="*/ 181 h 169"/>
                  <a:gd name="T32" fmla="+- 0 203 80"/>
                  <a:gd name="T33" fmla="*/ T32 w 171"/>
                  <a:gd name="T34" fmla="+- 0 177 168"/>
                  <a:gd name="T35" fmla="*/ 177 h 169"/>
                  <a:gd name="T36" fmla="+- 0 204 80"/>
                  <a:gd name="T37" fmla="*/ T36 w 171"/>
                  <a:gd name="T38" fmla="+- 0 177 168"/>
                  <a:gd name="T39" fmla="*/ 177 h 169"/>
                  <a:gd name="T40" fmla="+- 0 204 80"/>
                  <a:gd name="T41" fmla="*/ T40 w 171"/>
                  <a:gd name="T42" fmla="+- 0 176 168"/>
                  <a:gd name="T43" fmla="*/ 176 h 169"/>
                  <a:gd name="T44" fmla="+- 0 204 80"/>
                  <a:gd name="T45" fmla="*/ T44 w 171"/>
                  <a:gd name="T46" fmla="+- 0 175 168"/>
                  <a:gd name="T47" fmla="*/ 175 h 169"/>
                  <a:gd name="T48" fmla="+- 0 204 80"/>
                  <a:gd name="T49" fmla="*/ T48 w 171"/>
                  <a:gd name="T50" fmla="+- 0 175 168"/>
                  <a:gd name="T51" fmla="*/ 175 h 169"/>
                  <a:gd name="T52" fmla="+- 0 202 80"/>
                  <a:gd name="T53" fmla="*/ T52 w 171"/>
                  <a:gd name="T54" fmla="+- 0 174 168"/>
                  <a:gd name="T55" fmla="*/ 174 h 169"/>
                  <a:gd name="T56" fmla="+- 0 186 80"/>
                  <a:gd name="T57" fmla="*/ T56 w 171"/>
                  <a:gd name="T58" fmla="+- 0 168 168"/>
                  <a:gd name="T59" fmla="*/ 16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69">
                    <a:moveTo>
                      <a:pt x="106" y="0"/>
                    </a:moveTo>
                    <a:lnTo>
                      <a:pt x="107" y="7"/>
                    </a:lnTo>
                    <a:lnTo>
                      <a:pt x="107" y="36"/>
                    </a:lnTo>
                    <a:lnTo>
                      <a:pt x="106" y="53"/>
                    </a:lnTo>
                    <a:lnTo>
                      <a:pt x="116" y="53"/>
                    </a:lnTo>
                    <a:lnTo>
                      <a:pt x="117" y="43"/>
                    </a:lnTo>
                    <a:lnTo>
                      <a:pt x="118" y="26"/>
                    </a:lnTo>
                    <a:lnTo>
                      <a:pt x="119" y="13"/>
                    </a:lnTo>
                    <a:lnTo>
                      <a:pt x="123" y="9"/>
                    </a:lnTo>
                    <a:lnTo>
                      <a:pt x="124" y="9"/>
                    </a:lnTo>
                    <a:lnTo>
                      <a:pt x="124" y="8"/>
                    </a:lnTo>
                    <a:lnTo>
                      <a:pt x="124" y="7"/>
                    </a:lnTo>
                    <a:lnTo>
                      <a:pt x="122" y="6"/>
                    </a:lnTo>
                    <a:lnTo>
                      <a:pt x="10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6" name="Freeform 327"/>
              <p:cNvSpPr/>
              <p:nvPr/>
            </p:nvSpPr>
            <p:spPr bwMode="auto">
              <a:xfrm>
                <a:off x="80" y="168"/>
                <a:ext cx="171" cy="169"/>
              </a:xfrm>
              <a:custGeom>
                <a:gdLst>
                  <a:gd name="T0" fmla="+- 0 212 80"/>
                  <a:gd name="T1" fmla="*/ T0 w 171"/>
                  <a:gd name="T2" fmla="+- 0 180 168"/>
                  <a:gd name="T3" fmla="*/ 180 h 169"/>
                  <a:gd name="T4" fmla="+- 0 211 80"/>
                  <a:gd name="T5" fmla="*/ T4 w 171"/>
                  <a:gd name="T6" fmla="+- 0 182 168"/>
                  <a:gd name="T7" fmla="*/ 182 h 169"/>
                  <a:gd name="T8" fmla="+- 0 215 80"/>
                  <a:gd name="T9" fmla="*/ T8 w 171"/>
                  <a:gd name="T10" fmla="+- 0 186 168"/>
                  <a:gd name="T11" fmla="*/ 186 h 169"/>
                  <a:gd name="T12" fmla="+- 0 218 80"/>
                  <a:gd name="T13" fmla="*/ T12 w 171"/>
                  <a:gd name="T14" fmla="+- 0 190 168"/>
                  <a:gd name="T15" fmla="*/ 190 h 169"/>
                  <a:gd name="T16" fmla="+- 0 221 80"/>
                  <a:gd name="T17" fmla="*/ T16 w 171"/>
                  <a:gd name="T18" fmla="+- 0 194 168"/>
                  <a:gd name="T19" fmla="*/ 194 h 169"/>
                  <a:gd name="T20" fmla="+- 0 222 80"/>
                  <a:gd name="T21" fmla="*/ T20 w 171"/>
                  <a:gd name="T22" fmla="+- 0 197 168"/>
                  <a:gd name="T23" fmla="*/ 197 h 169"/>
                  <a:gd name="T24" fmla="+- 0 224 80"/>
                  <a:gd name="T25" fmla="*/ T24 w 171"/>
                  <a:gd name="T26" fmla="+- 0 203 168"/>
                  <a:gd name="T27" fmla="*/ 203 h 169"/>
                  <a:gd name="T28" fmla="+- 0 225 80"/>
                  <a:gd name="T29" fmla="*/ T28 w 171"/>
                  <a:gd name="T30" fmla="+- 0 205 168"/>
                  <a:gd name="T31" fmla="*/ 205 h 169"/>
                  <a:gd name="T32" fmla="+- 0 226 80"/>
                  <a:gd name="T33" fmla="*/ T32 w 171"/>
                  <a:gd name="T34" fmla="+- 0 207 168"/>
                  <a:gd name="T35" fmla="*/ 207 h 169"/>
                  <a:gd name="T36" fmla="+- 0 226 80"/>
                  <a:gd name="T37" fmla="*/ T36 w 171"/>
                  <a:gd name="T38" fmla="+- 0 208 168"/>
                  <a:gd name="T39" fmla="*/ 208 h 169"/>
                  <a:gd name="T40" fmla="+- 0 226 80"/>
                  <a:gd name="T41" fmla="*/ T40 w 171"/>
                  <a:gd name="T42" fmla="+- 0 208 168"/>
                  <a:gd name="T43" fmla="*/ 208 h 169"/>
                  <a:gd name="T44" fmla="+- 0 228 80"/>
                  <a:gd name="T45" fmla="*/ T44 w 171"/>
                  <a:gd name="T46" fmla="+- 0 208 168"/>
                  <a:gd name="T47" fmla="*/ 208 h 169"/>
                  <a:gd name="T48" fmla="+- 0 229 80"/>
                  <a:gd name="T49" fmla="*/ T48 w 171"/>
                  <a:gd name="T50" fmla="+- 0 208 168"/>
                  <a:gd name="T51" fmla="*/ 208 h 169"/>
                  <a:gd name="T52" fmla="+- 0 232 80"/>
                  <a:gd name="T53" fmla="*/ T52 w 171"/>
                  <a:gd name="T54" fmla="+- 0 205 168"/>
                  <a:gd name="T55" fmla="*/ 205 h 169"/>
                  <a:gd name="T56" fmla="+- 0 233 80"/>
                  <a:gd name="T57" fmla="*/ T56 w 171"/>
                  <a:gd name="T58" fmla="+- 0 204 168"/>
                  <a:gd name="T59" fmla="*/ 204 h 169"/>
                  <a:gd name="T60" fmla="+- 0 234 80"/>
                  <a:gd name="T61" fmla="*/ T60 w 171"/>
                  <a:gd name="T62" fmla="+- 0 200 168"/>
                  <a:gd name="T63" fmla="*/ 200 h 169"/>
                  <a:gd name="T64" fmla="+- 0 234 80"/>
                  <a:gd name="T65" fmla="*/ T64 w 171"/>
                  <a:gd name="T66" fmla="+- 0 199 168"/>
                  <a:gd name="T67" fmla="*/ 199 h 169"/>
                  <a:gd name="T68" fmla="+- 0 234 80"/>
                  <a:gd name="T69" fmla="*/ T68 w 171"/>
                  <a:gd name="T70" fmla="+- 0 195 168"/>
                  <a:gd name="T71" fmla="*/ 195 h 169"/>
                  <a:gd name="T72" fmla="+- 0 233 80"/>
                  <a:gd name="T73" fmla="*/ T72 w 171"/>
                  <a:gd name="T74" fmla="+- 0 193 168"/>
                  <a:gd name="T75" fmla="*/ 193 h 169"/>
                  <a:gd name="T76" fmla="+- 0 230 80"/>
                  <a:gd name="T77" fmla="*/ T76 w 171"/>
                  <a:gd name="T78" fmla="+- 0 188 168"/>
                  <a:gd name="T79" fmla="*/ 188 h 169"/>
                  <a:gd name="T80" fmla="+- 0 223 80"/>
                  <a:gd name="T81" fmla="*/ T80 w 171"/>
                  <a:gd name="T82" fmla="+- 0 184 168"/>
                  <a:gd name="T83" fmla="*/ 184 h 169"/>
                  <a:gd name="T84" fmla="+- 0 212 80"/>
                  <a:gd name="T85" fmla="*/ T84 w 171"/>
                  <a:gd name="T86" fmla="+- 0 180 168"/>
                  <a:gd name="T87" fmla="*/ 18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71" h="169">
                    <a:moveTo>
                      <a:pt x="132" y="12"/>
                    </a:moveTo>
                    <a:lnTo>
                      <a:pt x="131" y="14"/>
                    </a:lnTo>
                    <a:lnTo>
                      <a:pt x="135" y="18"/>
                    </a:lnTo>
                    <a:lnTo>
                      <a:pt x="138" y="22"/>
                    </a:lnTo>
                    <a:lnTo>
                      <a:pt x="141" y="26"/>
                    </a:lnTo>
                    <a:lnTo>
                      <a:pt x="142" y="29"/>
                    </a:lnTo>
                    <a:lnTo>
                      <a:pt x="144" y="35"/>
                    </a:lnTo>
                    <a:lnTo>
                      <a:pt x="145" y="37"/>
                    </a:lnTo>
                    <a:lnTo>
                      <a:pt x="146" y="39"/>
                    </a:lnTo>
                    <a:lnTo>
                      <a:pt x="146" y="40"/>
                    </a:lnTo>
                    <a:lnTo>
                      <a:pt x="148" y="40"/>
                    </a:lnTo>
                    <a:lnTo>
                      <a:pt x="149" y="40"/>
                    </a:lnTo>
                    <a:lnTo>
                      <a:pt x="152" y="37"/>
                    </a:lnTo>
                    <a:lnTo>
                      <a:pt x="153" y="36"/>
                    </a:lnTo>
                    <a:lnTo>
                      <a:pt x="154" y="32"/>
                    </a:lnTo>
                    <a:lnTo>
                      <a:pt x="154" y="31"/>
                    </a:lnTo>
                    <a:lnTo>
                      <a:pt x="154" y="27"/>
                    </a:lnTo>
                    <a:lnTo>
                      <a:pt x="153" y="25"/>
                    </a:lnTo>
                    <a:lnTo>
                      <a:pt x="150" y="20"/>
                    </a:lnTo>
                    <a:lnTo>
                      <a:pt x="143" y="16"/>
                    </a:lnTo>
                    <a:lnTo>
                      <a:pt x="132"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7" name="Freeform 328"/>
              <p:cNvSpPr/>
              <p:nvPr/>
            </p:nvSpPr>
            <p:spPr bwMode="auto">
              <a:xfrm>
                <a:off x="80" y="168"/>
                <a:ext cx="171" cy="169"/>
              </a:xfrm>
              <a:custGeom>
                <a:gdLst>
                  <a:gd name="T0" fmla="+- 0 162 80"/>
                  <a:gd name="T1" fmla="*/ T0 w 171"/>
                  <a:gd name="T2" fmla="+- 0 190 168"/>
                  <a:gd name="T3" fmla="*/ 190 h 169"/>
                  <a:gd name="T4" fmla="+- 0 155 80"/>
                  <a:gd name="T5" fmla="*/ T4 w 171"/>
                  <a:gd name="T6" fmla="+- 0 199 168"/>
                  <a:gd name="T7" fmla="*/ 199 h 169"/>
                  <a:gd name="T8" fmla="+- 0 80 80"/>
                  <a:gd name="T9" fmla="*/ T8 w 171"/>
                  <a:gd name="T10" fmla="+- 0 199 168"/>
                  <a:gd name="T11" fmla="*/ 199 h 169"/>
                  <a:gd name="T12" fmla="+- 0 86 80"/>
                  <a:gd name="T13" fmla="*/ T12 w 171"/>
                  <a:gd name="T14" fmla="+- 0 206 168"/>
                  <a:gd name="T15" fmla="*/ 206 h 169"/>
                  <a:gd name="T16" fmla="+- 0 90 80"/>
                  <a:gd name="T17" fmla="*/ T16 w 171"/>
                  <a:gd name="T18" fmla="+- 0 204 168"/>
                  <a:gd name="T19" fmla="*/ 204 h 169"/>
                  <a:gd name="T20" fmla="+- 0 96 80"/>
                  <a:gd name="T21" fmla="*/ T20 w 171"/>
                  <a:gd name="T22" fmla="+- 0 204 168"/>
                  <a:gd name="T23" fmla="*/ 204 h 169"/>
                  <a:gd name="T24" fmla="+- 0 176 80"/>
                  <a:gd name="T25" fmla="*/ T24 w 171"/>
                  <a:gd name="T26" fmla="+- 0 203 168"/>
                  <a:gd name="T27" fmla="*/ 203 h 169"/>
                  <a:gd name="T28" fmla="+- 0 176 80"/>
                  <a:gd name="T29" fmla="*/ T28 w 171"/>
                  <a:gd name="T30" fmla="+- 0 203 168"/>
                  <a:gd name="T31" fmla="*/ 203 h 169"/>
                  <a:gd name="T32" fmla="+- 0 175 80"/>
                  <a:gd name="T33" fmla="*/ T32 w 171"/>
                  <a:gd name="T34" fmla="+- 0 202 168"/>
                  <a:gd name="T35" fmla="*/ 202 h 169"/>
                  <a:gd name="T36" fmla="+- 0 174 80"/>
                  <a:gd name="T37" fmla="*/ T36 w 171"/>
                  <a:gd name="T38" fmla="+- 0 201 168"/>
                  <a:gd name="T39" fmla="*/ 201 h 169"/>
                  <a:gd name="T40" fmla="+- 0 162 80"/>
                  <a:gd name="T41" fmla="*/ T40 w 171"/>
                  <a:gd name="T42" fmla="+- 0 190 168"/>
                  <a:gd name="T43" fmla="*/ 19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9">
                    <a:moveTo>
                      <a:pt x="82" y="22"/>
                    </a:moveTo>
                    <a:lnTo>
                      <a:pt x="75" y="31"/>
                    </a:lnTo>
                    <a:lnTo>
                      <a:pt x="0" y="31"/>
                    </a:lnTo>
                    <a:lnTo>
                      <a:pt x="6" y="38"/>
                    </a:lnTo>
                    <a:lnTo>
                      <a:pt x="10" y="36"/>
                    </a:lnTo>
                    <a:lnTo>
                      <a:pt x="16" y="36"/>
                    </a:lnTo>
                    <a:lnTo>
                      <a:pt x="96" y="35"/>
                    </a:lnTo>
                    <a:lnTo>
                      <a:pt x="95" y="34"/>
                    </a:lnTo>
                    <a:lnTo>
                      <a:pt x="94" y="33"/>
                    </a:lnTo>
                    <a:lnTo>
                      <a:pt x="82"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8" name="Freeform 329"/>
              <p:cNvSpPr/>
              <p:nvPr/>
            </p:nvSpPr>
            <p:spPr bwMode="auto">
              <a:xfrm>
                <a:off x="80" y="168"/>
                <a:ext cx="171" cy="169"/>
              </a:xfrm>
              <a:custGeom>
                <a:gdLst>
                  <a:gd name="T0" fmla="+- 0 117 80"/>
                  <a:gd name="T1" fmla="*/ T0 w 171"/>
                  <a:gd name="T2" fmla="+- 0 170 168"/>
                  <a:gd name="T3" fmla="*/ 170 h 169"/>
                  <a:gd name="T4" fmla="+- 0 116 80"/>
                  <a:gd name="T5" fmla="*/ T4 w 171"/>
                  <a:gd name="T6" fmla="+- 0 171 168"/>
                  <a:gd name="T7" fmla="*/ 171 h 169"/>
                  <a:gd name="T8" fmla="+- 0 120 80"/>
                  <a:gd name="T9" fmla="*/ T8 w 171"/>
                  <a:gd name="T10" fmla="+- 0 178 168"/>
                  <a:gd name="T11" fmla="*/ 178 h 169"/>
                  <a:gd name="T12" fmla="+- 0 121 80"/>
                  <a:gd name="T13" fmla="*/ T12 w 171"/>
                  <a:gd name="T14" fmla="+- 0 179 168"/>
                  <a:gd name="T15" fmla="*/ 179 h 169"/>
                  <a:gd name="T16" fmla="+- 0 122 80"/>
                  <a:gd name="T17" fmla="*/ T16 w 171"/>
                  <a:gd name="T18" fmla="+- 0 181 168"/>
                  <a:gd name="T19" fmla="*/ 181 h 169"/>
                  <a:gd name="T20" fmla="+- 0 123 80"/>
                  <a:gd name="T21" fmla="*/ T20 w 171"/>
                  <a:gd name="T22" fmla="+- 0 187 168"/>
                  <a:gd name="T23" fmla="*/ 187 h 169"/>
                  <a:gd name="T24" fmla="+- 0 124 80"/>
                  <a:gd name="T25" fmla="*/ T24 w 171"/>
                  <a:gd name="T26" fmla="+- 0 192 168"/>
                  <a:gd name="T27" fmla="*/ 192 h 169"/>
                  <a:gd name="T28" fmla="+- 0 126 80"/>
                  <a:gd name="T29" fmla="*/ T28 w 171"/>
                  <a:gd name="T30" fmla="+- 0 199 168"/>
                  <a:gd name="T31" fmla="*/ 199 h 169"/>
                  <a:gd name="T32" fmla="+- 0 131 80"/>
                  <a:gd name="T33" fmla="*/ T32 w 171"/>
                  <a:gd name="T34" fmla="+- 0 199 168"/>
                  <a:gd name="T35" fmla="*/ 199 h 169"/>
                  <a:gd name="T36" fmla="+- 0 133 80"/>
                  <a:gd name="T37" fmla="*/ T36 w 171"/>
                  <a:gd name="T38" fmla="+- 0 197 168"/>
                  <a:gd name="T39" fmla="*/ 197 h 169"/>
                  <a:gd name="T40" fmla="+- 0 135 80"/>
                  <a:gd name="T41" fmla="*/ T40 w 171"/>
                  <a:gd name="T42" fmla="+- 0 194 168"/>
                  <a:gd name="T43" fmla="*/ 194 h 169"/>
                  <a:gd name="T44" fmla="+- 0 137 80"/>
                  <a:gd name="T45" fmla="*/ T44 w 171"/>
                  <a:gd name="T46" fmla="+- 0 191 168"/>
                  <a:gd name="T47" fmla="*/ 191 h 169"/>
                  <a:gd name="T48" fmla="+- 0 137 80"/>
                  <a:gd name="T49" fmla="*/ T48 w 171"/>
                  <a:gd name="T50" fmla="+- 0 187 168"/>
                  <a:gd name="T51" fmla="*/ 187 h 169"/>
                  <a:gd name="T52" fmla="+- 0 131 80"/>
                  <a:gd name="T53" fmla="*/ T52 w 171"/>
                  <a:gd name="T54" fmla="+- 0 179 168"/>
                  <a:gd name="T55" fmla="*/ 179 h 169"/>
                  <a:gd name="T56" fmla="+- 0 126 80"/>
                  <a:gd name="T57" fmla="*/ T56 w 171"/>
                  <a:gd name="T58" fmla="+- 0 175 168"/>
                  <a:gd name="T59" fmla="*/ 175 h 169"/>
                  <a:gd name="T60" fmla="+- 0 117 80"/>
                  <a:gd name="T61" fmla="*/ T60 w 171"/>
                  <a:gd name="T62" fmla="+- 0 170 168"/>
                  <a:gd name="T63" fmla="*/ 17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1" h="169">
                    <a:moveTo>
                      <a:pt x="37" y="2"/>
                    </a:moveTo>
                    <a:lnTo>
                      <a:pt x="36" y="3"/>
                    </a:lnTo>
                    <a:lnTo>
                      <a:pt x="40" y="10"/>
                    </a:lnTo>
                    <a:lnTo>
                      <a:pt x="41" y="11"/>
                    </a:lnTo>
                    <a:lnTo>
                      <a:pt x="42" y="13"/>
                    </a:lnTo>
                    <a:lnTo>
                      <a:pt x="43" y="19"/>
                    </a:lnTo>
                    <a:lnTo>
                      <a:pt x="44" y="24"/>
                    </a:lnTo>
                    <a:lnTo>
                      <a:pt x="46" y="31"/>
                    </a:lnTo>
                    <a:lnTo>
                      <a:pt x="51" y="31"/>
                    </a:lnTo>
                    <a:lnTo>
                      <a:pt x="53" y="29"/>
                    </a:lnTo>
                    <a:lnTo>
                      <a:pt x="55" y="26"/>
                    </a:lnTo>
                    <a:lnTo>
                      <a:pt x="57" y="23"/>
                    </a:lnTo>
                    <a:lnTo>
                      <a:pt x="57" y="19"/>
                    </a:lnTo>
                    <a:lnTo>
                      <a:pt x="51" y="11"/>
                    </a:lnTo>
                    <a:lnTo>
                      <a:pt x="46" y="7"/>
                    </a:lnTo>
                    <a:lnTo>
                      <a:pt x="3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3" name="Group 330"/>
            <p:cNvGrpSpPr/>
            <p:nvPr/>
          </p:nvGrpSpPr>
          <p:grpSpPr>
            <a:xfrm>
              <a:off x="259" y="170"/>
              <a:ext cx="171" cy="157"/>
              <a:chOff x="259" y="170"/>
              <a:chExt cx="171" cy="157"/>
            </a:xfrm>
          </p:grpSpPr>
          <p:sp>
            <p:nvSpPr>
              <p:cNvPr id="2298" name="Freeform 331"/>
              <p:cNvSpPr/>
              <p:nvPr/>
            </p:nvSpPr>
            <p:spPr bwMode="auto">
              <a:xfrm>
                <a:off x="259" y="170"/>
                <a:ext cx="171" cy="157"/>
              </a:xfrm>
              <a:custGeom>
                <a:gdLst>
                  <a:gd name="T0" fmla="+- 0 415 259"/>
                  <a:gd name="T1" fmla="*/ T0 w 171"/>
                  <a:gd name="T2" fmla="+- 0 307 170"/>
                  <a:gd name="T3" fmla="*/ 307 h 157"/>
                  <a:gd name="T4" fmla="+- 0 404 259"/>
                  <a:gd name="T5" fmla="*/ T4 w 171"/>
                  <a:gd name="T6" fmla="+- 0 320 170"/>
                  <a:gd name="T7" fmla="*/ 320 h 157"/>
                  <a:gd name="T8" fmla="+- 0 259 259"/>
                  <a:gd name="T9" fmla="*/ T8 w 171"/>
                  <a:gd name="T10" fmla="+- 0 320 170"/>
                  <a:gd name="T11" fmla="*/ 320 h 157"/>
                  <a:gd name="T12" fmla="+- 0 266 259"/>
                  <a:gd name="T13" fmla="*/ T12 w 171"/>
                  <a:gd name="T14" fmla="+- 0 327 170"/>
                  <a:gd name="T15" fmla="*/ 327 h 157"/>
                  <a:gd name="T16" fmla="+- 0 269 259"/>
                  <a:gd name="T17" fmla="*/ T16 w 171"/>
                  <a:gd name="T18" fmla="+- 0 325 170"/>
                  <a:gd name="T19" fmla="*/ 325 h 157"/>
                  <a:gd name="T20" fmla="+- 0 273 259"/>
                  <a:gd name="T21" fmla="*/ T20 w 171"/>
                  <a:gd name="T22" fmla="+- 0 324 170"/>
                  <a:gd name="T23" fmla="*/ 324 h 157"/>
                  <a:gd name="T24" fmla="+- 0 415 259"/>
                  <a:gd name="T25" fmla="*/ T24 w 171"/>
                  <a:gd name="T26" fmla="+- 0 324 170"/>
                  <a:gd name="T27" fmla="*/ 324 h 157"/>
                  <a:gd name="T28" fmla="+- 0 429 259"/>
                  <a:gd name="T29" fmla="*/ T28 w 171"/>
                  <a:gd name="T30" fmla="+- 0 324 170"/>
                  <a:gd name="T31" fmla="*/ 324 h 157"/>
                  <a:gd name="T32" fmla="+- 0 430 259"/>
                  <a:gd name="T33" fmla="*/ T32 w 171"/>
                  <a:gd name="T34" fmla="+- 0 323 170"/>
                  <a:gd name="T35" fmla="*/ 323 h 157"/>
                  <a:gd name="T36" fmla="+- 0 429 259"/>
                  <a:gd name="T37" fmla="*/ T36 w 171"/>
                  <a:gd name="T38" fmla="+- 0 323 170"/>
                  <a:gd name="T39" fmla="*/ 323 h 157"/>
                  <a:gd name="T40" fmla="+- 0 428 259"/>
                  <a:gd name="T41" fmla="*/ T40 w 171"/>
                  <a:gd name="T42" fmla="+- 0 322 170"/>
                  <a:gd name="T43" fmla="*/ 322 h 157"/>
                  <a:gd name="T44" fmla="+- 0 415 259"/>
                  <a:gd name="T45" fmla="*/ T44 w 171"/>
                  <a:gd name="T46" fmla="+- 0 307 170"/>
                  <a:gd name="T47" fmla="*/ 307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156" y="137"/>
                    </a:moveTo>
                    <a:lnTo>
                      <a:pt x="145" y="150"/>
                    </a:lnTo>
                    <a:lnTo>
                      <a:pt x="0" y="150"/>
                    </a:lnTo>
                    <a:lnTo>
                      <a:pt x="7" y="157"/>
                    </a:lnTo>
                    <a:lnTo>
                      <a:pt x="10" y="155"/>
                    </a:lnTo>
                    <a:lnTo>
                      <a:pt x="14" y="154"/>
                    </a:lnTo>
                    <a:lnTo>
                      <a:pt x="156" y="154"/>
                    </a:lnTo>
                    <a:lnTo>
                      <a:pt x="170" y="154"/>
                    </a:lnTo>
                    <a:lnTo>
                      <a:pt x="171" y="153"/>
                    </a:lnTo>
                    <a:lnTo>
                      <a:pt x="170" y="153"/>
                    </a:lnTo>
                    <a:lnTo>
                      <a:pt x="169" y="152"/>
                    </a:lnTo>
                    <a:lnTo>
                      <a:pt x="156"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9" name="Freeform 332"/>
              <p:cNvSpPr/>
              <p:nvPr/>
            </p:nvSpPr>
            <p:spPr bwMode="auto">
              <a:xfrm>
                <a:off x="259" y="170"/>
                <a:ext cx="171" cy="157"/>
              </a:xfrm>
              <a:custGeom>
                <a:gdLst>
                  <a:gd name="T0" fmla="+- 0 317 259"/>
                  <a:gd name="T1" fmla="*/ T0 w 171"/>
                  <a:gd name="T2" fmla="+- 0 170 170"/>
                  <a:gd name="T3" fmla="*/ 170 h 157"/>
                  <a:gd name="T4" fmla="+- 0 318 259"/>
                  <a:gd name="T5" fmla="*/ T4 w 171"/>
                  <a:gd name="T6" fmla="+- 0 186 170"/>
                  <a:gd name="T7" fmla="*/ 186 h 157"/>
                  <a:gd name="T8" fmla="+- 0 318 259"/>
                  <a:gd name="T9" fmla="*/ T8 w 171"/>
                  <a:gd name="T10" fmla="+- 0 320 170"/>
                  <a:gd name="T11" fmla="*/ 320 h 157"/>
                  <a:gd name="T12" fmla="+- 0 330 259"/>
                  <a:gd name="T13" fmla="*/ T12 w 171"/>
                  <a:gd name="T14" fmla="+- 0 320 170"/>
                  <a:gd name="T15" fmla="*/ 320 h 157"/>
                  <a:gd name="T16" fmla="+- 0 330 259"/>
                  <a:gd name="T17" fmla="*/ T16 w 171"/>
                  <a:gd name="T18" fmla="+- 0 185 170"/>
                  <a:gd name="T19" fmla="*/ 185 h 157"/>
                  <a:gd name="T20" fmla="+- 0 334 259"/>
                  <a:gd name="T21" fmla="*/ T20 w 171"/>
                  <a:gd name="T22" fmla="+- 0 182 170"/>
                  <a:gd name="T23" fmla="*/ 182 h 157"/>
                  <a:gd name="T24" fmla="+- 0 336 259"/>
                  <a:gd name="T25" fmla="*/ T24 w 171"/>
                  <a:gd name="T26" fmla="+- 0 181 170"/>
                  <a:gd name="T27" fmla="*/ 181 h 157"/>
                  <a:gd name="T28" fmla="+- 0 336 259"/>
                  <a:gd name="T29" fmla="*/ T28 w 171"/>
                  <a:gd name="T30" fmla="+- 0 180 170"/>
                  <a:gd name="T31" fmla="*/ 180 h 157"/>
                  <a:gd name="T32" fmla="+- 0 336 259"/>
                  <a:gd name="T33" fmla="*/ T32 w 171"/>
                  <a:gd name="T34" fmla="+- 0 179 170"/>
                  <a:gd name="T35" fmla="*/ 179 h 157"/>
                  <a:gd name="T36" fmla="+- 0 335 259"/>
                  <a:gd name="T37" fmla="*/ T36 w 171"/>
                  <a:gd name="T38" fmla="+- 0 179 170"/>
                  <a:gd name="T39" fmla="*/ 179 h 157"/>
                  <a:gd name="T40" fmla="+- 0 334 259"/>
                  <a:gd name="T41" fmla="*/ T40 w 171"/>
                  <a:gd name="T42" fmla="+- 0 178 170"/>
                  <a:gd name="T43" fmla="*/ 178 h 157"/>
                  <a:gd name="T44" fmla="+- 0 317 259"/>
                  <a:gd name="T45" fmla="*/ T44 w 171"/>
                  <a:gd name="T46" fmla="+- 0 170 170"/>
                  <a:gd name="T47" fmla="*/ 170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58" y="0"/>
                    </a:moveTo>
                    <a:lnTo>
                      <a:pt x="59" y="16"/>
                    </a:lnTo>
                    <a:lnTo>
                      <a:pt x="59" y="150"/>
                    </a:lnTo>
                    <a:lnTo>
                      <a:pt x="71" y="150"/>
                    </a:lnTo>
                    <a:lnTo>
                      <a:pt x="71" y="15"/>
                    </a:lnTo>
                    <a:lnTo>
                      <a:pt x="75" y="12"/>
                    </a:lnTo>
                    <a:lnTo>
                      <a:pt x="77" y="11"/>
                    </a:lnTo>
                    <a:lnTo>
                      <a:pt x="77" y="10"/>
                    </a:lnTo>
                    <a:lnTo>
                      <a:pt x="77" y="9"/>
                    </a:lnTo>
                    <a:lnTo>
                      <a:pt x="76" y="9"/>
                    </a:lnTo>
                    <a:lnTo>
                      <a:pt x="75" y="8"/>
                    </a:lnTo>
                    <a:lnTo>
                      <a:pt x="5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0" name="Freeform 333"/>
              <p:cNvSpPr/>
              <p:nvPr/>
            </p:nvSpPr>
            <p:spPr bwMode="auto">
              <a:xfrm>
                <a:off x="259" y="170"/>
                <a:ext cx="171" cy="157"/>
              </a:xfrm>
              <a:custGeom>
                <a:gdLst>
                  <a:gd name="T0" fmla="+- 0 353 259"/>
                  <a:gd name="T1" fmla="*/ T0 w 171"/>
                  <a:gd name="T2" fmla="+- 0 171 170"/>
                  <a:gd name="T3" fmla="*/ 171 h 157"/>
                  <a:gd name="T4" fmla="+- 0 354 259"/>
                  <a:gd name="T5" fmla="*/ T4 w 171"/>
                  <a:gd name="T6" fmla="+- 0 189 170"/>
                  <a:gd name="T7" fmla="*/ 189 h 157"/>
                  <a:gd name="T8" fmla="+- 0 354 259"/>
                  <a:gd name="T9" fmla="*/ T8 w 171"/>
                  <a:gd name="T10" fmla="+- 0 320 170"/>
                  <a:gd name="T11" fmla="*/ 320 h 157"/>
                  <a:gd name="T12" fmla="+- 0 365 259"/>
                  <a:gd name="T13" fmla="*/ T12 w 171"/>
                  <a:gd name="T14" fmla="+- 0 320 170"/>
                  <a:gd name="T15" fmla="*/ 320 h 157"/>
                  <a:gd name="T16" fmla="+- 0 365 259"/>
                  <a:gd name="T17" fmla="*/ T16 w 171"/>
                  <a:gd name="T18" fmla="+- 0 186 170"/>
                  <a:gd name="T19" fmla="*/ 186 h 157"/>
                  <a:gd name="T20" fmla="+- 0 372 259"/>
                  <a:gd name="T21" fmla="*/ T20 w 171"/>
                  <a:gd name="T22" fmla="+- 0 181 170"/>
                  <a:gd name="T23" fmla="*/ 181 h 157"/>
                  <a:gd name="T24" fmla="+- 0 372 259"/>
                  <a:gd name="T25" fmla="*/ T24 w 171"/>
                  <a:gd name="T26" fmla="+- 0 181 170"/>
                  <a:gd name="T27" fmla="*/ 181 h 157"/>
                  <a:gd name="T28" fmla="+- 0 373 259"/>
                  <a:gd name="T29" fmla="*/ T28 w 171"/>
                  <a:gd name="T30" fmla="+- 0 180 170"/>
                  <a:gd name="T31" fmla="*/ 180 h 157"/>
                  <a:gd name="T32" fmla="+- 0 373 259"/>
                  <a:gd name="T33" fmla="*/ T32 w 171"/>
                  <a:gd name="T34" fmla="+- 0 180 170"/>
                  <a:gd name="T35" fmla="*/ 180 h 157"/>
                  <a:gd name="T36" fmla="+- 0 372 259"/>
                  <a:gd name="T37" fmla="*/ T36 w 171"/>
                  <a:gd name="T38" fmla="+- 0 179 170"/>
                  <a:gd name="T39" fmla="*/ 179 h 157"/>
                  <a:gd name="T40" fmla="+- 0 371 259"/>
                  <a:gd name="T41" fmla="*/ T40 w 171"/>
                  <a:gd name="T42" fmla="+- 0 178 170"/>
                  <a:gd name="T43" fmla="*/ 178 h 157"/>
                  <a:gd name="T44" fmla="+- 0 353 259"/>
                  <a:gd name="T45" fmla="*/ T44 w 171"/>
                  <a:gd name="T46" fmla="+- 0 171 170"/>
                  <a:gd name="T47" fmla="*/ 171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94" y="1"/>
                    </a:moveTo>
                    <a:lnTo>
                      <a:pt x="95" y="19"/>
                    </a:lnTo>
                    <a:lnTo>
                      <a:pt x="95" y="150"/>
                    </a:lnTo>
                    <a:lnTo>
                      <a:pt x="106" y="150"/>
                    </a:lnTo>
                    <a:lnTo>
                      <a:pt x="106" y="16"/>
                    </a:lnTo>
                    <a:lnTo>
                      <a:pt x="113" y="11"/>
                    </a:lnTo>
                    <a:lnTo>
                      <a:pt x="114" y="10"/>
                    </a:lnTo>
                    <a:lnTo>
                      <a:pt x="113" y="9"/>
                    </a:lnTo>
                    <a:lnTo>
                      <a:pt x="112" y="8"/>
                    </a:lnTo>
                    <a:lnTo>
                      <a:pt x="9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1" name="Freeform 334"/>
              <p:cNvSpPr/>
              <p:nvPr/>
            </p:nvSpPr>
            <p:spPr bwMode="auto">
              <a:xfrm>
                <a:off x="259" y="170"/>
                <a:ext cx="171" cy="157"/>
              </a:xfrm>
              <a:custGeom>
                <a:gdLst>
                  <a:gd name="T0" fmla="+- 0 398 259"/>
                  <a:gd name="T1" fmla="*/ T0 w 171"/>
                  <a:gd name="T2" fmla="+- 0 210 170"/>
                  <a:gd name="T3" fmla="*/ 210 h 157"/>
                  <a:gd name="T4" fmla="+- 0 375 259"/>
                  <a:gd name="T5" fmla="*/ T4 w 171"/>
                  <a:gd name="T6" fmla="+- 0 275 170"/>
                  <a:gd name="T7" fmla="*/ 275 h 157"/>
                  <a:gd name="T8" fmla="+- 0 366 259"/>
                  <a:gd name="T9" fmla="*/ T8 w 171"/>
                  <a:gd name="T10" fmla="+- 0 293 170"/>
                  <a:gd name="T11" fmla="*/ 293 h 157"/>
                  <a:gd name="T12" fmla="+- 0 369 259"/>
                  <a:gd name="T13" fmla="*/ T12 w 171"/>
                  <a:gd name="T14" fmla="+- 0 294 170"/>
                  <a:gd name="T15" fmla="*/ 294 h 157"/>
                  <a:gd name="T16" fmla="+- 0 380 259"/>
                  <a:gd name="T17" fmla="*/ T16 w 171"/>
                  <a:gd name="T18" fmla="+- 0 277 170"/>
                  <a:gd name="T19" fmla="*/ 277 h 157"/>
                  <a:gd name="T20" fmla="+- 0 385 259"/>
                  <a:gd name="T21" fmla="*/ T20 w 171"/>
                  <a:gd name="T22" fmla="+- 0 268 170"/>
                  <a:gd name="T23" fmla="*/ 268 h 157"/>
                  <a:gd name="T24" fmla="+- 0 401 259"/>
                  <a:gd name="T25" fmla="*/ T24 w 171"/>
                  <a:gd name="T26" fmla="+- 0 240 170"/>
                  <a:gd name="T27" fmla="*/ 240 h 157"/>
                  <a:gd name="T28" fmla="+- 0 406 259"/>
                  <a:gd name="T29" fmla="*/ T28 w 171"/>
                  <a:gd name="T30" fmla="+- 0 230 170"/>
                  <a:gd name="T31" fmla="*/ 230 h 157"/>
                  <a:gd name="T32" fmla="+- 0 409 259"/>
                  <a:gd name="T33" fmla="*/ T32 w 171"/>
                  <a:gd name="T34" fmla="+- 0 225 170"/>
                  <a:gd name="T35" fmla="*/ 225 h 157"/>
                  <a:gd name="T36" fmla="+- 0 417 259"/>
                  <a:gd name="T37" fmla="*/ T36 w 171"/>
                  <a:gd name="T38" fmla="+- 0 222 170"/>
                  <a:gd name="T39" fmla="*/ 222 h 157"/>
                  <a:gd name="T40" fmla="+- 0 417 259"/>
                  <a:gd name="T41" fmla="*/ T40 w 171"/>
                  <a:gd name="T42" fmla="+- 0 222 170"/>
                  <a:gd name="T43" fmla="*/ 222 h 157"/>
                  <a:gd name="T44" fmla="+- 0 417 259"/>
                  <a:gd name="T45" fmla="*/ T44 w 171"/>
                  <a:gd name="T46" fmla="+- 0 221 170"/>
                  <a:gd name="T47" fmla="*/ 221 h 157"/>
                  <a:gd name="T48" fmla="+- 0 417 259"/>
                  <a:gd name="T49" fmla="*/ T48 w 171"/>
                  <a:gd name="T50" fmla="+- 0 220 170"/>
                  <a:gd name="T51" fmla="*/ 220 h 157"/>
                  <a:gd name="T52" fmla="+- 0 415 259"/>
                  <a:gd name="T53" fmla="*/ T52 w 171"/>
                  <a:gd name="T54" fmla="+- 0 220 170"/>
                  <a:gd name="T55" fmla="*/ 220 h 157"/>
                  <a:gd name="T56" fmla="+- 0 398 259"/>
                  <a:gd name="T57" fmla="*/ T56 w 171"/>
                  <a:gd name="T58" fmla="+- 0 210 170"/>
                  <a:gd name="T59" fmla="*/ 210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57">
                    <a:moveTo>
                      <a:pt x="139" y="40"/>
                    </a:moveTo>
                    <a:lnTo>
                      <a:pt x="116" y="105"/>
                    </a:lnTo>
                    <a:lnTo>
                      <a:pt x="107" y="123"/>
                    </a:lnTo>
                    <a:lnTo>
                      <a:pt x="110" y="124"/>
                    </a:lnTo>
                    <a:lnTo>
                      <a:pt x="121" y="107"/>
                    </a:lnTo>
                    <a:lnTo>
                      <a:pt x="126" y="98"/>
                    </a:lnTo>
                    <a:lnTo>
                      <a:pt x="142" y="70"/>
                    </a:lnTo>
                    <a:lnTo>
                      <a:pt x="147" y="60"/>
                    </a:lnTo>
                    <a:lnTo>
                      <a:pt x="150" y="55"/>
                    </a:lnTo>
                    <a:lnTo>
                      <a:pt x="158" y="52"/>
                    </a:lnTo>
                    <a:lnTo>
                      <a:pt x="158" y="51"/>
                    </a:lnTo>
                    <a:lnTo>
                      <a:pt x="158" y="50"/>
                    </a:lnTo>
                    <a:lnTo>
                      <a:pt x="156" y="50"/>
                    </a:lnTo>
                    <a:lnTo>
                      <a:pt x="139"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2" name="Freeform 335"/>
              <p:cNvSpPr/>
              <p:nvPr/>
            </p:nvSpPr>
            <p:spPr bwMode="auto">
              <a:xfrm>
                <a:off x="259" y="170"/>
                <a:ext cx="171" cy="157"/>
              </a:xfrm>
              <a:custGeom>
                <a:gdLst>
                  <a:gd name="T0" fmla="+- 0 276 259"/>
                  <a:gd name="T1" fmla="*/ T0 w 171"/>
                  <a:gd name="T2" fmla="+- 0 215 170"/>
                  <a:gd name="T3" fmla="*/ 215 h 157"/>
                  <a:gd name="T4" fmla="+- 0 274 259"/>
                  <a:gd name="T5" fmla="*/ T4 w 171"/>
                  <a:gd name="T6" fmla="+- 0 216 170"/>
                  <a:gd name="T7" fmla="*/ 216 h 157"/>
                  <a:gd name="T8" fmla="+- 0 281 259"/>
                  <a:gd name="T9" fmla="*/ T8 w 171"/>
                  <a:gd name="T10" fmla="+- 0 231 170"/>
                  <a:gd name="T11" fmla="*/ 231 h 157"/>
                  <a:gd name="T12" fmla="+- 0 286 259"/>
                  <a:gd name="T13" fmla="*/ T12 w 171"/>
                  <a:gd name="T14" fmla="+- 0 241 170"/>
                  <a:gd name="T15" fmla="*/ 241 h 157"/>
                  <a:gd name="T16" fmla="+- 0 293 259"/>
                  <a:gd name="T17" fmla="*/ T16 w 171"/>
                  <a:gd name="T18" fmla="+- 0 283 170"/>
                  <a:gd name="T19" fmla="*/ 283 h 157"/>
                  <a:gd name="T20" fmla="+- 0 292 259"/>
                  <a:gd name="T21" fmla="*/ T20 w 171"/>
                  <a:gd name="T22" fmla="+- 0 287 170"/>
                  <a:gd name="T23" fmla="*/ 287 h 157"/>
                  <a:gd name="T24" fmla="+- 0 293 259"/>
                  <a:gd name="T25" fmla="*/ T24 w 171"/>
                  <a:gd name="T26" fmla="+- 0 289 170"/>
                  <a:gd name="T27" fmla="*/ 289 h 157"/>
                  <a:gd name="T28" fmla="+- 0 294 259"/>
                  <a:gd name="T29" fmla="*/ T28 w 171"/>
                  <a:gd name="T30" fmla="+- 0 290 170"/>
                  <a:gd name="T31" fmla="*/ 290 h 157"/>
                  <a:gd name="T32" fmla="+- 0 294 259"/>
                  <a:gd name="T33" fmla="*/ T32 w 171"/>
                  <a:gd name="T34" fmla="+- 0 291 170"/>
                  <a:gd name="T35" fmla="*/ 291 h 157"/>
                  <a:gd name="T36" fmla="+- 0 296 259"/>
                  <a:gd name="T37" fmla="*/ T36 w 171"/>
                  <a:gd name="T38" fmla="+- 0 291 170"/>
                  <a:gd name="T39" fmla="*/ 291 h 157"/>
                  <a:gd name="T40" fmla="+- 0 307 259"/>
                  <a:gd name="T41" fmla="*/ T40 w 171"/>
                  <a:gd name="T42" fmla="+- 0 277 170"/>
                  <a:gd name="T43" fmla="*/ 277 h 157"/>
                  <a:gd name="T44" fmla="+- 0 307 259"/>
                  <a:gd name="T45" fmla="*/ T44 w 171"/>
                  <a:gd name="T46" fmla="+- 0 275 170"/>
                  <a:gd name="T47" fmla="*/ 275 h 157"/>
                  <a:gd name="T48" fmla="+- 0 304 259"/>
                  <a:gd name="T49" fmla="*/ T48 w 171"/>
                  <a:gd name="T50" fmla="+- 0 264 170"/>
                  <a:gd name="T51" fmla="*/ 264 h 157"/>
                  <a:gd name="T52" fmla="+- 0 302 259"/>
                  <a:gd name="T53" fmla="*/ T52 w 171"/>
                  <a:gd name="T54" fmla="+- 0 258 170"/>
                  <a:gd name="T55" fmla="*/ 258 h 157"/>
                  <a:gd name="T56" fmla="+- 0 297 259"/>
                  <a:gd name="T57" fmla="*/ T56 w 171"/>
                  <a:gd name="T58" fmla="+- 0 249 170"/>
                  <a:gd name="T59" fmla="*/ 249 h 157"/>
                  <a:gd name="T60" fmla="+- 0 289 259"/>
                  <a:gd name="T61" fmla="*/ T60 w 171"/>
                  <a:gd name="T62" fmla="+- 0 235 170"/>
                  <a:gd name="T63" fmla="*/ 235 h 157"/>
                  <a:gd name="T64" fmla="+- 0 276 259"/>
                  <a:gd name="T65" fmla="*/ T64 w 171"/>
                  <a:gd name="T66" fmla="+- 0 215 170"/>
                  <a:gd name="T67" fmla="*/ 21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1" h="157">
                    <a:moveTo>
                      <a:pt x="17" y="45"/>
                    </a:moveTo>
                    <a:lnTo>
                      <a:pt x="15" y="46"/>
                    </a:lnTo>
                    <a:lnTo>
                      <a:pt x="22" y="61"/>
                    </a:lnTo>
                    <a:lnTo>
                      <a:pt x="27" y="71"/>
                    </a:lnTo>
                    <a:lnTo>
                      <a:pt x="34" y="113"/>
                    </a:lnTo>
                    <a:lnTo>
                      <a:pt x="33" y="117"/>
                    </a:lnTo>
                    <a:lnTo>
                      <a:pt x="34" y="119"/>
                    </a:lnTo>
                    <a:lnTo>
                      <a:pt x="35" y="120"/>
                    </a:lnTo>
                    <a:lnTo>
                      <a:pt x="35" y="121"/>
                    </a:lnTo>
                    <a:lnTo>
                      <a:pt x="37" y="121"/>
                    </a:lnTo>
                    <a:lnTo>
                      <a:pt x="48" y="107"/>
                    </a:lnTo>
                    <a:lnTo>
                      <a:pt x="48" y="105"/>
                    </a:lnTo>
                    <a:lnTo>
                      <a:pt x="45" y="94"/>
                    </a:lnTo>
                    <a:lnTo>
                      <a:pt x="43" y="88"/>
                    </a:lnTo>
                    <a:lnTo>
                      <a:pt x="38" y="79"/>
                    </a:lnTo>
                    <a:lnTo>
                      <a:pt x="30" y="65"/>
                    </a:lnTo>
                    <a:lnTo>
                      <a:pt x="17"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4" name="Group 336"/>
            <p:cNvGrpSpPr/>
            <p:nvPr/>
          </p:nvGrpSpPr>
          <p:grpSpPr>
            <a:xfrm>
              <a:off x="83" y="1435"/>
              <a:ext cx="161" cy="163"/>
              <a:chOff x="83" y="1435"/>
              <a:chExt cx="161" cy="163"/>
            </a:xfrm>
          </p:grpSpPr>
          <p:sp>
            <p:nvSpPr>
              <p:cNvPr id="2291" name="Freeform 337"/>
              <p:cNvSpPr/>
              <p:nvPr/>
            </p:nvSpPr>
            <p:spPr bwMode="auto">
              <a:xfrm>
                <a:off x="83" y="1435"/>
                <a:ext cx="161" cy="163"/>
              </a:xfrm>
              <a:custGeom>
                <a:gdLst>
                  <a:gd name="T0" fmla="+- 0 166 83"/>
                  <a:gd name="T1" fmla="*/ T0 w 161"/>
                  <a:gd name="T2" fmla="+- 0 1522 1435"/>
                  <a:gd name="T3" fmla="*/ 1522 h 163"/>
                  <a:gd name="T4" fmla="+- 0 154 83"/>
                  <a:gd name="T5" fmla="*/ T4 w 161"/>
                  <a:gd name="T6" fmla="+- 0 1522 1435"/>
                  <a:gd name="T7" fmla="*/ 1522 h 163"/>
                  <a:gd name="T8" fmla="+- 0 154 83"/>
                  <a:gd name="T9" fmla="*/ T8 w 161"/>
                  <a:gd name="T10" fmla="+- 0 1523 1435"/>
                  <a:gd name="T11" fmla="*/ 1523 h 163"/>
                  <a:gd name="T12" fmla="+- 0 153 83"/>
                  <a:gd name="T13" fmla="*/ T12 w 161"/>
                  <a:gd name="T14" fmla="+- 0 1526 1435"/>
                  <a:gd name="T15" fmla="*/ 1526 h 163"/>
                  <a:gd name="T16" fmla="+- 0 106 83"/>
                  <a:gd name="T17" fmla="*/ T16 w 161"/>
                  <a:gd name="T18" fmla="+- 0 1585 1435"/>
                  <a:gd name="T19" fmla="*/ 1585 h 163"/>
                  <a:gd name="T20" fmla="+- 0 83 83"/>
                  <a:gd name="T21" fmla="*/ T20 w 161"/>
                  <a:gd name="T22" fmla="+- 0 1597 1435"/>
                  <a:gd name="T23" fmla="*/ 1597 h 163"/>
                  <a:gd name="T24" fmla="+- 0 104 83"/>
                  <a:gd name="T25" fmla="*/ T24 w 161"/>
                  <a:gd name="T26" fmla="+- 0 1592 1435"/>
                  <a:gd name="T27" fmla="*/ 1592 h 163"/>
                  <a:gd name="T28" fmla="+- 0 155 83"/>
                  <a:gd name="T29" fmla="*/ T28 w 161"/>
                  <a:gd name="T30" fmla="+- 0 1556 1435"/>
                  <a:gd name="T31" fmla="*/ 1556 h 163"/>
                  <a:gd name="T32" fmla="+- 0 165 83"/>
                  <a:gd name="T33" fmla="*/ T32 w 161"/>
                  <a:gd name="T34" fmla="+- 0 1527 1435"/>
                  <a:gd name="T35" fmla="*/ 1527 h 163"/>
                  <a:gd name="T36" fmla="+- 0 166 83"/>
                  <a:gd name="T37" fmla="*/ T36 w 161"/>
                  <a:gd name="T38" fmla="+- 0 1522 1435"/>
                  <a:gd name="T39" fmla="*/ 1522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1" h="163">
                    <a:moveTo>
                      <a:pt x="83" y="87"/>
                    </a:moveTo>
                    <a:lnTo>
                      <a:pt x="71" y="87"/>
                    </a:lnTo>
                    <a:lnTo>
                      <a:pt x="71" y="88"/>
                    </a:lnTo>
                    <a:lnTo>
                      <a:pt x="70" y="91"/>
                    </a:lnTo>
                    <a:lnTo>
                      <a:pt x="23" y="150"/>
                    </a:lnTo>
                    <a:lnTo>
                      <a:pt x="0" y="162"/>
                    </a:lnTo>
                    <a:lnTo>
                      <a:pt x="21" y="157"/>
                    </a:lnTo>
                    <a:lnTo>
                      <a:pt x="72" y="121"/>
                    </a:lnTo>
                    <a:lnTo>
                      <a:pt x="82" y="92"/>
                    </a:lnTo>
                    <a:lnTo>
                      <a:pt x="83"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2" name="Freeform 338"/>
              <p:cNvSpPr/>
              <p:nvPr/>
            </p:nvSpPr>
            <p:spPr bwMode="auto">
              <a:xfrm>
                <a:off x="83" y="1435"/>
                <a:ext cx="161" cy="163"/>
              </a:xfrm>
              <a:custGeom>
                <a:gdLst>
                  <a:gd name="T0" fmla="+- 0 173 83"/>
                  <a:gd name="T1" fmla="*/ T0 w 161"/>
                  <a:gd name="T2" fmla="+- 0 1522 1435"/>
                  <a:gd name="T3" fmla="*/ 1522 h 163"/>
                  <a:gd name="T4" fmla="+- 0 170 83"/>
                  <a:gd name="T5" fmla="*/ T4 w 161"/>
                  <a:gd name="T6" fmla="+- 0 1522 1435"/>
                  <a:gd name="T7" fmla="*/ 1522 h 163"/>
                  <a:gd name="T8" fmla="+- 0 170 83"/>
                  <a:gd name="T9" fmla="*/ T8 w 161"/>
                  <a:gd name="T10" fmla="+- 0 1523 1435"/>
                  <a:gd name="T11" fmla="*/ 1523 h 163"/>
                  <a:gd name="T12" fmla="+- 0 202 83"/>
                  <a:gd name="T13" fmla="*/ T12 w 161"/>
                  <a:gd name="T14" fmla="+- 0 1578 1435"/>
                  <a:gd name="T15" fmla="*/ 1578 h 163"/>
                  <a:gd name="T16" fmla="+- 0 223 83"/>
                  <a:gd name="T17" fmla="*/ T16 w 161"/>
                  <a:gd name="T18" fmla="+- 0 1594 1435"/>
                  <a:gd name="T19" fmla="*/ 1594 h 163"/>
                  <a:gd name="T20" fmla="+- 0 227 83"/>
                  <a:gd name="T21" fmla="*/ T20 w 161"/>
                  <a:gd name="T22" fmla="+- 0 1591 1435"/>
                  <a:gd name="T23" fmla="*/ 1591 h 163"/>
                  <a:gd name="T24" fmla="+- 0 230 83"/>
                  <a:gd name="T25" fmla="*/ T24 w 161"/>
                  <a:gd name="T26" fmla="+- 0 1588 1435"/>
                  <a:gd name="T27" fmla="*/ 1588 h 163"/>
                  <a:gd name="T28" fmla="+- 0 235 83"/>
                  <a:gd name="T29" fmla="*/ T28 w 161"/>
                  <a:gd name="T30" fmla="+- 0 1586 1435"/>
                  <a:gd name="T31" fmla="*/ 1586 h 163"/>
                  <a:gd name="T32" fmla="+- 0 239 83"/>
                  <a:gd name="T33" fmla="*/ T32 w 161"/>
                  <a:gd name="T34" fmla="+- 0 1585 1435"/>
                  <a:gd name="T35" fmla="*/ 1585 h 163"/>
                  <a:gd name="T36" fmla="+- 0 244 83"/>
                  <a:gd name="T37" fmla="*/ T36 w 161"/>
                  <a:gd name="T38" fmla="+- 0 1585 1435"/>
                  <a:gd name="T39" fmla="*/ 1585 h 163"/>
                  <a:gd name="T40" fmla="+- 0 242 83"/>
                  <a:gd name="T41" fmla="*/ T40 w 161"/>
                  <a:gd name="T42" fmla="+- 0 1583 1435"/>
                  <a:gd name="T43" fmla="*/ 1583 h 163"/>
                  <a:gd name="T44" fmla="+- 0 180 83"/>
                  <a:gd name="T45" fmla="*/ T44 w 161"/>
                  <a:gd name="T46" fmla="+- 0 1535 1435"/>
                  <a:gd name="T47" fmla="*/ 1535 h 163"/>
                  <a:gd name="T48" fmla="+- 0 176 83"/>
                  <a:gd name="T49" fmla="*/ T48 w 161"/>
                  <a:gd name="T50" fmla="+- 0 1528 1435"/>
                  <a:gd name="T51" fmla="*/ 1528 h 163"/>
                  <a:gd name="T52" fmla="+- 0 173 83"/>
                  <a:gd name="T53" fmla="*/ T52 w 161"/>
                  <a:gd name="T54" fmla="+- 0 1522 1435"/>
                  <a:gd name="T55" fmla="*/ 1522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1" h="163">
                    <a:moveTo>
                      <a:pt x="90" y="87"/>
                    </a:moveTo>
                    <a:lnTo>
                      <a:pt x="87" y="87"/>
                    </a:lnTo>
                    <a:lnTo>
                      <a:pt x="87" y="88"/>
                    </a:lnTo>
                    <a:lnTo>
                      <a:pt x="119" y="143"/>
                    </a:lnTo>
                    <a:lnTo>
                      <a:pt x="140" y="159"/>
                    </a:lnTo>
                    <a:lnTo>
                      <a:pt x="144" y="156"/>
                    </a:lnTo>
                    <a:lnTo>
                      <a:pt x="147" y="153"/>
                    </a:lnTo>
                    <a:lnTo>
                      <a:pt x="152" y="151"/>
                    </a:lnTo>
                    <a:lnTo>
                      <a:pt x="156" y="150"/>
                    </a:lnTo>
                    <a:lnTo>
                      <a:pt x="161" y="150"/>
                    </a:lnTo>
                    <a:lnTo>
                      <a:pt x="159" y="148"/>
                    </a:lnTo>
                    <a:lnTo>
                      <a:pt x="97" y="100"/>
                    </a:lnTo>
                    <a:lnTo>
                      <a:pt x="93" y="93"/>
                    </a:lnTo>
                    <a:lnTo>
                      <a:pt x="90"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3" name="Freeform 339"/>
              <p:cNvSpPr/>
              <p:nvPr/>
            </p:nvSpPr>
            <p:spPr bwMode="auto">
              <a:xfrm>
                <a:off x="83" y="1435"/>
                <a:ext cx="161" cy="163"/>
              </a:xfrm>
              <a:custGeom>
                <a:gdLst>
                  <a:gd name="T0" fmla="+- 0 223 83"/>
                  <a:gd name="T1" fmla="*/ T0 w 161"/>
                  <a:gd name="T2" fmla="+- 0 1507 1435"/>
                  <a:gd name="T3" fmla="*/ 1507 h 163"/>
                  <a:gd name="T4" fmla="+- 0 215 83"/>
                  <a:gd name="T5" fmla="*/ T4 w 161"/>
                  <a:gd name="T6" fmla="+- 0 1517 1435"/>
                  <a:gd name="T7" fmla="*/ 1517 h 163"/>
                  <a:gd name="T8" fmla="+- 0 85 83"/>
                  <a:gd name="T9" fmla="*/ T8 w 161"/>
                  <a:gd name="T10" fmla="+- 0 1517 1435"/>
                  <a:gd name="T11" fmla="*/ 1517 h 163"/>
                  <a:gd name="T12" fmla="+- 0 91 83"/>
                  <a:gd name="T13" fmla="*/ T12 w 161"/>
                  <a:gd name="T14" fmla="+- 0 1524 1435"/>
                  <a:gd name="T15" fmla="*/ 1524 h 163"/>
                  <a:gd name="T16" fmla="+- 0 95 83"/>
                  <a:gd name="T17" fmla="*/ T16 w 161"/>
                  <a:gd name="T18" fmla="+- 0 1522 1435"/>
                  <a:gd name="T19" fmla="*/ 1522 h 163"/>
                  <a:gd name="T20" fmla="+- 0 99 83"/>
                  <a:gd name="T21" fmla="*/ T20 w 161"/>
                  <a:gd name="T22" fmla="+- 0 1522 1435"/>
                  <a:gd name="T23" fmla="*/ 1522 h 163"/>
                  <a:gd name="T24" fmla="+- 0 238 83"/>
                  <a:gd name="T25" fmla="*/ T24 w 161"/>
                  <a:gd name="T26" fmla="+- 0 1522 1435"/>
                  <a:gd name="T27" fmla="*/ 1522 h 163"/>
                  <a:gd name="T28" fmla="+- 0 238 83"/>
                  <a:gd name="T29" fmla="*/ T28 w 161"/>
                  <a:gd name="T30" fmla="+- 0 1521 1435"/>
                  <a:gd name="T31" fmla="*/ 1521 h 163"/>
                  <a:gd name="T32" fmla="+- 0 238 83"/>
                  <a:gd name="T33" fmla="*/ T32 w 161"/>
                  <a:gd name="T34" fmla="+- 0 1520 1435"/>
                  <a:gd name="T35" fmla="*/ 1520 h 163"/>
                  <a:gd name="T36" fmla="+- 0 238 83"/>
                  <a:gd name="T37" fmla="*/ T36 w 161"/>
                  <a:gd name="T38" fmla="+- 0 1519 1435"/>
                  <a:gd name="T39" fmla="*/ 1519 h 163"/>
                  <a:gd name="T40" fmla="+- 0 237 83"/>
                  <a:gd name="T41" fmla="*/ T40 w 161"/>
                  <a:gd name="T42" fmla="+- 0 1518 1435"/>
                  <a:gd name="T43" fmla="*/ 1518 h 163"/>
                  <a:gd name="T44" fmla="+- 0 223 83"/>
                  <a:gd name="T45" fmla="*/ T44 w 161"/>
                  <a:gd name="T46" fmla="+- 0 1507 1435"/>
                  <a:gd name="T47" fmla="*/ 1507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1" h="163">
                    <a:moveTo>
                      <a:pt x="140" y="72"/>
                    </a:moveTo>
                    <a:lnTo>
                      <a:pt x="132" y="82"/>
                    </a:lnTo>
                    <a:lnTo>
                      <a:pt x="2" y="82"/>
                    </a:lnTo>
                    <a:lnTo>
                      <a:pt x="8" y="89"/>
                    </a:lnTo>
                    <a:lnTo>
                      <a:pt x="12" y="87"/>
                    </a:lnTo>
                    <a:lnTo>
                      <a:pt x="16" y="87"/>
                    </a:lnTo>
                    <a:lnTo>
                      <a:pt x="155" y="87"/>
                    </a:lnTo>
                    <a:lnTo>
                      <a:pt x="155" y="86"/>
                    </a:lnTo>
                    <a:lnTo>
                      <a:pt x="155" y="85"/>
                    </a:lnTo>
                    <a:lnTo>
                      <a:pt x="155" y="84"/>
                    </a:lnTo>
                    <a:lnTo>
                      <a:pt x="154" y="83"/>
                    </a:lnTo>
                    <a:lnTo>
                      <a:pt x="140" y="7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4" name="Freeform 340"/>
              <p:cNvSpPr/>
              <p:nvPr/>
            </p:nvSpPr>
            <p:spPr bwMode="auto">
              <a:xfrm>
                <a:off x="83" y="1435"/>
                <a:ext cx="161" cy="163"/>
              </a:xfrm>
              <a:custGeom>
                <a:gdLst>
                  <a:gd name="T0" fmla="+- 0 169 83"/>
                  <a:gd name="T1" fmla="*/ T0 w 161"/>
                  <a:gd name="T2" fmla="+- 0 1481 1435"/>
                  <a:gd name="T3" fmla="*/ 1481 h 163"/>
                  <a:gd name="T4" fmla="+- 0 157 83"/>
                  <a:gd name="T5" fmla="*/ T4 w 161"/>
                  <a:gd name="T6" fmla="+- 0 1481 1435"/>
                  <a:gd name="T7" fmla="*/ 1481 h 163"/>
                  <a:gd name="T8" fmla="+- 0 156 83"/>
                  <a:gd name="T9" fmla="*/ T8 w 161"/>
                  <a:gd name="T10" fmla="+- 0 1496 1435"/>
                  <a:gd name="T11" fmla="*/ 1496 h 163"/>
                  <a:gd name="T12" fmla="+- 0 156 83"/>
                  <a:gd name="T13" fmla="*/ T12 w 161"/>
                  <a:gd name="T14" fmla="+- 0 1501 1435"/>
                  <a:gd name="T15" fmla="*/ 1501 h 163"/>
                  <a:gd name="T16" fmla="+- 0 154 83"/>
                  <a:gd name="T17" fmla="*/ T16 w 161"/>
                  <a:gd name="T18" fmla="+- 0 1517 1435"/>
                  <a:gd name="T19" fmla="*/ 1517 h 163"/>
                  <a:gd name="T20" fmla="+- 0 167 83"/>
                  <a:gd name="T21" fmla="*/ T20 w 161"/>
                  <a:gd name="T22" fmla="+- 0 1517 1435"/>
                  <a:gd name="T23" fmla="*/ 1517 h 163"/>
                  <a:gd name="T24" fmla="+- 0 169 83"/>
                  <a:gd name="T25" fmla="*/ T24 w 161"/>
                  <a:gd name="T26" fmla="+- 0 1481 1435"/>
                  <a:gd name="T27" fmla="*/ 1481 h 163"/>
                </a:gdLst>
                <a:cxnLst>
                  <a:cxn ang="0">
                    <a:pos x="T1" y="T3"/>
                  </a:cxn>
                  <a:cxn ang="0">
                    <a:pos x="T5" y="T7"/>
                  </a:cxn>
                  <a:cxn ang="0">
                    <a:pos x="T9" y="T11"/>
                  </a:cxn>
                  <a:cxn ang="0">
                    <a:pos x="T13" y="T15"/>
                  </a:cxn>
                  <a:cxn ang="0">
                    <a:pos x="T17" y="T19"/>
                  </a:cxn>
                  <a:cxn ang="0">
                    <a:pos x="T21" y="T23"/>
                  </a:cxn>
                  <a:cxn ang="0">
                    <a:pos x="T25" y="T27"/>
                  </a:cxn>
                </a:cxnLst>
                <a:rect l="0" t="0" r="r" b="b"/>
                <a:pathLst>
                  <a:path w="161" h="163">
                    <a:moveTo>
                      <a:pt x="86" y="46"/>
                    </a:moveTo>
                    <a:lnTo>
                      <a:pt x="74" y="46"/>
                    </a:lnTo>
                    <a:lnTo>
                      <a:pt x="73" y="61"/>
                    </a:lnTo>
                    <a:lnTo>
                      <a:pt x="73" y="66"/>
                    </a:lnTo>
                    <a:lnTo>
                      <a:pt x="71" y="82"/>
                    </a:lnTo>
                    <a:lnTo>
                      <a:pt x="84" y="82"/>
                    </a:lnTo>
                    <a:lnTo>
                      <a:pt x="86"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5" name="Freeform 341"/>
              <p:cNvSpPr/>
              <p:nvPr/>
            </p:nvSpPr>
            <p:spPr bwMode="auto">
              <a:xfrm>
                <a:off x="83" y="1435"/>
                <a:ext cx="161" cy="163"/>
              </a:xfrm>
              <a:custGeom>
                <a:gdLst>
                  <a:gd name="T0" fmla="+- 0 122 83"/>
                  <a:gd name="T1" fmla="*/ T0 w 161"/>
                  <a:gd name="T2" fmla="+- 0 1447 1435"/>
                  <a:gd name="T3" fmla="*/ 1447 h 163"/>
                  <a:gd name="T4" fmla="+- 0 118 83"/>
                  <a:gd name="T5" fmla="*/ T4 w 161"/>
                  <a:gd name="T6" fmla="+- 0 1463 1435"/>
                  <a:gd name="T7" fmla="*/ 1463 h 163"/>
                  <a:gd name="T8" fmla="+- 0 118 83"/>
                  <a:gd name="T9" fmla="*/ T8 w 161"/>
                  <a:gd name="T10" fmla="+- 0 1465 1435"/>
                  <a:gd name="T11" fmla="*/ 1465 h 163"/>
                  <a:gd name="T12" fmla="+- 0 116 83"/>
                  <a:gd name="T13" fmla="*/ T12 w 161"/>
                  <a:gd name="T14" fmla="+- 0 1471 1435"/>
                  <a:gd name="T15" fmla="*/ 1471 h 163"/>
                  <a:gd name="T16" fmla="+- 0 95 83"/>
                  <a:gd name="T17" fmla="*/ T16 w 161"/>
                  <a:gd name="T18" fmla="+- 0 1511 1435"/>
                  <a:gd name="T19" fmla="*/ 1511 h 163"/>
                  <a:gd name="T20" fmla="+- 0 97 83"/>
                  <a:gd name="T21" fmla="*/ T20 w 161"/>
                  <a:gd name="T22" fmla="+- 0 1513 1435"/>
                  <a:gd name="T23" fmla="*/ 1513 h 163"/>
                  <a:gd name="T24" fmla="+- 0 109 83"/>
                  <a:gd name="T25" fmla="*/ T24 w 161"/>
                  <a:gd name="T26" fmla="+- 0 1498 1435"/>
                  <a:gd name="T27" fmla="*/ 1498 h 163"/>
                  <a:gd name="T28" fmla="+- 0 114 83"/>
                  <a:gd name="T29" fmla="*/ T28 w 161"/>
                  <a:gd name="T30" fmla="+- 0 1492 1435"/>
                  <a:gd name="T31" fmla="*/ 1492 h 163"/>
                  <a:gd name="T32" fmla="+- 0 121 83"/>
                  <a:gd name="T33" fmla="*/ T32 w 161"/>
                  <a:gd name="T34" fmla="+- 0 1481 1435"/>
                  <a:gd name="T35" fmla="*/ 1481 h 163"/>
                  <a:gd name="T36" fmla="+- 0 169 83"/>
                  <a:gd name="T37" fmla="*/ T36 w 161"/>
                  <a:gd name="T38" fmla="+- 0 1481 1435"/>
                  <a:gd name="T39" fmla="*/ 1481 h 163"/>
                  <a:gd name="T40" fmla="+- 0 230 83"/>
                  <a:gd name="T41" fmla="*/ T40 w 161"/>
                  <a:gd name="T42" fmla="+- 0 1481 1435"/>
                  <a:gd name="T43" fmla="*/ 1481 h 163"/>
                  <a:gd name="T44" fmla="+- 0 231 83"/>
                  <a:gd name="T45" fmla="*/ T44 w 161"/>
                  <a:gd name="T46" fmla="+- 0 1480 1435"/>
                  <a:gd name="T47" fmla="*/ 1480 h 163"/>
                  <a:gd name="T48" fmla="+- 0 230 83"/>
                  <a:gd name="T49" fmla="*/ T48 w 161"/>
                  <a:gd name="T50" fmla="+- 0 1480 1435"/>
                  <a:gd name="T51" fmla="*/ 1480 h 163"/>
                  <a:gd name="T52" fmla="+- 0 229 83"/>
                  <a:gd name="T53" fmla="*/ T52 w 161"/>
                  <a:gd name="T54" fmla="+- 0 1479 1435"/>
                  <a:gd name="T55" fmla="*/ 1479 h 163"/>
                  <a:gd name="T56" fmla="+- 0 227 83"/>
                  <a:gd name="T57" fmla="*/ T56 w 161"/>
                  <a:gd name="T58" fmla="+- 0 1477 1435"/>
                  <a:gd name="T59" fmla="*/ 1477 h 163"/>
                  <a:gd name="T60" fmla="+- 0 124 83"/>
                  <a:gd name="T61" fmla="*/ T60 w 161"/>
                  <a:gd name="T62" fmla="+- 0 1477 1435"/>
                  <a:gd name="T63" fmla="*/ 1477 h 163"/>
                  <a:gd name="T64" fmla="+- 0 124 83"/>
                  <a:gd name="T65" fmla="*/ T64 w 161"/>
                  <a:gd name="T66" fmla="+- 0 1475 1435"/>
                  <a:gd name="T67" fmla="*/ 1475 h 163"/>
                  <a:gd name="T68" fmla="+- 0 126 83"/>
                  <a:gd name="T69" fmla="*/ T68 w 161"/>
                  <a:gd name="T70" fmla="+- 0 1473 1435"/>
                  <a:gd name="T71" fmla="*/ 1473 h 163"/>
                  <a:gd name="T72" fmla="+- 0 129 83"/>
                  <a:gd name="T73" fmla="*/ T72 w 161"/>
                  <a:gd name="T74" fmla="+- 0 1467 1435"/>
                  <a:gd name="T75" fmla="*/ 1467 h 163"/>
                  <a:gd name="T76" fmla="+- 0 131 83"/>
                  <a:gd name="T77" fmla="*/ T76 w 161"/>
                  <a:gd name="T78" fmla="+- 0 1463 1435"/>
                  <a:gd name="T79" fmla="*/ 1463 h 163"/>
                  <a:gd name="T80" fmla="+- 0 134 83"/>
                  <a:gd name="T81" fmla="*/ T80 w 161"/>
                  <a:gd name="T82" fmla="+- 0 1458 1435"/>
                  <a:gd name="T83" fmla="*/ 1458 h 163"/>
                  <a:gd name="T84" fmla="+- 0 138 83"/>
                  <a:gd name="T85" fmla="*/ T84 w 161"/>
                  <a:gd name="T86" fmla="+- 0 1457 1435"/>
                  <a:gd name="T87" fmla="*/ 1457 h 163"/>
                  <a:gd name="T88" fmla="+- 0 139 83"/>
                  <a:gd name="T89" fmla="*/ T88 w 161"/>
                  <a:gd name="T90" fmla="+- 0 1456 1435"/>
                  <a:gd name="T91" fmla="*/ 1456 h 163"/>
                  <a:gd name="T92" fmla="+- 0 139 83"/>
                  <a:gd name="T93" fmla="*/ T92 w 161"/>
                  <a:gd name="T94" fmla="+- 0 1456 1435"/>
                  <a:gd name="T95" fmla="*/ 1456 h 163"/>
                  <a:gd name="T96" fmla="+- 0 139 83"/>
                  <a:gd name="T97" fmla="*/ T96 w 161"/>
                  <a:gd name="T98" fmla="+- 0 1455 1435"/>
                  <a:gd name="T99" fmla="*/ 1455 h 163"/>
                  <a:gd name="T100" fmla="+- 0 139 83"/>
                  <a:gd name="T101" fmla="*/ T100 w 161"/>
                  <a:gd name="T102" fmla="+- 0 1454 1435"/>
                  <a:gd name="T103" fmla="*/ 1454 h 163"/>
                  <a:gd name="T104" fmla="+- 0 138 83"/>
                  <a:gd name="T105" fmla="*/ T104 w 161"/>
                  <a:gd name="T106" fmla="+- 0 1454 1435"/>
                  <a:gd name="T107" fmla="*/ 1454 h 163"/>
                  <a:gd name="T108" fmla="+- 0 122 83"/>
                  <a:gd name="T109" fmla="*/ T108 w 161"/>
                  <a:gd name="T110" fmla="+- 0 1447 1435"/>
                  <a:gd name="T111" fmla="*/ 1447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61" h="163">
                    <a:moveTo>
                      <a:pt x="39" y="12"/>
                    </a:moveTo>
                    <a:lnTo>
                      <a:pt x="35" y="28"/>
                    </a:lnTo>
                    <a:lnTo>
                      <a:pt x="35" y="30"/>
                    </a:lnTo>
                    <a:lnTo>
                      <a:pt x="33" y="36"/>
                    </a:lnTo>
                    <a:lnTo>
                      <a:pt x="12" y="76"/>
                    </a:lnTo>
                    <a:lnTo>
                      <a:pt x="14" y="78"/>
                    </a:lnTo>
                    <a:lnTo>
                      <a:pt x="26" y="63"/>
                    </a:lnTo>
                    <a:lnTo>
                      <a:pt x="31" y="57"/>
                    </a:lnTo>
                    <a:lnTo>
                      <a:pt x="38" y="46"/>
                    </a:lnTo>
                    <a:lnTo>
                      <a:pt x="86" y="46"/>
                    </a:lnTo>
                    <a:lnTo>
                      <a:pt x="147" y="46"/>
                    </a:lnTo>
                    <a:lnTo>
                      <a:pt x="148" y="45"/>
                    </a:lnTo>
                    <a:lnTo>
                      <a:pt x="147" y="45"/>
                    </a:lnTo>
                    <a:lnTo>
                      <a:pt x="146" y="44"/>
                    </a:lnTo>
                    <a:lnTo>
                      <a:pt x="144" y="42"/>
                    </a:lnTo>
                    <a:lnTo>
                      <a:pt x="41" y="42"/>
                    </a:lnTo>
                    <a:lnTo>
                      <a:pt x="41" y="40"/>
                    </a:lnTo>
                    <a:lnTo>
                      <a:pt x="43" y="38"/>
                    </a:lnTo>
                    <a:lnTo>
                      <a:pt x="46" y="32"/>
                    </a:lnTo>
                    <a:lnTo>
                      <a:pt x="48" y="28"/>
                    </a:lnTo>
                    <a:lnTo>
                      <a:pt x="51" y="23"/>
                    </a:lnTo>
                    <a:lnTo>
                      <a:pt x="55" y="22"/>
                    </a:lnTo>
                    <a:lnTo>
                      <a:pt x="56" y="21"/>
                    </a:lnTo>
                    <a:lnTo>
                      <a:pt x="56" y="20"/>
                    </a:lnTo>
                    <a:lnTo>
                      <a:pt x="56" y="19"/>
                    </a:lnTo>
                    <a:lnTo>
                      <a:pt x="55" y="19"/>
                    </a:lnTo>
                    <a:lnTo>
                      <a:pt x="39"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6" name="Freeform 342"/>
              <p:cNvSpPr/>
              <p:nvPr/>
            </p:nvSpPr>
            <p:spPr bwMode="auto">
              <a:xfrm>
                <a:off x="83" y="1435"/>
                <a:ext cx="161" cy="163"/>
              </a:xfrm>
              <a:custGeom>
                <a:gdLst>
                  <a:gd name="T0" fmla="+- 0 157 83"/>
                  <a:gd name="T1" fmla="*/ T0 w 161"/>
                  <a:gd name="T2" fmla="+- 0 1435 1435"/>
                  <a:gd name="T3" fmla="*/ 1435 h 163"/>
                  <a:gd name="T4" fmla="+- 0 158 83"/>
                  <a:gd name="T5" fmla="*/ T4 w 161"/>
                  <a:gd name="T6" fmla="+- 0 1454 1435"/>
                  <a:gd name="T7" fmla="*/ 1454 h 163"/>
                  <a:gd name="T8" fmla="+- 0 158 83"/>
                  <a:gd name="T9" fmla="*/ T8 w 161"/>
                  <a:gd name="T10" fmla="+- 0 1477 1435"/>
                  <a:gd name="T11" fmla="*/ 1477 h 163"/>
                  <a:gd name="T12" fmla="+- 0 169 83"/>
                  <a:gd name="T13" fmla="*/ T12 w 161"/>
                  <a:gd name="T14" fmla="+- 0 1477 1435"/>
                  <a:gd name="T15" fmla="*/ 1477 h 163"/>
                  <a:gd name="T16" fmla="+- 0 171 83"/>
                  <a:gd name="T17" fmla="*/ T16 w 161"/>
                  <a:gd name="T18" fmla="+- 0 1449 1435"/>
                  <a:gd name="T19" fmla="*/ 1449 h 163"/>
                  <a:gd name="T20" fmla="+- 0 175 83"/>
                  <a:gd name="T21" fmla="*/ T20 w 161"/>
                  <a:gd name="T22" fmla="+- 0 1446 1435"/>
                  <a:gd name="T23" fmla="*/ 1446 h 163"/>
                  <a:gd name="T24" fmla="+- 0 176 83"/>
                  <a:gd name="T25" fmla="*/ T24 w 161"/>
                  <a:gd name="T26" fmla="+- 0 1445 1435"/>
                  <a:gd name="T27" fmla="*/ 1445 h 163"/>
                  <a:gd name="T28" fmla="+- 0 177 83"/>
                  <a:gd name="T29" fmla="*/ T28 w 161"/>
                  <a:gd name="T30" fmla="+- 0 1445 1435"/>
                  <a:gd name="T31" fmla="*/ 1445 h 163"/>
                  <a:gd name="T32" fmla="+- 0 177 83"/>
                  <a:gd name="T33" fmla="*/ T32 w 161"/>
                  <a:gd name="T34" fmla="+- 0 1443 1435"/>
                  <a:gd name="T35" fmla="*/ 1443 h 163"/>
                  <a:gd name="T36" fmla="+- 0 176 83"/>
                  <a:gd name="T37" fmla="*/ T36 w 161"/>
                  <a:gd name="T38" fmla="+- 0 1443 1435"/>
                  <a:gd name="T39" fmla="*/ 1443 h 163"/>
                  <a:gd name="T40" fmla="+- 0 175 83"/>
                  <a:gd name="T41" fmla="*/ T40 w 161"/>
                  <a:gd name="T42" fmla="+- 0 1442 1435"/>
                  <a:gd name="T43" fmla="*/ 1442 h 163"/>
                  <a:gd name="T44" fmla="+- 0 157 83"/>
                  <a:gd name="T45" fmla="*/ T44 w 161"/>
                  <a:gd name="T46" fmla="+- 0 1435 1435"/>
                  <a:gd name="T47" fmla="*/ 1435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1" h="163">
                    <a:moveTo>
                      <a:pt x="74" y="0"/>
                    </a:moveTo>
                    <a:lnTo>
                      <a:pt x="75" y="19"/>
                    </a:lnTo>
                    <a:lnTo>
                      <a:pt x="75" y="42"/>
                    </a:lnTo>
                    <a:lnTo>
                      <a:pt x="86" y="42"/>
                    </a:lnTo>
                    <a:lnTo>
                      <a:pt x="88" y="14"/>
                    </a:lnTo>
                    <a:lnTo>
                      <a:pt x="92" y="11"/>
                    </a:lnTo>
                    <a:lnTo>
                      <a:pt x="93" y="10"/>
                    </a:lnTo>
                    <a:lnTo>
                      <a:pt x="94" y="10"/>
                    </a:lnTo>
                    <a:lnTo>
                      <a:pt x="94" y="8"/>
                    </a:lnTo>
                    <a:lnTo>
                      <a:pt x="93" y="8"/>
                    </a:lnTo>
                    <a:lnTo>
                      <a:pt x="92" y="7"/>
                    </a:lnTo>
                    <a:lnTo>
                      <a:pt x="7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7" name="Freeform 343"/>
              <p:cNvSpPr/>
              <p:nvPr/>
            </p:nvSpPr>
            <p:spPr bwMode="auto">
              <a:xfrm>
                <a:off x="83" y="1435"/>
                <a:ext cx="161" cy="163"/>
              </a:xfrm>
              <a:custGeom>
                <a:gdLst>
                  <a:gd name="T0" fmla="+- 0 216 83"/>
                  <a:gd name="T1" fmla="*/ T0 w 161"/>
                  <a:gd name="T2" fmla="+- 0 1466 1435"/>
                  <a:gd name="T3" fmla="*/ 1466 h 163"/>
                  <a:gd name="T4" fmla="+- 0 207 83"/>
                  <a:gd name="T5" fmla="*/ T4 w 161"/>
                  <a:gd name="T6" fmla="+- 0 1477 1435"/>
                  <a:gd name="T7" fmla="*/ 1477 h 163"/>
                  <a:gd name="T8" fmla="+- 0 227 83"/>
                  <a:gd name="T9" fmla="*/ T8 w 161"/>
                  <a:gd name="T10" fmla="+- 0 1477 1435"/>
                  <a:gd name="T11" fmla="*/ 1477 h 163"/>
                  <a:gd name="T12" fmla="+- 0 216 83"/>
                  <a:gd name="T13" fmla="*/ T12 w 161"/>
                  <a:gd name="T14" fmla="+- 0 1466 1435"/>
                  <a:gd name="T15" fmla="*/ 1466 h 163"/>
                </a:gdLst>
                <a:cxnLst>
                  <a:cxn ang="0">
                    <a:pos x="T1" y="T3"/>
                  </a:cxn>
                  <a:cxn ang="0">
                    <a:pos x="T5" y="T7"/>
                  </a:cxn>
                  <a:cxn ang="0">
                    <a:pos x="T9" y="T11"/>
                  </a:cxn>
                  <a:cxn ang="0">
                    <a:pos x="T13" y="T15"/>
                  </a:cxn>
                </a:cxnLst>
                <a:rect l="0" t="0" r="r" b="b"/>
                <a:pathLst>
                  <a:path w="161" h="163">
                    <a:moveTo>
                      <a:pt x="133" y="31"/>
                    </a:moveTo>
                    <a:lnTo>
                      <a:pt x="124" y="42"/>
                    </a:lnTo>
                    <a:lnTo>
                      <a:pt x="144" y="42"/>
                    </a:lnTo>
                    <a:lnTo>
                      <a:pt x="133"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5" name="Group 344"/>
            <p:cNvGrpSpPr/>
            <p:nvPr/>
          </p:nvGrpSpPr>
          <p:grpSpPr>
            <a:xfrm>
              <a:off x="259" y="1435"/>
              <a:ext cx="171" cy="157"/>
              <a:chOff x="259" y="1435"/>
              <a:chExt cx="171" cy="157"/>
            </a:xfrm>
          </p:grpSpPr>
          <p:sp>
            <p:nvSpPr>
              <p:cNvPr id="2286" name="Freeform 345"/>
              <p:cNvSpPr/>
              <p:nvPr/>
            </p:nvSpPr>
            <p:spPr bwMode="auto">
              <a:xfrm>
                <a:off x="259" y="1435"/>
                <a:ext cx="171" cy="157"/>
              </a:xfrm>
              <a:custGeom>
                <a:gdLst>
                  <a:gd name="T0" fmla="+- 0 415 259"/>
                  <a:gd name="T1" fmla="*/ T0 w 171"/>
                  <a:gd name="T2" fmla="+- 0 1572 1435"/>
                  <a:gd name="T3" fmla="*/ 1572 h 157"/>
                  <a:gd name="T4" fmla="+- 0 404 259"/>
                  <a:gd name="T5" fmla="*/ T4 w 171"/>
                  <a:gd name="T6" fmla="+- 0 1585 1435"/>
                  <a:gd name="T7" fmla="*/ 1585 h 157"/>
                  <a:gd name="T8" fmla="+- 0 259 259"/>
                  <a:gd name="T9" fmla="*/ T8 w 171"/>
                  <a:gd name="T10" fmla="+- 0 1585 1435"/>
                  <a:gd name="T11" fmla="*/ 1585 h 157"/>
                  <a:gd name="T12" fmla="+- 0 266 259"/>
                  <a:gd name="T13" fmla="*/ T12 w 171"/>
                  <a:gd name="T14" fmla="+- 0 1592 1435"/>
                  <a:gd name="T15" fmla="*/ 1592 h 157"/>
                  <a:gd name="T16" fmla="+- 0 269 259"/>
                  <a:gd name="T17" fmla="*/ T16 w 171"/>
                  <a:gd name="T18" fmla="+- 0 1590 1435"/>
                  <a:gd name="T19" fmla="*/ 1590 h 157"/>
                  <a:gd name="T20" fmla="+- 0 273 259"/>
                  <a:gd name="T21" fmla="*/ T20 w 171"/>
                  <a:gd name="T22" fmla="+- 0 1589 1435"/>
                  <a:gd name="T23" fmla="*/ 1589 h 157"/>
                  <a:gd name="T24" fmla="+- 0 415 259"/>
                  <a:gd name="T25" fmla="*/ T24 w 171"/>
                  <a:gd name="T26" fmla="+- 0 1589 1435"/>
                  <a:gd name="T27" fmla="*/ 1589 h 157"/>
                  <a:gd name="T28" fmla="+- 0 429 259"/>
                  <a:gd name="T29" fmla="*/ T28 w 171"/>
                  <a:gd name="T30" fmla="+- 0 1589 1435"/>
                  <a:gd name="T31" fmla="*/ 1589 h 157"/>
                  <a:gd name="T32" fmla="+- 0 430 259"/>
                  <a:gd name="T33" fmla="*/ T32 w 171"/>
                  <a:gd name="T34" fmla="+- 0 1588 1435"/>
                  <a:gd name="T35" fmla="*/ 1588 h 157"/>
                  <a:gd name="T36" fmla="+- 0 429 259"/>
                  <a:gd name="T37" fmla="*/ T36 w 171"/>
                  <a:gd name="T38" fmla="+- 0 1588 1435"/>
                  <a:gd name="T39" fmla="*/ 1588 h 157"/>
                  <a:gd name="T40" fmla="+- 0 428 259"/>
                  <a:gd name="T41" fmla="*/ T40 w 171"/>
                  <a:gd name="T42" fmla="+- 0 1587 1435"/>
                  <a:gd name="T43" fmla="*/ 1587 h 157"/>
                  <a:gd name="T44" fmla="+- 0 415 259"/>
                  <a:gd name="T45" fmla="*/ T44 w 171"/>
                  <a:gd name="T46" fmla="+- 0 1572 1435"/>
                  <a:gd name="T47" fmla="*/ 1572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156" y="137"/>
                    </a:moveTo>
                    <a:lnTo>
                      <a:pt x="145" y="150"/>
                    </a:lnTo>
                    <a:lnTo>
                      <a:pt x="0" y="150"/>
                    </a:lnTo>
                    <a:lnTo>
                      <a:pt x="7" y="157"/>
                    </a:lnTo>
                    <a:lnTo>
                      <a:pt x="10" y="155"/>
                    </a:lnTo>
                    <a:lnTo>
                      <a:pt x="14" y="154"/>
                    </a:lnTo>
                    <a:lnTo>
                      <a:pt x="156" y="154"/>
                    </a:lnTo>
                    <a:lnTo>
                      <a:pt x="170" y="154"/>
                    </a:lnTo>
                    <a:lnTo>
                      <a:pt x="171" y="153"/>
                    </a:lnTo>
                    <a:lnTo>
                      <a:pt x="170" y="153"/>
                    </a:lnTo>
                    <a:lnTo>
                      <a:pt x="169" y="152"/>
                    </a:lnTo>
                    <a:lnTo>
                      <a:pt x="156"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7" name="Freeform 346"/>
              <p:cNvSpPr/>
              <p:nvPr/>
            </p:nvSpPr>
            <p:spPr bwMode="auto">
              <a:xfrm>
                <a:off x="259" y="1435"/>
                <a:ext cx="171" cy="157"/>
              </a:xfrm>
              <a:custGeom>
                <a:gdLst>
                  <a:gd name="T0" fmla="+- 0 317 259"/>
                  <a:gd name="T1" fmla="*/ T0 w 171"/>
                  <a:gd name="T2" fmla="+- 0 1435 1435"/>
                  <a:gd name="T3" fmla="*/ 1435 h 157"/>
                  <a:gd name="T4" fmla="+- 0 318 259"/>
                  <a:gd name="T5" fmla="*/ T4 w 171"/>
                  <a:gd name="T6" fmla="+- 0 1451 1435"/>
                  <a:gd name="T7" fmla="*/ 1451 h 157"/>
                  <a:gd name="T8" fmla="+- 0 318 259"/>
                  <a:gd name="T9" fmla="*/ T8 w 171"/>
                  <a:gd name="T10" fmla="+- 0 1585 1435"/>
                  <a:gd name="T11" fmla="*/ 1585 h 157"/>
                  <a:gd name="T12" fmla="+- 0 330 259"/>
                  <a:gd name="T13" fmla="*/ T12 w 171"/>
                  <a:gd name="T14" fmla="+- 0 1585 1435"/>
                  <a:gd name="T15" fmla="*/ 1585 h 157"/>
                  <a:gd name="T16" fmla="+- 0 330 259"/>
                  <a:gd name="T17" fmla="*/ T16 w 171"/>
                  <a:gd name="T18" fmla="+- 0 1450 1435"/>
                  <a:gd name="T19" fmla="*/ 1450 h 157"/>
                  <a:gd name="T20" fmla="+- 0 334 259"/>
                  <a:gd name="T21" fmla="*/ T20 w 171"/>
                  <a:gd name="T22" fmla="+- 0 1447 1435"/>
                  <a:gd name="T23" fmla="*/ 1447 h 157"/>
                  <a:gd name="T24" fmla="+- 0 336 259"/>
                  <a:gd name="T25" fmla="*/ T24 w 171"/>
                  <a:gd name="T26" fmla="+- 0 1446 1435"/>
                  <a:gd name="T27" fmla="*/ 1446 h 157"/>
                  <a:gd name="T28" fmla="+- 0 336 259"/>
                  <a:gd name="T29" fmla="*/ T28 w 171"/>
                  <a:gd name="T30" fmla="+- 0 1445 1435"/>
                  <a:gd name="T31" fmla="*/ 1445 h 157"/>
                  <a:gd name="T32" fmla="+- 0 336 259"/>
                  <a:gd name="T33" fmla="*/ T32 w 171"/>
                  <a:gd name="T34" fmla="+- 0 1444 1435"/>
                  <a:gd name="T35" fmla="*/ 1444 h 157"/>
                  <a:gd name="T36" fmla="+- 0 335 259"/>
                  <a:gd name="T37" fmla="*/ T36 w 171"/>
                  <a:gd name="T38" fmla="+- 0 1444 1435"/>
                  <a:gd name="T39" fmla="*/ 1444 h 157"/>
                  <a:gd name="T40" fmla="+- 0 334 259"/>
                  <a:gd name="T41" fmla="*/ T40 w 171"/>
                  <a:gd name="T42" fmla="+- 0 1443 1435"/>
                  <a:gd name="T43" fmla="*/ 1443 h 157"/>
                  <a:gd name="T44" fmla="+- 0 317 259"/>
                  <a:gd name="T45" fmla="*/ T44 w 171"/>
                  <a:gd name="T46" fmla="+- 0 1435 1435"/>
                  <a:gd name="T47" fmla="*/ 143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58" y="0"/>
                    </a:moveTo>
                    <a:lnTo>
                      <a:pt x="59" y="16"/>
                    </a:lnTo>
                    <a:lnTo>
                      <a:pt x="59" y="150"/>
                    </a:lnTo>
                    <a:lnTo>
                      <a:pt x="71" y="150"/>
                    </a:lnTo>
                    <a:lnTo>
                      <a:pt x="71" y="15"/>
                    </a:lnTo>
                    <a:lnTo>
                      <a:pt x="75" y="12"/>
                    </a:lnTo>
                    <a:lnTo>
                      <a:pt x="77" y="11"/>
                    </a:lnTo>
                    <a:lnTo>
                      <a:pt x="77" y="10"/>
                    </a:lnTo>
                    <a:lnTo>
                      <a:pt x="77" y="9"/>
                    </a:lnTo>
                    <a:lnTo>
                      <a:pt x="76" y="9"/>
                    </a:lnTo>
                    <a:lnTo>
                      <a:pt x="75" y="8"/>
                    </a:lnTo>
                    <a:lnTo>
                      <a:pt x="5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8" name="Freeform 347"/>
              <p:cNvSpPr/>
              <p:nvPr/>
            </p:nvSpPr>
            <p:spPr bwMode="auto">
              <a:xfrm>
                <a:off x="259" y="1435"/>
                <a:ext cx="171" cy="157"/>
              </a:xfrm>
              <a:custGeom>
                <a:gdLst>
                  <a:gd name="T0" fmla="+- 0 353 259"/>
                  <a:gd name="T1" fmla="*/ T0 w 171"/>
                  <a:gd name="T2" fmla="+- 0 1436 1435"/>
                  <a:gd name="T3" fmla="*/ 1436 h 157"/>
                  <a:gd name="T4" fmla="+- 0 354 259"/>
                  <a:gd name="T5" fmla="*/ T4 w 171"/>
                  <a:gd name="T6" fmla="+- 0 1454 1435"/>
                  <a:gd name="T7" fmla="*/ 1454 h 157"/>
                  <a:gd name="T8" fmla="+- 0 354 259"/>
                  <a:gd name="T9" fmla="*/ T8 w 171"/>
                  <a:gd name="T10" fmla="+- 0 1585 1435"/>
                  <a:gd name="T11" fmla="*/ 1585 h 157"/>
                  <a:gd name="T12" fmla="+- 0 365 259"/>
                  <a:gd name="T13" fmla="*/ T12 w 171"/>
                  <a:gd name="T14" fmla="+- 0 1585 1435"/>
                  <a:gd name="T15" fmla="*/ 1585 h 157"/>
                  <a:gd name="T16" fmla="+- 0 365 259"/>
                  <a:gd name="T17" fmla="*/ T16 w 171"/>
                  <a:gd name="T18" fmla="+- 0 1451 1435"/>
                  <a:gd name="T19" fmla="*/ 1451 h 157"/>
                  <a:gd name="T20" fmla="+- 0 372 259"/>
                  <a:gd name="T21" fmla="*/ T20 w 171"/>
                  <a:gd name="T22" fmla="+- 0 1446 1435"/>
                  <a:gd name="T23" fmla="*/ 1446 h 157"/>
                  <a:gd name="T24" fmla="+- 0 373 259"/>
                  <a:gd name="T25" fmla="*/ T24 w 171"/>
                  <a:gd name="T26" fmla="+- 0 1446 1435"/>
                  <a:gd name="T27" fmla="*/ 1446 h 157"/>
                  <a:gd name="T28" fmla="+- 0 373 259"/>
                  <a:gd name="T29" fmla="*/ T28 w 171"/>
                  <a:gd name="T30" fmla="+- 0 1445 1435"/>
                  <a:gd name="T31" fmla="*/ 1445 h 157"/>
                  <a:gd name="T32" fmla="+- 0 372 259"/>
                  <a:gd name="T33" fmla="*/ T32 w 171"/>
                  <a:gd name="T34" fmla="+- 0 1444 1435"/>
                  <a:gd name="T35" fmla="*/ 1444 h 157"/>
                  <a:gd name="T36" fmla="+- 0 371 259"/>
                  <a:gd name="T37" fmla="*/ T36 w 171"/>
                  <a:gd name="T38" fmla="+- 0 1443 1435"/>
                  <a:gd name="T39" fmla="*/ 1443 h 157"/>
                  <a:gd name="T40" fmla="+- 0 353 259"/>
                  <a:gd name="T41" fmla="*/ T40 w 171"/>
                  <a:gd name="T42" fmla="+- 0 1436 1435"/>
                  <a:gd name="T43" fmla="*/ 1436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57">
                    <a:moveTo>
                      <a:pt x="94" y="1"/>
                    </a:moveTo>
                    <a:lnTo>
                      <a:pt x="95" y="19"/>
                    </a:lnTo>
                    <a:lnTo>
                      <a:pt x="95" y="150"/>
                    </a:lnTo>
                    <a:lnTo>
                      <a:pt x="106" y="150"/>
                    </a:lnTo>
                    <a:lnTo>
                      <a:pt x="106" y="16"/>
                    </a:lnTo>
                    <a:lnTo>
                      <a:pt x="113" y="11"/>
                    </a:lnTo>
                    <a:lnTo>
                      <a:pt x="114" y="11"/>
                    </a:lnTo>
                    <a:lnTo>
                      <a:pt x="114" y="10"/>
                    </a:lnTo>
                    <a:lnTo>
                      <a:pt x="113" y="9"/>
                    </a:lnTo>
                    <a:lnTo>
                      <a:pt x="112" y="8"/>
                    </a:lnTo>
                    <a:lnTo>
                      <a:pt x="9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9" name="Freeform 348"/>
              <p:cNvSpPr/>
              <p:nvPr/>
            </p:nvSpPr>
            <p:spPr bwMode="auto">
              <a:xfrm>
                <a:off x="259" y="1435"/>
                <a:ext cx="171" cy="157"/>
              </a:xfrm>
              <a:custGeom>
                <a:gdLst>
                  <a:gd name="T0" fmla="+- 0 398 259"/>
                  <a:gd name="T1" fmla="*/ T0 w 171"/>
                  <a:gd name="T2" fmla="+- 0 1475 1435"/>
                  <a:gd name="T3" fmla="*/ 1475 h 157"/>
                  <a:gd name="T4" fmla="+- 0 375 259"/>
                  <a:gd name="T5" fmla="*/ T4 w 171"/>
                  <a:gd name="T6" fmla="+- 0 1540 1435"/>
                  <a:gd name="T7" fmla="*/ 1540 h 157"/>
                  <a:gd name="T8" fmla="+- 0 366 259"/>
                  <a:gd name="T9" fmla="*/ T8 w 171"/>
                  <a:gd name="T10" fmla="+- 0 1558 1435"/>
                  <a:gd name="T11" fmla="*/ 1558 h 157"/>
                  <a:gd name="T12" fmla="+- 0 369 259"/>
                  <a:gd name="T13" fmla="*/ T12 w 171"/>
                  <a:gd name="T14" fmla="+- 0 1559 1435"/>
                  <a:gd name="T15" fmla="*/ 1559 h 157"/>
                  <a:gd name="T16" fmla="+- 0 380 259"/>
                  <a:gd name="T17" fmla="*/ T16 w 171"/>
                  <a:gd name="T18" fmla="+- 0 1542 1435"/>
                  <a:gd name="T19" fmla="*/ 1542 h 157"/>
                  <a:gd name="T20" fmla="+- 0 385 259"/>
                  <a:gd name="T21" fmla="*/ T20 w 171"/>
                  <a:gd name="T22" fmla="+- 0 1533 1435"/>
                  <a:gd name="T23" fmla="*/ 1533 h 157"/>
                  <a:gd name="T24" fmla="+- 0 401 259"/>
                  <a:gd name="T25" fmla="*/ T24 w 171"/>
                  <a:gd name="T26" fmla="+- 0 1505 1435"/>
                  <a:gd name="T27" fmla="*/ 1505 h 157"/>
                  <a:gd name="T28" fmla="+- 0 406 259"/>
                  <a:gd name="T29" fmla="*/ T28 w 171"/>
                  <a:gd name="T30" fmla="+- 0 1495 1435"/>
                  <a:gd name="T31" fmla="*/ 1495 h 157"/>
                  <a:gd name="T32" fmla="+- 0 409 259"/>
                  <a:gd name="T33" fmla="*/ T32 w 171"/>
                  <a:gd name="T34" fmla="+- 0 1490 1435"/>
                  <a:gd name="T35" fmla="*/ 1490 h 157"/>
                  <a:gd name="T36" fmla="+- 0 417 259"/>
                  <a:gd name="T37" fmla="*/ T36 w 171"/>
                  <a:gd name="T38" fmla="+- 0 1487 1435"/>
                  <a:gd name="T39" fmla="*/ 1487 h 157"/>
                  <a:gd name="T40" fmla="+- 0 417 259"/>
                  <a:gd name="T41" fmla="*/ T40 w 171"/>
                  <a:gd name="T42" fmla="+- 0 1487 1435"/>
                  <a:gd name="T43" fmla="*/ 1487 h 157"/>
                  <a:gd name="T44" fmla="+- 0 417 259"/>
                  <a:gd name="T45" fmla="*/ T44 w 171"/>
                  <a:gd name="T46" fmla="+- 0 1486 1435"/>
                  <a:gd name="T47" fmla="*/ 1486 h 157"/>
                  <a:gd name="T48" fmla="+- 0 417 259"/>
                  <a:gd name="T49" fmla="*/ T48 w 171"/>
                  <a:gd name="T50" fmla="+- 0 1485 1435"/>
                  <a:gd name="T51" fmla="*/ 1485 h 157"/>
                  <a:gd name="T52" fmla="+- 0 415 259"/>
                  <a:gd name="T53" fmla="*/ T52 w 171"/>
                  <a:gd name="T54" fmla="+- 0 1485 1435"/>
                  <a:gd name="T55" fmla="*/ 1485 h 157"/>
                  <a:gd name="T56" fmla="+- 0 398 259"/>
                  <a:gd name="T57" fmla="*/ T56 w 171"/>
                  <a:gd name="T58" fmla="+- 0 1475 1435"/>
                  <a:gd name="T59" fmla="*/ 147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57">
                    <a:moveTo>
                      <a:pt x="139" y="40"/>
                    </a:moveTo>
                    <a:lnTo>
                      <a:pt x="116" y="105"/>
                    </a:lnTo>
                    <a:lnTo>
                      <a:pt x="107" y="123"/>
                    </a:lnTo>
                    <a:lnTo>
                      <a:pt x="110" y="124"/>
                    </a:lnTo>
                    <a:lnTo>
                      <a:pt x="121" y="107"/>
                    </a:lnTo>
                    <a:lnTo>
                      <a:pt x="126" y="98"/>
                    </a:lnTo>
                    <a:lnTo>
                      <a:pt x="142" y="70"/>
                    </a:lnTo>
                    <a:lnTo>
                      <a:pt x="147" y="60"/>
                    </a:lnTo>
                    <a:lnTo>
                      <a:pt x="150" y="55"/>
                    </a:lnTo>
                    <a:lnTo>
                      <a:pt x="158" y="52"/>
                    </a:lnTo>
                    <a:lnTo>
                      <a:pt x="158" y="51"/>
                    </a:lnTo>
                    <a:lnTo>
                      <a:pt x="158" y="50"/>
                    </a:lnTo>
                    <a:lnTo>
                      <a:pt x="156" y="50"/>
                    </a:lnTo>
                    <a:lnTo>
                      <a:pt x="139"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90" name="Freeform 349"/>
              <p:cNvSpPr/>
              <p:nvPr/>
            </p:nvSpPr>
            <p:spPr bwMode="auto">
              <a:xfrm>
                <a:off x="259" y="1435"/>
                <a:ext cx="171" cy="157"/>
              </a:xfrm>
              <a:custGeom>
                <a:gdLst>
                  <a:gd name="T0" fmla="+- 0 276 259"/>
                  <a:gd name="T1" fmla="*/ T0 w 171"/>
                  <a:gd name="T2" fmla="+- 0 1480 1435"/>
                  <a:gd name="T3" fmla="*/ 1480 h 157"/>
                  <a:gd name="T4" fmla="+- 0 274 259"/>
                  <a:gd name="T5" fmla="*/ T4 w 171"/>
                  <a:gd name="T6" fmla="+- 0 1481 1435"/>
                  <a:gd name="T7" fmla="*/ 1481 h 157"/>
                  <a:gd name="T8" fmla="+- 0 281 259"/>
                  <a:gd name="T9" fmla="*/ T8 w 171"/>
                  <a:gd name="T10" fmla="+- 0 1496 1435"/>
                  <a:gd name="T11" fmla="*/ 1496 h 157"/>
                  <a:gd name="T12" fmla="+- 0 286 259"/>
                  <a:gd name="T13" fmla="*/ T12 w 171"/>
                  <a:gd name="T14" fmla="+- 0 1506 1435"/>
                  <a:gd name="T15" fmla="*/ 1506 h 157"/>
                  <a:gd name="T16" fmla="+- 0 293 259"/>
                  <a:gd name="T17" fmla="*/ T16 w 171"/>
                  <a:gd name="T18" fmla="+- 0 1548 1435"/>
                  <a:gd name="T19" fmla="*/ 1548 h 157"/>
                  <a:gd name="T20" fmla="+- 0 292 259"/>
                  <a:gd name="T21" fmla="*/ T20 w 171"/>
                  <a:gd name="T22" fmla="+- 0 1552 1435"/>
                  <a:gd name="T23" fmla="*/ 1552 h 157"/>
                  <a:gd name="T24" fmla="+- 0 293 259"/>
                  <a:gd name="T25" fmla="*/ T24 w 171"/>
                  <a:gd name="T26" fmla="+- 0 1554 1435"/>
                  <a:gd name="T27" fmla="*/ 1554 h 157"/>
                  <a:gd name="T28" fmla="+- 0 294 259"/>
                  <a:gd name="T29" fmla="*/ T28 w 171"/>
                  <a:gd name="T30" fmla="+- 0 1555 1435"/>
                  <a:gd name="T31" fmla="*/ 1555 h 157"/>
                  <a:gd name="T32" fmla="+- 0 294 259"/>
                  <a:gd name="T33" fmla="*/ T32 w 171"/>
                  <a:gd name="T34" fmla="+- 0 1556 1435"/>
                  <a:gd name="T35" fmla="*/ 1556 h 157"/>
                  <a:gd name="T36" fmla="+- 0 296 259"/>
                  <a:gd name="T37" fmla="*/ T36 w 171"/>
                  <a:gd name="T38" fmla="+- 0 1556 1435"/>
                  <a:gd name="T39" fmla="*/ 1556 h 157"/>
                  <a:gd name="T40" fmla="+- 0 307 259"/>
                  <a:gd name="T41" fmla="*/ T40 w 171"/>
                  <a:gd name="T42" fmla="+- 0 1542 1435"/>
                  <a:gd name="T43" fmla="*/ 1542 h 157"/>
                  <a:gd name="T44" fmla="+- 0 307 259"/>
                  <a:gd name="T45" fmla="*/ T44 w 171"/>
                  <a:gd name="T46" fmla="+- 0 1540 1435"/>
                  <a:gd name="T47" fmla="*/ 1540 h 157"/>
                  <a:gd name="T48" fmla="+- 0 304 259"/>
                  <a:gd name="T49" fmla="*/ T48 w 171"/>
                  <a:gd name="T50" fmla="+- 0 1529 1435"/>
                  <a:gd name="T51" fmla="*/ 1529 h 157"/>
                  <a:gd name="T52" fmla="+- 0 302 259"/>
                  <a:gd name="T53" fmla="*/ T52 w 171"/>
                  <a:gd name="T54" fmla="+- 0 1523 1435"/>
                  <a:gd name="T55" fmla="*/ 1523 h 157"/>
                  <a:gd name="T56" fmla="+- 0 297 259"/>
                  <a:gd name="T57" fmla="*/ T56 w 171"/>
                  <a:gd name="T58" fmla="+- 0 1514 1435"/>
                  <a:gd name="T59" fmla="*/ 1514 h 157"/>
                  <a:gd name="T60" fmla="+- 0 289 259"/>
                  <a:gd name="T61" fmla="*/ T60 w 171"/>
                  <a:gd name="T62" fmla="+- 0 1500 1435"/>
                  <a:gd name="T63" fmla="*/ 1500 h 157"/>
                  <a:gd name="T64" fmla="+- 0 276 259"/>
                  <a:gd name="T65" fmla="*/ T64 w 171"/>
                  <a:gd name="T66" fmla="+- 0 1480 1435"/>
                  <a:gd name="T67" fmla="*/ 1480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1" h="157">
                    <a:moveTo>
                      <a:pt x="17" y="45"/>
                    </a:moveTo>
                    <a:lnTo>
                      <a:pt x="15" y="46"/>
                    </a:lnTo>
                    <a:lnTo>
                      <a:pt x="22" y="61"/>
                    </a:lnTo>
                    <a:lnTo>
                      <a:pt x="27" y="71"/>
                    </a:lnTo>
                    <a:lnTo>
                      <a:pt x="34" y="113"/>
                    </a:lnTo>
                    <a:lnTo>
                      <a:pt x="33" y="117"/>
                    </a:lnTo>
                    <a:lnTo>
                      <a:pt x="34" y="119"/>
                    </a:lnTo>
                    <a:lnTo>
                      <a:pt x="35" y="120"/>
                    </a:lnTo>
                    <a:lnTo>
                      <a:pt x="35" y="121"/>
                    </a:lnTo>
                    <a:lnTo>
                      <a:pt x="37" y="121"/>
                    </a:lnTo>
                    <a:lnTo>
                      <a:pt x="48" y="107"/>
                    </a:lnTo>
                    <a:lnTo>
                      <a:pt x="48" y="105"/>
                    </a:lnTo>
                    <a:lnTo>
                      <a:pt x="45" y="94"/>
                    </a:lnTo>
                    <a:lnTo>
                      <a:pt x="43" y="88"/>
                    </a:lnTo>
                    <a:lnTo>
                      <a:pt x="38" y="79"/>
                    </a:lnTo>
                    <a:lnTo>
                      <a:pt x="30" y="65"/>
                    </a:lnTo>
                    <a:lnTo>
                      <a:pt x="17"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6" name="Group 350"/>
            <p:cNvGrpSpPr/>
            <p:nvPr/>
          </p:nvGrpSpPr>
          <p:grpSpPr>
            <a:xfrm>
              <a:off x="440" y="1445"/>
              <a:ext cx="101" cy="147"/>
              <a:chOff x="440" y="1445"/>
              <a:chExt cx="101" cy="147"/>
            </a:xfrm>
          </p:grpSpPr>
          <p:sp>
            <p:nvSpPr>
              <p:cNvPr id="2285" name="Freeform 351"/>
              <p:cNvSpPr/>
              <p:nvPr/>
            </p:nvSpPr>
            <p:spPr bwMode="auto">
              <a:xfrm>
                <a:off x="440" y="1445"/>
                <a:ext cx="101" cy="147"/>
              </a:xfrm>
              <a:custGeom>
                <a:gdLst>
                  <a:gd name="T0" fmla="+- 0 537 440"/>
                  <a:gd name="T1" fmla="*/ T0 w 101"/>
                  <a:gd name="T2" fmla="+- 0 1445 1445"/>
                  <a:gd name="T3" fmla="*/ 1445 h 147"/>
                  <a:gd name="T4" fmla="+- 0 536 440"/>
                  <a:gd name="T5" fmla="*/ T4 w 101"/>
                  <a:gd name="T6" fmla="+- 0 1445 1445"/>
                  <a:gd name="T7" fmla="*/ 1445 h 147"/>
                  <a:gd name="T8" fmla="+- 0 534 440"/>
                  <a:gd name="T9" fmla="*/ T8 w 101"/>
                  <a:gd name="T10" fmla="+- 0 1446 1445"/>
                  <a:gd name="T11" fmla="*/ 1446 h 147"/>
                  <a:gd name="T12" fmla="+- 0 533 440"/>
                  <a:gd name="T13" fmla="*/ T12 w 101"/>
                  <a:gd name="T14" fmla="+- 0 1448 1445"/>
                  <a:gd name="T15" fmla="*/ 1448 h 147"/>
                  <a:gd name="T16" fmla="+- 0 532 440"/>
                  <a:gd name="T17" fmla="*/ T16 w 101"/>
                  <a:gd name="T18" fmla="+- 0 1450 1445"/>
                  <a:gd name="T19" fmla="*/ 1450 h 147"/>
                  <a:gd name="T20" fmla="+- 0 442 440"/>
                  <a:gd name="T21" fmla="*/ T20 w 101"/>
                  <a:gd name="T22" fmla="+- 0 1584 1445"/>
                  <a:gd name="T23" fmla="*/ 1584 h 147"/>
                  <a:gd name="T24" fmla="+- 0 441 440"/>
                  <a:gd name="T25" fmla="*/ T24 w 101"/>
                  <a:gd name="T26" fmla="+- 0 1588 1445"/>
                  <a:gd name="T27" fmla="*/ 1588 h 147"/>
                  <a:gd name="T28" fmla="+- 0 440 440"/>
                  <a:gd name="T29" fmla="*/ T28 w 101"/>
                  <a:gd name="T30" fmla="+- 0 1589 1445"/>
                  <a:gd name="T31" fmla="*/ 1589 h 147"/>
                  <a:gd name="T32" fmla="+- 0 440 440"/>
                  <a:gd name="T33" fmla="*/ T32 w 101"/>
                  <a:gd name="T34" fmla="+- 0 1590 1445"/>
                  <a:gd name="T35" fmla="*/ 1590 h 147"/>
                  <a:gd name="T36" fmla="+- 0 442 440"/>
                  <a:gd name="T37" fmla="*/ T36 w 101"/>
                  <a:gd name="T38" fmla="+- 0 1592 1445"/>
                  <a:gd name="T39" fmla="*/ 1592 h 147"/>
                  <a:gd name="T40" fmla="+- 0 443 440"/>
                  <a:gd name="T41" fmla="*/ T40 w 101"/>
                  <a:gd name="T42" fmla="+- 0 1591 1445"/>
                  <a:gd name="T43" fmla="*/ 1591 h 147"/>
                  <a:gd name="T44" fmla="+- 0 445 440"/>
                  <a:gd name="T45" fmla="*/ T44 w 101"/>
                  <a:gd name="T46" fmla="+- 0 1590 1445"/>
                  <a:gd name="T47" fmla="*/ 1590 h 147"/>
                  <a:gd name="T48" fmla="+- 0 447 440"/>
                  <a:gd name="T49" fmla="*/ T48 w 101"/>
                  <a:gd name="T50" fmla="+- 0 1589 1445"/>
                  <a:gd name="T51" fmla="*/ 1589 h 147"/>
                  <a:gd name="T52" fmla="+- 0 448 440"/>
                  <a:gd name="T53" fmla="*/ T52 w 101"/>
                  <a:gd name="T54" fmla="+- 0 1587 1445"/>
                  <a:gd name="T55" fmla="*/ 1587 h 147"/>
                  <a:gd name="T56" fmla="+- 0 537 440"/>
                  <a:gd name="T57" fmla="*/ T56 w 101"/>
                  <a:gd name="T58" fmla="+- 0 1453 1445"/>
                  <a:gd name="T59" fmla="*/ 1453 h 147"/>
                  <a:gd name="T60" fmla="+- 0 539 440"/>
                  <a:gd name="T61" fmla="*/ T60 w 101"/>
                  <a:gd name="T62" fmla="+- 0 1448 1445"/>
                  <a:gd name="T63" fmla="*/ 1448 h 147"/>
                  <a:gd name="T64" fmla="+- 0 540 440"/>
                  <a:gd name="T65" fmla="*/ T64 w 101"/>
                  <a:gd name="T66" fmla="+- 0 1447 1445"/>
                  <a:gd name="T67" fmla="*/ 1447 h 147"/>
                  <a:gd name="T68" fmla="+- 0 540 440"/>
                  <a:gd name="T69" fmla="*/ T68 w 101"/>
                  <a:gd name="T70" fmla="+- 0 1446 1445"/>
                  <a:gd name="T71" fmla="*/ 1446 h 147"/>
                  <a:gd name="T72" fmla="+- 0 537 440"/>
                  <a:gd name="T73" fmla="*/ T72 w 101"/>
                  <a:gd name="T74" fmla="+- 0 1445 1445"/>
                  <a:gd name="T75" fmla="*/ 1445 h 14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00" h="147">
                    <a:moveTo>
                      <a:pt x="97" y="0"/>
                    </a:moveTo>
                    <a:lnTo>
                      <a:pt x="96" y="0"/>
                    </a:lnTo>
                    <a:lnTo>
                      <a:pt x="94" y="1"/>
                    </a:lnTo>
                    <a:lnTo>
                      <a:pt x="93" y="3"/>
                    </a:lnTo>
                    <a:lnTo>
                      <a:pt x="92" y="5"/>
                    </a:lnTo>
                    <a:lnTo>
                      <a:pt x="2" y="139"/>
                    </a:lnTo>
                    <a:lnTo>
                      <a:pt x="1" y="143"/>
                    </a:lnTo>
                    <a:lnTo>
                      <a:pt x="0" y="144"/>
                    </a:lnTo>
                    <a:lnTo>
                      <a:pt x="0" y="145"/>
                    </a:lnTo>
                    <a:lnTo>
                      <a:pt x="2" y="147"/>
                    </a:lnTo>
                    <a:lnTo>
                      <a:pt x="3" y="146"/>
                    </a:lnTo>
                    <a:lnTo>
                      <a:pt x="5" y="145"/>
                    </a:lnTo>
                    <a:lnTo>
                      <a:pt x="7" y="144"/>
                    </a:lnTo>
                    <a:lnTo>
                      <a:pt x="8" y="142"/>
                    </a:lnTo>
                    <a:lnTo>
                      <a:pt x="97" y="8"/>
                    </a:lnTo>
                    <a:lnTo>
                      <a:pt x="99" y="3"/>
                    </a:lnTo>
                    <a:lnTo>
                      <a:pt x="100" y="2"/>
                    </a:lnTo>
                    <a:lnTo>
                      <a:pt x="100" y="1"/>
                    </a:lnTo>
                    <a:lnTo>
                      <a:pt x="9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7" name="Group 352"/>
            <p:cNvGrpSpPr/>
            <p:nvPr/>
          </p:nvGrpSpPr>
          <p:grpSpPr>
            <a:xfrm>
              <a:off x="554" y="1439"/>
              <a:ext cx="168" cy="159"/>
              <a:chOff x="554" y="1439"/>
              <a:chExt cx="168" cy="159"/>
            </a:xfrm>
          </p:grpSpPr>
          <p:sp>
            <p:nvSpPr>
              <p:cNvPr id="2279" name="Freeform 353"/>
              <p:cNvSpPr/>
              <p:nvPr/>
            </p:nvSpPr>
            <p:spPr bwMode="auto">
              <a:xfrm>
                <a:off x="554" y="1439"/>
                <a:ext cx="168" cy="159"/>
              </a:xfrm>
              <a:custGeom>
                <a:gdLst>
                  <a:gd name="T0" fmla="+- 0 632 554"/>
                  <a:gd name="T1" fmla="*/ T0 w 168"/>
                  <a:gd name="T2" fmla="+- 0 1504 1439"/>
                  <a:gd name="T3" fmla="*/ 1504 h 159"/>
                  <a:gd name="T4" fmla="+- 0 621 554"/>
                  <a:gd name="T5" fmla="*/ T4 w 168"/>
                  <a:gd name="T6" fmla="+- 0 1504 1439"/>
                  <a:gd name="T7" fmla="*/ 1504 h 159"/>
                  <a:gd name="T8" fmla="+- 0 620 554"/>
                  <a:gd name="T9" fmla="*/ T8 w 168"/>
                  <a:gd name="T10" fmla="+- 0 1520 1439"/>
                  <a:gd name="T11" fmla="*/ 1520 h 159"/>
                  <a:gd name="T12" fmla="+- 0 617 554"/>
                  <a:gd name="T13" fmla="*/ T12 w 168"/>
                  <a:gd name="T14" fmla="+- 0 1529 1439"/>
                  <a:gd name="T15" fmla="*/ 1529 h 159"/>
                  <a:gd name="T16" fmla="+- 0 573 554"/>
                  <a:gd name="T17" fmla="*/ T16 w 168"/>
                  <a:gd name="T18" fmla="+- 0 1584 1439"/>
                  <a:gd name="T19" fmla="*/ 1584 h 159"/>
                  <a:gd name="T20" fmla="+- 0 554 554"/>
                  <a:gd name="T21" fmla="*/ T20 w 168"/>
                  <a:gd name="T22" fmla="+- 0 1595 1439"/>
                  <a:gd name="T23" fmla="*/ 1595 h 159"/>
                  <a:gd name="T24" fmla="+- 0 555 554"/>
                  <a:gd name="T25" fmla="*/ T24 w 168"/>
                  <a:gd name="T26" fmla="+- 0 1597 1439"/>
                  <a:gd name="T27" fmla="*/ 1597 h 159"/>
                  <a:gd name="T28" fmla="+- 0 616 554"/>
                  <a:gd name="T29" fmla="*/ T28 w 168"/>
                  <a:gd name="T30" fmla="+- 0 1556 1439"/>
                  <a:gd name="T31" fmla="*/ 1556 h 159"/>
                  <a:gd name="T32" fmla="+- 0 629 554"/>
                  <a:gd name="T33" fmla="*/ T32 w 168"/>
                  <a:gd name="T34" fmla="+- 0 1525 1439"/>
                  <a:gd name="T35" fmla="*/ 1525 h 159"/>
                  <a:gd name="T36" fmla="+- 0 632 554"/>
                  <a:gd name="T37" fmla="*/ T36 w 168"/>
                  <a:gd name="T38" fmla="+- 0 1504 1439"/>
                  <a:gd name="T39" fmla="*/ 1504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8" h="159">
                    <a:moveTo>
                      <a:pt x="78" y="65"/>
                    </a:moveTo>
                    <a:lnTo>
                      <a:pt x="67" y="65"/>
                    </a:lnTo>
                    <a:lnTo>
                      <a:pt x="66" y="81"/>
                    </a:lnTo>
                    <a:lnTo>
                      <a:pt x="63" y="90"/>
                    </a:lnTo>
                    <a:lnTo>
                      <a:pt x="19" y="145"/>
                    </a:lnTo>
                    <a:lnTo>
                      <a:pt x="0" y="156"/>
                    </a:lnTo>
                    <a:lnTo>
                      <a:pt x="1" y="158"/>
                    </a:lnTo>
                    <a:lnTo>
                      <a:pt x="62" y="117"/>
                    </a:lnTo>
                    <a:lnTo>
                      <a:pt x="75" y="86"/>
                    </a:lnTo>
                    <a:lnTo>
                      <a:pt x="78"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0" name="Freeform 354"/>
              <p:cNvSpPr/>
              <p:nvPr/>
            </p:nvSpPr>
            <p:spPr bwMode="auto">
              <a:xfrm>
                <a:off x="554" y="1439"/>
                <a:ext cx="168" cy="159"/>
              </a:xfrm>
              <a:custGeom>
                <a:gdLst>
                  <a:gd name="T0" fmla="+- 0 658 554"/>
                  <a:gd name="T1" fmla="*/ T0 w 168"/>
                  <a:gd name="T2" fmla="+- 0 1504 1439"/>
                  <a:gd name="T3" fmla="*/ 1504 h 159"/>
                  <a:gd name="T4" fmla="+- 0 646 554"/>
                  <a:gd name="T5" fmla="*/ T4 w 168"/>
                  <a:gd name="T6" fmla="+- 0 1504 1439"/>
                  <a:gd name="T7" fmla="*/ 1504 h 159"/>
                  <a:gd name="T8" fmla="+- 0 646 554"/>
                  <a:gd name="T9" fmla="*/ T8 w 168"/>
                  <a:gd name="T10" fmla="+- 0 1587 1439"/>
                  <a:gd name="T11" fmla="*/ 1587 h 159"/>
                  <a:gd name="T12" fmla="+- 0 647 554"/>
                  <a:gd name="T13" fmla="*/ T12 w 168"/>
                  <a:gd name="T14" fmla="+- 0 1589 1439"/>
                  <a:gd name="T15" fmla="*/ 1589 h 159"/>
                  <a:gd name="T16" fmla="+- 0 651 554"/>
                  <a:gd name="T17" fmla="*/ T16 w 168"/>
                  <a:gd name="T18" fmla="+- 0 1592 1439"/>
                  <a:gd name="T19" fmla="*/ 1592 h 159"/>
                  <a:gd name="T20" fmla="+- 0 659 554"/>
                  <a:gd name="T21" fmla="*/ T20 w 168"/>
                  <a:gd name="T22" fmla="+- 0 1593 1439"/>
                  <a:gd name="T23" fmla="*/ 1593 h 159"/>
                  <a:gd name="T24" fmla="+- 0 692 554"/>
                  <a:gd name="T25" fmla="*/ T24 w 168"/>
                  <a:gd name="T26" fmla="+- 0 1594 1439"/>
                  <a:gd name="T27" fmla="*/ 1594 h 159"/>
                  <a:gd name="T28" fmla="+- 0 704 554"/>
                  <a:gd name="T29" fmla="*/ T28 w 168"/>
                  <a:gd name="T30" fmla="+- 0 1593 1439"/>
                  <a:gd name="T31" fmla="*/ 1593 h 159"/>
                  <a:gd name="T32" fmla="+- 0 712 554"/>
                  <a:gd name="T33" fmla="*/ T32 w 168"/>
                  <a:gd name="T34" fmla="+- 0 1590 1439"/>
                  <a:gd name="T35" fmla="*/ 1590 h 159"/>
                  <a:gd name="T36" fmla="+- 0 715 554"/>
                  <a:gd name="T37" fmla="*/ T36 w 168"/>
                  <a:gd name="T38" fmla="+- 0 1589 1439"/>
                  <a:gd name="T39" fmla="*/ 1589 h 159"/>
                  <a:gd name="T40" fmla="+- 0 719 554"/>
                  <a:gd name="T41" fmla="*/ T40 w 168"/>
                  <a:gd name="T42" fmla="+- 0 1585 1439"/>
                  <a:gd name="T43" fmla="*/ 1585 h 159"/>
                  <a:gd name="T44" fmla="+- 0 720 554"/>
                  <a:gd name="T45" fmla="*/ T44 w 168"/>
                  <a:gd name="T46" fmla="+- 0 1583 1439"/>
                  <a:gd name="T47" fmla="*/ 1583 h 159"/>
                  <a:gd name="T48" fmla="+- 0 696 554"/>
                  <a:gd name="T49" fmla="*/ T48 w 168"/>
                  <a:gd name="T50" fmla="+- 0 1583 1439"/>
                  <a:gd name="T51" fmla="*/ 1583 h 159"/>
                  <a:gd name="T52" fmla="+- 0 688 554"/>
                  <a:gd name="T53" fmla="*/ T52 w 168"/>
                  <a:gd name="T54" fmla="+- 0 1583 1439"/>
                  <a:gd name="T55" fmla="*/ 1583 h 159"/>
                  <a:gd name="T56" fmla="+- 0 665 554"/>
                  <a:gd name="T57" fmla="*/ T56 w 168"/>
                  <a:gd name="T58" fmla="+- 0 1582 1439"/>
                  <a:gd name="T59" fmla="*/ 1582 h 159"/>
                  <a:gd name="T60" fmla="+- 0 664 554"/>
                  <a:gd name="T61" fmla="*/ T60 w 168"/>
                  <a:gd name="T62" fmla="+- 0 1582 1439"/>
                  <a:gd name="T63" fmla="*/ 1582 h 159"/>
                  <a:gd name="T64" fmla="+- 0 661 554"/>
                  <a:gd name="T65" fmla="*/ T64 w 168"/>
                  <a:gd name="T66" fmla="+- 0 1582 1439"/>
                  <a:gd name="T67" fmla="*/ 1582 h 159"/>
                  <a:gd name="T68" fmla="+- 0 659 554"/>
                  <a:gd name="T69" fmla="*/ T68 w 168"/>
                  <a:gd name="T70" fmla="+- 0 1581 1439"/>
                  <a:gd name="T71" fmla="*/ 1581 h 159"/>
                  <a:gd name="T72" fmla="+- 0 658 554"/>
                  <a:gd name="T73" fmla="*/ T72 w 168"/>
                  <a:gd name="T74" fmla="+- 0 1579 1439"/>
                  <a:gd name="T75" fmla="*/ 1579 h 159"/>
                  <a:gd name="T76" fmla="+- 0 658 554"/>
                  <a:gd name="T77" fmla="*/ T76 w 168"/>
                  <a:gd name="T78" fmla="+- 0 1577 1439"/>
                  <a:gd name="T79" fmla="*/ 1577 h 159"/>
                  <a:gd name="T80" fmla="+- 0 658 554"/>
                  <a:gd name="T81" fmla="*/ T80 w 168"/>
                  <a:gd name="T82" fmla="+- 0 1504 1439"/>
                  <a:gd name="T83" fmla="*/ 1504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8" h="159">
                    <a:moveTo>
                      <a:pt x="104" y="65"/>
                    </a:moveTo>
                    <a:lnTo>
                      <a:pt x="92" y="65"/>
                    </a:lnTo>
                    <a:lnTo>
                      <a:pt x="92" y="148"/>
                    </a:lnTo>
                    <a:lnTo>
                      <a:pt x="93" y="150"/>
                    </a:lnTo>
                    <a:lnTo>
                      <a:pt x="97" y="153"/>
                    </a:lnTo>
                    <a:lnTo>
                      <a:pt x="105" y="154"/>
                    </a:lnTo>
                    <a:lnTo>
                      <a:pt x="138" y="155"/>
                    </a:lnTo>
                    <a:lnTo>
                      <a:pt x="150" y="154"/>
                    </a:lnTo>
                    <a:lnTo>
                      <a:pt x="158" y="151"/>
                    </a:lnTo>
                    <a:lnTo>
                      <a:pt x="161" y="150"/>
                    </a:lnTo>
                    <a:lnTo>
                      <a:pt x="165" y="146"/>
                    </a:lnTo>
                    <a:lnTo>
                      <a:pt x="166" y="144"/>
                    </a:lnTo>
                    <a:lnTo>
                      <a:pt x="142" y="144"/>
                    </a:lnTo>
                    <a:lnTo>
                      <a:pt x="134" y="144"/>
                    </a:lnTo>
                    <a:lnTo>
                      <a:pt x="111" y="143"/>
                    </a:lnTo>
                    <a:lnTo>
                      <a:pt x="110" y="143"/>
                    </a:lnTo>
                    <a:lnTo>
                      <a:pt x="107" y="143"/>
                    </a:lnTo>
                    <a:lnTo>
                      <a:pt x="105" y="142"/>
                    </a:lnTo>
                    <a:lnTo>
                      <a:pt x="104" y="140"/>
                    </a:lnTo>
                    <a:lnTo>
                      <a:pt x="104" y="138"/>
                    </a:lnTo>
                    <a:lnTo>
                      <a:pt x="104"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1" name="Freeform 355"/>
              <p:cNvSpPr/>
              <p:nvPr/>
            </p:nvSpPr>
            <p:spPr bwMode="auto">
              <a:xfrm>
                <a:off x="554" y="1439"/>
                <a:ext cx="168" cy="159"/>
              </a:xfrm>
              <a:custGeom>
                <a:gdLst>
                  <a:gd name="T0" fmla="+- 0 713 554"/>
                  <a:gd name="T1" fmla="*/ T0 w 168"/>
                  <a:gd name="T2" fmla="+- 0 1542 1439"/>
                  <a:gd name="T3" fmla="*/ 1542 h 159"/>
                  <a:gd name="T4" fmla="+- 0 710 554"/>
                  <a:gd name="T5" fmla="*/ T4 w 168"/>
                  <a:gd name="T6" fmla="+- 0 1542 1439"/>
                  <a:gd name="T7" fmla="*/ 1542 h 159"/>
                  <a:gd name="T8" fmla="+- 0 707 554"/>
                  <a:gd name="T9" fmla="*/ T8 w 168"/>
                  <a:gd name="T10" fmla="+- 0 1567 1439"/>
                  <a:gd name="T11" fmla="*/ 1567 h 159"/>
                  <a:gd name="T12" fmla="+- 0 707 554"/>
                  <a:gd name="T13" fmla="*/ T12 w 168"/>
                  <a:gd name="T14" fmla="+- 0 1571 1439"/>
                  <a:gd name="T15" fmla="*/ 1571 h 159"/>
                  <a:gd name="T16" fmla="+- 0 696 554"/>
                  <a:gd name="T17" fmla="*/ T16 w 168"/>
                  <a:gd name="T18" fmla="+- 0 1583 1439"/>
                  <a:gd name="T19" fmla="*/ 1583 h 159"/>
                  <a:gd name="T20" fmla="+- 0 720 554"/>
                  <a:gd name="T21" fmla="*/ T20 w 168"/>
                  <a:gd name="T22" fmla="+- 0 1583 1439"/>
                  <a:gd name="T23" fmla="*/ 1583 h 159"/>
                  <a:gd name="T24" fmla="+- 0 721 554"/>
                  <a:gd name="T25" fmla="*/ T24 w 168"/>
                  <a:gd name="T26" fmla="+- 0 1582 1439"/>
                  <a:gd name="T27" fmla="*/ 1582 h 159"/>
                  <a:gd name="T28" fmla="+- 0 722 554"/>
                  <a:gd name="T29" fmla="*/ T28 w 168"/>
                  <a:gd name="T30" fmla="+- 0 1577 1439"/>
                  <a:gd name="T31" fmla="*/ 1577 h 159"/>
                  <a:gd name="T32" fmla="+- 0 719 554"/>
                  <a:gd name="T33" fmla="*/ T32 w 168"/>
                  <a:gd name="T34" fmla="+- 0 1576 1439"/>
                  <a:gd name="T35" fmla="*/ 1576 h 159"/>
                  <a:gd name="T36" fmla="+- 0 717 554"/>
                  <a:gd name="T37" fmla="*/ T36 w 168"/>
                  <a:gd name="T38" fmla="+- 0 1574 1439"/>
                  <a:gd name="T39" fmla="*/ 1574 h 159"/>
                  <a:gd name="T40" fmla="+- 0 714 554"/>
                  <a:gd name="T41" fmla="*/ T40 w 168"/>
                  <a:gd name="T42" fmla="+- 0 1570 1439"/>
                  <a:gd name="T43" fmla="*/ 1570 h 159"/>
                  <a:gd name="T44" fmla="+- 0 713 554"/>
                  <a:gd name="T45" fmla="*/ T44 w 168"/>
                  <a:gd name="T46" fmla="+- 0 1567 1439"/>
                  <a:gd name="T47" fmla="*/ 1567 h 159"/>
                  <a:gd name="T48" fmla="+- 0 712 554"/>
                  <a:gd name="T49" fmla="*/ T48 w 168"/>
                  <a:gd name="T50" fmla="+- 0 1560 1439"/>
                  <a:gd name="T51" fmla="*/ 1560 h 159"/>
                  <a:gd name="T52" fmla="+- 0 713 554"/>
                  <a:gd name="T53" fmla="*/ T52 w 168"/>
                  <a:gd name="T54" fmla="+- 0 1548 1439"/>
                  <a:gd name="T55" fmla="*/ 1548 h 159"/>
                  <a:gd name="T56" fmla="+- 0 713 554"/>
                  <a:gd name="T57" fmla="*/ T56 w 168"/>
                  <a:gd name="T58" fmla="+- 0 1542 1439"/>
                  <a:gd name="T59" fmla="*/ 1542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8" h="159">
                    <a:moveTo>
                      <a:pt x="159" y="103"/>
                    </a:moveTo>
                    <a:lnTo>
                      <a:pt x="156" y="103"/>
                    </a:lnTo>
                    <a:lnTo>
                      <a:pt x="153" y="128"/>
                    </a:lnTo>
                    <a:lnTo>
                      <a:pt x="153" y="132"/>
                    </a:lnTo>
                    <a:lnTo>
                      <a:pt x="142" y="144"/>
                    </a:lnTo>
                    <a:lnTo>
                      <a:pt x="166" y="144"/>
                    </a:lnTo>
                    <a:lnTo>
                      <a:pt x="167" y="143"/>
                    </a:lnTo>
                    <a:lnTo>
                      <a:pt x="168" y="138"/>
                    </a:lnTo>
                    <a:lnTo>
                      <a:pt x="165" y="137"/>
                    </a:lnTo>
                    <a:lnTo>
                      <a:pt x="163" y="135"/>
                    </a:lnTo>
                    <a:lnTo>
                      <a:pt x="160" y="131"/>
                    </a:lnTo>
                    <a:lnTo>
                      <a:pt x="159" y="128"/>
                    </a:lnTo>
                    <a:lnTo>
                      <a:pt x="158" y="121"/>
                    </a:lnTo>
                    <a:lnTo>
                      <a:pt x="159" y="109"/>
                    </a:lnTo>
                    <a:lnTo>
                      <a:pt x="159"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2" name="Freeform 356"/>
              <p:cNvSpPr/>
              <p:nvPr/>
            </p:nvSpPr>
            <p:spPr bwMode="auto">
              <a:xfrm>
                <a:off x="554" y="1439"/>
                <a:ext cx="168" cy="159"/>
              </a:xfrm>
              <a:custGeom>
                <a:gdLst>
                  <a:gd name="T0" fmla="+- 0 699 554"/>
                  <a:gd name="T1" fmla="*/ T0 w 168"/>
                  <a:gd name="T2" fmla="+- 0 1488 1439"/>
                  <a:gd name="T3" fmla="*/ 1488 h 159"/>
                  <a:gd name="T4" fmla="+- 0 688 554"/>
                  <a:gd name="T5" fmla="*/ T4 w 168"/>
                  <a:gd name="T6" fmla="+- 0 1499 1439"/>
                  <a:gd name="T7" fmla="*/ 1499 h 159"/>
                  <a:gd name="T8" fmla="+- 0 563 554"/>
                  <a:gd name="T9" fmla="*/ T8 w 168"/>
                  <a:gd name="T10" fmla="+- 0 1499 1439"/>
                  <a:gd name="T11" fmla="*/ 1499 h 159"/>
                  <a:gd name="T12" fmla="+- 0 572 554"/>
                  <a:gd name="T13" fmla="*/ T12 w 168"/>
                  <a:gd name="T14" fmla="+- 0 1507 1439"/>
                  <a:gd name="T15" fmla="*/ 1507 h 159"/>
                  <a:gd name="T16" fmla="+- 0 576 554"/>
                  <a:gd name="T17" fmla="*/ T16 w 168"/>
                  <a:gd name="T18" fmla="+- 0 1505 1439"/>
                  <a:gd name="T19" fmla="*/ 1505 h 159"/>
                  <a:gd name="T20" fmla="+- 0 579 554"/>
                  <a:gd name="T21" fmla="*/ T20 w 168"/>
                  <a:gd name="T22" fmla="+- 0 1504 1439"/>
                  <a:gd name="T23" fmla="*/ 1504 h 159"/>
                  <a:gd name="T24" fmla="+- 0 711 554"/>
                  <a:gd name="T25" fmla="*/ T24 w 168"/>
                  <a:gd name="T26" fmla="+- 0 1504 1439"/>
                  <a:gd name="T27" fmla="*/ 1504 h 159"/>
                  <a:gd name="T28" fmla="+- 0 712 554"/>
                  <a:gd name="T29" fmla="*/ T28 w 168"/>
                  <a:gd name="T30" fmla="+- 0 1504 1439"/>
                  <a:gd name="T31" fmla="*/ 1504 h 159"/>
                  <a:gd name="T32" fmla="+- 0 713 554"/>
                  <a:gd name="T33" fmla="*/ T32 w 168"/>
                  <a:gd name="T34" fmla="+- 0 1502 1439"/>
                  <a:gd name="T35" fmla="*/ 1502 h 159"/>
                  <a:gd name="T36" fmla="+- 0 712 554"/>
                  <a:gd name="T37" fmla="*/ T36 w 168"/>
                  <a:gd name="T38" fmla="+- 0 1501 1439"/>
                  <a:gd name="T39" fmla="*/ 1501 h 159"/>
                  <a:gd name="T40" fmla="+- 0 711 554"/>
                  <a:gd name="T41" fmla="*/ T40 w 168"/>
                  <a:gd name="T42" fmla="+- 0 1500 1439"/>
                  <a:gd name="T43" fmla="*/ 1500 h 159"/>
                  <a:gd name="T44" fmla="+- 0 699 554"/>
                  <a:gd name="T45" fmla="*/ T44 w 168"/>
                  <a:gd name="T46" fmla="+- 0 1488 1439"/>
                  <a:gd name="T47" fmla="*/ 1488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59">
                    <a:moveTo>
                      <a:pt x="145" y="49"/>
                    </a:moveTo>
                    <a:lnTo>
                      <a:pt x="134" y="60"/>
                    </a:lnTo>
                    <a:lnTo>
                      <a:pt x="9" y="60"/>
                    </a:lnTo>
                    <a:lnTo>
                      <a:pt x="18" y="68"/>
                    </a:lnTo>
                    <a:lnTo>
                      <a:pt x="22" y="66"/>
                    </a:lnTo>
                    <a:lnTo>
                      <a:pt x="25" y="65"/>
                    </a:lnTo>
                    <a:lnTo>
                      <a:pt x="157" y="65"/>
                    </a:lnTo>
                    <a:lnTo>
                      <a:pt x="158" y="65"/>
                    </a:lnTo>
                    <a:lnTo>
                      <a:pt x="159" y="63"/>
                    </a:lnTo>
                    <a:lnTo>
                      <a:pt x="158" y="62"/>
                    </a:lnTo>
                    <a:lnTo>
                      <a:pt x="157" y="61"/>
                    </a:lnTo>
                    <a:lnTo>
                      <a:pt x="145"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3" name="Freeform 357"/>
              <p:cNvSpPr/>
              <p:nvPr/>
            </p:nvSpPr>
            <p:spPr bwMode="auto">
              <a:xfrm>
                <a:off x="554" y="1439"/>
                <a:ext cx="168" cy="159"/>
              </a:xfrm>
              <a:custGeom>
                <a:gdLst>
                  <a:gd name="T0" fmla="+- 0 636 554"/>
                  <a:gd name="T1" fmla="*/ T0 w 168"/>
                  <a:gd name="T2" fmla="+- 0 1455 1439"/>
                  <a:gd name="T3" fmla="*/ 1455 h 159"/>
                  <a:gd name="T4" fmla="+- 0 624 554"/>
                  <a:gd name="T5" fmla="*/ T4 w 168"/>
                  <a:gd name="T6" fmla="+- 0 1455 1439"/>
                  <a:gd name="T7" fmla="*/ 1455 h 159"/>
                  <a:gd name="T8" fmla="+- 0 624 554"/>
                  <a:gd name="T9" fmla="*/ T8 w 168"/>
                  <a:gd name="T10" fmla="+- 0 1466 1439"/>
                  <a:gd name="T11" fmla="*/ 1466 h 159"/>
                  <a:gd name="T12" fmla="+- 0 623 554"/>
                  <a:gd name="T13" fmla="*/ T12 w 168"/>
                  <a:gd name="T14" fmla="+- 0 1487 1439"/>
                  <a:gd name="T15" fmla="*/ 1487 h 159"/>
                  <a:gd name="T16" fmla="+- 0 623 554"/>
                  <a:gd name="T17" fmla="*/ T16 w 168"/>
                  <a:gd name="T18" fmla="+- 0 1488 1439"/>
                  <a:gd name="T19" fmla="*/ 1488 h 159"/>
                  <a:gd name="T20" fmla="+- 0 622 554"/>
                  <a:gd name="T21" fmla="*/ T20 w 168"/>
                  <a:gd name="T22" fmla="+- 0 1492 1439"/>
                  <a:gd name="T23" fmla="*/ 1492 h 159"/>
                  <a:gd name="T24" fmla="+- 0 622 554"/>
                  <a:gd name="T25" fmla="*/ T24 w 168"/>
                  <a:gd name="T26" fmla="+- 0 1499 1439"/>
                  <a:gd name="T27" fmla="*/ 1499 h 159"/>
                  <a:gd name="T28" fmla="+- 0 633 554"/>
                  <a:gd name="T29" fmla="*/ T28 w 168"/>
                  <a:gd name="T30" fmla="+- 0 1499 1439"/>
                  <a:gd name="T31" fmla="*/ 1499 h 159"/>
                  <a:gd name="T32" fmla="+- 0 635 554"/>
                  <a:gd name="T33" fmla="*/ T32 w 168"/>
                  <a:gd name="T34" fmla="+- 0 1481 1439"/>
                  <a:gd name="T35" fmla="*/ 1481 h 159"/>
                  <a:gd name="T36" fmla="+- 0 636 554"/>
                  <a:gd name="T37" fmla="*/ T36 w 168"/>
                  <a:gd name="T38" fmla="+- 0 1455 1439"/>
                  <a:gd name="T39" fmla="*/ 145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8" h="159">
                    <a:moveTo>
                      <a:pt x="82" y="16"/>
                    </a:moveTo>
                    <a:lnTo>
                      <a:pt x="70" y="16"/>
                    </a:lnTo>
                    <a:lnTo>
                      <a:pt x="70" y="27"/>
                    </a:lnTo>
                    <a:lnTo>
                      <a:pt x="69" y="48"/>
                    </a:lnTo>
                    <a:lnTo>
                      <a:pt x="69" y="49"/>
                    </a:lnTo>
                    <a:lnTo>
                      <a:pt x="68" y="53"/>
                    </a:lnTo>
                    <a:lnTo>
                      <a:pt x="68" y="60"/>
                    </a:lnTo>
                    <a:lnTo>
                      <a:pt x="79" y="60"/>
                    </a:lnTo>
                    <a:lnTo>
                      <a:pt x="81" y="42"/>
                    </a:lnTo>
                    <a:lnTo>
                      <a:pt x="82"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84" name="Freeform 358"/>
              <p:cNvSpPr/>
              <p:nvPr/>
            </p:nvSpPr>
            <p:spPr bwMode="auto">
              <a:xfrm>
                <a:off x="554" y="1439"/>
                <a:ext cx="168" cy="159"/>
              </a:xfrm>
              <a:custGeom>
                <a:gdLst>
                  <a:gd name="T0" fmla="+- 0 686 554"/>
                  <a:gd name="T1" fmla="*/ T0 w 168"/>
                  <a:gd name="T2" fmla="+- 0 1439 1439"/>
                  <a:gd name="T3" fmla="*/ 1439 h 159"/>
                  <a:gd name="T4" fmla="+- 0 676 554"/>
                  <a:gd name="T5" fmla="*/ T4 w 168"/>
                  <a:gd name="T6" fmla="+- 0 1450 1439"/>
                  <a:gd name="T7" fmla="*/ 1450 h 159"/>
                  <a:gd name="T8" fmla="+- 0 575 554"/>
                  <a:gd name="T9" fmla="*/ T8 w 168"/>
                  <a:gd name="T10" fmla="+- 0 1450 1439"/>
                  <a:gd name="T11" fmla="*/ 1450 h 159"/>
                  <a:gd name="T12" fmla="+- 0 582 554"/>
                  <a:gd name="T13" fmla="*/ T12 w 168"/>
                  <a:gd name="T14" fmla="+- 0 1458 1439"/>
                  <a:gd name="T15" fmla="*/ 1458 h 159"/>
                  <a:gd name="T16" fmla="+- 0 585 554"/>
                  <a:gd name="T17" fmla="*/ T16 w 168"/>
                  <a:gd name="T18" fmla="+- 0 1456 1439"/>
                  <a:gd name="T19" fmla="*/ 1456 h 159"/>
                  <a:gd name="T20" fmla="+- 0 589 554"/>
                  <a:gd name="T21" fmla="*/ T20 w 168"/>
                  <a:gd name="T22" fmla="+- 0 1455 1439"/>
                  <a:gd name="T23" fmla="*/ 1455 h 159"/>
                  <a:gd name="T24" fmla="+- 0 699 554"/>
                  <a:gd name="T25" fmla="*/ T24 w 168"/>
                  <a:gd name="T26" fmla="+- 0 1455 1439"/>
                  <a:gd name="T27" fmla="*/ 1455 h 159"/>
                  <a:gd name="T28" fmla="+- 0 700 554"/>
                  <a:gd name="T29" fmla="*/ T28 w 168"/>
                  <a:gd name="T30" fmla="+- 0 1454 1439"/>
                  <a:gd name="T31" fmla="*/ 1454 h 159"/>
                  <a:gd name="T32" fmla="+- 0 700 554"/>
                  <a:gd name="T33" fmla="*/ T32 w 168"/>
                  <a:gd name="T34" fmla="+- 0 1453 1439"/>
                  <a:gd name="T35" fmla="*/ 1453 h 159"/>
                  <a:gd name="T36" fmla="+- 0 700 554"/>
                  <a:gd name="T37" fmla="*/ T36 w 168"/>
                  <a:gd name="T38" fmla="+- 0 1452 1439"/>
                  <a:gd name="T39" fmla="*/ 1452 h 159"/>
                  <a:gd name="T40" fmla="+- 0 698 554"/>
                  <a:gd name="T41" fmla="*/ T40 w 168"/>
                  <a:gd name="T42" fmla="+- 0 1451 1439"/>
                  <a:gd name="T43" fmla="*/ 1451 h 159"/>
                  <a:gd name="T44" fmla="+- 0 686 554"/>
                  <a:gd name="T45" fmla="*/ T44 w 168"/>
                  <a:gd name="T46" fmla="+- 0 1439 1439"/>
                  <a:gd name="T47" fmla="*/ 1439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59">
                    <a:moveTo>
                      <a:pt x="132" y="0"/>
                    </a:moveTo>
                    <a:lnTo>
                      <a:pt x="122" y="11"/>
                    </a:lnTo>
                    <a:lnTo>
                      <a:pt x="21" y="11"/>
                    </a:lnTo>
                    <a:lnTo>
                      <a:pt x="28" y="19"/>
                    </a:lnTo>
                    <a:lnTo>
                      <a:pt x="31" y="17"/>
                    </a:lnTo>
                    <a:lnTo>
                      <a:pt x="35" y="16"/>
                    </a:lnTo>
                    <a:lnTo>
                      <a:pt x="145" y="16"/>
                    </a:lnTo>
                    <a:lnTo>
                      <a:pt x="146" y="15"/>
                    </a:lnTo>
                    <a:lnTo>
                      <a:pt x="146" y="14"/>
                    </a:lnTo>
                    <a:lnTo>
                      <a:pt x="146" y="13"/>
                    </a:lnTo>
                    <a:lnTo>
                      <a:pt x="144" y="12"/>
                    </a:lnTo>
                    <a:lnTo>
                      <a:pt x="13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8" name="Group 359"/>
            <p:cNvGrpSpPr/>
            <p:nvPr/>
          </p:nvGrpSpPr>
          <p:grpSpPr>
            <a:xfrm>
              <a:off x="732" y="1435"/>
              <a:ext cx="171" cy="157"/>
              <a:chOff x="732" y="1435"/>
              <a:chExt cx="171" cy="157"/>
            </a:xfrm>
          </p:grpSpPr>
          <p:sp>
            <p:nvSpPr>
              <p:cNvPr id="2274" name="Freeform 360"/>
              <p:cNvSpPr/>
              <p:nvPr/>
            </p:nvSpPr>
            <p:spPr bwMode="auto">
              <a:xfrm>
                <a:off x="732" y="1435"/>
                <a:ext cx="171" cy="157"/>
              </a:xfrm>
              <a:custGeom>
                <a:gdLst>
                  <a:gd name="T0" fmla="+- 0 889 732"/>
                  <a:gd name="T1" fmla="*/ T0 w 171"/>
                  <a:gd name="T2" fmla="+- 0 1572 1435"/>
                  <a:gd name="T3" fmla="*/ 1572 h 157"/>
                  <a:gd name="T4" fmla="+- 0 878 732"/>
                  <a:gd name="T5" fmla="*/ T4 w 171"/>
                  <a:gd name="T6" fmla="+- 0 1585 1435"/>
                  <a:gd name="T7" fmla="*/ 1585 h 157"/>
                  <a:gd name="T8" fmla="+- 0 732 732"/>
                  <a:gd name="T9" fmla="*/ T8 w 171"/>
                  <a:gd name="T10" fmla="+- 0 1585 1435"/>
                  <a:gd name="T11" fmla="*/ 1585 h 157"/>
                  <a:gd name="T12" fmla="+- 0 739 732"/>
                  <a:gd name="T13" fmla="*/ T12 w 171"/>
                  <a:gd name="T14" fmla="+- 0 1592 1435"/>
                  <a:gd name="T15" fmla="*/ 1592 h 157"/>
                  <a:gd name="T16" fmla="+- 0 743 732"/>
                  <a:gd name="T17" fmla="*/ T16 w 171"/>
                  <a:gd name="T18" fmla="+- 0 1590 1435"/>
                  <a:gd name="T19" fmla="*/ 1590 h 157"/>
                  <a:gd name="T20" fmla="+- 0 747 732"/>
                  <a:gd name="T21" fmla="*/ T20 w 171"/>
                  <a:gd name="T22" fmla="+- 0 1589 1435"/>
                  <a:gd name="T23" fmla="*/ 1589 h 157"/>
                  <a:gd name="T24" fmla="+- 0 888 732"/>
                  <a:gd name="T25" fmla="*/ T24 w 171"/>
                  <a:gd name="T26" fmla="+- 0 1589 1435"/>
                  <a:gd name="T27" fmla="*/ 1589 h 157"/>
                  <a:gd name="T28" fmla="+- 0 903 732"/>
                  <a:gd name="T29" fmla="*/ T28 w 171"/>
                  <a:gd name="T30" fmla="+- 0 1589 1435"/>
                  <a:gd name="T31" fmla="*/ 1589 h 157"/>
                  <a:gd name="T32" fmla="+- 0 903 732"/>
                  <a:gd name="T33" fmla="*/ T32 w 171"/>
                  <a:gd name="T34" fmla="+- 0 1588 1435"/>
                  <a:gd name="T35" fmla="*/ 1588 h 157"/>
                  <a:gd name="T36" fmla="+- 0 903 732"/>
                  <a:gd name="T37" fmla="*/ T36 w 171"/>
                  <a:gd name="T38" fmla="+- 0 1588 1435"/>
                  <a:gd name="T39" fmla="*/ 1588 h 157"/>
                  <a:gd name="T40" fmla="+- 0 902 732"/>
                  <a:gd name="T41" fmla="*/ T40 w 171"/>
                  <a:gd name="T42" fmla="+- 0 1587 1435"/>
                  <a:gd name="T43" fmla="*/ 1587 h 157"/>
                  <a:gd name="T44" fmla="+- 0 889 732"/>
                  <a:gd name="T45" fmla="*/ T44 w 171"/>
                  <a:gd name="T46" fmla="+- 0 1572 1435"/>
                  <a:gd name="T47" fmla="*/ 1572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157" y="137"/>
                    </a:moveTo>
                    <a:lnTo>
                      <a:pt x="146" y="150"/>
                    </a:lnTo>
                    <a:lnTo>
                      <a:pt x="0" y="150"/>
                    </a:lnTo>
                    <a:lnTo>
                      <a:pt x="7" y="157"/>
                    </a:lnTo>
                    <a:lnTo>
                      <a:pt x="11" y="155"/>
                    </a:lnTo>
                    <a:lnTo>
                      <a:pt x="15" y="154"/>
                    </a:lnTo>
                    <a:lnTo>
                      <a:pt x="156" y="154"/>
                    </a:lnTo>
                    <a:lnTo>
                      <a:pt x="171" y="154"/>
                    </a:lnTo>
                    <a:lnTo>
                      <a:pt x="171" y="153"/>
                    </a:lnTo>
                    <a:lnTo>
                      <a:pt x="170" y="152"/>
                    </a:lnTo>
                    <a:lnTo>
                      <a:pt x="157"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5" name="Freeform 361"/>
              <p:cNvSpPr/>
              <p:nvPr/>
            </p:nvSpPr>
            <p:spPr bwMode="auto">
              <a:xfrm>
                <a:off x="732" y="1435"/>
                <a:ext cx="171" cy="157"/>
              </a:xfrm>
              <a:custGeom>
                <a:gdLst>
                  <a:gd name="T0" fmla="+- 0 791 732"/>
                  <a:gd name="T1" fmla="*/ T0 w 171"/>
                  <a:gd name="T2" fmla="+- 0 1435 1435"/>
                  <a:gd name="T3" fmla="*/ 1435 h 157"/>
                  <a:gd name="T4" fmla="+- 0 792 732"/>
                  <a:gd name="T5" fmla="*/ T4 w 171"/>
                  <a:gd name="T6" fmla="+- 0 1451 1435"/>
                  <a:gd name="T7" fmla="*/ 1451 h 157"/>
                  <a:gd name="T8" fmla="+- 0 792 732"/>
                  <a:gd name="T9" fmla="*/ T8 w 171"/>
                  <a:gd name="T10" fmla="+- 0 1585 1435"/>
                  <a:gd name="T11" fmla="*/ 1585 h 157"/>
                  <a:gd name="T12" fmla="+- 0 803 732"/>
                  <a:gd name="T13" fmla="*/ T12 w 171"/>
                  <a:gd name="T14" fmla="+- 0 1585 1435"/>
                  <a:gd name="T15" fmla="*/ 1585 h 157"/>
                  <a:gd name="T16" fmla="+- 0 803 732"/>
                  <a:gd name="T17" fmla="*/ T16 w 171"/>
                  <a:gd name="T18" fmla="+- 0 1450 1435"/>
                  <a:gd name="T19" fmla="*/ 1450 h 157"/>
                  <a:gd name="T20" fmla="+- 0 808 732"/>
                  <a:gd name="T21" fmla="*/ T20 w 171"/>
                  <a:gd name="T22" fmla="+- 0 1447 1435"/>
                  <a:gd name="T23" fmla="*/ 1447 h 157"/>
                  <a:gd name="T24" fmla="+- 0 809 732"/>
                  <a:gd name="T25" fmla="*/ T24 w 171"/>
                  <a:gd name="T26" fmla="+- 0 1446 1435"/>
                  <a:gd name="T27" fmla="*/ 1446 h 157"/>
                  <a:gd name="T28" fmla="+- 0 810 732"/>
                  <a:gd name="T29" fmla="*/ T28 w 171"/>
                  <a:gd name="T30" fmla="+- 0 1445 1435"/>
                  <a:gd name="T31" fmla="*/ 1445 h 157"/>
                  <a:gd name="T32" fmla="+- 0 809 732"/>
                  <a:gd name="T33" fmla="*/ T32 w 171"/>
                  <a:gd name="T34" fmla="+- 0 1444 1435"/>
                  <a:gd name="T35" fmla="*/ 1444 h 157"/>
                  <a:gd name="T36" fmla="+- 0 809 732"/>
                  <a:gd name="T37" fmla="*/ T36 w 171"/>
                  <a:gd name="T38" fmla="+- 0 1444 1435"/>
                  <a:gd name="T39" fmla="*/ 1444 h 157"/>
                  <a:gd name="T40" fmla="+- 0 807 732"/>
                  <a:gd name="T41" fmla="*/ T40 w 171"/>
                  <a:gd name="T42" fmla="+- 0 1443 1435"/>
                  <a:gd name="T43" fmla="*/ 1443 h 157"/>
                  <a:gd name="T44" fmla="+- 0 791 732"/>
                  <a:gd name="T45" fmla="*/ T44 w 171"/>
                  <a:gd name="T46" fmla="+- 0 1435 1435"/>
                  <a:gd name="T47" fmla="*/ 143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59" y="0"/>
                    </a:moveTo>
                    <a:lnTo>
                      <a:pt x="60" y="16"/>
                    </a:lnTo>
                    <a:lnTo>
                      <a:pt x="60" y="150"/>
                    </a:lnTo>
                    <a:lnTo>
                      <a:pt x="71" y="150"/>
                    </a:lnTo>
                    <a:lnTo>
                      <a:pt x="71" y="15"/>
                    </a:lnTo>
                    <a:lnTo>
                      <a:pt x="76" y="12"/>
                    </a:lnTo>
                    <a:lnTo>
                      <a:pt x="77" y="11"/>
                    </a:lnTo>
                    <a:lnTo>
                      <a:pt x="78" y="10"/>
                    </a:lnTo>
                    <a:lnTo>
                      <a:pt x="77" y="9"/>
                    </a:lnTo>
                    <a:lnTo>
                      <a:pt x="75" y="8"/>
                    </a:lnTo>
                    <a:lnTo>
                      <a:pt x="5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6" name="Freeform 362"/>
              <p:cNvSpPr/>
              <p:nvPr/>
            </p:nvSpPr>
            <p:spPr bwMode="auto">
              <a:xfrm>
                <a:off x="732" y="1435"/>
                <a:ext cx="171" cy="157"/>
              </a:xfrm>
              <a:custGeom>
                <a:gdLst>
                  <a:gd name="T0" fmla="+- 0 826 732"/>
                  <a:gd name="T1" fmla="*/ T0 w 171"/>
                  <a:gd name="T2" fmla="+- 0 1436 1435"/>
                  <a:gd name="T3" fmla="*/ 1436 h 157"/>
                  <a:gd name="T4" fmla="+- 0 827 732"/>
                  <a:gd name="T5" fmla="*/ T4 w 171"/>
                  <a:gd name="T6" fmla="+- 0 1454 1435"/>
                  <a:gd name="T7" fmla="*/ 1454 h 157"/>
                  <a:gd name="T8" fmla="+- 0 827 732"/>
                  <a:gd name="T9" fmla="*/ T8 w 171"/>
                  <a:gd name="T10" fmla="+- 0 1585 1435"/>
                  <a:gd name="T11" fmla="*/ 1585 h 157"/>
                  <a:gd name="T12" fmla="+- 0 839 732"/>
                  <a:gd name="T13" fmla="*/ T12 w 171"/>
                  <a:gd name="T14" fmla="+- 0 1585 1435"/>
                  <a:gd name="T15" fmla="*/ 1585 h 157"/>
                  <a:gd name="T16" fmla="+- 0 839 732"/>
                  <a:gd name="T17" fmla="*/ T16 w 171"/>
                  <a:gd name="T18" fmla="+- 0 1451 1435"/>
                  <a:gd name="T19" fmla="*/ 1451 h 157"/>
                  <a:gd name="T20" fmla="+- 0 846 732"/>
                  <a:gd name="T21" fmla="*/ T20 w 171"/>
                  <a:gd name="T22" fmla="+- 0 1446 1435"/>
                  <a:gd name="T23" fmla="*/ 1446 h 157"/>
                  <a:gd name="T24" fmla="+- 0 846 732"/>
                  <a:gd name="T25" fmla="*/ T24 w 171"/>
                  <a:gd name="T26" fmla="+- 0 1446 1435"/>
                  <a:gd name="T27" fmla="*/ 1446 h 157"/>
                  <a:gd name="T28" fmla="+- 0 846 732"/>
                  <a:gd name="T29" fmla="*/ T28 w 171"/>
                  <a:gd name="T30" fmla="+- 0 1445 1435"/>
                  <a:gd name="T31" fmla="*/ 1445 h 157"/>
                  <a:gd name="T32" fmla="+- 0 845 732"/>
                  <a:gd name="T33" fmla="*/ T32 w 171"/>
                  <a:gd name="T34" fmla="+- 0 1444 1435"/>
                  <a:gd name="T35" fmla="*/ 1444 h 157"/>
                  <a:gd name="T36" fmla="+- 0 844 732"/>
                  <a:gd name="T37" fmla="*/ T36 w 171"/>
                  <a:gd name="T38" fmla="+- 0 1443 1435"/>
                  <a:gd name="T39" fmla="*/ 1443 h 157"/>
                  <a:gd name="T40" fmla="+- 0 826 732"/>
                  <a:gd name="T41" fmla="*/ T40 w 171"/>
                  <a:gd name="T42" fmla="+- 0 1436 1435"/>
                  <a:gd name="T43" fmla="*/ 1436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57">
                    <a:moveTo>
                      <a:pt x="94" y="1"/>
                    </a:moveTo>
                    <a:lnTo>
                      <a:pt x="95" y="19"/>
                    </a:lnTo>
                    <a:lnTo>
                      <a:pt x="95" y="150"/>
                    </a:lnTo>
                    <a:lnTo>
                      <a:pt x="107" y="150"/>
                    </a:lnTo>
                    <a:lnTo>
                      <a:pt x="107" y="16"/>
                    </a:lnTo>
                    <a:lnTo>
                      <a:pt x="114" y="11"/>
                    </a:lnTo>
                    <a:lnTo>
                      <a:pt x="114" y="10"/>
                    </a:lnTo>
                    <a:lnTo>
                      <a:pt x="113" y="9"/>
                    </a:lnTo>
                    <a:lnTo>
                      <a:pt x="112" y="8"/>
                    </a:lnTo>
                    <a:lnTo>
                      <a:pt x="9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7" name="Freeform 363"/>
              <p:cNvSpPr/>
              <p:nvPr/>
            </p:nvSpPr>
            <p:spPr bwMode="auto">
              <a:xfrm>
                <a:off x="732" y="1435"/>
                <a:ext cx="171" cy="157"/>
              </a:xfrm>
              <a:custGeom>
                <a:gdLst>
                  <a:gd name="T0" fmla="+- 0 871 732"/>
                  <a:gd name="T1" fmla="*/ T0 w 171"/>
                  <a:gd name="T2" fmla="+- 0 1475 1435"/>
                  <a:gd name="T3" fmla="*/ 1475 h 157"/>
                  <a:gd name="T4" fmla="+- 0 848 732"/>
                  <a:gd name="T5" fmla="*/ T4 w 171"/>
                  <a:gd name="T6" fmla="+- 0 1540 1435"/>
                  <a:gd name="T7" fmla="*/ 1540 h 157"/>
                  <a:gd name="T8" fmla="+- 0 839 732"/>
                  <a:gd name="T9" fmla="*/ T8 w 171"/>
                  <a:gd name="T10" fmla="+- 0 1558 1435"/>
                  <a:gd name="T11" fmla="*/ 1558 h 157"/>
                  <a:gd name="T12" fmla="+- 0 842 732"/>
                  <a:gd name="T13" fmla="*/ T12 w 171"/>
                  <a:gd name="T14" fmla="+- 0 1559 1435"/>
                  <a:gd name="T15" fmla="*/ 1559 h 157"/>
                  <a:gd name="T16" fmla="+- 0 853 732"/>
                  <a:gd name="T17" fmla="*/ T16 w 171"/>
                  <a:gd name="T18" fmla="+- 0 1542 1435"/>
                  <a:gd name="T19" fmla="*/ 1542 h 157"/>
                  <a:gd name="T20" fmla="+- 0 859 732"/>
                  <a:gd name="T21" fmla="*/ T20 w 171"/>
                  <a:gd name="T22" fmla="+- 0 1533 1435"/>
                  <a:gd name="T23" fmla="*/ 1533 h 157"/>
                  <a:gd name="T24" fmla="+- 0 874 732"/>
                  <a:gd name="T25" fmla="*/ T24 w 171"/>
                  <a:gd name="T26" fmla="+- 0 1505 1435"/>
                  <a:gd name="T27" fmla="*/ 1505 h 157"/>
                  <a:gd name="T28" fmla="+- 0 879 732"/>
                  <a:gd name="T29" fmla="*/ T28 w 171"/>
                  <a:gd name="T30" fmla="+- 0 1495 1435"/>
                  <a:gd name="T31" fmla="*/ 1495 h 157"/>
                  <a:gd name="T32" fmla="+- 0 882 732"/>
                  <a:gd name="T33" fmla="*/ T32 w 171"/>
                  <a:gd name="T34" fmla="+- 0 1490 1435"/>
                  <a:gd name="T35" fmla="*/ 1490 h 157"/>
                  <a:gd name="T36" fmla="+- 0 890 732"/>
                  <a:gd name="T37" fmla="*/ T36 w 171"/>
                  <a:gd name="T38" fmla="+- 0 1487 1435"/>
                  <a:gd name="T39" fmla="*/ 1487 h 157"/>
                  <a:gd name="T40" fmla="+- 0 891 732"/>
                  <a:gd name="T41" fmla="*/ T40 w 171"/>
                  <a:gd name="T42" fmla="+- 0 1487 1435"/>
                  <a:gd name="T43" fmla="*/ 1487 h 157"/>
                  <a:gd name="T44" fmla="+- 0 891 732"/>
                  <a:gd name="T45" fmla="*/ T44 w 171"/>
                  <a:gd name="T46" fmla="+- 0 1486 1435"/>
                  <a:gd name="T47" fmla="*/ 1486 h 157"/>
                  <a:gd name="T48" fmla="+- 0 890 732"/>
                  <a:gd name="T49" fmla="*/ T48 w 171"/>
                  <a:gd name="T50" fmla="+- 0 1485 1435"/>
                  <a:gd name="T51" fmla="*/ 1485 h 157"/>
                  <a:gd name="T52" fmla="+- 0 889 732"/>
                  <a:gd name="T53" fmla="*/ T52 w 171"/>
                  <a:gd name="T54" fmla="+- 0 1485 1435"/>
                  <a:gd name="T55" fmla="*/ 1485 h 157"/>
                  <a:gd name="T56" fmla="+- 0 871 732"/>
                  <a:gd name="T57" fmla="*/ T56 w 171"/>
                  <a:gd name="T58" fmla="+- 0 1475 1435"/>
                  <a:gd name="T59" fmla="*/ 147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57">
                    <a:moveTo>
                      <a:pt x="139" y="40"/>
                    </a:moveTo>
                    <a:lnTo>
                      <a:pt x="116" y="105"/>
                    </a:lnTo>
                    <a:lnTo>
                      <a:pt x="107" y="123"/>
                    </a:lnTo>
                    <a:lnTo>
                      <a:pt x="110" y="124"/>
                    </a:lnTo>
                    <a:lnTo>
                      <a:pt x="121" y="107"/>
                    </a:lnTo>
                    <a:lnTo>
                      <a:pt x="127" y="98"/>
                    </a:lnTo>
                    <a:lnTo>
                      <a:pt x="142" y="70"/>
                    </a:lnTo>
                    <a:lnTo>
                      <a:pt x="147" y="60"/>
                    </a:lnTo>
                    <a:lnTo>
                      <a:pt x="150" y="55"/>
                    </a:lnTo>
                    <a:lnTo>
                      <a:pt x="158" y="52"/>
                    </a:lnTo>
                    <a:lnTo>
                      <a:pt x="159" y="52"/>
                    </a:lnTo>
                    <a:lnTo>
                      <a:pt x="159" y="51"/>
                    </a:lnTo>
                    <a:lnTo>
                      <a:pt x="158" y="50"/>
                    </a:lnTo>
                    <a:lnTo>
                      <a:pt x="157" y="50"/>
                    </a:lnTo>
                    <a:lnTo>
                      <a:pt x="139"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8" name="Freeform 364"/>
              <p:cNvSpPr/>
              <p:nvPr/>
            </p:nvSpPr>
            <p:spPr bwMode="auto">
              <a:xfrm>
                <a:off x="732" y="1435"/>
                <a:ext cx="171" cy="157"/>
              </a:xfrm>
              <a:custGeom>
                <a:gdLst>
                  <a:gd name="T0" fmla="+- 0 750 732"/>
                  <a:gd name="T1" fmla="*/ T0 w 171"/>
                  <a:gd name="T2" fmla="+- 0 1480 1435"/>
                  <a:gd name="T3" fmla="*/ 1480 h 157"/>
                  <a:gd name="T4" fmla="+- 0 748 732"/>
                  <a:gd name="T5" fmla="*/ T4 w 171"/>
                  <a:gd name="T6" fmla="+- 0 1481 1435"/>
                  <a:gd name="T7" fmla="*/ 1481 h 157"/>
                  <a:gd name="T8" fmla="+- 0 755 732"/>
                  <a:gd name="T9" fmla="*/ T8 w 171"/>
                  <a:gd name="T10" fmla="+- 0 1496 1435"/>
                  <a:gd name="T11" fmla="*/ 1496 h 157"/>
                  <a:gd name="T12" fmla="+- 0 759 732"/>
                  <a:gd name="T13" fmla="*/ T12 w 171"/>
                  <a:gd name="T14" fmla="+- 0 1506 1435"/>
                  <a:gd name="T15" fmla="*/ 1506 h 157"/>
                  <a:gd name="T16" fmla="+- 0 766 732"/>
                  <a:gd name="T17" fmla="*/ T16 w 171"/>
                  <a:gd name="T18" fmla="+- 0 1548 1435"/>
                  <a:gd name="T19" fmla="*/ 1548 h 157"/>
                  <a:gd name="T20" fmla="+- 0 766 732"/>
                  <a:gd name="T21" fmla="*/ T20 w 171"/>
                  <a:gd name="T22" fmla="+- 0 1552 1435"/>
                  <a:gd name="T23" fmla="*/ 1552 h 157"/>
                  <a:gd name="T24" fmla="+- 0 766 732"/>
                  <a:gd name="T25" fmla="*/ T24 w 171"/>
                  <a:gd name="T26" fmla="+- 0 1554 1435"/>
                  <a:gd name="T27" fmla="*/ 1554 h 157"/>
                  <a:gd name="T28" fmla="+- 0 767 732"/>
                  <a:gd name="T29" fmla="*/ T28 w 171"/>
                  <a:gd name="T30" fmla="+- 0 1555 1435"/>
                  <a:gd name="T31" fmla="*/ 1555 h 157"/>
                  <a:gd name="T32" fmla="+- 0 768 732"/>
                  <a:gd name="T33" fmla="*/ T32 w 171"/>
                  <a:gd name="T34" fmla="+- 0 1556 1435"/>
                  <a:gd name="T35" fmla="*/ 1556 h 157"/>
                  <a:gd name="T36" fmla="+- 0 769 732"/>
                  <a:gd name="T37" fmla="*/ T36 w 171"/>
                  <a:gd name="T38" fmla="+- 0 1556 1435"/>
                  <a:gd name="T39" fmla="*/ 1556 h 157"/>
                  <a:gd name="T40" fmla="+- 0 780 732"/>
                  <a:gd name="T41" fmla="*/ T40 w 171"/>
                  <a:gd name="T42" fmla="+- 0 1542 1435"/>
                  <a:gd name="T43" fmla="*/ 1542 h 157"/>
                  <a:gd name="T44" fmla="+- 0 780 732"/>
                  <a:gd name="T45" fmla="*/ T44 w 171"/>
                  <a:gd name="T46" fmla="+- 0 1540 1435"/>
                  <a:gd name="T47" fmla="*/ 1540 h 157"/>
                  <a:gd name="T48" fmla="+- 0 778 732"/>
                  <a:gd name="T49" fmla="*/ T48 w 171"/>
                  <a:gd name="T50" fmla="+- 0 1529 1435"/>
                  <a:gd name="T51" fmla="*/ 1529 h 157"/>
                  <a:gd name="T52" fmla="+- 0 775 732"/>
                  <a:gd name="T53" fmla="*/ T52 w 171"/>
                  <a:gd name="T54" fmla="+- 0 1523 1435"/>
                  <a:gd name="T55" fmla="*/ 1523 h 157"/>
                  <a:gd name="T56" fmla="+- 0 771 732"/>
                  <a:gd name="T57" fmla="*/ T56 w 171"/>
                  <a:gd name="T58" fmla="+- 0 1514 1435"/>
                  <a:gd name="T59" fmla="*/ 1514 h 157"/>
                  <a:gd name="T60" fmla="+- 0 763 732"/>
                  <a:gd name="T61" fmla="*/ T60 w 171"/>
                  <a:gd name="T62" fmla="+- 0 1500 1435"/>
                  <a:gd name="T63" fmla="*/ 1500 h 157"/>
                  <a:gd name="T64" fmla="+- 0 750 732"/>
                  <a:gd name="T65" fmla="*/ T64 w 171"/>
                  <a:gd name="T66" fmla="+- 0 1480 1435"/>
                  <a:gd name="T67" fmla="*/ 1480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1" h="157">
                    <a:moveTo>
                      <a:pt x="18" y="45"/>
                    </a:moveTo>
                    <a:lnTo>
                      <a:pt x="16" y="46"/>
                    </a:lnTo>
                    <a:lnTo>
                      <a:pt x="23" y="61"/>
                    </a:lnTo>
                    <a:lnTo>
                      <a:pt x="27" y="71"/>
                    </a:lnTo>
                    <a:lnTo>
                      <a:pt x="34" y="113"/>
                    </a:lnTo>
                    <a:lnTo>
                      <a:pt x="34" y="117"/>
                    </a:lnTo>
                    <a:lnTo>
                      <a:pt x="34" y="119"/>
                    </a:lnTo>
                    <a:lnTo>
                      <a:pt x="35" y="120"/>
                    </a:lnTo>
                    <a:lnTo>
                      <a:pt x="36" y="121"/>
                    </a:lnTo>
                    <a:lnTo>
                      <a:pt x="37" y="121"/>
                    </a:lnTo>
                    <a:lnTo>
                      <a:pt x="48" y="107"/>
                    </a:lnTo>
                    <a:lnTo>
                      <a:pt x="48" y="105"/>
                    </a:lnTo>
                    <a:lnTo>
                      <a:pt x="46" y="94"/>
                    </a:lnTo>
                    <a:lnTo>
                      <a:pt x="43" y="88"/>
                    </a:lnTo>
                    <a:lnTo>
                      <a:pt x="39" y="79"/>
                    </a:lnTo>
                    <a:lnTo>
                      <a:pt x="31" y="65"/>
                    </a:lnTo>
                    <a:lnTo>
                      <a:pt x="18"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9" name="Group 365"/>
            <p:cNvGrpSpPr/>
            <p:nvPr/>
          </p:nvGrpSpPr>
          <p:grpSpPr>
            <a:xfrm>
              <a:off x="78" y="1854"/>
              <a:ext cx="164" cy="168"/>
              <a:chOff x="78" y="1854"/>
              <a:chExt cx="164" cy="168"/>
            </a:xfrm>
          </p:grpSpPr>
          <p:sp>
            <p:nvSpPr>
              <p:cNvPr id="2264" name="Freeform 366"/>
              <p:cNvSpPr/>
              <p:nvPr/>
            </p:nvSpPr>
            <p:spPr bwMode="auto">
              <a:xfrm>
                <a:off x="78" y="1854"/>
                <a:ext cx="164" cy="168"/>
              </a:xfrm>
              <a:custGeom>
                <a:gdLst>
                  <a:gd name="T0" fmla="+- 0 117 78"/>
                  <a:gd name="T1" fmla="*/ T0 w 164"/>
                  <a:gd name="T2" fmla="+- 0 1914 1854"/>
                  <a:gd name="T3" fmla="*/ 1914 h 168"/>
                  <a:gd name="T4" fmla="+- 0 106 78"/>
                  <a:gd name="T5" fmla="*/ T4 w 164"/>
                  <a:gd name="T6" fmla="+- 0 1914 1854"/>
                  <a:gd name="T7" fmla="*/ 1914 h 168"/>
                  <a:gd name="T8" fmla="+- 0 107 78"/>
                  <a:gd name="T9" fmla="*/ T8 w 164"/>
                  <a:gd name="T10" fmla="+- 0 1930 1854"/>
                  <a:gd name="T11" fmla="*/ 1930 h 168"/>
                  <a:gd name="T12" fmla="+- 0 107 78"/>
                  <a:gd name="T13" fmla="*/ T12 w 164"/>
                  <a:gd name="T14" fmla="+- 0 2000 1854"/>
                  <a:gd name="T15" fmla="*/ 2000 h 168"/>
                  <a:gd name="T16" fmla="+- 0 152 78"/>
                  <a:gd name="T17" fmla="*/ T16 w 164"/>
                  <a:gd name="T18" fmla="+- 0 2010 1854"/>
                  <a:gd name="T19" fmla="*/ 2010 h 168"/>
                  <a:gd name="T20" fmla="+- 0 163 78"/>
                  <a:gd name="T21" fmla="*/ T20 w 164"/>
                  <a:gd name="T22" fmla="+- 0 2010 1854"/>
                  <a:gd name="T23" fmla="*/ 2010 h 168"/>
                  <a:gd name="T24" fmla="+- 0 173 78"/>
                  <a:gd name="T25" fmla="*/ T24 w 164"/>
                  <a:gd name="T26" fmla="+- 0 2006 1854"/>
                  <a:gd name="T27" fmla="*/ 2006 h 168"/>
                  <a:gd name="T28" fmla="+- 0 177 78"/>
                  <a:gd name="T29" fmla="*/ T28 w 164"/>
                  <a:gd name="T30" fmla="+- 0 2004 1854"/>
                  <a:gd name="T31" fmla="*/ 2004 h 168"/>
                  <a:gd name="T32" fmla="+- 0 180 78"/>
                  <a:gd name="T33" fmla="*/ T32 w 164"/>
                  <a:gd name="T34" fmla="+- 0 2001 1854"/>
                  <a:gd name="T35" fmla="*/ 2001 h 168"/>
                  <a:gd name="T36" fmla="+- 0 132 78"/>
                  <a:gd name="T37" fmla="*/ T36 w 164"/>
                  <a:gd name="T38" fmla="+- 0 2001 1854"/>
                  <a:gd name="T39" fmla="*/ 2001 h 168"/>
                  <a:gd name="T40" fmla="+- 0 124 78"/>
                  <a:gd name="T41" fmla="*/ T40 w 164"/>
                  <a:gd name="T42" fmla="+- 0 2001 1854"/>
                  <a:gd name="T43" fmla="*/ 2001 h 168"/>
                  <a:gd name="T44" fmla="+- 0 116 78"/>
                  <a:gd name="T45" fmla="*/ T44 w 164"/>
                  <a:gd name="T46" fmla="+- 0 1994 1854"/>
                  <a:gd name="T47" fmla="*/ 1994 h 168"/>
                  <a:gd name="T48" fmla="+- 0 116 78"/>
                  <a:gd name="T49" fmla="*/ T48 w 164"/>
                  <a:gd name="T50" fmla="+- 0 1921 1854"/>
                  <a:gd name="T51" fmla="*/ 1921 h 168"/>
                  <a:gd name="T52" fmla="+- 0 166 78"/>
                  <a:gd name="T53" fmla="*/ T52 w 164"/>
                  <a:gd name="T54" fmla="+- 0 1921 1854"/>
                  <a:gd name="T55" fmla="*/ 1921 h 168"/>
                  <a:gd name="T56" fmla="+- 0 167 78"/>
                  <a:gd name="T57" fmla="*/ T56 w 164"/>
                  <a:gd name="T58" fmla="+- 0 1920 1854"/>
                  <a:gd name="T59" fmla="*/ 1920 h 168"/>
                  <a:gd name="T60" fmla="+- 0 168 78"/>
                  <a:gd name="T61" fmla="*/ T60 w 164"/>
                  <a:gd name="T62" fmla="+- 0 1919 1854"/>
                  <a:gd name="T63" fmla="*/ 1919 h 168"/>
                  <a:gd name="T64" fmla="+- 0 168 78"/>
                  <a:gd name="T65" fmla="*/ T64 w 164"/>
                  <a:gd name="T66" fmla="+- 0 1919 1854"/>
                  <a:gd name="T67" fmla="*/ 1919 h 168"/>
                  <a:gd name="T68" fmla="+- 0 167 78"/>
                  <a:gd name="T69" fmla="*/ T68 w 164"/>
                  <a:gd name="T70" fmla="+- 0 1918 1854"/>
                  <a:gd name="T71" fmla="*/ 1918 h 168"/>
                  <a:gd name="T72" fmla="+- 0 164 78"/>
                  <a:gd name="T73" fmla="*/ T72 w 164"/>
                  <a:gd name="T74" fmla="+- 0 1916 1854"/>
                  <a:gd name="T75" fmla="*/ 1916 h 168"/>
                  <a:gd name="T76" fmla="+- 0 118 78"/>
                  <a:gd name="T77" fmla="*/ T76 w 164"/>
                  <a:gd name="T78" fmla="+- 0 1916 1854"/>
                  <a:gd name="T79" fmla="*/ 1916 h 168"/>
                  <a:gd name="T80" fmla="+- 0 117 78"/>
                  <a:gd name="T81" fmla="*/ T80 w 164"/>
                  <a:gd name="T82" fmla="+- 0 1914 1854"/>
                  <a:gd name="T83" fmla="*/ 1914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4" h="168">
                    <a:moveTo>
                      <a:pt x="39" y="60"/>
                    </a:moveTo>
                    <a:lnTo>
                      <a:pt x="28" y="60"/>
                    </a:lnTo>
                    <a:lnTo>
                      <a:pt x="29" y="76"/>
                    </a:lnTo>
                    <a:lnTo>
                      <a:pt x="29" y="146"/>
                    </a:lnTo>
                    <a:lnTo>
                      <a:pt x="74" y="156"/>
                    </a:lnTo>
                    <a:lnTo>
                      <a:pt x="85" y="156"/>
                    </a:lnTo>
                    <a:lnTo>
                      <a:pt x="95" y="152"/>
                    </a:lnTo>
                    <a:lnTo>
                      <a:pt x="99" y="150"/>
                    </a:lnTo>
                    <a:lnTo>
                      <a:pt x="102" y="147"/>
                    </a:lnTo>
                    <a:lnTo>
                      <a:pt x="54" y="147"/>
                    </a:lnTo>
                    <a:lnTo>
                      <a:pt x="46" y="147"/>
                    </a:lnTo>
                    <a:lnTo>
                      <a:pt x="38" y="140"/>
                    </a:lnTo>
                    <a:lnTo>
                      <a:pt x="38" y="67"/>
                    </a:lnTo>
                    <a:lnTo>
                      <a:pt x="88" y="67"/>
                    </a:lnTo>
                    <a:lnTo>
                      <a:pt x="89" y="66"/>
                    </a:lnTo>
                    <a:lnTo>
                      <a:pt x="90" y="65"/>
                    </a:lnTo>
                    <a:lnTo>
                      <a:pt x="89" y="64"/>
                    </a:lnTo>
                    <a:lnTo>
                      <a:pt x="86" y="62"/>
                    </a:lnTo>
                    <a:lnTo>
                      <a:pt x="40" y="62"/>
                    </a:lnTo>
                    <a:lnTo>
                      <a:pt x="39"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5" name="Freeform 367"/>
              <p:cNvSpPr/>
              <p:nvPr/>
            </p:nvSpPr>
            <p:spPr bwMode="auto">
              <a:xfrm>
                <a:off x="78" y="1854"/>
                <a:ext cx="164" cy="168"/>
              </a:xfrm>
              <a:custGeom>
                <a:gdLst>
                  <a:gd name="T0" fmla="+- 0 174 78"/>
                  <a:gd name="T1" fmla="*/ T0 w 164"/>
                  <a:gd name="T2" fmla="+- 0 1970 1854"/>
                  <a:gd name="T3" fmla="*/ 1970 h 168"/>
                  <a:gd name="T4" fmla="+- 0 171 78"/>
                  <a:gd name="T5" fmla="*/ T4 w 164"/>
                  <a:gd name="T6" fmla="+- 0 1970 1854"/>
                  <a:gd name="T7" fmla="*/ 1970 h 168"/>
                  <a:gd name="T8" fmla="+- 0 170 78"/>
                  <a:gd name="T9" fmla="*/ T8 w 164"/>
                  <a:gd name="T10" fmla="+- 0 1979 1854"/>
                  <a:gd name="T11" fmla="*/ 1979 h 168"/>
                  <a:gd name="T12" fmla="+- 0 169 78"/>
                  <a:gd name="T13" fmla="*/ T12 w 164"/>
                  <a:gd name="T14" fmla="+- 0 1985 1854"/>
                  <a:gd name="T15" fmla="*/ 1985 h 168"/>
                  <a:gd name="T16" fmla="+- 0 152 78"/>
                  <a:gd name="T17" fmla="*/ T16 w 164"/>
                  <a:gd name="T18" fmla="+- 0 2001 1854"/>
                  <a:gd name="T19" fmla="*/ 2001 h 168"/>
                  <a:gd name="T20" fmla="+- 0 145 78"/>
                  <a:gd name="T21" fmla="*/ T20 w 164"/>
                  <a:gd name="T22" fmla="+- 0 2001 1854"/>
                  <a:gd name="T23" fmla="*/ 2001 h 168"/>
                  <a:gd name="T24" fmla="+- 0 132 78"/>
                  <a:gd name="T25" fmla="*/ T24 w 164"/>
                  <a:gd name="T26" fmla="+- 0 2001 1854"/>
                  <a:gd name="T27" fmla="*/ 2001 h 168"/>
                  <a:gd name="T28" fmla="+- 0 180 78"/>
                  <a:gd name="T29" fmla="*/ T28 w 164"/>
                  <a:gd name="T30" fmla="+- 0 2001 1854"/>
                  <a:gd name="T31" fmla="*/ 2001 h 168"/>
                  <a:gd name="T32" fmla="+- 0 181 78"/>
                  <a:gd name="T33" fmla="*/ T32 w 164"/>
                  <a:gd name="T34" fmla="+- 0 2000 1854"/>
                  <a:gd name="T35" fmla="*/ 2000 h 168"/>
                  <a:gd name="T36" fmla="+- 0 182 78"/>
                  <a:gd name="T37" fmla="*/ T36 w 164"/>
                  <a:gd name="T38" fmla="+- 0 1998 1854"/>
                  <a:gd name="T39" fmla="*/ 1998 h 168"/>
                  <a:gd name="T40" fmla="+- 0 181 78"/>
                  <a:gd name="T41" fmla="*/ T40 w 164"/>
                  <a:gd name="T42" fmla="+- 0 1996 1854"/>
                  <a:gd name="T43" fmla="*/ 1996 h 168"/>
                  <a:gd name="T44" fmla="+- 0 180 78"/>
                  <a:gd name="T45" fmla="*/ T44 w 164"/>
                  <a:gd name="T46" fmla="+- 0 1995 1854"/>
                  <a:gd name="T47" fmla="*/ 1995 h 168"/>
                  <a:gd name="T48" fmla="+- 0 177 78"/>
                  <a:gd name="T49" fmla="*/ T48 w 164"/>
                  <a:gd name="T50" fmla="+- 0 1993 1854"/>
                  <a:gd name="T51" fmla="*/ 1993 h 168"/>
                  <a:gd name="T52" fmla="+- 0 176 78"/>
                  <a:gd name="T53" fmla="*/ T52 w 164"/>
                  <a:gd name="T54" fmla="+- 0 1992 1854"/>
                  <a:gd name="T55" fmla="*/ 1992 h 168"/>
                  <a:gd name="T56" fmla="+- 0 174 78"/>
                  <a:gd name="T57" fmla="*/ T56 w 164"/>
                  <a:gd name="T58" fmla="+- 0 1989 1854"/>
                  <a:gd name="T59" fmla="*/ 1989 h 168"/>
                  <a:gd name="T60" fmla="+- 0 174 78"/>
                  <a:gd name="T61" fmla="*/ T60 w 164"/>
                  <a:gd name="T62" fmla="+- 0 1987 1854"/>
                  <a:gd name="T63" fmla="*/ 1987 h 168"/>
                  <a:gd name="T64" fmla="+- 0 174 78"/>
                  <a:gd name="T65" fmla="*/ T64 w 164"/>
                  <a:gd name="T66" fmla="+- 0 1984 1854"/>
                  <a:gd name="T67" fmla="*/ 1984 h 168"/>
                  <a:gd name="T68" fmla="+- 0 173 78"/>
                  <a:gd name="T69" fmla="*/ T68 w 164"/>
                  <a:gd name="T70" fmla="+- 0 1980 1854"/>
                  <a:gd name="T71" fmla="*/ 1980 h 168"/>
                  <a:gd name="T72" fmla="+- 0 174 78"/>
                  <a:gd name="T73" fmla="*/ T72 w 164"/>
                  <a:gd name="T74" fmla="+- 0 1970 1854"/>
                  <a:gd name="T75" fmla="*/ 1970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4" h="168">
                    <a:moveTo>
                      <a:pt x="96" y="116"/>
                    </a:moveTo>
                    <a:lnTo>
                      <a:pt x="93" y="116"/>
                    </a:lnTo>
                    <a:lnTo>
                      <a:pt x="92" y="125"/>
                    </a:lnTo>
                    <a:lnTo>
                      <a:pt x="91" y="131"/>
                    </a:lnTo>
                    <a:lnTo>
                      <a:pt x="74" y="147"/>
                    </a:lnTo>
                    <a:lnTo>
                      <a:pt x="67" y="147"/>
                    </a:lnTo>
                    <a:lnTo>
                      <a:pt x="54" y="147"/>
                    </a:lnTo>
                    <a:lnTo>
                      <a:pt x="102" y="147"/>
                    </a:lnTo>
                    <a:lnTo>
                      <a:pt x="103" y="146"/>
                    </a:lnTo>
                    <a:lnTo>
                      <a:pt x="104" y="144"/>
                    </a:lnTo>
                    <a:lnTo>
                      <a:pt x="103" y="142"/>
                    </a:lnTo>
                    <a:lnTo>
                      <a:pt x="102" y="141"/>
                    </a:lnTo>
                    <a:lnTo>
                      <a:pt x="99" y="139"/>
                    </a:lnTo>
                    <a:lnTo>
                      <a:pt x="98" y="138"/>
                    </a:lnTo>
                    <a:lnTo>
                      <a:pt x="96" y="135"/>
                    </a:lnTo>
                    <a:lnTo>
                      <a:pt x="96" y="133"/>
                    </a:lnTo>
                    <a:lnTo>
                      <a:pt x="96" y="130"/>
                    </a:lnTo>
                    <a:lnTo>
                      <a:pt x="95" y="126"/>
                    </a:lnTo>
                    <a:lnTo>
                      <a:pt x="96" y="1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6" name="Freeform 368"/>
              <p:cNvSpPr/>
              <p:nvPr/>
            </p:nvSpPr>
            <p:spPr bwMode="auto">
              <a:xfrm>
                <a:off x="78" y="1854"/>
                <a:ext cx="164" cy="168"/>
              </a:xfrm>
              <a:custGeom>
                <a:gdLst>
                  <a:gd name="T0" fmla="+- 0 123 78"/>
                  <a:gd name="T1" fmla="*/ T0 w 164"/>
                  <a:gd name="T2" fmla="+- 0 1957 1854"/>
                  <a:gd name="T3" fmla="*/ 1957 h 168"/>
                  <a:gd name="T4" fmla="+- 0 122 78"/>
                  <a:gd name="T5" fmla="*/ T4 w 164"/>
                  <a:gd name="T6" fmla="+- 0 1959 1854"/>
                  <a:gd name="T7" fmla="*/ 1959 h 168"/>
                  <a:gd name="T8" fmla="+- 0 129 78"/>
                  <a:gd name="T9" fmla="*/ T8 w 164"/>
                  <a:gd name="T10" fmla="+- 0 1962 1854"/>
                  <a:gd name="T11" fmla="*/ 1962 h 168"/>
                  <a:gd name="T12" fmla="+- 0 133 78"/>
                  <a:gd name="T13" fmla="*/ T12 w 164"/>
                  <a:gd name="T14" fmla="+- 0 1964 1854"/>
                  <a:gd name="T15" fmla="*/ 1964 h 168"/>
                  <a:gd name="T16" fmla="+- 0 136 78"/>
                  <a:gd name="T17" fmla="*/ T16 w 164"/>
                  <a:gd name="T18" fmla="+- 0 1969 1854"/>
                  <a:gd name="T19" fmla="*/ 1969 h 168"/>
                  <a:gd name="T20" fmla="+- 0 137 78"/>
                  <a:gd name="T21" fmla="*/ T20 w 164"/>
                  <a:gd name="T22" fmla="+- 0 1971 1854"/>
                  <a:gd name="T23" fmla="*/ 1971 h 168"/>
                  <a:gd name="T24" fmla="+- 0 137 78"/>
                  <a:gd name="T25" fmla="*/ T24 w 164"/>
                  <a:gd name="T26" fmla="+- 0 1975 1854"/>
                  <a:gd name="T27" fmla="*/ 1975 h 168"/>
                  <a:gd name="T28" fmla="+- 0 148 78"/>
                  <a:gd name="T29" fmla="*/ T28 w 164"/>
                  <a:gd name="T30" fmla="+- 0 1974 1854"/>
                  <a:gd name="T31" fmla="*/ 1974 h 168"/>
                  <a:gd name="T32" fmla="+- 0 154 78"/>
                  <a:gd name="T33" fmla="*/ T32 w 164"/>
                  <a:gd name="T34" fmla="+- 0 1971 1854"/>
                  <a:gd name="T35" fmla="*/ 1971 h 168"/>
                  <a:gd name="T36" fmla="+- 0 156 78"/>
                  <a:gd name="T37" fmla="*/ T36 w 164"/>
                  <a:gd name="T38" fmla="+- 0 1961 1854"/>
                  <a:gd name="T39" fmla="*/ 1961 h 168"/>
                  <a:gd name="T40" fmla="+- 0 142 78"/>
                  <a:gd name="T41" fmla="*/ T40 w 164"/>
                  <a:gd name="T42" fmla="+- 0 1961 1854"/>
                  <a:gd name="T43" fmla="*/ 1961 h 168"/>
                  <a:gd name="T44" fmla="+- 0 135 78"/>
                  <a:gd name="T45" fmla="*/ T44 w 164"/>
                  <a:gd name="T46" fmla="+- 0 1960 1854"/>
                  <a:gd name="T47" fmla="*/ 1960 h 168"/>
                  <a:gd name="T48" fmla="+- 0 123 78"/>
                  <a:gd name="T49" fmla="*/ T48 w 164"/>
                  <a:gd name="T50" fmla="+- 0 1957 1854"/>
                  <a:gd name="T51" fmla="*/ 195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4" h="168">
                    <a:moveTo>
                      <a:pt x="45" y="103"/>
                    </a:moveTo>
                    <a:lnTo>
                      <a:pt x="44" y="105"/>
                    </a:lnTo>
                    <a:lnTo>
                      <a:pt x="51" y="108"/>
                    </a:lnTo>
                    <a:lnTo>
                      <a:pt x="55" y="110"/>
                    </a:lnTo>
                    <a:lnTo>
                      <a:pt x="58" y="115"/>
                    </a:lnTo>
                    <a:lnTo>
                      <a:pt x="59" y="117"/>
                    </a:lnTo>
                    <a:lnTo>
                      <a:pt x="59" y="121"/>
                    </a:lnTo>
                    <a:lnTo>
                      <a:pt x="70" y="120"/>
                    </a:lnTo>
                    <a:lnTo>
                      <a:pt x="76" y="117"/>
                    </a:lnTo>
                    <a:lnTo>
                      <a:pt x="78" y="107"/>
                    </a:lnTo>
                    <a:lnTo>
                      <a:pt x="64" y="107"/>
                    </a:lnTo>
                    <a:lnTo>
                      <a:pt x="57" y="106"/>
                    </a:lnTo>
                    <a:lnTo>
                      <a:pt x="45"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7" name="Freeform 369"/>
              <p:cNvSpPr/>
              <p:nvPr/>
            </p:nvSpPr>
            <p:spPr bwMode="auto">
              <a:xfrm>
                <a:off x="78" y="1854"/>
                <a:ext cx="164" cy="168"/>
              </a:xfrm>
              <a:custGeom>
                <a:gdLst>
                  <a:gd name="T0" fmla="+- 0 166 78"/>
                  <a:gd name="T1" fmla="*/ T0 w 164"/>
                  <a:gd name="T2" fmla="+- 0 1921 1854"/>
                  <a:gd name="T3" fmla="*/ 1921 h 168"/>
                  <a:gd name="T4" fmla="+- 0 152 78"/>
                  <a:gd name="T5" fmla="*/ T4 w 164"/>
                  <a:gd name="T6" fmla="+- 0 1921 1854"/>
                  <a:gd name="T7" fmla="*/ 1921 h 168"/>
                  <a:gd name="T8" fmla="+- 0 149 78"/>
                  <a:gd name="T9" fmla="*/ T8 w 164"/>
                  <a:gd name="T10" fmla="+- 0 1949 1854"/>
                  <a:gd name="T11" fmla="*/ 1949 h 168"/>
                  <a:gd name="T12" fmla="+- 0 148 78"/>
                  <a:gd name="T13" fmla="*/ T12 w 164"/>
                  <a:gd name="T14" fmla="+- 0 1952 1854"/>
                  <a:gd name="T15" fmla="*/ 1952 h 168"/>
                  <a:gd name="T16" fmla="+- 0 147 78"/>
                  <a:gd name="T17" fmla="*/ T16 w 164"/>
                  <a:gd name="T18" fmla="+- 0 1957 1854"/>
                  <a:gd name="T19" fmla="*/ 1957 h 168"/>
                  <a:gd name="T20" fmla="+- 0 146 78"/>
                  <a:gd name="T21" fmla="*/ T20 w 164"/>
                  <a:gd name="T22" fmla="+- 0 1959 1854"/>
                  <a:gd name="T23" fmla="*/ 1959 h 168"/>
                  <a:gd name="T24" fmla="+- 0 142 78"/>
                  <a:gd name="T25" fmla="*/ T24 w 164"/>
                  <a:gd name="T26" fmla="+- 0 1961 1854"/>
                  <a:gd name="T27" fmla="*/ 1961 h 168"/>
                  <a:gd name="T28" fmla="+- 0 156 78"/>
                  <a:gd name="T29" fmla="*/ T28 w 164"/>
                  <a:gd name="T30" fmla="+- 0 1961 1854"/>
                  <a:gd name="T31" fmla="*/ 1961 h 168"/>
                  <a:gd name="T32" fmla="+- 0 157 78"/>
                  <a:gd name="T33" fmla="*/ T32 w 164"/>
                  <a:gd name="T34" fmla="+- 0 1959 1854"/>
                  <a:gd name="T35" fmla="*/ 1959 h 168"/>
                  <a:gd name="T36" fmla="+- 0 158 78"/>
                  <a:gd name="T37" fmla="*/ T36 w 164"/>
                  <a:gd name="T38" fmla="+- 0 1952 1854"/>
                  <a:gd name="T39" fmla="*/ 1952 h 168"/>
                  <a:gd name="T40" fmla="+- 0 162 78"/>
                  <a:gd name="T41" fmla="*/ T40 w 164"/>
                  <a:gd name="T42" fmla="+- 0 1923 1854"/>
                  <a:gd name="T43" fmla="*/ 1923 h 168"/>
                  <a:gd name="T44" fmla="+- 0 165 78"/>
                  <a:gd name="T45" fmla="*/ T44 w 164"/>
                  <a:gd name="T46" fmla="+- 0 1921 1854"/>
                  <a:gd name="T47" fmla="*/ 1921 h 168"/>
                  <a:gd name="T48" fmla="+- 0 166 78"/>
                  <a:gd name="T49" fmla="*/ T48 w 164"/>
                  <a:gd name="T50" fmla="+- 0 1921 1854"/>
                  <a:gd name="T51" fmla="*/ 192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4" h="168">
                    <a:moveTo>
                      <a:pt x="88" y="67"/>
                    </a:moveTo>
                    <a:lnTo>
                      <a:pt x="74" y="67"/>
                    </a:lnTo>
                    <a:lnTo>
                      <a:pt x="71" y="95"/>
                    </a:lnTo>
                    <a:lnTo>
                      <a:pt x="70" y="98"/>
                    </a:lnTo>
                    <a:lnTo>
                      <a:pt x="69" y="103"/>
                    </a:lnTo>
                    <a:lnTo>
                      <a:pt x="68" y="105"/>
                    </a:lnTo>
                    <a:lnTo>
                      <a:pt x="64" y="107"/>
                    </a:lnTo>
                    <a:lnTo>
                      <a:pt x="78" y="107"/>
                    </a:lnTo>
                    <a:lnTo>
                      <a:pt x="79" y="105"/>
                    </a:lnTo>
                    <a:lnTo>
                      <a:pt x="80" y="98"/>
                    </a:lnTo>
                    <a:lnTo>
                      <a:pt x="84" y="69"/>
                    </a:lnTo>
                    <a:lnTo>
                      <a:pt x="87" y="67"/>
                    </a:lnTo>
                    <a:lnTo>
                      <a:pt x="8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8" name="Freeform 370"/>
              <p:cNvSpPr/>
              <p:nvPr/>
            </p:nvSpPr>
            <p:spPr bwMode="auto">
              <a:xfrm>
                <a:off x="78" y="1854"/>
                <a:ext cx="164" cy="168"/>
              </a:xfrm>
              <a:custGeom>
                <a:gdLst>
                  <a:gd name="T0" fmla="+- 0 125 78"/>
                  <a:gd name="T1" fmla="*/ T0 w 164"/>
                  <a:gd name="T2" fmla="+- 0 1854 1854"/>
                  <a:gd name="T3" fmla="*/ 1854 h 168"/>
                  <a:gd name="T4" fmla="+- 0 124 78"/>
                  <a:gd name="T5" fmla="*/ T4 w 164"/>
                  <a:gd name="T6" fmla="+- 0 1859 1854"/>
                  <a:gd name="T7" fmla="*/ 1859 h 168"/>
                  <a:gd name="T8" fmla="+- 0 124 78"/>
                  <a:gd name="T9" fmla="*/ T8 w 164"/>
                  <a:gd name="T10" fmla="+- 0 1862 1854"/>
                  <a:gd name="T11" fmla="*/ 1862 h 168"/>
                  <a:gd name="T12" fmla="+- 0 121 78"/>
                  <a:gd name="T13" fmla="*/ T12 w 164"/>
                  <a:gd name="T14" fmla="+- 0 1869 1854"/>
                  <a:gd name="T15" fmla="*/ 1869 h 168"/>
                  <a:gd name="T16" fmla="+- 0 87 78"/>
                  <a:gd name="T17" fmla="*/ T16 w 164"/>
                  <a:gd name="T18" fmla="+- 0 1930 1854"/>
                  <a:gd name="T19" fmla="*/ 1930 h 168"/>
                  <a:gd name="T20" fmla="+- 0 78 78"/>
                  <a:gd name="T21" fmla="*/ T20 w 164"/>
                  <a:gd name="T22" fmla="+- 0 1942 1854"/>
                  <a:gd name="T23" fmla="*/ 1942 h 168"/>
                  <a:gd name="T24" fmla="+- 0 80 78"/>
                  <a:gd name="T25" fmla="*/ T24 w 164"/>
                  <a:gd name="T26" fmla="+- 0 1944 1854"/>
                  <a:gd name="T27" fmla="*/ 1944 h 168"/>
                  <a:gd name="T28" fmla="+- 0 93 78"/>
                  <a:gd name="T29" fmla="*/ T28 w 164"/>
                  <a:gd name="T30" fmla="+- 0 1930 1854"/>
                  <a:gd name="T31" fmla="*/ 1930 h 168"/>
                  <a:gd name="T32" fmla="+- 0 99 78"/>
                  <a:gd name="T33" fmla="*/ T32 w 164"/>
                  <a:gd name="T34" fmla="+- 0 1924 1854"/>
                  <a:gd name="T35" fmla="*/ 1924 h 168"/>
                  <a:gd name="T36" fmla="+- 0 106 78"/>
                  <a:gd name="T37" fmla="*/ T36 w 164"/>
                  <a:gd name="T38" fmla="+- 0 1914 1854"/>
                  <a:gd name="T39" fmla="*/ 1914 h 168"/>
                  <a:gd name="T40" fmla="+- 0 117 78"/>
                  <a:gd name="T41" fmla="*/ T40 w 164"/>
                  <a:gd name="T42" fmla="+- 0 1914 1854"/>
                  <a:gd name="T43" fmla="*/ 1914 h 168"/>
                  <a:gd name="T44" fmla="+- 0 113 78"/>
                  <a:gd name="T45" fmla="*/ T44 w 164"/>
                  <a:gd name="T46" fmla="+- 0 1904 1854"/>
                  <a:gd name="T47" fmla="*/ 1904 h 168"/>
                  <a:gd name="T48" fmla="+- 0 124 78"/>
                  <a:gd name="T49" fmla="*/ T48 w 164"/>
                  <a:gd name="T50" fmla="+- 0 1886 1854"/>
                  <a:gd name="T51" fmla="*/ 1886 h 168"/>
                  <a:gd name="T52" fmla="+- 0 133 78"/>
                  <a:gd name="T53" fmla="*/ T52 w 164"/>
                  <a:gd name="T54" fmla="+- 0 1870 1854"/>
                  <a:gd name="T55" fmla="*/ 1870 h 168"/>
                  <a:gd name="T56" fmla="+- 0 142 78"/>
                  <a:gd name="T57" fmla="*/ T56 w 164"/>
                  <a:gd name="T58" fmla="+- 0 1870 1854"/>
                  <a:gd name="T59" fmla="*/ 1870 h 168"/>
                  <a:gd name="T60" fmla="+- 0 134 78"/>
                  <a:gd name="T61" fmla="*/ T60 w 164"/>
                  <a:gd name="T62" fmla="+- 0 1867 1854"/>
                  <a:gd name="T63" fmla="*/ 1867 h 168"/>
                  <a:gd name="T64" fmla="+- 0 136 78"/>
                  <a:gd name="T65" fmla="*/ T64 w 164"/>
                  <a:gd name="T66" fmla="+- 0 1865 1854"/>
                  <a:gd name="T67" fmla="*/ 1865 h 168"/>
                  <a:gd name="T68" fmla="+- 0 142 78"/>
                  <a:gd name="T69" fmla="*/ T68 w 164"/>
                  <a:gd name="T70" fmla="+- 0 1863 1854"/>
                  <a:gd name="T71" fmla="*/ 1863 h 168"/>
                  <a:gd name="T72" fmla="+- 0 142 78"/>
                  <a:gd name="T73" fmla="*/ T72 w 164"/>
                  <a:gd name="T74" fmla="+- 0 1862 1854"/>
                  <a:gd name="T75" fmla="*/ 1862 h 168"/>
                  <a:gd name="T76" fmla="+- 0 139 78"/>
                  <a:gd name="T77" fmla="*/ T76 w 164"/>
                  <a:gd name="T78" fmla="+- 0 1861 1854"/>
                  <a:gd name="T79" fmla="*/ 1861 h 168"/>
                  <a:gd name="T80" fmla="+- 0 125 78"/>
                  <a:gd name="T81" fmla="*/ T80 w 164"/>
                  <a:gd name="T82" fmla="+- 0 1854 1854"/>
                  <a:gd name="T83" fmla="*/ 1854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4" h="168">
                    <a:moveTo>
                      <a:pt x="47" y="0"/>
                    </a:moveTo>
                    <a:lnTo>
                      <a:pt x="46" y="5"/>
                    </a:lnTo>
                    <a:lnTo>
                      <a:pt x="46" y="8"/>
                    </a:lnTo>
                    <a:lnTo>
                      <a:pt x="43" y="15"/>
                    </a:lnTo>
                    <a:lnTo>
                      <a:pt x="9" y="76"/>
                    </a:lnTo>
                    <a:lnTo>
                      <a:pt x="0" y="88"/>
                    </a:lnTo>
                    <a:lnTo>
                      <a:pt x="2" y="90"/>
                    </a:lnTo>
                    <a:lnTo>
                      <a:pt x="15" y="76"/>
                    </a:lnTo>
                    <a:lnTo>
                      <a:pt x="21" y="70"/>
                    </a:lnTo>
                    <a:lnTo>
                      <a:pt x="28" y="60"/>
                    </a:lnTo>
                    <a:lnTo>
                      <a:pt x="39" y="60"/>
                    </a:lnTo>
                    <a:lnTo>
                      <a:pt x="35" y="50"/>
                    </a:lnTo>
                    <a:lnTo>
                      <a:pt x="46" y="32"/>
                    </a:lnTo>
                    <a:lnTo>
                      <a:pt x="55" y="16"/>
                    </a:lnTo>
                    <a:lnTo>
                      <a:pt x="64" y="16"/>
                    </a:lnTo>
                    <a:lnTo>
                      <a:pt x="56" y="13"/>
                    </a:lnTo>
                    <a:lnTo>
                      <a:pt x="58" y="11"/>
                    </a:lnTo>
                    <a:lnTo>
                      <a:pt x="64" y="9"/>
                    </a:lnTo>
                    <a:lnTo>
                      <a:pt x="64" y="8"/>
                    </a:lnTo>
                    <a:lnTo>
                      <a:pt x="61" y="7"/>
                    </a:lnTo>
                    <a:lnTo>
                      <a:pt x="4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9" name="Freeform 371"/>
              <p:cNvSpPr/>
              <p:nvPr/>
            </p:nvSpPr>
            <p:spPr bwMode="auto">
              <a:xfrm>
                <a:off x="78" y="1854"/>
                <a:ext cx="164" cy="168"/>
              </a:xfrm>
              <a:custGeom>
                <a:gdLst>
                  <a:gd name="T0" fmla="+- 0 155 78"/>
                  <a:gd name="T1" fmla="*/ T0 w 164"/>
                  <a:gd name="T2" fmla="+- 0 1909 1854"/>
                  <a:gd name="T3" fmla="*/ 1909 h 168"/>
                  <a:gd name="T4" fmla="+- 0 149 78"/>
                  <a:gd name="T5" fmla="*/ T4 w 164"/>
                  <a:gd name="T6" fmla="+- 0 1916 1854"/>
                  <a:gd name="T7" fmla="*/ 1916 h 168"/>
                  <a:gd name="T8" fmla="+- 0 164 78"/>
                  <a:gd name="T9" fmla="*/ T8 w 164"/>
                  <a:gd name="T10" fmla="+- 0 1916 1854"/>
                  <a:gd name="T11" fmla="*/ 1916 h 168"/>
                  <a:gd name="T12" fmla="+- 0 155 78"/>
                  <a:gd name="T13" fmla="*/ T12 w 164"/>
                  <a:gd name="T14" fmla="+- 0 1909 1854"/>
                  <a:gd name="T15" fmla="*/ 1909 h 168"/>
                </a:gdLst>
                <a:cxnLst>
                  <a:cxn ang="0">
                    <a:pos x="T1" y="T3"/>
                  </a:cxn>
                  <a:cxn ang="0">
                    <a:pos x="T5" y="T7"/>
                  </a:cxn>
                  <a:cxn ang="0">
                    <a:pos x="T9" y="T11"/>
                  </a:cxn>
                  <a:cxn ang="0">
                    <a:pos x="T13" y="T15"/>
                  </a:cxn>
                </a:cxnLst>
                <a:rect l="0" t="0" r="r" b="b"/>
                <a:pathLst>
                  <a:path w="164" h="168">
                    <a:moveTo>
                      <a:pt x="77" y="55"/>
                    </a:moveTo>
                    <a:lnTo>
                      <a:pt x="71" y="62"/>
                    </a:lnTo>
                    <a:lnTo>
                      <a:pt x="86" y="62"/>
                    </a:lnTo>
                    <a:lnTo>
                      <a:pt x="77" y="5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0" name="Freeform 372"/>
              <p:cNvSpPr/>
              <p:nvPr/>
            </p:nvSpPr>
            <p:spPr bwMode="auto">
              <a:xfrm>
                <a:off x="78" y="1854"/>
                <a:ext cx="164" cy="168"/>
              </a:xfrm>
              <a:custGeom>
                <a:gdLst>
                  <a:gd name="T0" fmla="+- 0 142 78"/>
                  <a:gd name="T1" fmla="*/ T0 w 164"/>
                  <a:gd name="T2" fmla="+- 0 1870 1854"/>
                  <a:gd name="T3" fmla="*/ 1870 h 168"/>
                  <a:gd name="T4" fmla="+- 0 133 78"/>
                  <a:gd name="T5" fmla="*/ T4 w 164"/>
                  <a:gd name="T6" fmla="+- 0 1870 1854"/>
                  <a:gd name="T7" fmla="*/ 1870 h 168"/>
                  <a:gd name="T8" fmla="+- 0 145 78"/>
                  <a:gd name="T9" fmla="*/ T8 w 164"/>
                  <a:gd name="T10" fmla="+- 0 1877 1854"/>
                  <a:gd name="T11" fmla="*/ 1877 h 168"/>
                  <a:gd name="T12" fmla="+- 0 146 78"/>
                  <a:gd name="T13" fmla="*/ T12 w 164"/>
                  <a:gd name="T14" fmla="+- 0 1878 1854"/>
                  <a:gd name="T15" fmla="*/ 1878 h 168"/>
                  <a:gd name="T16" fmla="+- 0 166 78"/>
                  <a:gd name="T17" fmla="*/ T16 w 164"/>
                  <a:gd name="T18" fmla="+- 0 1902 1854"/>
                  <a:gd name="T19" fmla="*/ 1902 h 168"/>
                  <a:gd name="T20" fmla="+- 0 168 78"/>
                  <a:gd name="T21" fmla="*/ T20 w 164"/>
                  <a:gd name="T22" fmla="+- 0 1904 1854"/>
                  <a:gd name="T23" fmla="*/ 1904 h 168"/>
                  <a:gd name="T24" fmla="+- 0 172 78"/>
                  <a:gd name="T25" fmla="*/ T24 w 164"/>
                  <a:gd name="T26" fmla="+- 0 1908 1854"/>
                  <a:gd name="T27" fmla="*/ 1908 h 168"/>
                  <a:gd name="T28" fmla="+- 0 173 78"/>
                  <a:gd name="T29" fmla="*/ T28 w 164"/>
                  <a:gd name="T30" fmla="+- 0 1907 1854"/>
                  <a:gd name="T31" fmla="*/ 1907 h 168"/>
                  <a:gd name="T32" fmla="+- 0 176 78"/>
                  <a:gd name="T33" fmla="*/ T32 w 164"/>
                  <a:gd name="T34" fmla="+- 0 1902 1854"/>
                  <a:gd name="T35" fmla="*/ 1902 h 168"/>
                  <a:gd name="T36" fmla="+- 0 177 78"/>
                  <a:gd name="T37" fmla="*/ T36 w 164"/>
                  <a:gd name="T38" fmla="+- 0 1899 1854"/>
                  <a:gd name="T39" fmla="*/ 1899 h 168"/>
                  <a:gd name="T40" fmla="+- 0 176 78"/>
                  <a:gd name="T41" fmla="*/ T40 w 164"/>
                  <a:gd name="T42" fmla="+- 0 1894 1854"/>
                  <a:gd name="T43" fmla="*/ 1894 h 168"/>
                  <a:gd name="T44" fmla="+- 0 147 78"/>
                  <a:gd name="T45" fmla="*/ T44 w 164"/>
                  <a:gd name="T46" fmla="+- 0 1872 1854"/>
                  <a:gd name="T47" fmla="*/ 1872 h 168"/>
                  <a:gd name="T48" fmla="+- 0 142 78"/>
                  <a:gd name="T49" fmla="*/ T48 w 164"/>
                  <a:gd name="T50" fmla="+- 0 1870 1854"/>
                  <a:gd name="T51" fmla="*/ 1870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4" h="168">
                    <a:moveTo>
                      <a:pt x="64" y="16"/>
                    </a:moveTo>
                    <a:lnTo>
                      <a:pt x="55" y="16"/>
                    </a:lnTo>
                    <a:lnTo>
                      <a:pt x="67" y="23"/>
                    </a:lnTo>
                    <a:lnTo>
                      <a:pt x="68" y="24"/>
                    </a:lnTo>
                    <a:lnTo>
                      <a:pt x="88" y="48"/>
                    </a:lnTo>
                    <a:lnTo>
                      <a:pt x="90" y="50"/>
                    </a:lnTo>
                    <a:lnTo>
                      <a:pt x="94" y="54"/>
                    </a:lnTo>
                    <a:lnTo>
                      <a:pt x="95" y="53"/>
                    </a:lnTo>
                    <a:lnTo>
                      <a:pt x="98" y="48"/>
                    </a:lnTo>
                    <a:lnTo>
                      <a:pt x="99" y="45"/>
                    </a:lnTo>
                    <a:lnTo>
                      <a:pt x="98" y="40"/>
                    </a:lnTo>
                    <a:lnTo>
                      <a:pt x="69" y="18"/>
                    </a:lnTo>
                    <a:lnTo>
                      <a:pt x="64"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1" name="Freeform 373"/>
              <p:cNvSpPr/>
              <p:nvPr/>
            </p:nvSpPr>
            <p:spPr bwMode="auto">
              <a:xfrm>
                <a:off x="78" y="1854"/>
                <a:ext cx="164" cy="168"/>
              </a:xfrm>
              <a:custGeom>
                <a:gdLst>
                  <a:gd name="T0" fmla="+- 0 193 78"/>
                  <a:gd name="T1" fmla="*/ T0 w 164"/>
                  <a:gd name="T2" fmla="+- 0 2001 1854"/>
                  <a:gd name="T3" fmla="*/ 2001 h 168"/>
                  <a:gd name="T4" fmla="+- 0 193 78"/>
                  <a:gd name="T5" fmla="*/ T4 w 164"/>
                  <a:gd name="T6" fmla="+- 0 2004 1854"/>
                  <a:gd name="T7" fmla="*/ 2004 h 168"/>
                  <a:gd name="T8" fmla="+- 0 203 78"/>
                  <a:gd name="T9" fmla="*/ T8 w 164"/>
                  <a:gd name="T10" fmla="+- 0 2007 1854"/>
                  <a:gd name="T11" fmla="*/ 2007 h 168"/>
                  <a:gd name="T12" fmla="+- 0 208 78"/>
                  <a:gd name="T13" fmla="*/ T12 w 164"/>
                  <a:gd name="T14" fmla="+- 0 2009 1854"/>
                  <a:gd name="T15" fmla="*/ 2009 h 168"/>
                  <a:gd name="T16" fmla="+- 0 212 78"/>
                  <a:gd name="T17" fmla="*/ T16 w 164"/>
                  <a:gd name="T18" fmla="+- 0 2014 1854"/>
                  <a:gd name="T19" fmla="*/ 2014 h 168"/>
                  <a:gd name="T20" fmla="+- 0 214 78"/>
                  <a:gd name="T21" fmla="*/ T20 w 164"/>
                  <a:gd name="T22" fmla="+- 0 2017 1854"/>
                  <a:gd name="T23" fmla="*/ 2017 h 168"/>
                  <a:gd name="T24" fmla="+- 0 215 78"/>
                  <a:gd name="T25" fmla="*/ T24 w 164"/>
                  <a:gd name="T26" fmla="+- 0 2021 1854"/>
                  <a:gd name="T27" fmla="*/ 2021 h 168"/>
                  <a:gd name="T28" fmla="+- 0 226 78"/>
                  <a:gd name="T29" fmla="*/ T28 w 164"/>
                  <a:gd name="T30" fmla="+- 0 2018 1854"/>
                  <a:gd name="T31" fmla="*/ 2018 h 168"/>
                  <a:gd name="T32" fmla="+- 0 233 78"/>
                  <a:gd name="T33" fmla="*/ T32 w 164"/>
                  <a:gd name="T34" fmla="+- 0 2015 1854"/>
                  <a:gd name="T35" fmla="*/ 2015 h 168"/>
                  <a:gd name="T36" fmla="+- 0 235 78"/>
                  <a:gd name="T37" fmla="*/ T36 w 164"/>
                  <a:gd name="T38" fmla="+- 0 2008 1854"/>
                  <a:gd name="T39" fmla="*/ 2008 h 168"/>
                  <a:gd name="T40" fmla="+- 0 235 78"/>
                  <a:gd name="T41" fmla="*/ T40 w 164"/>
                  <a:gd name="T42" fmla="+- 0 2005 1854"/>
                  <a:gd name="T43" fmla="*/ 2005 h 168"/>
                  <a:gd name="T44" fmla="+- 0 215 78"/>
                  <a:gd name="T45" fmla="*/ T44 w 164"/>
                  <a:gd name="T46" fmla="+- 0 2005 1854"/>
                  <a:gd name="T47" fmla="*/ 2005 h 168"/>
                  <a:gd name="T48" fmla="+- 0 207 78"/>
                  <a:gd name="T49" fmla="*/ T48 w 164"/>
                  <a:gd name="T50" fmla="+- 0 2004 1854"/>
                  <a:gd name="T51" fmla="*/ 2004 h 168"/>
                  <a:gd name="T52" fmla="+- 0 193 78"/>
                  <a:gd name="T53" fmla="*/ T52 w 164"/>
                  <a:gd name="T54" fmla="+- 0 2001 1854"/>
                  <a:gd name="T55" fmla="*/ 200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4" h="168">
                    <a:moveTo>
                      <a:pt x="115" y="147"/>
                    </a:moveTo>
                    <a:lnTo>
                      <a:pt x="115" y="150"/>
                    </a:lnTo>
                    <a:lnTo>
                      <a:pt x="125" y="153"/>
                    </a:lnTo>
                    <a:lnTo>
                      <a:pt x="130" y="155"/>
                    </a:lnTo>
                    <a:lnTo>
                      <a:pt x="134" y="160"/>
                    </a:lnTo>
                    <a:lnTo>
                      <a:pt x="136" y="163"/>
                    </a:lnTo>
                    <a:lnTo>
                      <a:pt x="137" y="167"/>
                    </a:lnTo>
                    <a:lnTo>
                      <a:pt x="148" y="164"/>
                    </a:lnTo>
                    <a:lnTo>
                      <a:pt x="155" y="161"/>
                    </a:lnTo>
                    <a:lnTo>
                      <a:pt x="157" y="154"/>
                    </a:lnTo>
                    <a:lnTo>
                      <a:pt x="157" y="151"/>
                    </a:lnTo>
                    <a:lnTo>
                      <a:pt x="137" y="151"/>
                    </a:lnTo>
                    <a:lnTo>
                      <a:pt x="129" y="150"/>
                    </a:lnTo>
                    <a:lnTo>
                      <a:pt x="115" y="1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2" name="Freeform 374"/>
              <p:cNvSpPr/>
              <p:nvPr/>
            </p:nvSpPr>
            <p:spPr bwMode="auto">
              <a:xfrm>
                <a:off x="78" y="1854"/>
                <a:ext cx="164" cy="168"/>
              </a:xfrm>
              <a:custGeom>
                <a:gdLst>
                  <a:gd name="T0" fmla="+- 0 224 78"/>
                  <a:gd name="T1" fmla="*/ T0 w 164"/>
                  <a:gd name="T2" fmla="+- 0 1854 1854"/>
                  <a:gd name="T3" fmla="*/ 1854 h 168"/>
                  <a:gd name="T4" fmla="+- 0 225 78"/>
                  <a:gd name="T5" fmla="*/ T4 w 164"/>
                  <a:gd name="T6" fmla="+- 0 1879 1854"/>
                  <a:gd name="T7" fmla="*/ 1879 h 168"/>
                  <a:gd name="T8" fmla="+- 0 225 78"/>
                  <a:gd name="T9" fmla="*/ T8 w 164"/>
                  <a:gd name="T10" fmla="+- 0 2001 1854"/>
                  <a:gd name="T11" fmla="*/ 2001 h 168"/>
                  <a:gd name="T12" fmla="+- 0 224 78"/>
                  <a:gd name="T13" fmla="*/ T12 w 164"/>
                  <a:gd name="T14" fmla="+- 0 2002 1854"/>
                  <a:gd name="T15" fmla="*/ 2002 h 168"/>
                  <a:gd name="T16" fmla="+- 0 223 78"/>
                  <a:gd name="T17" fmla="*/ T16 w 164"/>
                  <a:gd name="T18" fmla="+- 0 2004 1854"/>
                  <a:gd name="T19" fmla="*/ 2004 h 168"/>
                  <a:gd name="T20" fmla="+- 0 221 78"/>
                  <a:gd name="T21" fmla="*/ T20 w 164"/>
                  <a:gd name="T22" fmla="+- 0 2005 1854"/>
                  <a:gd name="T23" fmla="*/ 2005 h 168"/>
                  <a:gd name="T24" fmla="+- 0 218 78"/>
                  <a:gd name="T25" fmla="*/ T24 w 164"/>
                  <a:gd name="T26" fmla="+- 0 2005 1854"/>
                  <a:gd name="T27" fmla="*/ 2005 h 168"/>
                  <a:gd name="T28" fmla="+- 0 215 78"/>
                  <a:gd name="T29" fmla="*/ T28 w 164"/>
                  <a:gd name="T30" fmla="+- 0 2005 1854"/>
                  <a:gd name="T31" fmla="*/ 2005 h 168"/>
                  <a:gd name="T32" fmla="+- 0 235 78"/>
                  <a:gd name="T33" fmla="*/ T32 w 164"/>
                  <a:gd name="T34" fmla="+- 0 2005 1854"/>
                  <a:gd name="T35" fmla="*/ 2005 h 168"/>
                  <a:gd name="T36" fmla="+- 0 235 78"/>
                  <a:gd name="T37" fmla="*/ T36 w 164"/>
                  <a:gd name="T38" fmla="+- 0 2004 1854"/>
                  <a:gd name="T39" fmla="*/ 2004 h 168"/>
                  <a:gd name="T40" fmla="+- 0 235 78"/>
                  <a:gd name="T41" fmla="*/ T40 w 164"/>
                  <a:gd name="T42" fmla="+- 0 1868 1854"/>
                  <a:gd name="T43" fmla="*/ 1868 h 168"/>
                  <a:gd name="T44" fmla="+- 0 241 78"/>
                  <a:gd name="T45" fmla="*/ T44 w 164"/>
                  <a:gd name="T46" fmla="+- 0 1864 1854"/>
                  <a:gd name="T47" fmla="*/ 1864 h 168"/>
                  <a:gd name="T48" fmla="+- 0 242 78"/>
                  <a:gd name="T49" fmla="*/ T48 w 164"/>
                  <a:gd name="T50" fmla="+- 0 1863 1854"/>
                  <a:gd name="T51" fmla="*/ 1863 h 168"/>
                  <a:gd name="T52" fmla="+- 0 242 78"/>
                  <a:gd name="T53" fmla="*/ T52 w 164"/>
                  <a:gd name="T54" fmla="+- 0 1862 1854"/>
                  <a:gd name="T55" fmla="*/ 1862 h 168"/>
                  <a:gd name="T56" fmla="+- 0 241 78"/>
                  <a:gd name="T57" fmla="*/ T56 w 164"/>
                  <a:gd name="T58" fmla="+- 0 1862 1854"/>
                  <a:gd name="T59" fmla="*/ 1862 h 168"/>
                  <a:gd name="T60" fmla="+- 0 241 78"/>
                  <a:gd name="T61" fmla="*/ T60 w 164"/>
                  <a:gd name="T62" fmla="+- 0 1862 1854"/>
                  <a:gd name="T63" fmla="*/ 1862 h 168"/>
                  <a:gd name="T64" fmla="+- 0 224 78"/>
                  <a:gd name="T65" fmla="*/ T64 w 164"/>
                  <a:gd name="T66" fmla="+- 0 1854 1854"/>
                  <a:gd name="T67" fmla="*/ 1854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4" h="168">
                    <a:moveTo>
                      <a:pt x="146" y="0"/>
                    </a:moveTo>
                    <a:lnTo>
                      <a:pt x="147" y="25"/>
                    </a:lnTo>
                    <a:lnTo>
                      <a:pt x="147" y="147"/>
                    </a:lnTo>
                    <a:lnTo>
                      <a:pt x="146" y="148"/>
                    </a:lnTo>
                    <a:lnTo>
                      <a:pt x="145" y="150"/>
                    </a:lnTo>
                    <a:lnTo>
                      <a:pt x="143" y="151"/>
                    </a:lnTo>
                    <a:lnTo>
                      <a:pt x="140" y="151"/>
                    </a:lnTo>
                    <a:lnTo>
                      <a:pt x="137" y="151"/>
                    </a:lnTo>
                    <a:lnTo>
                      <a:pt x="157" y="151"/>
                    </a:lnTo>
                    <a:lnTo>
                      <a:pt x="157" y="150"/>
                    </a:lnTo>
                    <a:lnTo>
                      <a:pt x="157" y="14"/>
                    </a:lnTo>
                    <a:lnTo>
                      <a:pt x="163" y="10"/>
                    </a:lnTo>
                    <a:lnTo>
                      <a:pt x="164" y="9"/>
                    </a:lnTo>
                    <a:lnTo>
                      <a:pt x="164" y="8"/>
                    </a:lnTo>
                    <a:lnTo>
                      <a:pt x="163" y="8"/>
                    </a:lnTo>
                    <a:lnTo>
                      <a:pt x="14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3" name="Freeform 375"/>
              <p:cNvSpPr/>
              <p:nvPr/>
            </p:nvSpPr>
            <p:spPr bwMode="auto">
              <a:xfrm>
                <a:off x="78" y="1854"/>
                <a:ext cx="164" cy="168"/>
              </a:xfrm>
              <a:custGeom>
                <a:gdLst>
                  <a:gd name="T0" fmla="+- 0 190 78"/>
                  <a:gd name="T1" fmla="*/ T0 w 164"/>
                  <a:gd name="T2" fmla="+- 0 1885 1854"/>
                  <a:gd name="T3" fmla="*/ 1885 h 168"/>
                  <a:gd name="T4" fmla="+- 0 191 78"/>
                  <a:gd name="T5" fmla="*/ T4 w 164"/>
                  <a:gd name="T6" fmla="+- 0 1898 1854"/>
                  <a:gd name="T7" fmla="*/ 1898 h 168"/>
                  <a:gd name="T8" fmla="+- 0 191 78"/>
                  <a:gd name="T9" fmla="*/ T8 w 164"/>
                  <a:gd name="T10" fmla="+- 0 1949 1854"/>
                  <a:gd name="T11" fmla="*/ 1949 h 168"/>
                  <a:gd name="T12" fmla="+- 0 190 78"/>
                  <a:gd name="T13" fmla="*/ T12 w 164"/>
                  <a:gd name="T14" fmla="+- 0 1969 1854"/>
                  <a:gd name="T15" fmla="*/ 1969 h 168"/>
                  <a:gd name="T16" fmla="+- 0 194 78"/>
                  <a:gd name="T17" fmla="*/ T16 w 164"/>
                  <a:gd name="T18" fmla="+- 0 1967 1854"/>
                  <a:gd name="T19" fmla="*/ 1967 h 168"/>
                  <a:gd name="T20" fmla="+- 0 198 78"/>
                  <a:gd name="T21" fmla="*/ T20 w 164"/>
                  <a:gd name="T22" fmla="+- 0 1966 1854"/>
                  <a:gd name="T23" fmla="*/ 1966 h 168"/>
                  <a:gd name="T24" fmla="+- 0 201 78"/>
                  <a:gd name="T25" fmla="*/ T24 w 164"/>
                  <a:gd name="T26" fmla="+- 0 1964 1854"/>
                  <a:gd name="T27" fmla="*/ 1964 h 168"/>
                  <a:gd name="T28" fmla="+- 0 201 78"/>
                  <a:gd name="T29" fmla="*/ T28 w 164"/>
                  <a:gd name="T30" fmla="+- 0 1949 1854"/>
                  <a:gd name="T31" fmla="*/ 1949 h 168"/>
                  <a:gd name="T32" fmla="+- 0 201 78"/>
                  <a:gd name="T33" fmla="*/ T32 w 164"/>
                  <a:gd name="T34" fmla="+- 0 1898 1854"/>
                  <a:gd name="T35" fmla="*/ 1898 h 168"/>
                  <a:gd name="T36" fmla="+- 0 206 78"/>
                  <a:gd name="T37" fmla="*/ T36 w 164"/>
                  <a:gd name="T38" fmla="+- 0 1893 1854"/>
                  <a:gd name="T39" fmla="*/ 1893 h 168"/>
                  <a:gd name="T40" fmla="+- 0 206 78"/>
                  <a:gd name="T41" fmla="*/ T40 w 164"/>
                  <a:gd name="T42" fmla="+- 0 1892 1854"/>
                  <a:gd name="T43" fmla="*/ 1892 h 168"/>
                  <a:gd name="T44" fmla="+- 0 206 78"/>
                  <a:gd name="T45" fmla="*/ T44 w 164"/>
                  <a:gd name="T46" fmla="+- 0 1892 1854"/>
                  <a:gd name="T47" fmla="*/ 1892 h 168"/>
                  <a:gd name="T48" fmla="+- 0 205 78"/>
                  <a:gd name="T49" fmla="*/ T48 w 164"/>
                  <a:gd name="T50" fmla="+- 0 1891 1854"/>
                  <a:gd name="T51" fmla="*/ 1891 h 168"/>
                  <a:gd name="T52" fmla="+- 0 204 78"/>
                  <a:gd name="T53" fmla="*/ T52 w 164"/>
                  <a:gd name="T54" fmla="+- 0 1891 1854"/>
                  <a:gd name="T55" fmla="*/ 1891 h 168"/>
                  <a:gd name="T56" fmla="+- 0 190 78"/>
                  <a:gd name="T57" fmla="*/ T56 w 164"/>
                  <a:gd name="T58" fmla="+- 0 1885 1854"/>
                  <a:gd name="T59" fmla="*/ 1885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4" h="168">
                    <a:moveTo>
                      <a:pt x="112" y="31"/>
                    </a:moveTo>
                    <a:lnTo>
                      <a:pt x="113" y="44"/>
                    </a:lnTo>
                    <a:lnTo>
                      <a:pt x="113" y="95"/>
                    </a:lnTo>
                    <a:lnTo>
                      <a:pt x="112" y="115"/>
                    </a:lnTo>
                    <a:lnTo>
                      <a:pt x="116" y="113"/>
                    </a:lnTo>
                    <a:lnTo>
                      <a:pt x="120" y="112"/>
                    </a:lnTo>
                    <a:lnTo>
                      <a:pt x="123" y="110"/>
                    </a:lnTo>
                    <a:lnTo>
                      <a:pt x="123" y="95"/>
                    </a:lnTo>
                    <a:lnTo>
                      <a:pt x="123" y="44"/>
                    </a:lnTo>
                    <a:lnTo>
                      <a:pt x="128" y="39"/>
                    </a:lnTo>
                    <a:lnTo>
                      <a:pt x="128" y="38"/>
                    </a:lnTo>
                    <a:lnTo>
                      <a:pt x="127" y="37"/>
                    </a:lnTo>
                    <a:lnTo>
                      <a:pt x="126" y="37"/>
                    </a:lnTo>
                    <a:lnTo>
                      <a:pt x="112"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0" name="Group 376"/>
            <p:cNvGrpSpPr/>
            <p:nvPr/>
          </p:nvGrpSpPr>
          <p:grpSpPr>
            <a:xfrm>
              <a:off x="259" y="1855"/>
              <a:ext cx="171" cy="157"/>
              <a:chOff x="259" y="1855"/>
              <a:chExt cx="171" cy="157"/>
            </a:xfrm>
          </p:grpSpPr>
          <p:sp>
            <p:nvSpPr>
              <p:cNvPr id="2259" name="Freeform 377"/>
              <p:cNvSpPr/>
              <p:nvPr/>
            </p:nvSpPr>
            <p:spPr bwMode="auto">
              <a:xfrm>
                <a:off x="259" y="1855"/>
                <a:ext cx="171" cy="157"/>
              </a:xfrm>
              <a:custGeom>
                <a:gdLst>
                  <a:gd name="T0" fmla="+- 0 415 259"/>
                  <a:gd name="T1" fmla="*/ T0 w 171"/>
                  <a:gd name="T2" fmla="+- 0 1992 1855"/>
                  <a:gd name="T3" fmla="*/ 1992 h 157"/>
                  <a:gd name="T4" fmla="+- 0 404 259"/>
                  <a:gd name="T5" fmla="*/ T4 w 171"/>
                  <a:gd name="T6" fmla="+- 0 2005 1855"/>
                  <a:gd name="T7" fmla="*/ 2005 h 157"/>
                  <a:gd name="T8" fmla="+- 0 259 259"/>
                  <a:gd name="T9" fmla="*/ T8 w 171"/>
                  <a:gd name="T10" fmla="+- 0 2005 1855"/>
                  <a:gd name="T11" fmla="*/ 2005 h 157"/>
                  <a:gd name="T12" fmla="+- 0 266 259"/>
                  <a:gd name="T13" fmla="*/ T12 w 171"/>
                  <a:gd name="T14" fmla="+- 0 2012 1855"/>
                  <a:gd name="T15" fmla="*/ 2012 h 157"/>
                  <a:gd name="T16" fmla="+- 0 269 259"/>
                  <a:gd name="T17" fmla="*/ T16 w 171"/>
                  <a:gd name="T18" fmla="+- 0 2010 1855"/>
                  <a:gd name="T19" fmla="*/ 2010 h 157"/>
                  <a:gd name="T20" fmla="+- 0 273 259"/>
                  <a:gd name="T21" fmla="*/ T20 w 171"/>
                  <a:gd name="T22" fmla="+- 0 2009 1855"/>
                  <a:gd name="T23" fmla="*/ 2009 h 157"/>
                  <a:gd name="T24" fmla="+- 0 415 259"/>
                  <a:gd name="T25" fmla="*/ T24 w 171"/>
                  <a:gd name="T26" fmla="+- 0 2009 1855"/>
                  <a:gd name="T27" fmla="*/ 2009 h 157"/>
                  <a:gd name="T28" fmla="+- 0 429 259"/>
                  <a:gd name="T29" fmla="*/ T28 w 171"/>
                  <a:gd name="T30" fmla="+- 0 2009 1855"/>
                  <a:gd name="T31" fmla="*/ 2009 h 157"/>
                  <a:gd name="T32" fmla="+- 0 430 259"/>
                  <a:gd name="T33" fmla="*/ T32 w 171"/>
                  <a:gd name="T34" fmla="+- 0 2008 1855"/>
                  <a:gd name="T35" fmla="*/ 2008 h 157"/>
                  <a:gd name="T36" fmla="+- 0 429 259"/>
                  <a:gd name="T37" fmla="*/ T36 w 171"/>
                  <a:gd name="T38" fmla="+- 0 2008 1855"/>
                  <a:gd name="T39" fmla="*/ 2008 h 157"/>
                  <a:gd name="T40" fmla="+- 0 428 259"/>
                  <a:gd name="T41" fmla="*/ T40 w 171"/>
                  <a:gd name="T42" fmla="+- 0 2007 1855"/>
                  <a:gd name="T43" fmla="*/ 2007 h 157"/>
                  <a:gd name="T44" fmla="+- 0 415 259"/>
                  <a:gd name="T45" fmla="*/ T44 w 171"/>
                  <a:gd name="T46" fmla="+- 0 1992 1855"/>
                  <a:gd name="T47" fmla="*/ 1992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156" y="137"/>
                    </a:moveTo>
                    <a:lnTo>
                      <a:pt x="145" y="150"/>
                    </a:lnTo>
                    <a:lnTo>
                      <a:pt x="0" y="150"/>
                    </a:lnTo>
                    <a:lnTo>
                      <a:pt x="7" y="157"/>
                    </a:lnTo>
                    <a:lnTo>
                      <a:pt x="10" y="155"/>
                    </a:lnTo>
                    <a:lnTo>
                      <a:pt x="14" y="154"/>
                    </a:lnTo>
                    <a:lnTo>
                      <a:pt x="156" y="154"/>
                    </a:lnTo>
                    <a:lnTo>
                      <a:pt x="170" y="154"/>
                    </a:lnTo>
                    <a:lnTo>
                      <a:pt x="171" y="153"/>
                    </a:lnTo>
                    <a:lnTo>
                      <a:pt x="170" y="153"/>
                    </a:lnTo>
                    <a:lnTo>
                      <a:pt x="169" y="152"/>
                    </a:lnTo>
                    <a:lnTo>
                      <a:pt x="156"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0" name="Freeform 378"/>
              <p:cNvSpPr/>
              <p:nvPr/>
            </p:nvSpPr>
            <p:spPr bwMode="auto">
              <a:xfrm>
                <a:off x="259" y="1855"/>
                <a:ext cx="171" cy="157"/>
              </a:xfrm>
              <a:custGeom>
                <a:gdLst>
                  <a:gd name="T0" fmla="+- 0 317 259"/>
                  <a:gd name="T1" fmla="*/ T0 w 171"/>
                  <a:gd name="T2" fmla="+- 0 1855 1855"/>
                  <a:gd name="T3" fmla="*/ 1855 h 157"/>
                  <a:gd name="T4" fmla="+- 0 318 259"/>
                  <a:gd name="T5" fmla="*/ T4 w 171"/>
                  <a:gd name="T6" fmla="+- 0 1871 1855"/>
                  <a:gd name="T7" fmla="*/ 1871 h 157"/>
                  <a:gd name="T8" fmla="+- 0 318 259"/>
                  <a:gd name="T9" fmla="*/ T8 w 171"/>
                  <a:gd name="T10" fmla="+- 0 2005 1855"/>
                  <a:gd name="T11" fmla="*/ 2005 h 157"/>
                  <a:gd name="T12" fmla="+- 0 330 259"/>
                  <a:gd name="T13" fmla="*/ T12 w 171"/>
                  <a:gd name="T14" fmla="+- 0 2005 1855"/>
                  <a:gd name="T15" fmla="*/ 2005 h 157"/>
                  <a:gd name="T16" fmla="+- 0 330 259"/>
                  <a:gd name="T17" fmla="*/ T16 w 171"/>
                  <a:gd name="T18" fmla="+- 0 1870 1855"/>
                  <a:gd name="T19" fmla="*/ 1870 h 157"/>
                  <a:gd name="T20" fmla="+- 0 334 259"/>
                  <a:gd name="T21" fmla="*/ T20 w 171"/>
                  <a:gd name="T22" fmla="+- 0 1867 1855"/>
                  <a:gd name="T23" fmla="*/ 1867 h 157"/>
                  <a:gd name="T24" fmla="+- 0 336 259"/>
                  <a:gd name="T25" fmla="*/ T24 w 171"/>
                  <a:gd name="T26" fmla="+- 0 1866 1855"/>
                  <a:gd name="T27" fmla="*/ 1866 h 157"/>
                  <a:gd name="T28" fmla="+- 0 336 259"/>
                  <a:gd name="T29" fmla="*/ T28 w 171"/>
                  <a:gd name="T30" fmla="+- 0 1865 1855"/>
                  <a:gd name="T31" fmla="*/ 1865 h 157"/>
                  <a:gd name="T32" fmla="+- 0 336 259"/>
                  <a:gd name="T33" fmla="*/ T32 w 171"/>
                  <a:gd name="T34" fmla="+- 0 1864 1855"/>
                  <a:gd name="T35" fmla="*/ 1864 h 157"/>
                  <a:gd name="T36" fmla="+- 0 335 259"/>
                  <a:gd name="T37" fmla="*/ T36 w 171"/>
                  <a:gd name="T38" fmla="+- 0 1864 1855"/>
                  <a:gd name="T39" fmla="*/ 1864 h 157"/>
                  <a:gd name="T40" fmla="+- 0 334 259"/>
                  <a:gd name="T41" fmla="*/ T40 w 171"/>
                  <a:gd name="T42" fmla="+- 0 1863 1855"/>
                  <a:gd name="T43" fmla="*/ 1863 h 157"/>
                  <a:gd name="T44" fmla="+- 0 317 259"/>
                  <a:gd name="T45" fmla="*/ T44 w 171"/>
                  <a:gd name="T46" fmla="+- 0 1855 1855"/>
                  <a:gd name="T47" fmla="*/ 185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57">
                    <a:moveTo>
                      <a:pt x="58" y="0"/>
                    </a:moveTo>
                    <a:lnTo>
                      <a:pt x="59" y="16"/>
                    </a:lnTo>
                    <a:lnTo>
                      <a:pt x="59" y="150"/>
                    </a:lnTo>
                    <a:lnTo>
                      <a:pt x="71" y="150"/>
                    </a:lnTo>
                    <a:lnTo>
                      <a:pt x="71" y="15"/>
                    </a:lnTo>
                    <a:lnTo>
                      <a:pt x="75" y="12"/>
                    </a:lnTo>
                    <a:lnTo>
                      <a:pt x="77" y="11"/>
                    </a:lnTo>
                    <a:lnTo>
                      <a:pt x="77" y="10"/>
                    </a:lnTo>
                    <a:lnTo>
                      <a:pt x="77" y="9"/>
                    </a:lnTo>
                    <a:lnTo>
                      <a:pt x="76" y="9"/>
                    </a:lnTo>
                    <a:lnTo>
                      <a:pt x="75" y="8"/>
                    </a:lnTo>
                    <a:lnTo>
                      <a:pt x="5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1" name="Freeform 379"/>
              <p:cNvSpPr/>
              <p:nvPr/>
            </p:nvSpPr>
            <p:spPr bwMode="auto">
              <a:xfrm>
                <a:off x="259" y="1855"/>
                <a:ext cx="171" cy="157"/>
              </a:xfrm>
              <a:custGeom>
                <a:gdLst>
                  <a:gd name="T0" fmla="+- 0 353 259"/>
                  <a:gd name="T1" fmla="*/ T0 w 171"/>
                  <a:gd name="T2" fmla="+- 0 1856 1855"/>
                  <a:gd name="T3" fmla="*/ 1856 h 157"/>
                  <a:gd name="T4" fmla="+- 0 354 259"/>
                  <a:gd name="T5" fmla="*/ T4 w 171"/>
                  <a:gd name="T6" fmla="+- 0 1874 1855"/>
                  <a:gd name="T7" fmla="*/ 1874 h 157"/>
                  <a:gd name="T8" fmla="+- 0 354 259"/>
                  <a:gd name="T9" fmla="*/ T8 w 171"/>
                  <a:gd name="T10" fmla="+- 0 2005 1855"/>
                  <a:gd name="T11" fmla="*/ 2005 h 157"/>
                  <a:gd name="T12" fmla="+- 0 365 259"/>
                  <a:gd name="T13" fmla="*/ T12 w 171"/>
                  <a:gd name="T14" fmla="+- 0 2005 1855"/>
                  <a:gd name="T15" fmla="*/ 2005 h 157"/>
                  <a:gd name="T16" fmla="+- 0 365 259"/>
                  <a:gd name="T17" fmla="*/ T16 w 171"/>
                  <a:gd name="T18" fmla="+- 0 1871 1855"/>
                  <a:gd name="T19" fmla="*/ 1871 h 157"/>
                  <a:gd name="T20" fmla="+- 0 372 259"/>
                  <a:gd name="T21" fmla="*/ T20 w 171"/>
                  <a:gd name="T22" fmla="+- 0 1866 1855"/>
                  <a:gd name="T23" fmla="*/ 1866 h 157"/>
                  <a:gd name="T24" fmla="+- 0 373 259"/>
                  <a:gd name="T25" fmla="*/ T24 w 171"/>
                  <a:gd name="T26" fmla="+- 0 1866 1855"/>
                  <a:gd name="T27" fmla="*/ 1866 h 157"/>
                  <a:gd name="T28" fmla="+- 0 373 259"/>
                  <a:gd name="T29" fmla="*/ T28 w 171"/>
                  <a:gd name="T30" fmla="+- 0 1865 1855"/>
                  <a:gd name="T31" fmla="*/ 1865 h 157"/>
                  <a:gd name="T32" fmla="+- 0 372 259"/>
                  <a:gd name="T33" fmla="*/ T32 w 171"/>
                  <a:gd name="T34" fmla="+- 0 1864 1855"/>
                  <a:gd name="T35" fmla="*/ 1864 h 157"/>
                  <a:gd name="T36" fmla="+- 0 371 259"/>
                  <a:gd name="T37" fmla="*/ T36 w 171"/>
                  <a:gd name="T38" fmla="+- 0 1863 1855"/>
                  <a:gd name="T39" fmla="*/ 1863 h 157"/>
                  <a:gd name="T40" fmla="+- 0 353 259"/>
                  <a:gd name="T41" fmla="*/ T40 w 171"/>
                  <a:gd name="T42" fmla="+- 0 1856 1855"/>
                  <a:gd name="T43" fmla="*/ 1856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57">
                    <a:moveTo>
                      <a:pt x="94" y="1"/>
                    </a:moveTo>
                    <a:lnTo>
                      <a:pt x="95" y="19"/>
                    </a:lnTo>
                    <a:lnTo>
                      <a:pt x="95" y="150"/>
                    </a:lnTo>
                    <a:lnTo>
                      <a:pt x="106" y="150"/>
                    </a:lnTo>
                    <a:lnTo>
                      <a:pt x="106" y="16"/>
                    </a:lnTo>
                    <a:lnTo>
                      <a:pt x="113" y="11"/>
                    </a:lnTo>
                    <a:lnTo>
                      <a:pt x="114" y="11"/>
                    </a:lnTo>
                    <a:lnTo>
                      <a:pt x="114" y="10"/>
                    </a:lnTo>
                    <a:lnTo>
                      <a:pt x="113" y="9"/>
                    </a:lnTo>
                    <a:lnTo>
                      <a:pt x="112" y="8"/>
                    </a:lnTo>
                    <a:lnTo>
                      <a:pt x="94"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2" name="Freeform 380"/>
              <p:cNvSpPr/>
              <p:nvPr/>
            </p:nvSpPr>
            <p:spPr bwMode="auto">
              <a:xfrm>
                <a:off x="259" y="1855"/>
                <a:ext cx="171" cy="157"/>
              </a:xfrm>
              <a:custGeom>
                <a:gdLst>
                  <a:gd name="T0" fmla="+- 0 398 259"/>
                  <a:gd name="T1" fmla="*/ T0 w 171"/>
                  <a:gd name="T2" fmla="+- 0 1895 1855"/>
                  <a:gd name="T3" fmla="*/ 1895 h 157"/>
                  <a:gd name="T4" fmla="+- 0 375 259"/>
                  <a:gd name="T5" fmla="*/ T4 w 171"/>
                  <a:gd name="T6" fmla="+- 0 1960 1855"/>
                  <a:gd name="T7" fmla="*/ 1960 h 157"/>
                  <a:gd name="T8" fmla="+- 0 366 259"/>
                  <a:gd name="T9" fmla="*/ T8 w 171"/>
                  <a:gd name="T10" fmla="+- 0 1978 1855"/>
                  <a:gd name="T11" fmla="*/ 1978 h 157"/>
                  <a:gd name="T12" fmla="+- 0 369 259"/>
                  <a:gd name="T13" fmla="*/ T12 w 171"/>
                  <a:gd name="T14" fmla="+- 0 1979 1855"/>
                  <a:gd name="T15" fmla="*/ 1979 h 157"/>
                  <a:gd name="T16" fmla="+- 0 380 259"/>
                  <a:gd name="T17" fmla="*/ T16 w 171"/>
                  <a:gd name="T18" fmla="+- 0 1962 1855"/>
                  <a:gd name="T19" fmla="*/ 1962 h 157"/>
                  <a:gd name="T20" fmla="+- 0 385 259"/>
                  <a:gd name="T21" fmla="*/ T20 w 171"/>
                  <a:gd name="T22" fmla="+- 0 1953 1855"/>
                  <a:gd name="T23" fmla="*/ 1953 h 157"/>
                  <a:gd name="T24" fmla="+- 0 401 259"/>
                  <a:gd name="T25" fmla="*/ T24 w 171"/>
                  <a:gd name="T26" fmla="+- 0 1925 1855"/>
                  <a:gd name="T27" fmla="*/ 1925 h 157"/>
                  <a:gd name="T28" fmla="+- 0 406 259"/>
                  <a:gd name="T29" fmla="*/ T28 w 171"/>
                  <a:gd name="T30" fmla="+- 0 1915 1855"/>
                  <a:gd name="T31" fmla="*/ 1915 h 157"/>
                  <a:gd name="T32" fmla="+- 0 409 259"/>
                  <a:gd name="T33" fmla="*/ T32 w 171"/>
                  <a:gd name="T34" fmla="+- 0 1910 1855"/>
                  <a:gd name="T35" fmla="*/ 1910 h 157"/>
                  <a:gd name="T36" fmla="+- 0 417 259"/>
                  <a:gd name="T37" fmla="*/ T36 w 171"/>
                  <a:gd name="T38" fmla="+- 0 1907 1855"/>
                  <a:gd name="T39" fmla="*/ 1907 h 157"/>
                  <a:gd name="T40" fmla="+- 0 417 259"/>
                  <a:gd name="T41" fmla="*/ T40 w 171"/>
                  <a:gd name="T42" fmla="+- 0 1907 1855"/>
                  <a:gd name="T43" fmla="*/ 1907 h 157"/>
                  <a:gd name="T44" fmla="+- 0 417 259"/>
                  <a:gd name="T45" fmla="*/ T44 w 171"/>
                  <a:gd name="T46" fmla="+- 0 1906 1855"/>
                  <a:gd name="T47" fmla="*/ 1906 h 157"/>
                  <a:gd name="T48" fmla="+- 0 417 259"/>
                  <a:gd name="T49" fmla="*/ T48 w 171"/>
                  <a:gd name="T50" fmla="+- 0 1905 1855"/>
                  <a:gd name="T51" fmla="*/ 1905 h 157"/>
                  <a:gd name="T52" fmla="+- 0 415 259"/>
                  <a:gd name="T53" fmla="*/ T52 w 171"/>
                  <a:gd name="T54" fmla="+- 0 1905 1855"/>
                  <a:gd name="T55" fmla="*/ 1905 h 157"/>
                  <a:gd name="T56" fmla="+- 0 398 259"/>
                  <a:gd name="T57" fmla="*/ T56 w 171"/>
                  <a:gd name="T58" fmla="+- 0 1895 1855"/>
                  <a:gd name="T59" fmla="*/ 1895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57">
                    <a:moveTo>
                      <a:pt x="139" y="40"/>
                    </a:moveTo>
                    <a:lnTo>
                      <a:pt x="116" y="105"/>
                    </a:lnTo>
                    <a:lnTo>
                      <a:pt x="107" y="123"/>
                    </a:lnTo>
                    <a:lnTo>
                      <a:pt x="110" y="124"/>
                    </a:lnTo>
                    <a:lnTo>
                      <a:pt x="121" y="107"/>
                    </a:lnTo>
                    <a:lnTo>
                      <a:pt x="126" y="98"/>
                    </a:lnTo>
                    <a:lnTo>
                      <a:pt x="142" y="70"/>
                    </a:lnTo>
                    <a:lnTo>
                      <a:pt x="147" y="60"/>
                    </a:lnTo>
                    <a:lnTo>
                      <a:pt x="150" y="55"/>
                    </a:lnTo>
                    <a:lnTo>
                      <a:pt x="158" y="52"/>
                    </a:lnTo>
                    <a:lnTo>
                      <a:pt x="158" y="51"/>
                    </a:lnTo>
                    <a:lnTo>
                      <a:pt x="158" y="50"/>
                    </a:lnTo>
                    <a:lnTo>
                      <a:pt x="156" y="50"/>
                    </a:lnTo>
                    <a:lnTo>
                      <a:pt x="139"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63" name="Freeform 381"/>
              <p:cNvSpPr/>
              <p:nvPr/>
            </p:nvSpPr>
            <p:spPr bwMode="auto">
              <a:xfrm>
                <a:off x="259" y="1855"/>
                <a:ext cx="171" cy="157"/>
              </a:xfrm>
              <a:custGeom>
                <a:gdLst>
                  <a:gd name="T0" fmla="+- 0 276 259"/>
                  <a:gd name="T1" fmla="*/ T0 w 171"/>
                  <a:gd name="T2" fmla="+- 0 1900 1855"/>
                  <a:gd name="T3" fmla="*/ 1900 h 157"/>
                  <a:gd name="T4" fmla="+- 0 274 259"/>
                  <a:gd name="T5" fmla="*/ T4 w 171"/>
                  <a:gd name="T6" fmla="+- 0 1901 1855"/>
                  <a:gd name="T7" fmla="*/ 1901 h 157"/>
                  <a:gd name="T8" fmla="+- 0 281 259"/>
                  <a:gd name="T9" fmla="*/ T8 w 171"/>
                  <a:gd name="T10" fmla="+- 0 1916 1855"/>
                  <a:gd name="T11" fmla="*/ 1916 h 157"/>
                  <a:gd name="T12" fmla="+- 0 286 259"/>
                  <a:gd name="T13" fmla="*/ T12 w 171"/>
                  <a:gd name="T14" fmla="+- 0 1926 1855"/>
                  <a:gd name="T15" fmla="*/ 1926 h 157"/>
                  <a:gd name="T16" fmla="+- 0 293 259"/>
                  <a:gd name="T17" fmla="*/ T16 w 171"/>
                  <a:gd name="T18" fmla="+- 0 1968 1855"/>
                  <a:gd name="T19" fmla="*/ 1968 h 157"/>
                  <a:gd name="T20" fmla="+- 0 292 259"/>
                  <a:gd name="T21" fmla="*/ T20 w 171"/>
                  <a:gd name="T22" fmla="+- 0 1972 1855"/>
                  <a:gd name="T23" fmla="*/ 1972 h 157"/>
                  <a:gd name="T24" fmla="+- 0 293 259"/>
                  <a:gd name="T25" fmla="*/ T24 w 171"/>
                  <a:gd name="T26" fmla="+- 0 1974 1855"/>
                  <a:gd name="T27" fmla="*/ 1974 h 157"/>
                  <a:gd name="T28" fmla="+- 0 294 259"/>
                  <a:gd name="T29" fmla="*/ T28 w 171"/>
                  <a:gd name="T30" fmla="+- 0 1975 1855"/>
                  <a:gd name="T31" fmla="*/ 1975 h 157"/>
                  <a:gd name="T32" fmla="+- 0 294 259"/>
                  <a:gd name="T33" fmla="*/ T32 w 171"/>
                  <a:gd name="T34" fmla="+- 0 1976 1855"/>
                  <a:gd name="T35" fmla="*/ 1976 h 157"/>
                  <a:gd name="T36" fmla="+- 0 296 259"/>
                  <a:gd name="T37" fmla="*/ T36 w 171"/>
                  <a:gd name="T38" fmla="+- 0 1976 1855"/>
                  <a:gd name="T39" fmla="*/ 1976 h 157"/>
                  <a:gd name="T40" fmla="+- 0 307 259"/>
                  <a:gd name="T41" fmla="*/ T40 w 171"/>
                  <a:gd name="T42" fmla="+- 0 1962 1855"/>
                  <a:gd name="T43" fmla="*/ 1962 h 157"/>
                  <a:gd name="T44" fmla="+- 0 307 259"/>
                  <a:gd name="T45" fmla="*/ T44 w 171"/>
                  <a:gd name="T46" fmla="+- 0 1960 1855"/>
                  <a:gd name="T47" fmla="*/ 1960 h 157"/>
                  <a:gd name="T48" fmla="+- 0 304 259"/>
                  <a:gd name="T49" fmla="*/ T48 w 171"/>
                  <a:gd name="T50" fmla="+- 0 1949 1855"/>
                  <a:gd name="T51" fmla="*/ 1949 h 157"/>
                  <a:gd name="T52" fmla="+- 0 302 259"/>
                  <a:gd name="T53" fmla="*/ T52 w 171"/>
                  <a:gd name="T54" fmla="+- 0 1943 1855"/>
                  <a:gd name="T55" fmla="*/ 1943 h 157"/>
                  <a:gd name="T56" fmla="+- 0 297 259"/>
                  <a:gd name="T57" fmla="*/ T56 w 171"/>
                  <a:gd name="T58" fmla="+- 0 1934 1855"/>
                  <a:gd name="T59" fmla="*/ 1934 h 157"/>
                  <a:gd name="T60" fmla="+- 0 289 259"/>
                  <a:gd name="T61" fmla="*/ T60 w 171"/>
                  <a:gd name="T62" fmla="+- 0 1920 1855"/>
                  <a:gd name="T63" fmla="*/ 1920 h 157"/>
                  <a:gd name="T64" fmla="+- 0 276 259"/>
                  <a:gd name="T65" fmla="*/ T64 w 171"/>
                  <a:gd name="T66" fmla="+- 0 1900 1855"/>
                  <a:gd name="T67" fmla="*/ 1900 h 15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1" h="157">
                    <a:moveTo>
                      <a:pt x="17" y="45"/>
                    </a:moveTo>
                    <a:lnTo>
                      <a:pt x="15" y="46"/>
                    </a:lnTo>
                    <a:lnTo>
                      <a:pt x="22" y="61"/>
                    </a:lnTo>
                    <a:lnTo>
                      <a:pt x="27" y="71"/>
                    </a:lnTo>
                    <a:lnTo>
                      <a:pt x="34" y="113"/>
                    </a:lnTo>
                    <a:lnTo>
                      <a:pt x="33" y="117"/>
                    </a:lnTo>
                    <a:lnTo>
                      <a:pt x="34" y="119"/>
                    </a:lnTo>
                    <a:lnTo>
                      <a:pt x="35" y="120"/>
                    </a:lnTo>
                    <a:lnTo>
                      <a:pt x="35" y="121"/>
                    </a:lnTo>
                    <a:lnTo>
                      <a:pt x="37" y="121"/>
                    </a:lnTo>
                    <a:lnTo>
                      <a:pt x="48" y="107"/>
                    </a:lnTo>
                    <a:lnTo>
                      <a:pt x="48" y="105"/>
                    </a:lnTo>
                    <a:lnTo>
                      <a:pt x="45" y="94"/>
                    </a:lnTo>
                    <a:lnTo>
                      <a:pt x="43" y="88"/>
                    </a:lnTo>
                    <a:lnTo>
                      <a:pt x="38" y="79"/>
                    </a:lnTo>
                    <a:lnTo>
                      <a:pt x="30" y="65"/>
                    </a:lnTo>
                    <a:lnTo>
                      <a:pt x="17"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1" name="Group 382"/>
            <p:cNvGrpSpPr/>
            <p:nvPr/>
          </p:nvGrpSpPr>
          <p:grpSpPr>
            <a:xfrm>
              <a:off x="79" y="2245"/>
              <a:ext cx="173" cy="158"/>
              <a:chOff x="79" y="2245"/>
              <a:chExt cx="173" cy="158"/>
            </a:xfrm>
          </p:grpSpPr>
          <p:sp>
            <p:nvSpPr>
              <p:cNvPr id="2246" name="Freeform 383"/>
              <p:cNvSpPr/>
              <p:nvPr/>
            </p:nvSpPr>
            <p:spPr bwMode="auto">
              <a:xfrm>
                <a:off x="79" y="2245"/>
                <a:ext cx="173" cy="158"/>
              </a:xfrm>
              <a:custGeom>
                <a:gdLst>
                  <a:gd name="T0" fmla="+- 0 121 79"/>
                  <a:gd name="T1" fmla="*/ T0 w 173"/>
                  <a:gd name="T2" fmla="+- 0 2382 2245"/>
                  <a:gd name="T3" fmla="*/ 2382 h 158"/>
                  <a:gd name="T4" fmla="+- 0 110 79"/>
                  <a:gd name="T5" fmla="*/ T4 w 173"/>
                  <a:gd name="T6" fmla="+- 0 2382 2245"/>
                  <a:gd name="T7" fmla="*/ 2382 h 158"/>
                  <a:gd name="T8" fmla="+- 0 114 79"/>
                  <a:gd name="T9" fmla="*/ T8 w 173"/>
                  <a:gd name="T10" fmla="+- 0 2382 2245"/>
                  <a:gd name="T11" fmla="*/ 2382 h 158"/>
                  <a:gd name="T12" fmla="+- 0 118 79"/>
                  <a:gd name="T13" fmla="*/ T12 w 173"/>
                  <a:gd name="T14" fmla="+- 0 2385 2245"/>
                  <a:gd name="T15" fmla="*/ 2385 h 158"/>
                  <a:gd name="T16" fmla="+- 0 235 79"/>
                  <a:gd name="T17" fmla="*/ T16 w 173"/>
                  <a:gd name="T18" fmla="+- 0 2403 2245"/>
                  <a:gd name="T19" fmla="*/ 2403 h 158"/>
                  <a:gd name="T20" fmla="+- 0 236 79"/>
                  <a:gd name="T21" fmla="*/ T20 w 173"/>
                  <a:gd name="T22" fmla="+- 0 2399 2245"/>
                  <a:gd name="T23" fmla="*/ 2399 h 158"/>
                  <a:gd name="T24" fmla="+- 0 238 79"/>
                  <a:gd name="T25" fmla="*/ T24 w 173"/>
                  <a:gd name="T26" fmla="+- 0 2395 2245"/>
                  <a:gd name="T27" fmla="*/ 2395 h 158"/>
                  <a:gd name="T28" fmla="+- 0 243 79"/>
                  <a:gd name="T29" fmla="*/ T28 w 173"/>
                  <a:gd name="T30" fmla="+- 0 2392 2245"/>
                  <a:gd name="T31" fmla="*/ 2392 h 158"/>
                  <a:gd name="T32" fmla="+- 0 244 79"/>
                  <a:gd name="T33" fmla="*/ T32 w 173"/>
                  <a:gd name="T34" fmla="+- 0 2392 2245"/>
                  <a:gd name="T35" fmla="*/ 2392 h 158"/>
                  <a:gd name="T36" fmla="+- 0 177 79"/>
                  <a:gd name="T37" fmla="*/ T36 w 173"/>
                  <a:gd name="T38" fmla="+- 0 2392 2245"/>
                  <a:gd name="T39" fmla="*/ 2392 h 158"/>
                  <a:gd name="T40" fmla="+- 0 155 79"/>
                  <a:gd name="T41" fmla="*/ T40 w 173"/>
                  <a:gd name="T42" fmla="+- 0 2391 2245"/>
                  <a:gd name="T43" fmla="*/ 2391 h 158"/>
                  <a:gd name="T44" fmla="+- 0 141 79"/>
                  <a:gd name="T45" fmla="*/ T44 w 173"/>
                  <a:gd name="T46" fmla="+- 0 2390 2245"/>
                  <a:gd name="T47" fmla="*/ 2390 h 158"/>
                  <a:gd name="T48" fmla="+- 0 133 79"/>
                  <a:gd name="T49" fmla="*/ T48 w 173"/>
                  <a:gd name="T50" fmla="+- 0 2388 2245"/>
                  <a:gd name="T51" fmla="*/ 2388 h 158"/>
                  <a:gd name="T52" fmla="+- 0 126 79"/>
                  <a:gd name="T53" fmla="*/ T52 w 173"/>
                  <a:gd name="T54" fmla="+- 0 2384 2245"/>
                  <a:gd name="T55" fmla="*/ 2384 h 158"/>
                  <a:gd name="T56" fmla="+- 0 121 79"/>
                  <a:gd name="T57" fmla="*/ T56 w 173"/>
                  <a:gd name="T58" fmla="+- 0 2382 2245"/>
                  <a:gd name="T59" fmla="*/ 2382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3" h="158">
                    <a:moveTo>
                      <a:pt x="42" y="137"/>
                    </a:moveTo>
                    <a:lnTo>
                      <a:pt x="31" y="137"/>
                    </a:lnTo>
                    <a:lnTo>
                      <a:pt x="35" y="137"/>
                    </a:lnTo>
                    <a:lnTo>
                      <a:pt x="39" y="140"/>
                    </a:lnTo>
                    <a:lnTo>
                      <a:pt x="156" y="158"/>
                    </a:lnTo>
                    <a:lnTo>
                      <a:pt x="157" y="154"/>
                    </a:lnTo>
                    <a:lnTo>
                      <a:pt x="159" y="150"/>
                    </a:lnTo>
                    <a:lnTo>
                      <a:pt x="164" y="147"/>
                    </a:lnTo>
                    <a:lnTo>
                      <a:pt x="165" y="147"/>
                    </a:lnTo>
                    <a:lnTo>
                      <a:pt x="98" y="147"/>
                    </a:lnTo>
                    <a:lnTo>
                      <a:pt x="76" y="146"/>
                    </a:lnTo>
                    <a:lnTo>
                      <a:pt x="62" y="145"/>
                    </a:lnTo>
                    <a:lnTo>
                      <a:pt x="54" y="143"/>
                    </a:lnTo>
                    <a:lnTo>
                      <a:pt x="47" y="139"/>
                    </a:lnTo>
                    <a:lnTo>
                      <a:pt x="42"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7" name="Freeform 384"/>
              <p:cNvSpPr/>
              <p:nvPr/>
            </p:nvSpPr>
            <p:spPr bwMode="auto">
              <a:xfrm>
                <a:off x="79" y="2245"/>
                <a:ext cx="173" cy="158"/>
              </a:xfrm>
              <a:custGeom>
                <a:gdLst>
                  <a:gd name="T0" fmla="+- 0 123 79"/>
                  <a:gd name="T1" fmla="*/ T0 w 173"/>
                  <a:gd name="T2" fmla="+- 0 2319 2245"/>
                  <a:gd name="T3" fmla="*/ 2319 h 158"/>
                  <a:gd name="T4" fmla="+- 0 108 79"/>
                  <a:gd name="T5" fmla="*/ T4 w 173"/>
                  <a:gd name="T6" fmla="+- 0 2319 2245"/>
                  <a:gd name="T7" fmla="*/ 2319 h 158"/>
                  <a:gd name="T8" fmla="+- 0 108 79"/>
                  <a:gd name="T9" fmla="*/ T8 w 173"/>
                  <a:gd name="T10" fmla="+- 0 2377 2245"/>
                  <a:gd name="T11" fmla="*/ 2377 h 158"/>
                  <a:gd name="T12" fmla="+- 0 100 79"/>
                  <a:gd name="T13" fmla="*/ T12 w 173"/>
                  <a:gd name="T14" fmla="+- 0 2381 2245"/>
                  <a:gd name="T15" fmla="*/ 2381 h 158"/>
                  <a:gd name="T16" fmla="+- 0 90 79"/>
                  <a:gd name="T17" fmla="*/ T16 w 173"/>
                  <a:gd name="T18" fmla="+- 0 2385 2245"/>
                  <a:gd name="T19" fmla="*/ 2385 h 158"/>
                  <a:gd name="T20" fmla="+- 0 80 79"/>
                  <a:gd name="T21" fmla="*/ T20 w 173"/>
                  <a:gd name="T22" fmla="+- 0 2391 2245"/>
                  <a:gd name="T23" fmla="*/ 2391 h 158"/>
                  <a:gd name="T24" fmla="+- 0 91 79"/>
                  <a:gd name="T25" fmla="*/ T24 w 173"/>
                  <a:gd name="T26" fmla="+- 0 2402 2245"/>
                  <a:gd name="T27" fmla="*/ 2402 h 158"/>
                  <a:gd name="T28" fmla="+- 0 97 79"/>
                  <a:gd name="T29" fmla="*/ T28 w 173"/>
                  <a:gd name="T30" fmla="+- 0 2391 2245"/>
                  <a:gd name="T31" fmla="*/ 2391 h 158"/>
                  <a:gd name="T32" fmla="+- 0 102 79"/>
                  <a:gd name="T33" fmla="*/ T32 w 173"/>
                  <a:gd name="T34" fmla="+- 0 2385 2245"/>
                  <a:gd name="T35" fmla="*/ 2385 h 158"/>
                  <a:gd name="T36" fmla="+- 0 110 79"/>
                  <a:gd name="T37" fmla="*/ T36 w 173"/>
                  <a:gd name="T38" fmla="+- 0 2382 2245"/>
                  <a:gd name="T39" fmla="*/ 2382 h 158"/>
                  <a:gd name="T40" fmla="+- 0 121 79"/>
                  <a:gd name="T41" fmla="*/ T40 w 173"/>
                  <a:gd name="T42" fmla="+- 0 2382 2245"/>
                  <a:gd name="T43" fmla="*/ 2382 h 158"/>
                  <a:gd name="T44" fmla="+- 0 119 79"/>
                  <a:gd name="T45" fmla="*/ T44 w 173"/>
                  <a:gd name="T46" fmla="+- 0 2380 2245"/>
                  <a:gd name="T47" fmla="*/ 2380 h 158"/>
                  <a:gd name="T48" fmla="+- 0 119 79"/>
                  <a:gd name="T49" fmla="*/ T48 w 173"/>
                  <a:gd name="T50" fmla="+- 0 2322 2245"/>
                  <a:gd name="T51" fmla="*/ 2322 h 158"/>
                  <a:gd name="T52" fmla="+- 0 123 79"/>
                  <a:gd name="T53" fmla="*/ T52 w 173"/>
                  <a:gd name="T54" fmla="+- 0 2319 2245"/>
                  <a:gd name="T55" fmla="*/ 2319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3" h="158">
                    <a:moveTo>
                      <a:pt x="44" y="74"/>
                    </a:moveTo>
                    <a:lnTo>
                      <a:pt x="29" y="74"/>
                    </a:lnTo>
                    <a:lnTo>
                      <a:pt x="29" y="132"/>
                    </a:lnTo>
                    <a:lnTo>
                      <a:pt x="21" y="136"/>
                    </a:lnTo>
                    <a:lnTo>
                      <a:pt x="11" y="140"/>
                    </a:lnTo>
                    <a:lnTo>
                      <a:pt x="1" y="146"/>
                    </a:lnTo>
                    <a:lnTo>
                      <a:pt x="12" y="157"/>
                    </a:lnTo>
                    <a:lnTo>
                      <a:pt x="18" y="146"/>
                    </a:lnTo>
                    <a:lnTo>
                      <a:pt x="23" y="140"/>
                    </a:lnTo>
                    <a:lnTo>
                      <a:pt x="31" y="137"/>
                    </a:lnTo>
                    <a:lnTo>
                      <a:pt x="42" y="137"/>
                    </a:lnTo>
                    <a:lnTo>
                      <a:pt x="40" y="135"/>
                    </a:lnTo>
                    <a:lnTo>
                      <a:pt x="40" y="77"/>
                    </a:lnTo>
                    <a:lnTo>
                      <a:pt x="44"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8" name="Freeform 385"/>
              <p:cNvSpPr/>
              <p:nvPr/>
            </p:nvSpPr>
            <p:spPr bwMode="auto">
              <a:xfrm>
                <a:off x="79" y="2245"/>
                <a:ext cx="173" cy="158"/>
              </a:xfrm>
              <a:custGeom>
                <a:gdLst>
                  <a:gd name="T0" fmla="+- 0 243 79"/>
                  <a:gd name="T1" fmla="*/ T0 w 173"/>
                  <a:gd name="T2" fmla="+- 0 2388 2245"/>
                  <a:gd name="T3" fmla="*/ 2388 h 158"/>
                  <a:gd name="T4" fmla="+- 0 228 79"/>
                  <a:gd name="T5" fmla="*/ T4 w 173"/>
                  <a:gd name="T6" fmla="+- 0 2389 2245"/>
                  <a:gd name="T7" fmla="*/ 2389 h 158"/>
                  <a:gd name="T8" fmla="+- 0 206 79"/>
                  <a:gd name="T9" fmla="*/ T8 w 173"/>
                  <a:gd name="T10" fmla="+- 0 2391 2245"/>
                  <a:gd name="T11" fmla="*/ 2391 h 158"/>
                  <a:gd name="T12" fmla="+- 0 177 79"/>
                  <a:gd name="T13" fmla="*/ T12 w 173"/>
                  <a:gd name="T14" fmla="+- 0 2392 2245"/>
                  <a:gd name="T15" fmla="*/ 2392 h 158"/>
                  <a:gd name="T16" fmla="+- 0 244 79"/>
                  <a:gd name="T17" fmla="*/ T16 w 173"/>
                  <a:gd name="T18" fmla="+- 0 2392 2245"/>
                  <a:gd name="T19" fmla="*/ 2392 h 158"/>
                  <a:gd name="T20" fmla="+- 0 251 79"/>
                  <a:gd name="T21" fmla="*/ T20 w 173"/>
                  <a:gd name="T22" fmla="+- 0 2390 2245"/>
                  <a:gd name="T23" fmla="*/ 2390 h 158"/>
                  <a:gd name="T24" fmla="+- 0 243 79"/>
                  <a:gd name="T25" fmla="*/ T24 w 173"/>
                  <a:gd name="T26" fmla="+- 0 2388 2245"/>
                  <a:gd name="T27" fmla="*/ 2388 h 158"/>
                </a:gdLst>
                <a:cxnLst>
                  <a:cxn ang="0">
                    <a:pos x="T1" y="T3"/>
                  </a:cxn>
                  <a:cxn ang="0">
                    <a:pos x="T5" y="T7"/>
                  </a:cxn>
                  <a:cxn ang="0">
                    <a:pos x="T9" y="T11"/>
                  </a:cxn>
                  <a:cxn ang="0">
                    <a:pos x="T13" y="T15"/>
                  </a:cxn>
                  <a:cxn ang="0">
                    <a:pos x="T17" y="T19"/>
                  </a:cxn>
                  <a:cxn ang="0">
                    <a:pos x="T21" y="T23"/>
                  </a:cxn>
                  <a:cxn ang="0">
                    <a:pos x="T25" y="T27"/>
                  </a:cxn>
                </a:cxnLst>
                <a:rect l="0" t="0" r="r" b="b"/>
                <a:pathLst>
                  <a:path w="173" h="158">
                    <a:moveTo>
                      <a:pt x="164" y="143"/>
                    </a:moveTo>
                    <a:lnTo>
                      <a:pt x="149" y="144"/>
                    </a:lnTo>
                    <a:lnTo>
                      <a:pt x="127" y="146"/>
                    </a:lnTo>
                    <a:lnTo>
                      <a:pt x="98" y="147"/>
                    </a:lnTo>
                    <a:lnTo>
                      <a:pt x="165" y="147"/>
                    </a:lnTo>
                    <a:lnTo>
                      <a:pt x="172" y="145"/>
                    </a:lnTo>
                    <a:lnTo>
                      <a:pt x="164" y="1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9" name="Freeform 386"/>
              <p:cNvSpPr/>
              <p:nvPr/>
            </p:nvSpPr>
            <p:spPr bwMode="auto">
              <a:xfrm>
                <a:off x="79" y="2245"/>
                <a:ext cx="173" cy="158"/>
              </a:xfrm>
              <a:custGeom>
                <a:gdLst>
                  <a:gd name="T0" fmla="+- 0 147 79"/>
                  <a:gd name="T1" fmla="*/ T0 w 173"/>
                  <a:gd name="T2" fmla="+- 0 2247 2245"/>
                  <a:gd name="T3" fmla="*/ 2247 h 158"/>
                  <a:gd name="T4" fmla="+- 0 147 79"/>
                  <a:gd name="T5" fmla="*/ T4 w 173"/>
                  <a:gd name="T6" fmla="+- 0 2259 2245"/>
                  <a:gd name="T7" fmla="*/ 2259 h 158"/>
                  <a:gd name="T8" fmla="+- 0 147 79"/>
                  <a:gd name="T9" fmla="*/ T8 w 173"/>
                  <a:gd name="T10" fmla="+- 0 2365 2245"/>
                  <a:gd name="T11" fmla="*/ 2365 h 158"/>
                  <a:gd name="T12" fmla="+- 0 147 79"/>
                  <a:gd name="T13" fmla="*/ T12 w 173"/>
                  <a:gd name="T14" fmla="+- 0 2366 2245"/>
                  <a:gd name="T15" fmla="*/ 2366 h 158"/>
                  <a:gd name="T16" fmla="+- 0 146 79"/>
                  <a:gd name="T17" fmla="*/ T16 w 173"/>
                  <a:gd name="T18" fmla="+- 0 2369 2245"/>
                  <a:gd name="T19" fmla="*/ 2369 h 158"/>
                  <a:gd name="T20" fmla="+- 0 143 79"/>
                  <a:gd name="T21" fmla="*/ T20 w 173"/>
                  <a:gd name="T22" fmla="+- 0 2370 2245"/>
                  <a:gd name="T23" fmla="*/ 2370 h 158"/>
                  <a:gd name="T24" fmla="+- 0 139 79"/>
                  <a:gd name="T25" fmla="*/ T24 w 173"/>
                  <a:gd name="T26" fmla="+- 0 2372 2245"/>
                  <a:gd name="T27" fmla="*/ 2372 h 158"/>
                  <a:gd name="T28" fmla="+- 0 149 79"/>
                  <a:gd name="T29" fmla="*/ T28 w 173"/>
                  <a:gd name="T30" fmla="+- 0 2383 2245"/>
                  <a:gd name="T31" fmla="*/ 2383 h 158"/>
                  <a:gd name="T32" fmla="+- 0 177 79"/>
                  <a:gd name="T33" fmla="*/ T32 w 173"/>
                  <a:gd name="T34" fmla="+- 0 2365 2245"/>
                  <a:gd name="T35" fmla="*/ 2365 h 158"/>
                  <a:gd name="T36" fmla="+- 0 158 79"/>
                  <a:gd name="T37" fmla="*/ T36 w 173"/>
                  <a:gd name="T38" fmla="+- 0 2365 2245"/>
                  <a:gd name="T39" fmla="*/ 2365 h 158"/>
                  <a:gd name="T40" fmla="+- 0 158 79"/>
                  <a:gd name="T41" fmla="*/ T40 w 173"/>
                  <a:gd name="T42" fmla="+- 0 2311 2245"/>
                  <a:gd name="T43" fmla="*/ 2311 h 158"/>
                  <a:gd name="T44" fmla="+- 0 224 79"/>
                  <a:gd name="T45" fmla="*/ T44 w 173"/>
                  <a:gd name="T46" fmla="+- 0 2311 2245"/>
                  <a:gd name="T47" fmla="*/ 2311 h 158"/>
                  <a:gd name="T48" fmla="+- 0 224 79"/>
                  <a:gd name="T49" fmla="*/ T48 w 173"/>
                  <a:gd name="T50" fmla="+- 0 2306 2245"/>
                  <a:gd name="T51" fmla="*/ 2306 h 158"/>
                  <a:gd name="T52" fmla="+- 0 158 79"/>
                  <a:gd name="T53" fmla="*/ T52 w 173"/>
                  <a:gd name="T54" fmla="+- 0 2306 2245"/>
                  <a:gd name="T55" fmla="*/ 2306 h 158"/>
                  <a:gd name="T56" fmla="+- 0 158 79"/>
                  <a:gd name="T57" fmla="*/ T56 w 173"/>
                  <a:gd name="T58" fmla="+- 0 2284 2245"/>
                  <a:gd name="T59" fmla="*/ 2284 h 158"/>
                  <a:gd name="T60" fmla="+- 0 223 79"/>
                  <a:gd name="T61" fmla="*/ T60 w 173"/>
                  <a:gd name="T62" fmla="+- 0 2284 2245"/>
                  <a:gd name="T63" fmla="*/ 2284 h 158"/>
                  <a:gd name="T64" fmla="+- 0 223 79"/>
                  <a:gd name="T65" fmla="*/ T64 w 173"/>
                  <a:gd name="T66" fmla="+- 0 2280 2245"/>
                  <a:gd name="T67" fmla="*/ 2280 h 158"/>
                  <a:gd name="T68" fmla="+- 0 158 79"/>
                  <a:gd name="T69" fmla="*/ T68 w 173"/>
                  <a:gd name="T70" fmla="+- 0 2280 2245"/>
                  <a:gd name="T71" fmla="*/ 2280 h 158"/>
                  <a:gd name="T72" fmla="+- 0 158 79"/>
                  <a:gd name="T73" fmla="*/ T72 w 173"/>
                  <a:gd name="T74" fmla="+- 0 2259 2245"/>
                  <a:gd name="T75" fmla="*/ 2259 h 158"/>
                  <a:gd name="T76" fmla="+- 0 227 79"/>
                  <a:gd name="T77" fmla="*/ T76 w 173"/>
                  <a:gd name="T78" fmla="+- 0 2259 2245"/>
                  <a:gd name="T79" fmla="*/ 2259 h 158"/>
                  <a:gd name="T80" fmla="+- 0 229 79"/>
                  <a:gd name="T81" fmla="*/ T80 w 173"/>
                  <a:gd name="T82" fmla="+- 0 2257 2245"/>
                  <a:gd name="T83" fmla="*/ 2257 h 158"/>
                  <a:gd name="T84" fmla="+- 0 230 79"/>
                  <a:gd name="T85" fmla="*/ T84 w 173"/>
                  <a:gd name="T86" fmla="+- 0 2257 2245"/>
                  <a:gd name="T87" fmla="*/ 2257 h 158"/>
                  <a:gd name="T88" fmla="+- 0 230 79"/>
                  <a:gd name="T89" fmla="*/ T88 w 173"/>
                  <a:gd name="T90" fmla="+- 0 2256 2245"/>
                  <a:gd name="T91" fmla="*/ 2256 h 158"/>
                  <a:gd name="T92" fmla="+- 0 230 79"/>
                  <a:gd name="T93" fmla="*/ T92 w 173"/>
                  <a:gd name="T94" fmla="+- 0 2255 2245"/>
                  <a:gd name="T95" fmla="*/ 2255 h 158"/>
                  <a:gd name="T96" fmla="+- 0 229 79"/>
                  <a:gd name="T97" fmla="*/ T96 w 173"/>
                  <a:gd name="T98" fmla="+- 0 2255 2245"/>
                  <a:gd name="T99" fmla="*/ 2255 h 158"/>
                  <a:gd name="T100" fmla="+- 0 228 79"/>
                  <a:gd name="T101" fmla="*/ T100 w 173"/>
                  <a:gd name="T102" fmla="+- 0 2254 2245"/>
                  <a:gd name="T103" fmla="*/ 2254 h 158"/>
                  <a:gd name="T104" fmla="+- 0 161 79"/>
                  <a:gd name="T105" fmla="*/ T104 w 173"/>
                  <a:gd name="T106" fmla="+- 0 2254 2245"/>
                  <a:gd name="T107" fmla="*/ 2254 h 158"/>
                  <a:gd name="T108" fmla="+- 0 147 79"/>
                  <a:gd name="T109" fmla="*/ T108 w 173"/>
                  <a:gd name="T110" fmla="+- 0 2247 2245"/>
                  <a:gd name="T111" fmla="*/ 2247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73" h="158">
                    <a:moveTo>
                      <a:pt x="68" y="2"/>
                    </a:moveTo>
                    <a:lnTo>
                      <a:pt x="68" y="14"/>
                    </a:lnTo>
                    <a:lnTo>
                      <a:pt x="68" y="120"/>
                    </a:lnTo>
                    <a:lnTo>
                      <a:pt x="68" y="121"/>
                    </a:lnTo>
                    <a:lnTo>
                      <a:pt x="67" y="124"/>
                    </a:lnTo>
                    <a:lnTo>
                      <a:pt x="64" y="125"/>
                    </a:lnTo>
                    <a:lnTo>
                      <a:pt x="60" y="127"/>
                    </a:lnTo>
                    <a:lnTo>
                      <a:pt x="70" y="138"/>
                    </a:lnTo>
                    <a:lnTo>
                      <a:pt x="98" y="120"/>
                    </a:lnTo>
                    <a:lnTo>
                      <a:pt x="79" y="120"/>
                    </a:lnTo>
                    <a:lnTo>
                      <a:pt x="79" y="66"/>
                    </a:lnTo>
                    <a:lnTo>
                      <a:pt x="145" y="66"/>
                    </a:lnTo>
                    <a:lnTo>
                      <a:pt x="145" y="61"/>
                    </a:lnTo>
                    <a:lnTo>
                      <a:pt x="79" y="61"/>
                    </a:lnTo>
                    <a:lnTo>
                      <a:pt x="79" y="39"/>
                    </a:lnTo>
                    <a:lnTo>
                      <a:pt x="144" y="39"/>
                    </a:lnTo>
                    <a:lnTo>
                      <a:pt x="144" y="35"/>
                    </a:lnTo>
                    <a:lnTo>
                      <a:pt x="79" y="35"/>
                    </a:lnTo>
                    <a:lnTo>
                      <a:pt x="79" y="14"/>
                    </a:lnTo>
                    <a:lnTo>
                      <a:pt x="148" y="14"/>
                    </a:lnTo>
                    <a:lnTo>
                      <a:pt x="150" y="12"/>
                    </a:lnTo>
                    <a:lnTo>
                      <a:pt x="151" y="12"/>
                    </a:lnTo>
                    <a:lnTo>
                      <a:pt x="151" y="11"/>
                    </a:lnTo>
                    <a:lnTo>
                      <a:pt x="151" y="10"/>
                    </a:lnTo>
                    <a:lnTo>
                      <a:pt x="150" y="10"/>
                    </a:lnTo>
                    <a:lnTo>
                      <a:pt x="149" y="9"/>
                    </a:lnTo>
                    <a:lnTo>
                      <a:pt x="82" y="9"/>
                    </a:lnTo>
                    <a:lnTo>
                      <a:pt x="68"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0" name="Freeform 387"/>
              <p:cNvSpPr/>
              <p:nvPr/>
            </p:nvSpPr>
            <p:spPr bwMode="auto">
              <a:xfrm>
                <a:off x="79" y="2245"/>
                <a:ext cx="173" cy="158"/>
              </a:xfrm>
              <a:custGeom>
                <a:gdLst>
                  <a:gd name="T0" fmla="+- 0 170 79"/>
                  <a:gd name="T1" fmla="*/ T0 w 173"/>
                  <a:gd name="T2" fmla="+- 0 2327 2245"/>
                  <a:gd name="T3" fmla="*/ 2327 h 158"/>
                  <a:gd name="T4" fmla="+- 0 170 79"/>
                  <a:gd name="T5" fmla="*/ T4 w 173"/>
                  <a:gd name="T6" fmla="+- 0 2329 2245"/>
                  <a:gd name="T7" fmla="*/ 2329 h 158"/>
                  <a:gd name="T8" fmla="+- 0 179 79"/>
                  <a:gd name="T9" fmla="*/ T8 w 173"/>
                  <a:gd name="T10" fmla="+- 0 2334 2245"/>
                  <a:gd name="T11" fmla="*/ 2334 h 158"/>
                  <a:gd name="T12" fmla="+- 0 186 79"/>
                  <a:gd name="T13" fmla="*/ T12 w 173"/>
                  <a:gd name="T14" fmla="+- 0 2338 2245"/>
                  <a:gd name="T15" fmla="*/ 2338 h 158"/>
                  <a:gd name="T16" fmla="+- 0 224 79"/>
                  <a:gd name="T17" fmla="*/ T16 w 173"/>
                  <a:gd name="T18" fmla="+- 0 2372 2245"/>
                  <a:gd name="T19" fmla="*/ 2372 h 158"/>
                  <a:gd name="T20" fmla="+- 0 226 79"/>
                  <a:gd name="T21" fmla="*/ T20 w 173"/>
                  <a:gd name="T22" fmla="+- 0 2375 2245"/>
                  <a:gd name="T23" fmla="*/ 2375 h 158"/>
                  <a:gd name="T24" fmla="+- 0 228 79"/>
                  <a:gd name="T25" fmla="*/ T24 w 173"/>
                  <a:gd name="T26" fmla="+- 0 2376 2245"/>
                  <a:gd name="T27" fmla="*/ 2376 h 158"/>
                  <a:gd name="T28" fmla="+- 0 228 79"/>
                  <a:gd name="T29" fmla="*/ T28 w 173"/>
                  <a:gd name="T30" fmla="+- 0 2377 2245"/>
                  <a:gd name="T31" fmla="*/ 2377 h 158"/>
                  <a:gd name="T32" fmla="+- 0 230 79"/>
                  <a:gd name="T33" fmla="*/ T32 w 173"/>
                  <a:gd name="T34" fmla="+- 0 2379 2245"/>
                  <a:gd name="T35" fmla="*/ 2379 h 158"/>
                  <a:gd name="T36" fmla="+- 0 235 79"/>
                  <a:gd name="T37" fmla="*/ T36 w 173"/>
                  <a:gd name="T38" fmla="+- 0 2365 2245"/>
                  <a:gd name="T39" fmla="*/ 2365 h 158"/>
                  <a:gd name="T40" fmla="+- 0 235 79"/>
                  <a:gd name="T41" fmla="*/ T40 w 173"/>
                  <a:gd name="T42" fmla="+- 0 2363 2245"/>
                  <a:gd name="T43" fmla="*/ 2363 h 158"/>
                  <a:gd name="T44" fmla="+- 0 201 79"/>
                  <a:gd name="T45" fmla="*/ T44 w 173"/>
                  <a:gd name="T46" fmla="+- 0 2340 2245"/>
                  <a:gd name="T47" fmla="*/ 2340 h 158"/>
                  <a:gd name="T48" fmla="+- 0 205 79"/>
                  <a:gd name="T49" fmla="*/ T48 w 173"/>
                  <a:gd name="T50" fmla="+- 0 2338 2245"/>
                  <a:gd name="T51" fmla="*/ 2338 h 158"/>
                  <a:gd name="T52" fmla="+- 0 198 79"/>
                  <a:gd name="T53" fmla="*/ T52 w 173"/>
                  <a:gd name="T54" fmla="+- 0 2338 2245"/>
                  <a:gd name="T55" fmla="*/ 2338 h 158"/>
                  <a:gd name="T56" fmla="+- 0 187 79"/>
                  <a:gd name="T57" fmla="*/ T56 w 173"/>
                  <a:gd name="T58" fmla="+- 0 2333 2245"/>
                  <a:gd name="T59" fmla="*/ 2333 h 158"/>
                  <a:gd name="T60" fmla="+- 0 178 79"/>
                  <a:gd name="T61" fmla="*/ T60 w 173"/>
                  <a:gd name="T62" fmla="+- 0 2329 2245"/>
                  <a:gd name="T63" fmla="*/ 2329 h 158"/>
                  <a:gd name="T64" fmla="+- 0 170 79"/>
                  <a:gd name="T65" fmla="*/ T64 w 173"/>
                  <a:gd name="T66" fmla="+- 0 2327 2245"/>
                  <a:gd name="T67" fmla="*/ 2327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3" h="158">
                    <a:moveTo>
                      <a:pt x="91" y="82"/>
                    </a:moveTo>
                    <a:lnTo>
                      <a:pt x="91" y="84"/>
                    </a:lnTo>
                    <a:lnTo>
                      <a:pt x="100" y="89"/>
                    </a:lnTo>
                    <a:lnTo>
                      <a:pt x="107" y="93"/>
                    </a:lnTo>
                    <a:lnTo>
                      <a:pt x="145" y="127"/>
                    </a:lnTo>
                    <a:lnTo>
                      <a:pt x="147" y="130"/>
                    </a:lnTo>
                    <a:lnTo>
                      <a:pt x="149" y="131"/>
                    </a:lnTo>
                    <a:lnTo>
                      <a:pt x="149" y="132"/>
                    </a:lnTo>
                    <a:lnTo>
                      <a:pt x="151" y="134"/>
                    </a:lnTo>
                    <a:lnTo>
                      <a:pt x="156" y="120"/>
                    </a:lnTo>
                    <a:lnTo>
                      <a:pt x="156" y="118"/>
                    </a:lnTo>
                    <a:lnTo>
                      <a:pt x="122" y="95"/>
                    </a:lnTo>
                    <a:lnTo>
                      <a:pt x="126" y="93"/>
                    </a:lnTo>
                    <a:lnTo>
                      <a:pt x="119" y="93"/>
                    </a:lnTo>
                    <a:lnTo>
                      <a:pt x="108" y="88"/>
                    </a:lnTo>
                    <a:lnTo>
                      <a:pt x="99" y="84"/>
                    </a:lnTo>
                    <a:lnTo>
                      <a:pt x="91"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1" name="Freeform 388"/>
              <p:cNvSpPr/>
              <p:nvPr/>
            </p:nvSpPr>
            <p:spPr bwMode="auto">
              <a:xfrm>
                <a:off x="79" y="2245"/>
                <a:ext cx="173" cy="158"/>
              </a:xfrm>
              <a:custGeom>
                <a:gdLst>
                  <a:gd name="T0" fmla="+- 0 193 79"/>
                  <a:gd name="T1" fmla="*/ T0 w 173"/>
                  <a:gd name="T2" fmla="+- 0 2353 2245"/>
                  <a:gd name="T3" fmla="*/ 2353 h 158"/>
                  <a:gd name="T4" fmla="+- 0 190 79"/>
                  <a:gd name="T5" fmla="*/ T4 w 173"/>
                  <a:gd name="T6" fmla="+- 0 2354 2245"/>
                  <a:gd name="T7" fmla="*/ 2354 h 158"/>
                  <a:gd name="T8" fmla="+- 0 185 79"/>
                  <a:gd name="T9" fmla="*/ T8 w 173"/>
                  <a:gd name="T10" fmla="+- 0 2355 2245"/>
                  <a:gd name="T11" fmla="*/ 2355 h 158"/>
                  <a:gd name="T12" fmla="+- 0 173 79"/>
                  <a:gd name="T13" fmla="*/ T12 w 173"/>
                  <a:gd name="T14" fmla="+- 0 2360 2245"/>
                  <a:gd name="T15" fmla="*/ 2360 h 158"/>
                  <a:gd name="T16" fmla="+- 0 166 79"/>
                  <a:gd name="T17" fmla="*/ T16 w 173"/>
                  <a:gd name="T18" fmla="+- 0 2362 2245"/>
                  <a:gd name="T19" fmla="*/ 2362 h 158"/>
                  <a:gd name="T20" fmla="+- 0 158 79"/>
                  <a:gd name="T21" fmla="*/ T20 w 173"/>
                  <a:gd name="T22" fmla="+- 0 2365 2245"/>
                  <a:gd name="T23" fmla="*/ 2365 h 158"/>
                  <a:gd name="T24" fmla="+- 0 177 79"/>
                  <a:gd name="T25" fmla="*/ T24 w 173"/>
                  <a:gd name="T26" fmla="+- 0 2365 2245"/>
                  <a:gd name="T27" fmla="*/ 2365 h 158"/>
                  <a:gd name="T28" fmla="+- 0 194 79"/>
                  <a:gd name="T29" fmla="*/ T28 w 173"/>
                  <a:gd name="T30" fmla="+- 0 2355 2245"/>
                  <a:gd name="T31" fmla="*/ 2355 h 158"/>
                  <a:gd name="T32" fmla="+- 0 193 79"/>
                  <a:gd name="T33" fmla="*/ T32 w 173"/>
                  <a:gd name="T34" fmla="+- 0 2353 2245"/>
                  <a:gd name="T35" fmla="*/ 2353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3" h="158">
                    <a:moveTo>
                      <a:pt x="114" y="108"/>
                    </a:moveTo>
                    <a:lnTo>
                      <a:pt x="111" y="109"/>
                    </a:lnTo>
                    <a:lnTo>
                      <a:pt x="106" y="110"/>
                    </a:lnTo>
                    <a:lnTo>
                      <a:pt x="94" y="115"/>
                    </a:lnTo>
                    <a:lnTo>
                      <a:pt x="87" y="117"/>
                    </a:lnTo>
                    <a:lnTo>
                      <a:pt x="79" y="120"/>
                    </a:lnTo>
                    <a:lnTo>
                      <a:pt x="98" y="120"/>
                    </a:lnTo>
                    <a:lnTo>
                      <a:pt x="115" y="110"/>
                    </a:lnTo>
                    <a:lnTo>
                      <a:pt x="114" y="10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2" name="Freeform 389"/>
              <p:cNvSpPr/>
              <p:nvPr/>
            </p:nvSpPr>
            <p:spPr bwMode="auto">
              <a:xfrm>
                <a:off x="79" y="2245"/>
                <a:ext cx="173" cy="158"/>
              </a:xfrm>
              <a:custGeom>
                <a:gdLst>
                  <a:gd name="T0" fmla="+- 0 227 79"/>
                  <a:gd name="T1" fmla="*/ T0 w 173"/>
                  <a:gd name="T2" fmla="+- 0 2312 2245"/>
                  <a:gd name="T3" fmla="*/ 2312 h 158"/>
                  <a:gd name="T4" fmla="+- 0 222 79"/>
                  <a:gd name="T5" fmla="*/ T4 w 173"/>
                  <a:gd name="T6" fmla="+- 0 2320 2245"/>
                  <a:gd name="T7" fmla="*/ 2320 h 158"/>
                  <a:gd name="T8" fmla="+- 0 212 79"/>
                  <a:gd name="T9" fmla="*/ T8 w 173"/>
                  <a:gd name="T10" fmla="+- 0 2328 2245"/>
                  <a:gd name="T11" fmla="*/ 2328 h 158"/>
                  <a:gd name="T12" fmla="+- 0 198 79"/>
                  <a:gd name="T13" fmla="*/ T12 w 173"/>
                  <a:gd name="T14" fmla="+- 0 2338 2245"/>
                  <a:gd name="T15" fmla="*/ 2338 h 158"/>
                  <a:gd name="T16" fmla="+- 0 205 79"/>
                  <a:gd name="T17" fmla="*/ T16 w 173"/>
                  <a:gd name="T18" fmla="+- 0 2338 2245"/>
                  <a:gd name="T19" fmla="*/ 2338 h 158"/>
                  <a:gd name="T20" fmla="+- 0 217 79"/>
                  <a:gd name="T21" fmla="*/ T20 w 173"/>
                  <a:gd name="T22" fmla="+- 0 2332 2245"/>
                  <a:gd name="T23" fmla="*/ 2332 h 158"/>
                  <a:gd name="T24" fmla="+- 0 226 79"/>
                  <a:gd name="T25" fmla="*/ T24 w 173"/>
                  <a:gd name="T26" fmla="+- 0 2328 2245"/>
                  <a:gd name="T27" fmla="*/ 2328 h 158"/>
                  <a:gd name="T28" fmla="+- 0 230 79"/>
                  <a:gd name="T29" fmla="*/ T28 w 173"/>
                  <a:gd name="T30" fmla="+- 0 2327 2245"/>
                  <a:gd name="T31" fmla="*/ 2327 h 158"/>
                  <a:gd name="T32" fmla="+- 0 236 79"/>
                  <a:gd name="T33" fmla="*/ T32 w 173"/>
                  <a:gd name="T34" fmla="+- 0 2327 2245"/>
                  <a:gd name="T35" fmla="*/ 2327 h 158"/>
                  <a:gd name="T36" fmla="+- 0 237 79"/>
                  <a:gd name="T37" fmla="*/ T36 w 173"/>
                  <a:gd name="T38" fmla="+- 0 2325 2245"/>
                  <a:gd name="T39" fmla="*/ 2325 h 158"/>
                  <a:gd name="T40" fmla="+- 0 236 79"/>
                  <a:gd name="T41" fmla="*/ T40 w 173"/>
                  <a:gd name="T42" fmla="+- 0 2325 2245"/>
                  <a:gd name="T43" fmla="*/ 2325 h 158"/>
                  <a:gd name="T44" fmla="+- 0 227 79"/>
                  <a:gd name="T45" fmla="*/ T44 w 173"/>
                  <a:gd name="T46" fmla="+- 0 2312 2245"/>
                  <a:gd name="T47" fmla="*/ 2312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3" h="158">
                    <a:moveTo>
                      <a:pt x="148" y="67"/>
                    </a:moveTo>
                    <a:lnTo>
                      <a:pt x="143" y="75"/>
                    </a:lnTo>
                    <a:lnTo>
                      <a:pt x="133" y="83"/>
                    </a:lnTo>
                    <a:lnTo>
                      <a:pt x="119" y="93"/>
                    </a:lnTo>
                    <a:lnTo>
                      <a:pt x="126" y="93"/>
                    </a:lnTo>
                    <a:lnTo>
                      <a:pt x="138" y="87"/>
                    </a:lnTo>
                    <a:lnTo>
                      <a:pt x="147" y="83"/>
                    </a:lnTo>
                    <a:lnTo>
                      <a:pt x="151" y="82"/>
                    </a:lnTo>
                    <a:lnTo>
                      <a:pt x="157" y="82"/>
                    </a:lnTo>
                    <a:lnTo>
                      <a:pt x="158" y="80"/>
                    </a:lnTo>
                    <a:lnTo>
                      <a:pt x="157" y="80"/>
                    </a:lnTo>
                    <a:lnTo>
                      <a:pt x="148"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3" name="Freeform 390"/>
              <p:cNvSpPr/>
              <p:nvPr/>
            </p:nvSpPr>
            <p:spPr bwMode="auto">
              <a:xfrm>
                <a:off x="79" y="2245"/>
                <a:ext cx="173" cy="158"/>
              </a:xfrm>
              <a:custGeom>
                <a:gdLst>
                  <a:gd name="T0" fmla="+- 0 112 79"/>
                  <a:gd name="T1" fmla="*/ T0 w 173"/>
                  <a:gd name="T2" fmla="+- 0 2306 2245"/>
                  <a:gd name="T3" fmla="*/ 2306 h 158"/>
                  <a:gd name="T4" fmla="+- 0 106 79"/>
                  <a:gd name="T5" fmla="*/ T4 w 173"/>
                  <a:gd name="T6" fmla="+- 0 2314 2245"/>
                  <a:gd name="T7" fmla="*/ 2314 h 158"/>
                  <a:gd name="T8" fmla="+- 0 79 79"/>
                  <a:gd name="T9" fmla="*/ T8 w 173"/>
                  <a:gd name="T10" fmla="+- 0 2314 2245"/>
                  <a:gd name="T11" fmla="*/ 2314 h 158"/>
                  <a:gd name="T12" fmla="+- 0 86 79"/>
                  <a:gd name="T13" fmla="*/ T12 w 173"/>
                  <a:gd name="T14" fmla="+- 0 2321 2245"/>
                  <a:gd name="T15" fmla="*/ 2321 h 158"/>
                  <a:gd name="T16" fmla="+- 0 90 79"/>
                  <a:gd name="T17" fmla="*/ T16 w 173"/>
                  <a:gd name="T18" fmla="+- 0 2320 2245"/>
                  <a:gd name="T19" fmla="*/ 2320 h 158"/>
                  <a:gd name="T20" fmla="+- 0 95 79"/>
                  <a:gd name="T21" fmla="*/ T20 w 173"/>
                  <a:gd name="T22" fmla="+- 0 2319 2245"/>
                  <a:gd name="T23" fmla="*/ 2319 h 158"/>
                  <a:gd name="T24" fmla="+- 0 123 79"/>
                  <a:gd name="T25" fmla="*/ T24 w 173"/>
                  <a:gd name="T26" fmla="+- 0 2319 2245"/>
                  <a:gd name="T27" fmla="*/ 2319 h 158"/>
                  <a:gd name="T28" fmla="+- 0 125 79"/>
                  <a:gd name="T29" fmla="*/ T28 w 173"/>
                  <a:gd name="T30" fmla="+- 0 2318 2245"/>
                  <a:gd name="T31" fmla="*/ 2318 h 158"/>
                  <a:gd name="T32" fmla="+- 0 125 79"/>
                  <a:gd name="T33" fmla="*/ T32 w 173"/>
                  <a:gd name="T34" fmla="+- 0 2317 2245"/>
                  <a:gd name="T35" fmla="*/ 2317 h 158"/>
                  <a:gd name="T36" fmla="+- 0 125 79"/>
                  <a:gd name="T37" fmla="*/ T36 w 173"/>
                  <a:gd name="T38" fmla="+- 0 2316 2245"/>
                  <a:gd name="T39" fmla="*/ 2316 h 158"/>
                  <a:gd name="T40" fmla="+- 0 124 79"/>
                  <a:gd name="T41" fmla="*/ T40 w 173"/>
                  <a:gd name="T42" fmla="+- 0 2316 2245"/>
                  <a:gd name="T43" fmla="*/ 2316 h 158"/>
                  <a:gd name="T44" fmla="+- 0 123 79"/>
                  <a:gd name="T45" fmla="*/ T44 w 173"/>
                  <a:gd name="T46" fmla="+- 0 2315 2245"/>
                  <a:gd name="T47" fmla="*/ 2315 h 158"/>
                  <a:gd name="T48" fmla="+- 0 112 79"/>
                  <a:gd name="T49" fmla="*/ T48 w 173"/>
                  <a:gd name="T50" fmla="+- 0 2306 2245"/>
                  <a:gd name="T51" fmla="*/ 2306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3" h="158">
                    <a:moveTo>
                      <a:pt x="33" y="61"/>
                    </a:moveTo>
                    <a:lnTo>
                      <a:pt x="27" y="69"/>
                    </a:lnTo>
                    <a:lnTo>
                      <a:pt x="0" y="69"/>
                    </a:lnTo>
                    <a:lnTo>
                      <a:pt x="7" y="76"/>
                    </a:lnTo>
                    <a:lnTo>
                      <a:pt x="11" y="75"/>
                    </a:lnTo>
                    <a:lnTo>
                      <a:pt x="16" y="74"/>
                    </a:lnTo>
                    <a:lnTo>
                      <a:pt x="44" y="74"/>
                    </a:lnTo>
                    <a:lnTo>
                      <a:pt x="46" y="73"/>
                    </a:lnTo>
                    <a:lnTo>
                      <a:pt x="46" y="72"/>
                    </a:lnTo>
                    <a:lnTo>
                      <a:pt x="46" y="71"/>
                    </a:lnTo>
                    <a:lnTo>
                      <a:pt x="45" y="71"/>
                    </a:lnTo>
                    <a:lnTo>
                      <a:pt x="44" y="70"/>
                    </a:lnTo>
                    <a:lnTo>
                      <a:pt x="33"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4" name="Freeform 391"/>
              <p:cNvSpPr/>
              <p:nvPr/>
            </p:nvSpPr>
            <p:spPr bwMode="auto">
              <a:xfrm>
                <a:off x="79" y="2245"/>
                <a:ext cx="173" cy="158"/>
              </a:xfrm>
              <a:custGeom>
                <a:gdLst>
                  <a:gd name="T0" fmla="+- 0 224 79"/>
                  <a:gd name="T1" fmla="*/ T0 w 173"/>
                  <a:gd name="T2" fmla="+- 0 2311 2245"/>
                  <a:gd name="T3" fmla="*/ 2311 h 158"/>
                  <a:gd name="T4" fmla="+- 0 213 79"/>
                  <a:gd name="T5" fmla="*/ T4 w 173"/>
                  <a:gd name="T6" fmla="+- 0 2311 2245"/>
                  <a:gd name="T7" fmla="*/ 2311 h 158"/>
                  <a:gd name="T8" fmla="+- 0 213 79"/>
                  <a:gd name="T9" fmla="*/ T8 w 173"/>
                  <a:gd name="T10" fmla="+- 0 2316 2245"/>
                  <a:gd name="T11" fmla="*/ 2316 h 158"/>
                  <a:gd name="T12" fmla="+- 0 217 79"/>
                  <a:gd name="T13" fmla="*/ T12 w 173"/>
                  <a:gd name="T14" fmla="+- 0 2315 2245"/>
                  <a:gd name="T15" fmla="*/ 2315 h 158"/>
                  <a:gd name="T16" fmla="+- 0 221 79"/>
                  <a:gd name="T17" fmla="*/ T16 w 173"/>
                  <a:gd name="T18" fmla="+- 0 2313 2245"/>
                  <a:gd name="T19" fmla="*/ 2313 h 158"/>
                  <a:gd name="T20" fmla="+- 0 224 79"/>
                  <a:gd name="T21" fmla="*/ T20 w 173"/>
                  <a:gd name="T22" fmla="+- 0 2311 2245"/>
                  <a:gd name="T23" fmla="*/ 2311 h 158"/>
                </a:gdLst>
                <a:cxnLst>
                  <a:cxn ang="0">
                    <a:pos x="T1" y="T3"/>
                  </a:cxn>
                  <a:cxn ang="0">
                    <a:pos x="T5" y="T7"/>
                  </a:cxn>
                  <a:cxn ang="0">
                    <a:pos x="T9" y="T11"/>
                  </a:cxn>
                  <a:cxn ang="0">
                    <a:pos x="T13" y="T15"/>
                  </a:cxn>
                  <a:cxn ang="0">
                    <a:pos x="T17" y="T19"/>
                  </a:cxn>
                  <a:cxn ang="0">
                    <a:pos x="T21" y="T23"/>
                  </a:cxn>
                </a:cxnLst>
                <a:rect l="0" t="0" r="r" b="b"/>
                <a:pathLst>
                  <a:path w="173" h="158">
                    <a:moveTo>
                      <a:pt x="145" y="66"/>
                    </a:moveTo>
                    <a:lnTo>
                      <a:pt x="134" y="66"/>
                    </a:lnTo>
                    <a:lnTo>
                      <a:pt x="134" y="71"/>
                    </a:lnTo>
                    <a:lnTo>
                      <a:pt x="138" y="70"/>
                    </a:lnTo>
                    <a:lnTo>
                      <a:pt x="142" y="68"/>
                    </a:lnTo>
                    <a:lnTo>
                      <a:pt x="145"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5" name="Freeform 392"/>
              <p:cNvSpPr/>
              <p:nvPr/>
            </p:nvSpPr>
            <p:spPr bwMode="auto">
              <a:xfrm>
                <a:off x="79" y="2245"/>
                <a:ext cx="173" cy="158"/>
              </a:xfrm>
              <a:custGeom>
                <a:gdLst>
                  <a:gd name="T0" fmla="+- 0 223 79"/>
                  <a:gd name="T1" fmla="*/ T0 w 173"/>
                  <a:gd name="T2" fmla="+- 0 2284 2245"/>
                  <a:gd name="T3" fmla="*/ 2284 h 158"/>
                  <a:gd name="T4" fmla="+- 0 213 79"/>
                  <a:gd name="T5" fmla="*/ T4 w 173"/>
                  <a:gd name="T6" fmla="+- 0 2284 2245"/>
                  <a:gd name="T7" fmla="*/ 2284 h 158"/>
                  <a:gd name="T8" fmla="+- 0 213 79"/>
                  <a:gd name="T9" fmla="*/ T8 w 173"/>
                  <a:gd name="T10" fmla="+- 0 2306 2245"/>
                  <a:gd name="T11" fmla="*/ 2306 h 158"/>
                  <a:gd name="T12" fmla="+- 0 224 79"/>
                  <a:gd name="T13" fmla="*/ T12 w 173"/>
                  <a:gd name="T14" fmla="+- 0 2306 2245"/>
                  <a:gd name="T15" fmla="*/ 2306 h 158"/>
                  <a:gd name="T16" fmla="+- 0 223 79"/>
                  <a:gd name="T17" fmla="*/ T16 w 173"/>
                  <a:gd name="T18" fmla="+- 0 2293 2245"/>
                  <a:gd name="T19" fmla="*/ 2293 h 158"/>
                  <a:gd name="T20" fmla="+- 0 223 79"/>
                  <a:gd name="T21" fmla="*/ T20 w 173"/>
                  <a:gd name="T22" fmla="+- 0 2284 2245"/>
                  <a:gd name="T23" fmla="*/ 2284 h 158"/>
                </a:gdLst>
                <a:cxnLst>
                  <a:cxn ang="0">
                    <a:pos x="T1" y="T3"/>
                  </a:cxn>
                  <a:cxn ang="0">
                    <a:pos x="T5" y="T7"/>
                  </a:cxn>
                  <a:cxn ang="0">
                    <a:pos x="T9" y="T11"/>
                  </a:cxn>
                  <a:cxn ang="0">
                    <a:pos x="T13" y="T15"/>
                  </a:cxn>
                  <a:cxn ang="0">
                    <a:pos x="T17" y="T19"/>
                  </a:cxn>
                  <a:cxn ang="0">
                    <a:pos x="T21" y="T23"/>
                  </a:cxn>
                </a:cxnLst>
                <a:rect l="0" t="0" r="r" b="b"/>
                <a:pathLst>
                  <a:path w="173" h="158">
                    <a:moveTo>
                      <a:pt x="144" y="39"/>
                    </a:moveTo>
                    <a:lnTo>
                      <a:pt x="134" y="39"/>
                    </a:lnTo>
                    <a:lnTo>
                      <a:pt x="134" y="61"/>
                    </a:lnTo>
                    <a:lnTo>
                      <a:pt x="145" y="61"/>
                    </a:lnTo>
                    <a:lnTo>
                      <a:pt x="144" y="48"/>
                    </a:lnTo>
                    <a:lnTo>
                      <a:pt x="144" y="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6" name="Freeform 393"/>
              <p:cNvSpPr/>
              <p:nvPr/>
            </p:nvSpPr>
            <p:spPr bwMode="auto">
              <a:xfrm>
                <a:off x="79" y="2245"/>
                <a:ext cx="173" cy="158"/>
              </a:xfrm>
              <a:custGeom>
                <a:gdLst>
                  <a:gd name="T0" fmla="+- 0 96 79"/>
                  <a:gd name="T1" fmla="*/ T0 w 173"/>
                  <a:gd name="T2" fmla="+- 0 2249 2245"/>
                  <a:gd name="T3" fmla="*/ 2249 h 158"/>
                  <a:gd name="T4" fmla="+- 0 95 79"/>
                  <a:gd name="T5" fmla="*/ T4 w 173"/>
                  <a:gd name="T6" fmla="+- 0 2251 2245"/>
                  <a:gd name="T7" fmla="*/ 2251 h 158"/>
                  <a:gd name="T8" fmla="+- 0 99 79"/>
                  <a:gd name="T9" fmla="*/ T8 w 173"/>
                  <a:gd name="T10" fmla="+- 0 2256 2245"/>
                  <a:gd name="T11" fmla="*/ 2256 h 158"/>
                  <a:gd name="T12" fmla="+- 0 102 79"/>
                  <a:gd name="T13" fmla="*/ T12 w 173"/>
                  <a:gd name="T14" fmla="+- 0 2260 2245"/>
                  <a:gd name="T15" fmla="*/ 2260 h 158"/>
                  <a:gd name="T16" fmla="+- 0 111 79"/>
                  <a:gd name="T17" fmla="*/ T16 w 173"/>
                  <a:gd name="T18" fmla="+- 0 2281 2245"/>
                  <a:gd name="T19" fmla="*/ 2281 h 158"/>
                  <a:gd name="T20" fmla="+- 0 111 79"/>
                  <a:gd name="T21" fmla="*/ T20 w 173"/>
                  <a:gd name="T22" fmla="+- 0 2282 2245"/>
                  <a:gd name="T23" fmla="*/ 2282 h 158"/>
                  <a:gd name="T24" fmla="+- 0 112 79"/>
                  <a:gd name="T25" fmla="*/ T24 w 173"/>
                  <a:gd name="T26" fmla="+- 0 2283 2245"/>
                  <a:gd name="T27" fmla="*/ 2283 h 158"/>
                  <a:gd name="T28" fmla="+- 0 113 79"/>
                  <a:gd name="T29" fmla="*/ T28 w 173"/>
                  <a:gd name="T30" fmla="+- 0 2283 2245"/>
                  <a:gd name="T31" fmla="*/ 2283 h 158"/>
                  <a:gd name="T32" fmla="+- 0 114 79"/>
                  <a:gd name="T33" fmla="*/ T32 w 173"/>
                  <a:gd name="T34" fmla="+- 0 2283 2245"/>
                  <a:gd name="T35" fmla="*/ 2283 h 158"/>
                  <a:gd name="T36" fmla="+- 0 116 79"/>
                  <a:gd name="T37" fmla="*/ T36 w 173"/>
                  <a:gd name="T38" fmla="+- 0 2284 2245"/>
                  <a:gd name="T39" fmla="*/ 2284 h 158"/>
                  <a:gd name="T40" fmla="+- 0 119 79"/>
                  <a:gd name="T41" fmla="*/ T40 w 173"/>
                  <a:gd name="T42" fmla="+- 0 2282 2245"/>
                  <a:gd name="T43" fmla="*/ 2282 h 158"/>
                  <a:gd name="T44" fmla="+- 0 122 79"/>
                  <a:gd name="T45" fmla="*/ T44 w 173"/>
                  <a:gd name="T46" fmla="+- 0 2275 2245"/>
                  <a:gd name="T47" fmla="*/ 2275 h 158"/>
                  <a:gd name="T48" fmla="+- 0 122 79"/>
                  <a:gd name="T49" fmla="*/ T48 w 173"/>
                  <a:gd name="T50" fmla="+- 0 2275 2245"/>
                  <a:gd name="T51" fmla="*/ 2275 h 158"/>
                  <a:gd name="T52" fmla="+- 0 122 79"/>
                  <a:gd name="T53" fmla="*/ T52 w 173"/>
                  <a:gd name="T54" fmla="+- 0 2270 2245"/>
                  <a:gd name="T55" fmla="*/ 2270 h 158"/>
                  <a:gd name="T56" fmla="+- 0 121 79"/>
                  <a:gd name="T57" fmla="*/ T56 w 173"/>
                  <a:gd name="T58" fmla="+- 0 2268 2245"/>
                  <a:gd name="T59" fmla="*/ 2268 h 158"/>
                  <a:gd name="T60" fmla="+- 0 117 79"/>
                  <a:gd name="T61" fmla="*/ T60 w 173"/>
                  <a:gd name="T62" fmla="+- 0 2262 2245"/>
                  <a:gd name="T63" fmla="*/ 2262 h 158"/>
                  <a:gd name="T64" fmla="+- 0 109 79"/>
                  <a:gd name="T65" fmla="*/ T64 w 173"/>
                  <a:gd name="T66" fmla="+- 0 2257 2245"/>
                  <a:gd name="T67" fmla="*/ 2257 h 158"/>
                  <a:gd name="T68" fmla="+- 0 96 79"/>
                  <a:gd name="T69" fmla="*/ T68 w 173"/>
                  <a:gd name="T70" fmla="+- 0 2249 2245"/>
                  <a:gd name="T71" fmla="*/ 2249 h 15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3" h="158">
                    <a:moveTo>
                      <a:pt x="17" y="4"/>
                    </a:moveTo>
                    <a:lnTo>
                      <a:pt x="16" y="6"/>
                    </a:lnTo>
                    <a:lnTo>
                      <a:pt x="20" y="11"/>
                    </a:lnTo>
                    <a:lnTo>
                      <a:pt x="23" y="15"/>
                    </a:lnTo>
                    <a:lnTo>
                      <a:pt x="32" y="36"/>
                    </a:lnTo>
                    <a:lnTo>
                      <a:pt x="32" y="37"/>
                    </a:lnTo>
                    <a:lnTo>
                      <a:pt x="33" y="38"/>
                    </a:lnTo>
                    <a:lnTo>
                      <a:pt x="34" y="38"/>
                    </a:lnTo>
                    <a:lnTo>
                      <a:pt x="35" y="38"/>
                    </a:lnTo>
                    <a:lnTo>
                      <a:pt x="37" y="39"/>
                    </a:lnTo>
                    <a:lnTo>
                      <a:pt x="40" y="37"/>
                    </a:lnTo>
                    <a:lnTo>
                      <a:pt x="43" y="30"/>
                    </a:lnTo>
                    <a:lnTo>
                      <a:pt x="43" y="25"/>
                    </a:lnTo>
                    <a:lnTo>
                      <a:pt x="42" y="23"/>
                    </a:lnTo>
                    <a:lnTo>
                      <a:pt x="38" y="17"/>
                    </a:lnTo>
                    <a:lnTo>
                      <a:pt x="30" y="12"/>
                    </a:lnTo>
                    <a:lnTo>
                      <a:pt x="17"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7" name="Freeform 394"/>
              <p:cNvSpPr/>
              <p:nvPr/>
            </p:nvSpPr>
            <p:spPr bwMode="auto">
              <a:xfrm>
                <a:off x="79" y="2245"/>
                <a:ext cx="173" cy="158"/>
              </a:xfrm>
              <a:custGeom>
                <a:gdLst>
                  <a:gd name="T0" fmla="+- 0 227 79"/>
                  <a:gd name="T1" fmla="*/ T0 w 173"/>
                  <a:gd name="T2" fmla="+- 0 2259 2245"/>
                  <a:gd name="T3" fmla="*/ 2259 h 158"/>
                  <a:gd name="T4" fmla="+- 0 213 79"/>
                  <a:gd name="T5" fmla="*/ T4 w 173"/>
                  <a:gd name="T6" fmla="+- 0 2259 2245"/>
                  <a:gd name="T7" fmla="*/ 2259 h 158"/>
                  <a:gd name="T8" fmla="+- 0 213 79"/>
                  <a:gd name="T9" fmla="*/ T8 w 173"/>
                  <a:gd name="T10" fmla="+- 0 2280 2245"/>
                  <a:gd name="T11" fmla="*/ 2280 h 158"/>
                  <a:gd name="T12" fmla="+- 0 223 79"/>
                  <a:gd name="T13" fmla="*/ T12 w 173"/>
                  <a:gd name="T14" fmla="+- 0 2280 2245"/>
                  <a:gd name="T15" fmla="*/ 2280 h 158"/>
                  <a:gd name="T16" fmla="+- 0 223 79"/>
                  <a:gd name="T17" fmla="*/ T16 w 173"/>
                  <a:gd name="T18" fmla="+- 0 2261 2245"/>
                  <a:gd name="T19" fmla="*/ 2261 h 158"/>
                  <a:gd name="T20" fmla="+- 0 227 79"/>
                  <a:gd name="T21" fmla="*/ T20 w 173"/>
                  <a:gd name="T22" fmla="+- 0 2259 2245"/>
                  <a:gd name="T23" fmla="*/ 2259 h 158"/>
                </a:gdLst>
                <a:cxnLst>
                  <a:cxn ang="0">
                    <a:pos x="T1" y="T3"/>
                  </a:cxn>
                  <a:cxn ang="0">
                    <a:pos x="T5" y="T7"/>
                  </a:cxn>
                  <a:cxn ang="0">
                    <a:pos x="T9" y="T11"/>
                  </a:cxn>
                  <a:cxn ang="0">
                    <a:pos x="T13" y="T15"/>
                  </a:cxn>
                  <a:cxn ang="0">
                    <a:pos x="T17" y="T19"/>
                  </a:cxn>
                  <a:cxn ang="0">
                    <a:pos x="T21" y="T23"/>
                  </a:cxn>
                </a:cxnLst>
                <a:rect l="0" t="0" r="r" b="b"/>
                <a:pathLst>
                  <a:path w="173" h="158">
                    <a:moveTo>
                      <a:pt x="148" y="14"/>
                    </a:moveTo>
                    <a:lnTo>
                      <a:pt x="134" y="14"/>
                    </a:lnTo>
                    <a:lnTo>
                      <a:pt x="134" y="35"/>
                    </a:lnTo>
                    <a:lnTo>
                      <a:pt x="144" y="35"/>
                    </a:lnTo>
                    <a:lnTo>
                      <a:pt x="144" y="16"/>
                    </a:lnTo>
                    <a:lnTo>
                      <a:pt x="148"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58" name="Freeform 395"/>
              <p:cNvSpPr/>
              <p:nvPr/>
            </p:nvSpPr>
            <p:spPr bwMode="auto">
              <a:xfrm>
                <a:off x="79" y="2245"/>
                <a:ext cx="173" cy="158"/>
              </a:xfrm>
              <a:custGeom>
                <a:gdLst>
                  <a:gd name="T0" fmla="+- 0 217 79"/>
                  <a:gd name="T1" fmla="*/ T0 w 173"/>
                  <a:gd name="T2" fmla="+- 0 2245 2245"/>
                  <a:gd name="T3" fmla="*/ 2245 h 158"/>
                  <a:gd name="T4" fmla="+- 0 210 79"/>
                  <a:gd name="T5" fmla="*/ T4 w 173"/>
                  <a:gd name="T6" fmla="+- 0 2254 2245"/>
                  <a:gd name="T7" fmla="*/ 2254 h 158"/>
                  <a:gd name="T8" fmla="+- 0 228 79"/>
                  <a:gd name="T9" fmla="*/ T8 w 173"/>
                  <a:gd name="T10" fmla="+- 0 2254 2245"/>
                  <a:gd name="T11" fmla="*/ 2254 h 158"/>
                  <a:gd name="T12" fmla="+- 0 217 79"/>
                  <a:gd name="T13" fmla="*/ T12 w 173"/>
                  <a:gd name="T14" fmla="+- 0 2245 2245"/>
                  <a:gd name="T15" fmla="*/ 2245 h 158"/>
                </a:gdLst>
                <a:cxnLst>
                  <a:cxn ang="0">
                    <a:pos x="T1" y="T3"/>
                  </a:cxn>
                  <a:cxn ang="0">
                    <a:pos x="T5" y="T7"/>
                  </a:cxn>
                  <a:cxn ang="0">
                    <a:pos x="T9" y="T11"/>
                  </a:cxn>
                  <a:cxn ang="0">
                    <a:pos x="T13" y="T15"/>
                  </a:cxn>
                </a:cxnLst>
                <a:rect l="0" t="0" r="r" b="b"/>
                <a:pathLst>
                  <a:path w="173" h="158">
                    <a:moveTo>
                      <a:pt x="138" y="0"/>
                    </a:moveTo>
                    <a:lnTo>
                      <a:pt x="131" y="9"/>
                    </a:lnTo>
                    <a:lnTo>
                      <a:pt x="149" y="9"/>
                    </a:lnTo>
                    <a:lnTo>
                      <a:pt x="1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2" name="Group 396"/>
            <p:cNvGrpSpPr/>
            <p:nvPr/>
          </p:nvGrpSpPr>
          <p:grpSpPr>
            <a:xfrm>
              <a:off x="259" y="2241"/>
              <a:ext cx="171" cy="168"/>
              <a:chOff x="259" y="2241"/>
              <a:chExt cx="171" cy="168"/>
            </a:xfrm>
          </p:grpSpPr>
          <p:sp>
            <p:nvSpPr>
              <p:cNvPr id="2239" name="Freeform 397"/>
              <p:cNvSpPr/>
              <p:nvPr/>
            </p:nvSpPr>
            <p:spPr bwMode="auto">
              <a:xfrm>
                <a:off x="259" y="2241"/>
                <a:ext cx="171" cy="168"/>
              </a:xfrm>
              <a:custGeom>
                <a:gdLst>
                  <a:gd name="T0" fmla="+- 0 370 259"/>
                  <a:gd name="T1" fmla="*/ T0 w 171"/>
                  <a:gd name="T2" fmla="+- 0 2307 2241"/>
                  <a:gd name="T3" fmla="*/ 2307 h 168"/>
                  <a:gd name="T4" fmla="+- 0 359 259"/>
                  <a:gd name="T5" fmla="*/ T4 w 171"/>
                  <a:gd name="T6" fmla="+- 0 2307 2241"/>
                  <a:gd name="T7" fmla="*/ 2307 h 168"/>
                  <a:gd name="T8" fmla="+- 0 359 259"/>
                  <a:gd name="T9" fmla="*/ T8 w 171"/>
                  <a:gd name="T10" fmla="+- 0 2388 2241"/>
                  <a:gd name="T11" fmla="*/ 2388 h 168"/>
                  <a:gd name="T12" fmla="+- 0 357 259"/>
                  <a:gd name="T13" fmla="*/ T12 w 171"/>
                  <a:gd name="T14" fmla="+- 0 2409 2241"/>
                  <a:gd name="T15" fmla="*/ 2409 h 168"/>
                  <a:gd name="T16" fmla="+- 0 363 259"/>
                  <a:gd name="T17" fmla="*/ T16 w 171"/>
                  <a:gd name="T18" fmla="+- 0 2408 2241"/>
                  <a:gd name="T19" fmla="*/ 2408 h 168"/>
                  <a:gd name="T20" fmla="+- 0 367 259"/>
                  <a:gd name="T21" fmla="*/ T20 w 171"/>
                  <a:gd name="T22" fmla="+- 0 2406 2241"/>
                  <a:gd name="T23" fmla="*/ 2406 h 168"/>
                  <a:gd name="T24" fmla="+- 0 371 259"/>
                  <a:gd name="T25" fmla="*/ T24 w 171"/>
                  <a:gd name="T26" fmla="+- 0 2402 2241"/>
                  <a:gd name="T27" fmla="*/ 2402 h 168"/>
                  <a:gd name="T28" fmla="+- 0 370 259"/>
                  <a:gd name="T29" fmla="*/ T28 w 171"/>
                  <a:gd name="T30" fmla="+- 0 2388 2241"/>
                  <a:gd name="T31" fmla="*/ 2388 h 168"/>
                  <a:gd name="T32" fmla="+- 0 370 259"/>
                  <a:gd name="T33" fmla="*/ T32 w 171"/>
                  <a:gd name="T34" fmla="+- 0 2307 2241"/>
                  <a:gd name="T35" fmla="*/ 230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1" h="168">
                    <a:moveTo>
                      <a:pt x="111" y="66"/>
                    </a:moveTo>
                    <a:lnTo>
                      <a:pt x="100" y="66"/>
                    </a:lnTo>
                    <a:lnTo>
                      <a:pt x="100" y="147"/>
                    </a:lnTo>
                    <a:lnTo>
                      <a:pt x="98" y="168"/>
                    </a:lnTo>
                    <a:lnTo>
                      <a:pt x="104" y="167"/>
                    </a:lnTo>
                    <a:lnTo>
                      <a:pt x="108" y="165"/>
                    </a:lnTo>
                    <a:lnTo>
                      <a:pt x="112" y="161"/>
                    </a:lnTo>
                    <a:lnTo>
                      <a:pt x="111" y="147"/>
                    </a:lnTo>
                    <a:lnTo>
                      <a:pt x="111"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0" name="Freeform 398"/>
              <p:cNvSpPr/>
              <p:nvPr/>
            </p:nvSpPr>
            <p:spPr bwMode="auto">
              <a:xfrm>
                <a:off x="259" y="2241"/>
                <a:ext cx="171" cy="168"/>
              </a:xfrm>
              <a:custGeom>
                <a:gdLst>
                  <a:gd name="T0" fmla="+- 0 299 259"/>
                  <a:gd name="T1" fmla="*/ T0 w 171"/>
                  <a:gd name="T2" fmla="+- 0 2301 2241"/>
                  <a:gd name="T3" fmla="*/ 2301 h 168"/>
                  <a:gd name="T4" fmla="+- 0 290 259"/>
                  <a:gd name="T5" fmla="*/ T4 w 171"/>
                  <a:gd name="T6" fmla="+- 0 2301 2241"/>
                  <a:gd name="T7" fmla="*/ 2301 h 168"/>
                  <a:gd name="T8" fmla="+- 0 290 259"/>
                  <a:gd name="T9" fmla="*/ T8 w 171"/>
                  <a:gd name="T10" fmla="+- 0 2385 2241"/>
                  <a:gd name="T11" fmla="*/ 2385 h 168"/>
                  <a:gd name="T12" fmla="+- 0 289 259"/>
                  <a:gd name="T13" fmla="*/ T12 w 171"/>
                  <a:gd name="T14" fmla="+- 0 2408 2241"/>
                  <a:gd name="T15" fmla="*/ 2408 h 168"/>
                  <a:gd name="T16" fmla="+- 0 293 259"/>
                  <a:gd name="T17" fmla="*/ T16 w 171"/>
                  <a:gd name="T18" fmla="+- 0 2407 2241"/>
                  <a:gd name="T19" fmla="*/ 2407 h 168"/>
                  <a:gd name="T20" fmla="+- 0 297 259"/>
                  <a:gd name="T21" fmla="*/ T20 w 171"/>
                  <a:gd name="T22" fmla="+- 0 2404 2241"/>
                  <a:gd name="T23" fmla="*/ 2404 h 168"/>
                  <a:gd name="T24" fmla="+- 0 300 259"/>
                  <a:gd name="T25" fmla="*/ T24 w 171"/>
                  <a:gd name="T26" fmla="+- 0 2401 2241"/>
                  <a:gd name="T27" fmla="*/ 2401 h 168"/>
                  <a:gd name="T28" fmla="+- 0 299 259"/>
                  <a:gd name="T29" fmla="*/ T28 w 171"/>
                  <a:gd name="T30" fmla="+- 0 2388 2241"/>
                  <a:gd name="T31" fmla="*/ 2388 h 168"/>
                  <a:gd name="T32" fmla="+- 0 299 259"/>
                  <a:gd name="T33" fmla="*/ T32 w 171"/>
                  <a:gd name="T34" fmla="+- 0 2301 2241"/>
                  <a:gd name="T35" fmla="*/ 230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1" h="168">
                    <a:moveTo>
                      <a:pt x="40" y="60"/>
                    </a:moveTo>
                    <a:lnTo>
                      <a:pt x="31" y="60"/>
                    </a:lnTo>
                    <a:lnTo>
                      <a:pt x="31" y="144"/>
                    </a:lnTo>
                    <a:lnTo>
                      <a:pt x="30" y="167"/>
                    </a:lnTo>
                    <a:lnTo>
                      <a:pt x="34" y="166"/>
                    </a:lnTo>
                    <a:lnTo>
                      <a:pt x="38" y="163"/>
                    </a:lnTo>
                    <a:lnTo>
                      <a:pt x="41" y="160"/>
                    </a:lnTo>
                    <a:lnTo>
                      <a:pt x="40" y="147"/>
                    </a:lnTo>
                    <a:lnTo>
                      <a:pt x="40"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1" name="Freeform 399"/>
              <p:cNvSpPr/>
              <p:nvPr/>
            </p:nvSpPr>
            <p:spPr bwMode="auto">
              <a:xfrm>
                <a:off x="259" y="2241"/>
                <a:ext cx="171" cy="168"/>
              </a:xfrm>
              <a:custGeom>
                <a:gdLst>
                  <a:gd name="T0" fmla="+- 0 370 259"/>
                  <a:gd name="T1" fmla="*/ T0 w 171"/>
                  <a:gd name="T2" fmla="+- 0 2291 2241"/>
                  <a:gd name="T3" fmla="*/ 2291 h 168"/>
                  <a:gd name="T4" fmla="+- 0 353 259"/>
                  <a:gd name="T5" fmla="*/ T4 w 171"/>
                  <a:gd name="T6" fmla="+- 0 2291 2241"/>
                  <a:gd name="T7" fmla="*/ 2291 h 168"/>
                  <a:gd name="T8" fmla="+- 0 352 259"/>
                  <a:gd name="T9" fmla="*/ T8 w 171"/>
                  <a:gd name="T10" fmla="+- 0 2293 2241"/>
                  <a:gd name="T11" fmla="*/ 2293 h 168"/>
                  <a:gd name="T12" fmla="+- 0 346 259"/>
                  <a:gd name="T13" fmla="*/ T12 w 171"/>
                  <a:gd name="T14" fmla="+- 0 2312 2241"/>
                  <a:gd name="T15" fmla="*/ 2312 h 168"/>
                  <a:gd name="T16" fmla="+- 0 312 259"/>
                  <a:gd name="T17" fmla="*/ T16 w 171"/>
                  <a:gd name="T18" fmla="+- 0 2368 2241"/>
                  <a:gd name="T19" fmla="*/ 2368 h 168"/>
                  <a:gd name="T20" fmla="+- 0 301 259"/>
                  <a:gd name="T21" fmla="*/ T20 w 171"/>
                  <a:gd name="T22" fmla="+- 0 2381 2241"/>
                  <a:gd name="T23" fmla="*/ 2381 h 168"/>
                  <a:gd name="T24" fmla="+- 0 302 259"/>
                  <a:gd name="T25" fmla="*/ T24 w 171"/>
                  <a:gd name="T26" fmla="+- 0 2382 2241"/>
                  <a:gd name="T27" fmla="*/ 2382 h 168"/>
                  <a:gd name="T28" fmla="+- 0 347 259"/>
                  <a:gd name="T29" fmla="*/ T28 w 171"/>
                  <a:gd name="T30" fmla="+- 0 2332 2241"/>
                  <a:gd name="T31" fmla="*/ 2332 h 168"/>
                  <a:gd name="T32" fmla="+- 0 359 259"/>
                  <a:gd name="T33" fmla="*/ T32 w 171"/>
                  <a:gd name="T34" fmla="+- 0 2307 2241"/>
                  <a:gd name="T35" fmla="*/ 2307 h 168"/>
                  <a:gd name="T36" fmla="+- 0 370 259"/>
                  <a:gd name="T37" fmla="*/ T36 w 171"/>
                  <a:gd name="T38" fmla="+- 0 2307 2241"/>
                  <a:gd name="T39" fmla="*/ 2307 h 168"/>
                  <a:gd name="T40" fmla="+- 0 370 259"/>
                  <a:gd name="T41" fmla="*/ T40 w 171"/>
                  <a:gd name="T42" fmla="+- 0 2291 2241"/>
                  <a:gd name="T43" fmla="*/ 229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8">
                    <a:moveTo>
                      <a:pt x="111" y="50"/>
                    </a:moveTo>
                    <a:lnTo>
                      <a:pt x="94" y="50"/>
                    </a:lnTo>
                    <a:lnTo>
                      <a:pt x="93" y="52"/>
                    </a:lnTo>
                    <a:lnTo>
                      <a:pt x="87" y="71"/>
                    </a:lnTo>
                    <a:lnTo>
                      <a:pt x="53" y="127"/>
                    </a:lnTo>
                    <a:lnTo>
                      <a:pt x="42" y="140"/>
                    </a:lnTo>
                    <a:lnTo>
                      <a:pt x="43" y="141"/>
                    </a:lnTo>
                    <a:lnTo>
                      <a:pt x="88" y="91"/>
                    </a:lnTo>
                    <a:lnTo>
                      <a:pt x="100" y="66"/>
                    </a:lnTo>
                    <a:lnTo>
                      <a:pt x="111" y="66"/>
                    </a:lnTo>
                    <a:lnTo>
                      <a:pt x="111"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2" name="Freeform 400"/>
              <p:cNvSpPr/>
              <p:nvPr/>
            </p:nvSpPr>
            <p:spPr bwMode="auto">
              <a:xfrm>
                <a:off x="259" y="2241"/>
                <a:ext cx="171" cy="168"/>
              </a:xfrm>
              <a:custGeom>
                <a:gdLst>
                  <a:gd name="T0" fmla="+- 0 376 259"/>
                  <a:gd name="T1" fmla="*/ T0 w 171"/>
                  <a:gd name="T2" fmla="+- 0 2291 2241"/>
                  <a:gd name="T3" fmla="*/ 2291 h 168"/>
                  <a:gd name="T4" fmla="+- 0 373 259"/>
                  <a:gd name="T5" fmla="*/ T4 w 171"/>
                  <a:gd name="T6" fmla="+- 0 2291 2241"/>
                  <a:gd name="T7" fmla="*/ 2291 h 168"/>
                  <a:gd name="T8" fmla="+- 0 376 259"/>
                  <a:gd name="T9" fmla="*/ T8 w 171"/>
                  <a:gd name="T10" fmla="+- 0 2309 2241"/>
                  <a:gd name="T11" fmla="*/ 2309 h 168"/>
                  <a:gd name="T12" fmla="+- 0 406 259"/>
                  <a:gd name="T13" fmla="*/ T12 w 171"/>
                  <a:gd name="T14" fmla="+- 0 2370 2241"/>
                  <a:gd name="T15" fmla="*/ 2370 h 168"/>
                  <a:gd name="T16" fmla="+- 0 411 259"/>
                  <a:gd name="T17" fmla="*/ T16 w 171"/>
                  <a:gd name="T18" fmla="+- 0 2375 2241"/>
                  <a:gd name="T19" fmla="*/ 2375 h 168"/>
                  <a:gd name="T20" fmla="+- 0 413 259"/>
                  <a:gd name="T21" fmla="*/ T20 w 171"/>
                  <a:gd name="T22" fmla="+- 0 2373 2241"/>
                  <a:gd name="T23" fmla="*/ 2373 h 168"/>
                  <a:gd name="T24" fmla="+- 0 415 259"/>
                  <a:gd name="T25" fmla="*/ T24 w 171"/>
                  <a:gd name="T26" fmla="+- 0 2372 2241"/>
                  <a:gd name="T27" fmla="*/ 2372 h 168"/>
                  <a:gd name="T28" fmla="+- 0 419 259"/>
                  <a:gd name="T29" fmla="*/ T28 w 171"/>
                  <a:gd name="T30" fmla="+- 0 2370 2241"/>
                  <a:gd name="T31" fmla="*/ 2370 h 168"/>
                  <a:gd name="T32" fmla="+- 0 423 259"/>
                  <a:gd name="T33" fmla="*/ T32 w 171"/>
                  <a:gd name="T34" fmla="+- 0 2369 2241"/>
                  <a:gd name="T35" fmla="*/ 2369 h 168"/>
                  <a:gd name="T36" fmla="+- 0 430 259"/>
                  <a:gd name="T37" fmla="*/ T36 w 171"/>
                  <a:gd name="T38" fmla="+- 0 2369 2241"/>
                  <a:gd name="T39" fmla="*/ 2369 h 168"/>
                  <a:gd name="T40" fmla="+- 0 430 259"/>
                  <a:gd name="T41" fmla="*/ T40 w 171"/>
                  <a:gd name="T42" fmla="+- 0 2367 2241"/>
                  <a:gd name="T43" fmla="*/ 2367 h 168"/>
                  <a:gd name="T44" fmla="+- 0 384 259"/>
                  <a:gd name="T45" fmla="*/ T44 w 171"/>
                  <a:gd name="T46" fmla="+- 0 2319 2241"/>
                  <a:gd name="T47" fmla="*/ 2319 h 168"/>
                  <a:gd name="T48" fmla="+- 0 379 259"/>
                  <a:gd name="T49" fmla="*/ T48 w 171"/>
                  <a:gd name="T50" fmla="+- 0 2301 2241"/>
                  <a:gd name="T51" fmla="*/ 2301 h 168"/>
                  <a:gd name="T52" fmla="+- 0 376 259"/>
                  <a:gd name="T53" fmla="*/ T52 w 171"/>
                  <a:gd name="T54" fmla="+- 0 2291 2241"/>
                  <a:gd name="T55" fmla="*/ 229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1" h="168">
                    <a:moveTo>
                      <a:pt x="117" y="50"/>
                    </a:moveTo>
                    <a:lnTo>
                      <a:pt x="114" y="50"/>
                    </a:lnTo>
                    <a:lnTo>
                      <a:pt x="117" y="68"/>
                    </a:lnTo>
                    <a:lnTo>
                      <a:pt x="147" y="129"/>
                    </a:lnTo>
                    <a:lnTo>
                      <a:pt x="152" y="134"/>
                    </a:lnTo>
                    <a:lnTo>
                      <a:pt x="154" y="132"/>
                    </a:lnTo>
                    <a:lnTo>
                      <a:pt x="156" y="131"/>
                    </a:lnTo>
                    <a:lnTo>
                      <a:pt x="160" y="129"/>
                    </a:lnTo>
                    <a:lnTo>
                      <a:pt x="164" y="128"/>
                    </a:lnTo>
                    <a:lnTo>
                      <a:pt x="171" y="128"/>
                    </a:lnTo>
                    <a:lnTo>
                      <a:pt x="171" y="126"/>
                    </a:lnTo>
                    <a:lnTo>
                      <a:pt x="125" y="78"/>
                    </a:lnTo>
                    <a:lnTo>
                      <a:pt x="120" y="60"/>
                    </a:lnTo>
                    <a:lnTo>
                      <a:pt x="117"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3" name="Freeform 401"/>
              <p:cNvSpPr/>
              <p:nvPr/>
            </p:nvSpPr>
            <p:spPr bwMode="auto">
              <a:xfrm>
                <a:off x="259" y="2241"/>
                <a:ext cx="171" cy="168"/>
              </a:xfrm>
              <a:custGeom>
                <a:gdLst>
                  <a:gd name="T0" fmla="+- 0 304 259"/>
                  <a:gd name="T1" fmla="*/ T0 w 171"/>
                  <a:gd name="T2" fmla="+- 0 2241 2241"/>
                  <a:gd name="T3" fmla="*/ 2241 h 168"/>
                  <a:gd name="T4" fmla="+- 0 302 259"/>
                  <a:gd name="T5" fmla="*/ T4 w 171"/>
                  <a:gd name="T6" fmla="+- 0 2246 2241"/>
                  <a:gd name="T7" fmla="*/ 2246 h 168"/>
                  <a:gd name="T8" fmla="+- 0 300 259"/>
                  <a:gd name="T9" fmla="*/ T8 w 171"/>
                  <a:gd name="T10" fmla="+- 0 2256 2241"/>
                  <a:gd name="T11" fmla="*/ 2256 h 168"/>
                  <a:gd name="T12" fmla="+- 0 299 259"/>
                  <a:gd name="T13" fmla="*/ T12 w 171"/>
                  <a:gd name="T14" fmla="+- 0 2258 2241"/>
                  <a:gd name="T15" fmla="*/ 2258 h 168"/>
                  <a:gd name="T16" fmla="+- 0 272 259"/>
                  <a:gd name="T17" fmla="*/ T16 w 171"/>
                  <a:gd name="T18" fmla="+- 0 2319 2241"/>
                  <a:gd name="T19" fmla="*/ 2319 h 168"/>
                  <a:gd name="T20" fmla="+- 0 259 259"/>
                  <a:gd name="T21" fmla="*/ T20 w 171"/>
                  <a:gd name="T22" fmla="+- 0 2339 2241"/>
                  <a:gd name="T23" fmla="*/ 2339 h 168"/>
                  <a:gd name="T24" fmla="+- 0 266 259"/>
                  <a:gd name="T25" fmla="*/ T24 w 171"/>
                  <a:gd name="T26" fmla="+- 0 2335 2241"/>
                  <a:gd name="T27" fmla="*/ 2335 h 168"/>
                  <a:gd name="T28" fmla="+- 0 278 259"/>
                  <a:gd name="T29" fmla="*/ T28 w 171"/>
                  <a:gd name="T30" fmla="+- 0 2320 2241"/>
                  <a:gd name="T31" fmla="*/ 2320 h 168"/>
                  <a:gd name="T32" fmla="+- 0 290 259"/>
                  <a:gd name="T33" fmla="*/ T32 w 171"/>
                  <a:gd name="T34" fmla="+- 0 2301 2241"/>
                  <a:gd name="T35" fmla="*/ 2301 h 168"/>
                  <a:gd name="T36" fmla="+- 0 299 259"/>
                  <a:gd name="T37" fmla="*/ T36 w 171"/>
                  <a:gd name="T38" fmla="+- 0 2301 2241"/>
                  <a:gd name="T39" fmla="*/ 2301 h 168"/>
                  <a:gd name="T40" fmla="+- 0 299 259"/>
                  <a:gd name="T41" fmla="*/ T40 w 171"/>
                  <a:gd name="T42" fmla="+- 0 2299 2241"/>
                  <a:gd name="T43" fmla="*/ 2299 h 168"/>
                  <a:gd name="T44" fmla="+- 0 302 259"/>
                  <a:gd name="T45" fmla="*/ T44 w 171"/>
                  <a:gd name="T46" fmla="+- 0 2297 2241"/>
                  <a:gd name="T47" fmla="*/ 2297 h 168"/>
                  <a:gd name="T48" fmla="+- 0 305 259"/>
                  <a:gd name="T49" fmla="*/ T48 w 171"/>
                  <a:gd name="T50" fmla="+- 0 2295 2241"/>
                  <a:gd name="T51" fmla="*/ 2295 h 168"/>
                  <a:gd name="T52" fmla="+- 0 305 259"/>
                  <a:gd name="T53" fmla="*/ T52 w 171"/>
                  <a:gd name="T54" fmla="+- 0 2294 2241"/>
                  <a:gd name="T55" fmla="*/ 2294 h 168"/>
                  <a:gd name="T56" fmla="+- 0 302 259"/>
                  <a:gd name="T57" fmla="*/ T56 w 171"/>
                  <a:gd name="T58" fmla="+- 0 2293 2241"/>
                  <a:gd name="T59" fmla="*/ 2293 h 168"/>
                  <a:gd name="T60" fmla="+- 0 296 259"/>
                  <a:gd name="T61" fmla="*/ T60 w 171"/>
                  <a:gd name="T62" fmla="+- 0 2290 2241"/>
                  <a:gd name="T63" fmla="*/ 2290 h 168"/>
                  <a:gd name="T64" fmla="+- 0 302 259"/>
                  <a:gd name="T65" fmla="*/ T64 w 171"/>
                  <a:gd name="T66" fmla="+- 0 2279 2241"/>
                  <a:gd name="T67" fmla="*/ 2279 h 168"/>
                  <a:gd name="T68" fmla="+- 0 308 259"/>
                  <a:gd name="T69" fmla="*/ T68 w 171"/>
                  <a:gd name="T70" fmla="+- 0 2267 2241"/>
                  <a:gd name="T71" fmla="*/ 2267 h 168"/>
                  <a:gd name="T72" fmla="+- 0 313 259"/>
                  <a:gd name="T73" fmla="*/ T72 w 171"/>
                  <a:gd name="T74" fmla="+- 0 2256 2241"/>
                  <a:gd name="T75" fmla="*/ 2256 h 168"/>
                  <a:gd name="T76" fmla="+- 0 318 259"/>
                  <a:gd name="T77" fmla="*/ T76 w 171"/>
                  <a:gd name="T78" fmla="+- 0 2254 2241"/>
                  <a:gd name="T79" fmla="*/ 2254 h 168"/>
                  <a:gd name="T80" fmla="+- 0 320 259"/>
                  <a:gd name="T81" fmla="*/ T80 w 171"/>
                  <a:gd name="T82" fmla="+- 0 2254 2241"/>
                  <a:gd name="T83" fmla="*/ 2254 h 168"/>
                  <a:gd name="T84" fmla="+- 0 320 259"/>
                  <a:gd name="T85" fmla="*/ T84 w 171"/>
                  <a:gd name="T86" fmla="+- 0 2253 2241"/>
                  <a:gd name="T87" fmla="*/ 2253 h 168"/>
                  <a:gd name="T88" fmla="+- 0 321 259"/>
                  <a:gd name="T89" fmla="*/ T88 w 171"/>
                  <a:gd name="T90" fmla="+- 0 2252 2241"/>
                  <a:gd name="T91" fmla="*/ 2252 h 168"/>
                  <a:gd name="T92" fmla="+- 0 320 259"/>
                  <a:gd name="T93" fmla="*/ T92 w 171"/>
                  <a:gd name="T94" fmla="+- 0 2251 2241"/>
                  <a:gd name="T95" fmla="*/ 2251 h 168"/>
                  <a:gd name="T96" fmla="+- 0 318 259"/>
                  <a:gd name="T97" fmla="*/ T96 w 171"/>
                  <a:gd name="T98" fmla="+- 0 2250 2241"/>
                  <a:gd name="T99" fmla="*/ 2250 h 168"/>
                  <a:gd name="T100" fmla="+- 0 304 259"/>
                  <a:gd name="T101" fmla="*/ T100 w 171"/>
                  <a:gd name="T102" fmla="+- 0 2241 2241"/>
                  <a:gd name="T103" fmla="*/ 224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171" h="168">
                    <a:moveTo>
                      <a:pt x="45" y="0"/>
                    </a:moveTo>
                    <a:lnTo>
                      <a:pt x="43" y="5"/>
                    </a:lnTo>
                    <a:lnTo>
                      <a:pt x="41" y="15"/>
                    </a:lnTo>
                    <a:lnTo>
                      <a:pt x="40" y="17"/>
                    </a:lnTo>
                    <a:lnTo>
                      <a:pt x="13" y="78"/>
                    </a:lnTo>
                    <a:lnTo>
                      <a:pt x="0" y="98"/>
                    </a:lnTo>
                    <a:lnTo>
                      <a:pt x="7" y="94"/>
                    </a:lnTo>
                    <a:lnTo>
                      <a:pt x="19" y="79"/>
                    </a:lnTo>
                    <a:lnTo>
                      <a:pt x="31" y="60"/>
                    </a:lnTo>
                    <a:lnTo>
                      <a:pt x="40" y="60"/>
                    </a:lnTo>
                    <a:lnTo>
                      <a:pt x="40" y="58"/>
                    </a:lnTo>
                    <a:lnTo>
                      <a:pt x="43" y="56"/>
                    </a:lnTo>
                    <a:lnTo>
                      <a:pt x="46" y="54"/>
                    </a:lnTo>
                    <a:lnTo>
                      <a:pt x="46" y="53"/>
                    </a:lnTo>
                    <a:lnTo>
                      <a:pt x="43" y="52"/>
                    </a:lnTo>
                    <a:lnTo>
                      <a:pt x="37" y="49"/>
                    </a:lnTo>
                    <a:lnTo>
                      <a:pt x="43" y="38"/>
                    </a:lnTo>
                    <a:lnTo>
                      <a:pt x="49" y="26"/>
                    </a:lnTo>
                    <a:lnTo>
                      <a:pt x="54" y="15"/>
                    </a:lnTo>
                    <a:lnTo>
                      <a:pt x="59" y="13"/>
                    </a:lnTo>
                    <a:lnTo>
                      <a:pt x="61" y="13"/>
                    </a:lnTo>
                    <a:lnTo>
                      <a:pt x="61" y="12"/>
                    </a:lnTo>
                    <a:lnTo>
                      <a:pt x="62" y="11"/>
                    </a:lnTo>
                    <a:lnTo>
                      <a:pt x="61" y="10"/>
                    </a:lnTo>
                    <a:lnTo>
                      <a:pt x="59" y="9"/>
                    </a:lnTo>
                    <a:lnTo>
                      <a:pt x="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4" name="Freeform 402"/>
              <p:cNvSpPr/>
              <p:nvPr/>
            </p:nvSpPr>
            <p:spPr bwMode="auto">
              <a:xfrm>
                <a:off x="259" y="2241"/>
                <a:ext cx="171" cy="168"/>
              </a:xfrm>
              <a:custGeom>
                <a:gdLst>
                  <a:gd name="T0" fmla="+- 0 410 259"/>
                  <a:gd name="T1" fmla="*/ T0 w 171"/>
                  <a:gd name="T2" fmla="+- 0 2276 2241"/>
                  <a:gd name="T3" fmla="*/ 2276 h 168"/>
                  <a:gd name="T4" fmla="+- 0 401 259"/>
                  <a:gd name="T5" fmla="*/ T4 w 171"/>
                  <a:gd name="T6" fmla="+- 0 2286 2241"/>
                  <a:gd name="T7" fmla="*/ 2286 h 168"/>
                  <a:gd name="T8" fmla="+- 0 309 259"/>
                  <a:gd name="T9" fmla="*/ T8 w 171"/>
                  <a:gd name="T10" fmla="+- 0 2286 2241"/>
                  <a:gd name="T11" fmla="*/ 2286 h 168"/>
                  <a:gd name="T12" fmla="+- 0 316 259"/>
                  <a:gd name="T13" fmla="*/ T12 w 171"/>
                  <a:gd name="T14" fmla="+- 0 2294 2241"/>
                  <a:gd name="T15" fmla="*/ 2294 h 168"/>
                  <a:gd name="T16" fmla="+- 0 320 259"/>
                  <a:gd name="T17" fmla="*/ T16 w 171"/>
                  <a:gd name="T18" fmla="+- 0 2292 2241"/>
                  <a:gd name="T19" fmla="*/ 2292 h 168"/>
                  <a:gd name="T20" fmla="+- 0 324 259"/>
                  <a:gd name="T21" fmla="*/ T20 w 171"/>
                  <a:gd name="T22" fmla="+- 0 2291 2241"/>
                  <a:gd name="T23" fmla="*/ 2291 h 168"/>
                  <a:gd name="T24" fmla="+- 0 422 259"/>
                  <a:gd name="T25" fmla="*/ T24 w 171"/>
                  <a:gd name="T26" fmla="+- 0 2291 2241"/>
                  <a:gd name="T27" fmla="*/ 2291 h 168"/>
                  <a:gd name="T28" fmla="+- 0 424 259"/>
                  <a:gd name="T29" fmla="*/ T28 w 171"/>
                  <a:gd name="T30" fmla="+- 0 2290 2241"/>
                  <a:gd name="T31" fmla="*/ 2290 h 168"/>
                  <a:gd name="T32" fmla="+- 0 424 259"/>
                  <a:gd name="T33" fmla="*/ T32 w 171"/>
                  <a:gd name="T34" fmla="+- 0 2289 2241"/>
                  <a:gd name="T35" fmla="*/ 2289 h 168"/>
                  <a:gd name="T36" fmla="+- 0 424 259"/>
                  <a:gd name="T37" fmla="*/ T36 w 171"/>
                  <a:gd name="T38" fmla="+- 0 2288 2241"/>
                  <a:gd name="T39" fmla="*/ 2288 h 168"/>
                  <a:gd name="T40" fmla="+- 0 422 259"/>
                  <a:gd name="T41" fmla="*/ T40 w 171"/>
                  <a:gd name="T42" fmla="+- 0 2287 2241"/>
                  <a:gd name="T43" fmla="*/ 2287 h 168"/>
                  <a:gd name="T44" fmla="+- 0 410 259"/>
                  <a:gd name="T45" fmla="*/ T44 w 171"/>
                  <a:gd name="T46" fmla="+- 0 2276 2241"/>
                  <a:gd name="T47" fmla="*/ 227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68">
                    <a:moveTo>
                      <a:pt x="151" y="35"/>
                    </a:moveTo>
                    <a:lnTo>
                      <a:pt x="142" y="45"/>
                    </a:lnTo>
                    <a:lnTo>
                      <a:pt x="50" y="45"/>
                    </a:lnTo>
                    <a:lnTo>
                      <a:pt x="57" y="53"/>
                    </a:lnTo>
                    <a:lnTo>
                      <a:pt x="61" y="51"/>
                    </a:lnTo>
                    <a:lnTo>
                      <a:pt x="65" y="50"/>
                    </a:lnTo>
                    <a:lnTo>
                      <a:pt x="163" y="50"/>
                    </a:lnTo>
                    <a:lnTo>
                      <a:pt x="165" y="49"/>
                    </a:lnTo>
                    <a:lnTo>
                      <a:pt x="165" y="48"/>
                    </a:lnTo>
                    <a:lnTo>
                      <a:pt x="165" y="47"/>
                    </a:lnTo>
                    <a:lnTo>
                      <a:pt x="163" y="46"/>
                    </a:lnTo>
                    <a:lnTo>
                      <a:pt x="151" y="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5" name="Freeform 403"/>
              <p:cNvSpPr/>
              <p:nvPr/>
            </p:nvSpPr>
            <p:spPr bwMode="auto">
              <a:xfrm>
                <a:off x="259" y="2241"/>
                <a:ext cx="171" cy="168"/>
              </a:xfrm>
              <a:custGeom>
                <a:gdLst>
                  <a:gd name="T0" fmla="+- 0 358 259"/>
                  <a:gd name="T1" fmla="*/ T0 w 171"/>
                  <a:gd name="T2" fmla="+- 0 2242 2241"/>
                  <a:gd name="T3" fmla="*/ 2242 h 168"/>
                  <a:gd name="T4" fmla="+- 0 359 259"/>
                  <a:gd name="T5" fmla="*/ T4 w 171"/>
                  <a:gd name="T6" fmla="+- 0 2254 2241"/>
                  <a:gd name="T7" fmla="*/ 2254 h 168"/>
                  <a:gd name="T8" fmla="+- 0 359 259"/>
                  <a:gd name="T9" fmla="*/ T8 w 171"/>
                  <a:gd name="T10" fmla="+- 0 2286 2241"/>
                  <a:gd name="T11" fmla="*/ 2286 h 168"/>
                  <a:gd name="T12" fmla="+- 0 370 259"/>
                  <a:gd name="T13" fmla="*/ T12 w 171"/>
                  <a:gd name="T14" fmla="+- 0 2286 2241"/>
                  <a:gd name="T15" fmla="*/ 2286 h 168"/>
                  <a:gd name="T16" fmla="+- 0 370 259"/>
                  <a:gd name="T17" fmla="*/ T16 w 171"/>
                  <a:gd name="T18" fmla="+- 0 2255 2241"/>
                  <a:gd name="T19" fmla="*/ 2255 h 168"/>
                  <a:gd name="T20" fmla="+- 0 375 259"/>
                  <a:gd name="T21" fmla="*/ T20 w 171"/>
                  <a:gd name="T22" fmla="+- 0 2251 2241"/>
                  <a:gd name="T23" fmla="*/ 2251 h 168"/>
                  <a:gd name="T24" fmla="+- 0 376 259"/>
                  <a:gd name="T25" fmla="*/ T24 w 171"/>
                  <a:gd name="T26" fmla="+- 0 2250 2241"/>
                  <a:gd name="T27" fmla="*/ 2250 h 168"/>
                  <a:gd name="T28" fmla="+- 0 376 259"/>
                  <a:gd name="T29" fmla="*/ T28 w 171"/>
                  <a:gd name="T30" fmla="+- 0 2249 2241"/>
                  <a:gd name="T31" fmla="*/ 2249 h 168"/>
                  <a:gd name="T32" fmla="+- 0 375 259"/>
                  <a:gd name="T33" fmla="*/ T32 w 171"/>
                  <a:gd name="T34" fmla="+- 0 2249 2241"/>
                  <a:gd name="T35" fmla="*/ 2249 h 168"/>
                  <a:gd name="T36" fmla="+- 0 373 259"/>
                  <a:gd name="T37" fmla="*/ T36 w 171"/>
                  <a:gd name="T38" fmla="+- 0 2248 2241"/>
                  <a:gd name="T39" fmla="*/ 2248 h 168"/>
                  <a:gd name="T40" fmla="+- 0 358 259"/>
                  <a:gd name="T41" fmla="*/ T40 w 171"/>
                  <a:gd name="T42" fmla="+- 0 2242 2241"/>
                  <a:gd name="T43" fmla="*/ 224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8">
                    <a:moveTo>
                      <a:pt x="99" y="1"/>
                    </a:moveTo>
                    <a:lnTo>
                      <a:pt x="100" y="13"/>
                    </a:lnTo>
                    <a:lnTo>
                      <a:pt x="100" y="45"/>
                    </a:lnTo>
                    <a:lnTo>
                      <a:pt x="111" y="45"/>
                    </a:lnTo>
                    <a:lnTo>
                      <a:pt x="111" y="14"/>
                    </a:lnTo>
                    <a:lnTo>
                      <a:pt x="116" y="10"/>
                    </a:lnTo>
                    <a:lnTo>
                      <a:pt x="117" y="9"/>
                    </a:lnTo>
                    <a:lnTo>
                      <a:pt x="117" y="8"/>
                    </a:lnTo>
                    <a:lnTo>
                      <a:pt x="116" y="8"/>
                    </a:lnTo>
                    <a:lnTo>
                      <a:pt x="114" y="7"/>
                    </a:lnTo>
                    <a:lnTo>
                      <a:pt x="9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3" name="Group 404"/>
            <p:cNvGrpSpPr/>
            <p:nvPr/>
          </p:nvGrpSpPr>
          <p:grpSpPr>
            <a:xfrm>
              <a:off x="84" y="2633"/>
              <a:ext cx="164" cy="169"/>
              <a:chOff x="84" y="2633"/>
              <a:chExt cx="164" cy="169"/>
            </a:xfrm>
          </p:grpSpPr>
          <p:sp>
            <p:nvSpPr>
              <p:cNvPr id="2228" name="Freeform 405"/>
              <p:cNvSpPr/>
              <p:nvPr/>
            </p:nvSpPr>
            <p:spPr bwMode="auto">
              <a:xfrm>
                <a:off x="84" y="2633"/>
                <a:ext cx="164" cy="169"/>
              </a:xfrm>
              <a:custGeom>
                <a:gdLst>
                  <a:gd name="T0" fmla="+- 0 130 84"/>
                  <a:gd name="T1" fmla="*/ T0 w 164"/>
                  <a:gd name="T2" fmla="+- 0 2785 2633"/>
                  <a:gd name="T3" fmla="*/ 2785 h 169"/>
                  <a:gd name="T4" fmla="+- 0 129 84"/>
                  <a:gd name="T5" fmla="*/ T4 w 164"/>
                  <a:gd name="T6" fmla="+- 0 2787 2633"/>
                  <a:gd name="T7" fmla="*/ 2787 h 169"/>
                  <a:gd name="T8" fmla="+- 0 139 84"/>
                  <a:gd name="T9" fmla="*/ T8 w 164"/>
                  <a:gd name="T10" fmla="+- 0 2789 2633"/>
                  <a:gd name="T11" fmla="*/ 2789 h 169"/>
                  <a:gd name="T12" fmla="+- 0 145 84"/>
                  <a:gd name="T13" fmla="*/ T12 w 164"/>
                  <a:gd name="T14" fmla="+- 0 2791 2633"/>
                  <a:gd name="T15" fmla="*/ 2791 h 169"/>
                  <a:gd name="T16" fmla="+- 0 148 84"/>
                  <a:gd name="T17" fmla="*/ T16 w 164"/>
                  <a:gd name="T18" fmla="+- 0 2796 2633"/>
                  <a:gd name="T19" fmla="*/ 2796 h 169"/>
                  <a:gd name="T20" fmla="+- 0 149 84"/>
                  <a:gd name="T21" fmla="*/ T20 w 164"/>
                  <a:gd name="T22" fmla="+- 0 2798 2633"/>
                  <a:gd name="T23" fmla="*/ 2798 h 169"/>
                  <a:gd name="T24" fmla="+- 0 150 84"/>
                  <a:gd name="T25" fmla="*/ T24 w 164"/>
                  <a:gd name="T26" fmla="+- 0 2802 2633"/>
                  <a:gd name="T27" fmla="*/ 2802 h 169"/>
                  <a:gd name="T28" fmla="+- 0 159 84"/>
                  <a:gd name="T29" fmla="*/ T28 w 164"/>
                  <a:gd name="T30" fmla="+- 0 2799 2633"/>
                  <a:gd name="T31" fmla="*/ 2799 h 169"/>
                  <a:gd name="T32" fmla="+- 0 164 84"/>
                  <a:gd name="T33" fmla="*/ T32 w 164"/>
                  <a:gd name="T34" fmla="+- 0 2796 2633"/>
                  <a:gd name="T35" fmla="*/ 2796 h 169"/>
                  <a:gd name="T36" fmla="+- 0 167 84"/>
                  <a:gd name="T37" fmla="*/ T36 w 164"/>
                  <a:gd name="T38" fmla="+- 0 2790 2633"/>
                  <a:gd name="T39" fmla="*/ 2790 h 169"/>
                  <a:gd name="T40" fmla="+- 0 168 84"/>
                  <a:gd name="T41" fmla="*/ T40 w 164"/>
                  <a:gd name="T42" fmla="+- 0 2787 2633"/>
                  <a:gd name="T43" fmla="*/ 2787 h 169"/>
                  <a:gd name="T44" fmla="+- 0 168 84"/>
                  <a:gd name="T45" fmla="*/ T44 w 164"/>
                  <a:gd name="T46" fmla="+- 0 2787 2633"/>
                  <a:gd name="T47" fmla="*/ 2787 h 169"/>
                  <a:gd name="T48" fmla="+- 0 149 84"/>
                  <a:gd name="T49" fmla="*/ T48 w 164"/>
                  <a:gd name="T50" fmla="+- 0 2787 2633"/>
                  <a:gd name="T51" fmla="*/ 2787 h 169"/>
                  <a:gd name="T52" fmla="+- 0 141 84"/>
                  <a:gd name="T53" fmla="*/ T52 w 164"/>
                  <a:gd name="T54" fmla="+- 0 2786 2633"/>
                  <a:gd name="T55" fmla="*/ 2786 h 169"/>
                  <a:gd name="T56" fmla="+- 0 130 84"/>
                  <a:gd name="T57" fmla="*/ T56 w 164"/>
                  <a:gd name="T58" fmla="+- 0 2785 2633"/>
                  <a:gd name="T59" fmla="*/ 2785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4" h="169">
                    <a:moveTo>
                      <a:pt x="46" y="152"/>
                    </a:moveTo>
                    <a:lnTo>
                      <a:pt x="45" y="154"/>
                    </a:lnTo>
                    <a:lnTo>
                      <a:pt x="55" y="156"/>
                    </a:lnTo>
                    <a:lnTo>
                      <a:pt x="61" y="158"/>
                    </a:lnTo>
                    <a:lnTo>
                      <a:pt x="64" y="163"/>
                    </a:lnTo>
                    <a:lnTo>
                      <a:pt x="65" y="165"/>
                    </a:lnTo>
                    <a:lnTo>
                      <a:pt x="66" y="169"/>
                    </a:lnTo>
                    <a:lnTo>
                      <a:pt x="75" y="166"/>
                    </a:lnTo>
                    <a:lnTo>
                      <a:pt x="80" y="163"/>
                    </a:lnTo>
                    <a:lnTo>
                      <a:pt x="83" y="157"/>
                    </a:lnTo>
                    <a:lnTo>
                      <a:pt x="84" y="154"/>
                    </a:lnTo>
                    <a:lnTo>
                      <a:pt x="65" y="154"/>
                    </a:lnTo>
                    <a:lnTo>
                      <a:pt x="57" y="153"/>
                    </a:lnTo>
                    <a:lnTo>
                      <a:pt x="46"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9" name="Freeform 406"/>
              <p:cNvSpPr/>
              <p:nvPr/>
            </p:nvSpPr>
            <p:spPr bwMode="auto">
              <a:xfrm>
                <a:off x="84" y="2633"/>
                <a:ext cx="164" cy="169"/>
              </a:xfrm>
              <a:custGeom>
                <a:gdLst>
                  <a:gd name="T0" fmla="+- 0 168 84"/>
                  <a:gd name="T1" fmla="*/ T0 w 164"/>
                  <a:gd name="T2" fmla="+- 0 2678 2633"/>
                  <a:gd name="T3" fmla="*/ 2678 h 169"/>
                  <a:gd name="T4" fmla="+- 0 158 84"/>
                  <a:gd name="T5" fmla="*/ T4 w 164"/>
                  <a:gd name="T6" fmla="+- 0 2678 2633"/>
                  <a:gd name="T7" fmla="*/ 2678 h 169"/>
                  <a:gd name="T8" fmla="+- 0 158 84"/>
                  <a:gd name="T9" fmla="*/ T8 w 164"/>
                  <a:gd name="T10" fmla="+- 0 2782 2633"/>
                  <a:gd name="T11" fmla="*/ 2782 h 169"/>
                  <a:gd name="T12" fmla="+- 0 157 84"/>
                  <a:gd name="T13" fmla="*/ T12 w 164"/>
                  <a:gd name="T14" fmla="+- 0 2785 2633"/>
                  <a:gd name="T15" fmla="*/ 2785 h 169"/>
                  <a:gd name="T16" fmla="+- 0 156 84"/>
                  <a:gd name="T17" fmla="*/ T16 w 164"/>
                  <a:gd name="T18" fmla="+- 0 2786 2633"/>
                  <a:gd name="T19" fmla="*/ 2786 h 169"/>
                  <a:gd name="T20" fmla="+- 0 154 84"/>
                  <a:gd name="T21" fmla="*/ T20 w 164"/>
                  <a:gd name="T22" fmla="+- 0 2787 2633"/>
                  <a:gd name="T23" fmla="*/ 2787 h 169"/>
                  <a:gd name="T24" fmla="+- 0 152 84"/>
                  <a:gd name="T25" fmla="*/ T24 w 164"/>
                  <a:gd name="T26" fmla="+- 0 2787 2633"/>
                  <a:gd name="T27" fmla="*/ 2787 h 169"/>
                  <a:gd name="T28" fmla="+- 0 149 84"/>
                  <a:gd name="T29" fmla="*/ T28 w 164"/>
                  <a:gd name="T30" fmla="+- 0 2787 2633"/>
                  <a:gd name="T31" fmla="*/ 2787 h 169"/>
                  <a:gd name="T32" fmla="+- 0 168 84"/>
                  <a:gd name="T33" fmla="*/ T32 w 164"/>
                  <a:gd name="T34" fmla="+- 0 2787 2633"/>
                  <a:gd name="T35" fmla="*/ 2787 h 169"/>
                  <a:gd name="T36" fmla="+- 0 168 84"/>
                  <a:gd name="T37" fmla="*/ T36 w 164"/>
                  <a:gd name="T38" fmla="+- 0 2697 2633"/>
                  <a:gd name="T39" fmla="*/ 2697 h 169"/>
                  <a:gd name="T40" fmla="+- 0 173 84"/>
                  <a:gd name="T41" fmla="*/ T40 w 164"/>
                  <a:gd name="T42" fmla="+- 0 2697 2633"/>
                  <a:gd name="T43" fmla="*/ 2697 h 169"/>
                  <a:gd name="T44" fmla="+- 0 168 84"/>
                  <a:gd name="T45" fmla="*/ T44 w 164"/>
                  <a:gd name="T46" fmla="+- 0 2686 2633"/>
                  <a:gd name="T47" fmla="*/ 2686 h 169"/>
                  <a:gd name="T48" fmla="+- 0 168 84"/>
                  <a:gd name="T49" fmla="*/ T48 w 164"/>
                  <a:gd name="T50" fmla="+- 0 2678 2633"/>
                  <a:gd name="T51" fmla="*/ 267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4" h="169">
                    <a:moveTo>
                      <a:pt x="84" y="45"/>
                    </a:moveTo>
                    <a:lnTo>
                      <a:pt x="74" y="45"/>
                    </a:lnTo>
                    <a:lnTo>
                      <a:pt x="74" y="149"/>
                    </a:lnTo>
                    <a:lnTo>
                      <a:pt x="73" y="152"/>
                    </a:lnTo>
                    <a:lnTo>
                      <a:pt x="72" y="153"/>
                    </a:lnTo>
                    <a:lnTo>
                      <a:pt x="70" y="154"/>
                    </a:lnTo>
                    <a:lnTo>
                      <a:pt x="68" y="154"/>
                    </a:lnTo>
                    <a:lnTo>
                      <a:pt x="65" y="154"/>
                    </a:lnTo>
                    <a:lnTo>
                      <a:pt x="84" y="154"/>
                    </a:lnTo>
                    <a:lnTo>
                      <a:pt x="84" y="64"/>
                    </a:lnTo>
                    <a:lnTo>
                      <a:pt x="89" y="64"/>
                    </a:lnTo>
                    <a:lnTo>
                      <a:pt x="84" y="53"/>
                    </a:lnTo>
                    <a:lnTo>
                      <a:pt x="84"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0" name="Freeform 407"/>
              <p:cNvSpPr/>
              <p:nvPr/>
            </p:nvSpPr>
            <p:spPr bwMode="auto">
              <a:xfrm>
                <a:off x="84" y="2633"/>
                <a:ext cx="164" cy="169"/>
              </a:xfrm>
              <a:custGeom>
                <a:gdLst>
                  <a:gd name="T0" fmla="+- 0 173 84"/>
                  <a:gd name="T1" fmla="*/ T0 w 164"/>
                  <a:gd name="T2" fmla="+- 0 2697 2633"/>
                  <a:gd name="T3" fmla="*/ 2697 h 169"/>
                  <a:gd name="T4" fmla="+- 0 168 84"/>
                  <a:gd name="T5" fmla="*/ T4 w 164"/>
                  <a:gd name="T6" fmla="+- 0 2697 2633"/>
                  <a:gd name="T7" fmla="*/ 2697 h 169"/>
                  <a:gd name="T8" fmla="+- 0 175 84"/>
                  <a:gd name="T9" fmla="*/ T8 w 164"/>
                  <a:gd name="T10" fmla="+- 0 2715 2633"/>
                  <a:gd name="T11" fmla="*/ 2715 h 169"/>
                  <a:gd name="T12" fmla="+- 0 205 84"/>
                  <a:gd name="T13" fmla="*/ T12 w 164"/>
                  <a:gd name="T14" fmla="+- 0 2764 2633"/>
                  <a:gd name="T15" fmla="*/ 2764 h 169"/>
                  <a:gd name="T16" fmla="+- 0 210 84"/>
                  <a:gd name="T17" fmla="*/ T16 w 164"/>
                  <a:gd name="T18" fmla="+- 0 2769 2633"/>
                  <a:gd name="T19" fmla="*/ 2769 h 169"/>
                  <a:gd name="T20" fmla="+- 0 217 84"/>
                  <a:gd name="T21" fmla="*/ T20 w 164"/>
                  <a:gd name="T22" fmla="+- 0 2774 2633"/>
                  <a:gd name="T23" fmla="*/ 2774 h 169"/>
                  <a:gd name="T24" fmla="+- 0 227 84"/>
                  <a:gd name="T25" fmla="*/ T24 w 164"/>
                  <a:gd name="T26" fmla="+- 0 2781 2633"/>
                  <a:gd name="T27" fmla="*/ 2781 h 169"/>
                  <a:gd name="T28" fmla="+- 0 230 84"/>
                  <a:gd name="T29" fmla="*/ T28 w 164"/>
                  <a:gd name="T30" fmla="+- 0 2777 2633"/>
                  <a:gd name="T31" fmla="*/ 2777 h 169"/>
                  <a:gd name="T32" fmla="+- 0 232 84"/>
                  <a:gd name="T33" fmla="*/ T32 w 164"/>
                  <a:gd name="T34" fmla="+- 0 2775 2633"/>
                  <a:gd name="T35" fmla="*/ 2775 h 169"/>
                  <a:gd name="T36" fmla="+- 0 238 84"/>
                  <a:gd name="T37" fmla="*/ T36 w 164"/>
                  <a:gd name="T38" fmla="+- 0 2773 2633"/>
                  <a:gd name="T39" fmla="*/ 2773 h 169"/>
                  <a:gd name="T40" fmla="+- 0 242 84"/>
                  <a:gd name="T41" fmla="*/ T40 w 164"/>
                  <a:gd name="T42" fmla="+- 0 2773 2633"/>
                  <a:gd name="T43" fmla="*/ 2773 h 169"/>
                  <a:gd name="T44" fmla="+- 0 247 84"/>
                  <a:gd name="T45" fmla="*/ T44 w 164"/>
                  <a:gd name="T46" fmla="+- 0 2773 2633"/>
                  <a:gd name="T47" fmla="*/ 2773 h 169"/>
                  <a:gd name="T48" fmla="+- 0 248 84"/>
                  <a:gd name="T49" fmla="*/ T48 w 164"/>
                  <a:gd name="T50" fmla="+- 0 2771 2633"/>
                  <a:gd name="T51" fmla="*/ 2771 h 169"/>
                  <a:gd name="T52" fmla="+- 0 192 84"/>
                  <a:gd name="T53" fmla="*/ T52 w 164"/>
                  <a:gd name="T54" fmla="+- 0 2734 2633"/>
                  <a:gd name="T55" fmla="*/ 2734 h 169"/>
                  <a:gd name="T56" fmla="+- 0 186 84"/>
                  <a:gd name="T57" fmla="*/ T56 w 164"/>
                  <a:gd name="T58" fmla="+- 0 2725 2633"/>
                  <a:gd name="T59" fmla="*/ 2725 h 169"/>
                  <a:gd name="T60" fmla="+- 0 190 84"/>
                  <a:gd name="T61" fmla="*/ T60 w 164"/>
                  <a:gd name="T62" fmla="+- 0 2722 2633"/>
                  <a:gd name="T63" fmla="*/ 2722 h 169"/>
                  <a:gd name="T64" fmla="+- 0 184 84"/>
                  <a:gd name="T65" fmla="*/ T64 w 164"/>
                  <a:gd name="T66" fmla="+- 0 2722 2633"/>
                  <a:gd name="T67" fmla="*/ 2722 h 169"/>
                  <a:gd name="T68" fmla="+- 0 179 84"/>
                  <a:gd name="T69" fmla="*/ T68 w 164"/>
                  <a:gd name="T70" fmla="+- 0 2713 2633"/>
                  <a:gd name="T71" fmla="*/ 2713 h 169"/>
                  <a:gd name="T72" fmla="+- 0 179 84"/>
                  <a:gd name="T73" fmla="*/ T72 w 164"/>
                  <a:gd name="T74" fmla="+- 0 2712 2633"/>
                  <a:gd name="T75" fmla="*/ 2712 h 169"/>
                  <a:gd name="T76" fmla="+- 0 177 84"/>
                  <a:gd name="T77" fmla="*/ T76 w 164"/>
                  <a:gd name="T78" fmla="+- 0 2708 2633"/>
                  <a:gd name="T79" fmla="*/ 2708 h 169"/>
                  <a:gd name="T80" fmla="+- 0 173 84"/>
                  <a:gd name="T81" fmla="*/ T80 w 164"/>
                  <a:gd name="T82" fmla="+- 0 2697 2633"/>
                  <a:gd name="T83" fmla="*/ 2697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4" h="169">
                    <a:moveTo>
                      <a:pt x="89" y="64"/>
                    </a:moveTo>
                    <a:lnTo>
                      <a:pt x="84" y="64"/>
                    </a:lnTo>
                    <a:lnTo>
                      <a:pt x="91" y="82"/>
                    </a:lnTo>
                    <a:lnTo>
                      <a:pt x="121" y="131"/>
                    </a:lnTo>
                    <a:lnTo>
                      <a:pt x="126" y="136"/>
                    </a:lnTo>
                    <a:lnTo>
                      <a:pt x="133" y="141"/>
                    </a:lnTo>
                    <a:lnTo>
                      <a:pt x="143" y="148"/>
                    </a:lnTo>
                    <a:lnTo>
                      <a:pt x="146" y="144"/>
                    </a:lnTo>
                    <a:lnTo>
                      <a:pt x="148" y="142"/>
                    </a:lnTo>
                    <a:lnTo>
                      <a:pt x="154" y="140"/>
                    </a:lnTo>
                    <a:lnTo>
                      <a:pt x="158" y="140"/>
                    </a:lnTo>
                    <a:lnTo>
                      <a:pt x="163" y="140"/>
                    </a:lnTo>
                    <a:lnTo>
                      <a:pt x="164" y="138"/>
                    </a:lnTo>
                    <a:lnTo>
                      <a:pt x="108" y="101"/>
                    </a:lnTo>
                    <a:lnTo>
                      <a:pt x="102" y="92"/>
                    </a:lnTo>
                    <a:lnTo>
                      <a:pt x="106" y="89"/>
                    </a:lnTo>
                    <a:lnTo>
                      <a:pt x="100" y="89"/>
                    </a:lnTo>
                    <a:lnTo>
                      <a:pt x="95" y="80"/>
                    </a:lnTo>
                    <a:lnTo>
                      <a:pt x="95" y="79"/>
                    </a:lnTo>
                    <a:lnTo>
                      <a:pt x="93" y="75"/>
                    </a:lnTo>
                    <a:lnTo>
                      <a:pt x="89"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1" name="Freeform 408"/>
              <p:cNvSpPr/>
              <p:nvPr/>
            </p:nvSpPr>
            <p:spPr bwMode="auto">
              <a:xfrm>
                <a:off x="84" y="2633"/>
                <a:ext cx="164" cy="169"/>
              </a:xfrm>
              <a:custGeom>
                <a:gdLst>
                  <a:gd name="T0" fmla="+- 0 151 84"/>
                  <a:gd name="T1" fmla="*/ T0 w 164"/>
                  <a:gd name="T2" fmla="+- 0 2731 2633"/>
                  <a:gd name="T3" fmla="*/ 2731 h 169"/>
                  <a:gd name="T4" fmla="+- 0 92 84"/>
                  <a:gd name="T5" fmla="*/ T4 w 164"/>
                  <a:gd name="T6" fmla="+- 0 2763 2633"/>
                  <a:gd name="T7" fmla="*/ 2763 h 169"/>
                  <a:gd name="T8" fmla="+- 0 84 84"/>
                  <a:gd name="T9" fmla="*/ T8 w 164"/>
                  <a:gd name="T10" fmla="+- 0 2765 2633"/>
                  <a:gd name="T11" fmla="*/ 2765 h 169"/>
                  <a:gd name="T12" fmla="+- 0 94 84"/>
                  <a:gd name="T13" fmla="*/ T12 w 164"/>
                  <a:gd name="T14" fmla="+- 0 2777 2633"/>
                  <a:gd name="T15" fmla="*/ 2777 h 169"/>
                  <a:gd name="T16" fmla="+- 0 147 84"/>
                  <a:gd name="T17" fmla="*/ T16 w 164"/>
                  <a:gd name="T18" fmla="+- 0 2737 2633"/>
                  <a:gd name="T19" fmla="*/ 2737 h 169"/>
                  <a:gd name="T20" fmla="+- 0 148 84"/>
                  <a:gd name="T21" fmla="*/ T20 w 164"/>
                  <a:gd name="T22" fmla="+- 0 2736 2633"/>
                  <a:gd name="T23" fmla="*/ 2736 h 169"/>
                  <a:gd name="T24" fmla="+- 0 150 84"/>
                  <a:gd name="T25" fmla="*/ T24 w 164"/>
                  <a:gd name="T26" fmla="+- 0 2735 2633"/>
                  <a:gd name="T27" fmla="*/ 2735 h 169"/>
                  <a:gd name="T28" fmla="+- 0 152 84"/>
                  <a:gd name="T29" fmla="*/ T28 w 164"/>
                  <a:gd name="T30" fmla="+- 0 2733 2633"/>
                  <a:gd name="T31" fmla="*/ 2733 h 169"/>
                  <a:gd name="T32" fmla="+- 0 151 84"/>
                  <a:gd name="T33" fmla="*/ T32 w 164"/>
                  <a:gd name="T34" fmla="+- 0 2731 2633"/>
                  <a:gd name="T35" fmla="*/ 273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4" h="169">
                    <a:moveTo>
                      <a:pt x="67" y="98"/>
                    </a:moveTo>
                    <a:lnTo>
                      <a:pt x="8" y="130"/>
                    </a:lnTo>
                    <a:lnTo>
                      <a:pt x="0" y="132"/>
                    </a:lnTo>
                    <a:lnTo>
                      <a:pt x="10" y="144"/>
                    </a:lnTo>
                    <a:lnTo>
                      <a:pt x="63" y="104"/>
                    </a:lnTo>
                    <a:lnTo>
                      <a:pt x="64" y="103"/>
                    </a:lnTo>
                    <a:lnTo>
                      <a:pt x="66" y="102"/>
                    </a:lnTo>
                    <a:lnTo>
                      <a:pt x="68" y="100"/>
                    </a:lnTo>
                    <a:lnTo>
                      <a:pt x="67" y="9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2" name="Freeform 409"/>
              <p:cNvSpPr/>
              <p:nvPr/>
            </p:nvSpPr>
            <p:spPr bwMode="auto">
              <a:xfrm>
                <a:off x="84" y="2633"/>
                <a:ext cx="164" cy="169"/>
              </a:xfrm>
              <a:custGeom>
                <a:gdLst>
                  <a:gd name="T0" fmla="+- 0 247 84"/>
                  <a:gd name="T1" fmla="*/ T0 w 164"/>
                  <a:gd name="T2" fmla="+- 0 2773 2633"/>
                  <a:gd name="T3" fmla="*/ 2773 h 169"/>
                  <a:gd name="T4" fmla="+- 0 242 84"/>
                  <a:gd name="T5" fmla="*/ T4 w 164"/>
                  <a:gd name="T6" fmla="+- 0 2773 2633"/>
                  <a:gd name="T7" fmla="*/ 2773 h 169"/>
                  <a:gd name="T8" fmla="+- 0 247 84"/>
                  <a:gd name="T9" fmla="*/ T8 w 164"/>
                  <a:gd name="T10" fmla="+- 0 2773 2633"/>
                  <a:gd name="T11" fmla="*/ 2773 h 169"/>
                  <a:gd name="T12" fmla="+- 0 247 84"/>
                  <a:gd name="T13" fmla="*/ T12 w 164"/>
                  <a:gd name="T14" fmla="+- 0 2773 2633"/>
                  <a:gd name="T15" fmla="*/ 2773 h 169"/>
                </a:gdLst>
                <a:cxnLst>
                  <a:cxn ang="0">
                    <a:pos x="T1" y="T3"/>
                  </a:cxn>
                  <a:cxn ang="0">
                    <a:pos x="T5" y="T7"/>
                  </a:cxn>
                  <a:cxn ang="0">
                    <a:pos x="T9" y="T11"/>
                  </a:cxn>
                  <a:cxn ang="0">
                    <a:pos x="T13" y="T15"/>
                  </a:cxn>
                </a:cxnLst>
                <a:rect l="0" t="0" r="r" b="b"/>
                <a:pathLst>
                  <a:path w="164" h="169">
                    <a:moveTo>
                      <a:pt x="163" y="140"/>
                    </a:moveTo>
                    <a:lnTo>
                      <a:pt x="158" y="140"/>
                    </a:lnTo>
                    <a:lnTo>
                      <a:pt x="163" y="1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3" name="Freeform 410"/>
              <p:cNvSpPr/>
              <p:nvPr/>
            </p:nvSpPr>
            <p:spPr bwMode="auto">
              <a:xfrm>
                <a:off x="84" y="2633"/>
                <a:ext cx="164" cy="169"/>
              </a:xfrm>
              <a:custGeom>
                <a:gdLst>
                  <a:gd name="T0" fmla="+- 0 108 84"/>
                  <a:gd name="T1" fmla="*/ T0 w 164"/>
                  <a:gd name="T2" fmla="+- 0 2693 2633"/>
                  <a:gd name="T3" fmla="*/ 2693 h 169"/>
                  <a:gd name="T4" fmla="+- 0 106 84"/>
                  <a:gd name="T5" fmla="*/ T4 w 164"/>
                  <a:gd name="T6" fmla="+- 0 2694 2633"/>
                  <a:gd name="T7" fmla="*/ 2694 h 169"/>
                  <a:gd name="T8" fmla="+- 0 114 84"/>
                  <a:gd name="T9" fmla="*/ T8 w 164"/>
                  <a:gd name="T10" fmla="+- 0 2702 2633"/>
                  <a:gd name="T11" fmla="*/ 2702 h 169"/>
                  <a:gd name="T12" fmla="+- 0 118 84"/>
                  <a:gd name="T13" fmla="*/ T12 w 164"/>
                  <a:gd name="T14" fmla="+- 0 2710 2633"/>
                  <a:gd name="T15" fmla="*/ 2710 h 169"/>
                  <a:gd name="T16" fmla="+- 0 121 84"/>
                  <a:gd name="T17" fmla="*/ T16 w 164"/>
                  <a:gd name="T18" fmla="+- 0 2718 2633"/>
                  <a:gd name="T19" fmla="*/ 2718 h 169"/>
                  <a:gd name="T20" fmla="+- 0 123 84"/>
                  <a:gd name="T21" fmla="*/ T20 w 164"/>
                  <a:gd name="T22" fmla="+- 0 2726 2633"/>
                  <a:gd name="T23" fmla="*/ 2726 h 169"/>
                  <a:gd name="T24" fmla="+- 0 124 84"/>
                  <a:gd name="T25" fmla="*/ T24 w 164"/>
                  <a:gd name="T26" fmla="+- 0 2728 2633"/>
                  <a:gd name="T27" fmla="*/ 2728 h 169"/>
                  <a:gd name="T28" fmla="+- 0 125 84"/>
                  <a:gd name="T29" fmla="*/ T28 w 164"/>
                  <a:gd name="T30" fmla="+- 0 2729 2633"/>
                  <a:gd name="T31" fmla="*/ 2729 h 169"/>
                  <a:gd name="T32" fmla="+- 0 127 84"/>
                  <a:gd name="T33" fmla="*/ T32 w 164"/>
                  <a:gd name="T34" fmla="+- 0 2730 2633"/>
                  <a:gd name="T35" fmla="*/ 2730 h 169"/>
                  <a:gd name="T36" fmla="+- 0 128 84"/>
                  <a:gd name="T37" fmla="*/ T36 w 164"/>
                  <a:gd name="T38" fmla="+- 0 2729 2633"/>
                  <a:gd name="T39" fmla="*/ 2729 h 169"/>
                  <a:gd name="T40" fmla="+- 0 132 84"/>
                  <a:gd name="T41" fmla="*/ T40 w 164"/>
                  <a:gd name="T42" fmla="+- 0 2725 2633"/>
                  <a:gd name="T43" fmla="*/ 2725 h 169"/>
                  <a:gd name="T44" fmla="+- 0 133 84"/>
                  <a:gd name="T45" fmla="*/ T44 w 164"/>
                  <a:gd name="T46" fmla="+- 0 2722 2633"/>
                  <a:gd name="T47" fmla="*/ 2722 h 169"/>
                  <a:gd name="T48" fmla="+- 0 133 84"/>
                  <a:gd name="T49" fmla="*/ T48 w 164"/>
                  <a:gd name="T50" fmla="+- 0 2717 2633"/>
                  <a:gd name="T51" fmla="*/ 2717 h 169"/>
                  <a:gd name="T52" fmla="+- 0 116 84"/>
                  <a:gd name="T53" fmla="*/ T52 w 164"/>
                  <a:gd name="T54" fmla="+- 0 2699 2633"/>
                  <a:gd name="T55" fmla="*/ 2699 h 169"/>
                  <a:gd name="T56" fmla="+- 0 108 84"/>
                  <a:gd name="T57" fmla="*/ T56 w 164"/>
                  <a:gd name="T58" fmla="+- 0 2693 2633"/>
                  <a:gd name="T59" fmla="*/ 269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4" h="169">
                    <a:moveTo>
                      <a:pt x="24" y="60"/>
                    </a:moveTo>
                    <a:lnTo>
                      <a:pt x="22" y="61"/>
                    </a:lnTo>
                    <a:lnTo>
                      <a:pt x="30" y="69"/>
                    </a:lnTo>
                    <a:lnTo>
                      <a:pt x="34" y="77"/>
                    </a:lnTo>
                    <a:lnTo>
                      <a:pt x="37" y="85"/>
                    </a:lnTo>
                    <a:lnTo>
                      <a:pt x="39" y="93"/>
                    </a:lnTo>
                    <a:lnTo>
                      <a:pt x="40" y="95"/>
                    </a:lnTo>
                    <a:lnTo>
                      <a:pt x="41" y="96"/>
                    </a:lnTo>
                    <a:lnTo>
                      <a:pt x="43" y="97"/>
                    </a:lnTo>
                    <a:lnTo>
                      <a:pt x="44" y="96"/>
                    </a:lnTo>
                    <a:lnTo>
                      <a:pt x="48" y="92"/>
                    </a:lnTo>
                    <a:lnTo>
                      <a:pt x="49" y="89"/>
                    </a:lnTo>
                    <a:lnTo>
                      <a:pt x="49" y="84"/>
                    </a:lnTo>
                    <a:lnTo>
                      <a:pt x="32" y="66"/>
                    </a:lnTo>
                    <a:lnTo>
                      <a:pt x="24"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4" name="Freeform 411"/>
              <p:cNvSpPr/>
              <p:nvPr/>
            </p:nvSpPr>
            <p:spPr bwMode="auto">
              <a:xfrm>
                <a:off x="84" y="2633"/>
                <a:ext cx="164" cy="169"/>
              </a:xfrm>
              <a:custGeom>
                <a:gdLst>
                  <a:gd name="T0" fmla="+- 0 213 84"/>
                  <a:gd name="T1" fmla="*/ T0 w 164"/>
                  <a:gd name="T2" fmla="+- 0 2694 2633"/>
                  <a:gd name="T3" fmla="*/ 2694 h 169"/>
                  <a:gd name="T4" fmla="+- 0 200 84"/>
                  <a:gd name="T5" fmla="*/ T4 w 164"/>
                  <a:gd name="T6" fmla="+- 0 2708 2633"/>
                  <a:gd name="T7" fmla="*/ 2708 h 169"/>
                  <a:gd name="T8" fmla="+- 0 184 84"/>
                  <a:gd name="T9" fmla="*/ T8 w 164"/>
                  <a:gd name="T10" fmla="+- 0 2722 2633"/>
                  <a:gd name="T11" fmla="*/ 2722 h 169"/>
                  <a:gd name="T12" fmla="+- 0 190 84"/>
                  <a:gd name="T13" fmla="*/ T12 w 164"/>
                  <a:gd name="T14" fmla="+- 0 2722 2633"/>
                  <a:gd name="T15" fmla="*/ 2722 h 169"/>
                  <a:gd name="T16" fmla="+- 0 197 84"/>
                  <a:gd name="T17" fmla="*/ T16 w 164"/>
                  <a:gd name="T18" fmla="+- 0 2718 2633"/>
                  <a:gd name="T19" fmla="*/ 2718 h 169"/>
                  <a:gd name="T20" fmla="+- 0 209 84"/>
                  <a:gd name="T21" fmla="*/ T20 w 164"/>
                  <a:gd name="T22" fmla="+- 0 2710 2633"/>
                  <a:gd name="T23" fmla="*/ 2710 h 169"/>
                  <a:gd name="T24" fmla="+- 0 219 84"/>
                  <a:gd name="T25" fmla="*/ T24 w 164"/>
                  <a:gd name="T26" fmla="+- 0 2705 2633"/>
                  <a:gd name="T27" fmla="*/ 2705 h 169"/>
                  <a:gd name="T28" fmla="+- 0 227 84"/>
                  <a:gd name="T29" fmla="*/ T28 w 164"/>
                  <a:gd name="T30" fmla="+- 0 2705 2633"/>
                  <a:gd name="T31" fmla="*/ 2705 h 169"/>
                  <a:gd name="T32" fmla="+- 0 228 84"/>
                  <a:gd name="T33" fmla="*/ T32 w 164"/>
                  <a:gd name="T34" fmla="+- 0 2704 2633"/>
                  <a:gd name="T35" fmla="*/ 2704 h 169"/>
                  <a:gd name="T36" fmla="+- 0 227 84"/>
                  <a:gd name="T37" fmla="*/ T36 w 164"/>
                  <a:gd name="T38" fmla="+- 0 2703 2633"/>
                  <a:gd name="T39" fmla="*/ 2703 h 169"/>
                  <a:gd name="T40" fmla="+- 0 226 84"/>
                  <a:gd name="T41" fmla="*/ T40 w 164"/>
                  <a:gd name="T42" fmla="+- 0 2702 2633"/>
                  <a:gd name="T43" fmla="*/ 2702 h 169"/>
                  <a:gd name="T44" fmla="+- 0 213 84"/>
                  <a:gd name="T45" fmla="*/ T44 w 164"/>
                  <a:gd name="T46" fmla="+- 0 2694 2633"/>
                  <a:gd name="T47" fmla="*/ 2694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4" h="169">
                    <a:moveTo>
                      <a:pt x="129" y="61"/>
                    </a:moveTo>
                    <a:lnTo>
                      <a:pt x="116" y="75"/>
                    </a:lnTo>
                    <a:lnTo>
                      <a:pt x="100" y="89"/>
                    </a:lnTo>
                    <a:lnTo>
                      <a:pt x="106" y="89"/>
                    </a:lnTo>
                    <a:lnTo>
                      <a:pt x="113" y="85"/>
                    </a:lnTo>
                    <a:lnTo>
                      <a:pt x="125" y="77"/>
                    </a:lnTo>
                    <a:lnTo>
                      <a:pt x="135" y="72"/>
                    </a:lnTo>
                    <a:lnTo>
                      <a:pt x="143" y="72"/>
                    </a:lnTo>
                    <a:lnTo>
                      <a:pt x="144" y="71"/>
                    </a:lnTo>
                    <a:lnTo>
                      <a:pt x="143" y="70"/>
                    </a:lnTo>
                    <a:lnTo>
                      <a:pt x="142" y="69"/>
                    </a:lnTo>
                    <a:lnTo>
                      <a:pt x="129"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5" name="Freeform 412"/>
              <p:cNvSpPr/>
              <p:nvPr/>
            </p:nvSpPr>
            <p:spPr bwMode="auto">
              <a:xfrm>
                <a:off x="84" y="2633"/>
                <a:ext cx="164" cy="169"/>
              </a:xfrm>
              <a:custGeom>
                <a:gdLst>
                  <a:gd name="T0" fmla="+- 0 227 84"/>
                  <a:gd name="T1" fmla="*/ T0 w 164"/>
                  <a:gd name="T2" fmla="+- 0 2705 2633"/>
                  <a:gd name="T3" fmla="*/ 2705 h 169"/>
                  <a:gd name="T4" fmla="+- 0 219 84"/>
                  <a:gd name="T5" fmla="*/ T4 w 164"/>
                  <a:gd name="T6" fmla="+- 0 2705 2633"/>
                  <a:gd name="T7" fmla="*/ 2705 h 169"/>
                  <a:gd name="T8" fmla="+- 0 227 84"/>
                  <a:gd name="T9" fmla="*/ T8 w 164"/>
                  <a:gd name="T10" fmla="+- 0 2705 2633"/>
                  <a:gd name="T11" fmla="*/ 2705 h 169"/>
                </a:gdLst>
                <a:cxnLst>
                  <a:cxn ang="0">
                    <a:pos x="T1" y="T3"/>
                  </a:cxn>
                  <a:cxn ang="0">
                    <a:pos x="T5" y="T7"/>
                  </a:cxn>
                  <a:cxn ang="0">
                    <a:pos x="T9" y="T11"/>
                  </a:cxn>
                </a:cxnLst>
                <a:rect l="0" t="0" r="r" b="b"/>
                <a:pathLst>
                  <a:path w="164" h="169">
                    <a:moveTo>
                      <a:pt x="143" y="72"/>
                    </a:moveTo>
                    <a:lnTo>
                      <a:pt x="135" y="72"/>
                    </a:lnTo>
                    <a:lnTo>
                      <a:pt x="143" y="7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6" name="Freeform 413"/>
              <p:cNvSpPr/>
              <p:nvPr/>
            </p:nvSpPr>
            <p:spPr bwMode="auto">
              <a:xfrm>
                <a:off x="84" y="2633"/>
                <a:ext cx="164" cy="169"/>
              </a:xfrm>
              <a:custGeom>
                <a:gdLst>
                  <a:gd name="T0" fmla="+- 0 229 84"/>
                  <a:gd name="T1" fmla="*/ T0 w 164"/>
                  <a:gd name="T2" fmla="+- 0 2663 2633"/>
                  <a:gd name="T3" fmla="*/ 2663 h 169"/>
                  <a:gd name="T4" fmla="+- 0 221 84"/>
                  <a:gd name="T5" fmla="*/ T4 w 164"/>
                  <a:gd name="T6" fmla="+- 0 2673 2633"/>
                  <a:gd name="T7" fmla="*/ 2673 h 169"/>
                  <a:gd name="T8" fmla="+- 0 84 84"/>
                  <a:gd name="T9" fmla="*/ T8 w 164"/>
                  <a:gd name="T10" fmla="+- 0 2673 2633"/>
                  <a:gd name="T11" fmla="*/ 2673 h 169"/>
                  <a:gd name="T12" fmla="+- 0 91 84"/>
                  <a:gd name="T13" fmla="*/ T12 w 164"/>
                  <a:gd name="T14" fmla="+- 0 2681 2633"/>
                  <a:gd name="T15" fmla="*/ 2681 h 169"/>
                  <a:gd name="T16" fmla="+- 0 96 84"/>
                  <a:gd name="T17" fmla="*/ T16 w 164"/>
                  <a:gd name="T18" fmla="+- 0 2679 2633"/>
                  <a:gd name="T19" fmla="*/ 2679 h 169"/>
                  <a:gd name="T20" fmla="+- 0 100 84"/>
                  <a:gd name="T21" fmla="*/ T20 w 164"/>
                  <a:gd name="T22" fmla="+- 0 2678 2633"/>
                  <a:gd name="T23" fmla="*/ 2678 h 169"/>
                  <a:gd name="T24" fmla="+- 0 103 84"/>
                  <a:gd name="T25" fmla="*/ T24 w 164"/>
                  <a:gd name="T26" fmla="+- 0 2678 2633"/>
                  <a:gd name="T27" fmla="*/ 2678 h 169"/>
                  <a:gd name="T28" fmla="+- 0 108 84"/>
                  <a:gd name="T29" fmla="*/ T28 w 164"/>
                  <a:gd name="T30" fmla="+- 0 2678 2633"/>
                  <a:gd name="T31" fmla="*/ 2678 h 169"/>
                  <a:gd name="T32" fmla="+- 0 109 84"/>
                  <a:gd name="T33" fmla="*/ T32 w 164"/>
                  <a:gd name="T34" fmla="+- 0 2678 2633"/>
                  <a:gd name="T35" fmla="*/ 2678 h 169"/>
                  <a:gd name="T36" fmla="+- 0 243 84"/>
                  <a:gd name="T37" fmla="*/ T36 w 164"/>
                  <a:gd name="T38" fmla="+- 0 2678 2633"/>
                  <a:gd name="T39" fmla="*/ 2678 h 169"/>
                  <a:gd name="T40" fmla="+- 0 244 84"/>
                  <a:gd name="T41" fmla="*/ T40 w 164"/>
                  <a:gd name="T42" fmla="+- 0 2678 2633"/>
                  <a:gd name="T43" fmla="*/ 2678 h 169"/>
                  <a:gd name="T44" fmla="+- 0 245 84"/>
                  <a:gd name="T45" fmla="*/ T44 w 164"/>
                  <a:gd name="T46" fmla="+- 0 2677 2633"/>
                  <a:gd name="T47" fmla="*/ 2677 h 169"/>
                  <a:gd name="T48" fmla="+- 0 244 84"/>
                  <a:gd name="T49" fmla="*/ T48 w 164"/>
                  <a:gd name="T50" fmla="+- 0 2676 2633"/>
                  <a:gd name="T51" fmla="*/ 2676 h 169"/>
                  <a:gd name="T52" fmla="+- 0 242 84"/>
                  <a:gd name="T53" fmla="*/ T52 w 164"/>
                  <a:gd name="T54" fmla="+- 0 2674 2633"/>
                  <a:gd name="T55" fmla="*/ 2674 h 169"/>
                  <a:gd name="T56" fmla="+- 0 229 84"/>
                  <a:gd name="T57" fmla="*/ T56 w 164"/>
                  <a:gd name="T58" fmla="+- 0 2663 2633"/>
                  <a:gd name="T59" fmla="*/ 266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4" h="169">
                    <a:moveTo>
                      <a:pt x="145" y="30"/>
                    </a:moveTo>
                    <a:lnTo>
                      <a:pt x="137" y="40"/>
                    </a:lnTo>
                    <a:lnTo>
                      <a:pt x="0" y="40"/>
                    </a:lnTo>
                    <a:lnTo>
                      <a:pt x="7" y="48"/>
                    </a:lnTo>
                    <a:lnTo>
                      <a:pt x="12" y="46"/>
                    </a:lnTo>
                    <a:lnTo>
                      <a:pt x="16" y="45"/>
                    </a:lnTo>
                    <a:lnTo>
                      <a:pt x="19" y="45"/>
                    </a:lnTo>
                    <a:lnTo>
                      <a:pt x="24" y="45"/>
                    </a:lnTo>
                    <a:lnTo>
                      <a:pt x="25" y="45"/>
                    </a:lnTo>
                    <a:lnTo>
                      <a:pt x="159" y="45"/>
                    </a:lnTo>
                    <a:lnTo>
                      <a:pt x="160" y="45"/>
                    </a:lnTo>
                    <a:lnTo>
                      <a:pt x="161" y="44"/>
                    </a:lnTo>
                    <a:lnTo>
                      <a:pt x="160" y="43"/>
                    </a:lnTo>
                    <a:lnTo>
                      <a:pt x="158" y="41"/>
                    </a:lnTo>
                    <a:lnTo>
                      <a:pt x="145"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7" name="Freeform 414"/>
              <p:cNvSpPr/>
              <p:nvPr/>
            </p:nvSpPr>
            <p:spPr bwMode="auto">
              <a:xfrm>
                <a:off x="84" y="2633"/>
                <a:ext cx="164" cy="169"/>
              </a:xfrm>
              <a:custGeom>
                <a:gdLst>
                  <a:gd name="T0" fmla="+- 0 156 84"/>
                  <a:gd name="T1" fmla="*/ T0 w 164"/>
                  <a:gd name="T2" fmla="+- 0 2633 2633"/>
                  <a:gd name="T3" fmla="*/ 2633 h 169"/>
                  <a:gd name="T4" fmla="+- 0 157 84"/>
                  <a:gd name="T5" fmla="*/ T4 w 164"/>
                  <a:gd name="T6" fmla="+- 0 2657 2633"/>
                  <a:gd name="T7" fmla="*/ 2657 h 169"/>
                  <a:gd name="T8" fmla="+- 0 158 84"/>
                  <a:gd name="T9" fmla="*/ T8 w 164"/>
                  <a:gd name="T10" fmla="+- 0 2673 2633"/>
                  <a:gd name="T11" fmla="*/ 2673 h 169"/>
                  <a:gd name="T12" fmla="+- 0 168 84"/>
                  <a:gd name="T13" fmla="*/ T12 w 164"/>
                  <a:gd name="T14" fmla="+- 0 2673 2633"/>
                  <a:gd name="T15" fmla="*/ 2673 h 169"/>
                  <a:gd name="T16" fmla="+- 0 168 84"/>
                  <a:gd name="T17" fmla="*/ T16 w 164"/>
                  <a:gd name="T18" fmla="+- 0 2646 2633"/>
                  <a:gd name="T19" fmla="*/ 2646 h 169"/>
                  <a:gd name="T20" fmla="+- 0 174 84"/>
                  <a:gd name="T21" fmla="*/ T20 w 164"/>
                  <a:gd name="T22" fmla="+- 0 2643 2633"/>
                  <a:gd name="T23" fmla="*/ 2643 h 169"/>
                  <a:gd name="T24" fmla="+- 0 175 84"/>
                  <a:gd name="T25" fmla="*/ T24 w 164"/>
                  <a:gd name="T26" fmla="+- 0 2642 2633"/>
                  <a:gd name="T27" fmla="*/ 2642 h 169"/>
                  <a:gd name="T28" fmla="+- 0 174 84"/>
                  <a:gd name="T29" fmla="*/ T28 w 164"/>
                  <a:gd name="T30" fmla="+- 0 2641 2633"/>
                  <a:gd name="T31" fmla="*/ 2641 h 169"/>
                  <a:gd name="T32" fmla="+- 0 173 84"/>
                  <a:gd name="T33" fmla="*/ T32 w 164"/>
                  <a:gd name="T34" fmla="+- 0 2640 2633"/>
                  <a:gd name="T35" fmla="*/ 2640 h 169"/>
                  <a:gd name="T36" fmla="+- 0 172 84"/>
                  <a:gd name="T37" fmla="*/ T36 w 164"/>
                  <a:gd name="T38" fmla="+- 0 2640 2633"/>
                  <a:gd name="T39" fmla="*/ 2640 h 169"/>
                  <a:gd name="T40" fmla="+- 0 156 84"/>
                  <a:gd name="T41" fmla="*/ T40 w 164"/>
                  <a:gd name="T42" fmla="+- 0 2633 2633"/>
                  <a:gd name="T43" fmla="*/ 263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4" h="169">
                    <a:moveTo>
                      <a:pt x="72" y="0"/>
                    </a:moveTo>
                    <a:lnTo>
                      <a:pt x="73" y="24"/>
                    </a:lnTo>
                    <a:lnTo>
                      <a:pt x="74" y="40"/>
                    </a:lnTo>
                    <a:lnTo>
                      <a:pt x="84" y="40"/>
                    </a:lnTo>
                    <a:lnTo>
                      <a:pt x="84" y="13"/>
                    </a:lnTo>
                    <a:lnTo>
                      <a:pt x="90" y="10"/>
                    </a:lnTo>
                    <a:lnTo>
                      <a:pt x="91" y="9"/>
                    </a:lnTo>
                    <a:lnTo>
                      <a:pt x="90" y="8"/>
                    </a:lnTo>
                    <a:lnTo>
                      <a:pt x="89" y="7"/>
                    </a:lnTo>
                    <a:lnTo>
                      <a:pt x="88" y="7"/>
                    </a:lnTo>
                    <a:lnTo>
                      <a:pt x="7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8" name="Freeform 415"/>
              <p:cNvSpPr/>
              <p:nvPr/>
            </p:nvSpPr>
            <p:spPr bwMode="auto">
              <a:xfrm>
                <a:off x="84" y="2633"/>
                <a:ext cx="164" cy="169"/>
              </a:xfrm>
              <a:custGeom>
                <a:gdLst>
                  <a:gd name="T0" fmla="+- 0 182 84"/>
                  <a:gd name="T1" fmla="*/ T0 w 164"/>
                  <a:gd name="T2" fmla="+- 0 2642 2633"/>
                  <a:gd name="T3" fmla="*/ 2642 h 169"/>
                  <a:gd name="T4" fmla="+- 0 181 84"/>
                  <a:gd name="T5" fmla="*/ T4 w 164"/>
                  <a:gd name="T6" fmla="+- 0 2643 2633"/>
                  <a:gd name="T7" fmla="*/ 2643 h 169"/>
                  <a:gd name="T8" fmla="+- 0 187 84"/>
                  <a:gd name="T9" fmla="*/ T8 w 164"/>
                  <a:gd name="T10" fmla="+- 0 2647 2633"/>
                  <a:gd name="T11" fmla="*/ 2647 h 169"/>
                  <a:gd name="T12" fmla="+- 0 193 84"/>
                  <a:gd name="T13" fmla="*/ T12 w 164"/>
                  <a:gd name="T14" fmla="+- 0 2652 2633"/>
                  <a:gd name="T15" fmla="*/ 2652 h 169"/>
                  <a:gd name="T16" fmla="+- 0 197 84"/>
                  <a:gd name="T17" fmla="*/ T16 w 164"/>
                  <a:gd name="T18" fmla="+- 0 2658 2633"/>
                  <a:gd name="T19" fmla="*/ 2658 h 169"/>
                  <a:gd name="T20" fmla="+- 0 203 84"/>
                  <a:gd name="T21" fmla="*/ T20 w 164"/>
                  <a:gd name="T22" fmla="+- 0 2667 2633"/>
                  <a:gd name="T23" fmla="*/ 2667 h 169"/>
                  <a:gd name="T24" fmla="+- 0 204 84"/>
                  <a:gd name="T25" fmla="*/ T24 w 164"/>
                  <a:gd name="T26" fmla="+- 0 2668 2633"/>
                  <a:gd name="T27" fmla="*/ 2668 h 169"/>
                  <a:gd name="T28" fmla="+- 0 205 84"/>
                  <a:gd name="T29" fmla="*/ T28 w 164"/>
                  <a:gd name="T30" fmla="+- 0 2668 2633"/>
                  <a:gd name="T31" fmla="*/ 2668 h 169"/>
                  <a:gd name="T32" fmla="+- 0 207 84"/>
                  <a:gd name="T33" fmla="*/ T32 w 164"/>
                  <a:gd name="T34" fmla="+- 0 2669 2633"/>
                  <a:gd name="T35" fmla="*/ 2669 h 169"/>
                  <a:gd name="T36" fmla="+- 0 208 84"/>
                  <a:gd name="T37" fmla="*/ T36 w 164"/>
                  <a:gd name="T38" fmla="+- 0 2668 2633"/>
                  <a:gd name="T39" fmla="*/ 2668 h 169"/>
                  <a:gd name="T40" fmla="+- 0 210 84"/>
                  <a:gd name="T41" fmla="*/ T40 w 164"/>
                  <a:gd name="T42" fmla="+- 0 2665 2633"/>
                  <a:gd name="T43" fmla="*/ 2665 h 169"/>
                  <a:gd name="T44" fmla="+- 0 210 84"/>
                  <a:gd name="T45" fmla="*/ T44 w 164"/>
                  <a:gd name="T46" fmla="+- 0 2664 2633"/>
                  <a:gd name="T47" fmla="*/ 2664 h 169"/>
                  <a:gd name="T48" fmla="+- 0 211 84"/>
                  <a:gd name="T49" fmla="*/ T48 w 164"/>
                  <a:gd name="T50" fmla="+- 0 2660 2633"/>
                  <a:gd name="T51" fmla="*/ 2660 h 169"/>
                  <a:gd name="T52" fmla="+- 0 210 84"/>
                  <a:gd name="T53" fmla="*/ T52 w 164"/>
                  <a:gd name="T54" fmla="+- 0 2657 2633"/>
                  <a:gd name="T55" fmla="*/ 2657 h 169"/>
                  <a:gd name="T56" fmla="+- 0 207 84"/>
                  <a:gd name="T57" fmla="*/ T56 w 164"/>
                  <a:gd name="T58" fmla="+- 0 2651 2633"/>
                  <a:gd name="T59" fmla="*/ 2651 h 169"/>
                  <a:gd name="T60" fmla="+- 0 199 84"/>
                  <a:gd name="T61" fmla="*/ T60 w 164"/>
                  <a:gd name="T62" fmla="+- 0 2647 2633"/>
                  <a:gd name="T63" fmla="*/ 2647 h 169"/>
                  <a:gd name="T64" fmla="+- 0 182 84"/>
                  <a:gd name="T65" fmla="*/ T64 w 164"/>
                  <a:gd name="T66" fmla="+- 0 2642 2633"/>
                  <a:gd name="T67" fmla="*/ 2642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4" h="169">
                    <a:moveTo>
                      <a:pt x="98" y="9"/>
                    </a:moveTo>
                    <a:lnTo>
                      <a:pt x="97" y="10"/>
                    </a:lnTo>
                    <a:lnTo>
                      <a:pt x="103" y="14"/>
                    </a:lnTo>
                    <a:lnTo>
                      <a:pt x="109" y="19"/>
                    </a:lnTo>
                    <a:lnTo>
                      <a:pt x="113" y="25"/>
                    </a:lnTo>
                    <a:lnTo>
                      <a:pt x="119" y="34"/>
                    </a:lnTo>
                    <a:lnTo>
                      <a:pt x="120" y="35"/>
                    </a:lnTo>
                    <a:lnTo>
                      <a:pt x="121" y="35"/>
                    </a:lnTo>
                    <a:lnTo>
                      <a:pt x="123" y="36"/>
                    </a:lnTo>
                    <a:lnTo>
                      <a:pt x="124" y="35"/>
                    </a:lnTo>
                    <a:lnTo>
                      <a:pt x="126" y="32"/>
                    </a:lnTo>
                    <a:lnTo>
                      <a:pt x="126" y="31"/>
                    </a:lnTo>
                    <a:lnTo>
                      <a:pt x="127" y="27"/>
                    </a:lnTo>
                    <a:lnTo>
                      <a:pt x="126" y="24"/>
                    </a:lnTo>
                    <a:lnTo>
                      <a:pt x="123" y="18"/>
                    </a:lnTo>
                    <a:lnTo>
                      <a:pt x="115" y="14"/>
                    </a:lnTo>
                    <a:lnTo>
                      <a:pt x="98"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14" name="Group 416"/>
            <p:cNvGrpSpPr/>
            <p:nvPr/>
          </p:nvGrpSpPr>
          <p:grpSpPr>
            <a:xfrm>
              <a:off x="260" y="2639"/>
              <a:ext cx="166" cy="164"/>
              <a:chOff x="260" y="2639"/>
              <a:chExt cx="166" cy="164"/>
            </a:xfrm>
          </p:grpSpPr>
          <p:sp>
            <p:nvSpPr>
              <p:cNvPr id="2215" name="Freeform 417"/>
              <p:cNvSpPr/>
              <p:nvPr/>
            </p:nvSpPr>
            <p:spPr bwMode="auto">
              <a:xfrm>
                <a:off x="260" y="2639"/>
                <a:ext cx="166" cy="164"/>
              </a:xfrm>
              <a:custGeom>
                <a:gdLst>
                  <a:gd name="T0" fmla="+- 0 328 260"/>
                  <a:gd name="T1" fmla="*/ T0 w 166"/>
                  <a:gd name="T2" fmla="+- 0 2753 2639"/>
                  <a:gd name="T3" fmla="*/ 2753 h 164"/>
                  <a:gd name="T4" fmla="+- 0 319 260"/>
                  <a:gd name="T5" fmla="*/ T4 w 166"/>
                  <a:gd name="T6" fmla="+- 0 2753 2639"/>
                  <a:gd name="T7" fmla="*/ 2753 h 164"/>
                  <a:gd name="T8" fmla="+- 0 319 260"/>
                  <a:gd name="T9" fmla="*/ T8 w 166"/>
                  <a:gd name="T10" fmla="+- 0 2782 2639"/>
                  <a:gd name="T11" fmla="*/ 2782 h 164"/>
                  <a:gd name="T12" fmla="+- 0 318 260"/>
                  <a:gd name="T13" fmla="*/ T12 w 166"/>
                  <a:gd name="T14" fmla="+- 0 2803 2639"/>
                  <a:gd name="T15" fmla="*/ 2803 h 164"/>
                  <a:gd name="T16" fmla="+- 0 323 260"/>
                  <a:gd name="T17" fmla="*/ T16 w 166"/>
                  <a:gd name="T18" fmla="+- 0 2801 2639"/>
                  <a:gd name="T19" fmla="*/ 2801 h 164"/>
                  <a:gd name="T20" fmla="+- 0 327 260"/>
                  <a:gd name="T21" fmla="*/ T20 w 166"/>
                  <a:gd name="T22" fmla="+- 0 2799 2639"/>
                  <a:gd name="T23" fmla="*/ 2799 h 164"/>
                  <a:gd name="T24" fmla="+- 0 329 260"/>
                  <a:gd name="T25" fmla="*/ T24 w 166"/>
                  <a:gd name="T26" fmla="+- 0 2797 2639"/>
                  <a:gd name="T27" fmla="*/ 2797 h 164"/>
                  <a:gd name="T28" fmla="+- 0 329 260"/>
                  <a:gd name="T29" fmla="*/ T28 w 166"/>
                  <a:gd name="T30" fmla="+- 0 2778 2639"/>
                  <a:gd name="T31" fmla="*/ 2778 h 164"/>
                  <a:gd name="T32" fmla="+- 0 328 260"/>
                  <a:gd name="T33" fmla="*/ T32 w 166"/>
                  <a:gd name="T34" fmla="+- 0 2753 2639"/>
                  <a:gd name="T35" fmla="*/ 275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6" h="164">
                    <a:moveTo>
                      <a:pt x="68" y="114"/>
                    </a:moveTo>
                    <a:lnTo>
                      <a:pt x="59" y="114"/>
                    </a:lnTo>
                    <a:lnTo>
                      <a:pt x="59" y="143"/>
                    </a:lnTo>
                    <a:lnTo>
                      <a:pt x="58" y="164"/>
                    </a:lnTo>
                    <a:lnTo>
                      <a:pt x="63" y="162"/>
                    </a:lnTo>
                    <a:lnTo>
                      <a:pt x="67" y="160"/>
                    </a:lnTo>
                    <a:lnTo>
                      <a:pt x="69" y="158"/>
                    </a:lnTo>
                    <a:lnTo>
                      <a:pt x="69" y="139"/>
                    </a:lnTo>
                    <a:lnTo>
                      <a:pt x="68"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6" name="Freeform 418"/>
              <p:cNvSpPr/>
              <p:nvPr/>
            </p:nvSpPr>
            <p:spPr bwMode="auto">
              <a:xfrm>
                <a:off x="260" y="2639"/>
                <a:ext cx="166" cy="164"/>
              </a:xfrm>
              <a:custGeom>
                <a:gdLst>
                  <a:gd name="T0" fmla="+- 0 394 260"/>
                  <a:gd name="T1" fmla="*/ T0 w 166"/>
                  <a:gd name="T2" fmla="+- 0 2740 2639"/>
                  <a:gd name="T3" fmla="*/ 2740 h 164"/>
                  <a:gd name="T4" fmla="+- 0 392 260"/>
                  <a:gd name="T5" fmla="*/ T4 w 166"/>
                  <a:gd name="T6" fmla="+- 0 2741 2639"/>
                  <a:gd name="T7" fmla="*/ 2741 h 164"/>
                  <a:gd name="T8" fmla="+- 0 402 260"/>
                  <a:gd name="T9" fmla="*/ T8 w 166"/>
                  <a:gd name="T10" fmla="+- 0 2757 2639"/>
                  <a:gd name="T11" fmla="*/ 2757 h 164"/>
                  <a:gd name="T12" fmla="+- 0 407 260"/>
                  <a:gd name="T13" fmla="*/ T12 w 166"/>
                  <a:gd name="T14" fmla="+- 0 2767 2639"/>
                  <a:gd name="T15" fmla="*/ 2767 h 164"/>
                  <a:gd name="T16" fmla="+- 0 411 260"/>
                  <a:gd name="T17" fmla="*/ T16 w 166"/>
                  <a:gd name="T18" fmla="+- 0 2778 2639"/>
                  <a:gd name="T19" fmla="*/ 2778 h 164"/>
                  <a:gd name="T20" fmla="+- 0 412 260"/>
                  <a:gd name="T21" fmla="*/ T20 w 166"/>
                  <a:gd name="T22" fmla="+- 0 2782 2639"/>
                  <a:gd name="T23" fmla="*/ 2782 h 164"/>
                  <a:gd name="T24" fmla="+- 0 414 260"/>
                  <a:gd name="T25" fmla="*/ T24 w 166"/>
                  <a:gd name="T26" fmla="+- 0 2788 2639"/>
                  <a:gd name="T27" fmla="*/ 2788 h 164"/>
                  <a:gd name="T28" fmla="+- 0 415 260"/>
                  <a:gd name="T29" fmla="*/ T28 w 166"/>
                  <a:gd name="T30" fmla="+- 0 2790 2639"/>
                  <a:gd name="T31" fmla="*/ 2790 h 164"/>
                  <a:gd name="T32" fmla="+- 0 415 260"/>
                  <a:gd name="T33" fmla="*/ T32 w 166"/>
                  <a:gd name="T34" fmla="+- 0 2792 2639"/>
                  <a:gd name="T35" fmla="*/ 2792 h 164"/>
                  <a:gd name="T36" fmla="+- 0 416 260"/>
                  <a:gd name="T37" fmla="*/ T36 w 166"/>
                  <a:gd name="T38" fmla="+- 0 2793 2639"/>
                  <a:gd name="T39" fmla="*/ 2793 h 164"/>
                  <a:gd name="T40" fmla="+- 0 417 260"/>
                  <a:gd name="T41" fmla="*/ T40 w 166"/>
                  <a:gd name="T42" fmla="+- 0 2793 2639"/>
                  <a:gd name="T43" fmla="*/ 2793 h 164"/>
                  <a:gd name="T44" fmla="+- 0 421 260"/>
                  <a:gd name="T45" fmla="*/ T44 w 166"/>
                  <a:gd name="T46" fmla="+- 0 2794 2639"/>
                  <a:gd name="T47" fmla="*/ 2794 h 164"/>
                  <a:gd name="T48" fmla="+- 0 423 260"/>
                  <a:gd name="T49" fmla="*/ T48 w 166"/>
                  <a:gd name="T50" fmla="+- 0 2791 2639"/>
                  <a:gd name="T51" fmla="*/ 2791 h 164"/>
                  <a:gd name="T52" fmla="+- 0 425 260"/>
                  <a:gd name="T53" fmla="*/ T52 w 166"/>
                  <a:gd name="T54" fmla="+- 0 2784 2639"/>
                  <a:gd name="T55" fmla="*/ 2784 h 164"/>
                  <a:gd name="T56" fmla="+- 0 425 260"/>
                  <a:gd name="T57" fmla="*/ T56 w 166"/>
                  <a:gd name="T58" fmla="+- 0 2779 2639"/>
                  <a:gd name="T59" fmla="*/ 2779 h 164"/>
                  <a:gd name="T60" fmla="+- 0 423 260"/>
                  <a:gd name="T61" fmla="*/ T60 w 166"/>
                  <a:gd name="T62" fmla="+- 0 2776 2639"/>
                  <a:gd name="T63" fmla="*/ 2776 h 164"/>
                  <a:gd name="T64" fmla="+- 0 420 260"/>
                  <a:gd name="T65" fmla="*/ T64 w 166"/>
                  <a:gd name="T66" fmla="+- 0 2771 2639"/>
                  <a:gd name="T67" fmla="*/ 2771 h 164"/>
                  <a:gd name="T68" fmla="+- 0 411 260"/>
                  <a:gd name="T69" fmla="*/ T68 w 166"/>
                  <a:gd name="T70" fmla="+- 0 2759 2639"/>
                  <a:gd name="T71" fmla="*/ 2759 h 164"/>
                  <a:gd name="T72" fmla="+- 0 394 260"/>
                  <a:gd name="T73" fmla="*/ T72 w 166"/>
                  <a:gd name="T74" fmla="+- 0 2740 2639"/>
                  <a:gd name="T75" fmla="*/ 2740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6" h="164">
                    <a:moveTo>
                      <a:pt x="134" y="101"/>
                    </a:moveTo>
                    <a:lnTo>
                      <a:pt x="132" y="102"/>
                    </a:lnTo>
                    <a:lnTo>
                      <a:pt x="142" y="118"/>
                    </a:lnTo>
                    <a:lnTo>
                      <a:pt x="147" y="128"/>
                    </a:lnTo>
                    <a:lnTo>
                      <a:pt x="151" y="139"/>
                    </a:lnTo>
                    <a:lnTo>
                      <a:pt x="152" y="143"/>
                    </a:lnTo>
                    <a:lnTo>
                      <a:pt x="154" y="149"/>
                    </a:lnTo>
                    <a:lnTo>
                      <a:pt x="155" y="151"/>
                    </a:lnTo>
                    <a:lnTo>
                      <a:pt x="155" y="153"/>
                    </a:lnTo>
                    <a:lnTo>
                      <a:pt x="156" y="154"/>
                    </a:lnTo>
                    <a:lnTo>
                      <a:pt x="157" y="154"/>
                    </a:lnTo>
                    <a:lnTo>
                      <a:pt x="161" y="155"/>
                    </a:lnTo>
                    <a:lnTo>
                      <a:pt x="163" y="152"/>
                    </a:lnTo>
                    <a:lnTo>
                      <a:pt x="165" y="145"/>
                    </a:lnTo>
                    <a:lnTo>
                      <a:pt x="165" y="140"/>
                    </a:lnTo>
                    <a:lnTo>
                      <a:pt x="163" y="137"/>
                    </a:lnTo>
                    <a:lnTo>
                      <a:pt x="160" y="132"/>
                    </a:lnTo>
                    <a:lnTo>
                      <a:pt x="151" y="120"/>
                    </a:lnTo>
                    <a:lnTo>
                      <a:pt x="134"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7" name="Freeform 419"/>
              <p:cNvSpPr/>
              <p:nvPr/>
            </p:nvSpPr>
            <p:spPr bwMode="auto">
              <a:xfrm>
                <a:off x="260" y="2639"/>
                <a:ext cx="166" cy="164"/>
              </a:xfrm>
              <a:custGeom>
                <a:gdLst>
                  <a:gd name="T0" fmla="+- 0 367 260"/>
                  <a:gd name="T1" fmla="*/ T0 w 166"/>
                  <a:gd name="T2" fmla="+- 0 2734 2639"/>
                  <a:gd name="T3" fmla="*/ 2734 h 164"/>
                  <a:gd name="T4" fmla="+- 0 335 260"/>
                  <a:gd name="T5" fmla="*/ T4 w 166"/>
                  <a:gd name="T6" fmla="+- 0 2791 2639"/>
                  <a:gd name="T7" fmla="*/ 2791 h 164"/>
                  <a:gd name="T8" fmla="+- 0 338 260"/>
                  <a:gd name="T9" fmla="*/ T8 w 166"/>
                  <a:gd name="T10" fmla="+- 0 2793 2639"/>
                  <a:gd name="T11" fmla="*/ 2793 h 164"/>
                  <a:gd name="T12" fmla="+- 0 346 260"/>
                  <a:gd name="T13" fmla="*/ T12 w 166"/>
                  <a:gd name="T14" fmla="+- 0 2784 2639"/>
                  <a:gd name="T15" fmla="*/ 2784 h 164"/>
                  <a:gd name="T16" fmla="+- 0 353 260"/>
                  <a:gd name="T17" fmla="*/ T16 w 166"/>
                  <a:gd name="T18" fmla="+- 0 2776 2639"/>
                  <a:gd name="T19" fmla="*/ 2776 h 164"/>
                  <a:gd name="T20" fmla="+- 0 367 260"/>
                  <a:gd name="T21" fmla="*/ T20 w 166"/>
                  <a:gd name="T22" fmla="+- 0 2759 2639"/>
                  <a:gd name="T23" fmla="*/ 2759 h 164"/>
                  <a:gd name="T24" fmla="+- 0 372 260"/>
                  <a:gd name="T25" fmla="*/ T24 w 166"/>
                  <a:gd name="T26" fmla="+- 0 2753 2639"/>
                  <a:gd name="T27" fmla="*/ 2753 h 164"/>
                  <a:gd name="T28" fmla="+- 0 376 260"/>
                  <a:gd name="T29" fmla="*/ T28 w 166"/>
                  <a:gd name="T30" fmla="+- 0 2748 2639"/>
                  <a:gd name="T31" fmla="*/ 2748 h 164"/>
                  <a:gd name="T32" fmla="+- 0 381 260"/>
                  <a:gd name="T33" fmla="*/ T32 w 166"/>
                  <a:gd name="T34" fmla="+- 0 2747 2639"/>
                  <a:gd name="T35" fmla="*/ 2747 h 164"/>
                  <a:gd name="T36" fmla="+- 0 382 260"/>
                  <a:gd name="T37" fmla="*/ T36 w 166"/>
                  <a:gd name="T38" fmla="+- 0 2746 2639"/>
                  <a:gd name="T39" fmla="*/ 2746 h 164"/>
                  <a:gd name="T40" fmla="+- 0 383 260"/>
                  <a:gd name="T41" fmla="*/ T40 w 166"/>
                  <a:gd name="T42" fmla="+- 0 2746 2639"/>
                  <a:gd name="T43" fmla="*/ 2746 h 164"/>
                  <a:gd name="T44" fmla="+- 0 381 260"/>
                  <a:gd name="T45" fmla="*/ T44 w 166"/>
                  <a:gd name="T46" fmla="+- 0 2745 2639"/>
                  <a:gd name="T47" fmla="*/ 2745 h 164"/>
                  <a:gd name="T48" fmla="+- 0 379 260"/>
                  <a:gd name="T49" fmla="*/ T48 w 166"/>
                  <a:gd name="T50" fmla="+- 0 2743 2639"/>
                  <a:gd name="T51" fmla="*/ 2743 h 164"/>
                  <a:gd name="T52" fmla="+- 0 367 260"/>
                  <a:gd name="T53" fmla="*/ T52 w 166"/>
                  <a:gd name="T54" fmla="+- 0 2734 2639"/>
                  <a:gd name="T55" fmla="*/ 2734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6" h="164">
                    <a:moveTo>
                      <a:pt x="107" y="95"/>
                    </a:moveTo>
                    <a:lnTo>
                      <a:pt x="75" y="152"/>
                    </a:lnTo>
                    <a:lnTo>
                      <a:pt x="78" y="154"/>
                    </a:lnTo>
                    <a:lnTo>
                      <a:pt x="86" y="145"/>
                    </a:lnTo>
                    <a:lnTo>
                      <a:pt x="93" y="137"/>
                    </a:lnTo>
                    <a:lnTo>
                      <a:pt x="107" y="120"/>
                    </a:lnTo>
                    <a:lnTo>
                      <a:pt x="112" y="114"/>
                    </a:lnTo>
                    <a:lnTo>
                      <a:pt x="116" y="109"/>
                    </a:lnTo>
                    <a:lnTo>
                      <a:pt x="121" y="108"/>
                    </a:lnTo>
                    <a:lnTo>
                      <a:pt x="122" y="107"/>
                    </a:lnTo>
                    <a:lnTo>
                      <a:pt x="123" y="107"/>
                    </a:lnTo>
                    <a:lnTo>
                      <a:pt x="121" y="106"/>
                    </a:lnTo>
                    <a:lnTo>
                      <a:pt x="119" y="104"/>
                    </a:lnTo>
                    <a:lnTo>
                      <a:pt x="107"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8" name="Freeform 420"/>
              <p:cNvSpPr/>
              <p:nvPr/>
            </p:nvSpPr>
            <p:spPr bwMode="auto">
              <a:xfrm>
                <a:off x="260" y="2639"/>
                <a:ext cx="166" cy="164"/>
              </a:xfrm>
              <a:custGeom>
                <a:gdLst>
                  <a:gd name="T0" fmla="+- 0 291 260"/>
                  <a:gd name="T1" fmla="*/ T0 w 166"/>
                  <a:gd name="T2" fmla="+- 0 2653 2639"/>
                  <a:gd name="T3" fmla="*/ 2653 h 164"/>
                  <a:gd name="T4" fmla="+- 0 281 260"/>
                  <a:gd name="T5" fmla="*/ T4 w 166"/>
                  <a:gd name="T6" fmla="+- 0 2653 2639"/>
                  <a:gd name="T7" fmla="*/ 2653 h 164"/>
                  <a:gd name="T8" fmla="+- 0 281 260"/>
                  <a:gd name="T9" fmla="*/ T8 w 166"/>
                  <a:gd name="T10" fmla="+- 0 2757 2639"/>
                  <a:gd name="T11" fmla="*/ 2757 h 164"/>
                  <a:gd name="T12" fmla="+- 0 277 260"/>
                  <a:gd name="T13" fmla="*/ T12 w 166"/>
                  <a:gd name="T14" fmla="+- 0 2759 2639"/>
                  <a:gd name="T15" fmla="*/ 2759 h 164"/>
                  <a:gd name="T16" fmla="+- 0 270 260"/>
                  <a:gd name="T17" fmla="*/ T16 w 166"/>
                  <a:gd name="T18" fmla="+- 0 2761 2639"/>
                  <a:gd name="T19" fmla="*/ 2761 h 164"/>
                  <a:gd name="T20" fmla="+- 0 260 260"/>
                  <a:gd name="T21" fmla="*/ T20 w 166"/>
                  <a:gd name="T22" fmla="+- 0 2763 2639"/>
                  <a:gd name="T23" fmla="*/ 2763 h 164"/>
                  <a:gd name="T24" fmla="+- 0 279 260"/>
                  <a:gd name="T25" fmla="*/ T24 w 166"/>
                  <a:gd name="T26" fmla="+- 0 2770 2639"/>
                  <a:gd name="T27" fmla="*/ 2770 h 164"/>
                  <a:gd name="T28" fmla="+- 0 295 260"/>
                  <a:gd name="T29" fmla="*/ T28 w 166"/>
                  <a:gd name="T30" fmla="+- 0 2761 2639"/>
                  <a:gd name="T31" fmla="*/ 2761 h 164"/>
                  <a:gd name="T32" fmla="+- 0 313 260"/>
                  <a:gd name="T33" fmla="*/ T32 w 166"/>
                  <a:gd name="T34" fmla="+- 0 2755 2639"/>
                  <a:gd name="T35" fmla="*/ 2755 h 164"/>
                  <a:gd name="T36" fmla="+- 0 291 260"/>
                  <a:gd name="T37" fmla="*/ T36 w 166"/>
                  <a:gd name="T38" fmla="+- 0 2755 2639"/>
                  <a:gd name="T39" fmla="*/ 2755 h 164"/>
                  <a:gd name="T40" fmla="+- 0 291 260"/>
                  <a:gd name="T41" fmla="*/ T40 w 166"/>
                  <a:gd name="T42" fmla="+- 0 2723 2639"/>
                  <a:gd name="T43" fmla="*/ 2723 h 164"/>
                  <a:gd name="T44" fmla="+- 0 328 260"/>
                  <a:gd name="T45" fmla="*/ T44 w 166"/>
                  <a:gd name="T46" fmla="+- 0 2723 2639"/>
                  <a:gd name="T47" fmla="*/ 2723 h 164"/>
                  <a:gd name="T48" fmla="+- 0 328 260"/>
                  <a:gd name="T49" fmla="*/ T48 w 166"/>
                  <a:gd name="T50" fmla="+- 0 2718 2639"/>
                  <a:gd name="T51" fmla="*/ 2718 h 164"/>
                  <a:gd name="T52" fmla="+- 0 291 260"/>
                  <a:gd name="T53" fmla="*/ T52 w 166"/>
                  <a:gd name="T54" fmla="+- 0 2718 2639"/>
                  <a:gd name="T55" fmla="*/ 2718 h 164"/>
                  <a:gd name="T56" fmla="+- 0 291 260"/>
                  <a:gd name="T57" fmla="*/ T56 w 166"/>
                  <a:gd name="T58" fmla="+- 0 2687 2639"/>
                  <a:gd name="T59" fmla="*/ 2687 h 164"/>
                  <a:gd name="T60" fmla="+- 0 328 260"/>
                  <a:gd name="T61" fmla="*/ T60 w 166"/>
                  <a:gd name="T62" fmla="+- 0 2687 2639"/>
                  <a:gd name="T63" fmla="*/ 2687 h 164"/>
                  <a:gd name="T64" fmla="+- 0 328 260"/>
                  <a:gd name="T65" fmla="*/ T64 w 166"/>
                  <a:gd name="T66" fmla="+- 0 2682 2639"/>
                  <a:gd name="T67" fmla="*/ 2682 h 164"/>
                  <a:gd name="T68" fmla="+- 0 291 260"/>
                  <a:gd name="T69" fmla="*/ T68 w 166"/>
                  <a:gd name="T70" fmla="+- 0 2682 2639"/>
                  <a:gd name="T71" fmla="*/ 2682 h 164"/>
                  <a:gd name="T72" fmla="+- 0 291 260"/>
                  <a:gd name="T73" fmla="*/ T72 w 166"/>
                  <a:gd name="T74" fmla="+- 0 2653 2639"/>
                  <a:gd name="T75" fmla="*/ 265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6" h="164">
                    <a:moveTo>
                      <a:pt x="31" y="14"/>
                    </a:moveTo>
                    <a:lnTo>
                      <a:pt x="21" y="14"/>
                    </a:lnTo>
                    <a:lnTo>
                      <a:pt x="21" y="118"/>
                    </a:lnTo>
                    <a:lnTo>
                      <a:pt x="17" y="120"/>
                    </a:lnTo>
                    <a:lnTo>
                      <a:pt x="10" y="122"/>
                    </a:lnTo>
                    <a:lnTo>
                      <a:pt x="0" y="124"/>
                    </a:lnTo>
                    <a:lnTo>
                      <a:pt x="19" y="131"/>
                    </a:lnTo>
                    <a:lnTo>
                      <a:pt x="35" y="122"/>
                    </a:lnTo>
                    <a:lnTo>
                      <a:pt x="53" y="116"/>
                    </a:lnTo>
                    <a:lnTo>
                      <a:pt x="31" y="116"/>
                    </a:lnTo>
                    <a:lnTo>
                      <a:pt x="31" y="84"/>
                    </a:lnTo>
                    <a:lnTo>
                      <a:pt x="68" y="84"/>
                    </a:lnTo>
                    <a:lnTo>
                      <a:pt x="68" y="79"/>
                    </a:lnTo>
                    <a:lnTo>
                      <a:pt x="31" y="79"/>
                    </a:lnTo>
                    <a:lnTo>
                      <a:pt x="31" y="48"/>
                    </a:lnTo>
                    <a:lnTo>
                      <a:pt x="68" y="48"/>
                    </a:lnTo>
                    <a:lnTo>
                      <a:pt x="68" y="43"/>
                    </a:lnTo>
                    <a:lnTo>
                      <a:pt x="31" y="43"/>
                    </a:lnTo>
                    <a:lnTo>
                      <a:pt x="31"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19" name="Freeform 421"/>
              <p:cNvSpPr/>
              <p:nvPr/>
            </p:nvSpPr>
            <p:spPr bwMode="auto">
              <a:xfrm>
                <a:off x="260" y="2639"/>
                <a:ext cx="166" cy="164"/>
              </a:xfrm>
              <a:custGeom>
                <a:gdLst>
                  <a:gd name="T0" fmla="+- 0 328 260"/>
                  <a:gd name="T1" fmla="*/ T0 w 166"/>
                  <a:gd name="T2" fmla="+- 0 2723 2639"/>
                  <a:gd name="T3" fmla="*/ 2723 h 164"/>
                  <a:gd name="T4" fmla="+- 0 319 260"/>
                  <a:gd name="T5" fmla="*/ T4 w 166"/>
                  <a:gd name="T6" fmla="+- 0 2723 2639"/>
                  <a:gd name="T7" fmla="*/ 2723 h 164"/>
                  <a:gd name="T8" fmla="+- 0 319 260"/>
                  <a:gd name="T9" fmla="*/ T8 w 166"/>
                  <a:gd name="T10" fmla="+- 0 2747 2639"/>
                  <a:gd name="T11" fmla="*/ 2747 h 164"/>
                  <a:gd name="T12" fmla="+- 0 291 260"/>
                  <a:gd name="T13" fmla="*/ T12 w 166"/>
                  <a:gd name="T14" fmla="+- 0 2755 2639"/>
                  <a:gd name="T15" fmla="*/ 2755 h 164"/>
                  <a:gd name="T16" fmla="+- 0 313 260"/>
                  <a:gd name="T17" fmla="*/ T16 w 166"/>
                  <a:gd name="T18" fmla="+- 0 2755 2639"/>
                  <a:gd name="T19" fmla="*/ 2755 h 164"/>
                  <a:gd name="T20" fmla="+- 0 319 260"/>
                  <a:gd name="T21" fmla="*/ T20 w 166"/>
                  <a:gd name="T22" fmla="+- 0 2753 2639"/>
                  <a:gd name="T23" fmla="*/ 2753 h 164"/>
                  <a:gd name="T24" fmla="+- 0 328 260"/>
                  <a:gd name="T25" fmla="*/ T24 w 166"/>
                  <a:gd name="T26" fmla="+- 0 2753 2639"/>
                  <a:gd name="T27" fmla="*/ 2753 h 164"/>
                  <a:gd name="T28" fmla="+- 0 328 260"/>
                  <a:gd name="T29" fmla="*/ T28 w 166"/>
                  <a:gd name="T30" fmla="+- 0 2749 2639"/>
                  <a:gd name="T31" fmla="*/ 2749 h 164"/>
                  <a:gd name="T32" fmla="+- 0 341 260"/>
                  <a:gd name="T33" fmla="*/ T32 w 166"/>
                  <a:gd name="T34" fmla="+- 0 2744 2639"/>
                  <a:gd name="T35" fmla="*/ 2744 h 164"/>
                  <a:gd name="T36" fmla="+- 0 328 260"/>
                  <a:gd name="T37" fmla="*/ T36 w 166"/>
                  <a:gd name="T38" fmla="+- 0 2744 2639"/>
                  <a:gd name="T39" fmla="*/ 2744 h 164"/>
                  <a:gd name="T40" fmla="+- 0 328 260"/>
                  <a:gd name="T41" fmla="*/ T40 w 166"/>
                  <a:gd name="T42" fmla="+- 0 2723 2639"/>
                  <a:gd name="T43" fmla="*/ 272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68" y="84"/>
                    </a:moveTo>
                    <a:lnTo>
                      <a:pt x="59" y="84"/>
                    </a:lnTo>
                    <a:lnTo>
                      <a:pt x="59" y="108"/>
                    </a:lnTo>
                    <a:lnTo>
                      <a:pt x="31" y="116"/>
                    </a:lnTo>
                    <a:lnTo>
                      <a:pt x="53" y="116"/>
                    </a:lnTo>
                    <a:lnTo>
                      <a:pt x="59" y="114"/>
                    </a:lnTo>
                    <a:lnTo>
                      <a:pt x="68" y="114"/>
                    </a:lnTo>
                    <a:lnTo>
                      <a:pt x="68" y="110"/>
                    </a:lnTo>
                    <a:lnTo>
                      <a:pt x="81" y="105"/>
                    </a:lnTo>
                    <a:lnTo>
                      <a:pt x="68" y="105"/>
                    </a:lnTo>
                    <a:lnTo>
                      <a:pt x="68"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0" name="Freeform 422"/>
              <p:cNvSpPr/>
              <p:nvPr/>
            </p:nvSpPr>
            <p:spPr bwMode="auto">
              <a:xfrm>
                <a:off x="260" y="2639"/>
                <a:ext cx="166" cy="164"/>
              </a:xfrm>
              <a:custGeom>
                <a:gdLst>
                  <a:gd name="T0" fmla="+- 0 343 260"/>
                  <a:gd name="T1" fmla="*/ T0 w 166"/>
                  <a:gd name="T2" fmla="+- 0 2740 2639"/>
                  <a:gd name="T3" fmla="*/ 2740 h 164"/>
                  <a:gd name="T4" fmla="+- 0 328 260"/>
                  <a:gd name="T5" fmla="*/ T4 w 166"/>
                  <a:gd name="T6" fmla="+- 0 2744 2639"/>
                  <a:gd name="T7" fmla="*/ 2744 h 164"/>
                  <a:gd name="T8" fmla="+- 0 341 260"/>
                  <a:gd name="T9" fmla="*/ T8 w 166"/>
                  <a:gd name="T10" fmla="+- 0 2744 2639"/>
                  <a:gd name="T11" fmla="*/ 2744 h 164"/>
                  <a:gd name="T12" fmla="+- 0 345 260"/>
                  <a:gd name="T13" fmla="*/ T12 w 166"/>
                  <a:gd name="T14" fmla="+- 0 2743 2639"/>
                  <a:gd name="T15" fmla="*/ 2743 h 164"/>
                  <a:gd name="T16" fmla="+- 0 343 260"/>
                  <a:gd name="T17" fmla="*/ T16 w 166"/>
                  <a:gd name="T18" fmla="+- 0 2740 2639"/>
                  <a:gd name="T19" fmla="*/ 2740 h 164"/>
                </a:gdLst>
                <a:cxnLst>
                  <a:cxn ang="0">
                    <a:pos x="T1" y="T3"/>
                  </a:cxn>
                  <a:cxn ang="0">
                    <a:pos x="T5" y="T7"/>
                  </a:cxn>
                  <a:cxn ang="0">
                    <a:pos x="T9" y="T11"/>
                  </a:cxn>
                  <a:cxn ang="0">
                    <a:pos x="T13" y="T15"/>
                  </a:cxn>
                  <a:cxn ang="0">
                    <a:pos x="T17" y="T19"/>
                  </a:cxn>
                </a:cxnLst>
                <a:rect l="0" t="0" r="r" b="b"/>
                <a:pathLst>
                  <a:path w="166" h="164">
                    <a:moveTo>
                      <a:pt x="83" y="101"/>
                    </a:moveTo>
                    <a:lnTo>
                      <a:pt x="68" y="105"/>
                    </a:lnTo>
                    <a:lnTo>
                      <a:pt x="81" y="105"/>
                    </a:lnTo>
                    <a:lnTo>
                      <a:pt x="85" y="104"/>
                    </a:lnTo>
                    <a:lnTo>
                      <a:pt x="83"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1" name="Freeform 423"/>
              <p:cNvSpPr/>
              <p:nvPr/>
            </p:nvSpPr>
            <p:spPr bwMode="auto">
              <a:xfrm>
                <a:off x="260" y="2639"/>
                <a:ext cx="166" cy="164"/>
              </a:xfrm>
              <a:custGeom>
                <a:gdLst>
                  <a:gd name="T0" fmla="+- 0 352 260"/>
                  <a:gd name="T1" fmla="*/ T0 w 166"/>
                  <a:gd name="T2" fmla="+- 0 2639 2639"/>
                  <a:gd name="T3" fmla="*/ 2639 h 164"/>
                  <a:gd name="T4" fmla="+- 0 352 260"/>
                  <a:gd name="T5" fmla="*/ T4 w 166"/>
                  <a:gd name="T6" fmla="+- 0 2655 2639"/>
                  <a:gd name="T7" fmla="*/ 2655 h 164"/>
                  <a:gd name="T8" fmla="+- 0 353 260"/>
                  <a:gd name="T9" fmla="*/ T8 w 166"/>
                  <a:gd name="T10" fmla="+- 0 2711 2639"/>
                  <a:gd name="T11" fmla="*/ 2711 h 164"/>
                  <a:gd name="T12" fmla="+- 0 351 260"/>
                  <a:gd name="T13" fmla="*/ T12 w 166"/>
                  <a:gd name="T14" fmla="+- 0 2735 2639"/>
                  <a:gd name="T15" fmla="*/ 2735 h 164"/>
                  <a:gd name="T16" fmla="+- 0 356 260"/>
                  <a:gd name="T17" fmla="*/ T16 w 166"/>
                  <a:gd name="T18" fmla="+- 0 2734 2639"/>
                  <a:gd name="T19" fmla="*/ 2734 h 164"/>
                  <a:gd name="T20" fmla="+- 0 360 260"/>
                  <a:gd name="T21" fmla="*/ T20 w 166"/>
                  <a:gd name="T22" fmla="+- 0 2732 2639"/>
                  <a:gd name="T23" fmla="*/ 2732 h 164"/>
                  <a:gd name="T24" fmla="+- 0 362 260"/>
                  <a:gd name="T25" fmla="*/ T24 w 166"/>
                  <a:gd name="T26" fmla="+- 0 2730 2639"/>
                  <a:gd name="T27" fmla="*/ 2730 h 164"/>
                  <a:gd name="T28" fmla="+- 0 362 260"/>
                  <a:gd name="T29" fmla="*/ T28 w 166"/>
                  <a:gd name="T30" fmla="+- 0 2722 2639"/>
                  <a:gd name="T31" fmla="*/ 2722 h 164"/>
                  <a:gd name="T32" fmla="+- 0 414 260"/>
                  <a:gd name="T33" fmla="*/ T32 w 166"/>
                  <a:gd name="T34" fmla="+- 0 2722 2639"/>
                  <a:gd name="T35" fmla="*/ 2722 h 164"/>
                  <a:gd name="T36" fmla="+- 0 414 260"/>
                  <a:gd name="T37" fmla="*/ T36 w 166"/>
                  <a:gd name="T38" fmla="+- 0 2717 2639"/>
                  <a:gd name="T39" fmla="*/ 2717 h 164"/>
                  <a:gd name="T40" fmla="+- 0 362 260"/>
                  <a:gd name="T41" fmla="*/ T40 w 166"/>
                  <a:gd name="T42" fmla="+- 0 2717 2639"/>
                  <a:gd name="T43" fmla="*/ 2717 h 164"/>
                  <a:gd name="T44" fmla="+- 0 362 260"/>
                  <a:gd name="T45" fmla="*/ T44 w 166"/>
                  <a:gd name="T46" fmla="+- 0 2655 2639"/>
                  <a:gd name="T47" fmla="*/ 2655 h 164"/>
                  <a:gd name="T48" fmla="+- 0 415 260"/>
                  <a:gd name="T49" fmla="*/ T48 w 166"/>
                  <a:gd name="T50" fmla="+- 0 2655 2639"/>
                  <a:gd name="T51" fmla="*/ 2655 h 164"/>
                  <a:gd name="T52" fmla="+- 0 419 260"/>
                  <a:gd name="T53" fmla="*/ T52 w 166"/>
                  <a:gd name="T54" fmla="+- 0 2652 2639"/>
                  <a:gd name="T55" fmla="*/ 2652 h 164"/>
                  <a:gd name="T56" fmla="+- 0 419 260"/>
                  <a:gd name="T57" fmla="*/ T56 w 166"/>
                  <a:gd name="T58" fmla="+- 0 2651 2639"/>
                  <a:gd name="T59" fmla="*/ 2651 h 164"/>
                  <a:gd name="T60" fmla="+- 0 419 260"/>
                  <a:gd name="T61" fmla="*/ T60 w 166"/>
                  <a:gd name="T62" fmla="+- 0 2651 2639"/>
                  <a:gd name="T63" fmla="*/ 2651 h 164"/>
                  <a:gd name="T64" fmla="+- 0 363 260"/>
                  <a:gd name="T65" fmla="*/ T64 w 166"/>
                  <a:gd name="T66" fmla="+- 0 2651 2639"/>
                  <a:gd name="T67" fmla="*/ 2651 h 164"/>
                  <a:gd name="T68" fmla="+- 0 352 260"/>
                  <a:gd name="T69" fmla="*/ T68 w 166"/>
                  <a:gd name="T70" fmla="+- 0 2639 2639"/>
                  <a:gd name="T71" fmla="*/ 2639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6" h="164">
                    <a:moveTo>
                      <a:pt x="92" y="0"/>
                    </a:moveTo>
                    <a:lnTo>
                      <a:pt x="92" y="16"/>
                    </a:lnTo>
                    <a:lnTo>
                      <a:pt x="93" y="72"/>
                    </a:lnTo>
                    <a:lnTo>
                      <a:pt x="91" y="96"/>
                    </a:lnTo>
                    <a:lnTo>
                      <a:pt x="96" y="95"/>
                    </a:lnTo>
                    <a:lnTo>
                      <a:pt x="100" y="93"/>
                    </a:lnTo>
                    <a:lnTo>
                      <a:pt x="102" y="91"/>
                    </a:lnTo>
                    <a:lnTo>
                      <a:pt x="102" y="83"/>
                    </a:lnTo>
                    <a:lnTo>
                      <a:pt x="154" y="83"/>
                    </a:lnTo>
                    <a:lnTo>
                      <a:pt x="154" y="78"/>
                    </a:lnTo>
                    <a:lnTo>
                      <a:pt x="102" y="78"/>
                    </a:lnTo>
                    <a:lnTo>
                      <a:pt x="102" y="16"/>
                    </a:lnTo>
                    <a:lnTo>
                      <a:pt x="155" y="16"/>
                    </a:lnTo>
                    <a:lnTo>
                      <a:pt x="159" y="13"/>
                    </a:lnTo>
                    <a:lnTo>
                      <a:pt x="159" y="12"/>
                    </a:lnTo>
                    <a:lnTo>
                      <a:pt x="103" y="12"/>
                    </a:lnTo>
                    <a:lnTo>
                      <a:pt x="9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2" name="Freeform 424"/>
              <p:cNvSpPr/>
              <p:nvPr/>
            </p:nvSpPr>
            <p:spPr bwMode="auto">
              <a:xfrm>
                <a:off x="260" y="2639"/>
                <a:ext cx="166" cy="164"/>
              </a:xfrm>
              <a:custGeom>
                <a:gdLst>
                  <a:gd name="T0" fmla="+- 0 414 260"/>
                  <a:gd name="T1" fmla="*/ T0 w 166"/>
                  <a:gd name="T2" fmla="+- 0 2722 2639"/>
                  <a:gd name="T3" fmla="*/ 2722 h 164"/>
                  <a:gd name="T4" fmla="+- 0 403 260"/>
                  <a:gd name="T5" fmla="*/ T4 w 166"/>
                  <a:gd name="T6" fmla="+- 0 2722 2639"/>
                  <a:gd name="T7" fmla="*/ 2722 h 164"/>
                  <a:gd name="T8" fmla="+- 0 403 260"/>
                  <a:gd name="T9" fmla="*/ T8 w 166"/>
                  <a:gd name="T10" fmla="+- 0 2732 2639"/>
                  <a:gd name="T11" fmla="*/ 2732 h 164"/>
                  <a:gd name="T12" fmla="+- 0 414 260"/>
                  <a:gd name="T13" fmla="*/ T12 w 166"/>
                  <a:gd name="T14" fmla="+- 0 2726 2639"/>
                  <a:gd name="T15" fmla="*/ 2726 h 164"/>
                  <a:gd name="T16" fmla="+- 0 414 260"/>
                  <a:gd name="T17" fmla="*/ T16 w 166"/>
                  <a:gd name="T18" fmla="+- 0 2722 2639"/>
                  <a:gd name="T19" fmla="*/ 2722 h 164"/>
                </a:gdLst>
                <a:cxnLst>
                  <a:cxn ang="0">
                    <a:pos x="T1" y="T3"/>
                  </a:cxn>
                  <a:cxn ang="0">
                    <a:pos x="T5" y="T7"/>
                  </a:cxn>
                  <a:cxn ang="0">
                    <a:pos x="T9" y="T11"/>
                  </a:cxn>
                  <a:cxn ang="0">
                    <a:pos x="T13" y="T15"/>
                  </a:cxn>
                  <a:cxn ang="0">
                    <a:pos x="T17" y="T19"/>
                  </a:cxn>
                </a:cxnLst>
                <a:rect l="0" t="0" r="r" b="b"/>
                <a:pathLst>
                  <a:path w="166" h="164">
                    <a:moveTo>
                      <a:pt x="154" y="83"/>
                    </a:moveTo>
                    <a:lnTo>
                      <a:pt x="143" y="83"/>
                    </a:lnTo>
                    <a:lnTo>
                      <a:pt x="143" y="93"/>
                    </a:lnTo>
                    <a:lnTo>
                      <a:pt x="154" y="87"/>
                    </a:lnTo>
                    <a:lnTo>
                      <a:pt x="154"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3" name="Freeform 425"/>
              <p:cNvSpPr/>
              <p:nvPr/>
            </p:nvSpPr>
            <p:spPr bwMode="auto">
              <a:xfrm>
                <a:off x="260" y="2639"/>
                <a:ext cx="166" cy="164"/>
              </a:xfrm>
              <a:custGeom>
                <a:gdLst>
                  <a:gd name="T0" fmla="+- 0 328 260"/>
                  <a:gd name="T1" fmla="*/ T0 w 166"/>
                  <a:gd name="T2" fmla="+- 0 2687 2639"/>
                  <a:gd name="T3" fmla="*/ 2687 h 164"/>
                  <a:gd name="T4" fmla="+- 0 319 260"/>
                  <a:gd name="T5" fmla="*/ T4 w 166"/>
                  <a:gd name="T6" fmla="+- 0 2687 2639"/>
                  <a:gd name="T7" fmla="*/ 2687 h 164"/>
                  <a:gd name="T8" fmla="+- 0 319 260"/>
                  <a:gd name="T9" fmla="*/ T8 w 166"/>
                  <a:gd name="T10" fmla="+- 0 2718 2639"/>
                  <a:gd name="T11" fmla="*/ 2718 h 164"/>
                  <a:gd name="T12" fmla="+- 0 328 260"/>
                  <a:gd name="T13" fmla="*/ T12 w 166"/>
                  <a:gd name="T14" fmla="+- 0 2718 2639"/>
                  <a:gd name="T15" fmla="*/ 2718 h 164"/>
                  <a:gd name="T16" fmla="+- 0 328 260"/>
                  <a:gd name="T17" fmla="*/ T16 w 166"/>
                  <a:gd name="T18" fmla="+- 0 2687 2639"/>
                  <a:gd name="T19" fmla="*/ 2687 h 164"/>
                </a:gdLst>
                <a:cxnLst>
                  <a:cxn ang="0">
                    <a:pos x="T1" y="T3"/>
                  </a:cxn>
                  <a:cxn ang="0">
                    <a:pos x="T5" y="T7"/>
                  </a:cxn>
                  <a:cxn ang="0">
                    <a:pos x="T9" y="T11"/>
                  </a:cxn>
                  <a:cxn ang="0">
                    <a:pos x="T13" y="T15"/>
                  </a:cxn>
                  <a:cxn ang="0">
                    <a:pos x="T17" y="T19"/>
                  </a:cxn>
                </a:cxnLst>
                <a:rect l="0" t="0" r="r" b="b"/>
                <a:pathLst>
                  <a:path w="166" h="164">
                    <a:moveTo>
                      <a:pt x="68" y="48"/>
                    </a:moveTo>
                    <a:lnTo>
                      <a:pt x="59" y="48"/>
                    </a:lnTo>
                    <a:lnTo>
                      <a:pt x="59" y="79"/>
                    </a:lnTo>
                    <a:lnTo>
                      <a:pt x="68" y="79"/>
                    </a:lnTo>
                    <a:lnTo>
                      <a:pt x="68"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4" name="Freeform 426"/>
              <p:cNvSpPr/>
              <p:nvPr/>
            </p:nvSpPr>
            <p:spPr bwMode="auto">
              <a:xfrm>
                <a:off x="260" y="2639"/>
                <a:ext cx="166" cy="164"/>
              </a:xfrm>
              <a:custGeom>
                <a:gdLst>
                  <a:gd name="T0" fmla="+- 0 415 260"/>
                  <a:gd name="T1" fmla="*/ T0 w 166"/>
                  <a:gd name="T2" fmla="+- 0 2655 2639"/>
                  <a:gd name="T3" fmla="*/ 2655 h 164"/>
                  <a:gd name="T4" fmla="+- 0 403 260"/>
                  <a:gd name="T5" fmla="*/ T4 w 166"/>
                  <a:gd name="T6" fmla="+- 0 2655 2639"/>
                  <a:gd name="T7" fmla="*/ 2655 h 164"/>
                  <a:gd name="T8" fmla="+- 0 403 260"/>
                  <a:gd name="T9" fmla="*/ T8 w 166"/>
                  <a:gd name="T10" fmla="+- 0 2717 2639"/>
                  <a:gd name="T11" fmla="*/ 2717 h 164"/>
                  <a:gd name="T12" fmla="+- 0 414 260"/>
                  <a:gd name="T13" fmla="*/ T12 w 166"/>
                  <a:gd name="T14" fmla="+- 0 2717 2639"/>
                  <a:gd name="T15" fmla="*/ 2717 h 164"/>
                  <a:gd name="T16" fmla="+- 0 414 260"/>
                  <a:gd name="T17" fmla="*/ T16 w 166"/>
                  <a:gd name="T18" fmla="+- 0 2711 2639"/>
                  <a:gd name="T19" fmla="*/ 2711 h 164"/>
                  <a:gd name="T20" fmla="+- 0 413 260"/>
                  <a:gd name="T21" fmla="*/ T20 w 166"/>
                  <a:gd name="T22" fmla="+- 0 2656 2639"/>
                  <a:gd name="T23" fmla="*/ 2656 h 164"/>
                  <a:gd name="T24" fmla="+- 0 415 260"/>
                  <a:gd name="T25" fmla="*/ T24 w 166"/>
                  <a:gd name="T26" fmla="+- 0 2655 2639"/>
                  <a:gd name="T27" fmla="*/ 2655 h 164"/>
                </a:gdLst>
                <a:cxnLst>
                  <a:cxn ang="0">
                    <a:pos x="T1" y="T3"/>
                  </a:cxn>
                  <a:cxn ang="0">
                    <a:pos x="T5" y="T7"/>
                  </a:cxn>
                  <a:cxn ang="0">
                    <a:pos x="T9" y="T11"/>
                  </a:cxn>
                  <a:cxn ang="0">
                    <a:pos x="T13" y="T15"/>
                  </a:cxn>
                  <a:cxn ang="0">
                    <a:pos x="T17" y="T19"/>
                  </a:cxn>
                  <a:cxn ang="0">
                    <a:pos x="T21" y="T23"/>
                  </a:cxn>
                  <a:cxn ang="0">
                    <a:pos x="T25" y="T27"/>
                  </a:cxn>
                </a:cxnLst>
                <a:rect l="0" t="0" r="r" b="b"/>
                <a:pathLst>
                  <a:path w="166" h="164">
                    <a:moveTo>
                      <a:pt x="155" y="16"/>
                    </a:moveTo>
                    <a:lnTo>
                      <a:pt x="143" y="16"/>
                    </a:lnTo>
                    <a:lnTo>
                      <a:pt x="143" y="78"/>
                    </a:lnTo>
                    <a:lnTo>
                      <a:pt x="154" y="78"/>
                    </a:lnTo>
                    <a:lnTo>
                      <a:pt x="154" y="72"/>
                    </a:lnTo>
                    <a:lnTo>
                      <a:pt x="153" y="17"/>
                    </a:lnTo>
                    <a:lnTo>
                      <a:pt x="155"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5" name="Freeform 427"/>
              <p:cNvSpPr/>
              <p:nvPr/>
            </p:nvSpPr>
            <p:spPr bwMode="auto">
              <a:xfrm>
                <a:off x="260" y="2639"/>
                <a:ext cx="166" cy="164"/>
              </a:xfrm>
              <a:custGeom>
                <a:gdLst>
                  <a:gd name="T0" fmla="+- 0 328 260"/>
                  <a:gd name="T1" fmla="*/ T0 w 166"/>
                  <a:gd name="T2" fmla="+- 0 2653 2639"/>
                  <a:gd name="T3" fmla="*/ 2653 h 164"/>
                  <a:gd name="T4" fmla="+- 0 319 260"/>
                  <a:gd name="T5" fmla="*/ T4 w 166"/>
                  <a:gd name="T6" fmla="+- 0 2653 2639"/>
                  <a:gd name="T7" fmla="*/ 2653 h 164"/>
                  <a:gd name="T8" fmla="+- 0 319 260"/>
                  <a:gd name="T9" fmla="*/ T8 w 166"/>
                  <a:gd name="T10" fmla="+- 0 2682 2639"/>
                  <a:gd name="T11" fmla="*/ 2682 h 164"/>
                  <a:gd name="T12" fmla="+- 0 328 260"/>
                  <a:gd name="T13" fmla="*/ T12 w 166"/>
                  <a:gd name="T14" fmla="+- 0 2682 2639"/>
                  <a:gd name="T15" fmla="*/ 2682 h 164"/>
                  <a:gd name="T16" fmla="+- 0 328 260"/>
                  <a:gd name="T17" fmla="*/ T16 w 166"/>
                  <a:gd name="T18" fmla="+- 0 2653 2639"/>
                  <a:gd name="T19" fmla="*/ 2653 h 164"/>
                </a:gdLst>
                <a:cxnLst>
                  <a:cxn ang="0">
                    <a:pos x="T1" y="T3"/>
                  </a:cxn>
                  <a:cxn ang="0">
                    <a:pos x="T5" y="T7"/>
                  </a:cxn>
                  <a:cxn ang="0">
                    <a:pos x="T9" y="T11"/>
                  </a:cxn>
                  <a:cxn ang="0">
                    <a:pos x="T13" y="T15"/>
                  </a:cxn>
                  <a:cxn ang="0">
                    <a:pos x="T17" y="T19"/>
                  </a:cxn>
                </a:cxnLst>
                <a:rect l="0" t="0" r="r" b="b"/>
                <a:pathLst>
                  <a:path w="166" h="164">
                    <a:moveTo>
                      <a:pt x="68" y="14"/>
                    </a:moveTo>
                    <a:lnTo>
                      <a:pt x="59" y="14"/>
                    </a:lnTo>
                    <a:lnTo>
                      <a:pt x="59" y="43"/>
                    </a:lnTo>
                    <a:lnTo>
                      <a:pt x="68" y="43"/>
                    </a:lnTo>
                    <a:lnTo>
                      <a:pt x="68"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6" name="Freeform 428"/>
              <p:cNvSpPr/>
              <p:nvPr/>
            </p:nvSpPr>
            <p:spPr bwMode="auto">
              <a:xfrm>
                <a:off x="260" y="2639"/>
                <a:ext cx="166" cy="164"/>
              </a:xfrm>
              <a:custGeom>
                <a:gdLst>
                  <a:gd name="T0" fmla="+- 0 337 260"/>
                  <a:gd name="T1" fmla="*/ T0 w 166"/>
                  <a:gd name="T2" fmla="+- 0 2640 2639"/>
                  <a:gd name="T3" fmla="*/ 2640 h 164"/>
                  <a:gd name="T4" fmla="+- 0 329 260"/>
                  <a:gd name="T5" fmla="*/ T4 w 166"/>
                  <a:gd name="T6" fmla="+- 0 2648 2639"/>
                  <a:gd name="T7" fmla="*/ 2648 h 164"/>
                  <a:gd name="T8" fmla="+- 0 260 260"/>
                  <a:gd name="T9" fmla="*/ T8 w 166"/>
                  <a:gd name="T10" fmla="+- 0 2648 2639"/>
                  <a:gd name="T11" fmla="*/ 2648 h 164"/>
                  <a:gd name="T12" fmla="+- 0 267 260"/>
                  <a:gd name="T13" fmla="*/ T12 w 166"/>
                  <a:gd name="T14" fmla="+- 0 2655 2639"/>
                  <a:gd name="T15" fmla="*/ 2655 h 164"/>
                  <a:gd name="T16" fmla="+- 0 270 260"/>
                  <a:gd name="T17" fmla="*/ T16 w 166"/>
                  <a:gd name="T18" fmla="+- 0 2654 2639"/>
                  <a:gd name="T19" fmla="*/ 2654 h 164"/>
                  <a:gd name="T20" fmla="+- 0 273 260"/>
                  <a:gd name="T21" fmla="*/ T20 w 166"/>
                  <a:gd name="T22" fmla="+- 0 2653 2639"/>
                  <a:gd name="T23" fmla="*/ 2653 h 164"/>
                  <a:gd name="T24" fmla="+- 0 346 260"/>
                  <a:gd name="T25" fmla="*/ T24 w 166"/>
                  <a:gd name="T26" fmla="+- 0 2653 2639"/>
                  <a:gd name="T27" fmla="*/ 2653 h 164"/>
                  <a:gd name="T28" fmla="+- 0 347 260"/>
                  <a:gd name="T29" fmla="*/ T28 w 166"/>
                  <a:gd name="T30" fmla="+- 0 2653 2639"/>
                  <a:gd name="T31" fmla="*/ 2653 h 164"/>
                  <a:gd name="T32" fmla="+- 0 347 260"/>
                  <a:gd name="T33" fmla="*/ T32 w 166"/>
                  <a:gd name="T34" fmla="+- 0 2652 2639"/>
                  <a:gd name="T35" fmla="*/ 2652 h 164"/>
                  <a:gd name="T36" fmla="+- 0 346 260"/>
                  <a:gd name="T37" fmla="*/ T36 w 166"/>
                  <a:gd name="T38" fmla="+- 0 2651 2639"/>
                  <a:gd name="T39" fmla="*/ 2651 h 164"/>
                  <a:gd name="T40" fmla="+- 0 337 260"/>
                  <a:gd name="T41" fmla="*/ T40 w 166"/>
                  <a:gd name="T42" fmla="+- 0 2640 2639"/>
                  <a:gd name="T43" fmla="*/ 2640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77" y="1"/>
                    </a:moveTo>
                    <a:lnTo>
                      <a:pt x="69" y="9"/>
                    </a:lnTo>
                    <a:lnTo>
                      <a:pt x="0" y="9"/>
                    </a:lnTo>
                    <a:lnTo>
                      <a:pt x="7" y="16"/>
                    </a:lnTo>
                    <a:lnTo>
                      <a:pt x="10" y="15"/>
                    </a:lnTo>
                    <a:lnTo>
                      <a:pt x="13" y="14"/>
                    </a:lnTo>
                    <a:lnTo>
                      <a:pt x="86" y="14"/>
                    </a:lnTo>
                    <a:lnTo>
                      <a:pt x="87" y="14"/>
                    </a:lnTo>
                    <a:lnTo>
                      <a:pt x="87" y="13"/>
                    </a:lnTo>
                    <a:lnTo>
                      <a:pt x="86" y="12"/>
                    </a:lnTo>
                    <a:lnTo>
                      <a:pt x="7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7" name="Freeform 429"/>
              <p:cNvSpPr/>
              <p:nvPr/>
            </p:nvSpPr>
            <p:spPr bwMode="auto">
              <a:xfrm>
                <a:off x="260" y="2639"/>
                <a:ext cx="166" cy="164"/>
              </a:xfrm>
              <a:custGeom>
                <a:gdLst>
                  <a:gd name="T0" fmla="+- 0 406 260"/>
                  <a:gd name="T1" fmla="*/ T0 w 166"/>
                  <a:gd name="T2" fmla="+- 0 2641 2639"/>
                  <a:gd name="T3" fmla="*/ 2641 h 164"/>
                  <a:gd name="T4" fmla="+- 0 400 260"/>
                  <a:gd name="T5" fmla="*/ T4 w 166"/>
                  <a:gd name="T6" fmla="+- 0 2651 2639"/>
                  <a:gd name="T7" fmla="*/ 2651 h 164"/>
                  <a:gd name="T8" fmla="+- 0 419 260"/>
                  <a:gd name="T9" fmla="*/ T8 w 166"/>
                  <a:gd name="T10" fmla="+- 0 2651 2639"/>
                  <a:gd name="T11" fmla="*/ 2651 h 164"/>
                  <a:gd name="T12" fmla="+- 0 418 260"/>
                  <a:gd name="T13" fmla="*/ T12 w 166"/>
                  <a:gd name="T14" fmla="+- 0 2650 2639"/>
                  <a:gd name="T15" fmla="*/ 2650 h 164"/>
                  <a:gd name="T16" fmla="+- 0 416 260"/>
                  <a:gd name="T17" fmla="*/ T16 w 166"/>
                  <a:gd name="T18" fmla="+- 0 2648 2639"/>
                  <a:gd name="T19" fmla="*/ 2648 h 164"/>
                  <a:gd name="T20" fmla="+- 0 406 260"/>
                  <a:gd name="T21" fmla="*/ T20 w 166"/>
                  <a:gd name="T22" fmla="+- 0 2641 2639"/>
                  <a:gd name="T23" fmla="*/ 2641 h 164"/>
                </a:gdLst>
                <a:cxnLst>
                  <a:cxn ang="0">
                    <a:pos x="T1" y="T3"/>
                  </a:cxn>
                  <a:cxn ang="0">
                    <a:pos x="T5" y="T7"/>
                  </a:cxn>
                  <a:cxn ang="0">
                    <a:pos x="T9" y="T11"/>
                  </a:cxn>
                  <a:cxn ang="0">
                    <a:pos x="T13" y="T15"/>
                  </a:cxn>
                  <a:cxn ang="0">
                    <a:pos x="T17" y="T19"/>
                  </a:cxn>
                  <a:cxn ang="0">
                    <a:pos x="T21" y="T23"/>
                  </a:cxn>
                </a:cxnLst>
                <a:rect l="0" t="0" r="r" b="b"/>
                <a:pathLst>
                  <a:path w="166" h="164">
                    <a:moveTo>
                      <a:pt x="146" y="2"/>
                    </a:moveTo>
                    <a:lnTo>
                      <a:pt x="140" y="12"/>
                    </a:lnTo>
                    <a:lnTo>
                      <a:pt x="159" y="12"/>
                    </a:lnTo>
                    <a:lnTo>
                      <a:pt x="158" y="11"/>
                    </a:lnTo>
                    <a:lnTo>
                      <a:pt x="156" y="9"/>
                    </a:lnTo>
                    <a:lnTo>
                      <a:pt x="146"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2324" name="Group 430"/>
          <p:cNvGrpSpPr>
            <a:grpSpLocks noChangeAspect="1"/>
          </p:cNvGrpSpPr>
          <p:nvPr/>
        </p:nvGrpSpPr>
        <p:grpSpPr>
          <a:xfrm>
            <a:off x="3520507" y="2535027"/>
            <a:ext cx="1566287" cy="3996641"/>
            <a:chExt cx="1429" cy="3644"/>
          </a:xfrm>
        </p:grpSpPr>
        <p:grpSp>
          <p:nvGrpSpPr>
            <p:cNvPr id="2325" name="Group 431"/>
            <p:cNvGrpSpPr/>
            <p:nvPr/>
          </p:nvGrpSpPr>
          <p:grpSpPr>
            <a:xfrm>
              <a:off x="6" y="0"/>
              <a:ext cx="1418" cy="3644"/>
              <a:chOff x="6" y="0"/>
              <a:chExt cx="1418" cy="3644"/>
            </a:xfrm>
          </p:grpSpPr>
          <p:sp>
            <p:nvSpPr>
              <p:cNvPr id="2493" name="Freeform 432"/>
              <p:cNvSpPr/>
              <p:nvPr/>
            </p:nvSpPr>
            <p:spPr bwMode="auto">
              <a:xfrm>
                <a:off x="6" y="0"/>
                <a:ext cx="1418" cy="3644"/>
              </a:xfrm>
              <a:custGeom>
                <a:gdLst>
                  <a:gd name="T0" fmla="+- 0 1310 6"/>
                  <a:gd name="T1" fmla="*/ T0 w 1418"/>
                  <a:gd name="T2" fmla="*/ 0 h 3644"/>
                  <a:gd name="T3" fmla="+- 0 119 6"/>
                  <a:gd name="T4" fmla="*/ T3 w 1418"/>
                  <a:gd name="T5" fmla="*/ 0 h 3644"/>
                  <a:gd name="T6" fmla="+- 0 56 6"/>
                  <a:gd name="T7" fmla="*/ T6 w 1418"/>
                  <a:gd name="T8" fmla="*/ 20 h 3644"/>
                  <a:gd name="T9" fmla="+- 0 15 6"/>
                  <a:gd name="T10" fmla="*/ T9 w 1418"/>
                  <a:gd name="T11" fmla="*/ 69 h 3644"/>
                  <a:gd name="T12" fmla="+- 0 6 6"/>
                  <a:gd name="T13" fmla="*/ T12 w 1418"/>
                  <a:gd name="T14" fmla="*/ 3530 h 3644"/>
                  <a:gd name="T15" fmla="+- 0 8 6"/>
                  <a:gd name="T16" fmla="*/ T15 w 1418"/>
                  <a:gd name="T17" fmla="*/ 3553 h 3644"/>
                  <a:gd name="T18" fmla="+- 0 39 6"/>
                  <a:gd name="T19" fmla="*/ T18 w 1418"/>
                  <a:gd name="T20" fmla="*/ 3610 h 3644"/>
                  <a:gd name="T21" fmla="+- 0 97 6"/>
                  <a:gd name="T22" fmla="*/ T21 w 1418"/>
                  <a:gd name="T23" fmla="*/ 3641 h 3644"/>
                  <a:gd name="T24" fmla="+- 0 119 6"/>
                  <a:gd name="T25" fmla="*/ T24 w 1418"/>
                  <a:gd name="T26" fmla="*/ 3643 h 3644"/>
                  <a:gd name="T27" fmla="+- 0 1310 6"/>
                  <a:gd name="T28" fmla="*/ T27 w 1418"/>
                  <a:gd name="T29" fmla="*/ 3643 h 3644"/>
                  <a:gd name="T30" fmla="+- 0 1373 6"/>
                  <a:gd name="T31" fmla="*/ T30 w 1418"/>
                  <a:gd name="T32" fmla="*/ 3623 h 3644"/>
                  <a:gd name="T33" fmla="+- 0 1414 6"/>
                  <a:gd name="T34" fmla="*/ T33 w 1418"/>
                  <a:gd name="T35" fmla="*/ 3574 h 3644"/>
                  <a:gd name="T36" fmla="+- 0 1423 6"/>
                  <a:gd name="T37" fmla="*/ T36 w 1418"/>
                  <a:gd name="T38" fmla="*/ 113 h 3644"/>
                  <a:gd name="T39" fmla="+- 0 1421 6"/>
                  <a:gd name="T40" fmla="*/ T39 w 1418"/>
                  <a:gd name="T41" fmla="*/ 90 h 3644"/>
                  <a:gd name="T42" fmla="+- 0 1390 6"/>
                  <a:gd name="T43" fmla="*/ T42 w 1418"/>
                  <a:gd name="T44" fmla="*/ 33 h 3644"/>
                  <a:gd name="T45" fmla="+- 0 1332 6"/>
                  <a:gd name="T46" fmla="*/ T45 w 1418"/>
                  <a:gd name="T47" fmla="*/ 2 h 3644"/>
                  <a:gd name="T48" fmla="+- 0 1310 6"/>
                  <a:gd name="T49" fmla="*/ T48 w 1418"/>
                  <a:gd name="T50" fmla="*/ 0 h 3644"/>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 ang="0">
                    <a:pos x="T31" y="T32"/>
                  </a:cxn>
                  <a:cxn ang="0">
                    <a:pos x="T34" y="T35"/>
                  </a:cxn>
                  <a:cxn ang="0">
                    <a:pos x="T37" y="T38"/>
                  </a:cxn>
                  <a:cxn ang="0">
                    <a:pos x="T40" y="T41"/>
                  </a:cxn>
                  <a:cxn ang="0">
                    <a:pos x="T43" y="T44"/>
                  </a:cxn>
                  <a:cxn ang="0">
                    <a:pos x="T46" y="T47"/>
                  </a:cxn>
                  <a:cxn ang="0">
                    <a:pos x="T49" y="T50"/>
                  </a:cxn>
                </a:cxnLst>
                <a:rect l="0" t="0" r="r" b="b"/>
                <a:pathLst>
                  <a:path w="1418" h="3644">
                    <a:moveTo>
                      <a:pt x="1304" y="0"/>
                    </a:moveTo>
                    <a:lnTo>
                      <a:pt x="113" y="0"/>
                    </a:lnTo>
                    <a:lnTo>
                      <a:pt x="50" y="20"/>
                    </a:lnTo>
                    <a:lnTo>
                      <a:pt x="9" y="69"/>
                    </a:lnTo>
                    <a:lnTo>
                      <a:pt x="0" y="3530"/>
                    </a:lnTo>
                    <a:lnTo>
                      <a:pt x="2" y="3553"/>
                    </a:lnTo>
                    <a:lnTo>
                      <a:pt x="33" y="3610"/>
                    </a:lnTo>
                    <a:lnTo>
                      <a:pt x="91" y="3641"/>
                    </a:lnTo>
                    <a:lnTo>
                      <a:pt x="113" y="3643"/>
                    </a:lnTo>
                    <a:lnTo>
                      <a:pt x="1304" y="3643"/>
                    </a:lnTo>
                    <a:lnTo>
                      <a:pt x="1367" y="3623"/>
                    </a:lnTo>
                    <a:lnTo>
                      <a:pt x="1408" y="3574"/>
                    </a:lnTo>
                    <a:lnTo>
                      <a:pt x="1417" y="113"/>
                    </a:lnTo>
                    <a:lnTo>
                      <a:pt x="1415" y="90"/>
                    </a:lnTo>
                    <a:lnTo>
                      <a:pt x="1384" y="33"/>
                    </a:lnTo>
                    <a:lnTo>
                      <a:pt x="1326" y="2"/>
                    </a:lnTo>
                    <a:lnTo>
                      <a:pt x="1304" y="0"/>
                    </a:lnTo>
                    <a:close/>
                  </a:path>
                </a:pathLst>
              </a:custGeom>
              <a:solidFill>
                <a:srgbClr val="FADC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26" name="Group 433"/>
            <p:cNvGrpSpPr/>
            <p:nvPr/>
          </p:nvGrpSpPr>
          <p:grpSpPr>
            <a:xfrm>
              <a:off x="6" y="497"/>
              <a:ext cx="1418" cy="2"/>
              <a:chOff x="6" y="497"/>
              <a:chExt cx="1418" cy="2"/>
            </a:xfrm>
          </p:grpSpPr>
          <p:sp>
            <p:nvSpPr>
              <p:cNvPr id="2491" name="Freeform 434"/>
              <p:cNvSpPr/>
              <p:nvPr/>
            </p:nvSpPr>
            <p:spPr bwMode="auto">
              <a:xfrm>
                <a:off x="6" y="49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492" name="Picture 435"/>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0" y="1003"/>
                <a:ext cx="1428" cy="32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27" name="Group 436"/>
            <p:cNvGrpSpPr/>
            <p:nvPr/>
          </p:nvGrpSpPr>
          <p:grpSpPr>
            <a:xfrm>
              <a:off x="6" y="1720"/>
              <a:ext cx="1418" cy="2"/>
              <a:chOff x="6" y="1720"/>
              <a:chExt cx="1418" cy="2"/>
            </a:xfrm>
          </p:grpSpPr>
          <p:sp>
            <p:nvSpPr>
              <p:cNvPr id="2488" name="Freeform 437"/>
              <p:cNvSpPr/>
              <p:nvPr/>
            </p:nvSpPr>
            <p:spPr bwMode="auto">
              <a:xfrm>
                <a:off x="6" y="1720"/>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490" name="Picture 438"/>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0" y="1850"/>
                <a:ext cx="1428" cy="26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28" name="Group 439"/>
            <p:cNvGrpSpPr/>
            <p:nvPr/>
          </p:nvGrpSpPr>
          <p:grpSpPr>
            <a:xfrm>
              <a:off x="6" y="2503"/>
              <a:ext cx="1418" cy="2"/>
              <a:chOff x="6" y="2503"/>
              <a:chExt cx="1418" cy="2"/>
            </a:xfrm>
          </p:grpSpPr>
          <p:sp>
            <p:nvSpPr>
              <p:cNvPr id="2487" name="Freeform 440"/>
              <p:cNvSpPr/>
              <p:nvPr/>
            </p:nvSpPr>
            <p:spPr bwMode="auto">
              <a:xfrm>
                <a:off x="6" y="2503"/>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489" name="Picture 441"/>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0" y="2921"/>
                <a:ext cx="1428" cy="63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29" name="Group 442"/>
            <p:cNvGrpSpPr/>
            <p:nvPr/>
          </p:nvGrpSpPr>
          <p:grpSpPr>
            <a:xfrm>
              <a:off x="87" y="179"/>
              <a:ext cx="169" cy="151"/>
              <a:chOff x="87" y="179"/>
              <a:chExt cx="169" cy="151"/>
            </a:xfrm>
          </p:grpSpPr>
          <p:sp>
            <p:nvSpPr>
              <p:cNvPr id="2480" name="Freeform 443"/>
              <p:cNvSpPr/>
              <p:nvPr/>
            </p:nvSpPr>
            <p:spPr bwMode="auto">
              <a:xfrm>
                <a:off x="87" y="179"/>
                <a:ext cx="169" cy="151"/>
              </a:xfrm>
              <a:custGeom>
                <a:gdLst>
                  <a:gd name="T0" fmla="+- 0 235 87"/>
                  <a:gd name="T1" fmla="*/ T0 w 169"/>
                  <a:gd name="T2" fmla="+- 0 310 179"/>
                  <a:gd name="T3" fmla="*/ 310 h 151"/>
                  <a:gd name="T4" fmla="+- 0 225 87"/>
                  <a:gd name="T5" fmla="*/ T4 w 169"/>
                  <a:gd name="T6" fmla="+- 0 321 179"/>
                  <a:gd name="T7" fmla="*/ 321 h 151"/>
                  <a:gd name="T8" fmla="+- 0 94 87"/>
                  <a:gd name="T9" fmla="*/ T8 w 169"/>
                  <a:gd name="T10" fmla="+- 0 321 179"/>
                  <a:gd name="T11" fmla="*/ 321 h 151"/>
                  <a:gd name="T12" fmla="+- 0 102 87"/>
                  <a:gd name="T13" fmla="*/ T12 w 169"/>
                  <a:gd name="T14" fmla="+- 0 329 179"/>
                  <a:gd name="T15" fmla="*/ 329 h 151"/>
                  <a:gd name="T16" fmla="+- 0 108 87"/>
                  <a:gd name="T17" fmla="*/ T16 w 169"/>
                  <a:gd name="T18" fmla="+- 0 327 179"/>
                  <a:gd name="T19" fmla="*/ 327 h 151"/>
                  <a:gd name="T20" fmla="+- 0 115 87"/>
                  <a:gd name="T21" fmla="*/ T20 w 169"/>
                  <a:gd name="T22" fmla="+- 0 326 179"/>
                  <a:gd name="T23" fmla="*/ 326 h 151"/>
                  <a:gd name="T24" fmla="+- 0 248 87"/>
                  <a:gd name="T25" fmla="*/ T24 w 169"/>
                  <a:gd name="T26" fmla="+- 0 326 179"/>
                  <a:gd name="T27" fmla="*/ 326 h 151"/>
                  <a:gd name="T28" fmla="+- 0 249 87"/>
                  <a:gd name="T29" fmla="*/ T28 w 169"/>
                  <a:gd name="T30" fmla="+- 0 325 179"/>
                  <a:gd name="T31" fmla="*/ 325 h 151"/>
                  <a:gd name="T32" fmla="+- 0 250 87"/>
                  <a:gd name="T33" fmla="*/ T32 w 169"/>
                  <a:gd name="T34" fmla="+- 0 324 179"/>
                  <a:gd name="T35" fmla="*/ 324 h 151"/>
                  <a:gd name="T36" fmla="+- 0 249 87"/>
                  <a:gd name="T37" fmla="*/ T36 w 169"/>
                  <a:gd name="T38" fmla="+- 0 323 179"/>
                  <a:gd name="T39" fmla="*/ 323 h 151"/>
                  <a:gd name="T40" fmla="+- 0 248 87"/>
                  <a:gd name="T41" fmla="*/ T40 w 169"/>
                  <a:gd name="T42" fmla="+- 0 322 179"/>
                  <a:gd name="T43" fmla="*/ 322 h 151"/>
                  <a:gd name="T44" fmla="+- 0 235 87"/>
                  <a:gd name="T45" fmla="*/ T44 w 169"/>
                  <a:gd name="T46" fmla="+- 0 310 179"/>
                  <a:gd name="T47" fmla="*/ 310 h 1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9" h="151">
                    <a:moveTo>
                      <a:pt x="148" y="131"/>
                    </a:moveTo>
                    <a:lnTo>
                      <a:pt x="138" y="142"/>
                    </a:lnTo>
                    <a:lnTo>
                      <a:pt x="7" y="142"/>
                    </a:lnTo>
                    <a:lnTo>
                      <a:pt x="15" y="150"/>
                    </a:lnTo>
                    <a:lnTo>
                      <a:pt x="21" y="148"/>
                    </a:lnTo>
                    <a:lnTo>
                      <a:pt x="28" y="147"/>
                    </a:lnTo>
                    <a:lnTo>
                      <a:pt x="161" y="147"/>
                    </a:lnTo>
                    <a:lnTo>
                      <a:pt x="162" y="146"/>
                    </a:lnTo>
                    <a:lnTo>
                      <a:pt x="163" y="145"/>
                    </a:lnTo>
                    <a:lnTo>
                      <a:pt x="162" y="144"/>
                    </a:lnTo>
                    <a:lnTo>
                      <a:pt x="161" y="143"/>
                    </a:lnTo>
                    <a:lnTo>
                      <a:pt x="148" y="1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1" name="Freeform 444"/>
              <p:cNvSpPr/>
              <p:nvPr/>
            </p:nvSpPr>
            <p:spPr bwMode="auto">
              <a:xfrm>
                <a:off x="87" y="179"/>
                <a:ext cx="169" cy="151"/>
              </a:xfrm>
              <a:custGeom>
                <a:gdLst>
                  <a:gd name="T0" fmla="+- 0 175 87"/>
                  <a:gd name="T1" fmla="*/ T0 w 169"/>
                  <a:gd name="T2" fmla="+- 0 279 179"/>
                  <a:gd name="T3" fmla="*/ 279 h 151"/>
                  <a:gd name="T4" fmla="+- 0 165 87"/>
                  <a:gd name="T5" fmla="*/ T4 w 169"/>
                  <a:gd name="T6" fmla="+- 0 279 179"/>
                  <a:gd name="T7" fmla="*/ 279 h 151"/>
                  <a:gd name="T8" fmla="+- 0 165 87"/>
                  <a:gd name="T9" fmla="*/ T8 w 169"/>
                  <a:gd name="T10" fmla="+- 0 321 179"/>
                  <a:gd name="T11" fmla="*/ 321 h 151"/>
                  <a:gd name="T12" fmla="+- 0 175 87"/>
                  <a:gd name="T13" fmla="*/ T12 w 169"/>
                  <a:gd name="T14" fmla="+- 0 321 179"/>
                  <a:gd name="T15" fmla="*/ 321 h 151"/>
                  <a:gd name="T16" fmla="+- 0 175 87"/>
                  <a:gd name="T17" fmla="*/ T16 w 169"/>
                  <a:gd name="T18" fmla="+- 0 279 179"/>
                  <a:gd name="T19" fmla="*/ 279 h 151"/>
                </a:gdLst>
                <a:cxnLst>
                  <a:cxn ang="0">
                    <a:pos x="T1" y="T3"/>
                  </a:cxn>
                  <a:cxn ang="0">
                    <a:pos x="T5" y="T7"/>
                  </a:cxn>
                  <a:cxn ang="0">
                    <a:pos x="T9" y="T11"/>
                  </a:cxn>
                  <a:cxn ang="0">
                    <a:pos x="T13" y="T15"/>
                  </a:cxn>
                  <a:cxn ang="0">
                    <a:pos x="T17" y="T19"/>
                  </a:cxn>
                </a:cxnLst>
                <a:rect l="0" t="0" r="r" b="b"/>
                <a:pathLst>
                  <a:path w="169" h="151">
                    <a:moveTo>
                      <a:pt x="88" y="100"/>
                    </a:moveTo>
                    <a:lnTo>
                      <a:pt x="78" y="100"/>
                    </a:lnTo>
                    <a:lnTo>
                      <a:pt x="78" y="142"/>
                    </a:lnTo>
                    <a:lnTo>
                      <a:pt x="88" y="142"/>
                    </a:lnTo>
                    <a:lnTo>
                      <a:pt x="88" y="1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2" name="Freeform 445"/>
              <p:cNvSpPr/>
              <p:nvPr/>
            </p:nvSpPr>
            <p:spPr bwMode="auto">
              <a:xfrm>
                <a:off x="87" y="179"/>
                <a:ext cx="169" cy="151"/>
              </a:xfrm>
              <a:custGeom>
                <a:gdLst>
                  <a:gd name="T0" fmla="+- 0 213 87"/>
                  <a:gd name="T1" fmla="*/ T0 w 169"/>
                  <a:gd name="T2" fmla="+- 0 262 179"/>
                  <a:gd name="T3" fmla="*/ 262 h 151"/>
                  <a:gd name="T4" fmla="+- 0 204 87"/>
                  <a:gd name="T5" fmla="*/ T4 w 169"/>
                  <a:gd name="T6" fmla="+- 0 274 179"/>
                  <a:gd name="T7" fmla="*/ 274 h 151"/>
                  <a:gd name="T8" fmla="+- 0 114 87"/>
                  <a:gd name="T9" fmla="*/ T8 w 169"/>
                  <a:gd name="T10" fmla="+- 0 274 179"/>
                  <a:gd name="T11" fmla="*/ 274 h 151"/>
                  <a:gd name="T12" fmla="+- 0 121 87"/>
                  <a:gd name="T13" fmla="*/ T12 w 169"/>
                  <a:gd name="T14" fmla="+- 0 282 179"/>
                  <a:gd name="T15" fmla="*/ 282 h 151"/>
                  <a:gd name="T16" fmla="+- 0 126 87"/>
                  <a:gd name="T17" fmla="*/ T16 w 169"/>
                  <a:gd name="T18" fmla="+- 0 280 179"/>
                  <a:gd name="T19" fmla="*/ 280 h 151"/>
                  <a:gd name="T20" fmla="+- 0 133 87"/>
                  <a:gd name="T21" fmla="*/ T20 w 169"/>
                  <a:gd name="T22" fmla="+- 0 279 179"/>
                  <a:gd name="T23" fmla="*/ 279 h 151"/>
                  <a:gd name="T24" fmla="+- 0 227 87"/>
                  <a:gd name="T25" fmla="*/ T24 w 169"/>
                  <a:gd name="T26" fmla="+- 0 279 179"/>
                  <a:gd name="T27" fmla="*/ 279 h 151"/>
                  <a:gd name="T28" fmla="+- 0 228 87"/>
                  <a:gd name="T29" fmla="*/ T28 w 169"/>
                  <a:gd name="T30" fmla="+- 0 278 179"/>
                  <a:gd name="T31" fmla="*/ 278 h 151"/>
                  <a:gd name="T32" fmla="+- 0 228 87"/>
                  <a:gd name="T33" fmla="*/ T32 w 169"/>
                  <a:gd name="T34" fmla="+- 0 277 179"/>
                  <a:gd name="T35" fmla="*/ 277 h 151"/>
                  <a:gd name="T36" fmla="+- 0 228 87"/>
                  <a:gd name="T37" fmla="*/ T36 w 169"/>
                  <a:gd name="T38" fmla="+- 0 276 179"/>
                  <a:gd name="T39" fmla="*/ 276 h 151"/>
                  <a:gd name="T40" fmla="+- 0 226 87"/>
                  <a:gd name="T41" fmla="*/ T40 w 169"/>
                  <a:gd name="T42" fmla="+- 0 275 179"/>
                  <a:gd name="T43" fmla="*/ 275 h 151"/>
                  <a:gd name="T44" fmla="+- 0 213 87"/>
                  <a:gd name="T45" fmla="*/ T44 w 169"/>
                  <a:gd name="T46" fmla="+- 0 262 179"/>
                  <a:gd name="T47" fmla="*/ 262 h 1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9" h="151">
                    <a:moveTo>
                      <a:pt x="126" y="83"/>
                    </a:moveTo>
                    <a:lnTo>
                      <a:pt x="117" y="95"/>
                    </a:lnTo>
                    <a:lnTo>
                      <a:pt x="27" y="95"/>
                    </a:lnTo>
                    <a:lnTo>
                      <a:pt x="34" y="103"/>
                    </a:lnTo>
                    <a:lnTo>
                      <a:pt x="39" y="101"/>
                    </a:lnTo>
                    <a:lnTo>
                      <a:pt x="46" y="100"/>
                    </a:lnTo>
                    <a:lnTo>
                      <a:pt x="140" y="100"/>
                    </a:lnTo>
                    <a:lnTo>
                      <a:pt x="141" y="99"/>
                    </a:lnTo>
                    <a:lnTo>
                      <a:pt x="141" y="98"/>
                    </a:lnTo>
                    <a:lnTo>
                      <a:pt x="141" y="97"/>
                    </a:lnTo>
                    <a:lnTo>
                      <a:pt x="139" y="96"/>
                    </a:lnTo>
                    <a:lnTo>
                      <a:pt x="126"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3" name="Freeform 446"/>
              <p:cNvSpPr/>
              <p:nvPr/>
            </p:nvSpPr>
            <p:spPr bwMode="auto">
              <a:xfrm>
                <a:off x="87" y="179"/>
                <a:ext cx="169" cy="151"/>
              </a:xfrm>
              <a:custGeom>
                <a:gdLst>
                  <a:gd name="T0" fmla="+- 0 175 87"/>
                  <a:gd name="T1" fmla="*/ T0 w 169"/>
                  <a:gd name="T2" fmla="+- 0 243 179"/>
                  <a:gd name="T3" fmla="*/ 243 h 151"/>
                  <a:gd name="T4" fmla="+- 0 165 87"/>
                  <a:gd name="T5" fmla="*/ T4 w 169"/>
                  <a:gd name="T6" fmla="+- 0 243 179"/>
                  <a:gd name="T7" fmla="*/ 243 h 151"/>
                  <a:gd name="T8" fmla="+- 0 165 87"/>
                  <a:gd name="T9" fmla="*/ T8 w 169"/>
                  <a:gd name="T10" fmla="+- 0 274 179"/>
                  <a:gd name="T11" fmla="*/ 274 h 151"/>
                  <a:gd name="T12" fmla="+- 0 175 87"/>
                  <a:gd name="T13" fmla="*/ T12 w 169"/>
                  <a:gd name="T14" fmla="+- 0 274 179"/>
                  <a:gd name="T15" fmla="*/ 274 h 151"/>
                  <a:gd name="T16" fmla="+- 0 175 87"/>
                  <a:gd name="T17" fmla="*/ T16 w 169"/>
                  <a:gd name="T18" fmla="+- 0 243 179"/>
                  <a:gd name="T19" fmla="*/ 243 h 151"/>
                </a:gdLst>
                <a:cxnLst>
                  <a:cxn ang="0">
                    <a:pos x="T1" y="T3"/>
                  </a:cxn>
                  <a:cxn ang="0">
                    <a:pos x="T5" y="T7"/>
                  </a:cxn>
                  <a:cxn ang="0">
                    <a:pos x="T9" y="T11"/>
                  </a:cxn>
                  <a:cxn ang="0">
                    <a:pos x="T13" y="T15"/>
                  </a:cxn>
                  <a:cxn ang="0">
                    <a:pos x="T17" y="T19"/>
                  </a:cxn>
                </a:cxnLst>
                <a:rect l="0" t="0" r="r" b="b"/>
                <a:pathLst>
                  <a:path w="169" h="151">
                    <a:moveTo>
                      <a:pt x="88" y="64"/>
                    </a:moveTo>
                    <a:lnTo>
                      <a:pt x="78" y="64"/>
                    </a:lnTo>
                    <a:lnTo>
                      <a:pt x="78" y="95"/>
                    </a:lnTo>
                    <a:lnTo>
                      <a:pt x="88" y="95"/>
                    </a:lnTo>
                    <a:lnTo>
                      <a:pt x="88"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4" name="Freeform 447"/>
              <p:cNvSpPr/>
              <p:nvPr/>
            </p:nvSpPr>
            <p:spPr bwMode="auto">
              <a:xfrm>
                <a:off x="87" y="179"/>
                <a:ext cx="169" cy="151"/>
              </a:xfrm>
              <a:custGeom>
                <a:gdLst>
                  <a:gd name="T0" fmla="+- 0 162 87"/>
                  <a:gd name="T1" fmla="*/ T0 w 169"/>
                  <a:gd name="T2" fmla="+- 0 179 179"/>
                  <a:gd name="T3" fmla="*/ 179 h 151"/>
                  <a:gd name="T4" fmla="+- 0 122 87"/>
                  <a:gd name="T5" fmla="*/ T4 w 169"/>
                  <a:gd name="T6" fmla="+- 0 229 179"/>
                  <a:gd name="T7" fmla="*/ 229 h 151"/>
                  <a:gd name="T8" fmla="+- 0 87 87"/>
                  <a:gd name="T9" fmla="*/ T8 w 169"/>
                  <a:gd name="T10" fmla="+- 0 258 179"/>
                  <a:gd name="T11" fmla="*/ 258 h 151"/>
                  <a:gd name="T12" fmla="+- 0 96 87"/>
                  <a:gd name="T13" fmla="*/ T12 w 169"/>
                  <a:gd name="T14" fmla="+- 0 255 179"/>
                  <a:gd name="T15" fmla="*/ 255 h 151"/>
                  <a:gd name="T16" fmla="+- 0 111 87"/>
                  <a:gd name="T17" fmla="*/ T16 w 169"/>
                  <a:gd name="T18" fmla="+- 0 245 179"/>
                  <a:gd name="T19" fmla="*/ 245 h 151"/>
                  <a:gd name="T20" fmla="+- 0 127 87"/>
                  <a:gd name="T21" fmla="*/ T20 w 169"/>
                  <a:gd name="T22" fmla="+- 0 233 179"/>
                  <a:gd name="T23" fmla="*/ 233 h 151"/>
                  <a:gd name="T24" fmla="+- 0 144 87"/>
                  <a:gd name="T25" fmla="*/ T24 w 169"/>
                  <a:gd name="T26" fmla="+- 0 218 179"/>
                  <a:gd name="T27" fmla="*/ 218 h 151"/>
                  <a:gd name="T28" fmla="+- 0 158 87"/>
                  <a:gd name="T29" fmla="*/ T28 w 169"/>
                  <a:gd name="T30" fmla="+- 0 204 179"/>
                  <a:gd name="T31" fmla="*/ 204 h 151"/>
                  <a:gd name="T32" fmla="+- 0 175 87"/>
                  <a:gd name="T33" fmla="*/ T32 w 169"/>
                  <a:gd name="T34" fmla="+- 0 191 179"/>
                  <a:gd name="T35" fmla="*/ 191 h 151"/>
                  <a:gd name="T36" fmla="+- 0 181 87"/>
                  <a:gd name="T37" fmla="*/ T36 w 169"/>
                  <a:gd name="T38" fmla="+- 0 191 179"/>
                  <a:gd name="T39" fmla="*/ 191 h 151"/>
                  <a:gd name="T40" fmla="+- 0 177 87"/>
                  <a:gd name="T41" fmla="*/ T40 w 169"/>
                  <a:gd name="T42" fmla="+- 0 185 179"/>
                  <a:gd name="T43" fmla="*/ 185 h 151"/>
                  <a:gd name="T44" fmla="+- 0 181 87"/>
                  <a:gd name="T45" fmla="*/ T44 w 169"/>
                  <a:gd name="T46" fmla="+- 0 183 179"/>
                  <a:gd name="T47" fmla="*/ 183 h 151"/>
                  <a:gd name="T48" fmla="+- 0 183 87"/>
                  <a:gd name="T49" fmla="*/ T48 w 169"/>
                  <a:gd name="T50" fmla="+- 0 183 179"/>
                  <a:gd name="T51" fmla="*/ 183 h 151"/>
                  <a:gd name="T52" fmla="+- 0 183 87"/>
                  <a:gd name="T53" fmla="*/ T52 w 169"/>
                  <a:gd name="T54" fmla="+- 0 182 179"/>
                  <a:gd name="T55" fmla="*/ 182 h 151"/>
                  <a:gd name="T56" fmla="+- 0 184 87"/>
                  <a:gd name="T57" fmla="*/ T56 w 169"/>
                  <a:gd name="T58" fmla="+- 0 181 179"/>
                  <a:gd name="T59" fmla="*/ 181 h 151"/>
                  <a:gd name="T60" fmla="+- 0 183 87"/>
                  <a:gd name="T61" fmla="*/ T60 w 169"/>
                  <a:gd name="T62" fmla="+- 0 181 179"/>
                  <a:gd name="T63" fmla="*/ 181 h 151"/>
                  <a:gd name="T64" fmla="+- 0 182 87"/>
                  <a:gd name="T65" fmla="*/ T64 w 169"/>
                  <a:gd name="T66" fmla="+- 0 180 179"/>
                  <a:gd name="T67" fmla="*/ 180 h 151"/>
                  <a:gd name="T68" fmla="+- 0 162 87"/>
                  <a:gd name="T69" fmla="*/ T68 w 169"/>
                  <a:gd name="T70" fmla="+- 0 179 179"/>
                  <a:gd name="T71" fmla="*/ 179 h 1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9" h="151">
                    <a:moveTo>
                      <a:pt x="75" y="0"/>
                    </a:moveTo>
                    <a:lnTo>
                      <a:pt x="35" y="50"/>
                    </a:lnTo>
                    <a:lnTo>
                      <a:pt x="0" y="79"/>
                    </a:lnTo>
                    <a:lnTo>
                      <a:pt x="9" y="76"/>
                    </a:lnTo>
                    <a:lnTo>
                      <a:pt x="24" y="66"/>
                    </a:lnTo>
                    <a:lnTo>
                      <a:pt x="40" y="54"/>
                    </a:lnTo>
                    <a:lnTo>
                      <a:pt x="57" y="39"/>
                    </a:lnTo>
                    <a:lnTo>
                      <a:pt x="71" y="25"/>
                    </a:lnTo>
                    <a:lnTo>
                      <a:pt x="88" y="12"/>
                    </a:lnTo>
                    <a:lnTo>
                      <a:pt x="94" y="12"/>
                    </a:lnTo>
                    <a:lnTo>
                      <a:pt x="90" y="6"/>
                    </a:lnTo>
                    <a:lnTo>
                      <a:pt x="94" y="4"/>
                    </a:lnTo>
                    <a:lnTo>
                      <a:pt x="96" y="4"/>
                    </a:lnTo>
                    <a:lnTo>
                      <a:pt x="96" y="3"/>
                    </a:lnTo>
                    <a:lnTo>
                      <a:pt x="97" y="2"/>
                    </a:lnTo>
                    <a:lnTo>
                      <a:pt x="96" y="2"/>
                    </a:lnTo>
                    <a:lnTo>
                      <a:pt x="95" y="1"/>
                    </a:lnTo>
                    <a:lnTo>
                      <a:pt x="7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5" name="Freeform 448"/>
              <p:cNvSpPr/>
              <p:nvPr/>
            </p:nvSpPr>
            <p:spPr bwMode="auto">
              <a:xfrm>
                <a:off x="87" y="179"/>
                <a:ext cx="169" cy="151"/>
              </a:xfrm>
              <a:custGeom>
                <a:gdLst>
                  <a:gd name="T0" fmla="+- 0 204 87"/>
                  <a:gd name="T1" fmla="*/ T0 w 169"/>
                  <a:gd name="T2" fmla="+- 0 229 179"/>
                  <a:gd name="T3" fmla="*/ 229 h 151"/>
                  <a:gd name="T4" fmla="+- 0 197 87"/>
                  <a:gd name="T5" fmla="*/ T4 w 169"/>
                  <a:gd name="T6" fmla="+- 0 238 179"/>
                  <a:gd name="T7" fmla="*/ 238 h 151"/>
                  <a:gd name="T8" fmla="+- 0 123 87"/>
                  <a:gd name="T9" fmla="*/ T8 w 169"/>
                  <a:gd name="T10" fmla="+- 0 238 179"/>
                  <a:gd name="T11" fmla="*/ 238 h 151"/>
                  <a:gd name="T12" fmla="+- 0 130 87"/>
                  <a:gd name="T13" fmla="*/ T12 w 169"/>
                  <a:gd name="T14" fmla="+- 0 246 179"/>
                  <a:gd name="T15" fmla="*/ 246 h 151"/>
                  <a:gd name="T16" fmla="+- 0 135 87"/>
                  <a:gd name="T17" fmla="*/ T16 w 169"/>
                  <a:gd name="T18" fmla="+- 0 244 179"/>
                  <a:gd name="T19" fmla="*/ 244 h 151"/>
                  <a:gd name="T20" fmla="+- 0 140 87"/>
                  <a:gd name="T21" fmla="*/ T20 w 169"/>
                  <a:gd name="T22" fmla="+- 0 243 179"/>
                  <a:gd name="T23" fmla="*/ 243 h 151"/>
                  <a:gd name="T24" fmla="+- 0 146 87"/>
                  <a:gd name="T25" fmla="*/ T24 w 169"/>
                  <a:gd name="T26" fmla="+- 0 243 179"/>
                  <a:gd name="T27" fmla="*/ 243 h 151"/>
                  <a:gd name="T28" fmla="+- 0 216 87"/>
                  <a:gd name="T29" fmla="*/ T28 w 169"/>
                  <a:gd name="T30" fmla="+- 0 243 179"/>
                  <a:gd name="T31" fmla="*/ 243 h 151"/>
                  <a:gd name="T32" fmla="+- 0 217 87"/>
                  <a:gd name="T33" fmla="*/ T32 w 169"/>
                  <a:gd name="T34" fmla="+- 0 242 179"/>
                  <a:gd name="T35" fmla="*/ 242 h 151"/>
                  <a:gd name="T36" fmla="+- 0 217 87"/>
                  <a:gd name="T37" fmla="*/ T36 w 169"/>
                  <a:gd name="T38" fmla="+- 0 242 179"/>
                  <a:gd name="T39" fmla="*/ 242 h 151"/>
                  <a:gd name="T40" fmla="+- 0 217 87"/>
                  <a:gd name="T41" fmla="*/ T40 w 169"/>
                  <a:gd name="T42" fmla="+- 0 241 179"/>
                  <a:gd name="T43" fmla="*/ 241 h 151"/>
                  <a:gd name="T44" fmla="+- 0 215 87"/>
                  <a:gd name="T45" fmla="*/ T44 w 169"/>
                  <a:gd name="T46" fmla="+- 0 239 179"/>
                  <a:gd name="T47" fmla="*/ 239 h 151"/>
                  <a:gd name="T48" fmla="+- 0 204 87"/>
                  <a:gd name="T49" fmla="*/ T48 w 169"/>
                  <a:gd name="T50" fmla="+- 0 229 179"/>
                  <a:gd name="T51" fmla="*/ 229 h 1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9" h="151">
                    <a:moveTo>
                      <a:pt x="117" y="50"/>
                    </a:moveTo>
                    <a:lnTo>
                      <a:pt x="110" y="59"/>
                    </a:lnTo>
                    <a:lnTo>
                      <a:pt x="36" y="59"/>
                    </a:lnTo>
                    <a:lnTo>
                      <a:pt x="43" y="67"/>
                    </a:lnTo>
                    <a:lnTo>
                      <a:pt x="48" y="65"/>
                    </a:lnTo>
                    <a:lnTo>
                      <a:pt x="53" y="64"/>
                    </a:lnTo>
                    <a:lnTo>
                      <a:pt x="59" y="64"/>
                    </a:lnTo>
                    <a:lnTo>
                      <a:pt x="129" y="64"/>
                    </a:lnTo>
                    <a:lnTo>
                      <a:pt x="130" y="63"/>
                    </a:lnTo>
                    <a:lnTo>
                      <a:pt x="130" y="62"/>
                    </a:lnTo>
                    <a:lnTo>
                      <a:pt x="128" y="60"/>
                    </a:lnTo>
                    <a:lnTo>
                      <a:pt x="117"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86" name="Freeform 449"/>
              <p:cNvSpPr/>
              <p:nvPr/>
            </p:nvSpPr>
            <p:spPr bwMode="auto">
              <a:xfrm>
                <a:off x="87" y="179"/>
                <a:ext cx="169" cy="151"/>
              </a:xfrm>
              <a:custGeom>
                <a:gdLst>
                  <a:gd name="T0" fmla="+- 0 181 87"/>
                  <a:gd name="T1" fmla="*/ T0 w 169"/>
                  <a:gd name="T2" fmla="+- 0 191 179"/>
                  <a:gd name="T3" fmla="*/ 191 h 151"/>
                  <a:gd name="T4" fmla="+- 0 175 87"/>
                  <a:gd name="T5" fmla="*/ T4 w 169"/>
                  <a:gd name="T6" fmla="+- 0 191 179"/>
                  <a:gd name="T7" fmla="*/ 191 h 151"/>
                  <a:gd name="T8" fmla="+- 0 186 87"/>
                  <a:gd name="T9" fmla="*/ T8 w 169"/>
                  <a:gd name="T10" fmla="+- 0 206 179"/>
                  <a:gd name="T11" fmla="*/ 206 h 151"/>
                  <a:gd name="T12" fmla="+- 0 200 87"/>
                  <a:gd name="T13" fmla="*/ T12 w 169"/>
                  <a:gd name="T14" fmla="+- 0 222 179"/>
                  <a:gd name="T15" fmla="*/ 222 h 151"/>
                  <a:gd name="T16" fmla="+- 0 215 87"/>
                  <a:gd name="T17" fmla="*/ T16 w 169"/>
                  <a:gd name="T18" fmla="+- 0 233 179"/>
                  <a:gd name="T19" fmla="*/ 233 h 151"/>
                  <a:gd name="T20" fmla="+- 0 237 87"/>
                  <a:gd name="T21" fmla="*/ T20 w 169"/>
                  <a:gd name="T22" fmla="+- 0 245 179"/>
                  <a:gd name="T23" fmla="*/ 245 h 151"/>
                  <a:gd name="T24" fmla="+- 0 239 87"/>
                  <a:gd name="T25" fmla="*/ T24 w 169"/>
                  <a:gd name="T26" fmla="+- 0 243 179"/>
                  <a:gd name="T27" fmla="*/ 243 h 151"/>
                  <a:gd name="T28" fmla="+- 0 242 87"/>
                  <a:gd name="T29" fmla="*/ T28 w 169"/>
                  <a:gd name="T30" fmla="+- 0 241 179"/>
                  <a:gd name="T31" fmla="*/ 241 h 151"/>
                  <a:gd name="T32" fmla="+- 0 246 87"/>
                  <a:gd name="T33" fmla="*/ T32 w 169"/>
                  <a:gd name="T34" fmla="+- 0 239 179"/>
                  <a:gd name="T35" fmla="*/ 239 h 151"/>
                  <a:gd name="T36" fmla="+- 0 250 87"/>
                  <a:gd name="T37" fmla="*/ T36 w 169"/>
                  <a:gd name="T38" fmla="+- 0 238 179"/>
                  <a:gd name="T39" fmla="*/ 238 h 151"/>
                  <a:gd name="T40" fmla="+- 0 255 87"/>
                  <a:gd name="T41" fmla="*/ T40 w 169"/>
                  <a:gd name="T42" fmla="+- 0 237 179"/>
                  <a:gd name="T43" fmla="*/ 237 h 151"/>
                  <a:gd name="T44" fmla="+- 0 255 87"/>
                  <a:gd name="T45" fmla="*/ T44 w 169"/>
                  <a:gd name="T46" fmla="+- 0 235 179"/>
                  <a:gd name="T47" fmla="*/ 235 h 151"/>
                  <a:gd name="T48" fmla="+- 0 191 87"/>
                  <a:gd name="T49" fmla="*/ T48 w 169"/>
                  <a:gd name="T50" fmla="+- 0 202 179"/>
                  <a:gd name="T51" fmla="*/ 202 h 151"/>
                  <a:gd name="T52" fmla="+- 0 184 87"/>
                  <a:gd name="T53" fmla="*/ T52 w 169"/>
                  <a:gd name="T54" fmla="+- 0 194 179"/>
                  <a:gd name="T55" fmla="*/ 194 h 151"/>
                  <a:gd name="T56" fmla="+- 0 181 87"/>
                  <a:gd name="T57" fmla="*/ T56 w 169"/>
                  <a:gd name="T58" fmla="+- 0 191 179"/>
                  <a:gd name="T59" fmla="*/ 191 h 151"/>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9" h="151">
                    <a:moveTo>
                      <a:pt x="94" y="12"/>
                    </a:moveTo>
                    <a:lnTo>
                      <a:pt x="88" y="12"/>
                    </a:lnTo>
                    <a:lnTo>
                      <a:pt x="99" y="27"/>
                    </a:lnTo>
                    <a:lnTo>
                      <a:pt x="113" y="43"/>
                    </a:lnTo>
                    <a:lnTo>
                      <a:pt x="128" y="54"/>
                    </a:lnTo>
                    <a:lnTo>
                      <a:pt x="150" y="66"/>
                    </a:lnTo>
                    <a:lnTo>
                      <a:pt x="152" y="64"/>
                    </a:lnTo>
                    <a:lnTo>
                      <a:pt x="155" y="62"/>
                    </a:lnTo>
                    <a:lnTo>
                      <a:pt x="159" y="60"/>
                    </a:lnTo>
                    <a:lnTo>
                      <a:pt x="163" y="59"/>
                    </a:lnTo>
                    <a:lnTo>
                      <a:pt x="168" y="58"/>
                    </a:lnTo>
                    <a:lnTo>
                      <a:pt x="168" y="56"/>
                    </a:lnTo>
                    <a:lnTo>
                      <a:pt x="104" y="23"/>
                    </a:lnTo>
                    <a:lnTo>
                      <a:pt x="97" y="15"/>
                    </a:lnTo>
                    <a:lnTo>
                      <a:pt x="94" y="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0" name="Group 450"/>
            <p:cNvGrpSpPr/>
            <p:nvPr/>
          </p:nvGrpSpPr>
          <p:grpSpPr>
            <a:xfrm>
              <a:off x="266" y="174"/>
              <a:ext cx="166" cy="164"/>
              <a:chOff x="266" y="174"/>
              <a:chExt cx="166" cy="164"/>
            </a:xfrm>
          </p:grpSpPr>
          <p:sp>
            <p:nvSpPr>
              <p:cNvPr id="2467" name="Freeform 451"/>
              <p:cNvSpPr/>
              <p:nvPr/>
            </p:nvSpPr>
            <p:spPr bwMode="auto">
              <a:xfrm>
                <a:off x="266" y="174"/>
                <a:ext cx="166" cy="164"/>
              </a:xfrm>
              <a:custGeom>
                <a:gdLst>
                  <a:gd name="T0" fmla="+- 0 335 266"/>
                  <a:gd name="T1" fmla="*/ T0 w 166"/>
                  <a:gd name="T2" fmla="+- 0 288 174"/>
                  <a:gd name="T3" fmla="*/ 288 h 164"/>
                  <a:gd name="T4" fmla="+- 0 325 266"/>
                  <a:gd name="T5" fmla="*/ T4 w 166"/>
                  <a:gd name="T6" fmla="+- 0 288 174"/>
                  <a:gd name="T7" fmla="*/ 288 h 164"/>
                  <a:gd name="T8" fmla="+- 0 325 266"/>
                  <a:gd name="T9" fmla="*/ T8 w 166"/>
                  <a:gd name="T10" fmla="+- 0 317 174"/>
                  <a:gd name="T11" fmla="*/ 317 h 164"/>
                  <a:gd name="T12" fmla="+- 0 324 266"/>
                  <a:gd name="T13" fmla="*/ T12 w 166"/>
                  <a:gd name="T14" fmla="+- 0 338 174"/>
                  <a:gd name="T15" fmla="*/ 338 h 164"/>
                  <a:gd name="T16" fmla="+- 0 330 266"/>
                  <a:gd name="T17" fmla="*/ T16 w 166"/>
                  <a:gd name="T18" fmla="+- 0 336 174"/>
                  <a:gd name="T19" fmla="*/ 336 h 164"/>
                  <a:gd name="T20" fmla="+- 0 334 266"/>
                  <a:gd name="T21" fmla="*/ T20 w 166"/>
                  <a:gd name="T22" fmla="+- 0 334 174"/>
                  <a:gd name="T23" fmla="*/ 334 h 164"/>
                  <a:gd name="T24" fmla="+- 0 336 266"/>
                  <a:gd name="T25" fmla="*/ T24 w 166"/>
                  <a:gd name="T26" fmla="+- 0 332 174"/>
                  <a:gd name="T27" fmla="*/ 332 h 164"/>
                  <a:gd name="T28" fmla="+- 0 335 266"/>
                  <a:gd name="T29" fmla="*/ T28 w 166"/>
                  <a:gd name="T30" fmla="+- 0 313 174"/>
                  <a:gd name="T31" fmla="*/ 313 h 164"/>
                  <a:gd name="T32" fmla="+- 0 335 266"/>
                  <a:gd name="T33" fmla="*/ T32 w 166"/>
                  <a:gd name="T34" fmla="+- 0 288 174"/>
                  <a:gd name="T35" fmla="*/ 28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6" h="164">
                    <a:moveTo>
                      <a:pt x="69" y="114"/>
                    </a:moveTo>
                    <a:lnTo>
                      <a:pt x="59" y="114"/>
                    </a:lnTo>
                    <a:lnTo>
                      <a:pt x="59" y="143"/>
                    </a:lnTo>
                    <a:lnTo>
                      <a:pt x="58" y="164"/>
                    </a:lnTo>
                    <a:lnTo>
                      <a:pt x="64" y="162"/>
                    </a:lnTo>
                    <a:lnTo>
                      <a:pt x="68" y="160"/>
                    </a:lnTo>
                    <a:lnTo>
                      <a:pt x="70" y="158"/>
                    </a:lnTo>
                    <a:lnTo>
                      <a:pt x="69" y="139"/>
                    </a:lnTo>
                    <a:lnTo>
                      <a:pt x="69"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8" name="Freeform 452"/>
              <p:cNvSpPr/>
              <p:nvPr/>
            </p:nvSpPr>
            <p:spPr bwMode="auto">
              <a:xfrm>
                <a:off x="266" y="174"/>
                <a:ext cx="166" cy="164"/>
              </a:xfrm>
              <a:custGeom>
                <a:gdLst>
                  <a:gd name="T0" fmla="+- 0 400 266"/>
                  <a:gd name="T1" fmla="*/ T0 w 166"/>
                  <a:gd name="T2" fmla="+- 0 275 174"/>
                  <a:gd name="T3" fmla="*/ 275 h 164"/>
                  <a:gd name="T4" fmla="+- 0 399 266"/>
                  <a:gd name="T5" fmla="*/ T4 w 166"/>
                  <a:gd name="T6" fmla="+- 0 276 174"/>
                  <a:gd name="T7" fmla="*/ 276 h 164"/>
                  <a:gd name="T8" fmla="+- 0 408 266"/>
                  <a:gd name="T9" fmla="*/ T8 w 166"/>
                  <a:gd name="T10" fmla="+- 0 292 174"/>
                  <a:gd name="T11" fmla="*/ 292 h 164"/>
                  <a:gd name="T12" fmla="+- 0 414 266"/>
                  <a:gd name="T13" fmla="*/ T12 w 166"/>
                  <a:gd name="T14" fmla="+- 0 302 174"/>
                  <a:gd name="T15" fmla="*/ 302 h 164"/>
                  <a:gd name="T16" fmla="+- 0 418 266"/>
                  <a:gd name="T17" fmla="*/ T16 w 166"/>
                  <a:gd name="T18" fmla="+- 0 313 174"/>
                  <a:gd name="T19" fmla="*/ 313 h 164"/>
                  <a:gd name="T20" fmla="+- 0 419 266"/>
                  <a:gd name="T21" fmla="*/ T20 w 166"/>
                  <a:gd name="T22" fmla="+- 0 317 174"/>
                  <a:gd name="T23" fmla="*/ 317 h 164"/>
                  <a:gd name="T24" fmla="+- 0 421 266"/>
                  <a:gd name="T25" fmla="*/ T24 w 166"/>
                  <a:gd name="T26" fmla="+- 0 323 174"/>
                  <a:gd name="T27" fmla="*/ 323 h 164"/>
                  <a:gd name="T28" fmla="+- 0 421 266"/>
                  <a:gd name="T29" fmla="*/ T28 w 166"/>
                  <a:gd name="T30" fmla="+- 0 325 174"/>
                  <a:gd name="T31" fmla="*/ 325 h 164"/>
                  <a:gd name="T32" fmla="+- 0 422 266"/>
                  <a:gd name="T33" fmla="*/ T32 w 166"/>
                  <a:gd name="T34" fmla="+- 0 327 174"/>
                  <a:gd name="T35" fmla="*/ 327 h 164"/>
                  <a:gd name="T36" fmla="+- 0 422 266"/>
                  <a:gd name="T37" fmla="*/ T36 w 166"/>
                  <a:gd name="T38" fmla="+- 0 328 174"/>
                  <a:gd name="T39" fmla="*/ 328 h 164"/>
                  <a:gd name="T40" fmla="+- 0 423 266"/>
                  <a:gd name="T41" fmla="*/ T40 w 166"/>
                  <a:gd name="T42" fmla="+- 0 328 174"/>
                  <a:gd name="T43" fmla="*/ 328 h 164"/>
                  <a:gd name="T44" fmla="+- 0 427 266"/>
                  <a:gd name="T45" fmla="*/ T44 w 166"/>
                  <a:gd name="T46" fmla="+- 0 329 174"/>
                  <a:gd name="T47" fmla="*/ 329 h 164"/>
                  <a:gd name="T48" fmla="+- 0 429 266"/>
                  <a:gd name="T49" fmla="*/ T48 w 166"/>
                  <a:gd name="T50" fmla="+- 0 326 174"/>
                  <a:gd name="T51" fmla="*/ 326 h 164"/>
                  <a:gd name="T52" fmla="+- 0 431 266"/>
                  <a:gd name="T53" fmla="*/ T52 w 166"/>
                  <a:gd name="T54" fmla="+- 0 320 174"/>
                  <a:gd name="T55" fmla="*/ 320 h 164"/>
                  <a:gd name="T56" fmla="+- 0 431 266"/>
                  <a:gd name="T57" fmla="*/ T56 w 166"/>
                  <a:gd name="T58" fmla="+- 0 319 174"/>
                  <a:gd name="T59" fmla="*/ 319 h 164"/>
                  <a:gd name="T60" fmla="+- 0 431 266"/>
                  <a:gd name="T61" fmla="*/ T60 w 166"/>
                  <a:gd name="T62" fmla="+- 0 314 174"/>
                  <a:gd name="T63" fmla="*/ 314 h 164"/>
                  <a:gd name="T64" fmla="+- 0 430 266"/>
                  <a:gd name="T65" fmla="*/ T64 w 166"/>
                  <a:gd name="T66" fmla="+- 0 311 174"/>
                  <a:gd name="T67" fmla="*/ 311 h 164"/>
                  <a:gd name="T68" fmla="+- 0 426 266"/>
                  <a:gd name="T69" fmla="*/ T68 w 166"/>
                  <a:gd name="T70" fmla="+- 0 306 174"/>
                  <a:gd name="T71" fmla="*/ 306 h 164"/>
                  <a:gd name="T72" fmla="+- 0 418 266"/>
                  <a:gd name="T73" fmla="*/ T72 w 166"/>
                  <a:gd name="T74" fmla="+- 0 294 174"/>
                  <a:gd name="T75" fmla="*/ 294 h 164"/>
                  <a:gd name="T76" fmla="+- 0 400 266"/>
                  <a:gd name="T77" fmla="*/ T76 w 166"/>
                  <a:gd name="T78" fmla="+- 0 275 174"/>
                  <a:gd name="T79" fmla="*/ 27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6" h="164">
                    <a:moveTo>
                      <a:pt x="134" y="101"/>
                    </a:moveTo>
                    <a:lnTo>
                      <a:pt x="133" y="102"/>
                    </a:lnTo>
                    <a:lnTo>
                      <a:pt x="142" y="118"/>
                    </a:lnTo>
                    <a:lnTo>
                      <a:pt x="148" y="128"/>
                    </a:lnTo>
                    <a:lnTo>
                      <a:pt x="152" y="139"/>
                    </a:lnTo>
                    <a:lnTo>
                      <a:pt x="153" y="143"/>
                    </a:lnTo>
                    <a:lnTo>
                      <a:pt x="155" y="149"/>
                    </a:lnTo>
                    <a:lnTo>
                      <a:pt x="155" y="151"/>
                    </a:lnTo>
                    <a:lnTo>
                      <a:pt x="156" y="153"/>
                    </a:lnTo>
                    <a:lnTo>
                      <a:pt x="156" y="154"/>
                    </a:lnTo>
                    <a:lnTo>
                      <a:pt x="157" y="154"/>
                    </a:lnTo>
                    <a:lnTo>
                      <a:pt x="161" y="155"/>
                    </a:lnTo>
                    <a:lnTo>
                      <a:pt x="163" y="152"/>
                    </a:lnTo>
                    <a:lnTo>
                      <a:pt x="165" y="146"/>
                    </a:lnTo>
                    <a:lnTo>
                      <a:pt x="165" y="145"/>
                    </a:lnTo>
                    <a:lnTo>
                      <a:pt x="165" y="140"/>
                    </a:lnTo>
                    <a:lnTo>
                      <a:pt x="164" y="137"/>
                    </a:lnTo>
                    <a:lnTo>
                      <a:pt x="160" y="132"/>
                    </a:lnTo>
                    <a:lnTo>
                      <a:pt x="152" y="120"/>
                    </a:lnTo>
                    <a:lnTo>
                      <a:pt x="134"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9" name="Freeform 453"/>
              <p:cNvSpPr/>
              <p:nvPr/>
            </p:nvSpPr>
            <p:spPr bwMode="auto">
              <a:xfrm>
                <a:off x="266" y="174"/>
                <a:ext cx="166" cy="164"/>
              </a:xfrm>
              <a:custGeom>
                <a:gdLst>
                  <a:gd name="T0" fmla="+- 0 373 266"/>
                  <a:gd name="T1" fmla="*/ T0 w 166"/>
                  <a:gd name="T2" fmla="+- 0 269 174"/>
                  <a:gd name="T3" fmla="*/ 269 h 164"/>
                  <a:gd name="T4" fmla="+- 0 342 266"/>
                  <a:gd name="T5" fmla="*/ T4 w 166"/>
                  <a:gd name="T6" fmla="+- 0 326 174"/>
                  <a:gd name="T7" fmla="*/ 326 h 164"/>
                  <a:gd name="T8" fmla="+- 0 344 266"/>
                  <a:gd name="T9" fmla="*/ T8 w 166"/>
                  <a:gd name="T10" fmla="+- 0 328 174"/>
                  <a:gd name="T11" fmla="*/ 328 h 164"/>
                  <a:gd name="T12" fmla="+- 0 353 266"/>
                  <a:gd name="T13" fmla="*/ T12 w 166"/>
                  <a:gd name="T14" fmla="+- 0 319 174"/>
                  <a:gd name="T15" fmla="*/ 319 h 164"/>
                  <a:gd name="T16" fmla="+- 0 360 266"/>
                  <a:gd name="T17" fmla="*/ T16 w 166"/>
                  <a:gd name="T18" fmla="+- 0 311 174"/>
                  <a:gd name="T19" fmla="*/ 311 h 164"/>
                  <a:gd name="T20" fmla="+- 0 373 266"/>
                  <a:gd name="T21" fmla="*/ T20 w 166"/>
                  <a:gd name="T22" fmla="+- 0 294 174"/>
                  <a:gd name="T23" fmla="*/ 294 h 164"/>
                  <a:gd name="T24" fmla="+- 0 378 266"/>
                  <a:gd name="T25" fmla="*/ T24 w 166"/>
                  <a:gd name="T26" fmla="+- 0 288 174"/>
                  <a:gd name="T27" fmla="*/ 288 h 164"/>
                  <a:gd name="T28" fmla="+- 0 382 266"/>
                  <a:gd name="T29" fmla="*/ T28 w 166"/>
                  <a:gd name="T30" fmla="+- 0 283 174"/>
                  <a:gd name="T31" fmla="*/ 283 h 164"/>
                  <a:gd name="T32" fmla="+- 0 388 266"/>
                  <a:gd name="T33" fmla="*/ T32 w 166"/>
                  <a:gd name="T34" fmla="+- 0 282 174"/>
                  <a:gd name="T35" fmla="*/ 282 h 164"/>
                  <a:gd name="T36" fmla="+- 0 389 266"/>
                  <a:gd name="T37" fmla="*/ T36 w 166"/>
                  <a:gd name="T38" fmla="+- 0 281 174"/>
                  <a:gd name="T39" fmla="*/ 281 h 164"/>
                  <a:gd name="T40" fmla="+- 0 389 266"/>
                  <a:gd name="T41" fmla="*/ T40 w 166"/>
                  <a:gd name="T42" fmla="+- 0 281 174"/>
                  <a:gd name="T43" fmla="*/ 281 h 164"/>
                  <a:gd name="T44" fmla="+- 0 388 266"/>
                  <a:gd name="T45" fmla="*/ T44 w 166"/>
                  <a:gd name="T46" fmla="+- 0 280 174"/>
                  <a:gd name="T47" fmla="*/ 280 h 164"/>
                  <a:gd name="T48" fmla="+- 0 386 266"/>
                  <a:gd name="T49" fmla="*/ T48 w 166"/>
                  <a:gd name="T50" fmla="+- 0 278 174"/>
                  <a:gd name="T51" fmla="*/ 278 h 164"/>
                  <a:gd name="T52" fmla="+- 0 373 266"/>
                  <a:gd name="T53" fmla="*/ T52 w 166"/>
                  <a:gd name="T54" fmla="+- 0 269 174"/>
                  <a:gd name="T55" fmla="*/ 269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6" h="164">
                    <a:moveTo>
                      <a:pt x="107" y="95"/>
                    </a:moveTo>
                    <a:lnTo>
                      <a:pt x="76" y="152"/>
                    </a:lnTo>
                    <a:lnTo>
                      <a:pt x="78" y="154"/>
                    </a:lnTo>
                    <a:lnTo>
                      <a:pt x="87" y="145"/>
                    </a:lnTo>
                    <a:lnTo>
                      <a:pt x="94" y="137"/>
                    </a:lnTo>
                    <a:lnTo>
                      <a:pt x="107" y="120"/>
                    </a:lnTo>
                    <a:lnTo>
                      <a:pt x="112" y="114"/>
                    </a:lnTo>
                    <a:lnTo>
                      <a:pt x="116" y="109"/>
                    </a:lnTo>
                    <a:lnTo>
                      <a:pt x="122" y="108"/>
                    </a:lnTo>
                    <a:lnTo>
                      <a:pt x="123" y="107"/>
                    </a:lnTo>
                    <a:lnTo>
                      <a:pt x="122" y="106"/>
                    </a:lnTo>
                    <a:lnTo>
                      <a:pt x="120" y="104"/>
                    </a:lnTo>
                    <a:lnTo>
                      <a:pt x="107"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0" name="Freeform 454"/>
              <p:cNvSpPr/>
              <p:nvPr/>
            </p:nvSpPr>
            <p:spPr bwMode="auto">
              <a:xfrm>
                <a:off x="266" y="174"/>
                <a:ext cx="166" cy="164"/>
              </a:xfrm>
              <a:custGeom>
                <a:gdLst>
                  <a:gd name="T0" fmla="+- 0 297 266"/>
                  <a:gd name="T1" fmla="*/ T0 w 166"/>
                  <a:gd name="T2" fmla="+- 0 188 174"/>
                  <a:gd name="T3" fmla="*/ 188 h 164"/>
                  <a:gd name="T4" fmla="+- 0 288 266"/>
                  <a:gd name="T5" fmla="*/ T4 w 166"/>
                  <a:gd name="T6" fmla="+- 0 188 174"/>
                  <a:gd name="T7" fmla="*/ 188 h 164"/>
                  <a:gd name="T8" fmla="+- 0 288 266"/>
                  <a:gd name="T9" fmla="*/ T8 w 166"/>
                  <a:gd name="T10" fmla="+- 0 292 174"/>
                  <a:gd name="T11" fmla="*/ 292 h 164"/>
                  <a:gd name="T12" fmla="+- 0 283 266"/>
                  <a:gd name="T13" fmla="*/ T12 w 166"/>
                  <a:gd name="T14" fmla="+- 0 294 174"/>
                  <a:gd name="T15" fmla="*/ 294 h 164"/>
                  <a:gd name="T16" fmla="+- 0 276 266"/>
                  <a:gd name="T17" fmla="*/ T16 w 166"/>
                  <a:gd name="T18" fmla="+- 0 296 174"/>
                  <a:gd name="T19" fmla="*/ 296 h 164"/>
                  <a:gd name="T20" fmla="+- 0 266 266"/>
                  <a:gd name="T21" fmla="*/ T20 w 166"/>
                  <a:gd name="T22" fmla="+- 0 298 174"/>
                  <a:gd name="T23" fmla="*/ 298 h 164"/>
                  <a:gd name="T24" fmla="+- 0 285 266"/>
                  <a:gd name="T25" fmla="*/ T24 w 166"/>
                  <a:gd name="T26" fmla="+- 0 305 174"/>
                  <a:gd name="T27" fmla="*/ 305 h 164"/>
                  <a:gd name="T28" fmla="+- 0 302 266"/>
                  <a:gd name="T29" fmla="*/ T28 w 166"/>
                  <a:gd name="T30" fmla="+- 0 296 174"/>
                  <a:gd name="T31" fmla="*/ 296 h 164"/>
                  <a:gd name="T32" fmla="+- 0 319 266"/>
                  <a:gd name="T33" fmla="*/ T32 w 166"/>
                  <a:gd name="T34" fmla="+- 0 290 174"/>
                  <a:gd name="T35" fmla="*/ 290 h 164"/>
                  <a:gd name="T36" fmla="+- 0 297 266"/>
                  <a:gd name="T37" fmla="*/ T36 w 166"/>
                  <a:gd name="T38" fmla="+- 0 290 174"/>
                  <a:gd name="T39" fmla="*/ 290 h 164"/>
                  <a:gd name="T40" fmla="+- 0 297 266"/>
                  <a:gd name="T41" fmla="*/ T40 w 166"/>
                  <a:gd name="T42" fmla="+- 0 258 174"/>
                  <a:gd name="T43" fmla="*/ 258 h 164"/>
                  <a:gd name="T44" fmla="+- 0 335 266"/>
                  <a:gd name="T45" fmla="*/ T44 w 166"/>
                  <a:gd name="T46" fmla="+- 0 258 174"/>
                  <a:gd name="T47" fmla="*/ 258 h 164"/>
                  <a:gd name="T48" fmla="+- 0 335 266"/>
                  <a:gd name="T49" fmla="*/ T48 w 166"/>
                  <a:gd name="T50" fmla="+- 0 253 174"/>
                  <a:gd name="T51" fmla="*/ 253 h 164"/>
                  <a:gd name="T52" fmla="+- 0 297 266"/>
                  <a:gd name="T53" fmla="*/ T52 w 166"/>
                  <a:gd name="T54" fmla="+- 0 253 174"/>
                  <a:gd name="T55" fmla="*/ 253 h 164"/>
                  <a:gd name="T56" fmla="+- 0 297 266"/>
                  <a:gd name="T57" fmla="*/ T56 w 166"/>
                  <a:gd name="T58" fmla="+- 0 222 174"/>
                  <a:gd name="T59" fmla="*/ 222 h 164"/>
                  <a:gd name="T60" fmla="+- 0 335 266"/>
                  <a:gd name="T61" fmla="*/ T60 w 166"/>
                  <a:gd name="T62" fmla="+- 0 222 174"/>
                  <a:gd name="T63" fmla="*/ 222 h 164"/>
                  <a:gd name="T64" fmla="+- 0 335 266"/>
                  <a:gd name="T65" fmla="*/ T64 w 166"/>
                  <a:gd name="T66" fmla="+- 0 217 174"/>
                  <a:gd name="T67" fmla="*/ 217 h 164"/>
                  <a:gd name="T68" fmla="+- 0 297 266"/>
                  <a:gd name="T69" fmla="*/ T68 w 166"/>
                  <a:gd name="T70" fmla="+- 0 217 174"/>
                  <a:gd name="T71" fmla="*/ 217 h 164"/>
                  <a:gd name="T72" fmla="+- 0 297 266"/>
                  <a:gd name="T73" fmla="*/ T72 w 166"/>
                  <a:gd name="T74" fmla="+- 0 188 174"/>
                  <a:gd name="T75" fmla="*/ 18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6" h="164">
                    <a:moveTo>
                      <a:pt x="31" y="14"/>
                    </a:moveTo>
                    <a:lnTo>
                      <a:pt x="22" y="14"/>
                    </a:lnTo>
                    <a:lnTo>
                      <a:pt x="22" y="118"/>
                    </a:lnTo>
                    <a:lnTo>
                      <a:pt x="17" y="120"/>
                    </a:lnTo>
                    <a:lnTo>
                      <a:pt x="10" y="122"/>
                    </a:lnTo>
                    <a:lnTo>
                      <a:pt x="0" y="124"/>
                    </a:lnTo>
                    <a:lnTo>
                      <a:pt x="19" y="131"/>
                    </a:lnTo>
                    <a:lnTo>
                      <a:pt x="36" y="122"/>
                    </a:lnTo>
                    <a:lnTo>
                      <a:pt x="53" y="116"/>
                    </a:lnTo>
                    <a:lnTo>
                      <a:pt x="31" y="116"/>
                    </a:lnTo>
                    <a:lnTo>
                      <a:pt x="31" y="84"/>
                    </a:lnTo>
                    <a:lnTo>
                      <a:pt x="69" y="84"/>
                    </a:lnTo>
                    <a:lnTo>
                      <a:pt x="69" y="79"/>
                    </a:lnTo>
                    <a:lnTo>
                      <a:pt x="31" y="79"/>
                    </a:lnTo>
                    <a:lnTo>
                      <a:pt x="31" y="48"/>
                    </a:lnTo>
                    <a:lnTo>
                      <a:pt x="69" y="48"/>
                    </a:lnTo>
                    <a:lnTo>
                      <a:pt x="69" y="43"/>
                    </a:lnTo>
                    <a:lnTo>
                      <a:pt x="31" y="43"/>
                    </a:lnTo>
                    <a:lnTo>
                      <a:pt x="31"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1" name="Freeform 455"/>
              <p:cNvSpPr/>
              <p:nvPr/>
            </p:nvSpPr>
            <p:spPr bwMode="auto">
              <a:xfrm>
                <a:off x="266" y="174"/>
                <a:ext cx="166" cy="164"/>
              </a:xfrm>
              <a:custGeom>
                <a:gdLst>
                  <a:gd name="T0" fmla="+- 0 335 266"/>
                  <a:gd name="T1" fmla="*/ T0 w 166"/>
                  <a:gd name="T2" fmla="+- 0 258 174"/>
                  <a:gd name="T3" fmla="*/ 258 h 164"/>
                  <a:gd name="T4" fmla="+- 0 325 266"/>
                  <a:gd name="T5" fmla="*/ T4 w 166"/>
                  <a:gd name="T6" fmla="+- 0 258 174"/>
                  <a:gd name="T7" fmla="*/ 258 h 164"/>
                  <a:gd name="T8" fmla="+- 0 325 266"/>
                  <a:gd name="T9" fmla="*/ T8 w 166"/>
                  <a:gd name="T10" fmla="+- 0 282 174"/>
                  <a:gd name="T11" fmla="*/ 282 h 164"/>
                  <a:gd name="T12" fmla="+- 0 297 266"/>
                  <a:gd name="T13" fmla="*/ T12 w 166"/>
                  <a:gd name="T14" fmla="+- 0 290 174"/>
                  <a:gd name="T15" fmla="*/ 290 h 164"/>
                  <a:gd name="T16" fmla="+- 0 319 266"/>
                  <a:gd name="T17" fmla="*/ T16 w 166"/>
                  <a:gd name="T18" fmla="+- 0 290 174"/>
                  <a:gd name="T19" fmla="*/ 290 h 164"/>
                  <a:gd name="T20" fmla="+- 0 325 266"/>
                  <a:gd name="T21" fmla="*/ T20 w 166"/>
                  <a:gd name="T22" fmla="+- 0 288 174"/>
                  <a:gd name="T23" fmla="*/ 288 h 164"/>
                  <a:gd name="T24" fmla="+- 0 335 266"/>
                  <a:gd name="T25" fmla="*/ T24 w 166"/>
                  <a:gd name="T26" fmla="+- 0 288 174"/>
                  <a:gd name="T27" fmla="*/ 288 h 164"/>
                  <a:gd name="T28" fmla="+- 0 335 266"/>
                  <a:gd name="T29" fmla="*/ T28 w 166"/>
                  <a:gd name="T30" fmla="+- 0 284 174"/>
                  <a:gd name="T31" fmla="*/ 284 h 164"/>
                  <a:gd name="T32" fmla="+- 0 348 266"/>
                  <a:gd name="T33" fmla="*/ T32 w 166"/>
                  <a:gd name="T34" fmla="+- 0 279 174"/>
                  <a:gd name="T35" fmla="*/ 279 h 164"/>
                  <a:gd name="T36" fmla="+- 0 335 266"/>
                  <a:gd name="T37" fmla="*/ T36 w 166"/>
                  <a:gd name="T38" fmla="+- 0 279 174"/>
                  <a:gd name="T39" fmla="*/ 279 h 164"/>
                  <a:gd name="T40" fmla="+- 0 335 266"/>
                  <a:gd name="T41" fmla="*/ T40 w 166"/>
                  <a:gd name="T42" fmla="+- 0 258 174"/>
                  <a:gd name="T43" fmla="*/ 25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69" y="84"/>
                    </a:moveTo>
                    <a:lnTo>
                      <a:pt x="59" y="84"/>
                    </a:lnTo>
                    <a:lnTo>
                      <a:pt x="59" y="108"/>
                    </a:lnTo>
                    <a:lnTo>
                      <a:pt x="31" y="116"/>
                    </a:lnTo>
                    <a:lnTo>
                      <a:pt x="53" y="116"/>
                    </a:lnTo>
                    <a:lnTo>
                      <a:pt x="59" y="114"/>
                    </a:lnTo>
                    <a:lnTo>
                      <a:pt x="69" y="114"/>
                    </a:lnTo>
                    <a:lnTo>
                      <a:pt x="69" y="110"/>
                    </a:lnTo>
                    <a:lnTo>
                      <a:pt x="82" y="105"/>
                    </a:lnTo>
                    <a:lnTo>
                      <a:pt x="69" y="105"/>
                    </a:lnTo>
                    <a:lnTo>
                      <a:pt x="69"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2" name="Freeform 456"/>
              <p:cNvSpPr/>
              <p:nvPr/>
            </p:nvSpPr>
            <p:spPr bwMode="auto">
              <a:xfrm>
                <a:off x="266" y="174"/>
                <a:ext cx="166" cy="164"/>
              </a:xfrm>
              <a:custGeom>
                <a:gdLst>
                  <a:gd name="T0" fmla="+- 0 350 266"/>
                  <a:gd name="T1" fmla="*/ T0 w 166"/>
                  <a:gd name="T2" fmla="+- 0 275 174"/>
                  <a:gd name="T3" fmla="*/ 275 h 164"/>
                  <a:gd name="T4" fmla="+- 0 335 266"/>
                  <a:gd name="T5" fmla="*/ T4 w 166"/>
                  <a:gd name="T6" fmla="+- 0 279 174"/>
                  <a:gd name="T7" fmla="*/ 279 h 164"/>
                  <a:gd name="T8" fmla="+- 0 348 266"/>
                  <a:gd name="T9" fmla="*/ T8 w 166"/>
                  <a:gd name="T10" fmla="+- 0 279 174"/>
                  <a:gd name="T11" fmla="*/ 279 h 164"/>
                  <a:gd name="T12" fmla="+- 0 351 266"/>
                  <a:gd name="T13" fmla="*/ T12 w 166"/>
                  <a:gd name="T14" fmla="+- 0 278 174"/>
                  <a:gd name="T15" fmla="*/ 278 h 164"/>
                  <a:gd name="T16" fmla="+- 0 350 266"/>
                  <a:gd name="T17" fmla="*/ T16 w 166"/>
                  <a:gd name="T18" fmla="+- 0 275 174"/>
                  <a:gd name="T19" fmla="*/ 275 h 164"/>
                </a:gdLst>
                <a:cxnLst>
                  <a:cxn ang="0">
                    <a:pos x="T1" y="T3"/>
                  </a:cxn>
                  <a:cxn ang="0">
                    <a:pos x="T5" y="T7"/>
                  </a:cxn>
                  <a:cxn ang="0">
                    <a:pos x="T9" y="T11"/>
                  </a:cxn>
                  <a:cxn ang="0">
                    <a:pos x="T13" y="T15"/>
                  </a:cxn>
                  <a:cxn ang="0">
                    <a:pos x="T17" y="T19"/>
                  </a:cxn>
                </a:cxnLst>
                <a:rect l="0" t="0" r="r" b="b"/>
                <a:pathLst>
                  <a:path w="166" h="164">
                    <a:moveTo>
                      <a:pt x="84" y="101"/>
                    </a:moveTo>
                    <a:lnTo>
                      <a:pt x="69" y="105"/>
                    </a:lnTo>
                    <a:lnTo>
                      <a:pt x="82" y="105"/>
                    </a:lnTo>
                    <a:lnTo>
                      <a:pt x="85" y="104"/>
                    </a:lnTo>
                    <a:lnTo>
                      <a:pt x="84"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3" name="Freeform 457"/>
              <p:cNvSpPr/>
              <p:nvPr/>
            </p:nvSpPr>
            <p:spPr bwMode="auto">
              <a:xfrm>
                <a:off x="266" y="174"/>
                <a:ext cx="166" cy="164"/>
              </a:xfrm>
              <a:custGeom>
                <a:gdLst>
                  <a:gd name="T0" fmla="+- 0 358 266"/>
                  <a:gd name="T1" fmla="*/ T0 w 166"/>
                  <a:gd name="T2" fmla="+- 0 174 174"/>
                  <a:gd name="T3" fmla="*/ 174 h 164"/>
                  <a:gd name="T4" fmla="+- 0 359 266"/>
                  <a:gd name="T5" fmla="*/ T4 w 166"/>
                  <a:gd name="T6" fmla="+- 0 190 174"/>
                  <a:gd name="T7" fmla="*/ 190 h 164"/>
                  <a:gd name="T8" fmla="+- 0 359 266"/>
                  <a:gd name="T9" fmla="*/ T8 w 166"/>
                  <a:gd name="T10" fmla="+- 0 246 174"/>
                  <a:gd name="T11" fmla="*/ 246 h 164"/>
                  <a:gd name="T12" fmla="+- 0 358 266"/>
                  <a:gd name="T13" fmla="*/ T12 w 166"/>
                  <a:gd name="T14" fmla="+- 0 270 174"/>
                  <a:gd name="T15" fmla="*/ 270 h 164"/>
                  <a:gd name="T16" fmla="+- 0 363 266"/>
                  <a:gd name="T17" fmla="*/ T16 w 166"/>
                  <a:gd name="T18" fmla="+- 0 269 174"/>
                  <a:gd name="T19" fmla="*/ 269 h 164"/>
                  <a:gd name="T20" fmla="+- 0 366 266"/>
                  <a:gd name="T21" fmla="*/ T20 w 166"/>
                  <a:gd name="T22" fmla="+- 0 267 174"/>
                  <a:gd name="T23" fmla="*/ 267 h 164"/>
                  <a:gd name="T24" fmla="+- 0 369 266"/>
                  <a:gd name="T25" fmla="*/ T24 w 166"/>
                  <a:gd name="T26" fmla="+- 0 265 174"/>
                  <a:gd name="T27" fmla="*/ 265 h 164"/>
                  <a:gd name="T28" fmla="+- 0 369 266"/>
                  <a:gd name="T29" fmla="*/ T28 w 166"/>
                  <a:gd name="T30" fmla="+- 0 257 174"/>
                  <a:gd name="T31" fmla="*/ 257 h 164"/>
                  <a:gd name="T32" fmla="+- 0 421 266"/>
                  <a:gd name="T33" fmla="*/ T32 w 166"/>
                  <a:gd name="T34" fmla="+- 0 257 174"/>
                  <a:gd name="T35" fmla="*/ 257 h 164"/>
                  <a:gd name="T36" fmla="+- 0 420 266"/>
                  <a:gd name="T37" fmla="*/ T36 w 166"/>
                  <a:gd name="T38" fmla="+- 0 252 174"/>
                  <a:gd name="T39" fmla="*/ 252 h 164"/>
                  <a:gd name="T40" fmla="+- 0 369 266"/>
                  <a:gd name="T41" fmla="*/ T40 w 166"/>
                  <a:gd name="T42" fmla="+- 0 252 174"/>
                  <a:gd name="T43" fmla="*/ 252 h 164"/>
                  <a:gd name="T44" fmla="+- 0 369 266"/>
                  <a:gd name="T45" fmla="*/ T44 w 166"/>
                  <a:gd name="T46" fmla="+- 0 190 174"/>
                  <a:gd name="T47" fmla="*/ 190 h 164"/>
                  <a:gd name="T48" fmla="+- 0 421 266"/>
                  <a:gd name="T49" fmla="*/ T48 w 166"/>
                  <a:gd name="T50" fmla="+- 0 190 174"/>
                  <a:gd name="T51" fmla="*/ 190 h 164"/>
                  <a:gd name="T52" fmla="+- 0 425 266"/>
                  <a:gd name="T53" fmla="*/ T52 w 166"/>
                  <a:gd name="T54" fmla="+- 0 187 174"/>
                  <a:gd name="T55" fmla="*/ 187 h 164"/>
                  <a:gd name="T56" fmla="+- 0 425 266"/>
                  <a:gd name="T57" fmla="*/ T56 w 166"/>
                  <a:gd name="T58" fmla="+- 0 186 174"/>
                  <a:gd name="T59" fmla="*/ 186 h 164"/>
                  <a:gd name="T60" fmla="+- 0 425 266"/>
                  <a:gd name="T61" fmla="*/ T60 w 166"/>
                  <a:gd name="T62" fmla="+- 0 186 174"/>
                  <a:gd name="T63" fmla="*/ 186 h 164"/>
                  <a:gd name="T64" fmla="+- 0 369 266"/>
                  <a:gd name="T65" fmla="*/ T64 w 166"/>
                  <a:gd name="T66" fmla="+- 0 186 174"/>
                  <a:gd name="T67" fmla="*/ 186 h 164"/>
                  <a:gd name="T68" fmla="+- 0 358 266"/>
                  <a:gd name="T69" fmla="*/ T68 w 166"/>
                  <a:gd name="T70" fmla="+- 0 174 174"/>
                  <a:gd name="T71" fmla="*/ 174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6" h="164">
                    <a:moveTo>
                      <a:pt x="92" y="0"/>
                    </a:moveTo>
                    <a:lnTo>
                      <a:pt x="93" y="16"/>
                    </a:lnTo>
                    <a:lnTo>
                      <a:pt x="93" y="72"/>
                    </a:lnTo>
                    <a:lnTo>
                      <a:pt x="92" y="96"/>
                    </a:lnTo>
                    <a:lnTo>
                      <a:pt x="97" y="95"/>
                    </a:lnTo>
                    <a:lnTo>
                      <a:pt x="100" y="93"/>
                    </a:lnTo>
                    <a:lnTo>
                      <a:pt x="103" y="91"/>
                    </a:lnTo>
                    <a:lnTo>
                      <a:pt x="103" y="83"/>
                    </a:lnTo>
                    <a:lnTo>
                      <a:pt x="155" y="83"/>
                    </a:lnTo>
                    <a:lnTo>
                      <a:pt x="154" y="78"/>
                    </a:lnTo>
                    <a:lnTo>
                      <a:pt x="103" y="78"/>
                    </a:lnTo>
                    <a:lnTo>
                      <a:pt x="103" y="16"/>
                    </a:lnTo>
                    <a:lnTo>
                      <a:pt x="155" y="16"/>
                    </a:lnTo>
                    <a:lnTo>
                      <a:pt x="159" y="13"/>
                    </a:lnTo>
                    <a:lnTo>
                      <a:pt x="159" y="12"/>
                    </a:lnTo>
                    <a:lnTo>
                      <a:pt x="103" y="12"/>
                    </a:lnTo>
                    <a:lnTo>
                      <a:pt x="9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4" name="Freeform 458"/>
              <p:cNvSpPr/>
              <p:nvPr/>
            </p:nvSpPr>
            <p:spPr bwMode="auto">
              <a:xfrm>
                <a:off x="266" y="174"/>
                <a:ext cx="166" cy="164"/>
              </a:xfrm>
              <a:custGeom>
                <a:gdLst>
                  <a:gd name="T0" fmla="+- 0 421 266"/>
                  <a:gd name="T1" fmla="*/ T0 w 166"/>
                  <a:gd name="T2" fmla="+- 0 257 174"/>
                  <a:gd name="T3" fmla="*/ 257 h 164"/>
                  <a:gd name="T4" fmla="+- 0 409 266"/>
                  <a:gd name="T5" fmla="*/ T4 w 166"/>
                  <a:gd name="T6" fmla="+- 0 257 174"/>
                  <a:gd name="T7" fmla="*/ 257 h 164"/>
                  <a:gd name="T8" fmla="+- 0 409 266"/>
                  <a:gd name="T9" fmla="*/ T8 w 166"/>
                  <a:gd name="T10" fmla="+- 0 267 174"/>
                  <a:gd name="T11" fmla="*/ 267 h 164"/>
                  <a:gd name="T12" fmla="+- 0 421 266"/>
                  <a:gd name="T13" fmla="*/ T12 w 166"/>
                  <a:gd name="T14" fmla="+- 0 261 174"/>
                  <a:gd name="T15" fmla="*/ 261 h 164"/>
                  <a:gd name="T16" fmla="+- 0 421 266"/>
                  <a:gd name="T17" fmla="*/ T16 w 166"/>
                  <a:gd name="T18" fmla="+- 0 257 174"/>
                  <a:gd name="T19" fmla="*/ 257 h 164"/>
                </a:gdLst>
                <a:cxnLst>
                  <a:cxn ang="0">
                    <a:pos x="T1" y="T3"/>
                  </a:cxn>
                  <a:cxn ang="0">
                    <a:pos x="T5" y="T7"/>
                  </a:cxn>
                  <a:cxn ang="0">
                    <a:pos x="T9" y="T11"/>
                  </a:cxn>
                  <a:cxn ang="0">
                    <a:pos x="T13" y="T15"/>
                  </a:cxn>
                  <a:cxn ang="0">
                    <a:pos x="T17" y="T19"/>
                  </a:cxn>
                </a:cxnLst>
                <a:rect l="0" t="0" r="r" b="b"/>
                <a:pathLst>
                  <a:path w="166" h="164">
                    <a:moveTo>
                      <a:pt x="155" y="83"/>
                    </a:moveTo>
                    <a:lnTo>
                      <a:pt x="143" y="83"/>
                    </a:lnTo>
                    <a:lnTo>
                      <a:pt x="143" y="93"/>
                    </a:lnTo>
                    <a:lnTo>
                      <a:pt x="155" y="87"/>
                    </a:lnTo>
                    <a:lnTo>
                      <a:pt x="155"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5" name="Freeform 459"/>
              <p:cNvSpPr/>
              <p:nvPr/>
            </p:nvSpPr>
            <p:spPr bwMode="auto">
              <a:xfrm>
                <a:off x="266" y="174"/>
                <a:ext cx="166" cy="164"/>
              </a:xfrm>
              <a:custGeom>
                <a:gdLst>
                  <a:gd name="T0" fmla="+- 0 335 266"/>
                  <a:gd name="T1" fmla="*/ T0 w 166"/>
                  <a:gd name="T2" fmla="+- 0 222 174"/>
                  <a:gd name="T3" fmla="*/ 222 h 164"/>
                  <a:gd name="T4" fmla="+- 0 325 266"/>
                  <a:gd name="T5" fmla="*/ T4 w 166"/>
                  <a:gd name="T6" fmla="+- 0 222 174"/>
                  <a:gd name="T7" fmla="*/ 222 h 164"/>
                  <a:gd name="T8" fmla="+- 0 325 266"/>
                  <a:gd name="T9" fmla="*/ T8 w 166"/>
                  <a:gd name="T10" fmla="+- 0 253 174"/>
                  <a:gd name="T11" fmla="*/ 253 h 164"/>
                  <a:gd name="T12" fmla="+- 0 335 266"/>
                  <a:gd name="T13" fmla="*/ T12 w 166"/>
                  <a:gd name="T14" fmla="+- 0 253 174"/>
                  <a:gd name="T15" fmla="*/ 253 h 164"/>
                  <a:gd name="T16" fmla="+- 0 335 266"/>
                  <a:gd name="T17" fmla="*/ T16 w 166"/>
                  <a:gd name="T18" fmla="+- 0 222 174"/>
                  <a:gd name="T19" fmla="*/ 222 h 164"/>
                </a:gdLst>
                <a:cxnLst>
                  <a:cxn ang="0">
                    <a:pos x="T1" y="T3"/>
                  </a:cxn>
                  <a:cxn ang="0">
                    <a:pos x="T5" y="T7"/>
                  </a:cxn>
                  <a:cxn ang="0">
                    <a:pos x="T9" y="T11"/>
                  </a:cxn>
                  <a:cxn ang="0">
                    <a:pos x="T13" y="T15"/>
                  </a:cxn>
                  <a:cxn ang="0">
                    <a:pos x="T17" y="T19"/>
                  </a:cxn>
                </a:cxnLst>
                <a:rect l="0" t="0" r="r" b="b"/>
                <a:pathLst>
                  <a:path w="166" h="164">
                    <a:moveTo>
                      <a:pt x="69" y="48"/>
                    </a:moveTo>
                    <a:lnTo>
                      <a:pt x="59" y="48"/>
                    </a:lnTo>
                    <a:lnTo>
                      <a:pt x="59" y="79"/>
                    </a:lnTo>
                    <a:lnTo>
                      <a:pt x="69" y="79"/>
                    </a:lnTo>
                    <a:lnTo>
                      <a:pt x="69"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6" name="Freeform 460"/>
              <p:cNvSpPr/>
              <p:nvPr/>
            </p:nvSpPr>
            <p:spPr bwMode="auto">
              <a:xfrm>
                <a:off x="266" y="174"/>
                <a:ext cx="166" cy="164"/>
              </a:xfrm>
              <a:custGeom>
                <a:gdLst>
                  <a:gd name="T0" fmla="+- 0 421 266"/>
                  <a:gd name="T1" fmla="*/ T0 w 166"/>
                  <a:gd name="T2" fmla="+- 0 190 174"/>
                  <a:gd name="T3" fmla="*/ 190 h 164"/>
                  <a:gd name="T4" fmla="+- 0 409 266"/>
                  <a:gd name="T5" fmla="*/ T4 w 166"/>
                  <a:gd name="T6" fmla="+- 0 190 174"/>
                  <a:gd name="T7" fmla="*/ 190 h 164"/>
                  <a:gd name="T8" fmla="+- 0 409 266"/>
                  <a:gd name="T9" fmla="*/ T8 w 166"/>
                  <a:gd name="T10" fmla="+- 0 252 174"/>
                  <a:gd name="T11" fmla="*/ 252 h 164"/>
                  <a:gd name="T12" fmla="+- 0 420 266"/>
                  <a:gd name="T13" fmla="*/ T12 w 166"/>
                  <a:gd name="T14" fmla="+- 0 252 174"/>
                  <a:gd name="T15" fmla="*/ 252 h 164"/>
                  <a:gd name="T16" fmla="+- 0 420 266"/>
                  <a:gd name="T17" fmla="*/ T16 w 166"/>
                  <a:gd name="T18" fmla="+- 0 246 174"/>
                  <a:gd name="T19" fmla="*/ 246 h 164"/>
                  <a:gd name="T20" fmla="+- 0 420 266"/>
                  <a:gd name="T21" fmla="*/ T20 w 166"/>
                  <a:gd name="T22" fmla="+- 0 191 174"/>
                  <a:gd name="T23" fmla="*/ 191 h 164"/>
                  <a:gd name="T24" fmla="+- 0 421 266"/>
                  <a:gd name="T25" fmla="*/ T24 w 166"/>
                  <a:gd name="T26" fmla="+- 0 190 174"/>
                  <a:gd name="T27" fmla="*/ 190 h 164"/>
                </a:gdLst>
                <a:cxnLst>
                  <a:cxn ang="0">
                    <a:pos x="T1" y="T3"/>
                  </a:cxn>
                  <a:cxn ang="0">
                    <a:pos x="T5" y="T7"/>
                  </a:cxn>
                  <a:cxn ang="0">
                    <a:pos x="T9" y="T11"/>
                  </a:cxn>
                  <a:cxn ang="0">
                    <a:pos x="T13" y="T15"/>
                  </a:cxn>
                  <a:cxn ang="0">
                    <a:pos x="T17" y="T19"/>
                  </a:cxn>
                  <a:cxn ang="0">
                    <a:pos x="T21" y="T23"/>
                  </a:cxn>
                  <a:cxn ang="0">
                    <a:pos x="T25" y="T27"/>
                  </a:cxn>
                </a:cxnLst>
                <a:rect l="0" t="0" r="r" b="b"/>
                <a:pathLst>
                  <a:path w="166" h="164">
                    <a:moveTo>
                      <a:pt x="155" y="16"/>
                    </a:moveTo>
                    <a:lnTo>
                      <a:pt x="143" y="16"/>
                    </a:lnTo>
                    <a:lnTo>
                      <a:pt x="143" y="78"/>
                    </a:lnTo>
                    <a:lnTo>
                      <a:pt x="154" y="78"/>
                    </a:lnTo>
                    <a:lnTo>
                      <a:pt x="154" y="72"/>
                    </a:lnTo>
                    <a:lnTo>
                      <a:pt x="154" y="17"/>
                    </a:lnTo>
                    <a:lnTo>
                      <a:pt x="155"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7" name="Freeform 461"/>
              <p:cNvSpPr/>
              <p:nvPr/>
            </p:nvSpPr>
            <p:spPr bwMode="auto">
              <a:xfrm>
                <a:off x="266" y="174"/>
                <a:ext cx="166" cy="164"/>
              </a:xfrm>
              <a:custGeom>
                <a:gdLst>
                  <a:gd name="T0" fmla="+- 0 335 266"/>
                  <a:gd name="T1" fmla="*/ T0 w 166"/>
                  <a:gd name="T2" fmla="+- 0 188 174"/>
                  <a:gd name="T3" fmla="*/ 188 h 164"/>
                  <a:gd name="T4" fmla="+- 0 325 266"/>
                  <a:gd name="T5" fmla="*/ T4 w 166"/>
                  <a:gd name="T6" fmla="+- 0 188 174"/>
                  <a:gd name="T7" fmla="*/ 188 h 164"/>
                  <a:gd name="T8" fmla="+- 0 325 266"/>
                  <a:gd name="T9" fmla="*/ T8 w 166"/>
                  <a:gd name="T10" fmla="+- 0 217 174"/>
                  <a:gd name="T11" fmla="*/ 217 h 164"/>
                  <a:gd name="T12" fmla="+- 0 335 266"/>
                  <a:gd name="T13" fmla="*/ T12 w 166"/>
                  <a:gd name="T14" fmla="+- 0 217 174"/>
                  <a:gd name="T15" fmla="*/ 217 h 164"/>
                  <a:gd name="T16" fmla="+- 0 335 266"/>
                  <a:gd name="T17" fmla="*/ T16 w 166"/>
                  <a:gd name="T18" fmla="+- 0 188 174"/>
                  <a:gd name="T19" fmla="*/ 188 h 164"/>
                </a:gdLst>
                <a:cxnLst>
                  <a:cxn ang="0">
                    <a:pos x="T1" y="T3"/>
                  </a:cxn>
                  <a:cxn ang="0">
                    <a:pos x="T5" y="T7"/>
                  </a:cxn>
                  <a:cxn ang="0">
                    <a:pos x="T9" y="T11"/>
                  </a:cxn>
                  <a:cxn ang="0">
                    <a:pos x="T13" y="T15"/>
                  </a:cxn>
                  <a:cxn ang="0">
                    <a:pos x="T17" y="T19"/>
                  </a:cxn>
                </a:cxnLst>
                <a:rect l="0" t="0" r="r" b="b"/>
                <a:pathLst>
                  <a:path w="166" h="164">
                    <a:moveTo>
                      <a:pt x="69" y="14"/>
                    </a:moveTo>
                    <a:lnTo>
                      <a:pt x="59" y="14"/>
                    </a:lnTo>
                    <a:lnTo>
                      <a:pt x="59" y="43"/>
                    </a:lnTo>
                    <a:lnTo>
                      <a:pt x="69" y="43"/>
                    </a:lnTo>
                    <a:lnTo>
                      <a:pt x="69"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8" name="Freeform 462"/>
              <p:cNvSpPr/>
              <p:nvPr/>
            </p:nvSpPr>
            <p:spPr bwMode="auto">
              <a:xfrm>
                <a:off x="266" y="174"/>
                <a:ext cx="166" cy="164"/>
              </a:xfrm>
              <a:custGeom>
                <a:gdLst>
                  <a:gd name="T0" fmla="+- 0 343 266"/>
                  <a:gd name="T1" fmla="*/ T0 w 166"/>
                  <a:gd name="T2" fmla="+- 0 175 174"/>
                  <a:gd name="T3" fmla="*/ 175 h 164"/>
                  <a:gd name="T4" fmla="+- 0 336 266"/>
                  <a:gd name="T5" fmla="*/ T4 w 166"/>
                  <a:gd name="T6" fmla="+- 0 183 174"/>
                  <a:gd name="T7" fmla="*/ 183 h 164"/>
                  <a:gd name="T8" fmla="+- 0 267 266"/>
                  <a:gd name="T9" fmla="*/ T8 w 166"/>
                  <a:gd name="T10" fmla="+- 0 183 174"/>
                  <a:gd name="T11" fmla="*/ 183 h 164"/>
                  <a:gd name="T12" fmla="+- 0 273 266"/>
                  <a:gd name="T13" fmla="*/ T12 w 166"/>
                  <a:gd name="T14" fmla="+- 0 190 174"/>
                  <a:gd name="T15" fmla="*/ 190 h 164"/>
                  <a:gd name="T16" fmla="+- 0 276 266"/>
                  <a:gd name="T17" fmla="*/ T16 w 166"/>
                  <a:gd name="T18" fmla="+- 0 189 174"/>
                  <a:gd name="T19" fmla="*/ 189 h 164"/>
                  <a:gd name="T20" fmla="+- 0 280 266"/>
                  <a:gd name="T21" fmla="*/ T20 w 166"/>
                  <a:gd name="T22" fmla="+- 0 188 174"/>
                  <a:gd name="T23" fmla="*/ 188 h 164"/>
                  <a:gd name="T24" fmla="+- 0 352 266"/>
                  <a:gd name="T25" fmla="*/ T24 w 166"/>
                  <a:gd name="T26" fmla="+- 0 188 174"/>
                  <a:gd name="T27" fmla="*/ 188 h 164"/>
                  <a:gd name="T28" fmla="+- 0 353 266"/>
                  <a:gd name="T29" fmla="*/ T28 w 166"/>
                  <a:gd name="T30" fmla="+- 0 188 174"/>
                  <a:gd name="T31" fmla="*/ 188 h 164"/>
                  <a:gd name="T32" fmla="+- 0 354 266"/>
                  <a:gd name="T33" fmla="*/ T32 w 166"/>
                  <a:gd name="T34" fmla="+- 0 187 174"/>
                  <a:gd name="T35" fmla="*/ 187 h 164"/>
                  <a:gd name="T36" fmla="+- 0 353 266"/>
                  <a:gd name="T37" fmla="*/ T36 w 166"/>
                  <a:gd name="T38" fmla="+- 0 186 174"/>
                  <a:gd name="T39" fmla="*/ 186 h 164"/>
                  <a:gd name="T40" fmla="+- 0 343 266"/>
                  <a:gd name="T41" fmla="*/ T40 w 166"/>
                  <a:gd name="T42" fmla="+- 0 175 174"/>
                  <a:gd name="T43" fmla="*/ 17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77" y="1"/>
                    </a:moveTo>
                    <a:lnTo>
                      <a:pt x="70" y="9"/>
                    </a:lnTo>
                    <a:lnTo>
                      <a:pt x="1" y="9"/>
                    </a:lnTo>
                    <a:lnTo>
                      <a:pt x="7" y="16"/>
                    </a:lnTo>
                    <a:lnTo>
                      <a:pt x="10" y="15"/>
                    </a:lnTo>
                    <a:lnTo>
                      <a:pt x="14" y="14"/>
                    </a:lnTo>
                    <a:lnTo>
                      <a:pt x="86" y="14"/>
                    </a:lnTo>
                    <a:lnTo>
                      <a:pt x="87" y="14"/>
                    </a:lnTo>
                    <a:lnTo>
                      <a:pt x="88" y="13"/>
                    </a:lnTo>
                    <a:lnTo>
                      <a:pt x="87" y="12"/>
                    </a:lnTo>
                    <a:lnTo>
                      <a:pt x="7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9" name="Freeform 463"/>
              <p:cNvSpPr/>
              <p:nvPr/>
            </p:nvSpPr>
            <p:spPr bwMode="auto">
              <a:xfrm>
                <a:off x="266" y="174"/>
                <a:ext cx="166" cy="164"/>
              </a:xfrm>
              <a:custGeom>
                <a:gdLst>
                  <a:gd name="T0" fmla="+- 0 413 266"/>
                  <a:gd name="T1" fmla="*/ T0 w 166"/>
                  <a:gd name="T2" fmla="+- 0 176 174"/>
                  <a:gd name="T3" fmla="*/ 176 h 164"/>
                  <a:gd name="T4" fmla="+- 0 407 266"/>
                  <a:gd name="T5" fmla="*/ T4 w 166"/>
                  <a:gd name="T6" fmla="+- 0 186 174"/>
                  <a:gd name="T7" fmla="*/ 186 h 164"/>
                  <a:gd name="T8" fmla="+- 0 425 266"/>
                  <a:gd name="T9" fmla="*/ T8 w 166"/>
                  <a:gd name="T10" fmla="+- 0 186 174"/>
                  <a:gd name="T11" fmla="*/ 186 h 164"/>
                  <a:gd name="T12" fmla="+- 0 425 266"/>
                  <a:gd name="T13" fmla="*/ T12 w 166"/>
                  <a:gd name="T14" fmla="+- 0 185 174"/>
                  <a:gd name="T15" fmla="*/ 185 h 164"/>
                  <a:gd name="T16" fmla="+- 0 423 266"/>
                  <a:gd name="T17" fmla="*/ T16 w 166"/>
                  <a:gd name="T18" fmla="+- 0 183 174"/>
                  <a:gd name="T19" fmla="*/ 183 h 164"/>
                  <a:gd name="T20" fmla="+- 0 413 266"/>
                  <a:gd name="T21" fmla="*/ T20 w 166"/>
                  <a:gd name="T22" fmla="+- 0 176 174"/>
                  <a:gd name="T23" fmla="*/ 176 h 164"/>
                </a:gdLst>
                <a:cxnLst>
                  <a:cxn ang="0">
                    <a:pos x="T1" y="T3"/>
                  </a:cxn>
                  <a:cxn ang="0">
                    <a:pos x="T5" y="T7"/>
                  </a:cxn>
                  <a:cxn ang="0">
                    <a:pos x="T9" y="T11"/>
                  </a:cxn>
                  <a:cxn ang="0">
                    <a:pos x="T13" y="T15"/>
                  </a:cxn>
                  <a:cxn ang="0">
                    <a:pos x="T17" y="T19"/>
                  </a:cxn>
                  <a:cxn ang="0">
                    <a:pos x="T21" y="T23"/>
                  </a:cxn>
                </a:cxnLst>
                <a:rect l="0" t="0" r="r" b="b"/>
                <a:pathLst>
                  <a:path w="166" h="164">
                    <a:moveTo>
                      <a:pt x="147" y="2"/>
                    </a:moveTo>
                    <a:lnTo>
                      <a:pt x="141" y="12"/>
                    </a:lnTo>
                    <a:lnTo>
                      <a:pt x="159" y="12"/>
                    </a:lnTo>
                    <a:lnTo>
                      <a:pt x="159" y="11"/>
                    </a:lnTo>
                    <a:lnTo>
                      <a:pt x="157" y="9"/>
                    </a:lnTo>
                    <a:lnTo>
                      <a:pt x="14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1" name="Group 464"/>
            <p:cNvGrpSpPr/>
            <p:nvPr/>
          </p:nvGrpSpPr>
          <p:grpSpPr>
            <a:xfrm>
              <a:off x="89" y="668"/>
              <a:ext cx="166" cy="170"/>
              <a:chOff x="89" y="668"/>
              <a:chExt cx="166" cy="170"/>
            </a:xfrm>
          </p:grpSpPr>
          <p:sp>
            <p:nvSpPr>
              <p:cNvPr id="2449" name="Freeform 465"/>
              <p:cNvSpPr/>
              <p:nvPr/>
            </p:nvSpPr>
            <p:spPr bwMode="auto">
              <a:xfrm>
                <a:off x="89" y="668"/>
                <a:ext cx="166" cy="170"/>
              </a:xfrm>
              <a:custGeom>
                <a:gdLst>
                  <a:gd name="T0" fmla="+- 0 160 89"/>
                  <a:gd name="T1" fmla="*/ T0 w 166"/>
                  <a:gd name="T2" fmla="+- 0 775 668"/>
                  <a:gd name="T3" fmla="*/ 775 h 170"/>
                  <a:gd name="T4" fmla="+- 0 150 89"/>
                  <a:gd name="T5" fmla="*/ T4 w 166"/>
                  <a:gd name="T6" fmla="+- 0 775 668"/>
                  <a:gd name="T7" fmla="*/ 775 h 170"/>
                  <a:gd name="T8" fmla="+- 0 150 89"/>
                  <a:gd name="T9" fmla="*/ T8 w 166"/>
                  <a:gd name="T10" fmla="+- 0 817 668"/>
                  <a:gd name="T11" fmla="*/ 817 h 170"/>
                  <a:gd name="T12" fmla="+- 0 149 89"/>
                  <a:gd name="T13" fmla="*/ T12 w 166"/>
                  <a:gd name="T14" fmla="+- 0 837 668"/>
                  <a:gd name="T15" fmla="*/ 837 h 170"/>
                  <a:gd name="T16" fmla="+- 0 153 89"/>
                  <a:gd name="T17" fmla="*/ T16 w 166"/>
                  <a:gd name="T18" fmla="+- 0 836 668"/>
                  <a:gd name="T19" fmla="*/ 836 h 170"/>
                  <a:gd name="T20" fmla="+- 0 157 89"/>
                  <a:gd name="T21" fmla="*/ T20 w 166"/>
                  <a:gd name="T22" fmla="+- 0 835 668"/>
                  <a:gd name="T23" fmla="*/ 835 h 170"/>
                  <a:gd name="T24" fmla="+- 0 158 89"/>
                  <a:gd name="T25" fmla="*/ T24 w 166"/>
                  <a:gd name="T26" fmla="+- 0 834 668"/>
                  <a:gd name="T27" fmla="*/ 834 h 170"/>
                  <a:gd name="T28" fmla="+- 0 159 89"/>
                  <a:gd name="T29" fmla="*/ T28 w 166"/>
                  <a:gd name="T30" fmla="+- 0 834 668"/>
                  <a:gd name="T31" fmla="*/ 834 h 170"/>
                  <a:gd name="T32" fmla="+- 0 160 89"/>
                  <a:gd name="T33" fmla="*/ T32 w 166"/>
                  <a:gd name="T34" fmla="+- 0 834 668"/>
                  <a:gd name="T35" fmla="*/ 834 h 170"/>
                  <a:gd name="T36" fmla="+- 0 160 89"/>
                  <a:gd name="T37" fmla="*/ T36 w 166"/>
                  <a:gd name="T38" fmla="+- 0 821 668"/>
                  <a:gd name="T39" fmla="*/ 821 h 170"/>
                  <a:gd name="T40" fmla="+- 0 160 89"/>
                  <a:gd name="T41" fmla="*/ T40 w 166"/>
                  <a:gd name="T42" fmla="+- 0 775 668"/>
                  <a:gd name="T43" fmla="*/ 775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70">
                    <a:moveTo>
                      <a:pt x="71" y="107"/>
                    </a:moveTo>
                    <a:lnTo>
                      <a:pt x="61" y="107"/>
                    </a:lnTo>
                    <a:lnTo>
                      <a:pt x="61" y="149"/>
                    </a:lnTo>
                    <a:lnTo>
                      <a:pt x="60" y="169"/>
                    </a:lnTo>
                    <a:lnTo>
                      <a:pt x="64" y="168"/>
                    </a:lnTo>
                    <a:lnTo>
                      <a:pt x="68" y="167"/>
                    </a:lnTo>
                    <a:lnTo>
                      <a:pt x="69" y="166"/>
                    </a:lnTo>
                    <a:lnTo>
                      <a:pt x="70" y="166"/>
                    </a:lnTo>
                    <a:lnTo>
                      <a:pt x="71" y="166"/>
                    </a:lnTo>
                    <a:lnTo>
                      <a:pt x="71" y="153"/>
                    </a:lnTo>
                    <a:lnTo>
                      <a:pt x="71"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0" name="Freeform 466"/>
              <p:cNvSpPr/>
              <p:nvPr/>
            </p:nvSpPr>
            <p:spPr bwMode="auto">
              <a:xfrm>
                <a:off x="89" y="668"/>
                <a:ext cx="166" cy="170"/>
              </a:xfrm>
              <a:custGeom>
                <a:gdLst>
                  <a:gd name="T0" fmla="+- 0 187 89"/>
                  <a:gd name="T1" fmla="*/ T0 w 166"/>
                  <a:gd name="T2" fmla="+- 0 773 668"/>
                  <a:gd name="T3" fmla="*/ 773 h 170"/>
                  <a:gd name="T4" fmla="+- 0 179 89"/>
                  <a:gd name="T5" fmla="*/ T4 w 166"/>
                  <a:gd name="T6" fmla="+- 0 773 668"/>
                  <a:gd name="T7" fmla="*/ 773 h 170"/>
                  <a:gd name="T8" fmla="+- 0 178 89"/>
                  <a:gd name="T9" fmla="*/ T8 w 166"/>
                  <a:gd name="T10" fmla="+- 0 817 668"/>
                  <a:gd name="T11" fmla="*/ 817 h 170"/>
                  <a:gd name="T12" fmla="+- 0 178 89"/>
                  <a:gd name="T13" fmla="*/ T12 w 166"/>
                  <a:gd name="T14" fmla="+- 0 837 668"/>
                  <a:gd name="T15" fmla="*/ 837 h 170"/>
                  <a:gd name="T16" fmla="+- 0 179 89"/>
                  <a:gd name="T17" fmla="*/ T16 w 166"/>
                  <a:gd name="T18" fmla="+- 0 836 668"/>
                  <a:gd name="T19" fmla="*/ 836 h 170"/>
                  <a:gd name="T20" fmla="+- 0 182 89"/>
                  <a:gd name="T21" fmla="*/ T20 w 166"/>
                  <a:gd name="T22" fmla="+- 0 835 668"/>
                  <a:gd name="T23" fmla="*/ 835 h 170"/>
                  <a:gd name="T24" fmla="+- 0 187 89"/>
                  <a:gd name="T25" fmla="*/ T24 w 166"/>
                  <a:gd name="T26" fmla="+- 0 833 668"/>
                  <a:gd name="T27" fmla="*/ 833 h 170"/>
                  <a:gd name="T28" fmla="+- 0 187 89"/>
                  <a:gd name="T29" fmla="*/ T28 w 166"/>
                  <a:gd name="T30" fmla="+- 0 821 668"/>
                  <a:gd name="T31" fmla="*/ 821 h 170"/>
                  <a:gd name="T32" fmla="+- 0 187 89"/>
                  <a:gd name="T33" fmla="*/ T32 w 166"/>
                  <a:gd name="T34" fmla="+- 0 773 668"/>
                  <a:gd name="T35" fmla="*/ 77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6" h="170">
                    <a:moveTo>
                      <a:pt x="98" y="105"/>
                    </a:moveTo>
                    <a:lnTo>
                      <a:pt x="90" y="105"/>
                    </a:lnTo>
                    <a:lnTo>
                      <a:pt x="89" y="149"/>
                    </a:lnTo>
                    <a:lnTo>
                      <a:pt x="89" y="169"/>
                    </a:lnTo>
                    <a:lnTo>
                      <a:pt x="90" y="168"/>
                    </a:lnTo>
                    <a:lnTo>
                      <a:pt x="93" y="167"/>
                    </a:lnTo>
                    <a:lnTo>
                      <a:pt x="98" y="165"/>
                    </a:lnTo>
                    <a:lnTo>
                      <a:pt x="98" y="153"/>
                    </a:lnTo>
                    <a:lnTo>
                      <a:pt x="98"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1" name="Freeform 467"/>
              <p:cNvSpPr/>
              <p:nvPr/>
            </p:nvSpPr>
            <p:spPr bwMode="auto">
              <a:xfrm>
                <a:off x="89" y="668"/>
                <a:ext cx="166" cy="170"/>
              </a:xfrm>
              <a:custGeom>
                <a:gdLst>
                  <a:gd name="T0" fmla="+- 0 160 89"/>
                  <a:gd name="T1" fmla="*/ T0 w 166"/>
                  <a:gd name="T2" fmla="+- 0 773 668"/>
                  <a:gd name="T3" fmla="*/ 773 h 170"/>
                  <a:gd name="T4" fmla="+- 0 133 89"/>
                  <a:gd name="T5" fmla="*/ T4 w 166"/>
                  <a:gd name="T6" fmla="+- 0 773 668"/>
                  <a:gd name="T7" fmla="*/ 773 h 170"/>
                  <a:gd name="T8" fmla="+- 0 132 89"/>
                  <a:gd name="T9" fmla="*/ T8 w 166"/>
                  <a:gd name="T10" fmla="+- 0 783 668"/>
                  <a:gd name="T11" fmla="*/ 783 h 170"/>
                  <a:gd name="T12" fmla="+- 0 119 89"/>
                  <a:gd name="T13" fmla="*/ T12 w 166"/>
                  <a:gd name="T14" fmla="+- 0 799 668"/>
                  <a:gd name="T15" fmla="*/ 799 h 170"/>
                  <a:gd name="T16" fmla="+- 0 105 89"/>
                  <a:gd name="T17" fmla="*/ T16 w 166"/>
                  <a:gd name="T18" fmla="+- 0 814 668"/>
                  <a:gd name="T19" fmla="*/ 814 h 170"/>
                  <a:gd name="T20" fmla="+- 0 91 89"/>
                  <a:gd name="T21" fmla="*/ T20 w 166"/>
                  <a:gd name="T22" fmla="+- 0 826 668"/>
                  <a:gd name="T23" fmla="*/ 826 h 170"/>
                  <a:gd name="T24" fmla="+- 0 96 89"/>
                  <a:gd name="T25" fmla="*/ T24 w 166"/>
                  <a:gd name="T26" fmla="+- 0 826 668"/>
                  <a:gd name="T27" fmla="*/ 826 h 170"/>
                  <a:gd name="T28" fmla="+- 0 143 89"/>
                  <a:gd name="T29" fmla="*/ T28 w 166"/>
                  <a:gd name="T30" fmla="+- 0 784 668"/>
                  <a:gd name="T31" fmla="*/ 784 h 170"/>
                  <a:gd name="T32" fmla="+- 0 150 89"/>
                  <a:gd name="T33" fmla="*/ T32 w 166"/>
                  <a:gd name="T34" fmla="+- 0 775 668"/>
                  <a:gd name="T35" fmla="*/ 775 h 170"/>
                  <a:gd name="T36" fmla="+- 0 160 89"/>
                  <a:gd name="T37" fmla="*/ T36 w 166"/>
                  <a:gd name="T38" fmla="+- 0 775 668"/>
                  <a:gd name="T39" fmla="*/ 775 h 170"/>
                  <a:gd name="T40" fmla="+- 0 160 89"/>
                  <a:gd name="T41" fmla="*/ T40 w 166"/>
                  <a:gd name="T42" fmla="+- 0 773 668"/>
                  <a:gd name="T43" fmla="*/ 77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70">
                    <a:moveTo>
                      <a:pt x="71" y="105"/>
                    </a:moveTo>
                    <a:lnTo>
                      <a:pt x="44" y="105"/>
                    </a:lnTo>
                    <a:lnTo>
                      <a:pt x="43" y="115"/>
                    </a:lnTo>
                    <a:lnTo>
                      <a:pt x="30" y="131"/>
                    </a:lnTo>
                    <a:lnTo>
                      <a:pt x="16" y="146"/>
                    </a:lnTo>
                    <a:lnTo>
                      <a:pt x="2" y="158"/>
                    </a:lnTo>
                    <a:lnTo>
                      <a:pt x="7" y="158"/>
                    </a:lnTo>
                    <a:lnTo>
                      <a:pt x="54" y="116"/>
                    </a:lnTo>
                    <a:lnTo>
                      <a:pt x="61" y="107"/>
                    </a:lnTo>
                    <a:lnTo>
                      <a:pt x="71" y="107"/>
                    </a:lnTo>
                    <a:lnTo>
                      <a:pt x="71"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2" name="Freeform 468"/>
              <p:cNvSpPr/>
              <p:nvPr/>
            </p:nvSpPr>
            <p:spPr bwMode="auto">
              <a:xfrm>
                <a:off x="89" y="668"/>
                <a:ext cx="166" cy="170"/>
              </a:xfrm>
              <a:custGeom>
                <a:gdLst>
                  <a:gd name="T0" fmla="+- 0 192 89"/>
                  <a:gd name="T1" fmla="*/ T0 w 166"/>
                  <a:gd name="T2" fmla="+- 0 773 668"/>
                  <a:gd name="T3" fmla="*/ 773 h 170"/>
                  <a:gd name="T4" fmla="+- 0 187 89"/>
                  <a:gd name="T5" fmla="*/ T4 w 166"/>
                  <a:gd name="T6" fmla="+- 0 773 668"/>
                  <a:gd name="T7" fmla="*/ 773 h 170"/>
                  <a:gd name="T8" fmla="+- 0 196 89"/>
                  <a:gd name="T9" fmla="*/ T8 w 166"/>
                  <a:gd name="T10" fmla="+- 0 789 668"/>
                  <a:gd name="T11" fmla="*/ 789 h 170"/>
                  <a:gd name="T12" fmla="+- 0 201 89"/>
                  <a:gd name="T13" fmla="*/ T12 w 166"/>
                  <a:gd name="T14" fmla="+- 0 795 668"/>
                  <a:gd name="T15" fmla="*/ 795 h 170"/>
                  <a:gd name="T16" fmla="+- 0 214 89"/>
                  <a:gd name="T17" fmla="*/ T16 w 166"/>
                  <a:gd name="T18" fmla="+- 0 810 668"/>
                  <a:gd name="T19" fmla="*/ 810 h 170"/>
                  <a:gd name="T20" fmla="+- 0 223 89"/>
                  <a:gd name="T21" fmla="*/ T20 w 166"/>
                  <a:gd name="T22" fmla="+- 0 817 668"/>
                  <a:gd name="T23" fmla="*/ 817 h 170"/>
                  <a:gd name="T24" fmla="+- 0 235 89"/>
                  <a:gd name="T25" fmla="*/ T24 w 166"/>
                  <a:gd name="T26" fmla="+- 0 825 668"/>
                  <a:gd name="T27" fmla="*/ 825 h 170"/>
                  <a:gd name="T28" fmla="+- 0 239 89"/>
                  <a:gd name="T29" fmla="*/ T28 w 166"/>
                  <a:gd name="T30" fmla="+- 0 821 668"/>
                  <a:gd name="T31" fmla="*/ 821 h 170"/>
                  <a:gd name="T32" fmla="+- 0 240 89"/>
                  <a:gd name="T33" fmla="*/ T32 w 166"/>
                  <a:gd name="T34" fmla="+- 0 820 668"/>
                  <a:gd name="T35" fmla="*/ 820 h 170"/>
                  <a:gd name="T36" fmla="+- 0 245 89"/>
                  <a:gd name="T37" fmla="*/ T36 w 166"/>
                  <a:gd name="T38" fmla="+- 0 819 668"/>
                  <a:gd name="T39" fmla="*/ 819 h 170"/>
                  <a:gd name="T40" fmla="+- 0 253 89"/>
                  <a:gd name="T41" fmla="*/ T40 w 166"/>
                  <a:gd name="T42" fmla="+- 0 818 668"/>
                  <a:gd name="T43" fmla="*/ 818 h 170"/>
                  <a:gd name="T44" fmla="+- 0 254 89"/>
                  <a:gd name="T45" fmla="*/ T44 w 166"/>
                  <a:gd name="T46" fmla="+- 0 816 668"/>
                  <a:gd name="T47" fmla="*/ 816 h 170"/>
                  <a:gd name="T48" fmla="+- 0 245 89"/>
                  <a:gd name="T49" fmla="*/ T48 w 166"/>
                  <a:gd name="T50" fmla="+- 0 814 668"/>
                  <a:gd name="T51" fmla="*/ 814 h 170"/>
                  <a:gd name="T52" fmla="+- 0 234 89"/>
                  <a:gd name="T53" fmla="*/ T52 w 166"/>
                  <a:gd name="T54" fmla="+- 0 810 668"/>
                  <a:gd name="T55" fmla="*/ 810 h 170"/>
                  <a:gd name="T56" fmla="+- 0 220 89"/>
                  <a:gd name="T57" fmla="*/ T56 w 166"/>
                  <a:gd name="T58" fmla="+- 0 802 668"/>
                  <a:gd name="T59" fmla="*/ 802 h 170"/>
                  <a:gd name="T60" fmla="+- 0 206 89"/>
                  <a:gd name="T61" fmla="*/ T60 w 166"/>
                  <a:gd name="T62" fmla="+- 0 790 668"/>
                  <a:gd name="T63" fmla="*/ 790 h 170"/>
                  <a:gd name="T64" fmla="+- 0 192 89"/>
                  <a:gd name="T65" fmla="*/ T64 w 166"/>
                  <a:gd name="T66" fmla="+- 0 773 668"/>
                  <a:gd name="T67" fmla="*/ 77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6" h="170">
                    <a:moveTo>
                      <a:pt x="103" y="105"/>
                    </a:moveTo>
                    <a:lnTo>
                      <a:pt x="98" y="105"/>
                    </a:lnTo>
                    <a:lnTo>
                      <a:pt x="107" y="121"/>
                    </a:lnTo>
                    <a:lnTo>
                      <a:pt x="112" y="127"/>
                    </a:lnTo>
                    <a:lnTo>
                      <a:pt x="125" y="142"/>
                    </a:lnTo>
                    <a:lnTo>
                      <a:pt x="134" y="149"/>
                    </a:lnTo>
                    <a:lnTo>
                      <a:pt x="146" y="157"/>
                    </a:lnTo>
                    <a:lnTo>
                      <a:pt x="150" y="153"/>
                    </a:lnTo>
                    <a:lnTo>
                      <a:pt x="151" y="152"/>
                    </a:lnTo>
                    <a:lnTo>
                      <a:pt x="156" y="151"/>
                    </a:lnTo>
                    <a:lnTo>
                      <a:pt x="164" y="150"/>
                    </a:lnTo>
                    <a:lnTo>
                      <a:pt x="165" y="148"/>
                    </a:lnTo>
                    <a:lnTo>
                      <a:pt x="156" y="146"/>
                    </a:lnTo>
                    <a:lnTo>
                      <a:pt x="145" y="142"/>
                    </a:lnTo>
                    <a:lnTo>
                      <a:pt x="131" y="134"/>
                    </a:lnTo>
                    <a:lnTo>
                      <a:pt x="117" y="122"/>
                    </a:lnTo>
                    <a:lnTo>
                      <a:pt x="103"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3" name="Freeform 469"/>
              <p:cNvSpPr/>
              <p:nvPr/>
            </p:nvSpPr>
            <p:spPr bwMode="auto">
              <a:xfrm>
                <a:off x="89" y="668"/>
                <a:ext cx="166" cy="170"/>
              </a:xfrm>
              <a:custGeom>
                <a:gdLst>
                  <a:gd name="T0" fmla="+- 0 226 89"/>
                  <a:gd name="T1" fmla="*/ T0 w 166"/>
                  <a:gd name="T2" fmla="+- 0 773 668"/>
                  <a:gd name="T3" fmla="*/ 773 h 170"/>
                  <a:gd name="T4" fmla="+- 0 216 89"/>
                  <a:gd name="T5" fmla="*/ T4 w 166"/>
                  <a:gd name="T6" fmla="+- 0 773 668"/>
                  <a:gd name="T7" fmla="*/ 773 h 170"/>
                  <a:gd name="T8" fmla="+- 0 216 89"/>
                  <a:gd name="T9" fmla="*/ T8 w 166"/>
                  <a:gd name="T10" fmla="+- 0 784 668"/>
                  <a:gd name="T11" fmla="*/ 784 h 170"/>
                  <a:gd name="T12" fmla="+- 0 221 89"/>
                  <a:gd name="T13" fmla="*/ T12 w 166"/>
                  <a:gd name="T14" fmla="+- 0 783 668"/>
                  <a:gd name="T15" fmla="*/ 783 h 170"/>
                  <a:gd name="T16" fmla="+- 0 225 89"/>
                  <a:gd name="T17" fmla="*/ T16 w 166"/>
                  <a:gd name="T18" fmla="+- 0 781 668"/>
                  <a:gd name="T19" fmla="*/ 781 h 170"/>
                  <a:gd name="T20" fmla="+- 0 227 89"/>
                  <a:gd name="T21" fmla="*/ T20 w 166"/>
                  <a:gd name="T22" fmla="+- 0 779 668"/>
                  <a:gd name="T23" fmla="*/ 779 h 170"/>
                  <a:gd name="T24" fmla="+- 0 226 89"/>
                  <a:gd name="T25" fmla="*/ T24 w 166"/>
                  <a:gd name="T26" fmla="+- 0 773 668"/>
                  <a:gd name="T27" fmla="*/ 773 h 170"/>
                </a:gdLst>
                <a:cxnLst>
                  <a:cxn ang="0">
                    <a:pos x="T1" y="T3"/>
                  </a:cxn>
                  <a:cxn ang="0">
                    <a:pos x="T5" y="T7"/>
                  </a:cxn>
                  <a:cxn ang="0">
                    <a:pos x="T9" y="T11"/>
                  </a:cxn>
                  <a:cxn ang="0">
                    <a:pos x="T13" y="T15"/>
                  </a:cxn>
                  <a:cxn ang="0">
                    <a:pos x="T17" y="T19"/>
                  </a:cxn>
                  <a:cxn ang="0">
                    <a:pos x="T21" y="T23"/>
                  </a:cxn>
                  <a:cxn ang="0">
                    <a:pos x="T25" y="T27"/>
                  </a:cxn>
                </a:cxnLst>
                <a:rect l="0" t="0" r="r" b="b"/>
                <a:pathLst>
                  <a:path w="166" h="170">
                    <a:moveTo>
                      <a:pt x="137" y="105"/>
                    </a:moveTo>
                    <a:lnTo>
                      <a:pt x="127" y="105"/>
                    </a:lnTo>
                    <a:lnTo>
                      <a:pt x="127" y="116"/>
                    </a:lnTo>
                    <a:lnTo>
                      <a:pt x="132" y="115"/>
                    </a:lnTo>
                    <a:lnTo>
                      <a:pt x="136" y="113"/>
                    </a:lnTo>
                    <a:lnTo>
                      <a:pt x="138" y="111"/>
                    </a:lnTo>
                    <a:lnTo>
                      <a:pt x="137"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4" name="Freeform 470"/>
              <p:cNvSpPr/>
              <p:nvPr/>
            </p:nvSpPr>
            <p:spPr bwMode="auto">
              <a:xfrm>
                <a:off x="89" y="668"/>
                <a:ext cx="166" cy="170"/>
              </a:xfrm>
              <a:custGeom>
                <a:gdLst>
                  <a:gd name="T0" fmla="+- 0 226 89"/>
                  <a:gd name="T1" fmla="*/ T0 w 166"/>
                  <a:gd name="T2" fmla="+- 0 750 668"/>
                  <a:gd name="T3" fmla="*/ 750 h 170"/>
                  <a:gd name="T4" fmla="+- 0 216 89"/>
                  <a:gd name="T5" fmla="*/ T4 w 166"/>
                  <a:gd name="T6" fmla="+- 0 750 668"/>
                  <a:gd name="T7" fmla="*/ 750 h 170"/>
                  <a:gd name="T8" fmla="+- 0 216 89"/>
                  <a:gd name="T9" fmla="*/ T8 w 166"/>
                  <a:gd name="T10" fmla="+- 0 768 668"/>
                  <a:gd name="T11" fmla="*/ 768 h 170"/>
                  <a:gd name="T12" fmla="+- 0 103 89"/>
                  <a:gd name="T13" fmla="*/ T12 w 166"/>
                  <a:gd name="T14" fmla="+- 0 768 668"/>
                  <a:gd name="T15" fmla="*/ 768 h 170"/>
                  <a:gd name="T16" fmla="+- 0 112 89"/>
                  <a:gd name="T17" fmla="*/ T16 w 166"/>
                  <a:gd name="T18" fmla="+- 0 776 668"/>
                  <a:gd name="T19" fmla="*/ 776 h 170"/>
                  <a:gd name="T20" fmla="+- 0 120 89"/>
                  <a:gd name="T21" fmla="*/ T20 w 166"/>
                  <a:gd name="T22" fmla="+- 0 774 668"/>
                  <a:gd name="T23" fmla="*/ 774 h 170"/>
                  <a:gd name="T24" fmla="+- 0 126 89"/>
                  <a:gd name="T25" fmla="*/ T24 w 166"/>
                  <a:gd name="T26" fmla="+- 0 773 668"/>
                  <a:gd name="T27" fmla="*/ 773 h 170"/>
                  <a:gd name="T28" fmla="+- 0 226 89"/>
                  <a:gd name="T29" fmla="*/ T28 w 166"/>
                  <a:gd name="T30" fmla="+- 0 773 668"/>
                  <a:gd name="T31" fmla="*/ 773 h 170"/>
                  <a:gd name="T32" fmla="+- 0 226 89"/>
                  <a:gd name="T33" fmla="*/ T32 w 166"/>
                  <a:gd name="T34" fmla="+- 0 765 668"/>
                  <a:gd name="T35" fmla="*/ 765 h 170"/>
                  <a:gd name="T36" fmla="+- 0 226 89"/>
                  <a:gd name="T37" fmla="*/ T36 w 166"/>
                  <a:gd name="T38" fmla="+- 0 750 668"/>
                  <a:gd name="T39" fmla="*/ 750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6" h="170">
                    <a:moveTo>
                      <a:pt x="137" y="82"/>
                    </a:moveTo>
                    <a:lnTo>
                      <a:pt x="127" y="82"/>
                    </a:lnTo>
                    <a:lnTo>
                      <a:pt x="127" y="100"/>
                    </a:lnTo>
                    <a:lnTo>
                      <a:pt x="14" y="100"/>
                    </a:lnTo>
                    <a:lnTo>
                      <a:pt x="23" y="108"/>
                    </a:lnTo>
                    <a:lnTo>
                      <a:pt x="31" y="106"/>
                    </a:lnTo>
                    <a:lnTo>
                      <a:pt x="37" y="105"/>
                    </a:lnTo>
                    <a:lnTo>
                      <a:pt x="137" y="105"/>
                    </a:lnTo>
                    <a:lnTo>
                      <a:pt x="137" y="97"/>
                    </a:lnTo>
                    <a:lnTo>
                      <a:pt x="137"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5" name="Freeform 471"/>
              <p:cNvSpPr/>
              <p:nvPr/>
            </p:nvSpPr>
            <p:spPr bwMode="auto">
              <a:xfrm>
                <a:off x="89" y="668"/>
                <a:ext cx="166" cy="170"/>
              </a:xfrm>
              <a:custGeom>
                <a:gdLst>
                  <a:gd name="T0" fmla="+- 0 160 89"/>
                  <a:gd name="T1" fmla="*/ T0 w 166"/>
                  <a:gd name="T2" fmla="+- 0 750 668"/>
                  <a:gd name="T3" fmla="*/ 750 h 170"/>
                  <a:gd name="T4" fmla="+- 0 150 89"/>
                  <a:gd name="T5" fmla="*/ T4 w 166"/>
                  <a:gd name="T6" fmla="+- 0 750 668"/>
                  <a:gd name="T7" fmla="*/ 750 h 170"/>
                  <a:gd name="T8" fmla="+- 0 150 89"/>
                  <a:gd name="T9" fmla="*/ T8 w 166"/>
                  <a:gd name="T10" fmla="+- 0 768 668"/>
                  <a:gd name="T11" fmla="*/ 768 h 170"/>
                  <a:gd name="T12" fmla="+- 0 160 89"/>
                  <a:gd name="T13" fmla="*/ T12 w 166"/>
                  <a:gd name="T14" fmla="+- 0 768 668"/>
                  <a:gd name="T15" fmla="*/ 768 h 170"/>
                  <a:gd name="T16" fmla="+- 0 160 89"/>
                  <a:gd name="T17" fmla="*/ T16 w 166"/>
                  <a:gd name="T18" fmla="+- 0 750 668"/>
                  <a:gd name="T19" fmla="*/ 750 h 170"/>
                </a:gdLst>
                <a:cxnLst>
                  <a:cxn ang="0">
                    <a:pos x="T1" y="T3"/>
                  </a:cxn>
                  <a:cxn ang="0">
                    <a:pos x="T5" y="T7"/>
                  </a:cxn>
                  <a:cxn ang="0">
                    <a:pos x="T9" y="T11"/>
                  </a:cxn>
                  <a:cxn ang="0">
                    <a:pos x="T13" y="T15"/>
                  </a:cxn>
                  <a:cxn ang="0">
                    <a:pos x="T17" y="T19"/>
                  </a:cxn>
                </a:cxnLst>
                <a:rect l="0" t="0" r="r" b="b"/>
                <a:pathLst>
                  <a:path w="166" h="170">
                    <a:moveTo>
                      <a:pt x="71" y="82"/>
                    </a:moveTo>
                    <a:lnTo>
                      <a:pt x="61" y="82"/>
                    </a:lnTo>
                    <a:lnTo>
                      <a:pt x="61" y="100"/>
                    </a:lnTo>
                    <a:lnTo>
                      <a:pt x="71" y="100"/>
                    </a:lnTo>
                    <a:lnTo>
                      <a:pt x="71"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6" name="Freeform 472"/>
              <p:cNvSpPr/>
              <p:nvPr/>
            </p:nvSpPr>
            <p:spPr bwMode="auto">
              <a:xfrm>
                <a:off x="89" y="668"/>
                <a:ext cx="166" cy="170"/>
              </a:xfrm>
              <a:custGeom>
                <a:gdLst>
                  <a:gd name="T0" fmla="+- 0 187 89"/>
                  <a:gd name="T1" fmla="*/ T0 w 166"/>
                  <a:gd name="T2" fmla="+- 0 750 668"/>
                  <a:gd name="T3" fmla="*/ 750 h 170"/>
                  <a:gd name="T4" fmla="+- 0 179 89"/>
                  <a:gd name="T5" fmla="*/ T4 w 166"/>
                  <a:gd name="T6" fmla="+- 0 750 668"/>
                  <a:gd name="T7" fmla="*/ 750 h 170"/>
                  <a:gd name="T8" fmla="+- 0 179 89"/>
                  <a:gd name="T9" fmla="*/ T8 w 166"/>
                  <a:gd name="T10" fmla="+- 0 768 668"/>
                  <a:gd name="T11" fmla="*/ 768 h 170"/>
                  <a:gd name="T12" fmla="+- 0 187 89"/>
                  <a:gd name="T13" fmla="*/ T12 w 166"/>
                  <a:gd name="T14" fmla="+- 0 768 668"/>
                  <a:gd name="T15" fmla="*/ 768 h 170"/>
                  <a:gd name="T16" fmla="+- 0 187 89"/>
                  <a:gd name="T17" fmla="*/ T16 w 166"/>
                  <a:gd name="T18" fmla="+- 0 750 668"/>
                  <a:gd name="T19" fmla="*/ 750 h 170"/>
                </a:gdLst>
                <a:cxnLst>
                  <a:cxn ang="0">
                    <a:pos x="T1" y="T3"/>
                  </a:cxn>
                  <a:cxn ang="0">
                    <a:pos x="T5" y="T7"/>
                  </a:cxn>
                  <a:cxn ang="0">
                    <a:pos x="T9" y="T11"/>
                  </a:cxn>
                  <a:cxn ang="0">
                    <a:pos x="T13" y="T15"/>
                  </a:cxn>
                  <a:cxn ang="0">
                    <a:pos x="T17" y="T19"/>
                  </a:cxn>
                </a:cxnLst>
                <a:rect l="0" t="0" r="r" b="b"/>
                <a:pathLst>
                  <a:path w="166" h="170">
                    <a:moveTo>
                      <a:pt x="98" y="82"/>
                    </a:moveTo>
                    <a:lnTo>
                      <a:pt x="90" y="82"/>
                    </a:lnTo>
                    <a:lnTo>
                      <a:pt x="90" y="100"/>
                    </a:lnTo>
                    <a:lnTo>
                      <a:pt x="98" y="100"/>
                    </a:lnTo>
                    <a:lnTo>
                      <a:pt x="98"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7" name="Freeform 473"/>
              <p:cNvSpPr/>
              <p:nvPr/>
            </p:nvSpPr>
            <p:spPr bwMode="auto">
              <a:xfrm>
                <a:off x="89" y="668"/>
                <a:ext cx="166" cy="170"/>
              </a:xfrm>
              <a:custGeom>
                <a:gdLst>
                  <a:gd name="T0" fmla="+- 0 243 89"/>
                  <a:gd name="T1" fmla="*/ T0 w 166"/>
                  <a:gd name="T2" fmla="+- 0 736 668"/>
                  <a:gd name="T3" fmla="*/ 736 h 170"/>
                  <a:gd name="T4" fmla="+- 0 235 89"/>
                  <a:gd name="T5" fmla="*/ T4 w 166"/>
                  <a:gd name="T6" fmla="+- 0 745 668"/>
                  <a:gd name="T7" fmla="*/ 745 h 170"/>
                  <a:gd name="T8" fmla="+- 0 89 89"/>
                  <a:gd name="T9" fmla="*/ T8 w 166"/>
                  <a:gd name="T10" fmla="+- 0 745 668"/>
                  <a:gd name="T11" fmla="*/ 745 h 170"/>
                  <a:gd name="T12" fmla="+- 0 97 89"/>
                  <a:gd name="T13" fmla="*/ T12 w 166"/>
                  <a:gd name="T14" fmla="+- 0 752 668"/>
                  <a:gd name="T15" fmla="*/ 752 h 170"/>
                  <a:gd name="T16" fmla="+- 0 106 89"/>
                  <a:gd name="T17" fmla="*/ T16 w 166"/>
                  <a:gd name="T18" fmla="+- 0 751 668"/>
                  <a:gd name="T19" fmla="*/ 751 h 170"/>
                  <a:gd name="T20" fmla="+- 0 114 89"/>
                  <a:gd name="T21" fmla="*/ T20 w 166"/>
                  <a:gd name="T22" fmla="+- 0 750 668"/>
                  <a:gd name="T23" fmla="*/ 750 h 170"/>
                  <a:gd name="T24" fmla="+- 0 254 89"/>
                  <a:gd name="T25" fmla="*/ T24 w 166"/>
                  <a:gd name="T26" fmla="+- 0 750 668"/>
                  <a:gd name="T27" fmla="*/ 750 h 170"/>
                  <a:gd name="T28" fmla="+- 0 254 89"/>
                  <a:gd name="T29" fmla="*/ T28 w 166"/>
                  <a:gd name="T30" fmla="+- 0 750 668"/>
                  <a:gd name="T31" fmla="*/ 750 h 170"/>
                  <a:gd name="T32" fmla="+- 0 255 89"/>
                  <a:gd name="T33" fmla="*/ T32 w 166"/>
                  <a:gd name="T34" fmla="+- 0 749 668"/>
                  <a:gd name="T35" fmla="*/ 749 h 170"/>
                  <a:gd name="T36" fmla="+- 0 255 89"/>
                  <a:gd name="T37" fmla="*/ T36 w 166"/>
                  <a:gd name="T38" fmla="+- 0 748 668"/>
                  <a:gd name="T39" fmla="*/ 748 h 170"/>
                  <a:gd name="T40" fmla="+- 0 254 89"/>
                  <a:gd name="T41" fmla="*/ T40 w 166"/>
                  <a:gd name="T42" fmla="+- 0 747 668"/>
                  <a:gd name="T43" fmla="*/ 747 h 170"/>
                  <a:gd name="T44" fmla="+- 0 243 89"/>
                  <a:gd name="T45" fmla="*/ T44 w 166"/>
                  <a:gd name="T46" fmla="+- 0 736 668"/>
                  <a:gd name="T47" fmla="*/ 736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6" h="170">
                    <a:moveTo>
                      <a:pt x="154" y="68"/>
                    </a:moveTo>
                    <a:lnTo>
                      <a:pt x="146" y="77"/>
                    </a:lnTo>
                    <a:lnTo>
                      <a:pt x="0" y="77"/>
                    </a:lnTo>
                    <a:lnTo>
                      <a:pt x="8" y="84"/>
                    </a:lnTo>
                    <a:lnTo>
                      <a:pt x="17" y="83"/>
                    </a:lnTo>
                    <a:lnTo>
                      <a:pt x="25" y="82"/>
                    </a:lnTo>
                    <a:lnTo>
                      <a:pt x="165" y="82"/>
                    </a:lnTo>
                    <a:lnTo>
                      <a:pt x="166" y="81"/>
                    </a:lnTo>
                    <a:lnTo>
                      <a:pt x="166" y="80"/>
                    </a:lnTo>
                    <a:lnTo>
                      <a:pt x="165" y="79"/>
                    </a:lnTo>
                    <a:lnTo>
                      <a:pt x="154"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8" name="Freeform 474"/>
              <p:cNvSpPr/>
              <p:nvPr/>
            </p:nvSpPr>
            <p:spPr bwMode="auto">
              <a:xfrm>
                <a:off x="89" y="668"/>
                <a:ext cx="166" cy="170"/>
              </a:xfrm>
              <a:custGeom>
                <a:gdLst>
                  <a:gd name="T0" fmla="+- 0 160 89"/>
                  <a:gd name="T1" fmla="*/ T0 w 166"/>
                  <a:gd name="T2" fmla="+- 0 728 668"/>
                  <a:gd name="T3" fmla="*/ 728 h 170"/>
                  <a:gd name="T4" fmla="+- 0 150 89"/>
                  <a:gd name="T5" fmla="*/ T4 w 166"/>
                  <a:gd name="T6" fmla="+- 0 728 668"/>
                  <a:gd name="T7" fmla="*/ 728 h 170"/>
                  <a:gd name="T8" fmla="+- 0 150 89"/>
                  <a:gd name="T9" fmla="*/ T8 w 166"/>
                  <a:gd name="T10" fmla="+- 0 745 668"/>
                  <a:gd name="T11" fmla="*/ 745 h 170"/>
                  <a:gd name="T12" fmla="+- 0 160 89"/>
                  <a:gd name="T13" fmla="*/ T12 w 166"/>
                  <a:gd name="T14" fmla="+- 0 745 668"/>
                  <a:gd name="T15" fmla="*/ 745 h 170"/>
                  <a:gd name="T16" fmla="+- 0 160 89"/>
                  <a:gd name="T17" fmla="*/ T16 w 166"/>
                  <a:gd name="T18" fmla="+- 0 728 668"/>
                  <a:gd name="T19" fmla="*/ 728 h 170"/>
                </a:gdLst>
                <a:cxnLst>
                  <a:cxn ang="0">
                    <a:pos x="T1" y="T3"/>
                  </a:cxn>
                  <a:cxn ang="0">
                    <a:pos x="T5" y="T7"/>
                  </a:cxn>
                  <a:cxn ang="0">
                    <a:pos x="T9" y="T11"/>
                  </a:cxn>
                  <a:cxn ang="0">
                    <a:pos x="T13" y="T15"/>
                  </a:cxn>
                  <a:cxn ang="0">
                    <a:pos x="T17" y="T19"/>
                  </a:cxn>
                </a:cxnLst>
                <a:rect l="0" t="0" r="r" b="b"/>
                <a:pathLst>
                  <a:path w="166" h="170">
                    <a:moveTo>
                      <a:pt x="71" y="60"/>
                    </a:moveTo>
                    <a:lnTo>
                      <a:pt x="61" y="60"/>
                    </a:lnTo>
                    <a:lnTo>
                      <a:pt x="61" y="77"/>
                    </a:lnTo>
                    <a:lnTo>
                      <a:pt x="71" y="77"/>
                    </a:lnTo>
                    <a:lnTo>
                      <a:pt x="71"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59" name="Freeform 475"/>
              <p:cNvSpPr/>
              <p:nvPr/>
            </p:nvSpPr>
            <p:spPr bwMode="auto">
              <a:xfrm>
                <a:off x="89" y="668"/>
                <a:ext cx="166" cy="170"/>
              </a:xfrm>
              <a:custGeom>
                <a:gdLst>
                  <a:gd name="T0" fmla="+- 0 187 89"/>
                  <a:gd name="T1" fmla="*/ T0 w 166"/>
                  <a:gd name="T2" fmla="+- 0 728 668"/>
                  <a:gd name="T3" fmla="*/ 728 h 170"/>
                  <a:gd name="T4" fmla="+- 0 179 89"/>
                  <a:gd name="T5" fmla="*/ T4 w 166"/>
                  <a:gd name="T6" fmla="+- 0 728 668"/>
                  <a:gd name="T7" fmla="*/ 728 h 170"/>
                  <a:gd name="T8" fmla="+- 0 179 89"/>
                  <a:gd name="T9" fmla="*/ T8 w 166"/>
                  <a:gd name="T10" fmla="+- 0 745 668"/>
                  <a:gd name="T11" fmla="*/ 745 h 170"/>
                  <a:gd name="T12" fmla="+- 0 187 89"/>
                  <a:gd name="T13" fmla="*/ T12 w 166"/>
                  <a:gd name="T14" fmla="+- 0 745 668"/>
                  <a:gd name="T15" fmla="*/ 745 h 170"/>
                  <a:gd name="T16" fmla="+- 0 187 89"/>
                  <a:gd name="T17" fmla="*/ T16 w 166"/>
                  <a:gd name="T18" fmla="+- 0 728 668"/>
                  <a:gd name="T19" fmla="*/ 728 h 170"/>
                </a:gdLst>
                <a:cxnLst>
                  <a:cxn ang="0">
                    <a:pos x="T1" y="T3"/>
                  </a:cxn>
                  <a:cxn ang="0">
                    <a:pos x="T5" y="T7"/>
                  </a:cxn>
                  <a:cxn ang="0">
                    <a:pos x="T9" y="T11"/>
                  </a:cxn>
                  <a:cxn ang="0">
                    <a:pos x="T13" y="T15"/>
                  </a:cxn>
                  <a:cxn ang="0">
                    <a:pos x="T17" y="T19"/>
                  </a:cxn>
                </a:cxnLst>
                <a:rect l="0" t="0" r="r" b="b"/>
                <a:pathLst>
                  <a:path w="166" h="170">
                    <a:moveTo>
                      <a:pt x="98" y="60"/>
                    </a:moveTo>
                    <a:lnTo>
                      <a:pt x="90" y="60"/>
                    </a:lnTo>
                    <a:lnTo>
                      <a:pt x="90" y="77"/>
                    </a:lnTo>
                    <a:lnTo>
                      <a:pt x="98" y="77"/>
                    </a:lnTo>
                    <a:lnTo>
                      <a:pt x="98"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0" name="Freeform 476"/>
              <p:cNvSpPr/>
              <p:nvPr/>
            </p:nvSpPr>
            <p:spPr bwMode="auto">
              <a:xfrm>
                <a:off x="89" y="668"/>
                <a:ext cx="166" cy="170"/>
              </a:xfrm>
              <a:custGeom>
                <a:gdLst>
                  <a:gd name="T0" fmla="+- 0 227 89"/>
                  <a:gd name="T1" fmla="*/ T0 w 166"/>
                  <a:gd name="T2" fmla="+- 0 728 668"/>
                  <a:gd name="T3" fmla="*/ 728 h 170"/>
                  <a:gd name="T4" fmla="+- 0 216 89"/>
                  <a:gd name="T5" fmla="*/ T4 w 166"/>
                  <a:gd name="T6" fmla="+- 0 728 668"/>
                  <a:gd name="T7" fmla="*/ 728 h 170"/>
                  <a:gd name="T8" fmla="+- 0 216 89"/>
                  <a:gd name="T9" fmla="*/ T8 w 166"/>
                  <a:gd name="T10" fmla="+- 0 745 668"/>
                  <a:gd name="T11" fmla="*/ 745 h 170"/>
                  <a:gd name="T12" fmla="+- 0 226 89"/>
                  <a:gd name="T13" fmla="*/ T12 w 166"/>
                  <a:gd name="T14" fmla="+- 0 745 668"/>
                  <a:gd name="T15" fmla="*/ 745 h 170"/>
                  <a:gd name="T16" fmla="+- 0 226 89"/>
                  <a:gd name="T17" fmla="*/ T16 w 166"/>
                  <a:gd name="T18" fmla="+- 0 729 668"/>
                  <a:gd name="T19" fmla="*/ 729 h 170"/>
                  <a:gd name="T20" fmla="+- 0 227 89"/>
                  <a:gd name="T21" fmla="*/ T20 w 166"/>
                  <a:gd name="T22" fmla="+- 0 728 668"/>
                  <a:gd name="T23" fmla="*/ 728 h 170"/>
                </a:gdLst>
                <a:cxnLst>
                  <a:cxn ang="0">
                    <a:pos x="T1" y="T3"/>
                  </a:cxn>
                  <a:cxn ang="0">
                    <a:pos x="T5" y="T7"/>
                  </a:cxn>
                  <a:cxn ang="0">
                    <a:pos x="T9" y="T11"/>
                  </a:cxn>
                  <a:cxn ang="0">
                    <a:pos x="T13" y="T15"/>
                  </a:cxn>
                  <a:cxn ang="0">
                    <a:pos x="T17" y="T19"/>
                  </a:cxn>
                  <a:cxn ang="0">
                    <a:pos x="T21" y="T23"/>
                  </a:cxn>
                </a:cxnLst>
                <a:rect l="0" t="0" r="r" b="b"/>
                <a:pathLst>
                  <a:path w="166" h="170">
                    <a:moveTo>
                      <a:pt x="138" y="60"/>
                    </a:moveTo>
                    <a:lnTo>
                      <a:pt x="127" y="60"/>
                    </a:lnTo>
                    <a:lnTo>
                      <a:pt x="127" y="77"/>
                    </a:lnTo>
                    <a:lnTo>
                      <a:pt x="137" y="77"/>
                    </a:lnTo>
                    <a:lnTo>
                      <a:pt x="137" y="61"/>
                    </a:lnTo>
                    <a:lnTo>
                      <a:pt x="138"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1" name="Freeform 477"/>
              <p:cNvSpPr/>
              <p:nvPr/>
            </p:nvSpPr>
            <p:spPr bwMode="auto">
              <a:xfrm>
                <a:off x="89" y="668"/>
                <a:ext cx="166" cy="170"/>
              </a:xfrm>
              <a:custGeom>
                <a:gdLst>
                  <a:gd name="T0" fmla="+- 0 220 89"/>
                  <a:gd name="T1" fmla="*/ T0 w 166"/>
                  <a:gd name="T2" fmla="+- 0 716 668"/>
                  <a:gd name="T3" fmla="*/ 716 h 170"/>
                  <a:gd name="T4" fmla="+- 0 214 89"/>
                  <a:gd name="T5" fmla="*/ T4 w 166"/>
                  <a:gd name="T6" fmla="+- 0 723 668"/>
                  <a:gd name="T7" fmla="*/ 723 h 170"/>
                  <a:gd name="T8" fmla="+- 0 105 89"/>
                  <a:gd name="T9" fmla="*/ T8 w 166"/>
                  <a:gd name="T10" fmla="+- 0 723 668"/>
                  <a:gd name="T11" fmla="*/ 723 h 170"/>
                  <a:gd name="T12" fmla="+- 0 112 89"/>
                  <a:gd name="T13" fmla="*/ T12 w 166"/>
                  <a:gd name="T14" fmla="+- 0 730 668"/>
                  <a:gd name="T15" fmla="*/ 730 h 170"/>
                  <a:gd name="T16" fmla="+- 0 118 89"/>
                  <a:gd name="T17" fmla="*/ T16 w 166"/>
                  <a:gd name="T18" fmla="+- 0 728 668"/>
                  <a:gd name="T19" fmla="*/ 728 h 170"/>
                  <a:gd name="T20" fmla="+- 0 125 89"/>
                  <a:gd name="T21" fmla="*/ T20 w 166"/>
                  <a:gd name="T22" fmla="+- 0 728 668"/>
                  <a:gd name="T23" fmla="*/ 728 h 170"/>
                  <a:gd name="T24" fmla="+- 0 227 89"/>
                  <a:gd name="T25" fmla="*/ T24 w 166"/>
                  <a:gd name="T26" fmla="+- 0 728 668"/>
                  <a:gd name="T27" fmla="*/ 728 h 170"/>
                  <a:gd name="T28" fmla="+- 0 231 89"/>
                  <a:gd name="T29" fmla="*/ T28 w 166"/>
                  <a:gd name="T30" fmla="+- 0 725 668"/>
                  <a:gd name="T31" fmla="*/ 725 h 170"/>
                  <a:gd name="T32" fmla="+- 0 231 89"/>
                  <a:gd name="T33" fmla="*/ T32 w 166"/>
                  <a:gd name="T34" fmla="+- 0 724 668"/>
                  <a:gd name="T35" fmla="*/ 724 h 170"/>
                  <a:gd name="T36" fmla="+- 0 231 89"/>
                  <a:gd name="T37" fmla="*/ T36 w 166"/>
                  <a:gd name="T38" fmla="+- 0 723 668"/>
                  <a:gd name="T39" fmla="*/ 723 h 170"/>
                  <a:gd name="T40" fmla="+- 0 231 89"/>
                  <a:gd name="T41" fmla="*/ T40 w 166"/>
                  <a:gd name="T42" fmla="+- 0 723 668"/>
                  <a:gd name="T43" fmla="*/ 723 h 170"/>
                  <a:gd name="T44" fmla="+- 0 229 89"/>
                  <a:gd name="T45" fmla="*/ T44 w 166"/>
                  <a:gd name="T46" fmla="+- 0 722 668"/>
                  <a:gd name="T47" fmla="*/ 722 h 170"/>
                  <a:gd name="T48" fmla="+- 0 220 89"/>
                  <a:gd name="T49" fmla="*/ T48 w 166"/>
                  <a:gd name="T50" fmla="+- 0 716 668"/>
                  <a:gd name="T51" fmla="*/ 716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6" h="170">
                    <a:moveTo>
                      <a:pt x="131" y="48"/>
                    </a:moveTo>
                    <a:lnTo>
                      <a:pt x="125" y="55"/>
                    </a:lnTo>
                    <a:lnTo>
                      <a:pt x="16" y="55"/>
                    </a:lnTo>
                    <a:lnTo>
                      <a:pt x="23" y="62"/>
                    </a:lnTo>
                    <a:lnTo>
                      <a:pt x="29" y="60"/>
                    </a:lnTo>
                    <a:lnTo>
                      <a:pt x="36" y="60"/>
                    </a:lnTo>
                    <a:lnTo>
                      <a:pt x="138" y="60"/>
                    </a:lnTo>
                    <a:lnTo>
                      <a:pt x="142" y="57"/>
                    </a:lnTo>
                    <a:lnTo>
                      <a:pt x="142" y="56"/>
                    </a:lnTo>
                    <a:lnTo>
                      <a:pt x="142" y="55"/>
                    </a:lnTo>
                    <a:lnTo>
                      <a:pt x="140" y="54"/>
                    </a:lnTo>
                    <a:lnTo>
                      <a:pt x="131"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2" name="Freeform 478"/>
              <p:cNvSpPr/>
              <p:nvPr/>
            </p:nvSpPr>
            <p:spPr bwMode="auto">
              <a:xfrm>
                <a:off x="89" y="668"/>
                <a:ext cx="166" cy="170"/>
              </a:xfrm>
              <a:custGeom>
                <a:gdLst>
                  <a:gd name="T0" fmla="+- 0 160 89"/>
                  <a:gd name="T1" fmla="*/ T0 w 166"/>
                  <a:gd name="T2" fmla="+- 0 704 668"/>
                  <a:gd name="T3" fmla="*/ 704 h 170"/>
                  <a:gd name="T4" fmla="+- 0 150 89"/>
                  <a:gd name="T5" fmla="*/ T4 w 166"/>
                  <a:gd name="T6" fmla="+- 0 704 668"/>
                  <a:gd name="T7" fmla="*/ 704 h 170"/>
                  <a:gd name="T8" fmla="+- 0 150 89"/>
                  <a:gd name="T9" fmla="*/ T8 w 166"/>
                  <a:gd name="T10" fmla="+- 0 723 668"/>
                  <a:gd name="T11" fmla="*/ 723 h 170"/>
                  <a:gd name="T12" fmla="+- 0 160 89"/>
                  <a:gd name="T13" fmla="*/ T12 w 166"/>
                  <a:gd name="T14" fmla="+- 0 723 668"/>
                  <a:gd name="T15" fmla="*/ 723 h 170"/>
                  <a:gd name="T16" fmla="+- 0 160 89"/>
                  <a:gd name="T17" fmla="*/ T16 w 166"/>
                  <a:gd name="T18" fmla="+- 0 704 668"/>
                  <a:gd name="T19" fmla="*/ 704 h 170"/>
                </a:gdLst>
                <a:cxnLst>
                  <a:cxn ang="0">
                    <a:pos x="T1" y="T3"/>
                  </a:cxn>
                  <a:cxn ang="0">
                    <a:pos x="T5" y="T7"/>
                  </a:cxn>
                  <a:cxn ang="0">
                    <a:pos x="T9" y="T11"/>
                  </a:cxn>
                  <a:cxn ang="0">
                    <a:pos x="T13" y="T15"/>
                  </a:cxn>
                  <a:cxn ang="0">
                    <a:pos x="T17" y="T19"/>
                  </a:cxn>
                </a:cxnLst>
                <a:rect l="0" t="0" r="r" b="b"/>
                <a:pathLst>
                  <a:path w="166" h="170">
                    <a:moveTo>
                      <a:pt x="71" y="36"/>
                    </a:moveTo>
                    <a:lnTo>
                      <a:pt x="61" y="36"/>
                    </a:lnTo>
                    <a:lnTo>
                      <a:pt x="61" y="55"/>
                    </a:lnTo>
                    <a:lnTo>
                      <a:pt x="71" y="55"/>
                    </a:lnTo>
                    <a:lnTo>
                      <a:pt x="71"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3" name="Freeform 479"/>
              <p:cNvSpPr/>
              <p:nvPr/>
            </p:nvSpPr>
            <p:spPr bwMode="auto">
              <a:xfrm>
                <a:off x="89" y="668"/>
                <a:ext cx="166" cy="170"/>
              </a:xfrm>
              <a:custGeom>
                <a:gdLst>
                  <a:gd name="T0" fmla="+- 0 187 89"/>
                  <a:gd name="T1" fmla="*/ T0 w 166"/>
                  <a:gd name="T2" fmla="+- 0 704 668"/>
                  <a:gd name="T3" fmla="*/ 704 h 170"/>
                  <a:gd name="T4" fmla="+- 0 179 89"/>
                  <a:gd name="T5" fmla="*/ T4 w 166"/>
                  <a:gd name="T6" fmla="+- 0 704 668"/>
                  <a:gd name="T7" fmla="*/ 704 h 170"/>
                  <a:gd name="T8" fmla="+- 0 179 89"/>
                  <a:gd name="T9" fmla="*/ T8 w 166"/>
                  <a:gd name="T10" fmla="+- 0 723 668"/>
                  <a:gd name="T11" fmla="*/ 723 h 170"/>
                  <a:gd name="T12" fmla="+- 0 187 89"/>
                  <a:gd name="T13" fmla="*/ T12 w 166"/>
                  <a:gd name="T14" fmla="+- 0 723 668"/>
                  <a:gd name="T15" fmla="*/ 723 h 170"/>
                  <a:gd name="T16" fmla="+- 0 187 89"/>
                  <a:gd name="T17" fmla="*/ T16 w 166"/>
                  <a:gd name="T18" fmla="+- 0 704 668"/>
                  <a:gd name="T19" fmla="*/ 704 h 170"/>
                </a:gdLst>
                <a:cxnLst>
                  <a:cxn ang="0">
                    <a:pos x="T1" y="T3"/>
                  </a:cxn>
                  <a:cxn ang="0">
                    <a:pos x="T5" y="T7"/>
                  </a:cxn>
                  <a:cxn ang="0">
                    <a:pos x="T9" y="T11"/>
                  </a:cxn>
                  <a:cxn ang="0">
                    <a:pos x="T13" y="T15"/>
                  </a:cxn>
                  <a:cxn ang="0">
                    <a:pos x="T17" y="T19"/>
                  </a:cxn>
                </a:cxnLst>
                <a:rect l="0" t="0" r="r" b="b"/>
                <a:pathLst>
                  <a:path w="166" h="170">
                    <a:moveTo>
                      <a:pt x="98" y="36"/>
                    </a:moveTo>
                    <a:lnTo>
                      <a:pt x="90" y="36"/>
                    </a:lnTo>
                    <a:lnTo>
                      <a:pt x="90" y="55"/>
                    </a:lnTo>
                    <a:lnTo>
                      <a:pt x="98" y="55"/>
                    </a:lnTo>
                    <a:lnTo>
                      <a:pt x="98" y="3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4" name="Freeform 480"/>
              <p:cNvSpPr/>
              <p:nvPr/>
            </p:nvSpPr>
            <p:spPr bwMode="auto">
              <a:xfrm>
                <a:off x="89" y="668"/>
                <a:ext cx="166" cy="170"/>
              </a:xfrm>
              <a:custGeom>
                <a:gdLst>
                  <a:gd name="T0" fmla="+- 0 236 89"/>
                  <a:gd name="T1" fmla="*/ T0 w 166"/>
                  <a:gd name="T2" fmla="+- 0 690 668"/>
                  <a:gd name="T3" fmla="*/ 690 h 170"/>
                  <a:gd name="T4" fmla="+- 0 227 89"/>
                  <a:gd name="T5" fmla="*/ T4 w 166"/>
                  <a:gd name="T6" fmla="+- 0 700 668"/>
                  <a:gd name="T7" fmla="*/ 700 h 170"/>
                  <a:gd name="T8" fmla="+- 0 92 89"/>
                  <a:gd name="T9" fmla="*/ T8 w 166"/>
                  <a:gd name="T10" fmla="+- 0 700 668"/>
                  <a:gd name="T11" fmla="*/ 700 h 170"/>
                  <a:gd name="T12" fmla="+- 0 100 89"/>
                  <a:gd name="T13" fmla="*/ T12 w 166"/>
                  <a:gd name="T14" fmla="+- 0 707 668"/>
                  <a:gd name="T15" fmla="*/ 707 h 170"/>
                  <a:gd name="T16" fmla="+- 0 103 89"/>
                  <a:gd name="T17" fmla="*/ T16 w 166"/>
                  <a:gd name="T18" fmla="+- 0 707 668"/>
                  <a:gd name="T19" fmla="*/ 707 h 170"/>
                  <a:gd name="T20" fmla="+- 0 107 89"/>
                  <a:gd name="T21" fmla="*/ T20 w 166"/>
                  <a:gd name="T22" fmla="+- 0 706 668"/>
                  <a:gd name="T23" fmla="*/ 706 h 170"/>
                  <a:gd name="T24" fmla="+- 0 124 89"/>
                  <a:gd name="T25" fmla="*/ T24 w 166"/>
                  <a:gd name="T26" fmla="+- 0 704 668"/>
                  <a:gd name="T27" fmla="*/ 704 h 170"/>
                  <a:gd name="T28" fmla="+- 0 187 89"/>
                  <a:gd name="T29" fmla="*/ T28 w 166"/>
                  <a:gd name="T30" fmla="+- 0 704 668"/>
                  <a:gd name="T31" fmla="*/ 704 h 170"/>
                  <a:gd name="T32" fmla="+- 0 249 89"/>
                  <a:gd name="T33" fmla="*/ T32 w 166"/>
                  <a:gd name="T34" fmla="+- 0 704 668"/>
                  <a:gd name="T35" fmla="*/ 704 h 170"/>
                  <a:gd name="T36" fmla="+- 0 249 89"/>
                  <a:gd name="T37" fmla="*/ T36 w 166"/>
                  <a:gd name="T38" fmla="+- 0 703 668"/>
                  <a:gd name="T39" fmla="*/ 703 h 170"/>
                  <a:gd name="T40" fmla="+- 0 249 89"/>
                  <a:gd name="T41" fmla="*/ T40 w 166"/>
                  <a:gd name="T42" fmla="+- 0 703 668"/>
                  <a:gd name="T43" fmla="*/ 703 h 170"/>
                  <a:gd name="T44" fmla="+- 0 248 89"/>
                  <a:gd name="T45" fmla="*/ T44 w 166"/>
                  <a:gd name="T46" fmla="+- 0 702 668"/>
                  <a:gd name="T47" fmla="*/ 702 h 170"/>
                  <a:gd name="T48" fmla="+- 0 236 89"/>
                  <a:gd name="T49" fmla="*/ T48 w 166"/>
                  <a:gd name="T50" fmla="+- 0 690 668"/>
                  <a:gd name="T51" fmla="*/ 690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6" h="170">
                    <a:moveTo>
                      <a:pt x="147" y="22"/>
                    </a:moveTo>
                    <a:lnTo>
                      <a:pt x="138" y="32"/>
                    </a:lnTo>
                    <a:lnTo>
                      <a:pt x="3" y="32"/>
                    </a:lnTo>
                    <a:lnTo>
                      <a:pt x="11" y="39"/>
                    </a:lnTo>
                    <a:lnTo>
                      <a:pt x="14" y="39"/>
                    </a:lnTo>
                    <a:lnTo>
                      <a:pt x="18" y="38"/>
                    </a:lnTo>
                    <a:lnTo>
                      <a:pt x="35" y="36"/>
                    </a:lnTo>
                    <a:lnTo>
                      <a:pt x="98" y="36"/>
                    </a:lnTo>
                    <a:lnTo>
                      <a:pt x="160" y="36"/>
                    </a:lnTo>
                    <a:lnTo>
                      <a:pt x="160" y="35"/>
                    </a:lnTo>
                    <a:lnTo>
                      <a:pt x="159" y="34"/>
                    </a:lnTo>
                    <a:lnTo>
                      <a:pt x="147"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5" name="Freeform 481"/>
              <p:cNvSpPr/>
              <p:nvPr/>
            </p:nvSpPr>
            <p:spPr bwMode="auto">
              <a:xfrm>
                <a:off x="89" y="668"/>
                <a:ext cx="166" cy="170"/>
              </a:xfrm>
              <a:custGeom>
                <a:gdLst>
                  <a:gd name="T0" fmla="+- 0 128 89"/>
                  <a:gd name="T1" fmla="*/ T0 w 166"/>
                  <a:gd name="T2" fmla="+- 0 672 668"/>
                  <a:gd name="T3" fmla="*/ 672 h 170"/>
                  <a:gd name="T4" fmla="+- 0 127 89"/>
                  <a:gd name="T5" fmla="*/ T4 w 166"/>
                  <a:gd name="T6" fmla="+- 0 674 668"/>
                  <a:gd name="T7" fmla="*/ 674 h 170"/>
                  <a:gd name="T8" fmla="+- 0 136 89"/>
                  <a:gd name="T9" fmla="*/ T8 w 166"/>
                  <a:gd name="T10" fmla="+- 0 681 668"/>
                  <a:gd name="T11" fmla="*/ 681 h 170"/>
                  <a:gd name="T12" fmla="+- 0 142 89"/>
                  <a:gd name="T13" fmla="*/ T12 w 166"/>
                  <a:gd name="T14" fmla="+- 0 687 668"/>
                  <a:gd name="T15" fmla="*/ 687 h 170"/>
                  <a:gd name="T16" fmla="+- 0 149 89"/>
                  <a:gd name="T17" fmla="*/ T16 w 166"/>
                  <a:gd name="T18" fmla="+- 0 700 668"/>
                  <a:gd name="T19" fmla="*/ 700 h 170"/>
                  <a:gd name="T20" fmla="+- 0 154 89"/>
                  <a:gd name="T21" fmla="*/ T20 w 166"/>
                  <a:gd name="T22" fmla="+- 0 700 668"/>
                  <a:gd name="T23" fmla="*/ 700 h 170"/>
                  <a:gd name="T24" fmla="+- 0 155 89"/>
                  <a:gd name="T25" fmla="*/ T24 w 166"/>
                  <a:gd name="T26" fmla="+- 0 697 668"/>
                  <a:gd name="T27" fmla="*/ 697 h 170"/>
                  <a:gd name="T28" fmla="+- 0 156 89"/>
                  <a:gd name="T29" fmla="*/ T28 w 166"/>
                  <a:gd name="T30" fmla="+- 0 695 668"/>
                  <a:gd name="T31" fmla="*/ 695 h 170"/>
                  <a:gd name="T32" fmla="+- 0 156 89"/>
                  <a:gd name="T33" fmla="*/ T32 w 166"/>
                  <a:gd name="T34" fmla="+- 0 691 668"/>
                  <a:gd name="T35" fmla="*/ 691 h 170"/>
                  <a:gd name="T36" fmla="+- 0 155 89"/>
                  <a:gd name="T37" fmla="*/ T36 w 166"/>
                  <a:gd name="T38" fmla="+- 0 688 668"/>
                  <a:gd name="T39" fmla="*/ 688 h 170"/>
                  <a:gd name="T40" fmla="+- 0 151 89"/>
                  <a:gd name="T41" fmla="*/ T40 w 166"/>
                  <a:gd name="T42" fmla="+- 0 683 668"/>
                  <a:gd name="T43" fmla="*/ 683 h 170"/>
                  <a:gd name="T44" fmla="+- 0 143 89"/>
                  <a:gd name="T45" fmla="*/ T44 w 166"/>
                  <a:gd name="T46" fmla="+- 0 678 668"/>
                  <a:gd name="T47" fmla="*/ 678 h 170"/>
                  <a:gd name="T48" fmla="+- 0 128 89"/>
                  <a:gd name="T49" fmla="*/ T48 w 166"/>
                  <a:gd name="T50" fmla="+- 0 672 668"/>
                  <a:gd name="T51" fmla="*/ 672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6" h="170">
                    <a:moveTo>
                      <a:pt x="39" y="4"/>
                    </a:moveTo>
                    <a:lnTo>
                      <a:pt x="38" y="6"/>
                    </a:lnTo>
                    <a:lnTo>
                      <a:pt x="47" y="13"/>
                    </a:lnTo>
                    <a:lnTo>
                      <a:pt x="53" y="19"/>
                    </a:lnTo>
                    <a:lnTo>
                      <a:pt x="60" y="32"/>
                    </a:lnTo>
                    <a:lnTo>
                      <a:pt x="65" y="32"/>
                    </a:lnTo>
                    <a:lnTo>
                      <a:pt x="66" y="29"/>
                    </a:lnTo>
                    <a:lnTo>
                      <a:pt x="67" y="27"/>
                    </a:lnTo>
                    <a:lnTo>
                      <a:pt x="67" y="23"/>
                    </a:lnTo>
                    <a:lnTo>
                      <a:pt x="66" y="20"/>
                    </a:lnTo>
                    <a:lnTo>
                      <a:pt x="62" y="15"/>
                    </a:lnTo>
                    <a:lnTo>
                      <a:pt x="54" y="10"/>
                    </a:lnTo>
                    <a:lnTo>
                      <a:pt x="39"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6" name="Freeform 482"/>
              <p:cNvSpPr/>
              <p:nvPr/>
            </p:nvSpPr>
            <p:spPr bwMode="auto">
              <a:xfrm>
                <a:off x="89" y="668"/>
                <a:ext cx="166" cy="170"/>
              </a:xfrm>
              <a:custGeom>
                <a:gdLst>
                  <a:gd name="T0" fmla="+- 0 199 89"/>
                  <a:gd name="T1" fmla="*/ T0 w 166"/>
                  <a:gd name="T2" fmla="+- 0 668 668"/>
                  <a:gd name="T3" fmla="*/ 668 h 170"/>
                  <a:gd name="T4" fmla="+- 0 197 89"/>
                  <a:gd name="T5" fmla="*/ T4 w 166"/>
                  <a:gd name="T6" fmla="+- 0 675 668"/>
                  <a:gd name="T7" fmla="*/ 675 h 170"/>
                  <a:gd name="T8" fmla="+- 0 193 89"/>
                  <a:gd name="T9" fmla="*/ T8 w 166"/>
                  <a:gd name="T10" fmla="+- 0 682 668"/>
                  <a:gd name="T11" fmla="*/ 682 h 170"/>
                  <a:gd name="T12" fmla="+- 0 181 89"/>
                  <a:gd name="T13" fmla="*/ T12 w 166"/>
                  <a:gd name="T14" fmla="+- 0 699 668"/>
                  <a:gd name="T15" fmla="*/ 699 h 170"/>
                  <a:gd name="T16" fmla="+- 0 154 89"/>
                  <a:gd name="T17" fmla="*/ T16 w 166"/>
                  <a:gd name="T18" fmla="+- 0 700 668"/>
                  <a:gd name="T19" fmla="*/ 700 h 170"/>
                  <a:gd name="T20" fmla="+- 0 187 89"/>
                  <a:gd name="T21" fmla="*/ T20 w 166"/>
                  <a:gd name="T22" fmla="+- 0 700 668"/>
                  <a:gd name="T23" fmla="*/ 700 h 170"/>
                  <a:gd name="T24" fmla="+- 0 188 89"/>
                  <a:gd name="T25" fmla="*/ T24 w 166"/>
                  <a:gd name="T26" fmla="+- 0 698 668"/>
                  <a:gd name="T27" fmla="*/ 698 h 170"/>
                  <a:gd name="T28" fmla="+- 0 190 89"/>
                  <a:gd name="T29" fmla="*/ T28 w 166"/>
                  <a:gd name="T30" fmla="+- 0 696 668"/>
                  <a:gd name="T31" fmla="*/ 696 h 170"/>
                  <a:gd name="T32" fmla="+- 0 195 89"/>
                  <a:gd name="T33" fmla="*/ T32 w 166"/>
                  <a:gd name="T34" fmla="+- 0 692 668"/>
                  <a:gd name="T35" fmla="*/ 692 h 170"/>
                  <a:gd name="T36" fmla="+- 0 200 89"/>
                  <a:gd name="T37" fmla="*/ T36 w 166"/>
                  <a:gd name="T38" fmla="+- 0 688 668"/>
                  <a:gd name="T39" fmla="*/ 688 h 170"/>
                  <a:gd name="T40" fmla="+- 0 206 89"/>
                  <a:gd name="T41" fmla="*/ T40 w 166"/>
                  <a:gd name="T42" fmla="+- 0 680 668"/>
                  <a:gd name="T43" fmla="*/ 680 h 170"/>
                  <a:gd name="T44" fmla="+- 0 212 89"/>
                  <a:gd name="T45" fmla="*/ T44 w 166"/>
                  <a:gd name="T46" fmla="+- 0 680 668"/>
                  <a:gd name="T47" fmla="*/ 680 h 170"/>
                  <a:gd name="T48" fmla="+- 0 213 89"/>
                  <a:gd name="T49" fmla="*/ T48 w 166"/>
                  <a:gd name="T50" fmla="+- 0 680 668"/>
                  <a:gd name="T51" fmla="*/ 680 h 170"/>
                  <a:gd name="T52" fmla="+- 0 213 89"/>
                  <a:gd name="T53" fmla="*/ T52 w 166"/>
                  <a:gd name="T54" fmla="+- 0 678 668"/>
                  <a:gd name="T55" fmla="*/ 678 h 170"/>
                  <a:gd name="T56" fmla="+- 0 213 89"/>
                  <a:gd name="T57" fmla="*/ T56 w 166"/>
                  <a:gd name="T58" fmla="+- 0 678 668"/>
                  <a:gd name="T59" fmla="*/ 678 h 170"/>
                  <a:gd name="T60" fmla="+- 0 212 89"/>
                  <a:gd name="T61" fmla="*/ T60 w 166"/>
                  <a:gd name="T62" fmla="+- 0 677 668"/>
                  <a:gd name="T63" fmla="*/ 677 h 170"/>
                  <a:gd name="T64" fmla="+- 0 199 89"/>
                  <a:gd name="T65" fmla="*/ T64 w 166"/>
                  <a:gd name="T66" fmla="+- 0 668 668"/>
                  <a:gd name="T67" fmla="*/ 668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6" h="170">
                    <a:moveTo>
                      <a:pt x="110" y="0"/>
                    </a:moveTo>
                    <a:lnTo>
                      <a:pt x="108" y="7"/>
                    </a:lnTo>
                    <a:lnTo>
                      <a:pt x="104" y="14"/>
                    </a:lnTo>
                    <a:lnTo>
                      <a:pt x="92" y="31"/>
                    </a:lnTo>
                    <a:lnTo>
                      <a:pt x="65" y="32"/>
                    </a:lnTo>
                    <a:lnTo>
                      <a:pt x="98" y="32"/>
                    </a:lnTo>
                    <a:lnTo>
                      <a:pt x="99" y="30"/>
                    </a:lnTo>
                    <a:lnTo>
                      <a:pt x="101" y="28"/>
                    </a:lnTo>
                    <a:lnTo>
                      <a:pt x="106" y="24"/>
                    </a:lnTo>
                    <a:lnTo>
                      <a:pt x="111" y="20"/>
                    </a:lnTo>
                    <a:lnTo>
                      <a:pt x="117" y="12"/>
                    </a:lnTo>
                    <a:lnTo>
                      <a:pt x="123" y="12"/>
                    </a:lnTo>
                    <a:lnTo>
                      <a:pt x="124" y="12"/>
                    </a:lnTo>
                    <a:lnTo>
                      <a:pt x="124" y="10"/>
                    </a:lnTo>
                    <a:lnTo>
                      <a:pt x="123" y="9"/>
                    </a:lnTo>
                    <a:lnTo>
                      <a:pt x="1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2" name="Group 483"/>
            <p:cNvGrpSpPr/>
            <p:nvPr/>
          </p:nvGrpSpPr>
          <p:grpSpPr>
            <a:xfrm>
              <a:off x="266" y="674"/>
              <a:ext cx="166" cy="164"/>
              <a:chOff x="266" y="674"/>
              <a:chExt cx="166" cy="164"/>
            </a:xfrm>
          </p:grpSpPr>
          <p:sp>
            <p:nvSpPr>
              <p:cNvPr id="2436" name="Freeform 484"/>
              <p:cNvSpPr/>
              <p:nvPr/>
            </p:nvSpPr>
            <p:spPr bwMode="auto">
              <a:xfrm>
                <a:off x="266" y="674"/>
                <a:ext cx="166" cy="164"/>
              </a:xfrm>
              <a:custGeom>
                <a:gdLst>
                  <a:gd name="T0" fmla="+- 0 335 266"/>
                  <a:gd name="T1" fmla="*/ T0 w 166"/>
                  <a:gd name="T2" fmla="+- 0 788 674"/>
                  <a:gd name="T3" fmla="*/ 788 h 164"/>
                  <a:gd name="T4" fmla="+- 0 325 266"/>
                  <a:gd name="T5" fmla="*/ T4 w 166"/>
                  <a:gd name="T6" fmla="+- 0 788 674"/>
                  <a:gd name="T7" fmla="*/ 788 h 164"/>
                  <a:gd name="T8" fmla="+- 0 325 266"/>
                  <a:gd name="T9" fmla="*/ T8 w 166"/>
                  <a:gd name="T10" fmla="+- 0 817 674"/>
                  <a:gd name="T11" fmla="*/ 817 h 164"/>
                  <a:gd name="T12" fmla="+- 0 324 266"/>
                  <a:gd name="T13" fmla="*/ T12 w 166"/>
                  <a:gd name="T14" fmla="+- 0 838 674"/>
                  <a:gd name="T15" fmla="*/ 838 h 164"/>
                  <a:gd name="T16" fmla="+- 0 330 266"/>
                  <a:gd name="T17" fmla="*/ T16 w 166"/>
                  <a:gd name="T18" fmla="+- 0 835 674"/>
                  <a:gd name="T19" fmla="*/ 835 h 164"/>
                  <a:gd name="T20" fmla="+- 0 334 266"/>
                  <a:gd name="T21" fmla="*/ T20 w 166"/>
                  <a:gd name="T22" fmla="+- 0 834 674"/>
                  <a:gd name="T23" fmla="*/ 834 h 164"/>
                  <a:gd name="T24" fmla="+- 0 336 266"/>
                  <a:gd name="T25" fmla="*/ T24 w 166"/>
                  <a:gd name="T26" fmla="+- 0 832 674"/>
                  <a:gd name="T27" fmla="*/ 832 h 164"/>
                  <a:gd name="T28" fmla="+- 0 335 266"/>
                  <a:gd name="T29" fmla="*/ T28 w 166"/>
                  <a:gd name="T30" fmla="+- 0 813 674"/>
                  <a:gd name="T31" fmla="*/ 813 h 164"/>
                  <a:gd name="T32" fmla="+- 0 335 266"/>
                  <a:gd name="T33" fmla="*/ T32 w 166"/>
                  <a:gd name="T34" fmla="+- 0 788 674"/>
                  <a:gd name="T35" fmla="*/ 78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6" h="164">
                    <a:moveTo>
                      <a:pt x="69" y="114"/>
                    </a:moveTo>
                    <a:lnTo>
                      <a:pt x="59" y="114"/>
                    </a:lnTo>
                    <a:lnTo>
                      <a:pt x="59" y="143"/>
                    </a:lnTo>
                    <a:lnTo>
                      <a:pt x="58" y="164"/>
                    </a:lnTo>
                    <a:lnTo>
                      <a:pt x="64" y="161"/>
                    </a:lnTo>
                    <a:lnTo>
                      <a:pt x="68" y="160"/>
                    </a:lnTo>
                    <a:lnTo>
                      <a:pt x="70" y="158"/>
                    </a:lnTo>
                    <a:lnTo>
                      <a:pt x="69" y="139"/>
                    </a:lnTo>
                    <a:lnTo>
                      <a:pt x="69"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7" name="Freeform 485"/>
              <p:cNvSpPr/>
              <p:nvPr/>
            </p:nvSpPr>
            <p:spPr bwMode="auto">
              <a:xfrm>
                <a:off x="266" y="674"/>
                <a:ext cx="166" cy="164"/>
              </a:xfrm>
              <a:custGeom>
                <a:gdLst>
                  <a:gd name="T0" fmla="+- 0 400 266"/>
                  <a:gd name="T1" fmla="*/ T0 w 166"/>
                  <a:gd name="T2" fmla="+- 0 775 674"/>
                  <a:gd name="T3" fmla="*/ 775 h 164"/>
                  <a:gd name="T4" fmla="+- 0 399 266"/>
                  <a:gd name="T5" fmla="*/ T4 w 166"/>
                  <a:gd name="T6" fmla="+- 0 776 674"/>
                  <a:gd name="T7" fmla="*/ 776 h 164"/>
                  <a:gd name="T8" fmla="+- 0 408 266"/>
                  <a:gd name="T9" fmla="*/ T8 w 166"/>
                  <a:gd name="T10" fmla="+- 0 792 674"/>
                  <a:gd name="T11" fmla="*/ 792 h 164"/>
                  <a:gd name="T12" fmla="+- 0 414 266"/>
                  <a:gd name="T13" fmla="*/ T12 w 166"/>
                  <a:gd name="T14" fmla="+- 0 802 674"/>
                  <a:gd name="T15" fmla="*/ 802 h 164"/>
                  <a:gd name="T16" fmla="+- 0 418 266"/>
                  <a:gd name="T17" fmla="*/ T16 w 166"/>
                  <a:gd name="T18" fmla="+- 0 813 674"/>
                  <a:gd name="T19" fmla="*/ 813 h 164"/>
                  <a:gd name="T20" fmla="+- 0 419 266"/>
                  <a:gd name="T21" fmla="*/ T20 w 166"/>
                  <a:gd name="T22" fmla="+- 0 817 674"/>
                  <a:gd name="T23" fmla="*/ 817 h 164"/>
                  <a:gd name="T24" fmla="+- 0 421 266"/>
                  <a:gd name="T25" fmla="*/ T24 w 166"/>
                  <a:gd name="T26" fmla="+- 0 823 674"/>
                  <a:gd name="T27" fmla="*/ 823 h 164"/>
                  <a:gd name="T28" fmla="+- 0 421 266"/>
                  <a:gd name="T29" fmla="*/ T28 w 166"/>
                  <a:gd name="T30" fmla="+- 0 825 674"/>
                  <a:gd name="T31" fmla="*/ 825 h 164"/>
                  <a:gd name="T32" fmla="+- 0 422 266"/>
                  <a:gd name="T33" fmla="*/ T32 w 166"/>
                  <a:gd name="T34" fmla="+- 0 827 674"/>
                  <a:gd name="T35" fmla="*/ 827 h 164"/>
                  <a:gd name="T36" fmla="+- 0 422 266"/>
                  <a:gd name="T37" fmla="*/ T36 w 166"/>
                  <a:gd name="T38" fmla="+- 0 828 674"/>
                  <a:gd name="T39" fmla="*/ 828 h 164"/>
                  <a:gd name="T40" fmla="+- 0 423 266"/>
                  <a:gd name="T41" fmla="*/ T40 w 166"/>
                  <a:gd name="T42" fmla="+- 0 828 674"/>
                  <a:gd name="T43" fmla="*/ 828 h 164"/>
                  <a:gd name="T44" fmla="+- 0 427 266"/>
                  <a:gd name="T45" fmla="*/ T44 w 166"/>
                  <a:gd name="T46" fmla="+- 0 829 674"/>
                  <a:gd name="T47" fmla="*/ 829 h 164"/>
                  <a:gd name="T48" fmla="+- 0 429 266"/>
                  <a:gd name="T49" fmla="*/ T48 w 166"/>
                  <a:gd name="T50" fmla="+- 0 826 674"/>
                  <a:gd name="T51" fmla="*/ 826 h 164"/>
                  <a:gd name="T52" fmla="+- 0 431 266"/>
                  <a:gd name="T53" fmla="*/ T52 w 166"/>
                  <a:gd name="T54" fmla="+- 0 820 674"/>
                  <a:gd name="T55" fmla="*/ 820 h 164"/>
                  <a:gd name="T56" fmla="+- 0 431 266"/>
                  <a:gd name="T57" fmla="*/ T56 w 166"/>
                  <a:gd name="T58" fmla="+- 0 819 674"/>
                  <a:gd name="T59" fmla="*/ 819 h 164"/>
                  <a:gd name="T60" fmla="+- 0 431 266"/>
                  <a:gd name="T61" fmla="*/ T60 w 166"/>
                  <a:gd name="T62" fmla="+- 0 814 674"/>
                  <a:gd name="T63" fmla="*/ 814 h 164"/>
                  <a:gd name="T64" fmla="+- 0 430 266"/>
                  <a:gd name="T65" fmla="*/ T64 w 166"/>
                  <a:gd name="T66" fmla="+- 0 811 674"/>
                  <a:gd name="T67" fmla="*/ 811 h 164"/>
                  <a:gd name="T68" fmla="+- 0 426 266"/>
                  <a:gd name="T69" fmla="*/ T68 w 166"/>
                  <a:gd name="T70" fmla="+- 0 806 674"/>
                  <a:gd name="T71" fmla="*/ 806 h 164"/>
                  <a:gd name="T72" fmla="+- 0 418 266"/>
                  <a:gd name="T73" fmla="*/ T72 w 166"/>
                  <a:gd name="T74" fmla="+- 0 794 674"/>
                  <a:gd name="T75" fmla="*/ 794 h 164"/>
                  <a:gd name="T76" fmla="+- 0 400 266"/>
                  <a:gd name="T77" fmla="*/ T76 w 166"/>
                  <a:gd name="T78" fmla="+- 0 775 674"/>
                  <a:gd name="T79" fmla="*/ 77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6" h="164">
                    <a:moveTo>
                      <a:pt x="134" y="101"/>
                    </a:moveTo>
                    <a:lnTo>
                      <a:pt x="133" y="102"/>
                    </a:lnTo>
                    <a:lnTo>
                      <a:pt x="142" y="118"/>
                    </a:lnTo>
                    <a:lnTo>
                      <a:pt x="148" y="128"/>
                    </a:lnTo>
                    <a:lnTo>
                      <a:pt x="152" y="139"/>
                    </a:lnTo>
                    <a:lnTo>
                      <a:pt x="153" y="143"/>
                    </a:lnTo>
                    <a:lnTo>
                      <a:pt x="155" y="149"/>
                    </a:lnTo>
                    <a:lnTo>
                      <a:pt x="155" y="151"/>
                    </a:lnTo>
                    <a:lnTo>
                      <a:pt x="156" y="153"/>
                    </a:lnTo>
                    <a:lnTo>
                      <a:pt x="156" y="154"/>
                    </a:lnTo>
                    <a:lnTo>
                      <a:pt x="157" y="154"/>
                    </a:lnTo>
                    <a:lnTo>
                      <a:pt x="161" y="155"/>
                    </a:lnTo>
                    <a:lnTo>
                      <a:pt x="163" y="152"/>
                    </a:lnTo>
                    <a:lnTo>
                      <a:pt x="165" y="146"/>
                    </a:lnTo>
                    <a:lnTo>
                      <a:pt x="165" y="145"/>
                    </a:lnTo>
                    <a:lnTo>
                      <a:pt x="165" y="140"/>
                    </a:lnTo>
                    <a:lnTo>
                      <a:pt x="164" y="137"/>
                    </a:lnTo>
                    <a:lnTo>
                      <a:pt x="160" y="132"/>
                    </a:lnTo>
                    <a:lnTo>
                      <a:pt x="152" y="120"/>
                    </a:lnTo>
                    <a:lnTo>
                      <a:pt x="134"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8" name="Freeform 486"/>
              <p:cNvSpPr/>
              <p:nvPr/>
            </p:nvSpPr>
            <p:spPr bwMode="auto">
              <a:xfrm>
                <a:off x="266" y="674"/>
                <a:ext cx="166" cy="164"/>
              </a:xfrm>
              <a:custGeom>
                <a:gdLst>
                  <a:gd name="T0" fmla="+- 0 373 266"/>
                  <a:gd name="T1" fmla="*/ T0 w 166"/>
                  <a:gd name="T2" fmla="+- 0 769 674"/>
                  <a:gd name="T3" fmla="*/ 769 h 164"/>
                  <a:gd name="T4" fmla="+- 0 342 266"/>
                  <a:gd name="T5" fmla="*/ T4 w 166"/>
                  <a:gd name="T6" fmla="+- 0 826 674"/>
                  <a:gd name="T7" fmla="*/ 826 h 164"/>
                  <a:gd name="T8" fmla="+- 0 344 266"/>
                  <a:gd name="T9" fmla="*/ T8 w 166"/>
                  <a:gd name="T10" fmla="+- 0 828 674"/>
                  <a:gd name="T11" fmla="*/ 828 h 164"/>
                  <a:gd name="T12" fmla="+- 0 353 266"/>
                  <a:gd name="T13" fmla="*/ T12 w 166"/>
                  <a:gd name="T14" fmla="+- 0 819 674"/>
                  <a:gd name="T15" fmla="*/ 819 h 164"/>
                  <a:gd name="T16" fmla="+- 0 360 266"/>
                  <a:gd name="T17" fmla="*/ T16 w 166"/>
                  <a:gd name="T18" fmla="+- 0 811 674"/>
                  <a:gd name="T19" fmla="*/ 811 h 164"/>
                  <a:gd name="T20" fmla="+- 0 373 266"/>
                  <a:gd name="T21" fmla="*/ T20 w 166"/>
                  <a:gd name="T22" fmla="+- 0 794 674"/>
                  <a:gd name="T23" fmla="*/ 794 h 164"/>
                  <a:gd name="T24" fmla="+- 0 378 266"/>
                  <a:gd name="T25" fmla="*/ T24 w 166"/>
                  <a:gd name="T26" fmla="+- 0 788 674"/>
                  <a:gd name="T27" fmla="*/ 788 h 164"/>
                  <a:gd name="T28" fmla="+- 0 382 266"/>
                  <a:gd name="T29" fmla="*/ T28 w 166"/>
                  <a:gd name="T30" fmla="+- 0 783 674"/>
                  <a:gd name="T31" fmla="*/ 783 h 164"/>
                  <a:gd name="T32" fmla="+- 0 388 266"/>
                  <a:gd name="T33" fmla="*/ T32 w 166"/>
                  <a:gd name="T34" fmla="+- 0 782 674"/>
                  <a:gd name="T35" fmla="*/ 782 h 164"/>
                  <a:gd name="T36" fmla="+- 0 389 266"/>
                  <a:gd name="T37" fmla="*/ T36 w 166"/>
                  <a:gd name="T38" fmla="+- 0 781 674"/>
                  <a:gd name="T39" fmla="*/ 781 h 164"/>
                  <a:gd name="T40" fmla="+- 0 389 266"/>
                  <a:gd name="T41" fmla="*/ T40 w 166"/>
                  <a:gd name="T42" fmla="+- 0 781 674"/>
                  <a:gd name="T43" fmla="*/ 781 h 164"/>
                  <a:gd name="T44" fmla="+- 0 388 266"/>
                  <a:gd name="T45" fmla="*/ T44 w 166"/>
                  <a:gd name="T46" fmla="+- 0 780 674"/>
                  <a:gd name="T47" fmla="*/ 780 h 164"/>
                  <a:gd name="T48" fmla="+- 0 386 266"/>
                  <a:gd name="T49" fmla="*/ T48 w 166"/>
                  <a:gd name="T50" fmla="+- 0 778 674"/>
                  <a:gd name="T51" fmla="*/ 778 h 164"/>
                  <a:gd name="T52" fmla="+- 0 373 266"/>
                  <a:gd name="T53" fmla="*/ T52 w 166"/>
                  <a:gd name="T54" fmla="+- 0 769 674"/>
                  <a:gd name="T55" fmla="*/ 769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6" h="164">
                    <a:moveTo>
                      <a:pt x="107" y="95"/>
                    </a:moveTo>
                    <a:lnTo>
                      <a:pt x="76" y="152"/>
                    </a:lnTo>
                    <a:lnTo>
                      <a:pt x="78" y="154"/>
                    </a:lnTo>
                    <a:lnTo>
                      <a:pt x="87" y="145"/>
                    </a:lnTo>
                    <a:lnTo>
                      <a:pt x="94" y="137"/>
                    </a:lnTo>
                    <a:lnTo>
                      <a:pt x="107" y="120"/>
                    </a:lnTo>
                    <a:lnTo>
                      <a:pt x="112" y="114"/>
                    </a:lnTo>
                    <a:lnTo>
                      <a:pt x="116" y="109"/>
                    </a:lnTo>
                    <a:lnTo>
                      <a:pt x="122" y="108"/>
                    </a:lnTo>
                    <a:lnTo>
                      <a:pt x="123" y="107"/>
                    </a:lnTo>
                    <a:lnTo>
                      <a:pt x="122" y="106"/>
                    </a:lnTo>
                    <a:lnTo>
                      <a:pt x="120" y="104"/>
                    </a:lnTo>
                    <a:lnTo>
                      <a:pt x="107" y="9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9" name="Freeform 487"/>
              <p:cNvSpPr/>
              <p:nvPr/>
            </p:nvSpPr>
            <p:spPr bwMode="auto">
              <a:xfrm>
                <a:off x="266" y="674"/>
                <a:ext cx="166" cy="164"/>
              </a:xfrm>
              <a:custGeom>
                <a:gdLst>
                  <a:gd name="T0" fmla="+- 0 297 266"/>
                  <a:gd name="T1" fmla="*/ T0 w 166"/>
                  <a:gd name="T2" fmla="+- 0 688 674"/>
                  <a:gd name="T3" fmla="*/ 688 h 164"/>
                  <a:gd name="T4" fmla="+- 0 288 266"/>
                  <a:gd name="T5" fmla="*/ T4 w 166"/>
                  <a:gd name="T6" fmla="+- 0 688 674"/>
                  <a:gd name="T7" fmla="*/ 688 h 164"/>
                  <a:gd name="T8" fmla="+- 0 288 266"/>
                  <a:gd name="T9" fmla="*/ T8 w 166"/>
                  <a:gd name="T10" fmla="+- 0 792 674"/>
                  <a:gd name="T11" fmla="*/ 792 h 164"/>
                  <a:gd name="T12" fmla="+- 0 283 266"/>
                  <a:gd name="T13" fmla="*/ T12 w 166"/>
                  <a:gd name="T14" fmla="+- 0 794 674"/>
                  <a:gd name="T15" fmla="*/ 794 h 164"/>
                  <a:gd name="T16" fmla="+- 0 276 266"/>
                  <a:gd name="T17" fmla="*/ T16 w 166"/>
                  <a:gd name="T18" fmla="+- 0 796 674"/>
                  <a:gd name="T19" fmla="*/ 796 h 164"/>
                  <a:gd name="T20" fmla="+- 0 266 266"/>
                  <a:gd name="T21" fmla="*/ T20 w 166"/>
                  <a:gd name="T22" fmla="+- 0 798 674"/>
                  <a:gd name="T23" fmla="*/ 798 h 164"/>
                  <a:gd name="T24" fmla="+- 0 285 266"/>
                  <a:gd name="T25" fmla="*/ T24 w 166"/>
                  <a:gd name="T26" fmla="+- 0 805 674"/>
                  <a:gd name="T27" fmla="*/ 805 h 164"/>
                  <a:gd name="T28" fmla="+- 0 302 266"/>
                  <a:gd name="T29" fmla="*/ T28 w 166"/>
                  <a:gd name="T30" fmla="+- 0 796 674"/>
                  <a:gd name="T31" fmla="*/ 796 h 164"/>
                  <a:gd name="T32" fmla="+- 0 319 266"/>
                  <a:gd name="T33" fmla="*/ T32 w 166"/>
                  <a:gd name="T34" fmla="+- 0 790 674"/>
                  <a:gd name="T35" fmla="*/ 790 h 164"/>
                  <a:gd name="T36" fmla="+- 0 297 266"/>
                  <a:gd name="T37" fmla="*/ T36 w 166"/>
                  <a:gd name="T38" fmla="+- 0 790 674"/>
                  <a:gd name="T39" fmla="*/ 790 h 164"/>
                  <a:gd name="T40" fmla="+- 0 297 266"/>
                  <a:gd name="T41" fmla="*/ T40 w 166"/>
                  <a:gd name="T42" fmla="+- 0 758 674"/>
                  <a:gd name="T43" fmla="*/ 758 h 164"/>
                  <a:gd name="T44" fmla="+- 0 335 266"/>
                  <a:gd name="T45" fmla="*/ T44 w 166"/>
                  <a:gd name="T46" fmla="+- 0 758 674"/>
                  <a:gd name="T47" fmla="*/ 758 h 164"/>
                  <a:gd name="T48" fmla="+- 0 335 266"/>
                  <a:gd name="T49" fmla="*/ T48 w 166"/>
                  <a:gd name="T50" fmla="+- 0 753 674"/>
                  <a:gd name="T51" fmla="*/ 753 h 164"/>
                  <a:gd name="T52" fmla="+- 0 297 266"/>
                  <a:gd name="T53" fmla="*/ T52 w 166"/>
                  <a:gd name="T54" fmla="+- 0 753 674"/>
                  <a:gd name="T55" fmla="*/ 753 h 164"/>
                  <a:gd name="T56" fmla="+- 0 297 266"/>
                  <a:gd name="T57" fmla="*/ T56 w 166"/>
                  <a:gd name="T58" fmla="+- 0 722 674"/>
                  <a:gd name="T59" fmla="*/ 722 h 164"/>
                  <a:gd name="T60" fmla="+- 0 335 266"/>
                  <a:gd name="T61" fmla="*/ T60 w 166"/>
                  <a:gd name="T62" fmla="+- 0 722 674"/>
                  <a:gd name="T63" fmla="*/ 722 h 164"/>
                  <a:gd name="T64" fmla="+- 0 335 266"/>
                  <a:gd name="T65" fmla="*/ T64 w 166"/>
                  <a:gd name="T66" fmla="+- 0 717 674"/>
                  <a:gd name="T67" fmla="*/ 717 h 164"/>
                  <a:gd name="T68" fmla="+- 0 297 266"/>
                  <a:gd name="T69" fmla="*/ T68 w 166"/>
                  <a:gd name="T70" fmla="+- 0 717 674"/>
                  <a:gd name="T71" fmla="*/ 717 h 164"/>
                  <a:gd name="T72" fmla="+- 0 297 266"/>
                  <a:gd name="T73" fmla="*/ T72 w 166"/>
                  <a:gd name="T74" fmla="+- 0 688 674"/>
                  <a:gd name="T75" fmla="*/ 68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6" h="164">
                    <a:moveTo>
                      <a:pt x="31" y="14"/>
                    </a:moveTo>
                    <a:lnTo>
                      <a:pt x="22" y="14"/>
                    </a:lnTo>
                    <a:lnTo>
                      <a:pt x="22" y="118"/>
                    </a:lnTo>
                    <a:lnTo>
                      <a:pt x="17" y="120"/>
                    </a:lnTo>
                    <a:lnTo>
                      <a:pt x="10" y="122"/>
                    </a:lnTo>
                    <a:lnTo>
                      <a:pt x="0" y="124"/>
                    </a:lnTo>
                    <a:lnTo>
                      <a:pt x="19" y="131"/>
                    </a:lnTo>
                    <a:lnTo>
                      <a:pt x="36" y="122"/>
                    </a:lnTo>
                    <a:lnTo>
                      <a:pt x="53" y="116"/>
                    </a:lnTo>
                    <a:lnTo>
                      <a:pt x="31" y="116"/>
                    </a:lnTo>
                    <a:lnTo>
                      <a:pt x="31" y="84"/>
                    </a:lnTo>
                    <a:lnTo>
                      <a:pt x="69" y="84"/>
                    </a:lnTo>
                    <a:lnTo>
                      <a:pt x="69" y="79"/>
                    </a:lnTo>
                    <a:lnTo>
                      <a:pt x="31" y="79"/>
                    </a:lnTo>
                    <a:lnTo>
                      <a:pt x="31" y="48"/>
                    </a:lnTo>
                    <a:lnTo>
                      <a:pt x="69" y="48"/>
                    </a:lnTo>
                    <a:lnTo>
                      <a:pt x="69" y="43"/>
                    </a:lnTo>
                    <a:lnTo>
                      <a:pt x="31" y="43"/>
                    </a:lnTo>
                    <a:lnTo>
                      <a:pt x="31"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0" name="Freeform 488"/>
              <p:cNvSpPr/>
              <p:nvPr/>
            </p:nvSpPr>
            <p:spPr bwMode="auto">
              <a:xfrm>
                <a:off x="266" y="674"/>
                <a:ext cx="166" cy="164"/>
              </a:xfrm>
              <a:custGeom>
                <a:gdLst>
                  <a:gd name="T0" fmla="+- 0 335 266"/>
                  <a:gd name="T1" fmla="*/ T0 w 166"/>
                  <a:gd name="T2" fmla="+- 0 758 674"/>
                  <a:gd name="T3" fmla="*/ 758 h 164"/>
                  <a:gd name="T4" fmla="+- 0 325 266"/>
                  <a:gd name="T5" fmla="*/ T4 w 166"/>
                  <a:gd name="T6" fmla="+- 0 758 674"/>
                  <a:gd name="T7" fmla="*/ 758 h 164"/>
                  <a:gd name="T8" fmla="+- 0 325 266"/>
                  <a:gd name="T9" fmla="*/ T8 w 166"/>
                  <a:gd name="T10" fmla="+- 0 782 674"/>
                  <a:gd name="T11" fmla="*/ 782 h 164"/>
                  <a:gd name="T12" fmla="+- 0 297 266"/>
                  <a:gd name="T13" fmla="*/ T12 w 166"/>
                  <a:gd name="T14" fmla="+- 0 790 674"/>
                  <a:gd name="T15" fmla="*/ 790 h 164"/>
                  <a:gd name="T16" fmla="+- 0 319 266"/>
                  <a:gd name="T17" fmla="*/ T16 w 166"/>
                  <a:gd name="T18" fmla="+- 0 790 674"/>
                  <a:gd name="T19" fmla="*/ 790 h 164"/>
                  <a:gd name="T20" fmla="+- 0 325 266"/>
                  <a:gd name="T21" fmla="*/ T20 w 166"/>
                  <a:gd name="T22" fmla="+- 0 788 674"/>
                  <a:gd name="T23" fmla="*/ 788 h 164"/>
                  <a:gd name="T24" fmla="+- 0 335 266"/>
                  <a:gd name="T25" fmla="*/ T24 w 166"/>
                  <a:gd name="T26" fmla="+- 0 788 674"/>
                  <a:gd name="T27" fmla="*/ 788 h 164"/>
                  <a:gd name="T28" fmla="+- 0 335 266"/>
                  <a:gd name="T29" fmla="*/ T28 w 166"/>
                  <a:gd name="T30" fmla="+- 0 784 674"/>
                  <a:gd name="T31" fmla="*/ 784 h 164"/>
                  <a:gd name="T32" fmla="+- 0 348 266"/>
                  <a:gd name="T33" fmla="*/ T32 w 166"/>
                  <a:gd name="T34" fmla="+- 0 779 674"/>
                  <a:gd name="T35" fmla="*/ 779 h 164"/>
                  <a:gd name="T36" fmla="+- 0 335 266"/>
                  <a:gd name="T37" fmla="*/ T36 w 166"/>
                  <a:gd name="T38" fmla="+- 0 779 674"/>
                  <a:gd name="T39" fmla="*/ 779 h 164"/>
                  <a:gd name="T40" fmla="+- 0 335 266"/>
                  <a:gd name="T41" fmla="*/ T40 w 166"/>
                  <a:gd name="T42" fmla="+- 0 758 674"/>
                  <a:gd name="T43" fmla="*/ 758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69" y="84"/>
                    </a:moveTo>
                    <a:lnTo>
                      <a:pt x="59" y="84"/>
                    </a:lnTo>
                    <a:lnTo>
                      <a:pt x="59" y="108"/>
                    </a:lnTo>
                    <a:lnTo>
                      <a:pt x="31" y="116"/>
                    </a:lnTo>
                    <a:lnTo>
                      <a:pt x="53" y="116"/>
                    </a:lnTo>
                    <a:lnTo>
                      <a:pt x="59" y="114"/>
                    </a:lnTo>
                    <a:lnTo>
                      <a:pt x="69" y="114"/>
                    </a:lnTo>
                    <a:lnTo>
                      <a:pt x="69" y="110"/>
                    </a:lnTo>
                    <a:lnTo>
                      <a:pt x="82" y="105"/>
                    </a:lnTo>
                    <a:lnTo>
                      <a:pt x="69" y="105"/>
                    </a:lnTo>
                    <a:lnTo>
                      <a:pt x="69"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1" name="Freeform 489"/>
              <p:cNvSpPr/>
              <p:nvPr/>
            </p:nvSpPr>
            <p:spPr bwMode="auto">
              <a:xfrm>
                <a:off x="266" y="674"/>
                <a:ext cx="166" cy="164"/>
              </a:xfrm>
              <a:custGeom>
                <a:gdLst>
                  <a:gd name="T0" fmla="+- 0 350 266"/>
                  <a:gd name="T1" fmla="*/ T0 w 166"/>
                  <a:gd name="T2" fmla="+- 0 775 674"/>
                  <a:gd name="T3" fmla="*/ 775 h 164"/>
                  <a:gd name="T4" fmla="+- 0 335 266"/>
                  <a:gd name="T5" fmla="*/ T4 w 166"/>
                  <a:gd name="T6" fmla="+- 0 779 674"/>
                  <a:gd name="T7" fmla="*/ 779 h 164"/>
                  <a:gd name="T8" fmla="+- 0 348 266"/>
                  <a:gd name="T9" fmla="*/ T8 w 166"/>
                  <a:gd name="T10" fmla="+- 0 779 674"/>
                  <a:gd name="T11" fmla="*/ 779 h 164"/>
                  <a:gd name="T12" fmla="+- 0 351 266"/>
                  <a:gd name="T13" fmla="*/ T12 w 166"/>
                  <a:gd name="T14" fmla="+- 0 778 674"/>
                  <a:gd name="T15" fmla="*/ 778 h 164"/>
                  <a:gd name="T16" fmla="+- 0 350 266"/>
                  <a:gd name="T17" fmla="*/ T16 w 166"/>
                  <a:gd name="T18" fmla="+- 0 775 674"/>
                  <a:gd name="T19" fmla="*/ 775 h 164"/>
                </a:gdLst>
                <a:cxnLst>
                  <a:cxn ang="0">
                    <a:pos x="T1" y="T3"/>
                  </a:cxn>
                  <a:cxn ang="0">
                    <a:pos x="T5" y="T7"/>
                  </a:cxn>
                  <a:cxn ang="0">
                    <a:pos x="T9" y="T11"/>
                  </a:cxn>
                  <a:cxn ang="0">
                    <a:pos x="T13" y="T15"/>
                  </a:cxn>
                  <a:cxn ang="0">
                    <a:pos x="T17" y="T19"/>
                  </a:cxn>
                </a:cxnLst>
                <a:rect l="0" t="0" r="r" b="b"/>
                <a:pathLst>
                  <a:path w="166" h="164">
                    <a:moveTo>
                      <a:pt x="84" y="101"/>
                    </a:moveTo>
                    <a:lnTo>
                      <a:pt x="69" y="105"/>
                    </a:lnTo>
                    <a:lnTo>
                      <a:pt x="82" y="105"/>
                    </a:lnTo>
                    <a:lnTo>
                      <a:pt x="85" y="104"/>
                    </a:lnTo>
                    <a:lnTo>
                      <a:pt x="84"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2" name="Freeform 490"/>
              <p:cNvSpPr/>
              <p:nvPr/>
            </p:nvSpPr>
            <p:spPr bwMode="auto">
              <a:xfrm>
                <a:off x="266" y="674"/>
                <a:ext cx="166" cy="164"/>
              </a:xfrm>
              <a:custGeom>
                <a:gdLst>
                  <a:gd name="T0" fmla="+- 0 358 266"/>
                  <a:gd name="T1" fmla="*/ T0 w 166"/>
                  <a:gd name="T2" fmla="+- 0 674 674"/>
                  <a:gd name="T3" fmla="*/ 674 h 164"/>
                  <a:gd name="T4" fmla="+- 0 359 266"/>
                  <a:gd name="T5" fmla="*/ T4 w 166"/>
                  <a:gd name="T6" fmla="+- 0 690 674"/>
                  <a:gd name="T7" fmla="*/ 690 h 164"/>
                  <a:gd name="T8" fmla="+- 0 359 266"/>
                  <a:gd name="T9" fmla="*/ T8 w 166"/>
                  <a:gd name="T10" fmla="+- 0 746 674"/>
                  <a:gd name="T11" fmla="*/ 746 h 164"/>
                  <a:gd name="T12" fmla="+- 0 358 266"/>
                  <a:gd name="T13" fmla="*/ T12 w 166"/>
                  <a:gd name="T14" fmla="+- 0 770 674"/>
                  <a:gd name="T15" fmla="*/ 770 h 164"/>
                  <a:gd name="T16" fmla="+- 0 363 266"/>
                  <a:gd name="T17" fmla="*/ T16 w 166"/>
                  <a:gd name="T18" fmla="+- 0 769 674"/>
                  <a:gd name="T19" fmla="*/ 769 h 164"/>
                  <a:gd name="T20" fmla="+- 0 366 266"/>
                  <a:gd name="T21" fmla="*/ T20 w 166"/>
                  <a:gd name="T22" fmla="+- 0 767 674"/>
                  <a:gd name="T23" fmla="*/ 767 h 164"/>
                  <a:gd name="T24" fmla="+- 0 369 266"/>
                  <a:gd name="T25" fmla="*/ T24 w 166"/>
                  <a:gd name="T26" fmla="+- 0 765 674"/>
                  <a:gd name="T27" fmla="*/ 765 h 164"/>
                  <a:gd name="T28" fmla="+- 0 369 266"/>
                  <a:gd name="T29" fmla="*/ T28 w 166"/>
                  <a:gd name="T30" fmla="+- 0 757 674"/>
                  <a:gd name="T31" fmla="*/ 757 h 164"/>
                  <a:gd name="T32" fmla="+- 0 421 266"/>
                  <a:gd name="T33" fmla="*/ T32 w 166"/>
                  <a:gd name="T34" fmla="+- 0 757 674"/>
                  <a:gd name="T35" fmla="*/ 757 h 164"/>
                  <a:gd name="T36" fmla="+- 0 420 266"/>
                  <a:gd name="T37" fmla="*/ T36 w 166"/>
                  <a:gd name="T38" fmla="+- 0 752 674"/>
                  <a:gd name="T39" fmla="*/ 752 h 164"/>
                  <a:gd name="T40" fmla="+- 0 369 266"/>
                  <a:gd name="T41" fmla="*/ T40 w 166"/>
                  <a:gd name="T42" fmla="+- 0 752 674"/>
                  <a:gd name="T43" fmla="*/ 752 h 164"/>
                  <a:gd name="T44" fmla="+- 0 369 266"/>
                  <a:gd name="T45" fmla="*/ T44 w 166"/>
                  <a:gd name="T46" fmla="+- 0 690 674"/>
                  <a:gd name="T47" fmla="*/ 690 h 164"/>
                  <a:gd name="T48" fmla="+- 0 421 266"/>
                  <a:gd name="T49" fmla="*/ T48 w 166"/>
                  <a:gd name="T50" fmla="+- 0 690 674"/>
                  <a:gd name="T51" fmla="*/ 690 h 164"/>
                  <a:gd name="T52" fmla="+- 0 425 266"/>
                  <a:gd name="T53" fmla="*/ T52 w 166"/>
                  <a:gd name="T54" fmla="+- 0 687 674"/>
                  <a:gd name="T55" fmla="*/ 687 h 164"/>
                  <a:gd name="T56" fmla="+- 0 425 266"/>
                  <a:gd name="T57" fmla="*/ T56 w 166"/>
                  <a:gd name="T58" fmla="+- 0 686 674"/>
                  <a:gd name="T59" fmla="*/ 686 h 164"/>
                  <a:gd name="T60" fmla="+- 0 425 266"/>
                  <a:gd name="T61" fmla="*/ T60 w 166"/>
                  <a:gd name="T62" fmla="+- 0 685 674"/>
                  <a:gd name="T63" fmla="*/ 685 h 164"/>
                  <a:gd name="T64" fmla="+- 0 369 266"/>
                  <a:gd name="T65" fmla="*/ T64 w 166"/>
                  <a:gd name="T66" fmla="+- 0 685 674"/>
                  <a:gd name="T67" fmla="*/ 685 h 164"/>
                  <a:gd name="T68" fmla="+- 0 358 266"/>
                  <a:gd name="T69" fmla="*/ T68 w 166"/>
                  <a:gd name="T70" fmla="+- 0 674 674"/>
                  <a:gd name="T71" fmla="*/ 674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6" h="164">
                    <a:moveTo>
                      <a:pt x="92" y="0"/>
                    </a:moveTo>
                    <a:lnTo>
                      <a:pt x="93" y="16"/>
                    </a:lnTo>
                    <a:lnTo>
                      <a:pt x="93" y="72"/>
                    </a:lnTo>
                    <a:lnTo>
                      <a:pt x="92" y="96"/>
                    </a:lnTo>
                    <a:lnTo>
                      <a:pt x="97" y="95"/>
                    </a:lnTo>
                    <a:lnTo>
                      <a:pt x="100" y="93"/>
                    </a:lnTo>
                    <a:lnTo>
                      <a:pt x="103" y="91"/>
                    </a:lnTo>
                    <a:lnTo>
                      <a:pt x="103" y="83"/>
                    </a:lnTo>
                    <a:lnTo>
                      <a:pt x="155" y="83"/>
                    </a:lnTo>
                    <a:lnTo>
                      <a:pt x="154" y="78"/>
                    </a:lnTo>
                    <a:lnTo>
                      <a:pt x="103" y="78"/>
                    </a:lnTo>
                    <a:lnTo>
                      <a:pt x="103" y="16"/>
                    </a:lnTo>
                    <a:lnTo>
                      <a:pt x="155" y="16"/>
                    </a:lnTo>
                    <a:lnTo>
                      <a:pt x="159" y="13"/>
                    </a:lnTo>
                    <a:lnTo>
                      <a:pt x="159" y="12"/>
                    </a:lnTo>
                    <a:lnTo>
                      <a:pt x="159" y="11"/>
                    </a:lnTo>
                    <a:lnTo>
                      <a:pt x="103" y="11"/>
                    </a:lnTo>
                    <a:lnTo>
                      <a:pt x="9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3" name="Freeform 491"/>
              <p:cNvSpPr/>
              <p:nvPr/>
            </p:nvSpPr>
            <p:spPr bwMode="auto">
              <a:xfrm>
                <a:off x="266" y="674"/>
                <a:ext cx="166" cy="164"/>
              </a:xfrm>
              <a:custGeom>
                <a:gdLst>
                  <a:gd name="T0" fmla="+- 0 421 266"/>
                  <a:gd name="T1" fmla="*/ T0 w 166"/>
                  <a:gd name="T2" fmla="+- 0 757 674"/>
                  <a:gd name="T3" fmla="*/ 757 h 164"/>
                  <a:gd name="T4" fmla="+- 0 409 266"/>
                  <a:gd name="T5" fmla="*/ T4 w 166"/>
                  <a:gd name="T6" fmla="+- 0 757 674"/>
                  <a:gd name="T7" fmla="*/ 757 h 164"/>
                  <a:gd name="T8" fmla="+- 0 409 266"/>
                  <a:gd name="T9" fmla="*/ T8 w 166"/>
                  <a:gd name="T10" fmla="+- 0 767 674"/>
                  <a:gd name="T11" fmla="*/ 767 h 164"/>
                  <a:gd name="T12" fmla="+- 0 421 266"/>
                  <a:gd name="T13" fmla="*/ T12 w 166"/>
                  <a:gd name="T14" fmla="+- 0 761 674"/>
                  <a:gd name="T15" fmla="*/ 761 h 164"/>
                  <a:gd name="T16" fmla="+- 0 421 266"/>
                  <a:gd name="T17" fmla="*/ T16 w 166"/>
                  <a:gd name="T18" fmla="+- 0 757 674"/>
                  <a:gd name="T19" fmla="*/ 757 h 164"/>
                </a:gdLst>
                <a:cxnLst>
                  <a:cxn ang="0">
                    <a:pos x="T1" y="T3"/>
                  </a:cxn>
                  <a:cxn ang="0">
                    <a:pos x="T5" y="T7"/>
                  </a:cxn>
                  <a:cxn ang="0">
                    <a:pos x="T9" y="T11"/>
                  </a:cxn>
                  <a:cxn ang="0">
                    <a:pos x="T13" y="T15"/>
                  </a:cxn>
                  <a:cxn ang="0">
                    <a:pos x="T17" y="T19"/>
                  </a:cxn>
                </a:cxnLst>
                <a:rect l="0" t="0" r="r" b="b"/>
                <a:pathLst>
                  <a:path w="166" h="164">
                    <a:moveTo>
                      <a:pt x="155" y="83"/>
                    </a:moveTo>
                    <a:lnTo>
                      <a:pt x="143" y="83"/>
                    </a:lnTo>
                    <a:lnTo>
                      <a:pt x="143" y="93"/>
                    </a:lnTo>
                    <a:lnTo>
                      <a:pt x="155" y="87"/>
                    </a:lnTo>
                    <a:lnTo>
                      <a:pt x="155"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4" name="Freeform 492"/>
              <p:cNvSpPr/>
              <p:nvPr/>
            </p:nvSpPr>
            <p:spPr bwMode="auto">
              <a:xfrm>
                <a:off x="266" y="674"/>
                <a:ext cx="166" cy="164"/>
              </a:xfrm>
              <a:custGeom>
                <a:gdLst>
                  <a:gd name="T0" fmla="+- 0 335 266"/>
                  <a:gd name="T1" fmla="*/ T0 w 166"/>
                  <a:gd name="T2" fmla="+- 0 722 674"/>
                  <a:gd name="T3" fmla="*/ 722 h 164"/>
                  <a:gd name="T4" fmla="+- 0 325 266"/>
                  <a:gd name="T5" fmla="*/ T4 w 166"/>
                  <a:gd name="T6" fmla="+- 0 722 674"/>
                  <a:gd name="T7" fmla="*/ 722 h 164"/>
                  <a:gd name="T8" fmla="+- 0 325 266"/>
                  <a:gd name="T9" fmla="*/ T8 w 166"/>
                  <a:gd name="T10" fmla="+- 0 753 674"/>
                  <a:gd name="T11" fmla="*/ 753 h 164"/>
                  <a:gd name="T12" fmla="+- 0 335 266"/>
                  <a:gd name="T13" fmla="*/ T12 w 166"/>
                  <a:gd name="T14" fmla="+- 0 753 674"/>
                  <a:gd name="T15" fmla="*/ 753 h 164"/>
                  <a:gd name="T16" fmla="+- 0 335 266"/>
                  <a:gd name="T17" fmla="*/ T16 w 166"/>
                  <a:gd name="T18" fmla="+- 0 722 674"/>
                  <a:gd name="T19" fmla="*/ 722 h 164"/>
                </a:gdLst>
                <a:cxnLst>
                  <a:cxn ang="0">
                    <a:pos x="T1" y="T3"/>
                  </a:cxn>
                  <a:cxn ang="0">
                    <a:pos x="T5" y="T7"/>
                  </a:cxn>
                  <a:cxn ang="0">
                    <a:pos x="T9" y="T11"/>
                  </a:cxn>
                  <a:cxn ang="0">
                    <a:pos x="T13" y="T15"/>
                  </a:cxn>
                  <a:cxn ang="0">
                    <a:pos x="T17" y="T19"/>
                  </a:cxn>
                </a:cxnLst>
                <a:rect l="0" t="0" r="r" b="b"/>
                <a:pathLst>
                  <a:path w="166" h="164">
                    <a:moveTo>
                      <a:pt x="69" y="48"/>
                    </a:moveTo>
                    <a:lnTo>
                      <a:pt x="59" y="48"/>
                    </a:lnTo>
                    <a:lnTo>
                      <a:pt x="59" y="79"/>
                    </a:lnTo>
                    <a:lnTo>
                      <a:pt x="69" y="79"/>
                    </a:lnTo>
                    <a:lnTo>
                      <a:pt x="69" y="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5" name="Freeform 493"/>
              <p:cNvSpPr/>
              <p:nvPr/>
            </p:nvSpPr>
            <p:spPr bwMode="auto">
              <a:xfrm>
                <a:off x="266" y="674"/>
                <a:ext cx="166" cy="164"/>
              </a:xfrm>
              <a:custGeom>
                <a:gdLst>
                  <a:gd name="T0" fmla="+- 0 421 266"/>
                  <a:gd name="T1" fmla="*/ T0 w 166"/>
                  <a:gd name="T2" fmla="+- 0 690 674"/>
                  <a:gd name="T3" fmla="*/ 690 h 164"/>
                  <a:gd name="T4" fmla="+- 0 409 266"/>
                  <a:gd name="T5" fmla="*/ T4 w 166"/>
                  <a:gd name="T6" fmla="+- 0 690 674"/>
                  <a:gd name="T7" fmla="*/ 690 h 164"/>
                  <a:gd name="T8" fmla="+- 0 409 266"/>
                  <a:gd name="T9" fmla="*/ T8 w 166"/>
                  <a:gd name="T10" fmla="+- 0 752 674"/>
                  <a:gd name="T11" fmla="*/ 752 h 164"/>
                  <a:gd name="T12" fmla="+- 0 420 266"/>
                  <a:gd name="T13" fmla="*/ T12 w 166"/>
                  <a:gd name="T14" fmla="+- 0 752 674"/>
                  <a:gd name="T15" fmla="*/ 752 h 164"/>
                  <a:gd name="T16" fmla="+- 0 420 266"/>
                  <a:gd name="T17" fmla="*/ T16 w 166"/>
                  <a:gd name="T18" fmla="+- 0 746 674"/>
                  <a:gd name="T19" fmla="*/ 746 h 164"/>
                  <a:gd name="T20" fmla="+- 0 420 266"/>
                  <a:gd name="T21" fmla="*/ T20 w 166"/>
                  <a:gd name="T22" fmla="+- 0 691 674"/>
                  <a:gd name="T23" fmla="*/ 691 h 164"/>
                  <a:gd name="T24" fmla="+- 0 421 266"/>
                  <a:gd name="T25" fmla="*/ T24 w 166"/>
                  <a:gd name="T26" fmla="+- 0 690 674"/>
                  <a:gd name="T27" fmla="*/ 690 h 164"/>
                </a:gdLst>
                <a:cxnLst>
                  <a:cxn ang="0">
                    <a:pos x="T1" y="T3"/>
                  </a:cxn>
                  <a:cxn ang="0">
                    <a:pos x="T5" y="T7"/>
                  </a:cxn>
                  <a:cxn ang="0">
                    <a:pos x="T9" y="T11"/>
                  </a:cxn>
                  <a:cxn ang="0">
                    <a:pos x="T13" y="T15"/>
                  </a:cxn>
                  <a:cxn ang="0">
                    <a:pos x="T17" y="T19"/>
                  </a:cxn>
                  <a:cxn ang="0">
                    <a:pos x="T21" y="T23"/>
                  </a:cxn>
                  <a:cxn ang="0">
                    <a:pos x="T25" y="T27"/>
                  </a:cxn>
                </a:cxnLst>
                <a:rect l="0" t="0" r="r" b="b"/>
                <a:pathLst>
                  <a:path w="166" h="164">
                    <a:moveTo>
                      <a:pt x="155" y="16"/>
                    </a:moveTo>
                    <a:lnTo>
                      <a:pt x="143" y="16"/>
                    </a:lnTo>
                    <a:lnTo>
                      <a:pt x="143" y="78"/>
                    </a:lnTo>
                    <a:lnTo>
                      <a:pt x="154" y="78"/>
                    </a:lnTo>
                    <a:lnTo>
                      <a:pt x="154" y="72"/>
                    </a:lnTo>
                    <a:lnTo>
                      <a:pt x="154" y="17"/>
                    </a:lnTo>
                    <a:lnTo>
                      <a:pt x="155"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6" name="Freeform 494"/>
              <p:cNvSpPr/>
              <p:nvPr/>
            </p:nvSpPr>
            <p:spPr bwMode="auto">
              <a:xfrm>
                <a:off x="266" y="674"/>
                <a:ext cx="166" cy="164"/>
              </a:xfrm>
              <a:custGeom>
                <a:gdLst>
                  <a:gd name="T0" fmla="+- 0 335 266"/>
                  <a:gd name="T1" fmla="*/ T0 w 166"/>
                  <a:gd name="T2" fmla="+- 0 688 674"/>
                  <a:gd name="T3" fmla="*/ 688 h 164"/>
                  <a:gd name="T4" fmla="+- 0 325 266"/>
                  <a:gd name="T5" fmla="*/ T4 w 166"/>
                  <a:gd name="T6" fmla="+- 0 688 674"/>
                  <a:gd name="T7" fmla="*/ 688 h 164"/>
                  <a:gd name="T8" fmla="+- 0 325 266"/>
                  <a:gd name="T9" fmla="*/ T8 w 166"/>
                  <a:gd name="T10" fmla="+- 0 717 674"/>
                  <a:gd name="T11" fmla="*/ 717 h 164"/>
                  <a:gd name="T12" fmla="+- 0 335 266"/>
                  <a:gd name="T13" fmla="*/ T12 w 166"/>
                  <a:gd name="T14" fmla="+- 0 717 674"/>
                  <a:gd name="T15" fmla="*/ 717 h 164"/>
                  <a:gd name="T16" fmla="+- 0 335 266"/>
                  <a:gd name="T17" fmla="*/ T16 w 166"/>
                  <a:gd name="T18" fmla="+- 0 688 674"/>
                  <a:gd name="T19" fmla="*/ 688 h 164"/>
                </a:gdLst>
                <a:cxnLst>
                  <a:cxn ang="0">
                    <a:pos x="T1" y="T3"/>
                  </a:cxn>
                  <a:cxn ang="0">
                    <a:pos x="T5" y="T7"/>
                  </a:cxn>
                  <a:cxn ang="0">
                    <a:pos x="T9" y="T11"/>
                  </a:cxn>
                  <a:cxn ang="0">
                    <a:pos x="T13" y="T15"/>
                  </a:cxn>
                  <a:cxn ang="0">
                    <a:pos x="T17" y="T19"/>
                  </a:cxn>
                </a:cxnLst>
                <a:rect l="0" t="0" r="r" b="b"/>
                <a:pathLst>
                  <a:path w="166" h="164">
                    <a:moveTo>
                      <a:pt x="69" y="14"/>
                    </a:moveTo>
                    <a:lnTo>
                      <a:pt x="59" y="14"/>
                    </a:lnTo>
                    <a:lnTo>
                      <a:pt x="59" y="43"/>
                    </a:lnTo>
                    <a:lnTo>
                      <a:pt x="69" y="43"/>
                    </a:lnTo>
                    <a:lnTo>
                      <a:pt x="69"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7" name="Freeform 495"/>
              <p:cNvSpPr/>
              <p:nvPr/>
            </p:nvSpPr>
            <p:spPr bwMode="auto">
              <a:xfrm>
                <a:off x="266" y="674"/>
                <a:ext cx="166" cy="164"/>
              </a:xfrm>
              <a:custGeom>
                <a:gdLst>
                  <a:gd name="T0" fmla="+- 0 343 266"/>
                  <a:gd name="T1" fmla="*/ T0 w 166"/>
                  <a:gd name="T2" fmla="+- 0 675 674"/>
                  <a:gd name="T3" fmla="*/ 675 h 164"/>
                  <a:gd name="T4" fmla="+- 0 336 266"/>
                  <a:gd name="T5" fmla="*/ T4 w 166"/>
                  <a:gd name="T6" fmla="+- 0 683 674"/>
                  <a:gd name="T7" fmla="*/ 683 h 164"/>
                  <a:gd name="T8" fmla="+- 0 267 266"/>
                  <a:gd name="T9" fmla="*/ T8 w 166"/>
                  <a:gd name="T10" fmla="+- 0 683 674"/>
                  <a:gd name="T11" fmla="*/ 683 h 164"/>
                  <a:gd name="T12" fmla="+- 0 273 266"/>
                  <a:gd name="T13" fmla="*/ T12 w 166"/>
                  <a:gd name="T14" fmla="+- 0 690 674"/>
                  <a:gd name="T15" fmla="*/ 690 h 164"/>
                  <a:gd name="T16" fmla="+- 0 276 266"/>
                  <a:gd name="T17" fmla="*/ T16 w 166"/>
                  <a:gd name="T18" fmla="+- 0 689 674"/>
                  <a:gd name="T19" fmla="*/ 689 h 164"/>
                  <a:gd name="T20" fmla="+- 0 280 266"/>
                  <a:gd name="T21" fmla="*/ T20 w 166"/>
                  <a:gd name="T22" fmla="+- 0 688 674"/>
                  <a:gd name="T23" fmla="*/ 688 h 164"/>
                  <a:gd name="T24" fmla="+- 0 352 266"/>
                  <a:gd name="T25" fmla="*/ T24 w 166"/>
                  <a:gd name="T26" fmla="+- 0 688 674"/>
                  <a:gd name="T27" fmla="*/ 688 h 164"/>
                  <a:gd name="T28" fmla="+- 0 353 266"/>
                  <a:gd name="T29" fmla="*/ T28 w 166"/>
                  <a:gd name="T30" fmla="+- 0 688 674"/>
                  <a:gd name="T31" fmla="*/ 688 h 164"/>
                  <a:gd name="T32" fmla="+- 0 354 266"/>
                  <a:gd name="T33" fmla="*/ T32 w 166"/>
                  <a:gd name="T34" fmla="+- 0 687 674"/>
                  <a:gd name="T35" fmla="*/ 687 h 164"/>
                  <a:gd name="T36" fmla="+- 0 353 266"/>
                  <a:gd name="T37" fmla="*/ T36 w 166"/>
                  <a:gd name="T38" fmla="+- 0 686 674"/>
                  <a:gd name="T39" fmla="*/ 686 h 164"/>
                  <a:gd name="T40" fmla="+- 0 343 266"/>
                  <a:gd name="T41" fmla="*/ T40 w 166"/>
                  <a:gd name="T42" fmla="+- 0 675 674"/>
                  <a:gd name="T43" fmla="*/ 67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6" h="164">
                    <a:moveTo>
                      <a:pt x="77" y="1"/>
                    </a:moveTo>
                    <a:lnTo>
                      <a:pt x="70" y="9"/>
                    </a:lnTo>
                    <a:lnTo>
                      <a:pt x="1" y="9"/>
                    </a:lnTo>
                    <a:lnTo>
                      <a:pt x="7" y="16"/>
                    </a:lnTo>
                    <a:lnTo>
                      <a:pt x="10" y="15"/>
                    </a:lnTo>
                    <a:lnTo>
                      <a:pt x="14" y="14"/>
                    </a:lnTo>
                    <a:lnTo>
                      <a:pt x="86" y="14"/>
                    </a:lnTo>
                    <a:lnTo>
                      <a:pt x="87" y="14"/>
                    </a:lnTo>
                    <a:lnTo>
                      <a:pt x="88" y="13"/>
                    </a:lnTo>
                    <a:lnTo>
                      <a:pt x="87" y="12"/>
                    </a:lnTo>
                    <a:lnTo>
                      <a:pt x="77"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48" name="Freeform 496"/>
              <p:cNvSpPr/>
              <p:nvPr/>
            </p:nvSpPr>
            <p:spPr bwMode="auto">
              <a:xfrm>
                <a:off x="266" y="674"/>
                <a:ext cx="166" cy="164"/>
              </a:xfrm>
              <a:custGeom>
                <a:gdLst>
                  <a:gd name="T0" fmla="+- 0 413 266"/>
                  <a:gd name="T1" fmla="*/ T0 w 166"/>
                  <a:gd name="T2" fmla="+- 0 676 674"/>
                  <a:gd name="T3" fmla="*/ 676 h 164"/>
                  <a:gd name="T4" fmla="+- 0 407 266"/>
                  <a:gd name="T5" fmla="*/ T4 w 166"/>
                  <a:gd name="T6" fmla="+- 0 685 674"/>
                  <a:gd name="T7" fmla="*/ 685 h 164"/>
                  <a:gd name="T8" fmla="+- 0 425 266"/>
                  <a:gd name="T9" fmla="*/ T8 w 166"/>
                  <a:gd name="T10" fmla="+- 0 685 674"/>
                  <a:gd name="T11" fmla="*/ 685 h 164"/>
                  <a:gd name="T12" fmla="+- 0 425 266"/>
                  <a:gd name="T13" fmla="*/ T12 w 166"/>
                  <a:gd name="T14" fmla="+- 0 685 674"/>
                  <a:gd name="T15" fmla="*/ 685 h 164"/>
                  <a:gd name="T16" fmla="+- 0 423 266"/>
                  <a:gd name="T17" fmla="*/ T16 w 166"/>
                  <a:gd name="T18" fmla="+- 0 683 674"/>
                  <a:gd name="T19" fmla="*/ 683 h 164"/>
                  <a:gd name="T20" fmla="+- 0 413 266"/>
                  <a:gd name="T21" fmla="*/ T20 w 166"/>
                  <a:gd name="T22" fmla="+- 0 676 674"/>
                  <a:gd name="T23" fmla="*/ 676 h 164"/>
                </a:gdLst>
                <a:cxnLst>
                  <a:cxn ang="0">
                    <a:pos x="T1" y="T3"/>
                  </a:cxn>
                  <a:cxn ang="0">
                    <a:pos x="T5" y="T7"/>
                  </a:cxn>
                  <a:cxn ang="0">
                    <a:pos x="T9" y="T11"/>
                  </a:cxn>
                  <a:cxn ang="0">
                    <a:pos x="T13" y="T15"/>
                  </a:cxn>
                  <a:cxn ang="0">
                    <a:pos x="T17" y="T19"/>
                  </a:cxn>
                  <a:cxn ang="0">
                    <a:pos x="T21" y="T23"/>
                  </a:cxn>
                </a:cxnLst>
                <a:rect l="0" t="0" r="r" b="b"/>
                <a:pathLst>
                  <a:path w="166" h="164">
                    <a:moveTo>
                      <a:pt x="147" y="2"/>
                    </a:moveTo>
                    <a:lnTo>
                      <a:pt x="141" y="11"/>
                    </a:lnTo>
                    <a:lnTo>
                      <a:pt x="159" y="11"/>
                    </a:lnTo>
                    <a:lnTo>
                      <a:pt x="157" y="9"/>
                    </a:lnTo>
                    <a:lnTo>
                      <a:pt x="147"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3" name="Group 497"/>
            <p:cNvGrpSpPr/>
            <p:nvPr/>
          </p:nvGrpSpPr>
          <p:grpSpPr>
            <a:xfrm>
              <a:off x="88" y="1447"/>
              <a:ext cx="163" cy="145"/>
              <a:chOff x="88" y="1447"/>
              <a:chExt cx="163" cy="145"/>
            </a:xfrm>
          </p:grpSpPr>
          <p:sp>
            <p:nvSpPr>
              <p:cNvPr id="2433" name="Freeform 498"/>
              <p:cNvSpPr/>
              <p:nvPr/>
            </p:nvSpPr>
            <p:spPr bwMode="auto">
              <a:xfrm>
                <a:off x="88" y="1447"/>
                <a:ext cx="163" cy="145"/>
              </a:xfrm>
              <a:custGeom>
                <a:gdLst>
                  <a:gd name="T0" fmla="+- 0 236 88"/>
                  <a:gd name="T1" fmla="*/ T0 w 163"/>
                  <a:gd name="T2" fmla="+- 0 1571 1447"/>
                  <a:gd name="T3" fmla="*/ 1571 h 145"/>
                  <a:gd name="T4" fmla="+- 0 228 88"/>
                  <a:gd name="T5" fmla="*/ T4 w 163"/>
                  <a:gd name="T6" fmla="+- 0 1584 1447"/>
                  <a:gd name="T7" fmla="*/ 1584 h 145"/>
                  <a:gd name="T8" fmla="+- 0 88 88"/>
                  <a:gd name="T9" fmla="*/ T8 w 163"/>
                  <a:gd name="T10" fmla="+- 0 1584 1447"/>
                  <a:gd name="T11" fmla="*/ 1584 h 145"/>
                  <a:gd name="T12" fmla="+- 0 95 88"/>
                  <a:gd name="T13" fmla="*/ T12 w 163"/>
                  <a:gd name="T14" fmla="+- 0 1592 1447"/>
                  <a:gd name="T15" fmla="*/ 1592 h 145"/>
                  <a:gd name="T16" fmla="+- 0 99 88"/>
                  <a:gd name="T17" fmla="*/ T16 w 163"/>
                  <a:gd name="T18" fmla="+- 0 1590 1447"/>
                  <a:gd name="T19" fmla="*/ 1590 h 145"/>
                  <a:gd name="T20" fmla="+- 0 106 88"/>
                  <a:gd name="T21" fmla="*/ T20 w 163"/>
                  <a:gd name="T22" fmla="+- 0 1589 1447"/>
                  <a:gd name="T23" fmla="*/ 1589 h 145"/>
                  <a:gd name="T24" fmla="+- 0 251 88"/>
                  <a:gd name="T25" fmla="*/ T24 w 163"/>
                  <a:gd name="T26" fmla="+- 0 1588 1447"/>
                  <a:gd name="T27" fmla="*/ 1588 h 145"/>
                  <a:gd name="T28" fmla="+- 0 251 88"/>
                  <a:gd name="T29" fmla="*/ T28 w 163"/>
                  <a:gd name="T30" fmla="+- 0 1587 1447"/>
                  <a:gd name="T31" fmla="*/ 1587 h 145"/>
                  <a:gd name="T32" fmla="+- 0 250 88"/>
                  <a:gd name="T33" fmla="*/ T32 w 163"/>
                  <a:gd name="T34" fmla="+- 0 1586 1447"/>
                  <a:gd name="T35" fmla="*/ 1586 h 145"/>
                  <a:gd name="T36" fmla="+- 0 236 88"/>
                  <a:gd name="T37" fmla="*/ T36 w 163"/>
                  <a:gd name="T38" fmla="+- 0 1571 1447"/>
                  <a:gd name="T39" fmla="*/ 1571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3" h="145">
                    <a:moveTo>
                      <a:pt x="148" y="124"/>
                    </a:moveTo>
                    <a:lnTo>
                      <a:pt x="140" y="137"/>
                    </a:lnTo>
                    <a:lnTo>
                      <a:pt x="0" y="137"/>
                    </a:lnTo>
                    <a:lnTo>
                      <a:pt x="7" y="145"/>
                    </a:lnTo>
                    <a:lnTo>
                      <a:pt x="11" y="143"/>
                    </a:lnTo>
                    <a:lnTo>
                      <a:pt x="18" y="142"/>
                    </a:lnTo>
                    <a:lnTo>
                      <a:pt x="163" y="141"/>
                    </a:lnTo>
                    <a:lnTo>
                      <a:pt x="163" y="140"/>
                    </a:lnTo>
                    <a:lnTo>
                      <a:pt x="162" y="139"/>
                    </a:lnTo>
                    <a:lnTo>
                      <a:pt x="148" y="1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4" name="Freeform 499"/>
              <p:cNvSpPr/>
              <p:nvPr/>
            </p:nvSpPr>
            <p:spPr bwMode="auto">
              <a:xfrm>
                <a:off x="88" y="1447"/>
                <a:ext cx="163" cy="145"/>
              </a:xfrm>
              <a:custGeom>
                <a:gdLst>
                  <a:gd name="T0" fmla="+- 0 176 88"/>
                  <a:gd name="T1" fmla="*/ T0 w 163"/>
                  <a:gd name="T2" fmla="+- 0 1463 1447"/>
                  <a:gd name="T3" fmla="*/ 1463 h 145"/>
                  <a:gd name="T4" fmla="+- 0 164 88"/>
                  <a:gd name="T5" fmla="*/ T4 w 163"/>
                  <a:gd name="T6" fmla="+- 0 1463 1447"/>
                  <a:gd name="T7" fmla="*/ 1463 h 145"/>
                  <a:gd name="T8" fmla="+- 0 164 88"/>
                  <a:gd name="T9" fmla="*/ T8 w 163"/>
                  <a:gd name="T10" fmla="+- 0 1584 1447"/>
                  <a:gd name="T11" fmla="*/ 1584 h 145"/>
                  <a:gd name="T12" fmla="+- 0 176 88"/>
                  <a:gd name="T13" fmla="*/ T12 w 163"/>
                  <a:gd name="T14" fmla="+- 0 1584 1447"/>
                  <a:gd name="T15" fmla="*/ 1584 h 145"/>
                  <a:gd name="T16" fmla="+- 0 176 88"/>
                  <a:gd name="T17" fmla="*/ T16 w 163"/>
                  <a:gd name="T18" fmla="+- 0 1463 1447"/>
                  <a:gd name="T19" fmla="*/ 1463 h 145"/>
                </a:gdLst>
                <a:cxnLst>
                  <a:cxn ang="0">
                    <a:pos x="T1" y="T3"/>
                  </a:cxn>
                  <a:cxn ang="0">
                    <a:pos x="T5" y="T7"/>
                  </a:cxn>
                  <a:cxn ang="0">
                    <a:pos x="T9" y="T11"/>
                  </a:cxn>
                  <a:cxn ang="0">
                    <a:pos x="T13" y="T15"/>
                  </a:cxn>
                  <a:cxn ang="0">
                    <a:pos x="T17" y="T19"/>
                  </a:cxn>
                </a:cxnLst>
                <a:rect l="0" t="0" r="r" b="b"/>
                <a:pathLst>
                  <a:path w="163" h="145">
                    <a:moveTo>
                      <a:pt x="88" y="16"/>
                    </a:moveTo>
                    <a:lnTo>
                      <a:pt x="76" y="16"/>
                    </a:lnTo>
                    <a:lnTo>
                      <a:pt x="76" y="137"/>
                    </a:lnTo>
                    <a:lnTo>
                      <a:pt x="88" y="137"/>
                    </a:lnTo>
                    <a:lnTo>
                      <a:pt x="88"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5" name="Freeform 500"/>
              <p:cNvSpPr/>
              <p:nvPr/>
            </p:nvSpPr>
            <p:spPr bwMode="auto">
              <a:xfrm>
                <a:off x="88" y="1447"/>
                <a:ext cx="163" cy="145"/>
              </a:xfrm>
              <a:custGeom>
                <a:gdLst>
                  <a:gd name="T0" fmla="+- 0 224 88"/>
                  <a:gd name="T1" fmla="*/ T0 w 163"/>
                  <a:gd name="T2" fmla="+- 0 1447 1447"/>
                  <a:gd name="T3" fmla="*/ 1447 h 145"/>
                  <a:gd name="T4" fmla="+- 0 216 88"/>
                  <a:gd name="T5" fmla="*/ T4 w 163"/>
                  <a:gd name="T6" fmla="+- 0 1459 1447"/>
                  <a:gd name="T7" fmla="*/ 1459 h 145"/>
                  <a:gd name="T8" fmla="+- 0 100 88"/>
                  <a:gd name="T9" fmla="*/ T8 w 163"/>
                  <a:gd name="T10" fmla="+- 0 1459 1447"/>
                  <a:gd name="T11" fmla="*/ 1459 h 145"/>
                  <a:gd name="T12" fmla="+- 0 107 88"/>
                  <a:gd name="T13" fmla="*/ T12 w 163"/>
                  <a:gd name="T14" fmla="+- 0 1466 1447"/>
                  <a:gd name="T15" fmla="*/ 1466 h 145"/>
                  <a:gd name="T16" fmla="+- 0 112 88"/>
                  <a:gd name="T17" fmla="*/ T16 w 163"/>
                  <a:gd name="T18" fmla="+- 0 1464 1447"/>
                  <a:gd name="T19" fmla="*/ 1464 h 145"/>
                  <a:gd name="T20" fmla="+- 0 118 88"/>
                  <a:gd name="T21" fmla="*/ T20 w 163"/>
                  <a:gd name="T22" fmla="+- 0 1463 1447"/>
                  <a:gd name="T23" fmla="*/ 1463 h 145"/>
                  <a:gd name="T24" fmla="+- 0 239 88"/>
                  <a:gd name="T25" fmla="*/ T24 w 163"/>
                  <a:gd name="T26" fmla="+- 0 1463 1447"/>
                  <a:gd name="T27" fmla="*/ 1463 h 145"/>
                  <a:gd name="T28" fmla="+- 0 239 88"/>
                  <a:gd name="T29" fmla="*/ T28 w 163"/>
                  <a:gd name="T30" fmla="+- 0 1463 1447"/>
                  <a:gd name="T31" fmla="*/ 1463 h 145"/>
                  <a:gd name="T32" fmla="+- 0 239 88"/>
                  <a:gd name="T33" fmla="*/ T32 w 163"/>
                  <a:gd name="T34" fmla="+- 0 1462 1447"/>
                  <a:gd name="T35" fmla="*/ 1462 h 145"/>
                  <a:gd name="T36" fmla="+- 0 239 88"/>
                  <a:gd name="T37" fmla="*/ T36 w 163"/>
                  <a:gd name="T38" fmla="+- 0 1462 1447"/>
                  <a:gd name="T39" fmla="*/ 1462 h 145"/>
                  <a:gd name="T40" fmla="+- 0 239 88"/>
                  <a:gd name="T41" fmla="*/ T40 w 163"/>
                  <a:gd name="T42" fmla="+- 0 1461 1447"/>
                  <a:gd name="T43" fmla="*/ 1461 h 145"/>
                  <a:gd name="T44" fmla="+- 0 224 88"/>
                  <a:gd name="T45" fmla="*/ T44 w 163"/>
                  <a:gd name="T46" fmla="+- 0 1447 1447"/>
                  <a:gd name="T47" fmla="*/ 1447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45">
                    <a:moveTo>
                      <a:pt x="136" y="0"/>
                    </a:moveTo>
                    <a:lnTo>
                      <a:pt x="128" y="12"/>
                    </a:lnTo>
                    <a:lnTo>
                      <a:pt x="12" y="12"/>
                    </a:lnTo>
                    <a:lnTo>
                      <a:pt x="19" y="19"/>
                    </a:lnTo>
                    <a:lnTo>
                      <a:pt x="24" y="17"/>
                    </a:lnTo>
                    <a:lnTo>
                      <a:pt x="30" y="16"/>
                    </a:lnTo>
                    <a:lnTo>
                      <a:pt x="151" y="16"/>
                    </a:lnTo>
                    <a:lnTo>
                      <a:pt x="151" y="15"/>
                    </a:lnTo>
                    <a:lnTo>
                      <a:pt x="151" y="14"/>
                    </a:lnTo>
                    <a:lnTo>
                      <a:pt x="13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4" name="Group 501"/>
            <p:cNvGrpSpPr/>
            <p:nvPr/>
          </p:nvGrpSpPr>
          <p:grpSpPr>
            <a:xfrm>
              <a:off x="267" y="1438"/>
              <a:ext cx="169" cy="169"/>
              <a:chOff x="267" y="1438"/>
              <a:chExt cx="169" cy="169"/>
            </a:xfrm>
          </p:grpSpPr>
          <p:sp>
            <p:nvSpPr>
              <p:cNvPr id="2426" name="Freeform 502"/>
              <p:cNvSpPr/>
              <p:nvPr/>
            </p:nvSpPr>
            <p:spPr bwMode="auto">
              <a:xfrm>
                <a:off x="267" y="1438"/>
                <a:ext cx="169" cy="169"/>
              </a:xfrm>
              <a:custGeom>
                <a:gdLst>
                  <a:gd name="T0" fmla="+- 0 309 267"/>
                  <a:gd name="T1" fmla="*/ T0 w 169"/>
                  <a:gd name="T2" fmla="+- 0 1500 1438"/>
                  <a:gd name="T3" fmla="*/ 1500 h 169"/>
                  <a:gd name="T4" fmla="+- 0 298 267"/>
                  <a:gd name="T5" fmla="*/ T4 w 169"/>
                  <a:gd name="T6" fmla="+- 0 1500 1438"/>
                  <a:gd name="T7" fmla="*/ 1500 h 169"/>
                  <a:gd name="T8" fmla="+- 0 298 267"/>
                  <a:gd name="T9" fmla="*/ T8 w 169"/>
                  <a:gd name="T10" fmla="+- 0 1580 1438"/>
                  <a:gd name="T11" fmla="*/ 1580 h 169"/>
                  <a:gd name="T12" fmla="+- 0 297 267"/>
                  <a:gd name="T13" fmla="*/ T12 w 169"/>
                  <a:gd name="T14" fmla="+- 0 1607 1438"/>
                  <a:gd name="T15" fmla="*/ 1607 h 169"/>
                  <a:gd name="T16" fmla="+- 0 302 267"/>
                  <a:gd name="T17" fmla="*/ T16 w 169"/>
                  <a:gd name="T18" fmla="+- 0 1605 1438"/>
                  <a:gd name="T19" fmla="*/ 1605 h 169"/>
                  <a:gd name="T20" fmla="+- 0 307 267"/>
                  <a:gd name="T21" fmla="*/ T20 w 169"/>
                  <a:gd name="T22" fmla="+- 0 1603 1438"/>
                  <a:gd name="T23" fmla="*/ 1603 h 169"/>
                  <a:gd name="T24" fmla="+- 0 309 267"/>
                  <a:gd name="T25" fmla="*/ T24 w 169"/>
                  <a:gd name="T26" fmla="+- 0 1600 1438"/>
                  <a:gd name="T27" fmla="*/ 1600 h 169"/>
                  <a:gd name="T28" fmla="+- 0 308 267"/>
                  <a:gd name="T29" fmla="*/ T28 w 169"/>
                  <a:gd name="T30" fmla="+- 0 1580 1438"/>
                  <a:gd name="T31" fmla="*/ 1580 h 169"/>
                  <a:gd name="T32" fmla="+- 0 308 267"/>
                  <a:gd name="T33" fmla="*/ T32 w 169"/>
                  <a:gd name="T34" fmla="+- 0 1500 1438"/>
                  <a:gd name="T35" fmla="*/ 1500 h 169"/>
                  <a:gd name="T36" fmla="+- 0 309 267"/>
                  <a:gd name="T37" fmla="*/ T36 w 169"/>
                  <a:gd name="T38" fmla="+- 0 1500 1438"/>
                  <a:gd name="T39" fmla="*/ 150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69">
                    <a:moveTo>
                      <a:pt x="42" y="62"/>
                    </a:moveTo>
                    <a:lnTo>
                      <a:pt x="31" y="62"/>
                    </a:lnTo>
                    <a:lnTo>
                      <a:pt x="31" y="142"/>
                    </a:lnTo>
                    <a:lnTo>
                      <a:pt x="30" y="169"/>
                    </a:lnTo>
                    <a:lnTo>
                      <a:pt x="35" y="167"/>
                    </a:lnTo>
                    <a:lnTo>
                      <a:pt x="40" y="165"/>
                    </a:lnTo>
                    <a:lnTo>
                      <a:pt x="42" y="162"/>
                    </a:lnTo>
                    <a:lnTo>
                      <a:pt x="41" y="142"/>
                    </a:lnTo>
                    <a:lnTo>
                      <a:pt x="41" y="62"/>
                    </a:lnTo>
                    <a:lnTo>
                      <a:pt x="42" y="6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7" name="Freeform 503"/>
              <p:cNvSpPr/>
              <p:nvPr/>
            </p:nvSpPr>
            <p:spPr bwMode="auto">
              <a:xfrm>
                <a:off x="267" y="1438"/>
                <a:ext cx="169" cy="169"/>
              </a:xfrm>
              <a:custGeom>
                <a:gdLst>
                  <a:gd name="T0" fmla="+- 0 372 267"/>
                  <a:gd name="T1" fmla="*/ T0 w 169"/>
                  <a:gd name="T2" fmla="+- 0 1479 1438"/>
                  <a:gd name="T3" fmla="*/ 1479 h 169"/>
                  <a:gd name="T4" fmla="+- 0 359 267"/>
                  <a:gd name="T5" fmla="*/ T4 w 169"/>
                  <a:gd name="T6" fmla="+- 0 1479 1438"/>
                  <a:gd name="T7" fmla="*/ 1479 h 169"/>
                  <a:gd name="T8" fmla="+- 0 359 267"/>
                  <a:gd name="T9" fmla="*/ T8 w 169"/>
                  <a:gd name="T10" fmla="+- 0 1580 1438"/>
                  <a:gd name="T11" fmla="*/ 1580 h 169"/>
                  <a:gd name="T12" fmla="+- 0 357 267"/>
                  <a:gd name="T13" fmla="*/ T12 w 169"/>
                  <a:gd name="T14" fmla="+- 0 1607 1438"/>
                  <a:gd name="T15" fmla="*/ 1607 h 169"/>
                  <a:gd name="T16" fmla="+- 0 364 267"/>
                  <a:gd name="T17" fmla="*/ T16 w 169"/>
                  <a:gd name="T18" fmla="+- 0 1605 1438"/>
                  <a:gd name="T19" fmla="*/ 1605 h 169"/>
                  <a:gd name="T20" fmla="+- 0 368 267"/>
                  <a:gd name="T21" fmla="*/ T20 w 169"/>
                  <a:gd name="T22" fmla="+- 0 1603 1438"/>
                  <a:gd name="T23" fmla="*/ 1603 h 169"/>
                  <a:gd name="T24" fmla="+- 0 370 267"/>
                  <a:gd name="T25" fmla="*/ T24 w 169"/>
                  <a:gd name="T26" fmla="+- 0 1601 1438"/>
                  <a:gd name="T27" fmla="*/ 1601 h 169"/>
                  <a:gd name="T28" fmla="+- 0 369 267"/>
                  <a:gd name="T29" fmla="*/ T28 w 169"/>
                  <a:gd name="T30" fmla="+- 0 1580 1438"/>
                  <a:gd name="T31" fmla="*/ 1580 h 169"/>
                  <a:gd name="T32" fmla="+- 0 369 267"/>
                  <a:gd name="T33" fmla="*/ T32 w 169"/>
                  <a:gd name="T34" fmla="+- 0 1559 1438"/>
                  <a:gd name="T35" fmla="*/ 1559 h 169"/>
                  <a:gd name="T36" fmla="+- 0 432 267"/>
                  <a:gd name="T37" fmla="*/ T36 w 169"/>
                  <a:gd name="T38" fmla="+- 0 1559 1438"/>
                  <a:gd name="T39" fmla="*/ 1559 h 169"/>
                  <a:gd name="T40" fmla="+- 0 432 267"/>
                  <a:gd name="T41" fmla="*/ T40 w 169"/>
                  <a:gd name="T42" fmla="+- 0 1558 1438"/>
                  <a:gd name="T43" fmla="*/ 1558 h 169"/>
                  <a:gd name="T44" fmla="+- 0 427 267"/>
                  <a:gd name="T45" fmla="*/ T44 w 169"/>
                  <a:gd name="T46" fmla="+- 0 1554 1438"/>
                  <a:gd name="T47" fmla="*/ 1554 h 169"/>
                  <a:gd name="T48" fmla="+- 0 369 267"/>
                  <a:gd name="T49" fmla="*/ T48 w 169"/>
                  <a:gd name="T50" fmla="+- 0 1554 1438"/>
                  <a:gd name="T51" fmla="*/ 1554 h 169"/>
                  <a:gd name="T52" fmla="+- 0 369 267"/>
                  <a:gd name="T53" fmla="*/ T52 w 169"/>
                  <a:gd name="T54" fmla="+- 0 1519 1438"/>
                  <a:gd name="T55" fmla="*/ 1519 h 169"/>
                  <a:gd name="T56" fmla="+- 0 425 267"/>
                  <a:gd name="T57" fmla="*/ T56 w 169"/>
                  <a:gd name="T58" fmla="+- 0 1519 1438"/>
                  <a:gd name="T59" fmla="*/ 1519 h 169"/>
                  <a:gd name="T60" fmla="+- 0 425 267"/>
                  <a:gd name="T61" fmla="*/ T60 w 169"/>
                  <a:gd name="T62" fmla="+- 0 1518 1438"/>
                  <a:gd name="T63" fmla="*/ 1518 h 169"/>
                  <a:gd name="T64" fmla="+- 0 425 267"/>
                  <a:gd name="T65" fmla="*/ T64 w 169"/>
                  <a:gd name="T66" fmla="+- 0 1518 1438"/>
                  <a:gd name="T67" fmla="*/ 1518 h 169"/>
                  <a:gd name="T68" fmla="+- 0 424 267"/>
                  <a:gd name="T69" fmla="*/ T68 w 169"/>
                  <a:gd name="T70" fmla="+- 0 1517 1438"/>
                  <a:gd name="T71" fmla="*/ 1517 h 169"/>
                  <a:gd name="T72" fmla="+- 0 421 267"/>
                  <a:gd name="T73" fmla="*/ T72 w 169"/>
                  <a:gd name="T74" fmla="+- 0 1514 1438"/>
                  <a:gd name="T75" fmla="*/ 1514 h 169"/>
                  <a:gd name="T76" fmla="+- 0 369 267"/>
                  <a:gd name="T77" fmla="*/ T76 w 169"/>
                  <a:gd name="T78" fmla="+- 0 1514 1438"/>
                  <a:gd name="T79" fmla="*/ 1514 h 169"/>
                  <a:gd name="T80" fmla="+- 0 369 267"/>
                  <a:gd name="T81" fmla="*/ T80 w 169"/>
                  <a:gd name="T82" fmla="+- 0 1482 1438"/>
                  <a:gd name="T83" fmla="*/ 1482 h 169"/>
                  <a:gd name="T84" fmla="+- 0 372 267"/>
                  <a:gd name="T85" fmla="*/ T84 w 169"/>
                  <a:gd name="T86" fmla="+- 0 1479 1438"/>
                  <a:gd name="T87" fmla="*/ 147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69" h="169">
                    <a:moveTo>
                      <a:pt x="105" y="41"/>
                    </a:moveTo>
                    <a:lnTo>
                      <a:pt x="92" y="41"/>
                    </a:lnTo>
                    <a:lnTo>
                      <a:pt x="92" y="142"/>
                    </a:lnTo>
                    <a:lnTo>
                      <a:pt x="90" y="169"/>
                    </a:lnTo>
                    <a:lnTo>
                      <a:pt x="97" y="167"/>
                    </a:lnTo>
                    <a:lnTo>
                      <a:pt x="101" y="165"/>
                    </a:lnTo>
                    <a:lnTo>
                      <a:pt x="103" y="163"/>
                    </a:lnTo>
                    <a:lnTo>
                      <a:pt x="102" y="142"/>
                    </a:lnTo>
                    <a:lnTo>
                      <a:pt x="102" y="121"/>
                    </a:lnTo>
                    <a:lnTo>
                      <a:pt x="165" y="121"/>
                    </a:lnTo>
                    <a:lnTo>
                      <a:pt x="165" y="120"/>
                    </a:lnTo>
                    <a:lnTo>
                      <a:pt x="160" y="116"/>
                    </a:lnTo>
                    <a:lnTo>
                      <a:pt x="102" y="116"/>
                    </a:lnTo>
                    <a:lnTo>
                      <a:pt x="102" y="81"/>
                    </a:lnTo>
                    <a:lnTo>
                      <a:pt x="158" y="81"/>
                    </a:lnTo>
                    <a:lnTo>
                      <a:pt x="158" y="80"/>
                    </a:lnTo>
                    <a:lnTo>
                      <a:pt x="157" y="79"/>
                    </a:lnTo>
                    <a:lnTo>
                      <a:pt x="154" y="76"/>
                    </a:lnTo>
                    <a:lnTo>
                      <a:pt x="102" y="76"/>
                    </a:lnTo>
                    <a:lnTo>
                      <a:pt x="102" y="44"/>
                    </a:lnTo>
                    <a:lnTo>
                      <a:pt x="105"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8" name="Freeform 504"/>
              <p:cNvSpPr/>
              <p:nvPr/>
            </p:nvSpPr>
            <p:spPr bwMode="auto">
              <a:xfrm>
                <a:off x="267" y="1438"/>
                <a:ext cx="169" cy="169"/>
              </a:xfrm>
              <a:custGeom>
                <a:gdLst>
                  <a:gd name="T0" fmla="+- 0 416 267"/>
                  <a:gd name="T1" fmla="*/ T0 w 169"/>
                  <a:gd name="T2" fmla="+- 0 1545 1438"/>
                  <a:gd name="T3" fmla="*/ 1545 h 169"/>
                  <a:gd name="T4" fmla="+- 0 407 267"/>
                  <a:gd name="T5" fmla="*/ T4 w 169"/>
                  <a:gd name="T6" fmla="+- 0 1554 1438"/>
                  <a:gd name="T7" fmla="*/ 1554 h 169"/>
                  <a:gd name="T8" fmla="+- 0 427 267"/>
                  <a:gd name="T9" fmla="*/ T8 w 169"/>
                  <a:gd name="T10" fmla="+- 0 1554 1438"/>
                  <a:gd name="T11" fmla="*/ 1554 h 169"/>
                  <a:gd name="T12" fmla="+- 0 416 267"/>
                  <a:gd name="T13" fmla="*/ T12 w 169"/>
                  <a:gd name="T14" fmla="+- 0 1545 1438"/>
                  <a:gd name="T15" fmla="*/ 1545 h 169"/>
                </a:gdLst>
                <a:cxnLst>
                  <a:cxn ang="0">
                    <a:pos x="T1" y="T3"/>
                  </a:cxn>
                  <a:cxn ang="0">
                    <a:pos x="T5" y="T7"/>
                  </a:cxn>
                  <a:cxn ang="0">
                    <a:pos x="T9" y="T11"/>
                  </a:cxn>
                  <a:cxn ang="0">
                    <a:pos x="T13" y="T15"/>
                  </a:cxn>
                </a:cxnLst>
                <a:rect l="0" t="0" r="r" b="b"/>
                <a:pathLst>
                  <a:path w="169" h="169">
                    <a:moveTo>
                      <a:pt x="149" y="107"/>
                    </a:moveTo>
                    <a:lnTo>
                      <a:pt x="140" y="116"/>
                    </a:lnTo>
                    <a:lnTo>
                      <a:pt x="160" y="116"/>
                    </a:lnTo>
                    <a:lnTo>
                      <a:pt x="149"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9" name="Freeform 505"/>
              <p:cNvSpPr/>
              <p:nvPr/>
            </p:nvSpPr>
            <p:spPr bwMode="auto">
              <a:xfrm>
                <a:off x="267" y="1438"/>
                <a:ext cx="169" cy="169"/>
              </a:xfrm>
              <a:custGeom>
                <a:gdLst>
                  <a:gd name="T0" fmla="+- 0 309 267"/>
                  <a:gd name="T1" fmla="*/ T0 w 169"/>
                  <a:gd name="T2" fmla="+- 0 1438 1438"/>
                  <a:gd name="T3" fmla="*/ 1438 h 169"/>
                  <a:gd name="T4" fmla="+- 0 289 267"/>
                  <a:gd name="T5" fmla="*/ T4 w 169"/>
                  <a:gd name="T6" fmla="+- 0 1498 1438"/>
                  <a:gd name="T7" fmla="*/ 1498 h 169"/>
                  <a:gd name="T8" fmla="+- 0 267 267"/>
                  <a:gd name="T9" fmla="*/ T8 w 169"/>
                  <a:gd name="T10" fmla="+- 0 1536 1438"/>
                  <a:gd name="T11" fmla="*/ 1536 h 169"/>
                  <a:gd name="T12" fmla="+- 0 273 267"/>
                  <a:gd name="T13" fmla="*/ T12 w 169"/>
                  <a:gd name="T14" fmla="+- 0 1533 1438"/>
                  <a:gd name="T15" fmla="*/ 1533 h 169"/>
                  <a:gd name="T16" fmla="+- 0 285 267"/>
                  <a:gd name="T17" fmla="*/ T16 w 169"/>
                  <a:gd name="T18" fmla="+- 0 1518 1438"/>
                  <a:gd name="T19" fmla="*/ 1518 h 169"/>
                  <a:gd name="T20" fmla="+- 0 298 267"/>
                  <a:gd name="T21" fmla="*/ T20 w 169"/>
                  <a:gd name="T22" fmla="+- 0 1500 1438"/>
                  <a:gd name="T23" fmla="*/ 1500 h 169"/>
                  <a:gd name="T24" fmla="+- 0 309 267"/>
                  <a:gd name="T25" fmla="*/ T24 w 169"/>
                  <a:gd name="T26" fmla="+- 0 1500 1438"/>
                  <a:gd name="T27" fmla="*/ 1500 h 169"/>
                  <a:gd name="T28" fmla="+- 0 312 267"/>
                  <a:gd name="T29" fmla="*/ T28 w 169"/>
                  <a:gd name="T30" fmla="+- 0 1497 1438"/>
                  <a:gd name="T31" fmla="*/ 1497 h 169"/>
                  <a:gd name="T32" fmla="+- 0 313 267"/>
                  <a:gd name="T33" fmla="*/ T32 w 169"/>
                  <a:gd name="T34" fmla="+- 0 1497 1438"/>
                  <a:gd name="T35" fmla="*/ 1497 h 169"/>
                  <a:gd name="T36" fmla="+- 0 314 267"/>
                  <a:gd name="T37" fmla="*/ T36 w 169"/>
                  <a:gd name="T38" fmla="+- 0 1496 1438"/>
                  <a:gd name="T39" fmla="*/ 1496 h 169"/>
                  <a:gd name="T40" fmla="+- 0 313 267"/>
                  <a:gd name="T41" fmla="*/ T40 w 169"/>
                  <a:gd name="T42" fmla="+- 0 1495 1438"/>
                  <a:gd name="T43" fmla="*/ 1495 h 169"/>
                  <a:gd name="T44" fmla="+- 0 313 267"/>
                  <a:gd name="T45" fmla="*/ T44 w 169"/>
                  <a:gd name="T46" fmla="+- 0 1495 1438"/>
                  <a:gd name="T47" fmla="*/ 1495 h 169"/>
                  <a:gd name="T48" fmla="+- 0 312 267"/>
                  <a:gd name="T49" fmla="*/ T48 w 169"/>
                  <a:gd name="T50" fmla="+- 0 1494 1438"/>
                  <a:gd name="T51" fmla="*/ 1494 h 169"/>
                  <a:gd name="T52" fmla="+- 0 302 267"/>
                  <a:gd name="T53" fmla="*/ T52 w 169"/>
                  <a:gd name="T54" fmla="+- 0 1489 1438"/>
                  <a:gd name="T55" fmla="*/ 1489 h 169"/>
                  <a:gd name="T56" fmla="+- 0 308 267"/>
                  <a:gd name="T57" fmla="*/ T56 w 169"/>
                  <a:gd name="T58" fmla="+- 0 1479 1438"/>
                  <a:gd name="T59" fmla="*/ 1479 h 169"/>
                  <a:gd name="T60" fmla="+- 0 314 267"/>
                  <a:gd name="T61" fmla="*/ T60 w 169"/>
                  <a:gd name="T62" fmla="+- 0 1466 1438"/>
                  <a:gd name="T63" fmla="*/ 1466 h 169"/>
                  <a:gd name="T64" fmla="+- 0 318 267"/>
                  <a:gd name="T65" fmla="*/ T64 w 169"/>
                  <a:gd name="T66" fmla="+- 0 1457 1438"/>
                  <a:gd name="T67" fmla="*/ 1457 h 169"/>
                  <a:gd name="T68" fmla="+- 0 321 267"/>
                  <a:gd name="T69" fmla="*/ T68 w 169"/>
                  <a:gd name="T70" fmla="+- 0 1452 1438"/>
                  <a:gd name="T71" fmla="*/ 1452 h 169"/>
                  <a:gd name="T72" fmla="+- 0 326 267"/>
                  <a:gd name="T73" fmla="*/ T72 w 169"/>
                  <a:gd name="T74" fmla="+- 0 1449 1438"/>
                  <a:gd name="T75" fmla="*/ 1449 h 169"/>
                  <a:gd name="T76" fmla="+- 0 326 267"/>
                  <a:gd name="T77" fmla="*/ T76 w 169"/>
                  <a:gd name="T78" fmla="+- 0 1448 1438"/>
                  <a:gd name="T79" fmla="*/ 1448 h 169"/>
                  <a:gd name="T80" fmla="+- 0 327 267"/>
                  <a:gd name="T81" fmla="*/ T80 w 169"/>
                  <a:gd name="T82" fmla="+- 0 1447 1438"/>
                  <a:gd name="T83" fmla="*/ 1447 h 169"/>
                  <a:gd name="T84" fmla="+- 0 326 267"/>
                  <a:gd name="T85" fmla="*/ T84 w 169"/>
                  <a:gd name="T86" fmla="+- 0 1447 1438"/>
                  <a:gd name="T87" fmla="*/ 1447 h 169"/>
                  <a:gd name="T88" fmla="+- 0 325 267"/>
                  <a:gd name="T89" fmla="*/ T88 w 169"/>
                  <a:gd name="T90" fmla="+- 0 1446 1438"/>
                  <a:gd name="T91" fmla="*/ 1446 h 169"/>
                  <a:gd name="T92" fmla="+- 0 309 267"/>
                  <a:gd name="T93" fmla="*/ T92 w 169"/>
                  <a:gd name="T94" fmla="+- 0 1438 1438"/>
                  <a:gd name="T95" fmla="*/ 143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69" h="169">
                    <a:moveTo>
                      <a:pt x="42" y="0"/>
                    </a:moveTo>
                    <a:lnTo>
                      <a:pt x="22" y="60"/>
                    </a:lnTo>
                    <a:lnTo>
                      <a:pt x="0" y="98"/>
                    </a:lnTo>
                    <a:lnTo>
                      <a:pt x="6" y="95"/>
                    </a:lnTo>
                    <a:lnTo>
                      <a:pt x="18" y="80"/>
                    </a:lnTo>
                    <a:lnTo>
                      <a:pt x="31" y="62"/>
                    </a:lnTo>
                    <a:lnTo>
                      <a:pt x="42" y="62"/>
                    </a:lnTo>
                    <a:lnTo>
                      <a:pt x="45" y="59"/>
                    </a:lnTo>
                    <a:lnTo>
                      <a:pt x="46" y="59"/>
                    </a:lnTo>
                    <a:lnTo>
                      <a:pt x="47" y="58"/>
                    </a:lnTo>
                    <a:lnTo>
                      <a:pt x="46" y="57"/>
                    </a:lnTo>
                    <a:lnTo>
                      <a:pt x="45" y="56"/>
                    </a:lnTo>
                    <a:lnTo>
                      <a:pt x="35" y="51"/>
                    </a:lnTo>
                    <a:lnTo>
                      <a:pt x="41" y="41"/>
                    </a:lnTo>
                    <a:lnTo>
                      <a:pt x="47" y="28"/>
                    </a:lnTo>
                    <a:lnTo>
                      <a:pt x="51" y="19"/>
                    </a:lnTo>
                    <a:lnTo>
                      <a:pt x="54" y="14"/>
                    </a:lnTo>
                    <a:lnTo>
                      <a:pt x="59" y="11"/>
                    </a:lnTo>
                    <a:lnTo>
                      <a:pt x="59" y="10"/>
                    </a:lnTo>
                    <a:lnTo>
                      <a:pt x="60" y="9"/>
                    </a:lnTo>
                    <a:lnTo>
                      <a:pt x="59" y="9"/>
                    </a:lnTo>
                    <a:lnTo>
                      <a:pt x="58" y="8"/>
                    </a:lnTo>
                    <a:lnTo>
                      <a:pt x="4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0" name="Freeform 506"/>
              <p:cNvSpPr/>
              <p:nvPr/>
            </p:nvSpPr>
            <p:spPr bwMode="auto">
              <a:xfrm>
                <a:off x="267" y="1438"/>
                <a:ext cx="169" cy="169"/>
              </a:xfrm>
              <a:custGeom>
                <a:gdLst>
                  <a:gd name="T0" fmla="+- 0 353 267"/>
                  <a:gd name="T1" fmla="*/ T0 w 169"/>
                  <a:gd name="T2" fmla="+- 0 1439 1438"/>
                  <a:gd name="T3" fmla="*/ 1439 h 169"/>
                  <a:gd name="T4" fmla="+- 0 323 267"/>
                  <a:gd name="T5" fmla="*/ T4 w 169"/>
                  <a:gd name="T6" fmla="+- 0 1509 1438"/>
                  <a:gd name="T7" fmla="*/ 1509 h 169"/>
                  <a:gd name="T8" fmla="+- 0 311 267"/>
                  <a:gd name="T9" fmla="*/ T8 w 169"/>
                  <a:gd name="T10" fmla="+- 0 1525 1438"/>
                  <a:gd name="T11" fmla="*/ 1525 h 169"/>
                  <a:gd name="T12" fmla="+- 0 312 267"/>
                  <a:gd name="T13" fmla="*/ T12 w 169"/>
                  <a:gd name="T14" fmla="+- 0 1527 1438"/>
                  <a:gd name="T15" fmla="*/ 1527 h 169"/>
                  <a:gd name="T16" fmla="+- 0 350 267"/>
                  <a:gd name="T17" fmla="*/ T16 w 169"/>
                  <a:gd name="T18" fmla="+- 0 1480 1438"/>
                  <a:gd name="T19" fmla="*/ 1480 h 169"/>
                  <a:gd name="T20" fmla="+- 0 350 267"/>
                  <a:gd name="T21" fmla="*/ T20 w 169"/>
                  <a:gd name="T22" fmla="+- 0 1479 1438"/>
                  <a:gd name="T23" fmla="*/ 1479 h 169"/>
                  <a:gd name="T24" fmla="+- 0 372 267"/>
                  <a:gd name="T25" fmla="*/ T24 w 169"/>
                  <a:gd name="T26" fmla="+- 0 1479 1438"/>
                  <a:gd name="T27" fmla="*/ 1479 h 169"/>
                  <a:gd name="T28" fmla="+- 0 435 267"/>
                  <a:gd name="T29" fmla="*/ T28 w 169"/>
                  <a:gd name="T30" fmla="+- 0 1479 1438"/>
                  <a:gd name="T31" fmla="*/ 1479 h 169"/>
                  <a:gd name="T32" fmla="+- 0 436 267"/>
                  <a:gd name="T33" fmla="*/ T32 w 169"/>
                  <a:gd name="T34" fmla="+- 0 1478 1438"/>
                  <a:gd name="T35" fmla="*/ 1478 h 169"/>
                  <a:gd name="T36" fmla="+- 0 435 267"/>
                  <a:gd name="T37" fmla="*/ T36 w 169"/>
                  <a:gd name="T38" fmla="+- 0 1478 1438"/>
                  <a:gd name="T39" fmla="*/ 1478 h 169"/>
                  <a:gd name="T40" fmla="+- 0 432 267"/>
                  <a:gd name="T41" fmla="*/ T40 w 169"/>
                  <a:gd name="T42" fmla="+- 0 1474 1438"/>
                  <a:gd name="T43" fmla="*/ 1474 h 169"/>
                  <a:gd name="T44" fmla="+- 0 352 267"/>
                  <a:gd name="T45" fmla="*/ T44 w 169"/>
                  <a:gd name="T46" fmla="+- 0 1474 1438"/>
                  <a:gd name="T47" fmla="*/ 1474 h 169"/>
                  <a:gd name="T48" fmla="+- 0 363 267"/>
                  <a:gd name="T49" fmla="*/ T48 w 169"/>
                  <a:gd name="T50" fmla="+- 0 1453 1438"/>
                  <a:gd name="T51" fmla="*/ 1453 h 169"/>
                  <a:gd name="T52" fmla="+- 0 370 267"/>
                  <a:gd name="T53" fmla="*/ T52 w 169"/>
                  <a:gd name="T54" fmla="+- 0 1450 1438"/>
                  <a:gd name="T55" fmla="*/ 1450 h 169"/>
                  <a:gd name="T56" fmla="+- 0 371 267"/>
                  <a:gd name="T57" fmla="*/ T56 w 169"/>
                  <a:gd name="T58" fmla="+- 0 1450 1438"/>
                  <a:gd name="T59" fmla="*/ 1450 h 169"/>
                  <a:gd name="T60" fmla="+- 0 371 267"/>
                  <a:gd name="T61" fmla="*/ T60 w 169"/>
                  <a:gd name="T62" fmla="+- 0 1450 1438"/>
                  <a:gd name="T63" fmla="*/ 1450 h 169"/>
                  <a:gd name="T64" fmla="+- 0 372 267"/>
                  <a:gd name="T65" fmla="*/ T64 w 169"/>
                  <a:gd name="T66" fmla="+- 0 1449 1438"/>
                  <a:gd name="T67" fmla="*/ 1449 h 169"/>
                  <a:gd name="T68" fmla="+- 0 371 267"/>
                  <a:gd name="T69" fmla="*/ T68 w 169"/>
                  <a:gd name="T70" fmla="+- 0 1448 1438"/>
                  <a:gd name="T71" fmla="*/ 1448 h 169"/>
                  <a:gd name="T72" fmla="+- 0 353 267"/>
                  <a:gd name="T73" fmla="*/ T72 w 169"/>
                  <a:gd name="T74" fmla="+- 0 1439 1438"/>
                  <a:gd name="T75" fmla="*/ 1439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9" h="169">
                    <a:moveTo>
                      <a:pt x="86" y="1"/>
                    </a:moveTo>
                    <a:lnTo>
                      <a:pt x="56" y="71"/>
                    </a:lnTo>
                    <a:lnTo>
                      <a:pt x="44" y="87"/>
                    </a:lnTo>
                    <a:lnTo>
                      <a:pt x="45" y="89"/>
                    </a:lnTo>
                    <a:lnTo>
                      <a:pt x="83" y="42"/>
                    </a:lnTo>
                    <a:lnTo>
                      <a:pt x="83" y="41"/>
                    </a:lnTo>
                    <a:lnTo>
                      <a:pt x="105" y="41"/>
                    </a:lnTo>
                    <a:lnTo>
                      <a:pt x="168" y="41"/>
                    </a:lnTo>
                    <a:lnTo>
                      <a:pt x="169" y="40"/>
                    </a:lnTo>
                    <a:lnTo>
                      <a:pt x="168" y="40"/>
                    </a:lnTo>
                    <a:lnTo>
                      <a:pt x="165" y="36"/>
                    </a:lnTo>
                    <a:lnTo>
                      <a:pt x="85" y="36"/>
                    </a:lnTo>
                    <a:lnTo>
                      <a:pt x="96" y="15"/>
                    </a:lnTo>
                    <a:lnTo>
                      <a:pt x="103" y="12"/>
                    </a:lnTo>
                    <a:lnTo>
                      <a:pt x="104" y="12"/>
                    </a:lnTo>
                    <a:lnTo>
                      <a:pt x="105" y="11"/>
                    </a:lnTo>
                    <a:lnTo>
                      <a:pt x="104" y="10"/>
                    </a:lnTo>
                    <a:lnTo>
                      <a:pt x="8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1" name="Freeform 507"/>
              <p:cNvSpPr/>
              <p:nvPr/>
            </p:nvSpPr>
            <p:spPr bwMode="auto">
              <a:xfrm>
                <a:off x="267" y="1438"/>
                <a:ext cx="169" cy="169"/>
              </a:xfrm>
              <a:custGeom>
                <a:gdLst>
                  <a:gd name="T0" fmla="+- 0 410 267"/>
                  <a:gd name="T1" fmla="*/ T0 w 169"/>
                  <a:gd name="T2" fmla="+- 0 1505 1438"/>
                  <a:gd name="T3" fmla="*/ 1505 h 169"/>
                  <a:gd name="T4" fmla="+- 0 402 267"/>
                  <a:gd name="T5" fmla="*/ T4 w 169"/>
                  <a:gd name="T6" fmla="+- 0 1514 1438"/>
                  <a:gd name="T7" fmla="*/ 1514 h 169"/>
                  <a:gd name="T8" fmla="+- 0 421 267"/>
                  <a:gd name="T9" fmla="*/ T8 w 169"/>
                  <a:gd name="T10" fmla="+- 0 1514 1438"/>
                  <a:gd name="T11" fmla="*/ 1514 h 169"/>
                  <a:gd name="T12" fmla="+- 0 410 267"/>
                  <a:gd name="T13" fmla="*/ T12 w 169"/>
                  <a:gd name="T14" fmla="+- 0 1505 1438"/>
                  <a:gd name="T15" fmla="*/ 1505 h 169"/>
                </a:gdLst>
                <a:cxnLst>
                  <a:cxn ang="0">
                    <a:pos x="T1" y="T3"/>
                  </a:cxn>
                  <a:cxn ang="0">
                    <a:pos x="T5" y="T7"/>
                  </a:cxn>
                  <a:cxn ang="0">
                    <a:pos x="T9" y="T11"/>
                  </a:cxn>
                  <a:cxn ang="0">
                    <a:pos x="T13" y="T15"/>
                  </a:cxn>
                </a:cxnLst>
                <a:rect l="0" t="0" r="r" b="b"/>
                <a:pathLst>
                  <a:path w="169" h="169">
                    <a:moveTo>
                      <a:pt x="143" y="67"/>
                    </a:moveTo>
                    <a:lnTo>
                      <a:pt x="135" y="76"/>
                    </a:lnTo>
                    <a:lnTo>
                      <a:pt x="154" y="76"/>
                    </a:lnTo>
                    <a:lnTo>
                      <a:pt x="143"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32" name="Freeform 508"/>
              <p:cNvSpPr/>
              <p:nvPr/>
            </p:nvSpPr>
            <p:spPr bwMode="auto">
              <a:xfrm>
                <a:off x="267" y="1438"/>
                <a:ext cx="169" cy="169"/>
              </a:xfrm>
              <a:custGeom>
                <a:gdLst>
                  <a:gd name="T0" fmla="+- 0 421 267"/>
                  <a:gd name="T1" fmla="*/ T0 w 169"/>
                  <a:gd name="T2" fmla="+- 0 1464 1438"/>
                  <a:gd name="T3" fmla="*/ 1464 h 169"/>
                  <a:gd name="T4" fmla="+- 0 411 267"/>
                  <a:gd name="T5" fmla="*/ T4 w 169"/>
                  <a:gd name="T6" fmla="+- 0 1474 1438"/>
                  <a:gd name="T7" fmla="*/ 1474 h 169"/>
                  <a:gd name="T8" fmla="+- 0 432 267"/>
                  <a:gd name="T9" fmla="*/ T8 w 169"/>
                  <a:gd name="T10" fmla="+- 0 1474 1438"/>
                  <a:gd name="T11" fmla="*/ 1474 h 169"/>
                  <a:gd name="T12" fmla="+- 0 421 267"/>
                  <a:gd name="T13" fmla="*/ T12 w 169"/>
                  <a:gd name="T14" fmla="+- 0 1464 1438"/>
                  <a:gd name="T15" fmla="*/ 1464 h 169"/>
                </a:gdLst>
                <a:cxnLst>
                  <a:cxn ang="0">
                    <a:pos x="T1" y="T3"/>
                  </a:cxn>
                  <a:cxn ang="0">
                    <a:pos x="T5" y="T7"/>
                  </a:cxn>
                  <a:cxn ang="0">
                    <a:pos x="T9" y="T11"/>
                  </a:cxn>
                  <a:cxn ang="0">
                    <a:pos x="T13" y="T15"/>
                  </a:cxn>
                </a:cxnLst>
                <a:rect l="0" t="0" r="r" b="b"/>
                <a:pathLst>
                  <a:path w="169" h="169">
                    <a:moveTo>
                      <a:pt x="154" y="26"/>
                    </a:moveTo>
                    <a:lnTo>
                      <a:pt x="144" y="36"/>
                    </a:lnTo>
                    <a:lnTo>
                      <a:pt x="165" y="36"/>
                    </a:lnTo>
                    <a:lnTo>
                      <a:pt x="154"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5" name="Group 509"/>
            <p:cNvGrpSpPr/>
            <p:nvPr/>
          </p:nvGrpSpPr>
          <p:grpSpPr>
            <a:xfrm>
              <a:off x="446" y="1441"/>
              <a:ext cx="171" cy="165"/>
              <a:chOff x="446" y="1441"/>
              <a:chExt cx="171" cy="165"/>
            </a:xfrm>
          </p:grpSpPr>
          <p:sp>
            <p:nvSpPr>
              <p:cNvPr id="2420" name="Freeform 510"/>
              <p:cNvSpPr/>
              <p:nvPr/>
            </p:nvSpPr>
            <p:spPr bwMode="auto">
              <a:xfrm>
                <a:off x="446" y="1441"/>
                <a:ext cx="171" cy="165"/>
              </a:xfrm>
              <a:custGeom>
                <a:gdLst>
                  <a:gd name="T0" fmla="+- 0 520 446"/>
                  <a:gd name="T1" fmla="*/ T0 w 171"/>
                  <a:gd name="T2" fmla="+- 0 1517 1441"/>
                  <a:gd name="T3" fmla="*/ 1517 h 165"/>
                  <a:gd name="T4" fmla="+- 0 509 446"/>
                  <a:gd name="T5" fmla="*/ T4 w 171"/>
                  <a:gd name="T6" fmla="+- 0 1517 1441"/>
                  <a:gd name="T7" fmla="*/ 1517 h 165"/>
                  <a:gd name="T8" fmla="+- 0 508 446"/>
                  <a:gd name="T9" fmla="*/ T8 w 171"/>
                  <a:gd name="T10" fmla="+- 0 1527 1441"/>
                  <a:gd name="T11" fmla="*/ 1527 h 165"/>
                  <a:gd name="T12" fmla="+- 0 507 446"/>
                  <a:gd name="T13" fmla="*/ T12 w 171"/>
                  <a:gd name="T14" fmla="+- 0 1533 1441"/>
                  <a:gd name="T15" fmla="*/ 1533 h 165"/>
                  <a:gd name="T16" fmla="+- 0 476 446"/>
                  <a:gd name="T17" fmla="*/ T16 w 171"/>
                  <a:gd name="T18" fmla="+- 0 1591 1441"/>
                  <a:gd name="T19" fmla="*/ 1591 h 165"/>
                  <a:gd name="T20" fmla="+- 0 455 446"/>
                  <a:gd name="T21" fmla="*/ T20 w 171"/>
                  <a:gd name="T22" fmla="+- 0 1603 1441"/>
                  <a:gd name="T23" fmla="*/ 1603 h 165"/>
                  <a:gd name="T24" fmla="+- 0 457 446"/>
                  <a:gd name="T25" fmla="*/ T24 w 171"/>
                  <a:gd name="T26" fmla="+- 0 1606 1441"/>
                  <a:gd name="T27" fmla="*/ 1606 h 165"/>
                  <a:gd name="T28" fmla="+- 0 461 446"/>
                  <a:gd name="T29" fmla="*/ T28 w 171"/>
                  <a:gd name="T30" fmla="+- 0 1604 1441"/>
                  <a:gd name="T31" fmla="*/ 1604 h 165"/>
                  <a:gd name="T32" fmla="+- 0 475 446"/>
                  <a:gd name="T33" fmla="*/ T32 w 171"/>
                  <a:gd name="T34" fmla="+- 0 1598 1441"/>
                  <a:gd name="T35" fmla="*/ 1598 h 165"/>
                  <a:gd name="T36" fmla="+- 0 483 446"/>
                  <a:gd name="T37" fmla="*/ T36 w 171"/>
                  <a:gd name="T38" fmla="+- 0 1593 1441"/>
                  <a:gd name="T39" fmla="*/ 1593 h 165"/>
                  <a:gd name="T40" fmla="+- 0 517 446"/>
                  <a:gd name="T41" fmla="*/ T40 w 171"/>
                  <a:gd name="T42" fmla="+- 0 1540 1441"/>
                  <a:gd name="T43" fmla="*/ 1540 h 165"/>
                  <a:gd name="T44" fmla="+- 0 520 446"/>
                  <a:gd name="T45" fmla="*/ T44 w 171"/>
                  <a:gd name="T46" fmla="+- 0 1518 1441"/>
                  <a:gd name="T47" fmla="*/ 1518 h 165"/>
                  <a:gd name="T48" fmla="+- 0 520 446"/>
                  <a:gd name="T49" fmla="*/ T48 w 171"/>
                  <a:gd name="T50" fmla="+- 0 1517 1441"/>
                  <a:gd name="T51" fmla="*/ 1517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1" h="165">
                    <a:moveTo>
                      <a:pt x="74" y="76"/>
                    </a:moveTo>
                    <a:lnTo>
                      <a:pt x="63" y="76"/>
                    </a:lnTo>
                    <a:lnTo>
                      <a:pt x="62" y="86"/>
                    </a:lnTo>
                    <a:lnTo>
                      <a:pt x="61" y="92"/>
                    </a:lnTo>
                    <a:lnTo>
                      <a:pt x="30" y="150"/>
                    </a:lnTo>
                    <a:lnTo>
                      <a:pt x="9" y="162"/>
                    </a:lnTo>
                    <a:lnTo>
                      <a:pt x="11" y="165"/>
                    </a:lnTo>
                    <a:lnTo>
                      <a:pt x="15" y="163"/>
                    </a:lnTo>
                    <a:lnTo>
                      <a:pt x="29" y="157"/>
                    </a:lnTo>
                    <a:lnTo>
                      <a:pt x="37" y="152"/>
                    </a:lnTo>
                    <a:lnTo>
                      <a:pt x="71" y="99"/>
                    </a:lnTo>
                    <a:lnTo>
                      <a:pt x="74" y="77"/>
                    </a:lnTo>
                    <a:lnTo>
                      <a:pt x="74" y="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1" name="Freeform 511"/>
              <p:cNvSpPr/>
              <p:nvPr/>
            </p:nvSpPr>
            <p:spPr bwMode="auto">
              <a:xfrm>
                <a:off x="446" y="1441"/>
                <a:ext cx="171" cy="165"/>
              </a:xfrm>
              <a:custGeom>
                <a:gdLst>
                  <a:gd name="T0" fmla="+- 0 520 446"/>
                  <a:gd name="T1" fmla="*/ T0 w 171"/>
                  <a:gd name="T2" fmla="+- 0 1581 1441"/>
                  <a:gd name="T3" fmla="*/ 1581 h 165"/>
                  <a:gd name="T4" fmla="+- 0 520 446"/>
                  <a:gd name="T5" fmla="*/ T4 w 171"/>
                  <a:gd name="T6" fmla="+- 0 1584 1441"/>
                  <a:gd name="T7" fmla="*/ 1584 h 165"/>
                  <a:gd name="T8" fmla="+- 0 528 446"/>
                  <a:gd name="T9" fmla="*/ T8 w 171"/>
                  <a:gd name="T10" fmla="+- 0 1587 1441"/>
                  <a:gd name="T11" fmla="*/ 1587 h 165"/>
                  <a:gd name="T12" fmla="+- 0 533 446"/>
                  <a:gd name="T13" fmla="*/ T12 w 171"/>
                  <a:gd name="T14" fmla="+- 0 1590 1441"/>
                  <a:gd name="T15" fmla="*/ 1590 h 165"/>
                  <a:gd name="T16" fmla="+- 0 542 446"/>
                  <a:gd name="T17" fmla="*/ T16 w 171"/>
                  <a:gd name="T18" fmla="+- 0 1603 1441"/>
                  <a:gd name="T19" fmla="*/ 1603 h 165"/>
                  <a:gd name="T20" fmla="+- 0 553 446"/>
                  <a:gd name="T21" fmla="*/ T20 w 171"/>
                  <a:gd name="T22" fmla="+- 0 1599 1441"/>
                  <a:gd name="T23" fmla="*/ 1599 h 165"/>
                  <a:gd name="T24" fmla="+- 0 559 446"/>
                  <a:gd name="T25" fmla="*/ T24 w 171"/>
                  <a:gd name="T26" fmla="+- 0 1595 1441"/>
                  <a:gd name="T27" fmla="*/ 1595 h 165"/>
                  <a:gd name="T28" fmla="+- 0 563 446"/>
                  <a:gd name="T29" fmla="*/ T28 w 171"/>
                  <a:gd name="T30" fmla="+- 0 1586 1441"/>
                  <a:gd name="T31" fmla="*/ 1586 h 165"/>
                  <a:gd name="T32" fmla="+- 0 543 446"/>
                  <a:gd name="T33" fmla="*/ T32 w 171"/>
                  <a:gd name="T34" fmla="+- 0 1586 1441"/>
                  <a:gd name="T35" fmla="*/ 1586 h 165"/>
                  <a:gd name="T36" fmla="+- 0 531 446"/>
                  <a:gd name="T37" fmla="*/ T36 w 171"/>
                  <a:gd name="T38" fmla="+- 0 1584 1441"/>
                  <a:gd name="T39" fmla="*/ 1584 h 165"/>
                  <a:gd name="T40" fmla="+- 0 525 446"/>
                  <a:gd name="T41" fmla="*/ T40 w 171"/>
                  <a:gd name="T42" fmla="+- 0 1583 1441"/>
                  <a:gd name="T43" fmla="*/ 1583 h 165"/>
                  <a:gd name="T44" fmla="+- 0 520 446"/>
                  <a:gd name="T45" fmla="*/ T44 w 171"/>
                  <a:gd name="T46" fmla="+- 0 1581 1441"/>
                  <a:gd name="T47" fmla="*/ 1581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65">
                    <a:moveTo>
                      <a:pt x="74" y="140"/>
                    </a:moveTo>
                    <a:lnTo>
                      <a:pt x="74" y="143"/>
                    </a:lnTo>
                    <a:lnTo>
                      <a:pt x="82" y="146"/>
                    </a:lnTo>
                    <a:lnTo>
                      <a:pt x="87" y="149"/>
                    </a:lnTo>
                    <a:lnTo>
                      <a:pt x="96" y="162"/>
                    </a:lnTo>
                    <a:lnTo>
                      <a:pt x="107" y="158"/>
                    </a:lnTo>
                    <a:lnTo>
                      <a:pt x="113" y="154"/>
                    </a:lnTo>
                    <a:lnTo>
                      <a:pt x="117" y="145"/>
                    </a:lnTo>
                    <a:lnTo>
                      <a:pt x="97" y="145"/>
                    </a:lnTo>
                    <a:lnTo>
                      <a:pt x="85" y="143"/>
                    </a:lnTo>
                    <a:lnTo>
                      <a:pt x="79" y="142"/>
                    </a:lnTo>
                    <a:lnTo>
                      <a:pt x="74" y="1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2" name="Freeform 512"/>
              <p:cNvSpPr/>
              <p:nvPr/>
            </p:nvSpPr>
            <p:spPr bwMode="auto">
              <a:xfrm>
                <a:off x="446" y="1441"/>
                <a:ext cx="171" cy="165"/>
              </a:xfrm>
              <a:custGeom>
                <a:gdLst>
                  <a:gd name="T0" fmla="+- 0 576 446"/>
                  <a:gd name="T1" fmla="*/ T0 w 171"/>
                  <a:gd name="T2" fmla="+- 0 1517 1441"/>
                  <a:gd name="T3" fmla="*/ 1517 h 165"/>
                  <a:gd name="T4" fmla="+- 0 559 446"/>
                  <a:gd name="T5" fmla="*/ T4 w 171"/>
                  <a:gd name="T6" fmla="+- 0 1517 1441"/>
                  <a:gd name="T7" fmla="*/ 1517 h 165"/>
                  <a:gd name="T8" fmla="+- 0 556 446"/>
                  <a:gd name="T9" fmla="*/ T8 w 171"/>
                  <a:gd name="T10" fmla="+- 0 1553 1441"/>
                  <a:gd name="T11" fmla="*/ 1553 h 165"/>
                  <a:gd name="T12" fmla="+- 0 555 446"/>
                  <a:gd name="T13" fmla="*/ T12 w 171"/>
                  <a:gd name="T14" fmla="+- 0 1567 1441"/>
                  <a:gd name="T15" fmla="*/ 1567 h 165"/>
                  <a:gd name="T16" fmla="+- 0 543 446"/>
                  <a:gd name="T17" fmla="*/ T16 w 171"/>
                  <a:gd name="T18" fmla="+- 0 1586 1441"/>
                  <a:gd name="T19" fmla="*/ 1586 h 165"/>
                  <a:gd name="T20" fmla="+- 0 563 446"/>
                  <a:gd name="T21" fmla="*/ T20 w 171"/>
                  <a:gd name="T22" fmla="+- 0 1586 1441"/>
                  <a:gd name="T23" fmla="*/ 1586 h 165"/>
                  <a:gd name="T24" fmla="+- 0 564 446"/>
                  <a:gd name="T25" fmla="*/ T24 w 171"/>
                  <a:gd name="T26" fmla="+- 0 1581 1441"/>
                  <a:gd name="T27" fmla="*/ 1581 h 165"/>
                  <a:gd name="T28" fmla="+- 0 565 446"/>
                  <a:gd name="T29" fmla="*/ T28 w 171"/>
                  <a:gd name="T30" fmla="+- 0 1570 1441"/>
                  <a:gd name="T31" fmla="*/ 1570 h 165"/>
                  <a:gd name="T32" fmla="+- 0 566 446"/>
                  <a:gd name="T33" fmla="*/ T32 w 171"/>
                  <a:gd name="T34" fmla="+- 0 1560 1441"/>
                  <a:gd name="T35" fmla="*/ 1560 h 165"/>
                  <a:gd name="T36" fmla="+- 0 569 446"/>
                  <a:gd name="T37" fmla="*/ T36 w 171"/>
                  <a:gd name="T38" fmla="+- 0 1521 1441"/>
                  <a:gd name="T39" fmla="*/ 1521 h 165"/>
                  <a:gd name="T40" fmla="+- 0 575 446"/>
                  <a:gd name="T41" fmla="*/ T40 w 171"/>
                  <a:gd name="T42" fmla="+- 0 1518 1441"/>
                  <a:gd name="T43" fmla="*/ 1518 h 165"/>
                  <a:gd name="T44" fmla="+- 0 576 446"/>
                  <a:gd name="T45" fmla="*/ T44 w 171"/>
                  <a:gd name="T46" fmla="+- 0 1517 1441"/>
                  <a:gd name="T47" fmla="*/ 1517 h 165"/>
                  <a:gd name="T48" fmla="+- 0 576 446"/>
                  <a:gd name="T49" fmla="*/ T48 w 171"/>
                  <a:gd name="T50" fmla="+- 0 1517 1441"/>
                  <a:gd name="T51" fmla="*/ 1517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1" h="165">
                    <a:moveTo>
                      <a:pt x="130" y="76"/>
                    </a:moveTo>
                    <a:lnTo>
                      <a:pt x="113" y="76"/>
                    </a:lnTo>
                    <a:lnTo>
                      <a:pt x="110" y="112"/>
                    </a:lnTo>
                    <a:lnTo>
                      <a:pt x="109" y="126"/>
                    </a:lnTo>
                    <a:lnTo>
                      <a:pt x="97" y="145"/>
                    </a:lnTo>
                    <a:lnTo>
                      <a:pt x="117" y="145"/>
                    </a:lnTo>
                    <a:lnTo>
                      <a:pt x="118" y="140"/>
                    </a:lnTo>
                    <a:lnTo>
                      <a:pt x="119" y="129"/>
                    </a:lnTo>
                    <a:lnTo>
                      <a:pt x="120" y="119"/>
                    </a:lnTo>
                    <a:lnTo>
                      <a:pt x="123" y="80"/>
                    </a:lnTo>
                    <a:lnTo>
                      <a:pt x="129" y="77"/>
                    </a:lnTo>
                    <a:lnTo>
                      <a:pt x="130" y="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3" name="Freeform 513"/>
              <p:cNvSpPr/>
              <p:nvPr/>
            </p:nvSpPr>
            <p:spPr bwMode="auto">
              <a:xfrm>
                <a:off x="446" y="1441"/>
                <a:ext cx="171" cy="165"/>
              </a:xfrm>
              <a:custGeom>
                <a:gdLst>
                  <a:gd name="T0" fmla="+- 0 502 446"/>
                  <a:gd name="T1" fmla="*/ T0 w 171"/>
                  <a:gd name="T2" fmla="+- 0 1443 1441"/>
                  <a:gd name="T3" fmla="*/ 1443 h 165"/>
                  <a:gd name="T4" fmla="+- 0 471 446"/>
                  <a:gd name="T5" fmla="*/ T4 w 171"/>
                  <a:gd name="T6" fmla="+- 0 1505 1441"/>
                  <a:gd name="T7" fmla="*/ 1505 h 165"/>
                  <a:gd name="T8" fmla="+- 0 446 446"/>
                  <a:gd name="T9" fmla="*/ T8 w 171"/>
                  <a:gd name="T10" fmla="+- 0 1533 1441"/>
                  <a:gd name="T11" fmla="*/ 1533 h 165"/>
                  <a:gd name="T12" fmla="+- 0 447 446"/>
                  <a:gd name="T13" fmla="*/ T12 w 171"/>
                  <a:gd name="T14" fmla="+- 0 1535 1441"/>
                  <a:gd name="T15" fmla="*/ 1535 h 165"/>
                  <a:gd name="T16" fmla="+- 0 490 446"/>
                  <a:gd name="T17" fmla="*/ T16 w 171"/>
                  <a:gd name="T18" fmla="+- 0 1493 1441"/>
                  <a:gd name="T19" fmla="*/ 1493 h 165"/>
                  <a:gd name="T20" fmla="+- 0 512 446"/>
                  <a:gd name="T21" fmla="*/ T20 w 171"/>
                  <a:gd name="T22" fmla="+- 0 1457 1441"/>
                  <a:gd name="T23" fmla="*/ 1457 h 165"/>
                  <a:gd name="T24" fmla="+- 0 518 446"/>
                  <a:gd name="T25" fmla="*/ T24 w 171"/>
                  <a:gd name="T26" fmla="+- 0 1455 1441"/>
                  <a:gd name="T27" fmla="*/ 1455 h 165"/>
                  <a:gd name="T28" fmla="+- 0 518 446"/>
                  <a:gd name="T29" fmla="*/ T28 w 171"/>
                  <a:gd name="T30" fmla="+- 0 1455 1441"/>
                  <a:gd name="T31" fmla="*/ 1455 h 165"/>
                  <a:gd name="T32" fmla="+- 0 519 446"/>
                  <a:gd name="T33" fmla="*/ T32 w 171"/>
                  <a:gd name="T34" fmla="+- 0 1455 1441"/>
                  <a:gd name="T35" fmla="*/ 1455 h 165"/>
                  <a:gd name="T36" fmla="+- 0 519 446"/>
                  <a:gd name="T37" fmla="*/ T36 w 171"/>
                  <a:gd name="T38" fmla="+- 0 1454 1441"/>
                  <a:gd name="T39" fmla="*/ 1454 h 165"/>
                  <a:gd name="T40" fmla="+- 0 502 446"/>
                  <a:gd name="T41" fmla="*/ T40 w 171"/>
                  <a:gd name="T42" fmla="+- 0 1443 1441"/>
                  <a:gd name="T43" fmla="*/ 1443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5">
                    <a:moveTo>
                      <a:pt x="56" y="2"/>
                    </a:moveTo>
                    <a:lnTo>
                      <a:pt x="25" y="64"/>
                    </a:lnTo>
                    <a:lnTo>
                      <a:pt x="0" y="92"/>
                    </a:lnTo>
                    <a:lnTo>
                      <a:pt x="1" y="94"/>
                    </a:lnTo>
                    <a:lnTo>
                      <a:pt x="44" y="52"/>
                    </a:lnTo>
                    <a:lnTo>
                      <a:pt x="66" y="16"/>
                    </a:lnTo>
                    <a:lnTo>
                      <a:pt x="72" y="14"/>
                    </a:lnTo>
                    <a:lnTo>
                      <a:pt x="73" y="14"/>
                    </a:lnTo>
                    <a:lnTo>
                      <a:pt x="73" y="13"/>
                    </a:lnTo>
                    <a:lnTo>
                      <a:pt x="56"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4" name="Freeform 514"/>
              <p:cNvSpPr/>
              <p:nvPr/>
            </p:nvSpPr>
            <p:spPr bwMode="auto">
              <a:xfrm>
                <a:off x="446" y="1441"/>
                <a:ext cx="171" cy="165"/>
              </a:xfrm>
              <a:custGeom>
                <a:gdLst>
                  <a:gd name="T0" fmla="+- 0 539 446"/>
                  <a:gd name="T1" fmla="*/ T0 w 171"/>
                  <a:gd name="T2" fmla="+- 0 1441 1441"/>
                  <a:gd name="T3" fmla="*/ 1441 h 165"/>
                  <a:gd name="T4" fmla="+- 0 543 446"/>
                  <a:gd name="T5" fmla="*/ T4 w 171"/>
                  <a:gd name="T6" fmla="+- 0 1450 1441"/>
                  <a:gd name="T7" fmla="*/ 1450 h 165"/>
                  <a:gd name="T8" fmla="+- 0 548 446"/>
                  <a:gd name="T9" fmla="*/ T8 w 171"/>
                  <a:gd name="T10" fmla="+- 0 1466 1441"/>
                  <a:gd name="T11" fmla="*/ 1466 h 165"/>
                  <a:gd name="T12" fmla="+- 0 549 446"/>
                  <a:gd name="T13" fmla="*/ T12 w 171"/>
                  <a:gd name="T14" fmla="+- 0 1469 1441"/>
                  <a:gd name="T15" fmla="*/ 1469 h 165"/>
                  <a:gd name="T16" fmla="+- 0 550 446"/>
                  <a:gd name="T17" fmla="*/ T16 w 171"/>
                  <a:gd name="T18" fmla="+- 0 1472 1441"/>
                  <a:gd name="T19" fmla="*/ 1472 h 165"/>
                  <a:gd name="T20" fmla="+- 0 597 446"/>
                  <a:gd name="T21" fmla="*/ T20 w 171"/>
                  <a:gd name="T22" fmla="+- 0 1526 1441"/>
                  <a:gd name="T23" fmla="*/ 1526 h 165"/>
                  <a:gd name="T24" fmla="+- 0 600 446"/>
                  <a:gd name="T25" fmla="*/ T24 w 171"/>
                  <a:gd name="T26" fmla="+- 0 1522 1441"/>
                  <a:gd name="T27" fmla="*/ 1522 h 165"/>
                  <a:gd name="T28" fmla="+- 0 603 446"/>
                  <a:gd name="T29" fmla="*/ T28 w 171"/>
                  <a:gd name="T30" fmla="+- 0 1520 1441"/>
                  <a:gd name="T31" fmla="*/ 1520 h 165"/>
                  <a:gd name="T32" fmla="+- 0 608 446"/>
                  <a:gd name="T33" fmla="*/ T32 w 171"/>
                  <a:gd name="T34" fmla="+- 0 1517 1441"/>
                  <a:gd name="T35" fmla="*/ 1517 h 165"/>
                  <a:gd name="T36" fmla="+- 0 611 446"/>
                  <a:gd name="T37" fmla="*/ T36 w 171"/>
                  <a:gd name="T38" fmla="+- 0 1516 1441"/>
                  <a:gd name="T39" fmla="*/ 1516 h 165"/>
                  <a:gd name="T40" fmla="+- 0 616 446"/>
                  <a:gd name="T41" fmla="*/ T40 w 171"/>
                  <a:gd name="T42" fmla="+- 0 1516 1441"/>
                  <a:gd name="T43" fmla="*/ 1516 h 165"/>
                  <a:gd name="T44" fmla="+- 0 616 446"/>
                  <a:gd name="T45" fmla="*/ T44 w 171"/>
                  <a:gd name="T46" fmla="+- 0 1513 1441"/>
                  <a:gd name="T47" fmla="*/ 1513 h 165"/>
                  <a:gd name="T48" fmla="+- 0 562 446"/>
                  <a:gd name="T49" fmla="*/ T48 w 171"/>
                  <a:gd name="T50" fmla="+- 0 1481 1441"/>
                  <a:gd name="T51" fmla="*/ 1481 h 165"/>
                  <a:gd name="T52" fmla="+- 0 550 446"/>
                  <a:gd name="T53" fmla="*/ T52 w 171"/>
                  <a:gd name="T54" fmla="+- 0 1454 1441"/>
                  <a:gd name="T55" fmla="*/ 1454 h 165"/>
                  <a:gd name="T56" fmla="+- 0 557 446"/>
                  <a:gd name="T57" fmla="*/ T56 w 171"/>
                  <a:gd name="T58" fmla="+- 0 1449 1441"/>
                  <a:gd name="T59" fmla="*/ 1449 h 165"/>
                  <a:gd name="T60" fmla="+- 0 557 446"/>
                  <a:gd name="T61" fmla="*/ T60 w 171"/>
                  <a:gd name="T62" fmla="+- 0 1448 1441"/>
                  <a:gd name="T63" fmla="*/ 1448 h 165"/>
                  <a:gd name="T64" fmla="+- 0 554 446"/>
                  <a:gd name="T65" fmla="*/ T64 w 171"/>
                  <a:gd name="T66" fmla="+- 0 1447 1441"/>
                  <a:gd name="T67" fmla="*/ 1447 h 165"/>
                  <a:gd name="T68" fmla="+- 0 539 446"/>
                  <a:gd name="T69" fmla="*/ T68 w 171"/>
                  <a:gd name="T70" fmla="+- 0 1441 1441"/>
                  <a:gd name="T71" fmla="*/ 1441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1" h="165">
                    <a:moveTo>
                      <a:pt x="93" y="0"/>
                    </a:moveTo>
                    <a:lnTo>
                      <a:pt x="97" y="9"/>
                    </a:lnTo>
                    <a:lnTo>
                      <a:pt x="102" y="25"/>
                    </a:lnTo>
                    <a:lnTo>
                      <a:pt x="103" y="28"/>
                    </a:lnTo>
                    <a:lnTo>
                      <a:pt x="104" y="31"/>
                    </a:lnTo>
                    <a:lnTo>
                      <a:pt x="151" y="85"/>
                    </a:lnTo>
                    <a:lnTo>
                      <a:pt x="154" y="81"/>
                    </a:lnTo>
                    <a:lnTo>
                      <a:pt x="157" y="79"/>
                    </a:lnTo>
                    <a:lnTo>
                      <a:pt x="162" y="76"/>
                    </a:lnTo>
                    <a:lnTo>
                      <a:pt x="165" y="75"/>
                    </a:lnTo>
                    <a:lnTo>
                      <a:pt x="170" y="75"/>
                    </a:lnTo>
                    <a:lnTo>
                      <a:pt x="170" y="72"/>
                    </a:lnTo>
                    <a:lnTo>
                      <a:pt x="116" y="40"/>
                    </a:lnTo>
                    <a:lnTo>
                      <a:pt x="104" y="13"/>
                    </a:lnTo>
                    <a:lnTo>
                      <a:pt x="111" y="8"/>
                    </a:lnTo>
                    <a:lnTo>
                      <a:pt x="111" y="7"/>
                    </a:lnTo>
                    <a:lnTo>
                      <a:pt x="108" y="6"/>
                    </a:lnTo>
                    <a:lnTo>
                      <a:pt x="9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5" name="Freeform 515"/>
              <p:cNvSpPr/>
              <p:nvPr/>
            </p:nvSpPr>
            <p:spPr bwMode="auto">
              <a:xfrm>
                <a:off x="446" y="1441"/>
                <a:ext cx="171" cy="165"/>
              </a:xfrm>
              <a:custGeom>
                <a:gdLst>
                  <a:gd name="T0" fmla="+- 0 562 446"/>
                  <a:gd name="T1" fmla="*/ T0 w 171"/>
                  <a:gd name="T2" fmla="+- 0 1505 1441"/>
                  <a:gd name="T3" fmla="*/ 1505 h 165"/>
                  <a:gd name="T4" fmla="+- 0 557 446"/>
                  <a:gd name="T5" fmla="*/ T4 w 171"/>
                  <a:gd name="T6" fmla="+- 0 1512 1441"/>
                  <a:gd name="T7" fmla="*/ 1512 h 165"/>
                  <a:gd name="T8" fmla="+- 0 478 446"/>
                  <a:gd name="T9" fmla="*/ T8 w 171"/>
                  <a:gd name="T10" fmla="+- 0 1512 1441"/>
                  <a:gd name="T11" fmla="*/ 1512 h 165"/>
                  <a:gd name="T12" fmla="+- 0 483 446"/>
                  <a:gd name="T13" fmla="*/ T12 w 171"/>
                  <a:gd name="T14" fmla="+- 0 1520 1441"/>
                  <a:gd name="T15" fmla="*/ 1520 h 165"/>
                  <a:gd name="T16" fmla="+- 0 488 446"/>
                  <a:gd name="T17" fmla="*/ T16 w 171"/>
                  <a:gd name="T18" fmla="+- 0 1518 1441"/>
                  <a:gd name="T19" fmla="*/ 1518 h 165"/>
                  <a:gd name="T20" fmla="+- 0 492 446"/>
                  <a:gd name="T21" fmla="*/ T20 w 171"/>
                  <a:gd name="T22" fmla="+- 0 1517 1441"/>
                  <a:gd name="T23" fmla="*/ 1517 h 165"/>
                  <a:gd name="T24" fmla="+- 0 576 446"/>
                  <a:gd name="T25" fmla="*/ T24 w 171"/>
                  <a:gd name="T26" fmla="+- 0 1517 1441"/>
                  <a:gd name="T27" fmla="*/ 1517 h 165"/>
                  <a:gd name="T28" fmla="+- 0 576 446"/>
                  <a:gd name="T29" fmla="*/ T28 w 171"/>
                  <a:gd name="T30" fmla="+- 0 1516 1441"/>
                  <a:gd name="T31" fmla="*/ 1516 h 165"/>
                  <a:gd name="T32" fmla="+- 0 576 446"/>
                  <a:gd name="T33" fmla="*/ T32 w 171"/>
                  <a:gd name="T34" fmla="+- 0 1515 1441"/>
                  <a:gd name="T35" fmla="*/ 1515 h 165"/>
                  <a:gd name="T36" fmla="+- 0 573 446"/>
                  <a:gd name="T37" fmla="*/ T36 w 171"/>
                  <a:gd name="T38" fmla="+- 0 1513 1441"/>
                  <a:gd name="T39" fmla="*/ 1513 h 165"/>
                  <a:gd name="T40" fmla="+- 0 562 446"/>
                  <a:gd name="T41" fmla="*/ T40 w 171"/>
                  <a:gd name="T42" fmla="+- 0 1505 1441"/>
                  <a:gd name="T43" fmla="*/ 1505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5">
                    <a:moveTo>
                      <a:pt x="116" y="64"/>
                    </a:moveTo>
                    <a:lnTo>
                      <a:pt x="111" y="71"/>
                    </a:lnTo>
                    <a:lnTo>
                      <a:pt x="32" y="71"/>
                    </a:lnTo>
                    <a:lnTo>
                      <a:pt x="37" y="79"/>
                    </a:lnTo>
                    <a:lnTo>
                      <a:pt x="42" y="77"/>
                    </a:lnTo>
                    <a:lnTo>
                      <a:pt x="46" y="76"/>
                    </a:lnTo>
                    <a:lnTo>
                      <a:pt x="130" y="76"/>
                    </a:lnTo>
                    <a:lnTo>
                      <a:pt x="130" y="75"/>
                    </a:lnTo>
                    <a:lnTo>
                      <a:pt x="130" y="74"/>
                    </a:lnTo>
                    <a:lnTo>
                      <a:pt x="127" y="72"/>
                    </a:lnTo>
                    <a:lnTo>
                      <a:pt x="11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6" name="Group 516"/>
            <p:cNvGrpSpPr/>
            <p:nvPr/>
          </p:nvGrpSpPr>
          <p:grpSpPr>
            <a:xfrm>
              <a:off x="629" y="1440"/>
              <a:ext cx="167" cy="167"/>
              <a:chOff x="629" y="1440"/>
              <a:chExt cx="167" cy="167"/>
            </a:xfrm>
          </p:grpSpPr>
          <p:sp>
            <p:nvSpPr>
              <p:cNvPr id="2408" name="Freeform 517"/>
              <p:cNvSpPr/>
              <p:nvPr/>
            </p:nvSpPr>
            <p:spPr bwMode="auto">
              <a:xfrm>
                <a:off x="629" y="1440"/>
                <a:ext cx="167" cy="167"/>
              </a:xfrm>
              <a:custGeom>
                <a:gdLst>
                  <a:gd name="T0" fmla="+- 0 636 629"/>
                  <a:gd name="T1" fmla="*/ T0 w 167"/>
                  <a:gd name="T2" fmla="+- 0 1589 1440"/>
                  <a:gd name="T3" fmla="*/ 1589 h 167"/>
                  <a:gd name="T4" fmla="+- 0 636 629"/>
                  <a:gd name="T5" fmla="*/ T4 w 167"/>
                  <a:gd name="T6" fmla="+- 0 1591 1440"/>
                  <a:gd name="T7" fmla="*/ 1591 h 167"/>
                  <a:gd name="T8" fmla="+- 0 644 629"/>
                  <a:gd name="T9" fmla="*/ T8 w 167"/>
                  <a:gd name="T10" fmla="+- 0 1593 1440"/>
                  <a:gd name="T11" fmla="*/ 1593 h 167"/>
                  <a:gd name="T12" fmla="+- 0 649 629"/>
                  <a:gd name="T13" fmla="*/ T12 w 167"/>
                  <a:gd name="T14" fmla="+- 0 1595 1440"/>
                  <a:gd name="T15" fmla="*/ 1595 h 167"/>
                  <a:gd name="T16" fmla="+- 0 653 629"/>
                  <a:gd name="T17" fmla="*/ T16 w 167"/>
                  <a:gd name="T18" fmla="+- 0 1600 1440"/>
                  <a:gd name="T19" fmla="*/ 1600 h 167"/>
                  <a:gd name="T20" fmla="+- 0 655 629"/>
                  <a:gd name="T21" fmla="*/ T20 w 167"/>
                  <a:gd name="T22" fmla="+- 0 1603 1440"/>
                  <a:gd name="T23" fmla="*/ 1603 h 167"/>
                  <a:gd name="T24" fmla="+- 0 655 629"/>
                  <a:gd name="T25" fmla="*/ T24 w 167"/>
                  <a:gd name="T26" fmla="+- 0 1606 1440"/>
                  <a:gd name="T27" fmla="*/ 1606 h 167"/>
                  <a:gd name="T28" fmla="+- 0 663 629"/>
                  <a:gd name="T29" fmla="*/ T28 w 167"/>
                  <a:gd name="T30" fmla="+- 0 1603 1440"/>
                  <a:gd name="T31" fmla="*/ 1603 h 167"/>
                  <a:gd name="T32" fmla="+- 0 667 629"/>
                  <a:gd name="T33" fmla="*/ T32 w 167"/>
                  <a:gd name="T34" fmla="+- 0 1600 1440"/>
                  <a:gd name="T35" fmla="*/ 1600 h 167"/>
                  <a:gd name="T36" fmla="+- 0 670 629"/>
                  <a:gd name="T37" fmla="*/ T36 w 167"/>
                  <a:gd name="T38" fmla="+- 0 1595 1440"/>
                  <a:gd name="T39" fmla="*/ 1595 h 167"/>
                  <a:gd name="T40" fmla="+- 0 670 629"/>
                  <a:gd name="T41" fmla="*/ T40 w 167"/>
                  <a:gd name="T42" fmla="+- 0 1591 1440"/>
                  <a:gd name="T43" fmla="*/ 1591 h 167"/>
                  <a:gd name="T44" fmla="+- 0 656 629"/>
                  <a:gd name="T45" fmla="*/ T44 w 167"/>
                  <a:gd name="T46" fmla="+- 0 1591 1440"/>
                  <a:gd name="T47" fmla="*/ 1591 h 167"/>
                  <a:gd name="T48" fmla="+- 0 649 629"/>
                  <a:gd name="T49" fmla="*/ T48 w 167"/>
                  <a:gd name="T50" fmla="+- 0 1590 1440"/>
                  <a:gd name="T51" fmla="*/ 1590 h 167"/>
                  <a:gd name="T52" fmla="+- 0 636 629"/>
                  <a:gd name="T53" fmla="*/ T52 w 167"/>
                  <a:gd name="T54" fmla="+- 0 1589 1440"/>
                  <a:gd name="T55" fmla="*/ 1589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7" h="167">
                    <a:moveTo>
                      <a:pt x="7" y="149"/>
                    </a:moveTo>
                    <a:lnTo>
                      <a:pt x="7" y="151"/>
                    </a:lnTo>
                    <a:lnTo>
                      <a:pt x="15" y="153"/>
                    </a:lnTo>
                    <a:lnTo>
                      <a:pt x="20" y="155"/>
                    </a:lnTo>
                    <a:lnTo>
                      <a:pt x="24" y="160"/>
                    </a:lnTo>
                    <a:lnTo>
                      <a:pt x="26" y="163"/>
                    </a:lnTo>
                    <a:lnTo>
                      <a:pt x="26" y="166"/>
                    </a:lnTo>
                    <a:lnTo>
                      <a:pt x="34" y="163"/>
                    </a:lnTo>
                    <a:lnTo>
                      <a:pt x="38" y="160"/>
                    </a:lnTo>
                    <a:lnTo>
                      <a:pt x="41" y="155"/>
                    </a:lnTo>
                    <a:lnTo>
                      <a:pt x="41" y="151"/>
                    </a:lnTo>
                    <a:lnTo>
                      <a:pt x="27" y="151"/>
                    </a:lnTo>
                    <a:lnTo>
                      <a:pt x="20" y="150"/>
                    </a:lnTo>
                    <a:lnTo>
                      <a:pt x="7" y="1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9" name="Freeform 518"/>
              <p:cNvSpPr/>
              <p:nvPr/>
            </p:nvSpPr>
            <p:spPr bwMode="auto">
              <a:xfrm>
                <a:off x="629" y="1440"/>
                <a:ext cx="167" cy="167"/>
              </a:xfrm>
              <a:custGeom>
                <a:gdLst>
                  <a:gd name="T0" fmla="+- 0 782 629"/>
                  <a:gd name="T1" fmla="*/ T0 w 167"/>
                  <a:gd name="T2" fmla="+- 0 1579 1440"/>
                  <a:gd name="T3" fmla="*/ 1579 h 167"/>
                  <a:gd name="T4" fmla="+- 0 773 629"/>
                  <a:gd name="T5" fmla="*/ T4 w 167"/>
                  <a:gd name="T6" fmla="+- 0 1589 1440"/>
                  <a:gd name="T7" fmla="*/ 1589 h 167"/>
                  <a:gd name="T8" fmla="+- 0 680 629"/>
                  <a:gd name="T9" fmla="*/ T8 w 167"/>
                  <a:gd name="T10" fmla="+- 0 1589 1440"/>
                  <a:gd name="T11" fmla="*/ 1589 h 167"/>
                  <a:gd name="T12" fmla="+- 0 686 629"/>
                  <a:gd name="T13" fmla="*/ T12 w 167"/>
                  <a:gd name="T14" fmla="+- 0 1596 1440"/>
                  <a:gd name="T15" fmla="*/ 1596 h 167"/>
                  <a:gd name="T16" fmla="+- 0 690 629"/>
                  <a:gd name="T17" fmla="*/ T16 w 167"/>
                  <a:gd name="T18" fmla="+- 0 1595 1440"/>
                  <a:gd name="T19" fmla="*/ 1595 h 167"/>
                  <a:gd name="T20" fmla="+- 0 696 629"/>
                  <a:gd name="T21" fmla="*/ T20 w 167"/>
                  <a:gd name="T22" fmla="+- 0 1594 1440"/>
                  <a:gd name="T23" fmla="*/ 1594 h 167"/>
                  <a:gd name="T24" fmla="+- 0 795 629"/>
                  <a:gd name="T25" fmla="*/ T24 w 167"/>
                  <a:gd name="T26" fmla="+- 0 1594 1440"/>
                  <a:gd name="T27" fmla="*/ 1594 h 167"/>
                  <a:gd name="T28" fmla="+- 0 796 629"/>
                  <a:gd name="T29" fmla="*/ T28 w 167"/>
                  <a:gd name="T30" fmla="+- 0 1594 1440"/>
                  <a:gd name="T31" fmla="*/ 1594 h 167"/>
                  <a:gd name="T32" fmla="+- 0 796 629"/>
                  <a:gd name="T33" fmla="*/ T32 w 167"/>
                  <a:gd name="T34" fmla="+- 0 1593 1440"/>
                  <a:gd name="T35" fmla="*/ 1593 h 167"/>
                  <a:gd name="T36" fmla="+- 0 795 629"/>
                  <a:gd name="T37" fmla="*/ T36 w 167"/>
                  <a:gd name="T38" fmla="+- 0 1592 1440"/>
                  <a:gd name="T39" fmla="*/ 1592 h 167"/>
                  <a:gd name="T40" fmla="+- 0 782 629"/>
                  <a:gd name="T41" fmla="*/ T40 w 167"/>
                  <a:gd name="T42" fmla="+- 0 1579 1440"/>
                  <a:gd name="T43" fmla="*/ 1579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7" h="167">
                    <a:moveTo>
                      <a:pt x="153" y="139"/>
                    </a:moveTo>
                    <a:lnTo>
                      <a:pt x="144" y="149"/>
                    </a:lnTo>
                    <a:lnTo>
                      <a:pt x="51" y="149"/>
                    </a:lnTo>
                    <a:lnTo>
                      <a:pt x="57" y="156"/>
                    </a:lnTo>
                    <a:lnTo>
                      <a:pt x="61" y="155"/>
                    </a:lnTo>
                    <a:lnTo>
                      <a:pt x="67" y="154"/>
                    </a:lnTo>
                    <a:lnTo>
                      <a:pt x="166" y="154"/>
                    </a:lnTo>
                    <a:lnTo>
                      <a:pt x="167" y="154"/>
                    </a:lnTo>
                    <a:lnTo>
                      <a:pt x="167" y="153"/>
                    </a:lnTo>
                    <a:lnTo>
                      <a:pt x="166" y="152"/>
                    </a:lnTo>
                    <a:lnTo>
                      <a:pt x="153" y="13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0" name="Freeform 519"/>
              <p:cNvSpPr/>
              <p:nvPr/>
            </p:nvSpPr>
            <p:spPr bwMode="auto">
              <a:xfrm>
                <a:off x="629" y="1440"/>
                <a:ext cx="167" cy="167"/>
              </a:xfrm>
              <a:custGeom>
                <a:gdLst>
                  <a:gd name="T0" fmla="+- 0 671 629"/>
                  <a:gd name="T1" fmla="*/ T0 w 167"/>
                  <a:gd name="T2" fmla="+- 0 1533 1440"/>
                  <a:gd name="T3" fmla="*/ 1533 h 167"/>
                  <a:gd name="T4" fmla="+- 0 661 629"/>
                  <a:gd name="T5" fmla="*/ T4 w 167"/>
                  <a:gd name="T6" fmla="+- 0 1533 1440"/>
                  <a:gd name="T7" fmla="*/ 1533 h 167"/>
                  <a:gd name="T8" fmla="+- 0 661 629"/>
                  <a:gd name="T9" fmla="*/ T8 w 167"/>
                  <a:gd name="T10" fmla="+- 0 1586 1440"/>
                  <a:gd name="T11" fmla="*/ 1586 h 167"/>
                  <a:gd name="T12" fmla="+- 0 660 629"/>
                  <a:gd name="T13" fmla="*/ T12 w 167"/>
                  <a:gd name="T14" fmla="+- 0 1589 1440"/>
                  <a:gd name="T15" fmla="*/ 1589 h 167"/>
                  <a:gd name="T16" fmla="+- 0 659 629"/>
                  <a:gd name="T17" fmla="*/ T16 w 167"/>
                  <a:gd name="T18" fmla="+- 0 1590 1440"/>
                  <a:gd name="T19" fmla="*/ 1590 h 167"/>
                  <a:gd name="T20" fmla="+- 0 656 629"/>
                  <a:gd name="T21" fmla="*/ T20 w 167"/>
                  <a:gd name="T22" fmla="+- 0 1591 1440"/>
                  <a:gd name="T23" fmla="*/ 1591 h 167"/>
                  <a:gd name="T24" fmla="+- 0 670 629"/>
                  <a:gd name="T25" fmla="*/ T24 w 167"/>
                  <a:gd name="T26" fmla="+- 0 1591 1440"/>
                  <a:gd name="T27" fmla="*/ 1591 h 167"/>
                  <a:gd name="T28" fmla="+- 0 671 629"/>
                  <a:gd name="T29" fmla="*/ T28 w 167"/>
                  <a:gd name="T30" fmla="+- 0 1533 1440"/>
                  <a:gd name="T31" fmla="*/ 1533 h 167"/>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7" h="167">
                    <a:moveTo>
                      <a:pt x="42" y="93"/>
                    </a:moveTo>
                    <a:lnTo>
                      <a:pt x="32" y="93"/>
                    </a:lnTo>
                    <a:lnTo>
                      <a:pt x="32" y="146"/>
                    </a:lnTo>
                    <a:lnTo>
                      <a:pt x="31" y="149"/>
                    </a:lnTo>
                    <a:lnTo>
                      <a:pt x="30" y="150"/>
                    </a:lnTo>
                    <a:lnTo>
                      <a:pt x="27" y="151"/>
                    </a:lnTo>
                    <a:lnTo>
                      <a:pt x="41" y="151"/>
                    </a:lnTo>
                    <a:lnTo>
                      <a:pt x="42"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1" name="Freeform 520"/>
              <p:cNvSpPr/>
              <p:nvPr/>
            </p:nvSpPr>
            <p:spPr bwMode="auto">
              <a:xfrm>
                <a:off x="629" y="1440"/>
                <a:ext cx="167" cy="167"/>
              </a:xfrm>
              <a:custGeom>
                <a:gdLst>
                  <a:gd name="T0" fmla="+- 0 708 629"/>
                  <a:gd name="T1" fmla="*/ T0 w 167"/>
                  <a:gd name="T2" fmla="+- 0 1449 1440"/>
                  <a:gd name="T3" fmla="*/ 1449 h 167"/>
                  <a:gd name="T4" fmla="+- 0 709 629"/>
                  <a:gd name="T5" fmla="*/ T4 w 167"/>
                  <a:gd name="T6" fmla="+- 0 1472 1440"/>
                  <a:gd name="T7" fmla="*/ 1472 h 167"/>
                  <a:gd name="T8" fmla="+- 0 709 629"/>
                  <a:gd name="T9" fmla="*/ T8 w 167"/>
                  <a:gd name="T10" fmla="+- 0 1553 1440"/>
                  <a:gd name="T11" fmla="*/ 1553 h 167"/>
                  <a:gd name="T12" fmla="+- 0 708 629"/>
                  <a:gd name="T13" fmla="*/ T12 w 167"/>
                  <a:gd name="T14" fmla="+- 0 1574 1440"/>
                  <a:gd name="T15" fmla="*/ 1574 h 167"/>
                  <a:gd name="T16" fmla="+- 0 711 629"/>
                  <a:gd name="T17" fmla="*/ T16 w 167"/>
                  <a:gd name="T18" fmla="+- 0 1573 1440"/>
                  <a:gd name="T19" fmla="*/ 1573 h 167"/>
                  <a:gd name="T20" fmla="+- 0 715 629"/>
                  <a:gd name="T21" fmla="*/ T20 w 167"/>
                  <a:gd name="T22" fmla="+- 0 1572 1440"/>
                  <a:gd name="T23" fmla="*/ 1572 h 167"/>
                  <a:gd name="T24" fmla="+- 0 720 629"/>
                  <a:gd name="T25" fmla="*/ T24 w 167"/>
                  <a:gd name="T26" fmla="+- 0 1569 1440"/>
                  <a:gd name="T27" fmla="*/ 1569 h 167"/>
                  <a:gd name="T28" fmla="+- 0 720 629"/>
                  <a:gd name="T29" fmla="*/ T28 w 167"/>
                  <a:gd name="T30" fmla="+- 0 1553 1440"/>
                  <a:gd name="T31" fmla="*/ 1553 h 167"/>
                  <a:gd name="T32" fmla="+- 0 777 629"/>
                  <a:gd name="T33" fmla="*/ T32 w 167"/>
                  <a:gd name="T34" fmla="+- 0 1553 1440"/>
                  <a:gd name="T35" fmla="*/ 1553 h 167"/>
                  <a:gd name="T36" fmla="+- 0 777 629"/>
                  <a:gd name="T37" fmla="*/ T36 w 167"/>
                  <a:gd name="T38" fmla="+- 0 1548 1440"/>
                  <a:gd name="T39" fmla="*/ 1548 h 167"/>
                  <a:gd name="T40" fmla="+- 0 720 629"/>
                  <a:gd name="T41" fmla="*/ T40 w 167"/>
                  <a:gd name="T42" fmla="+- 0 1548 1440"/>
                  <a:gd name="T43" fmla="*/ 1548 h 167"/>
                  <a:gd name="T44" fmla="+- 0 720 629"/>
                  <a:gd name="T45" fmla="*/ T44 w 167"/>
                  <a:gd name="T46" fmla="+- 0 1508 1440"/>
                  <a:gd name="T47" fmla="*/ 1508 h 167"/>
                  <a:gd name="T48" fmla="+- 0 777 629"/>
                  <a:gd name="T49" fmla="*/ T48 w 167"/>
                  <a:gd name="T50" fmla="+- 0 1508 1440"/>
                  <a:gd name="T51" fmla="*/ 1508 h 167"/>
                  <a:gd name="T52" fmla="+- 0 777 629"/>
                  <a:gd name="T53" fmla="*/ T52 w 167"/>
                  <a:gd name="T54" fmla="+- 0 1503 1440"/>
                  <a:gd name="T55" fmla="*/ 1503 h 167"/>
                  <a:gd name="T56" fmla="+- 0 720 629"/>
                  <a:gd name="T57" fmla="*/ T56 w 167"/>
                  <a:gd name="T58" fmla="+- 0 1503 1440"/>
                  <a:gd name="T59" fmla="*/ 1503 h 167"/>
                  <a:gd name="T60" fmla="+- 0 720 629"/>
                  <a:gd name="T61" fmla="*/ T60 w 167"/>
                  <a:gd name="T62" fmla="+- 0 1463 1440"/>
                  <a:gd name="T63" fmla="*/ 1463 h 167"/>
                  <a:gd name="T64" fmla="+- 0 780 629"/>
                  <a:gd name="T65" fmla="*/ T64 w 167"/>
                  <a:gd name="T66" fmla="+- 0 1463 1440"/>
                  <a:gd name="T67" fmla="*/ 1463 h 167"/>
                  <a:gd name="T68" fmla="+- 0 782 629"/>
                  <a:gd name="T69" fmla="*/ T68 w 167"/>
                  <a:gd name="T70" fmla="+- 0 1461 1440"/>
                  <a:gd name="T71" fmla="*/ 1461 h 167"/>
                  <a:gd name="T72" fmla="+- 0 783 629"/>
                  <a:gd name="T73" fmla="*/ T72 w 167"/>
                  <a:gd name="T74" fmla="+- 0 1460 1440"/>
                  <a:gd name="T75" fmla="*/ 1460 h 167"/>
                  <a:gd name="T76" fmla="+- 0 783 629"/>
                  <a:gd name="T77" fmla="*/ T76 w 167"/>
                  <a:gd name="T78" fmla="+- 0 1459 1440"/>
                  <a:gd name="T79" fmla="*/ 1459 h 167"/>
                  <a:gd name="T80" fmla="+- 0 782 629"/>
                  <a:gd name="T81" fmla="*/ T80 w 167"/>
                  <a:gd name="T82" fmla="+- 0 1459 1440"/>
                  <a:gd name="T83" fmla="*/ 1459 h 167"/>
                  <a:gd name="T84" fmla="+- 0 782 629"/>
                  <a:gd name="T85" fmla="*/ T84 w 167"/>
                  <a:gd name="T86" fmla="+- 0 1458 1440"/>
                  <a:gd name="T87" fmla="*/ 1458 h 167"/>
                  <a:gd name="T88" fmla="+- 0 722 629"/>
                  <a:gd name="T89" fmla="*/ T88 w 167"/>
                  <a:gd name="T90" fmla="+- 0 1458 1440"/>
                  <a:gd name="T91" fmla="*/ 1458 h 167"/>
                  <a:gd name="T92" fmla="+- 0 708 629"/>
                  <a:gd name="T93" fmla="*/ T92 w 167"/>
                  <a:gd name="T94" fmla="+- 0 1449 1440"/>
                  <a:gd name="T95" fmla="*/ 1449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67" h="167">
                    <a:moveTo>
                      <a:pt x="79" y="9"/>
                    </a:moveTo>
                    <a:lnTo>
                      <a:pt x="80" y="32"/>
                    </a:lnTo>
                    <a:lnTo>
                      <a:pt x="80" y="113"/>
                    </a:lnTo>
                    <a:lnTo>
                      <a:pt x="79" y="134"/>
                    </a:lnTo>
                    <a:lnTo>
                      <a:pt x="82" y="133"/>
                    </a:lnTo>
                    <a:lnTo>
                      <a:pt x="86" y="132"/>
                    </a:lnTo>
                    <a:lnTo>
                      <a:pt x="91" y="129"/>
                    </a:lnTo>
                    <a:lnTo>
                      <a:pt x="91" y="113"/>
                    </a:lnTo>
                    <a:lnTo>
                      <a:pt x="148" y="113"/>
                    </a:lnTo>
                    <a:lnTo>
                      <a:pt x="148" y="108"/>
                    </a:lnTo>
                    <a:lnTo>
                      <a:pt x="91" y="108"/>
                    </a:lnTo>
                    <a:lnTo>
                      <a:pt x="91" y="68"/>
                    </a:lnTo>
                    <a:lnTo>
                      <a:pt x="148" y="68"/>
                    </a:lnTo>
                    <a:lnTo>
                      <a:pt x="148" y="63"/>
                    </a:lnTo>
                    <a:lnTo>
                      <a:pt x="91" y="63"/>
                    </a:lnTo>
                    <a:lnTo>
                      <a:pt x="91" y="23"/>
                    </a:lnTo>
                    <a:lnTo>
                      <a:pt x="151" y="23"/>
                    </a:lnTo>
                    <a:lnTo>
                      <a:pt x="153" y="21"/>
                    </a:lnTo>
                    <a:lnTo>
                      <a:pt x="154" y="20"/>
                    </a:lnTo>
                    <a:lnTo>
                      <a:pt x="154" y="19"/>
                    </a:lnTo>
                    <a:lnTo>
                      <a:pt x="153" y="19"/>
                    </a:lnTo>
                    <a:lnTo>
                      <a:pt x="153" y="18"/>
                    </a:lnTo>
                    <a:lnTo>
                      <a:pt x="93" y="18"/>
                    </a:lnTo>
                    <a:lnTo>
                      <a:pt x="79"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2" name="Freeform 521"/>
              <p:cNvSpPr/>
              <p:nvPr/>
            </p:nvSpPr>
            <p:spPr bwMode="auto">
              <a:xfrm>
                <a:off x="629" y="1440"/>
                <a:ext cx="167" cy="167"/>
              </a:xfrm>
              <a:custGeom>
                <a:gdLst>
                  <a:gd name="T0" fmla="+- 0 777 629"/>
                  <a:gd name="T1" fmla="*/ T0 w 167"/>
                  <a:gd name="T2" fmla="+- 0 1553 1440"/>
                  <a:gd name="T3" fmla="*/ 1553 h 167"/>
                  <a:gd name="T4" fmla="+- 0 766 629"/>
                  <a:gd name="T5" fmla="*/ T4 w 167"/>
                  <a:gd name="T6" fmla="+- 0 1553 1440"/>
                  <a:gd name="T7" fmla="*/ 1553 h 167"/>
                  <a:gd name="T8" fmla="+- 0 766 629"/>
                  <a:gd name="T9" fmla="*/ T8 w 167"/>
                  <a:gd name="T10" fmla="+- 0 1570 1440"/>
                  <a:gd name="T11" fmla="*/ 1570 h 167"/>
                  <a:gd name="T12" fmla="+- 0 770 629"/>
                  <a:gd name="T13" fmla="*/ T12 w 167"/>
                  <a:gd name="T14" fmla="+- 0 1569 1440"/>
                  <a:gd name="T15" fmla="*/ 1569 h 167"/>
                  <a:gd name="T16" fmla="+- 0 774 629"/>
                  <a:gd name="T17" fmla="*/ T16 w 167"/>
                  <a:gd name="T18" fmla="+- 0 1568 1440"/>
                  <a:gd name="T19" fmla="*/ 1568 h 167"/>
                  <a:gd name="T20" fmla="+- 0 777 629"/>
                  <a:gd name="T21" fmla="*/ T20 w 167"/>
                  <a:gd name="T22" fmla="+- 0 1566 1440"/>
                  <a:gd name="T23" fmla="*/ 1566 h 167"/>
                  <a:gd name="T24" fmla="+- 0 777 629"/>
                  <a:gd name="T25" fmla="*/ T24 w 167"/>
                  <a:gd name="T26" fmla="+- 0 1553 1440"/>
                  <a:gd name="T27" fmla="*/ 1553 h 167"/>
                </a:gdLst>
                <a:cxnLst>
                  <a:cxn ang="0">
                    <a:pos x="T1" y="T3"/>
                  </a:cxn>
                  <a:cxn ang="0">
                    <a:pos x="T5" y="T7"/>
                  </a:cxn>
                  <a:cxn ang="0">
                    <a:pos x="T9" y="T11"/>
                  </a:cxn>
                  <a:cxn ang="0">
                    <a:pos x="T13" y="T15"/>
                  </a:cxn>
                  <a:cxn ang="0">
                    <a:pos x="T17" y="T19"/>
                  </a:cxn>
                  <a:cxn ang="0">
                    <a:pos x="T21" y="T23"/>
                  </a:cxn>
                  <a:cxn ang="0">
                    <a:pos x="T25" y="T27"/>
                  </a:cxn>
                </a:cxnLst>
                <a:rect l="0" t="0" r="r" b="b"/>
                <a:pathLst>
                  <a:path w="167" h="167">
                    <a:moveTo>
                      <a:pt x="148" y="113"/>
                    </a:moveTo>
                    <a:lnTo>
                      <a:pt x="137" y="113"/>
                    </a:lnTo>
                    <a:lnTo>
                      <a:pt x="137" y="130"/>
                    </a:lnTo>
                    <a:lnTo>
                      <a:pt x="141" y="129"/>
                    </a:lnTo>
                    <a:lnTo>
                      <a:pt x="145" y="128"/>
                    </a:lnTo>
                    <a:lnTo>
                      <a:pt x="148" y="126"/>
                    </a:lnTo>
                    <a:lnTo>
                      <a:pt x="148"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3" name="Freeform 522"/>
              <p:cNvSpPr/>
              <p:nvPr/>
            </p:nvSpPr>
            <p:spPr bwMode="auto">
              <a:xfrm>
                <a:off x="629" y="1440"/>
                <a:ext cx="167" cy="167"/>
              </a:xfrm>
              <a:custGeom>
                <a:gdLst>
                  <a:gd name="T0" fmla="+- 0 777 629"/>
                  <a:gd name="T1" fmla="*/ T0 w 167"/>
                  <a:gd name="T2" fmla="+- 0 1508 1440"/>
                  <a:gd name="T3" fmla="*/ 1508 h 167"/>
                  <a:gd name="T4" fmla="+- 0 766 629"/>
                  <a:gd name="T5" fmla="*/ T4 w 167"/>
                  <a:gd name="T6" fmla="+- 0 1508 1440"/>
                  <a:gd name="T7" fmla="*/ 1508 h 167"/>
                  <a:gd name="T8" fmla="+- 0 766 629"/>
                  <a:gd name="T9" fmla="*/ T8 w 167"/>
                  <a:gd name="T10" fmla="+- 0 1548 1440"/>
                  <a:gd name="T11" fmla="*/ 1548 h 167"/>
                  <a:gd name="T12" fmla="+- 0 777 629"/>
                  <a:gd name="T13" fmla="*/ T12 w 167"/>
                  <a:gd name="T14" fmla="+- 0 1548 1440"/>
                  <a:gd name="T15" fmla="*/ 1548 h 167"/>
                  <a:gd name="T16" fmla="+- 0 777 629"/>
                  <a:gd name="T17" fmla="*/ T16 w 167"/>
                  <a:gd name="T18" fmla="+- 0 1508 1440"/>
                  <a:gd name="T19" fmla="*/ 1508 h 167"/>
                </a:gdLst>
                <a:cxnLst>
                  <a:cxn ang="0">
                    <a:pos x="T1" y="T3"/>
                  </a:cxn>
                  <a:cxn ang="0">
                    <a:pos x="T5" y="T7"/>
                  </a:cxn>
                  <a:cxn ang="0">
                    <a:pos x="T9" y="T11"/>
                  </a:cxn>
                  <a:cxn ang="0">
                    <a:pos x="T13" y="T15"/>
                  </a:cxn>
                  <a:cxn ang="0">
                    <a:pos x="T17" y="T19"/>
                  </a:cxn>
                </a:cxnLst>
                <a:rect l="0" t="0" r="r" b="b"/>
                <a:pathLst>
                  <a:path w="167" h="167">
                    <a:moveTo>
                      <a:pt x="148" y="68"/>
                    </a:moveTo>
                    <a:lnTo>
                      <a:pt x="137" y="68"/>
                    </a:lnTo>
                    <a:lnTo>
                      <a:pt x="137" y="108"/>
                    </a:lnTo>
                    <a:lnTo>
                      <a:pt x="148" y="108"/>
                    </a:lnTo>
                    <a:lnTo>
                      <a:pt x="148" y="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4" name="Freeform 523"/>
              <p:cNvSpPr/>
              <p:nvPr/>
            </p:nvSpPr>
            <p:spPr bwMode="auto">
              <a:xfrm>
                <a:off x="629" y="1440"/>
                <a:ext cx="167" cy="167"/>
              </a:xfrm>
              <a:custGeom>
                <a:gdLst>
                  <a:gd name="T0" fmla="+- 0 671 629"/>
                  <a:gd name="T1" fmla="*/ T0 w 167"/>
                  <a:gd name="T2" fmla="+- 0 1486 1440"/>
                  <a:gd name="T3" fmla="*/ 1486 h 167"/>
                  <a:gd name="T4" fmla="+- 0 661 629"/>
                  <a:gd name="T5" fmla="*/ T4 w 167"/>
                  <a:gd name="T6" fmla="+- 0 1486 1440"/>
                  <a:gd name="T7" fmla="*/ 1486 h 167"/>
                  <a:gd name="T8" fmla="+- 0 661 629"/>
                  <a:gd name="T9" fmla="*/ T8 w 167"/>
                  <a:gd name="T10" fmla="+- 0 1524 1440"/>
                  <a:gd name="T11" fmla="*/ 1524 h 167"/>
                  <a:gd name="T12" fmla="+- 0 649 629"/>
                  <a:gd name="T13" fmla="*/ T12 w 167"/>
                  <a:gd name="T14" fmla="+- 0 1529 1440"/>
                  <a:gd name="T15" fmla="*/ 1529 h 167"/>
                  <a:gd name="T16" fmla="+- 0 639 629"/>
                  <a:gd name="T17" fmla="*/ T16 w 167"/>
                  <a:gd name="T18" fmla="+- 0 1533 1440"/>
                  <a:gd name="T19" fmla="*/ 1533 h 167"/>
                  <a:gd name="T20" fmla="+- 0 629 629"/>
                  <a:gd name="T21" fmla="*/ T20 w 167"/>
                  <a:gd name="T22" fmla="+- 0 1536 1440"/>
                  <a:gd name="T23" fmla="*/ 1536 h 167"/>
                  <a:gd name="T24" fmla="+- 0 636 629"/>
                  <a:gd name="T25" fmla="*/ T24 w 167"/>
                  <a:gd name="T26" fmla="+- 0 1548 1440"/>
                  <a:gd name="T27" fmla="*/ 1548 h 167"/>
                  <a:gd name="T28" fmla="+- 0 640 629"/>
                  <a:gd name="T29" fmla="*/ T28 w 167"/>
                  <a:gd name="T30" fmla="+- 0 1546 1440"/>
                  <a:gd name="T31" fmla="*/ 1546 h 167"/>
                  <a:gd name="T32" fmla="+- 0 648 629"/>
                  <a:gd name="T33" fmla="*/ T32 w 167"/>
                  <a:gd name="T34" fmla="+- 0 1541 1440"/>
                  <a:gd name="T35" fmla="*/ 1541 h 167"/>
                  <a:gd name="T36" fmla="+- 0 661 629"/>
                  <a:gd name="T37" fmla="*/ T36 w 167"/>
                  <a:gd name="T38" fmla="+- 0 1533 1440"/>
                  <a:gd name="T39" fmla="*/ 1533 h 167"/>
                  <a:gd name="T40" fmla="+- 0 671 629"/>
                  <a:gd name="T41" fmla="*/ T40 w 167"/>
                  <a:gd name="T42" fmla="+- 0 1533 1440"/>
                  <a:gd name="T43" fmla="*/ 1533 h 167"/>
                  <a:gd name="T44" fmla="+- 0 671 629"/>
                  <a:gd name="T45" fmla="*/ T44 w 167"/>
                  <a:gd name="T46" fmla="+- 0 1528 1440"/>
                  <a:gd name="T47" fmla="*/ 1528 h 167"/>
                  <a:gd name="T48" fmla="+- 0 682 629"/>
                  <a:gd name="T49" fmla="*/ T48 w 167"/>
                  <a:gd name="T50" fmla="+- 0 1521 1440"/>
                  <a:gd name="T51" fmla="*/ 1521 h 167"/>
                  <a:gd name="T52" fmla="+- 0 671 629"/>
                  <a:gd name="T53" fmla="*/ T52 w 167"/>
                  <a:gd name="T54" fmla="+- 0 1521 1440"/>
                  <a:gd name="T55" fmla="*/ 1521 h 167"/>
                  <a:gd name="T56" fmla="+- 0 671 629"/>
                  <a:gd name="T57" fmla="*/ T56 w 167"/>
                  <a:gd name="T58" fmla="+- 0 1486 1440"/>
                  <a:gd name="T59" fmla="*/ 1486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7" h="167">
                    <a:moveTo>
                      <a:pt x="42" y="46"/>
                    </a:moveTo>
                    <a:lnTo>
                      <a:pt x="32" y="46"/>
                    </a:lnTo>
                    <a:lnTo>
                      <a:pt x="32" y="84"/>
                    </a:lnTo>
                    <a:lnTo>
                      <a:pt x="20" y="89"/>
                    </a:lnTo>
                    <a:lnTo>
                      <a:pt x="10" y="93"/>
                    </a:lnTo>
                    <a:lnTo>
                      <a:pt x="0" y="96"/>
                    </a:lnTo>
                    <a:lnTo>
                      <a:pt x="7" y="108"/>
                    </a:lnTo>
                    <a:lnTo>
                      <a:pt x="11" y="106"/>
                    </a:lnTo>
                    <a:lnTo>
                      <a:pt x="19" y="101"/>
                    </a:lnTo>
                    <a:lnTo>
                      <a:pt x="32" y="93"/>
                    </a:lnTo>
                    <a:lnTo>
                      <a:pt x="42" y="93"/>
                    </a:lnTo>
                    <a:lnTo>
                      <a:pt x="42" y="88"/>
                    </a:lnTo>
                    <a:lnTo>
                      <a:pt x="53" y="81"/>
                    </a:lnTo>
                    <a:lnTo>
                      <a:pt x="42" y="81"/>
                    </a:lnTo>
                    <a:lnTo>
                      <a:pt x="42"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5" name="Freeform 524"/>
              <p:cNvSpPr/>
              <p:nvPr/>
            </p:nvSpPr>
            <p:spPr bwMode="auto">
              <a:xfrm>
                <a:off x="629" y="1440"/>
                <a:ext cx="167" cy="167"/>
              </a:xfrm>
              <a:custGeom>
                <a:gdLst>
                  <a:gd name="T0" fmla="+- 0 699 629"/>
                  <a:gd name="T1" fmla="*/ T0 w 167"/>
                  <a:gd name="T2" fmla="+- 0 1507 1440"/>
                  <a:gd name="T3" fmla="*/ 1507 h 167"/>
                  <a:gd name="T4" fmla="+- 0 690 629"/>
                  <a:gd name="T5" fmla="*/ T4 w 167"/>
                  <a:gd name="T6" fmla="+- 0 1512 1440"/>
                  <a:gd name="T7" fmla="*/ 1512 h 167"/>
                  <a:gd name="T8" fmla="+- 0 681 629"/>
                  <a:gd name="T9" fmla="*/ T8 w 167"/>
                  <a:gd name="T10" fmla="+- 0 1516 1440"/>
                  <a:gd name="T11" fmla="*/ 1516 h 167"/>
                  <a:gd name="T12" fmla="+- 0 671 629"/>
                  <a:gd name="T13" fmla="*/ T12 w 167"/>
                  <a:gd name="T14" fmla="+- 0 1521 1440"/>
                  <a:gd name="T15" fmla="*/ 1521 h 167"/>
                  <a:gd name="T16" fmla="+- 0 682 629"/>
                  <a:gd name="T17" fmla="*/ T16 w 167"/>
                  <a:gd name="T18" fmla="+- 0 1521 1440"/>
                  <a:gd name="T19" fmla="*/ 1521 h 167"/>
                  <a:gd name="T20" fmla="+- 0 691 629"/>
                  <a:gd name="T21" fmla="*/ T20 w 167"/>
                  <a:gd name="T22" fmla="+- 0 1515 1440"/>
                  <a:gd name="T23" fmla="*/ 1515 h 167"/>
                  <a:gd name="T24" fmla="+- 0 700 629"/>
                  <a:gd name="T25" fmla="*/ T24 w 167"/>
                  <a:gd name="T26" fmla="+- 0 1509 1440"/>
                  <a:gd name="T27" fmla="*/ 1509 h 167"/>
                  <a:gd name="T28" fmla="+- 0 699 629"/>
                  <a:gd name="T29" fmla="*/ T28 w 167"/>
                  <a:gd name="T30" fmla="+- 0 1507 1440"/>
                  <a:gd name="T31" fmla="*/ 1507 h 167"/>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7" h="167">
                    <a:moveTo>
                      <a:pt x="70" y="67"/>
                    </a:moveTo>
                    <a:lnTo>
                      <a:pt x="61" y="72"/>
                    </a:lnTo>
                    <a:lnTo>
                      <a:pt x="52" y="76"/>
                    </a:lnTo>
                    <a:lnTo>
                      <a:pt x="42" y="81"/>
                    </a:lnTo>
                    <a:lnTo>
                      <a:pt x="53" y="81"/>
                    </a:lnTo>
                    <a:lnTo>
                      <a:pt x="62" y="75"/>
                    </a:lnTo>
                    <a:lnTo>
                      <a:pt x="71" y="69"/>
                    </a:lnTo>
                    <a:lnTo>
                      <a:pt x="70" y="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6" name="Freeform 525"/>
              <p:cNvSpPr/>
              <p:nvPr/>
            </p:nvSpPr>
            <p:spPr bwMode="auto">
              <a:xfrm>
                <a:off x="629" y="1440"/>
                <a:ext cx="167" cy="167"/>
              </a:xfrm>
              <a:custGeom>
                <a:gdLst>
                  <a:gd name="T0" fmla="+- 0 780 629"/>
                  <a:gd name="T1" fmla="*/ T0 w 167"/>
                  <a:gd name="T2" fmla="+- 0 1463 1440"/>
                  <a:gd name="T3" fmla="*/ 1463 h 167"/>
                  <a:gd name="T4" fmla="+- 0 766 629"/>
                  <a:gd name="T5" fmla="*/ T4 w 167"/>
                  <a:gd name="T6" fmla="+- 0 1463 1440"/>
                  <a:gd name="T7" fmla="*/ 1463 h 167"/>
                  <a:gd name="T8" fmla="+- 0 766 629"/>
                  <a:gd name="T9" fmla="*/ T8 w 167"/>
                  <a:gd name="T10" fmla="+- 0 1503 1440"/>
                  <a:gd name="T11" fmla="*/ 1503 h 167"/>
                  <a:gd name="T12" fmla="+- 0 777 629"/>
                  <a:gd name="T13" fmla="*/ T12 w 167"/>
                  <a:gd name="T14" fmla="+- 0 1503 1440"/>
                  <a:gd name="T15" fmla="*/ 1503 h 167"/>
                  <a:gd name="T16" fmla="+- 0 777 629"/>
                  <a:gd name="T17" fmla="*/ T16 w 167"/>
                  <a:gd name="T18" fmla="+- 0 1466 1440"/>
                  <a:gd name="T19" fmla="*/ 1466 h 167"/>
                  <a:gd name="T20" fmla="+- 0 780 629"/>
                  <a:gd name="T21" fmla="*/ T20 w 167"/>
                  <a:gd name="T22" fmla="+- 0 1463 1440"/>
                  <a:gd name="T23" fmla="*/ 1463 h 167"/>
                </a:gdLst>
                <a:cxnLst>
                  <a:cxn ang="0">
                    <a:pos x="T1" y="T3"/>
                  </a:cxn>
                  <a:cxn ang="0">
                    <a:pos x="T5" y="T7"/>
                  </a:cxn>
                  <a:cxn ang="0">
                    <a:pos x="T9" y="T11"/>
                  </a:cxn>
                  <a:cxn ang="0">
                    <a:pos x="T13" y="T15"/>
                  </a:cxn>
                  <a:cxn ang="0">
                    <a:pos x="T17" y="T19"/>
                  </a:cxn>
                  <a:cxn ang="0">
                    <a:pos x="T21" y="T23"/>
                  </a:cxn>
                </a:cxnLst>
                <a:rect l="0" t="0" r="r" b="b"/>
                <a:pathLst>
                  <a:path w="167" h="167">
                    <a:moveTo>
                      <a:pt x="151" y="23"/>
                    </a:moveTo>
                    <a:lnTo>
                      <a:pt x="137" y="23"/>
                    </a:lnTo>
                    <a:lnTo>
                      <a:pt x="137" y="63"/>
                    </a:lnTo>
                    <a:lnTo>
                      <a:pt x="148" y="63"/>
                    </a:lnTo>
                    <a:lnTo>
                      <a:pt x="148" y="26"/>
                    </a:lnTo>
                    <a:lnTo>
                      <a:pt x="151"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7" name="Freeform 526"/>
              <p:cNvSpPr/>
              <p:nvPr/>
            </p:nvSpPr>
            <p:spPr bwMode="auto">
              <a:xfrm>
                <a:off x="629" y="1440"/>
                <a:ext cx="167" cy="167"/>
              </a:xfrm>
              <a:custGeom>
                <a:gdLst>
                  <a:gd name="T0" fmla="+- 0 688 629"/>
                  <a:gd name="T1" fmla="*/ T0 w 167"/>
                  <a:gd name="T2" fmla="+- 0 1472 1440"/>
                  <a:gd name="T3" fmla="*/ 1472 h 167"/>
                  <a:gd name="T4" fmla="+- 0 680 629"/>
                  <a:gd name="T5" fmla="*/ T4 w 167"/>
                  <a:gd name="T6" fmla="+- 0 1481 1440"/>
                  <a:gd name="T7" fmla="*/ 1481 h 167"/>
                  <a:gd name="T8" fmla="+- 0 631 629"/>
                  <a:gd name="T9" fmla="*/ T8 w 167"/>
                  <a:gd name="T10" fmla="+- 0 1481 1440"/>
                  <a:gd name="T11" fmla="*/ 1481 h 167"/>
                  <a:gd name="T12" fmla="+- 0 639 629"/>
                  <a:gd name="T13" fmla="*/ T12 w 167"/>
                  <a:gd name="T14" fmla="+- 0 1490 1440"/>
                  <a:gd name="T15" fmla="*/ 1490 h 167"/>
                  <a:gd name="T16" fmla="+- 0 642 629"/>
                  <a:gd name="T17" fmla="*/ T16 w 167"/>
                  <a:gd name="T18" fmla="+- 0 1487 1440"/>
                  <a:gd name="T19" fmla="*/ 1487 h 167"/>
                  <a:gd name="T20" fmla="+- 0 647 629"/>
                  <a:gd name="T21" fmla="*/ T20 w 167"/>
                  <a:gd name="T22" fmla="+- 0 1486 1440"/>
                  <a:gd name="T23" fmla="*/ 1486 h 167"/>
                  <a:gd name="T24" fmla="+- 0 671 629"/>
                  <a:gd name="T25" fmla="*/ T24 w 167"/>
                  <a:gd name="T26" fmla="+- 0 1486 1440"/>
                  <a:gd name="T27" fmla="*/ 1486 h 167"/>
                  <a:gd name="T28" fmla="+- 0 701 629"/>
                  <a:gd name="T29" fmla="*/ T28 w 167"/>
                  <a:gd name="T30" fmla="+- 0 1486 1440"/>
                  <a:gd name="T31" fmla="*/ 1486 h 167"/>
                  <a:gd name="T32" fmla="+- 0 702 629"/>
                  <a:gd name="T33" fmla="*/ T32 w 167"/>
                  <a:gd name="T34" fmla="+- 0 1485 1440"/>
                  <a:gd name="T35" fmla="*/ 1485 h 167"/>
                  <a:gd name="T36" fmla="+- 0 701 629"/>
                  <a:gd name="T37" fmla="*/ T36 w 167"/>
                  <a:gd name="T38" fmla="+- 0 1484 1440"/>
                  <a:gd name="T39" fmla="*/ 1484 h 167"/>
                  <a:gd name="T40" fmla="+- 0 700 629"/>
                  <a:gd name="T41" fmla="*/ T40 w 167"/>
                  <a:gd name="T42" fmla="+- 0 1483 1440"/>
                  <a:gd name="T43" fmla="*/ 1483 h 167"/>
                  <a:gd name="T44" fmla="+- 0 688 629"/>
                  <a:gd name="T45" fmla="*/ T44 w 167"/>
                  <a:gd name="T46" fmla="+- 0 1472 1440"/>
                  <a:gd name="T47" fmla="*/ 1472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7" h="167">
                    <a:moveTo>
                      <a:pt x="59" y="32"/>
                    </a:moveTo>
                    <a:lnTo>
                      <a:pt x="51" y="41"/>
                    </a:lnTo>
                    <a:lnTo>
                      <a:pt x="2" y="41"/>
                    </a:lnTo>
                    <a:lnTo>
                      <a:pt x="10" y="50"/>
                    </a:lnTo>
                    <a:lnTo>
                      <a:pt x="13" y="47"/>
                    </a:lnTo>
                    <a:lnTo>
                      <a:pt x="18" y="46"/>
                    </a:lnTo>
                    <a:lnTo>
                      <a:pt x="42" y="46"/>
                    </a:lnTo>
                    <a:lnTo>
                      <a:pt x="72" y="46"/>
                    </a:lnTo>
                    <a:lnTo>
                      <a:pt x="73" y="45"/>
                    </a:lnTo>
                    <a:lnTo>
                      <a:pt x="72" y="44"/>
                    </a:lnTo>
                    <a:lnTo>
                      <a:pt x="71" y="43"/>
                    </a:lnTo>
                    <a:lnTo>
                      <a:pt x="59"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8" name="Freeform 527"/>
              <p:cNvSpPr/>
              <p:nvPr/>
            </p:nvSpPr>
            <p:spPr bwMode="auto">
              <a:xfrm>
                <a:off x="629" y="1440"/>
                <a:ext cx="167" cy="167"/>
              </a:xfrm>
              <a:custGeom>
                <a:gdLst>
                  <a:gd name="T0" fmla="+- 0 660 629"/>
                  <a:gd name="T1" fmla="*/ T0 w 167"/>
                  <a:gd name="T2" fmla="+- 0 1440 1440"/>
                  <a:gd name="T3" fmla="*/ 1440 h 167"/>
                  <a:gd name="T4" fmla="+- 0 661 629"/>
                  <a:gd name="T5" fmla="*/ T4 w 167"/>
                  <a:gd name="T6" fmla="+- 0 1454 1440"/>
                  <a:gd name="T7" fmla="*/ 1454 h 167"/>
                  <a:gd name="T8" fmla="+- 0 661 629"/>
                  <a:gd name="T9" fmla="*/ T8 w 167"/>
                  <a:gd name="T10" fmla="+- 0 1481 1440"/>
                  <a:gd name="T11" fmla="*/ 1481 h 167"/>
                  <a:gd name="T12" fmla="+- 0 671 629"/>
                  <a:gd name="T13" fmla="*/ T12 w 167"/>
                  <a:gd name="T14" fmla="+- 0 1481 1440"/>
                  <a:gd name="T15" fmla="*/ 1481 h 167"/>
                  <a:gd name="T16" fmla="+- 0 671 629"/>
                  <a:gd name="T17" fmla="*/ T16 w 167"/>
                  <a:gd name="T18" fmla="+- 0 1454 1440"/>
                  <a:gd name="T19" fmla="*/ 1454 h 167"/>
                  <a:gd name="T20" fmla="+- 0 678 629"/>
                  <a:gd name="T21" fmla="*/ T20 w 167"/>
                  <a:gd name="T22" fmla="+- 0 1450 1440"/>
                  <a:gd name="T23" fmla="*/ 1450 h 167"/>
                  <a:gd name="T24" fmla="+- 0 679 629"/>
                  <a:gd name="T25" fmla="*/ T24 w 167"/>
                  <a:gd name="T26" fmla="+- 0 1449 1440"/>
                  <a:gd name="T27" fmla="*/ 1449 h 167"/>
                  <a:gd name="T28" fmla="+- 0 679 629"/>
                  <a:gd name="T29" fmla="*/ T28 w 167"/>
                  <a:gd name="T30" fmla="+- 0 1448 1440"/>
                  <a:gd name="T31" fmla="*/ 1448 h 167"/>
                  <a:gd name="T32" fmla="+- 0 676 629"/>
                  <a:gd name="T33" fmla="*/ T32 w 167"/>
                  <a:gd name="T34" fmla="+- 0 1447 1440"/>
                  <a:gd name="T35" fmla="*/ 1447 h 167"/>
                  <a:gd name="T36" fmla="+- 0 660 629"/>
                  <a:gd name="T37" fmla="*/ T36 w 167"/>
                  <a:gd name="T38" fmla="+- 0 1440 1440"/>
                  <a:gd name="T39" fmla="*/ 1440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7" h="167">
                    <a:moveTo>
                      <a:pt x="31" y="0"/>
                    </a:moveTo>
                    <a:lnTo>
                      <a:pt x="32" y="14"/>
                    </a:lnTo>
                    <a:lnTo>
                      <a:pt x="32" y="41"/>
                    </a:lnTo>
                    <a:lnTo>
                      <a:pt x="42" y="41"/>
                    </a:lnTo>
                    <a:lnTo>
                      <a:pt x="42" y="14"/>
                    </a:lnTo>
                    <a:lnTo>
                      <a:pt x="49" y="10"/>
                    </a:lnTo>
                    <a:lnTo>
                      <a:pt x="50" y="9"/>
                    </a:lnTo>
                    <a:lnTo>
                      <a:pt x="50" y="8"/>
                    </a:lnTo>
                    <a:lnTo>
                      <a:pt x="47" y="7"/>
                    </a:lnTo>
                    <a:lnTo>
                      <a:pt x="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9" name="Freeform 528"/>
              <p:cNvSpPr/>
              <p:nvPr/>
            </p:nvSpPr>
            <p:spPr bwMode="auto">
              <a:xfrm>
                <a:off x="629" y="1440"/>
                <a:ext cx="167" cy="167"/>
              </a:xfrm>
              <a:custGeom>
                <a:gdLst>
                  <a:gd name="T0" fmla="+- 0 769 629"/>
                  <a:gd name="T1" fmla="*/ T0 w 167"/>
                  <a:gd name="T2" fmla="+- 0 1449 1440"/>
                  <a:gd name="T3" fmla="*/ 1449 h 167"/>
                  <a:gd name="T4" fmla="+- 0 762 629"/>
                  <a:gd name="T5" fmla="*/ T4 w 167"/>
                  <a:gd name="T6" fmla="+- 0 1458 1440"/>
                  <a:gd name="T7" fmla="*/ 1458 h 167"/>
                  <a:gd name="T8" fmla="+- 0 782 629"/>
                  <a:gd name="T9" fmla="*/ T8 w 167"/>
                  <a:gd name="T10" fmla="+- 0 1458 1440"/>
                  <a:gd name="T11" fmla="*/ 1458 h 167"/>
                  <a:gd name="T12" fmla="+- 0 769 629"/>
                  <a:gd name="T13" fmla="*/ T12 w 167"/>
                  <a:gd name="T14" fmla="+- 0 1449 1440"/>
                  <a:gd name="T15" fmla="*/ 1449 h 167"/>
                </a:gdLst>
                <a:cxnLst>
                  <a:cxn ang="0">
                    <a:pos x="T1" y="T3"/>
                  </a:cxn>
                  <a:cxn ang="0">
                    <a:pos x="T5" y="T7"/>
                  </a:cxn>
                  <a:cxn ang="0">
                    <a:pos x="T9" y="T11"/>
                  </a:cxn>
                  <a:cxn ang="0">
                    <a:pos x="T13" y="T15"/>
                  </a:cxn>
                </a:cxnLst>
                <a:rect l="0" t="0" r="r" b="b"/>
                <a:pathLst>
                  <a:path w="167" h="167">
                    <a:moveTo>
                      <a:pt x="140" y="9"/>
                    </a:moveTo>
                    <a:lnTo>
                      <a:pt x="133" y="18"/>
                    </a:lnTo>
                    <a:lnTo>
                      <a:pt x="153" y="18"/>
                    </a:lnTo>
                    <a:lnTo>
                      <a:pt x="140"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7" name="Group 529"/>
            <p:cNvGrpSpPr/>
            <p:nvPr/>
          </p:nvGrpSpPr>
          <p:grpSpPr>
            <a:xfrm>
              <a:off x="87" y="2231"/>
              <a:ext cx="163" cy="169"/>
              <a:chOff x="87" y="2231"/>
              <a:chExt cx="163" cy="169"/>
            </a:xfrm>
          </p:grpSpPr>
          <p:sp>
            <p:nvSpPr>
              <p:cNvPr id="2393" name="Freeform 530"/>
              <p:cNvSpPr/>
              <p:nvPr/>
            </p:nvSpPr>
            <p:spPr bwMode="auto">
              <a:xfrm>
                <a:off x="87" y="2231"/>
                <a:ext cx="163" cy="169"/>
              </a:xfrm>
              <a:custGeom>
                <a:gdLst>
                  <a:gd name="T0" fmla="+- 0 247 87"/>
                  <a:gd name="T1" fmla="*/ T0 w 163"/>
                  <a:gd name="T2" fmla="+- 0 2376 2231"/>
                  <a:gd name="T3" fmla="*/ 2376 h 169"/>
                  <a:gd name="T4" fmla="+- 0 234 87"/>
                  <a:gd name="T5" fmla="*/ T4 w 163"/>
                  <a:gd name="T6" fmla="+- 0 2376 2231"/>
                  <a:gd name="T7" fmla="*/ 2376 h 169"/>
                  <a:gd name="T8" fmla="+- 0 235 87"/>
                  <a:gd name="T9" fmla="*/ T8 w 163"/>
                  <a:gd name="T10" fmla="+- 0 2379 2231"/>
                  <a:gd name="T11" fmla="*/ 2379 h 169"/>
                  <a:gd name="T12" fmla="+- 0 236 87"/>
                  <a:gd name="T13" fmla="*/ T12 w 163"/>
                  <a:gd name="T14" fmla="+- 0 2380 2231"/>
                  <a:gd name="T15" fmla="*/ 2380 h 169"/>
                  <a:gd name="T16" fmla="+- 0 236 87"/>
                  <a:gd name="T17" fmla="*/ T16 w 163"/>
                  <a:gd name="T18" fmla="+- 0 2381 2231"/>
                  <a:gd name="T19" fmla="*/ 2381 h 169"/>
                  <a:gd name="T20" fmla="+- 0 236 87"/>
                  <a:gd name="T21" fmla="*/ T20 w 163"/>
                  <a:gd name="T22" fmla="+- 0 2382 2231"/>
                  <a:gd name="T23" fmla="*/ 2382 h 169"/>
                  <a:gd name="T24" fmla="+- 0 236 87"/>
                  <a:gd name="T25" fmla="*/ T24 w 163"/>
                  <a:gd name="T26" fmla="+- 0 2386 2231"/>
                  <a:gd name="T27" fmla="*/ 2386 h 169"/>
                  <a:gd name="T28" fmla="+- 0 237 87"/>
                  <a:gd name="T29" fmla="*/ T28 w 163"/>
                  <a:gd name="T30" fmla="+- 0 2395 2231"/>
                  <a:gd name="T31" fmla="*/ 2395 h 169"/>
                  <a:gd name="T32" fmla="+- 0 238 87"/>
                  <a:gd name="T33" fmla="*/ T32 w 163"/>
                  <a:gd name="T34" fmla="+- 0 2397 2231"/>
                  <a:gd name="T35" fmla="*/ 2397 h 169"/>
                  <a:gd name="T36" fmla="+- 0 238 87"/>
                  <a:gd name="T37" fmla="*/ T36 w 163"/>
                  <a:gd name="T38" fmla="+- 0 2397 2231"/>
                  <a:gd name="T39" fmla="*/ 2397 h 169"/>
                  <a:gd name="T40" fmla="+- 0 241 87"/>
                  <a:gd name="T41" fmla="*/ T40 w 163"/>
                  <a:gd name="T42" fmla="+- 0 2399 2231"/>
                  <a:gd name="T43" fmla="*/ 2399 h 169"/>
                  <a:gd name="T44" fmla="+- 0 243 87"/>
                  <a:gd name="T45" fmla="*/ T44 w 163"/>
                  <a:gd name="T46" fmla="+- 0 2398 2231"/>
                  <a:gd name="T47" fmla="*/ 2398 h 169"/>
                  <a:gd name="T48" fmla="+- 0 249 87"/>
                  <a:gd name="T49" fmla="*/ T48 w 163"/>
                  <a:gd name="T50" fmla="+- 0 2385 2231"/>
                  <a:gd name="T51" fmla="*/ 2385 h 169"/>
                  <a:gd name="T52" fmla="+- 0 249 87"/>
                  <a:gd name="T53" fmla="*/ T52 w 163"/>
                  <a:gd name="T54" fmla="+- 0 2382 2231"/>
                  <a:gd name="T55" fmla="*/ 2382 h 169"/>
                  <a:gd name="T56" fmla="+- 0 249 87"/>
                  <a:gd name="T57" fmla="*/ T56 w 163"/>
                  <a:gd name="T58" fmla="+- 0 2379 2231"/>
                  <a:gd name="T59" fmla="*/ 2379 h 169"/>
                  <a:gd name="T60" fmla="+- 0 247 87"/>
                  <a:gd name="T61" fmla="*/ T60 w 163"/>
                  <a:gd name="T62" fmla="+- 0 2376 2231"/>
                  <a:gd name="T63" fmla="*/ 237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3" h="169">
                    <a:moveTo>
                      <a:pt x="160" y="145"/>
                    </a:moveTo>
                    <a:lnTo>
                      <a:pt x="147" y="145"/>
                    </a:lnTo>
                    <a:lnTo>
                      <a:pt x="148" y="148"/>
                    </a:lnTo>
                    <a:lnTo>
                      <a:pt x="149" y="149"/>
                    </a:lnTo>
                    <a:lnTo>
                      <a:pt x="149" y="150"/>
                    </a:lnTo>
                    <a:lnTo>
                      <a:pt x="149" y="151"/>
                    </a:lnTo>
                    <a:lnTo>
                      <a:pt x="149" y="155"/>
                    </a:lnTo>
                    <a:lnTo>
                      <a:pt x="150" y="164"/>
                    </a:lnTo>
                    <a:lnTo>
                      <a:pt x="151" y="166"/>
                    </a:lnTo>
                    <a:lnTo>
                      <a:pt x="154" y="168"/>
                    </a:lnTo>
                    <a:lnTo>
                      <a:pt x="156" y="167"/>
                    </a:lnTo>
                    <a:lnTo>
                      <a:pt x="162" y="154"/>
                    </a:lnTo>
                    <a:lnTo>
                      <a:pt x="162" y="151"/>
                    </a:lnTo>
                    <a:lnTo>
                      <a:pt x="162" y="148"/>
                    </a:lnTo>
                    <a:lnTo>
                      <a:pt x="160"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4" name="Freeform 531"/>
              <p:cNvSpPr/>
              <p:nvPr/>
            </p:nvSpPr>
            <p:spPr bwMode="auto">
              <a:xfrm>
                <a:off x="87" y="2231"/>
                <a:ext cx="163" cy="169"/>
              </a:xfrm>
              <a:custGeom>
                <a:gdLst>
                  <a:gd name="T0" fmla="+- 0 93 87"/>
                  <a:gd name="T1" fmla="*/ T0 w 163"/>
                  <a:gd name="T2" fmla="+- 0 2376 2231"/>
                  <a:gd name="T3" fmla="*/ 2376 h 169"/>
                  <a:gd name="T4" fmla="+- 0 92 87"/>
                  <a:gd name="T5" fmla="*/ T4 w 163"/>
                  <a:gd name="T6" fmla="+- 0 2379 2231"/>
                  <a:gd name="T7" fmla="*/ 2379 h 169"/>
                  <a:gd name="T8" fmla="+- 0 102 87"/>
                  <a:gd name="T9" fmla="*/ T8 w 163"/>
                  <a:gd name="T10" fmla="+- 0 2383 2231"/>
                  <a:gd name="T11" fmla="*/ 2383 h 169"/>
                  <a:gd name="T12" fmla="+- 0 107 87"/>
                  <a:gd name="T13" fmla="*/ T12 w 163"/>
                  <a:gd name="T14" fmla="+- 0 2385 2231"/>
                  <a:gd name="T15" fmla="*/ 2385 h 169"/>
                  <a:gd name="T16" fmla="+- 0 113 87"/>
                  <a:gd name="T17" fmla="*/ T16 w 163"/>
                  <a:gd name="T18" fmla="+- 0 2396 2231"/>
                  <a:gd name="T19" fmla="*/ 2396 h 169"/>
                  <a:gd name="T20" fmla="+- 0 121 87"/>
                  <a:gd name="T21" fmla="*/ T20 w 163"/>
                  <a:gd name="T22" fmla="+- 0 2394 2231"/>
                  <a:gd name="T23" fmla="*/ 2394 h 169"/>
                  <a:gd name="T24" fmla="+- 0 127 87"/>
                  <a:gd name="T25" fmla="*/ T24 w 163"/>
                  <a:gd name="T26" fmla="+- 0 2391 2231"/>
                  <a:gd name="T27" fmla="*/ 2391 h 169"/>
                  <a:gd name="T28" fmla="+- 0 134 87"/>
                  <a:gd name="T29" fmla="*/ T28 w 163"/>
                  <a:gd name="T30" fmla="+- 0 2381 2231"/>
                  <a:gd name="T31" fmla="*/ 2381 h 169"/>
                  <a:gd name="T32" fmla="+- 0 119 87"/>
                  <a:gd name="T33" fmla="*/ T32 w 163"/>
                  <a:gd name="T34" fmla="+- 0 2381 2231"/>
                  <a:gd name="T35" fmla="*/ 2381 h 169"/>
                  <a:gd name="T36" fmla="+- 0 109 87"/>
                  <a:gd name="T37" fmla="*/ T36 w 163"/>
                  <a:gd name="T38" fmla="+- 0 2380 2231"/>
                  <a:gd name="T39" fmla="*/ 2380 h 169"/>
                  <a:gd name="T40" fmla="+- 0 93 87"/>
                  <a:gd name="T41" fmla="*/ T40 w 163"/>
                  <a:gd name="T42" fmla="+- 0 2376 2231"/>
                  <a:gd name="T43" fmla="*/ 2376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3" h="169">
                    <a:moveTo>
                      <a:pt x="6" y="145"/>
                    </a:moveTo>
                    <a:lnTo>
                      <a:pt x="5" y="148"/>
                    </a:lnTo>
                    <a:lnTo>
                      <a:pt x="15" y="152"/>
                    </a:lnTo>
                    <a:lnTo>
                      <a:pt x="20" y="154"/>
                    </a:lnTo>
                    <a:lnTo>
                      <a:pt x="26" y="165"/>
                    </a:lnTo>
                    <a:lnTo>
                      <a:pt x="34" y="163"/>
                    </a:lnTo>
                    <a:lnTo>
                      <a:pt x="40" y="160"/>
                    </a:lnTo>
                    <a:lnTo>
                      <a:pt x="47" y="150"/>
                    </a:lnTo>
                    <a:lnTo>
                      <a:pt x="32" y="150"/>
                    </a:lnTo>
                    <a:lnTo>
                      <a:pt x="22" y="149"/>
                    </a:lnTo>
                    <a:lnTo>
                      <a:pt x="6"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5" name="Freeform 532"/>
              <p:cNvSpPr/>
              <p:nvPr/>
            </p:nvSpPr>
            <p:spPr bwMode="auto">
              <a:xfrm>
                <a:off x="87" y="2231"/>
                <a:ext cx="163" cy="169"/>
              </a:xfrm>
              <a:custGeom>
                <a:gdLst>
                  <a:gd name="T0" fmla="+- 0 203 87"/>
                  <a:gd name="T1" fmla="*/ T0 w 163"/>
                  <a:gd name="T2" fmla="+- 0 2331 2231"/>
                  <a:gd name="T3" fmla="*/ 2331 h 169"/>
                  <a:gd name="T4" fmla="+- 0 192 87"/>
                  <a:gd name="T5" fmla="*/ T4 w 163"/>
                  <a:gd name="T6" fmla="+- 0 2331 2231"/>
                  <a:gd name="T7" fmla="*/ 2331 h 169"/>
                  <a:gd name="T8" fmla="+- 0 180 87"/>
                  <a:gd name="T9" fmla="*/ T8 w 163"/>
                  <a:gd name="T10" fmla="+- 0 2377 2231"/>
                  <a:gd name="T11" fmla="*/ 2377 h 169"/>
                  <a:gd name="T12" fmla="+- 0 157 87"/>
                  <a:gd name="T13" fmla="*/ T12 w 163"/>
                  <a:gd name="T14" fmla="+- 0 2379 2231"/>
                  <a:gd name="T15" fmla="*/ 2379 h 169"/>
                  <a:gd name="T16" fmla="+- 0 144 87"/>
                  <a:gd name="T17" fmla="*/ T16 w 163"/>
                  <a:gd name="T18" fmla="+- 0 2380 2231"/>
                  <a:gd name="T19" fmla="*/ 2380 h 169"/>
                  <a:gd name="T20" fmla="+- 0 152 87"/>
                  <a:gd name="T21" fmla="*/ T20 w 163"/>
                  <a:gd name="T22" fmla="+- 0 2393 2231"/>
                  <a:gd name="T23" fmla="*/ 2393 h 169"/>
                  <a:gd name="T24" fmla="+- 0 156 87"/>
                  <a:gd name="T25" fmla="*/ T24 w 163"/>
                  <a:gd name="T26" fmla="+- 0 2391 2231"/>
                  <a:gd name="T27" fmla="*/ 2391 h 169"/>
                  <a:gd name="T28" fmla="+- 0 162 87"/>
                  <a:gd name="T29" fmla="*/ T28 w 163"/>
                  <a:gd name="T30" fmla="+- 0 2389 2231"/>
                  <a:gd name="T31" fmla="*/ 2389 h 169"/>
                  <a:gd name="T32" fmla="+- 0 173 87"/>
                  <a:gd name="T33" fmla="*/ T32 w 163"/>
                  <a:gd name="T34" fmla="+- 0 2386 2231"/>
                  <a:gd name="T35" fmla="*/ 2386 h 169"/>
                  <a:gd name="T36" fmla="+- 0 186 87"/>
                  <a:gd name="T37" fmla="*/ T36 w 163"/>
                  <a:gd name="T38" fmla="+- 0 2384 2231"/>
                  <a:gd name="T39" fmla="*/ 2384 h 169"/>
                  <a:gd name="T40" fmla="+- 0 206 87"/>
                  <a:gd name="T41" fmla="*/ T40 w 163"/>
                  <a:gd name="T42" fmla="+- 0 2380 2231"/>
                  <a:gd name="T43" fmla="*/ 2380 h 169"/>
                  <a:gd name="T44" fmla="+- 0 234 87"/>
                  <a:gd name="T45" fmla="*/ T44 w 163"/>
                  <a:gd name="T46" fmla="+- 0 2376 2231"/>
                  <a:gd name="T47" fmla="*/ 2376 h 169"/>
                  <a:gd name="T48" fmla="+- 0 247 87"/>
                  <a:gd name="T49" fmla="*/ T48 w 163"/>
                  <a:gd name="T50" fmla="+- 0 2376 2231"/>
                  <a:gd name="T51" fmla="*/ 2376 h 169"/>
                  <a:gd name="T52" fmla="+- 0 246 87"/>
                  <a:gd name="T53" fmla="*/ T52 w 163"/>
                  <a:gd name="T54" fmla="+- 0 2375 2231"/>
                  <a:gd name="T55" fmla="*/ 2375 h 169"/>
                  <a:gd name="T56" fmla="+- 0 203 87"/>
                  <a:gd name="T57" fmla="*/ T56 w 163"/>
                  <a:gd name="T58" fmla="+- 0 2375 2231"/>
                  <a:gd name="T59" fmla="*/ 2375 h 169"/>
                  <a:gd name="T60" fmla="+- 0 203 87"/>
                  <a:gd name="T61" fmla="*/ T60 w 163"/>
                  <a:gd name="T62" fmla="+- 0 2331 2231"/>
                  <a:gd name="T63" fmla="*/ 233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3" h="169">
                    <a:moveTo>
                      <a:pt x="116" y="100"/>
                    </a:moveTo>
                    <a:lnTo>
                      <a:pt x="105" y="100"/>
                    </a:lnTo>
                    <a:lnTo>
                      <a:pt x="93" y="146"/>
                    </a:lnTo>
                    <a:lnTo>
                      <a:pt x="70" y="148"/>
                    </a:lnTo>
                    <a:lnTo>
                      <a:pt x="57" y="149"/>
                    </a:lnTo>
                    <a:lnTo>
                      <a:pt x="65" y="162"/>
                    </a:lnTo>
                    <a:lnTo>
                      <a:pt x="69" y="160"/>
                    </a:lnTo>
                    <a:lnTo>
                      <a:pt x="75" y="158"/>
                    </a:lnTo>
                    <a:lnTo>
                      <a:pt x="86" y="155"/>
                    </a:lnTo>
                    <a:lnTo>
                      <a:pt x="99" y="153"/>
                    </a:lnTo>
                    <a:lnTo>
                      <a:pt x="119" y="149"/>
                    </a:lnTo>
                    <a:lnTo>
                      <a:pt x="147" y="145"/>
                    </a:lnTo>
                    <a:lnTo>
                      <a:pt x="160" y="145"/>
                    </a:lnTo>
                    <a:lnTo>
                      <a:pt x="159" y="144"/>
                    </a:lnTo>
                    <a:lnTo>
                      <a:pt x="116" y="144"/>
                    </a:lnTo>
                    <a:lnTo>
                      <a:pt x="116" y="1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6" name="Freeform 533"/>
              <p:cNvSpPr/>
              <p:nvPr/>
            </p:nvSpPr>
            <p:spPr bwMode="auto">
              <a:xfrm>
                <a:off x="87" y="2231"/>
                <a:ext cx="163" cy="169"/>
              </a:xfrm>
              <a:custGeom>
                <a:gdLst>
                  <a:gd name="T0" fmla="+- 0 139 87"/>
                  <a:gd name="T1" fmla="*/ T0 w 163"/>
                  <a:gd name="T2" fmla="+- 0 2310 2231"/>
                  <a:gd name="T3" fmla="*/ 2310 h 169"/>
                  <a:gd name="T4" fmla="+- 0 130 87"/>
                  <a:gd name="T5" fmla="*/ T4 w 163"/>
                  <a:gd name="T6" fmla="+- 0 2310 2231"/>
                  <a:gd name="T7" fmla="*/ 2310 h 169"/>
                  <a:gd name="T8" fmla="+- 0 130 87"/>
                  <a:gd name="T9" fmla="*/ T8 w 163"/>
                  <a:gd name="T10" fmla="+- 0 2315 2231"/>
                  <a:gd name="T11" fmla="*/ 2315 h 169"/>
                  <a:gd name="T12" fmla="+- 0 130 87"/>
                  <a:gd name="T13" fmla="*/ T12 w 163"/>
                  <a:gd name="T14" fmla="+- 0 2335 2231"/>
                  <a:gd name="T15" fmla="*/ 2335 h 169"/>
                  <a:gd name="T16" fmla="+- 0 119 87"/>
                  <a:gd name="T17" fmla="*/ T16 w 163"/>
                  <a:gd name="T18" fmla="+- 0 2381 2231"/>
                  <a:gd name="T19" fmla="*/ 2381 h 169"/>
                  <a:gd name="T20" fmla="+- 0 134 87"/>
                  <a:gd name="T21" fmla="*/ T20 w 163"/>
                  <a:gd name="T22" fmla="+- 0 2381 2231"/>
                  <a:gd name="T23" fmla="*/ 2381 h 169"/>
                  <a:gd name="T24" fmla="+- 0 139 87"/>
                  <a:gd name="T25" fmla="*/ T24 w 163"/>
                  <a:gd name="T26" fmla="+- 0 2338 2231"/>
                  <a:gd name="T27" fmla="*/ 2338 h 169"/>
                  <a:gd name="T28" fmla="+- 0 139 87"/>
                  <a:gd name="T29" fmla="*/ T28 w 163"/>
                  <a:gd name="T30" fmla="+- 0 2315 2231"/>
                  <a:gd name="T31" fmla="*/ 2315 h 169"/>
                  <a:gd name="T32" fmla="+- 0 139 87"/>
                  <a:gd name="T33" fmla="*/ T32 w 163"/>
                  <a:gd name="T34" fmla="+- 0 2310 2231"/>
                  <a:gd name="T35" fmla="*/ 231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3" h="169">
                    <a:moveTo>
                      <a:pt x="52" y="79"/>
                    </a:moveTo>
                    <a:lnTo>
                      <a:pt x="43" y="79"/>
                    </a:lnTo>
                    <a:lnTo>
                      <a:pt x="43" y="84"/>
                    </a:lnTo>
                    <a:lnTo>
                      <a:pt x="43" y="104"/>
                    </a:lnTo>
                    <a:lnTo>
                      <a:pt x="32" y="150"/>
                    </a:lnTo>
                    <a:lnTo>
                      <a:pt x="47" y="150"/>
                    </a:lnTo>
                    <a:lnTo>
                      <a:pt x="52" y="107"/>
                    </a:lnTo>
                    <a:lnTo>
                      <a:pt x="52" y="84"/>
                    </a:lnTo>
                    <a:lnTo>
                      <a:pt x="52"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7" name="Freeform 534"/>
              <p:cNvSpPr/>
              <p:nvPr/>
            </p:nvSpPr>
            <p:spPr bwMode="auto">
              <a:xfrm>
                <a:off x="87" y="2231"/>
                <a:ext cx="163" cy="169"/>
              </a:xfrm>
              <a:custGeom>
                <a:gdLst>
                  <a:gd name="T0" fmla="+- 0 222 87"/>
                  <a:gd name="T1" fmla="*/ T0 w 163"/>
                  <a:gd name="T2" fmla="+- 0 2348 2231"/>
                  <a:gd name="T3" fmla="*/ 2348 h 169"/>
                  <a:gd name="T4" fmla="+- 0 220 87"/>
                  <a:gd name="T5" fmla="*/ T4 w 163"/>
                  <a:gd name="T6" fmla="+- 0 2349 2231"/>
                  <a:gd name="T7" fmla="*/ 2349 h 169"/>
                  <a:gd name="T8" fmla="+- 0 224 87"/>
                  <a:gd name="T9" fmla="*/ T8 w 163"/>
                  <a:gd name="T10" fmla="+- 0 2357 2231"/>
                  <a:gd name="T11" fmla="*/ 2357 h 169"/>
                  <a:gd name="T12" fmla="+- 0 227 87"/>
                  <a:gd name="T13" fmla="*/ T12 w 163"/>
                  <a:gd name="T14" fmla="+- 0 2362 2231"/>
                  <a:gd name="T15" fmla="*/ 2362 h 169"/>
                  <a:gd name="T16" fmla="+- 0 228 87"/>
                  <a:gd name="T17" fmla="*/ T16 w 163"/>
                  <a:gd name="T18" fmla="+- 0 2364 2231"/>
                  <a:gd name="T19" fmla="*/ 2364 h 169"/>
                  <a:gd name="T20" fmla="+- 0 231 87"/>
                  <a:gd name="T21" fmla="*/ T20 w 163"/>
                  <a:gd name="T22" fmla="+- 0 2369 2231"/>
                  <a:gd name="T23" fmla="*/ 2369 h 169"/>
                  <a:gd name="T24" fmla="+- 0 233 87"/>
                  <a:gd name="T25" fmla="*/ T24 w 163"/>
                  <a:gd name="T26" fmla="+- 0 2372 2231"/>
                  <a:gd name="T27" fmla="*/ 2372 h 169"/>
                  <a:gd name="T28" fmla="+- 0 203 87"/>
                  <a:gd name="T29" fmla="*/ T28 w 163"/>
                  <a:gd name="T30" fmla="+- 0 2375 2231"/>
                  <a:gd name="T31" fmla="*/ 2375 h 169"/>
                  <a:gd name="T32" fmla="+- 0 246 87"/>
                  <a:gd name="T33" fmla="*/ T32 w 163"/>
                  <a:gd name="T34" fmla="+- 0 2375 2231"/>
                  <a:gd name="T35" fmla="*/ 2375 h 169"/>
                  <a:gd name="T36" fmla="+- 0 240 87"/>
                  <a:gd name="T37" fmla="*/ T36 w 163"/>
                  <a:gd name="T38" fmla="+- 0 2367 2231"/>
                  <a:gd name="T39" fmla="*/ 2367 h 169"/>
                  <a:gd name="T40" fmla="+- 0 236 87"/>
                  <a:gd name="T41" fmla="*/ T40 w 163"/>
                  <a:gd name="T42" fmla="+- 0 2363 2231"/>
                  <a:gd name="T43" fmla="*/ 2363 h 169"/>
                  <a:gd name="T44" fmla="+- 0 228 87"/>
                  <a:gd name="T45" fmla="*/ T44 w 163"/>
                  <a:gd name="T46" fmla="+- 0 2354 2231"/>
                  <a:gd name="T47" fmla="*/ 2354 h 169"/>
                  <a:gd name="T48" fmla="+- 0 224 87"/>
                  <a:gd name="T49" fmla="*/ T48 w 163"/>
                  <a:gd name="T50" fmla="+- 0 2351 2231"/>
                  <a:gd name="T51" fmla="*/ 2351 h 169"/>
                  <a:gd name="T52" fmla="+- 0 222 87"/>
                  <a:gd name="T53" fmla="*/ T52 w 163"/>
                  <a:gd name="T54" fmla="+- 0 2348 2231"/>
                  <a:gd name="T55" fmla="*/ 234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3" h="169">
                    <a:moveTo>
                      <a:pt x="135" y="117"/>
                    </a:moveTo>
                    <a:lnTo>
                      <a:pt x="133" y="118"/>
                    </a:lnTo>
                    <a:lnTo>
                      <a:pt x="137" y="126"/>
                    </a:lnTo>
                    <a:lnTo>
                      <a:pt x="140" y="131"/>
                    </a:lnTo>
                    <a:lnTo>
                      <a:pt x="141" y="133"/>
                    </a:lnTo>
                    <a:lnTo>
                      <a:pt x="144" y="138"/>
                    </a:lnTo>
                    <a:lnTo>
                      <a:pt x="146" y="141"/>
                    </a:lnTo>
                    <a:lnTo>
                      <a:pt x="116" y="144"/>
                    </a:lnTo>
                    <a:lnTo>
                      <a:pt x="159" y="144"/>
                    </a:lnTo>
                    <a:lnTo>
                      <a:pt x="153" y="136"/>
                    </a:lnTo>
                    <a:lnTo>
                      <a:pt x="149" y="132"/>
                    </a:lnTo>
                    <a:lnTo>
                      <a:pt x="141" y="123"/>
                    </a:lnTo>
                    <a:lnTo>
                      <a:pt x="137" y="120"/>
                    </a:lnTo>
                    <a:lnTo>
                      <a:pt x="135" y="1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8" name="Freeform 535"/>
              <p:cNvSpPr/>
              <p:nvPr/>
            </p:nvSpPr>
            <p:spPr bwMode="auto">
              <a:xfrm>
                <a:off x="87" y="2231"/>
                <a:ext cx="163" cy="169"/>
              </a:xfrm>
              <a:custGeom>
                <a:gdLst>
                  <a:gd name="T0" fmla="+- 0 132 87"/>
                  <a:gd name="T1" fmla="*/ T0 w 163"/>
                  <a:gd name="T2" fmla="+- 0 2277 2231"/>
                  <a:gd name="T3" fmla="*/ 2277 h 169"/>
                  <a:gd name="T4" fmla="+- 0 124 87"/>
                  <a:gd name="T5" fmla="*/ T4 w 163"/>
                  <a:gd name="T6" fmla="+- 0 2277 2231"/>
                  <a:gd name="T7" fmla="*/ 2277 h 169"/>
                  <a:gd name="T8" fmla="+- 0 126 87"/>
                  <a:gd name="T9" fmla="*/ T8 w 163"/>
                  <a:gd name="T10" fmla="+- 0 2281 2231"/>
                  <a:gd name="T11" fmla="*/ 2281 h 169"/>
                  <a:gd name="T12" fmla="+- 0 127 87"/>
                  <a:gd name="T13" fmla="*/ T12 w 163"/>
                  <a:gd name="T14" fmla="+- 0 2284 2231"/>
                  <a:gd name="T15" fmla="*/ 2284 h 169"/>
                  <a:gd name="T16" fmla="+- 0 96 87"/>
                  <a:gd name="T17" fmla="*/ T16 w 163"/>
                  <a:gd name="T18" fmla="+- 0 2344 2231"/>
                  <a:gd name="T19" fmla="*/ 2344 h 169"/>
                  <a:gd name="T20" fmla="+- 0 87 87"/>
                  <a:gd name="T21" fmla="*/ T20 w 163"/>
                  <a:gd name="T22" fmla="+- 0 2356 2231"/>
                  <a:gd name="T23" fmla="*/ 2356 h 169"/>
                  <a:gd name="T24" fmla="+- 0 89 87"/>
                  <a:gd name="T25" fmla="*/ T24 w 163"/>
                  <a:gd name="T26" fmla="+- 0 2357 2231"/>
                  <a:gd name="T27" fmla="*/ 2357 h 169"/>
                  <a:gd name="T28" fmla="+- 0 130 87"/>
                  <a:gd name="T29" fmla="*/ T28 w 163"/>
                  <a:gd name="T30" fmla="+- 0 2310 2231"/>
                  <a:gd name="T31" fmla="*/ 2310 h 169"/>
                  <a:gd name="T32" fmla="+- 0 139 87"/>
                  <a:gd name="T33" fmla="*/ T32 w 163"/>
                  <a:gd name="T34" fmla="+- 0 2310 2231"/>
                  <a:gd name="T35" fmla="*/ 2310 h 169"/>
                  <a:gd name="T36" fmla="+- 0 138 87"/>
                  <a:gd name="T37" fmla="*/ T36 w 163"/>
                  <a:gd name="T38" fmla="+- 0 2297 2231"/>
                  <a:gd name="T39" fmla="*/ 2297 h 169"/>
                  <a:gd name="T40" fmla="+- 0 137 87"/>
                  <a:gd name="T41" fmla="*/ T40 w 163"/>
                  <a:gd name="T42" fmla="+- 0 2290 2231"/>
                  <a:gd name="T43" fmla="*/ 2290 h 169"/>
                  <a:gd name="T44" fmla="+- 0 133 87"/>
                  <a:gd name="T45" fmla="*/ T44 w 163"/>
                  <a:gd name="T46" fmla="+- 0 2280 2231"/>
                  <a:gd name="T47" fmla="*/ 2280 h 169"/>
                  <a:gd name="T48" fmla="+- 0 132 87"/>
                  <a:gd name="T49" fmla="*/ T48 w 163"/>
                  <a:gd name="T50" fmla="+- 0 2277 2231"/>
                  <a:gd name="T51" fmla="*/ 2277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3" h="169">
                    <a:moveTo>
                      <a:pt x="45" y="46"/>
                    </a:moveTo>
                    <a:lnTo>
                      <a:pt x="37" y="46"/>
                    </a:lnTo>
                    <a:lnTo>
                      <a:pt x="39" y="50"/>
                    </a:lnTo>
                    <a:lnTo>
                      <a:pt x="40" y="53"/>
                    </a:lnTo>
                    <a:lnTo>
                      <a:pt x="9" y="113"/>
                    </a:lnTo>
                    <a:lnTo>
                      <a:pt x="0" y="125"/>
                    </a:lnTo>
                    <a:lnTo>
                      <a:pt x="2" y="126"/>
                    </a:lnTo>
                    <a:lnTo>
                      <a:pt x="43" y="79"/>
                    </a:lnTo>
                    <a:lnTo>
                      <a:pt x="52" y="79"/>
                    </a:lnTo>
                    <a:lnTo>
                      <a:pt x="51" y="66"/>
                    </a:lnTo>
                    <a:lnTo>
                      <a:pt x="50" y="59"/>
                    </a:lnTo>
                    <a:lnTo>
                      <a:pt x="46" y="49"/>
                    </a:lnTo>
                    <a:lnTo>
                      <a:pt x="45"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9" name="Freeform 536"/>
              <p:cNvSpPr/>
              <p:nvPr/>
            </p:nvSpPr>
            <p:spPr bwMode="auto">
              <a:xfrm>
                <a:off x="87" y="2231"/>
                <a:ext cx="163" cy="169"/>
              </a:xfrm>
              <a:custGeom>
                <a:gdLst>
                  <a:gd name="T0" fmla="+- 0 160 87"/>
                  <a:gd name="T1" fmla="*/ T0 w 163"/>
                  <a:gd name="T2" fmla="+- 0 2265 2231"/>
                  <a:gd name="T3" fmla="*/ 2265 h 169"/>
                  <a:gd name="T4" fmla="+- 0 160 87"/>
                  <a:gd name="T5" fmla="*/ T4 w 163"/>
                  <a:gd name="T6" fmla="+- 0 2280 2231"/>
                  <a:gd name="T7" fmla="*/ 2280 h 169"/>
                  <a:gd name="T8" fmla="+- 0 161 87"/>
                  <a:gd name="T9" fmla="*/ T8 w 163"/>
                  <a:gd name="T10" fmla="+- 0 2326 2231"/>
                  <a:gd name="T11" fmla="*/ 2326 h 169"/>
                  <a:gd name="T12" fmla="+- 0 160 87"/>
                  <a:gd name="T13" fmla="*/ T12 w 163"/>
                  <a:gd name="T14" fmla="+- 0 2345 2231"/>
                  <a:gd name="T15" fmla="*/ 2345 h 169"/>
                  <a:gd name="T16" fmla="+- 0 164 87"/>
                  <a:gd name="T17" fmla="*/ T16 w 163"/>
                  <a:gd name="T18" fmla="+- 0 2344 2231"/>
                  <a:gd name="T19" fmla="*/ 2344 h 169"/>
                  <a:gd name="T20" fmla="+- 0 168 87"/>
                  <a:gd name="T21" fmla="*/ T20 w 163"/>
                  <a:gd name="T22" fmla="+- 0 2343 2231"/>
                  <a:gd name="T23" fmla="*/ 2343 h 169"/>
                  <a:gd name="T24" fmla="+- 0 170 87"/>
                  <a:gd name="T25" fmla="*/ T24 w 163"/>
                  <a:gd name="T26" fmla="+- 0 2340 2231"/>
                  <a:gd name="T27" fmla="*/ 2340 h 169"/>
                  <a:gd name="T28" fmla="+- 0 170 87"/>
                  <a:gd name="T29" fmla="*/ T28 w 163"/>
                  <a:gd name="T30" fmla="+- 0 2331 2231"/>
                  <a:gd name="T31" fmla="*/ 2331 h 169"/>
                  <a:gd name="T32" fmla="+- 0 237 87"/>
                  <a:gd name="T33" fmla="*/ T32 w 163"/>
                  <a:gd name="T34" fmla="+- 0 2331 2231"/>
                  <a:gd name="T35" fmla="*/ 2331 h 169"/>
                  <a:gd name="T36" fmla="+- 0 237 87"/>
                  <a:gd name="T37" fmla="*/ T36 w 163"/>
                  <a:gd name="T38" fmla="+- 0 2326 2231"/>
                  <a:gd name="T39" fmla="*/ 2326 h 169"/>
                  <a:gd name="T40" fmla="+- 0 170 87"/>
                  <a:gd name="T41" fmla="*/ T40 w 163"/>
                  <a:gd name="T42" fmla="+- 0 2326 2231"/>
                  <a:gd name="T43" fmla="*/ 2326 h 169"/>
                  <a:gd name="T44" fmla="+- 0 170 87"/>
                  <a:gd name="T45" fmla="*/ T44 w 163"/>
                  <a:gd name="T46" fmla="+- 0 2277 2231"/>
                  <a:gd name="T47" fmla="*/ 2277 h 169"/>
                  <a:gd name="T48" fmla="+- 0 240 87"/>
                  <a:gd name="T49" fmla="*/ T48 w 163"/>
                  <a:gd name="T50" fmla="+- 0 2277 2231"/>
                  <a:gd name="T51" fmla="*/ 2277 h 169"/>
                  <a:gd name="T52" fmla="+- 0 243 87"/>
                  <a:gd name="T53" fmla="*/ T52 w 163"/>
                  <a:gd name="T54" fmla="+- 0 2275 2231"/>
                  <a:gd name="T55" fmla="*/ 2275 h 169"/>
                  <a:gd name="T56" fmla="+- 0 243 87"/>
                  <a:gd name="T57" fmla="*/ T56 w 163"/>
                  <a:gd name="T58" fmla="+- 0 2275 2231"/>
                  <a:gd name="T59" fmla="*/ 2275 h 169"/>
                  <a:gd name="T60" fmla="+- 0 243 87"/>
                  <a:gd name="T61" fmla="*/ T60 w 163"/>
                  <a:gd name="T62" fmla="+- 0 2274 2231"/>
                  <a:gd name="T63" fmla="*/ 2274 h 169"/>
                  <a:gd name="T64" fmla="+- 0 243 87"/>
                  <a:gd name="T65" fmla="*/ T64 w 163"/>
                  <a:gd name="T66" fmla="+- 0 2273 2231"/>
                  <a:gd name="T67" fmla="*/ 2273 h 169"/>
                  <a:gd name="T68" fmla="+- 0 242 87"/>
                  <a:gd name="T69" fmla="*/ T68 w 163"/>
                  <a:gd name="T70" fmla="+- 0 2273 2231"/>
                  <a:gd name="T71" fmla="*/ 2273 h 169"/>
                  <a:gd name="T72" fmla="+- 0 172 87"/>
                  <a:gd name="T73" fmla="*/ T72 w 163"/>
                  <a:gd name="T74" fmla="+- 0 2273 2231"/>
                  <a:gd name="T75" fmla="*/ 2273 h 169"/>
                  <a:gd name="T76" fmla="+- 0 160 87"/>
                  <a:gd name="T77" fmla="*/ T76 w 163"/>
                  <a:gd name="T78" fmla="+- 0 2265 2231"/>
                  <a:gd name="T79" fmla="*/ 2265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3" h="169">
                    <a:moveTo>
                      <a:pt x="73" y="34"/>
                    </a:moveTo>
                    <a:lnTo>
                      <a:pt x="73" y="49"/>
                    </a:lnTo>
                    <a:lnTo>
                      <a:pt x="74" y="95"/>
                    </a:lnTo>
                    <a:lnTo>
                      <a:pt x="73" y="114"/>
                    </a:lnTo>
                    <a:lnTo>
                      <a:pt x="77" y="113"/>
                    </a:lnTo>
                    <a:lnTo>
                      <a:pt x="81" y="112"/>
                    </a:lnTo>
                    <a:lnTo>
                      <a:pt x="83" y="109"/>
                    </a:lnTo>
                    <a:lnTo>
                      <a:pt x="83" y="100"/>
                    </a:lnTo>
                    <a:lnTo>
                      <a:pt x="150" y="100"/>
                    </a:lnTo>
                    <a:lnTo>
                      <a:pt x="150" y="95"/>
                    </a:lnTo>
                    <a:lnTo>
                      <a:pt x="83" y="95"/>
                    </a:lnTo>
                    <a:lnTo>
                      <a:pt x="83" y="46"/>
                    </a:lnTo>
                    <a:lnTo>
                      <a:pt x="153" y="46"/>
                    </a:lnTo>
                    <a:lnTo>
                      <a:pt x="156" y="44"/>
                    </a:lnTo>
                    <a:lnTo>
                      <a:pt x="156" y="43"/>
                    </a:lnTo>
                    <a:lnTo>
                      <a:pt x="156" y="42"/>
                    </a:lnTo>
                    <a:lnTo>
                      <a:pt x="155" y="42"/>
                    </a:lnTo>
                    <a:lnTo>
                      <a:pt x="85" y="42"/>
                    </a:lnTo>
                    <a:lnTo>
                      <a:pt x="73"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0" name="Freeform 537"/>
              <p:cNvSpPr/>
              <p:nvPr/>
            </p:nvSpPr>
            <p:spPr bwMode="auto">
              <a:xfrm>
                <a:off x="87" y="2231"/>
                <a:ext cx="163" cy="169"/>
              </a:xfrm>
              <a:custGeom>
                <a:gdLst>
                  <a:gd name="T0" fmla="+- 0 237 87"/>
                  <a:gd name="T1" fmla="*/ T0 w 163"/>
                  <a:gd name="T2" fmla="+- 0 2331 2231"/>
                  <a:gd name="T3" fmla="*/ 2331 h 169"/>
                  <a:gd name="T4" fmla="+- 0 226 87"/>
                  <a:gd name="T5" fmla="*/ T4 w 163"/>
                  <a:gd name="T6" fmla="+- 0 2331 2231"/>
                  <a:gd name="T7" fmla="*/ 2331 h 169"/>
                  <a:gd name="T8" fmla="+- 0 226 87"/>
                  <a:gd name="T9" fmla="*/ T8 w 163"/>
                  <a:gd name="T10" fmla="+- 0 2342 2231"/>
                  <a:gd name="T11" fmla="*/ 2342 h 169"/>
                  <a:gd name="T12" fmla="+- 0 231 87"/>
                  <a:gd name="T13" fmla="*/ T12 w 163"/>
                  <a:gd name="T14" fmla="+- 0 2340 2231"/>
                  <a:gd name="T15" fmla="*/ 2340 h 169"/>
                  <a:gd name="T16" fmla="+- 0 235 87"/>
                  <a:gd name="T17" fmla="*/ T16 w 163"/>
                  <a:gd name="T18" fmla="+- 0 2338 2231"/>
                  <a:gd name="T19" fmla="*/ 2338 h 169"/>
                  <a:gd name="T20" fmla="+- 0 238 87"/>
                  <a:gd name="T21" fmla="*/ T20 w 163"/>
                  <a:gd name="T22" fmla="+- 0 2335 2231"/>
                  <a:gd name="T23" fmla="*/ 2335 h 169"/>
                  <a:gd name="T24" fmla="+- 0 237 87"/>
                  <a:gd name="T25" fmla="*/ T24 w 163"/>
                  <a:gd name="T26" fmla="+- 0 2331 2231"/>
                  <a:gd name="T27" fmla="*/ 2331 h 169"/>
                </a:gdLst>
                <a:cxnLst>
                  <a:cxn ang="0">
                    <a:pos x="T1" y="T3"/>
                  </a:cxn>
                  <a:cxn ang="0">
                    <a:pos x="T5" y="T7"/>
                  </a:cxn>
                  <a:cxn ang="0">
                    <a:pos x="T9" y="T11"/>
                  </a:cxn>
                  <a:cxn ang="0">
                    <a:pos x="T13" y="T15"/>
                  </a:cxn>
                  <a:cxn ang="0">
                    <a:pos x="T17" y="T19"/>
                  </a:cxn>
                  <a:cxn ang="0">
                    <a:pos x="T21" y="T23"/>
                  </a:cxn>
                  <a:cxn ang="0">
                    <a:pos x="T25" y="T27"/>
                  </a:cxn>
                </a:cxnLst>
                <a:rect l="0" t="0" r="r" b="b"/>
                <a:pathLst>
                  <a:path w="163" h="169">
                    <a:moveTo>
                      <a:pt x="150" y="100"/>
                    </a:moveTo>
                    <a:lnTo>
                      <a:pt x="139" y="100"/>
                    </a:lnTo>
                    <a:lnTo>
                      <a:pt x="139" y="111"/>
                    </a:lnTo>
                    <a:lnTo>
                      <a:pt x="144" y="109"/>
                    </a:lnTo>
                    <a:lnTo>
                      <a:pt x="148" y="107"/>
                    </a:lnTo>
                    <a:lnTo>
                      <a:pt x="151" y="104"/>
                    </a:lnTo>
                    <a:lnTo>
                      <a:pt x="150" y="1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1" name="Freeform 538"/>
              <p:cNvSpPr/>
              <p:nvPr/>
            </p:nvSpPr>
            <p:spPr bwMode="auto">
              <a:xfrm>
                <a:off x="87" y="2231"/>
                <a:ext cx="163" cy="169"/>
              </a:xfrm>
              <a:custGeom>
                <a:gdLst>
                  <a:gd name="T0" fmla="+- 0 203 87"/>
                  <a:gd name="T1" fmla="*/ T0 w 163"/>
                  <a:gd name="T2" fmla="+- 0 2277 2231"/>
                  <a:gd name="T3" fmla="*/ 2277 h 169"/>
                  <a:gd name="T4" fmla="+- 0 192 87"/>
                  <a:gd name="T5" fmla="*/ T4 w 163"/>
                  <a:gd name="T6" fmla="+- 0 2277 2231"/>
                  <a:gd name="T7" fmla="*/ 2277 h 169"/>
                  <a:gd name="T8" fmla="+- 0 192 87"/>
                  <a:gd name="T9" fmla="*/ T8 w 163"/>
                  <a:gd name="T10" fmla="+- 0 2326 2231"/>
                  <a:gd name="T11" fmla="*/ 2326 h 169"/>
                  <a:gd name="T12" fmla="+- 0 203 87"/>
                  <a:gd name="T13" fmla="*/ T12 w 163"/>
                  <a:gd name="T14" fmla="+- 0 2326 2231"/>
                  <a:gd name="T15" fmla="*/ 2326 h 169"/>
                  <a:gd name="T16" fmla="+- 0 203 87"/>
                  <a:gd name="T17" fmla="*/ T16 w 163"/>
                  <a:gd name="T18" fmla="+- 0 2277 2231"/>
                  <a:gd name="T19" fmla="*/ 2277 h 169"/>
                </a:gdLst>
                <a:cxnLst>
                  <a:cxn ang="0">
                    <a:pos x="T1" y="T3"/>
                  </a:cxn>
                  <a:cxn ang="0">
                    <a:pos x="T5" y="T7"/>
                  </a:cxn>
                  <a:cxn ang="0">
                    <a:pos x="T9" y="T11"/>
                  </a:cxn>
                  <a:cxn ang="0">
                    <a:pos x="T13" y="T15"/>
                  </a:cxn>
                  <a:cxn ang="0">
                    <a:pos x="T17" y="T19"/>
                  </a:cxn>
                </a:cxnLst>
                <a:rect l="0" t="0" r="r" b="b"/>
                <a:pathLst>
                  <a:path w="163" h="169">
                    <a:moveTo>
                      <a:pt x="116" y="46"/>
                    </a:moveTo>
                    <a:lnTo>
                      <a:pt x="105" y="46"/>
                    </a:lnTo>
                    <a:lnTo>
                      <a:pt x="105" y="95"/>
                    </a:lnTo>
                    <a:lnTo>
                      <a:pt x="116" y="95"/>
                    </a:lnTo>
                    <a:lnTo>
                      <a:pt x="116"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2" name="Freeform 539"/>
              <p:cNvSpPr/>
              <p:nvPr/>
            </p:nvSpPr>
            <p:spPr bwMode="auto">
              <a:xfrm>
                <a:off x="87" y="2231"/>
                <a:ext cx="163" cy="169"/>
              </a:xfrm>
              <a:custGeom>
                <a:gdLst>
                  <a:gd name="T0" fmla="+- 0 240 87"/>
                  <a:gd name="T1" fmla="*/ T0 w 163"/>
                  <a:gd name="T2" fmla="+- 0 2277 2231"/>
                  <a:gd name="T3" fmla="*/ 2277 h 169"/>
                  <a:gd name="T4" fmla="+- 0 226 87"/>
                  <a:gd name="T5" fmla="*/ T4 w 163"/>
                  <a:gd name="T6" fmla="+- 0 2277 2231"/>
                  <a:gd name="T7" fmla="*/ 2277 h 169"/>
                  <a:gd name="T8" fmla="+- 0 226 87"/>
                  <a:gd name="T9" fmla="*/ T8 w 163"/>
                  <a:gd name="T10" fmla="+- 0 2326 2231"/>
                  <a:gd name="T11" fmla="*/ 2326 h 169"/>
                  <a:gd name="T12" fmla="+- 0 237 87"/>
                  <a:gd name="T13" fmla="*/ T12 w 163"/>
                  <a:gd name="T14" fmla="+- 0 2326 2231"/>
                  <a:gd name="T15" fmla="*/ 2326 h 169"/>
                  <a:gd name="T16" fmla="+- 0 237 87"/>
                  <a:gd name="T17" fmla="*/ T16 w 163"/>
                  <a:gd name="T18" fmla="+- 0 2319 2231"/>
                  <a:gd name="T19" fmla="*/ 2319 h 169"/>
                  <a:gd name="T20" fmla="+- 0 237 87"/>
                  <a:gd name="T21" fmla="*/ T20 w 163"/>
                  <a:gd name="T22" fmla="+- 0 2280 2231"/>
                  <a:gd name="T23" fmla="*/ 2280 h 169"/>
                  <a:gd name="T24" fmla="+- 0 240 87"/>
                  <a:gd name="T25" fmla="*/ T24 w 163"/>
                  <a:gd name="T26" fmla="+- 0 2277 2231"/>
                  <a:gd name="T27" fmla="*/ 2277 h 169"/>
                </a:gdLst>
                <a:cxnLst>
                  <a:cxn ang="0">
                    <a:pos x="T1" y="T3"/>
                  </a:cxn>
                  <a:cxn ang="0">
                    <a:pos x="T5" y="T7"/>
                  </a:cxn>
                  <a:cxn ang="0">
                    <a:pos x="T9" y="T11"/>
                  </a:cxn>
                  <a:cxn ang="0">
                    <a:pos x="T13" y="T15"/>
                  </a:cxn>
                  <a:cxn ang="0">
                    <a:pos x="T17" y="T19"/>
                  </a:cxn>
                  <a:cxn ang="0">
                    <a:pos x="T21" y="T23"/>
                  </a:cxn>
                  <a:cxn ang="0">
                    <a:pos x="T25" y="T27"/>
                  </a:cxn>
                </a:cxnLst>
                <a:rect l="0" t="0" r="r" b="b"/>
                <a:pathLst>
                  <a:path w="163" h="169">
                    <a:moveTo>
                      <a:pt x="153" y="46"/>
                    </a:moveTo>
                    <a:lnTo>
                      <a:pt x="139" y="46"/>
                    </a:lnTo>
                    <a:lnTo>
                      <a:pt x="139" y="95"/>
                    </a:lnTo>
                    <a:lnTo>
                      <a:pt x="150" y="95"/>
                    </a:lnTo>
                    <a:lnTo>
                      <a:pt x="150" y="88"/>
                    </a:lnTo>
                    <a:lnTo>
                      <a:pt x="150" y="49"/>
                    </a:lnTo>
                    <a:lnTo>
                      <a:pt x="153"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3" name="Freeform 540"/>
              <p:cNvSpPr/>
              <p:nvPr/>
            </p:nvSpPr>
            <p:spPr bwMode="auto">
              <a:xfrm>
                <a:off x="87" y="2231"/>
                <a:ext cx="163" cy="169"/>
              </a:xfrm>
              <a:custGeom>
                <a:gdLst>
                  <a:gd name="T0" fmla="+- 0 95 87"/>
                  <a:gd name="T1" fmla="*/ T0 w 163"/>
                  <a:gd name="T2" fmla="+- 0 2245 2231"/>
                  <a:gd name="T3" fmla="*/ 2245 h 169"/>
                  <a:gd name="T4" fmla="+- 0 93 87"/>
                  <a:gd name="T5" fmla="*/ T4 w 163"/>
                  <a:gd name="T6" fmla="+- 0 2247 2231"/>
                  <a:gd name="T7" fmla="*/ 2247 h 169"/>
                  <a:gd name="T8" fmla="+- 0 102 87"/>
                  <a:gd name="T9" fmla="*/ T8 w 163"/>
                  <a:gd name="T10" fmla="+- 0 2254 2231"/>
                  <a:gd name="T11" fmla="*/ 2254 h 169"/>
                  <a:gd name="T12" fmla="+- 0 107 87"/>
                  <a:gd name="T13" fmla="*/ T12 w 163"/>
                  <a:gd name="T14" fmla="+- 0 2258 2231"/>
                  <a:gd name="T15" fmla="*/ 2258 h 169"/>
                  <a:gd name="T16" fmla="+- 0 113 87"/>
                  <a:gd name="T17" fmla="*/ T16 w 163"/>
                  <a:gd name="T18" fmla="+- 0 2263 2231"/>
                  <a:gd name="T19" fmla="*/ 2263 h 169"/>
                  <a:gd name="T20" fmla="+- 0 116 87"/>
                  <a:gd name="T21" fmla="*/ T20 w 163"/>
                  <a:gd name="T22" fmla="+- 0 2266 2231"/>
                  <a:gd name="T23" fmla="*/ 2266 h 169"/>
                  <a:gd name="T24" fmla="+- 0 119 87"/>
                  <a:gd name="T25" fmla="*/ T24 w 163"/>
                  <a:gd name="T26" fmla="+- 0 2270 2231"/>
                  <a:gd name="T27" fmla="*/ 2270 h 169"/>
                  <a:gd name="T28" fmla="+- 0 115 87"/>
                  <a:gd name="T29" fmla="*/ T28 w 163"/>
                  <a:gd name="T30" fmla="+- 0 2274 2231"/>
                  <a:gd name="T31" fmla="*/ 2274 h 169"/>
                  <a:gd name="T32" fmla="+- 0 109 87"/>
                  <a:gd name="T33" fmla="*/ T32 w 163"/>
                  <a:gd name="T34" fmla="+- 0 2280 2231"/>
                  <a:gd name="T35" fmla="*/ 2280 h 169"/>
                  <a:gd name="T36" fmla="+- 0 87 87"/>
                  <a:gd name="T37" fmla="*/ T36 w 163"/>
                  <a:gd name="T38" fmla="+- 0 2299 2231"/>
                  <a:gd name="T39" fmla="*/ 2299 h 169"/>
                  <a:gd name="T40" fmla="+- 0 89 87"/>
                  <a:gd name="T41" fmla="*/ T40 w 163"/>
                  <a:gd name="T42" fmla="+- 0 2301 2231"/>
                  <a:gd name="T43" fmla="*/ 2301 h 169"/>
                  <a:gd name="T44" fmla="+- 0 106 87"/>
                  <a:gd name="T45" fmla="*/ T44 w 163"/>
                  <a:gd name="T46" fmla="+- 0 2289 2231"/>
                  <a:gd name="T47" fmla="*/ 2289 h 169"/>
                  <a:gd name="T48" fmla="+- 0 119 87"/>
                  <a:gd name="T49" fmla="*/ T48 w 163"/>
                  <a:gd name="T50" fmla="+- 0 2280 2231"/>
                  <a:gd name="T51" fmla="*/ 2280 h 169"/>
                  <a:gd name="T52" fmla="+- 0 121 87"/>
                  <a:gd name="T53" fmla="*/ T52 w 163"/>
                  <a:gd name="T54" fmla="+- 0 2279 2231"/>
                  <a:gd name="T55" fmla="*/ 2279 h 169"/>
                  <a:gd name="T56" fmla="+- 0 124 87"/>
                  <a:gd name="T57" fmla="*/ T56 w 163"/>
                  <a:gd name="T58" fmla="+- 0 2277 2231"/>
                  <a:gd name="T59" fmla="*/ 2277 h 169"/>
                  <a:gd name="T60" fmla="+- 0 132 87"/>
                  <a:gd name="T61" fmla="*/ T60 w 163"/>
                  <a:gd name="T62" fmla="+- 0 2277 2231"/>
                  <a:gd name="T63" fmla="*/ 2277 h 169"/>
                  <a:gd name="T64" fmla="+- 0 130 87"/>
                  <a:gd name="T65" fmla="*/ T64 w 163"/>
                  <a:gd name="T66" fmla="+- 0 2272 2231"/>
                  <a:gd name="T67" fmla="*/ 2272 h 169"/>
                  <a:gd name="T68" fmla="+- 0 138 87"/>
                  <a:gd name="T69" fmla="*/ T68 w 163"/>
                  <a:gd name="T70" fmla="+- 0 2265 2231"/>
                  <a:gd name="T71" fmla="*/ 2265 h 169"/>
                  <a:gd name="T72" fmla="+- 0 124 87"/>
                  <a:gd name="T73" fmla="*/ T72 w 163"/>
                  <a:gd name="T74" fmla="+- 0 2265 2231"/>
                  <a:gd name="T75" fmla="*/ 2265 h 169"/>
                  <a:gd name="T76" fmla="+- 0 115 87"/>
                  <a:gd name="T77" fmla="*/ T76 w 163"/>
                  <a:gd name="T78" fmla="+- 0 2257 2231"/>
                  <a:gd name="T79" fmla="*/ 2257 h 169"/>
                  <a:gd name="T80" fmla="+- 0 105 87"/>
                  <a:gd name="T81" fmla="*/ T80 w 163"/>
                  <a:gd name="T82" fmla="+- 0 2250 2231"/>
                  <a:gd name="T83" fmla="*/ 2250 h 169"/>
                  <a:gd name="T84" fmla="+- 0 95 87"/>
                  <a:gd name="T85" fmla="*/ T84 w 163"/>
                  <a:gd name="T86" fmla="+- 0 2245 2231"/>
                  <a:gd name="T87" fmla="*/ 2245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63" h="169">
                    <a:moveTo>
                      <a:pt x="8" y="14"/>
                    </a:moveTo>
                    <a:lnTo>
                      <a:pt x="6" y="16"/>
                    </a:lnTo>
                    <a:lnTo>
                      <a:pt x="15" y="23"/>
                    </a:lnTo>
                    <a:lnTo>
                      <a:pt x="20" y="27"/>
                    </a:lnTo>
                    <a:lnTo>
                      <a:pt x="26" y="32"/>
                    </a:lnTo>
                    <a:lnTo>
                      <a:pt x="29" y="35"/>
                    </a:lnTo>
                    <a:lnTo>
                      <a:pt x="32" y="39"/>
                    </a:lnTo>
                    <a:lnTo>
                      <a:pt x="28" y="43"/>
                    </a:lnTo>
                    <a:lnTo>
                      <a:pt x="22" y="49"/>
                    </a:lnTo>
                    <a:lnTo>
                      <a:pt x="0" y="68"/>
                    </a:lnTo>
                    <a:lnTo>
                      <a:pt x="2" y="70"/>
                    </a:lnTo>
                    <a:lnTo>
                      <a:pt x="19" y="58"/>
                    </a:lnTo>
                    <a:lnTo>
                      <a:pt x="32" y="49"/>
                    </a:lnTo>
                    <a:lnTo>
                      <a:pt x="34" y="48"/>
                    </a:lnTo>
                    <a:lnTo>
                      <a:pt x="37" y="46"/>
                    </a:lnTo>
                    <a:lnTo>
                      <a:pt x="45" y="46"/>
                    </a:lnTo>
                    <a:lnTo>
                      <a:pt x="43" y="41"/>
                    </a:lnTo>
                    <a:lnTo>
                      <a:pt x="51" y="34"/>
                    </a:lnTo>
                    <a:lnTo>
                      <a:pt x="37" y="34"/>
                    </a:lnTo>
                    <a:lnTo>
                      <a:pt x="28" y="26"/>
                    </a:lnTo>
                    <a:lnTo>
                      <a:pt x="18" y="19"/>
                    </a:lnTo>
                    <a:lnTo>
                      <a:pt x="8"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4" name="Freeform 541"/>
              <p:cNvSpPr/>
              <p:nvPr/>
            </p:nvSpPr>
            <p:spPr bwMode="auto">
              <a:xfrm>
                <a:off x="87" y="2231"/>
                <a:ext cx="163" cy="169"/>
              </a:xfrm>
              <a:custGeom>
                <a:gdLst>
                  <a:gd name="T0" fmla="+- 0 191 87"/>
                  <a:gd name="T1" fmla="*/ T0 w 163"/>
                  <a:gd name="T2" fmla="+- 0 2231 2231"/>
                  <a:gd name="T3" fmla="*/ 2231 h 169"/>
                  <a:gd name="T4" fmla="+- 0 192 87"/>
                  <a:gd name="T5" fmla="*/ T4 w 163"/>
                  <a:gd name="T6" fmla="+- 0 2250 2231"/>
                  <a:gd name="T7" fmla="*/ 2250 h 169"/>
                  <a:gd name="T8" fmla="+- 0 192 87"/>
                  <a:gd name="T9" fmla="*/ T8 w 163"/>
                  <a:gd name="T10" fmla="+- 0 2273 2231"/>
                  <a:gd name="T11" fmla="*/ 2273 h 169"/>
                  <a:gd name="T12" fmla="+- 0 203 87"/>
                  <a:gd name="T13" fmla="*/ T12 w 163"/>
                  <a:gd name="T14" fmla="+- 0 2273 2231"/>
                  <a:gd name="T15" fmla="*/ 2273 h 169"/>
                  <a:gd name="T16" fmla="+- 0 203 87"/>
                  <a:gd name="T17" fmla="*/ T16 w 163"/>
                  <a:gd name="T18" fmla="+- 0 2245 2231"/>
                  <a:gd name="T19" fmla="*/ 2245 h 169"/>
                  <a:gd name="T20" fmla="+- 0 208 87"/>
                  <a:gd name="T21" fmla="*/ T20 w 163"/>
                  <a:gd name="T22" fmla="+- 0 2242 2231"/>
                  <a:gd name="T23" fmla="*/ 2242 h 169"/>
                  <a:gd name="T24" fmla="+- 0 209 87"/>
                  <a:gd name="T25" fmla="*/ T24 w 163"/>
                  <a:gd name="T26" fmla="+- 0 2241 2231"/>
                  <a:gd name="T27" fmla="*/ 2241 h 169"/>
                  <a:gd name="T28" fmla="+- 0 210 87"/>
                  <a:gd name="T29" fmla="*/ T28 w 163"/>
                  <a:gd name="T30" fmla="+- 0 2240 2231"/>
                  <a:gd name="T31" fmla="*/ 2240 h 169"/>
                  <a:gd name="T32" fmla="+- 0 210 87"/>
                  <a:gd name="T33" fmla="*/ T32 w 163"/>
                  <a:gd name="T34" fmla="+- 0 2239 2231"/>
                  <a:gd name="T35" fmla="*/ 2239 h 169"/>
                  <a:gd name="T36" fmla="+- 0 209 87"/>
                  <a:gd name="T37" fmla="*/ T36 w 163"/>
                  <a:gd name="T38" fmla="+- 0 2239 2231"/>
                  <a:gd name="T39" fmla="*/ 2239 h 169"/>
                  <a:gd name="T40" fmla="+- 0 207 87"/>
                  <a:gd name="T41" fmla="*/ T40 w 163"/>
                  <a:gd name="T42" fmla="+- 0 2238 2231"/>
                  <a:gd name="T43" fmla="*/ 2238 h 169"/>
                  <a:gd name="T44" fmla="+- 0 191 87"/>
                  <a:gd name="T45" fmla="*/ T44 w 163"/>
                  <a:gd name="T46" fmla="+- 0 2231 2231"/>
                  <a:gd name="T47" fmla="*/ 223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69">
                    <a:moveTo>
                      <a:pt x="104" y="0"/>
                    </a:moveTo>
                    <a:lnTo>
                      <a:pt x="105" y="19"/>
                    </a:lnTo>
                    <a:lnTo>
                      <a:pt x="105" y="42"/>
                    </a:lnTo>
                    <a:lnTo>
                      <a:pt x="116" y="42"/>
                    </a:lnTo>
                    <a:lnTo>
                      <a:pt x="116" y="14"/>
                    </a:lnTo>
                    <a:lnTo>
                      <a:pt x="121" y="11"/>
                    </a:lnTo>
                    <a:lnTo>
                      <a:pt x="122" y="10"/>
                    </a:lnTo>
                    <a:lnTo>
                      <a:pt x="123" y="9"/>
                    </a:lnTo>
                    <a:lnTo>
                      <a:pt x="123" y="8"/>
                    </a:lnTo>
                    <a:lnTo>
                      <a:pt x="122" y="8"/>
                    </a:lnTo>
                    <a:lnTo>
                      <a:pt x="120" y="7"/>
                    </a:lnTo>
                    <a:lnTo>
                      <a:pt x="10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5" name="Freeform 542"/>
              <p:cNvSpPr/>
              <p:nvPr/>
            </p:nvSpPr>
            <p:spPr bwMode="auto">
              <a:xfrm>
                <a:off x="87" y="2231"/>
                <a:ext cx="163" cy="169"/>
              </a:xfrm>
              <a:custGeom>
                <a:gdLst>
                  <a:gd name="T0" fmla="+- 0 230 87"/>
                  <a:gd name="T1" fmla="*/ T0 w 163"/>
                  <a:gd name="T2" fmla="+- 0 2264 2231"/>
                  <a:gd name="T3" fmla="*/ 2264 h 169"/>
                  <a:gd name="T4" fmla="+- 0 225 87"/>
                  <a:gd name="T5" fmla="*/ T4 w 163"/>
                  <a:gd name="T6" fmla="+- 0 2273 2231"/>
                  <a:gd name="T7" fmla="*/ 2273 h 169"/>
                  <a:gd name="T8" fmla="+- 0 242 87"/>
                  <a:gd name="T9" fmla="*/ T8 w 163"/>
                  <a:gd name="T10" fmla="+- 0 2273 2231"/>
                  <a:gd name="T11" fmla="*/ 2273 h 169"/>
                  <a:gd name="T12" fmla="+- 0 241 87"/>
                  <a:gd name="T13" fmla="*/ T12 w 163"/>
                  <a:gd name="T14" fmla="+- 0 2272 2231"/>
                  <a:gd name="T15" fmla="*/ 2272 h 169"/>
                  <a:gd name="T16" fmla="+- 0 230 87"/>
                  <a:gd name="T17" fmla="*/ T16 w 163"/>
                  <a:gd name="T18" fmla="+- 0 2264 2231"/>
                  <a:gd name="T19" fmla="*/ 2264 h 169"/>
                </a:gdLst>
                <a:cxnLst>
                  <a:cxn ang="0">
                    <a:pos x="T1" y="T3"/>
                  </a:cxn>
                  <a:cxn ang="0">
                    <a:pos x="T5" y="T7"/>
                  </a:cxn>
                  <a:cxn ang="0">
                    <a:pos x="T9" y="T11"/>
                  </a:cxn>
                  <a:cxn ang="0">
                    <a:pos x="T13" y="T15"/>
                  </a:cxn>
                  <a:cxn ang="0">
                    <a:pos x="T17" y="T19"/>
                  </a:cxn>
                </a:cxnLst>
                <a:rect l="0" t="0" r="r" b="b"/>
                <a:pathLst>
                  <a:path w="163" h="169">
                    <a:moveTo>
                      <a:pt x="143" y="33"/>
                    </a:moveTo>
                    <a:lnTo>
                      <a:pt x="138" y="42"/>
                    </a:lnTo>
                    <a:lnTo>
                      <a:pt x="155" y="42"/>
                    </a:lnTo>
                    <a:lnTo>
                      <a:pt x="154" y="41"/>
                    </a:lnTo>
                    <a:lnTo>
                      <a:pt x="143"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6" name="Freeform 543"/>
              <p:cNvSpPr/>
              <p:nvPr/>
            </p:nvSpPr>
            <p:spPr bwMode="auto">
              <a:xfrm>
                <a:off x="87" y="2231"/>
                <a:ext cx="163" cy="169"/>
              </a:xfrm>
              <a:custGeom>
                <a:gdLst>
                  <a:gd name="T0" fmla="+- 0 146 87"/>
                  <a:gd name="T1" fmla="*/ T0 w 163"/>
                  <a:gd name="T2" fmla="+- 0 2240 2231"/>
                  <a:gd name="T3" fmla="*/ 2240 h 169"/>
                  <a:gd name="T4" fmla="+- 0 139 87"/>
                  <a:gd name="T5" fmla="*/ T4 w 163"/>
                  <a:gd name="T6" fmla="+- 0 2250 2231"/>
                  <a:gd name="T7" fmla="*/ 2250 h 169"/>
                  <a:gd name="T8" fmla="+- 0 131 87"/>
                  <a:gd name="T9" fmla="*/ T8 w 163"/>
                  <a:gd name="T10" fmla="+- 0 2258 2231"/>
                  <a:gd name="T11" fmla="*/ 2258 h 169"/>
                  <a:gd name="T12" fmla="+- 0 124 87"/>
                  <a:gd name="T13" fmla="*/ T12 w 163"/>
                  <a:gd name="T14" fmla="+- 0 2265 2231"/>
                  <a:gd name="T15" fmla="*/ 2265 h 169"/>
                  <a:gd name="T16" fmla="+- 0 138 87"/>
                  <a:gd name="T17" fmla="*/ T16 w 163"/>
                  <a:gd name="T18" fmla="+- 0 2265 2231"/>
                  <a:gd name="T19" fmla="*/ 2265 h 169"/>
                  <a:gd name="T20" fmla="+- 0 141 87"/>
                  <a:gd name="T21" fmla="*/ T20 w 163"/>
                  <a:gd name="T22" fmla="+- 0 2263 2231"/>
                  <a:gd name="T23" fmla="*/ 2263 h 169"/>
                  <a:gd name="T24" fmla="+- 0 148 87"/>
                  <a:gd name="T25" fmla="*/ T24 w 163"/>
                  <a:gd name="T26" fmla="+- 0 2257 2231"/>
                  <a:gd name="T27" fmla="*/ 2257 h 169"/>
                  <a:gd name="T28" fmla="+- 0 151 87"/>
                  <a:gd name="T29" fmla="*/ T28 w 163"/>
                  <a:gd name="T30" fmla="+- 0 2255 2231"/>
                  <a:gd name="T31" fmla="*/ 2255 h 169"/>
                  <a:gd name="T32" fmla="+- 0 158 87"/>
                  <a:gd name="T33" fmla="*/ T32 w 163"/>
                  <a:gd name="T34" fmla="+- 0 2255 2231"/>
                  <a:gd name="T35" fmla="*/ 2255 h 169"/>
                  <a:gd name="T36" fmla="+- 0 157 87"/>
                  <a:gd name="T37" fmla="*/ T36 w 163"/>
                  <a:gd name="T38" fmla="+- 0 2254 2231"/>
                  <a:gd name="T39" fmla="*/ 2254 h 169"/>
                  <a:gd name="T40" fmla="+- 0 156 87"/>
                  <a:gd name="T41" fmla="*/ T40 w 163"/>
                  <a:gd name="T42" fmla="+- 0 2253 2231"/>
                  <a:gd name="T43" fmla="*/ 2253 h 169"/>
                  <a:gd name="T44" fmla="+- 0 146 87"/>
                  <a:gd name="T45" fmla="*/ T44 w 163"/>
                  <a:gd name="T46" fmla="+- 0 2240 2231"/>
                  <a:gd name="T47" fmla="*/ 224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69">
                    <a:moveTo>
                      <a:pt x="59" y="9"/>
                    </a:moveTo>
                    <a:lnTo>
                      <a:pt x="52" y="19"/>
                    </a:lnTo>
                    <a:lnTo>
                      <a:pt x="44" y="27"/>
                    </a:lnTo>
                    <a:lnTo>
                      <a:pt x="37" y="34"/>
                    </a:lnTo>
                    <a:lnTo>
                      <a:pt x="51" y="34"/>
                    </a:lnTo>
                    <a:lnTo>
                      <a:pt x="54" y="32"/>
                    </a:lnTo>
                    <a:lnTo>
                      <a:pt x="61" y="26"/>
                    </a:lnTo>
                    <a:lnTo>
                      <a:pt x="64" y="24"/>
                    </a:lnTo>
                    <a:lnTo>
                      <a:pt x="71" y="24"/>
                    </a:lnTo>
                    <a:lnTo>
                      <a:pt x="70" y="23"/>
                    </a:lnTo>
                    <a:lnTo>
                      <a:pt x="69" y="22"/>
                    </a:lnTo>
                    <a:lnTo>
                      <a:pt x="59"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7" name="Freeform 544"/>
              <p:cNvSpPr/>
              <p:nvPr/>
            </p:nvSpPr>
            <p:spPr bwMode="auto">
              <a:xfrm>
                <a:off x="87" y="2231"/>
                <a:ext cx="163" cy="169"/>
              </a:xfrm>
              <a:custGeom>
                <a:gdLst>
                  <a:gd name="T0" fmla="+- 0 158 87"/>
                  <a:gd name="T1" fmla="*/ T0 w 163"/>
                  <a:gd name="T2" fmla="+- 0 2255 2231"/>
                  <a:gd name="T3" fmla="*/ 2255 h 169"/>
                  <a:gd name="T4" fmla="+- 0 151 87"/>
                  <a:gd name="T5" fmla="*/ T4 w 163"/>
                  <a:gd name="T6" fmla="+- 0 2255 2231"/>
                  <a:gd name="T7" fmla="*/ 2255 h 169"/>
                  <a:gd name="T8" fmla="+- 0 156 87"/>
                  <a:gd name="T9" fmla="*/ T8 w 163"/>
                  <a:gd name="T10" fmla="+- 0 2255 2231"/>
                  <a:gd name="T11" fmla="*/ 2255 h 169"/>
                  <a:gd name="T12" fmla="+- 0 158 87"/>
                  <a:gd name="T13" fmla="*/ T12 w 163"/>
                  <a:gd name="T14" fmla="+- 0 2255 2231"/>
                  <a:gd name="T15" fmla="*/ 2255 h 169"/>
                  <a:gd name="T16" fmla="+- 0 158 87"/>
                  <a:gd name="T17" fmla="*/ T16 w 163"/>
                  <a:gd name="T18" fmla="+- 0 2255 2231"/>
                  <a:gd name="T19" fmla="*/ 2255 h 169"/>
                </a:gdLst>
                <a:cxnLst>
                  <a:cxn ang="0">
                    <a:pos x="T1" y="T3"/>
                  </a:cxn>
                  <a:cxn ang="0">
                    <a:pos x="T5" y="T7"/>
                  </a:cxn>
                  <a:cxn ang="0">
                    <a:pos x="T9" y="T11"/>
                  </a:cxn>
                  <a:cxn ang="0">
                    <a:pos x="T13" y="T15"/>
                  </a:cxn>
                  <a:cxn ang="0">
                    <a:pos x="T17" y="T19"/>
                  </a:cxn>
                </a:cxnLst>
                <a:rect l="0" t="0" r="r" b="b"/>
                <a:pathLst>
                  <a:path w="163" h="169">
                    <a:moveTo>
                      <a:pt x="71" y="24"/>
                    </a:moveTo>
                    <a:lnTo>
                      <a:pt x="64" y="24"/>
                    </a:lnTo>
                    <a:lnTo>
                      <a:pt x="69" y="24"/>
                    </a:lnTo>
                    <a:lnTo>
                      <a:pt x="71"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8" name="Group 545"/>
            <p:cNvGrpSpPr/>
            <p:nvPr/>
          </p:nvGrpSpPr>
          <p:grpSpPr>
            <a:xfrm>
              <a:off x="265" y="2233"/>
              <a:ext cx="169" cy="156"/>
              <a:chOff x="265" y="2233"/>
              <a:chExt cx="169" cy="156"/>
            </a:xfrm>
          </p:grpSpPr>
          <p:sp>
            <p:nvSpPr>
              <p:cNvPr id="2388" name="Freeform 546"/>
              <p:cNvSpPr/>
              <p:nvPr/>
            </p:nvSpPr>
            <p:spPr bwMode="auto">
              <a:xfrm>
                <a:off x="265" y="2233"/>
                <a:ext cx="169" cy="156"/>
              </a:xfrm>
              <a:custGeom>
                <a:gdLst>
                  <a:gd name="T0" fmla="+- 0 418 265"/>
                  <a:gd name="T1" fmla="*/ T0 w 169"/>
                  <a:gd name="T2" fmla="+- 0 2370 2233"/>
                  <a:gd name="T3" fmla="*/ 2370 h 156"/>
                  <a:gd name="T4" fmla="+- 0 408 265"/>
                  <a:gd name="T5" fmla="*/ T4 w 169"/>
                  <a:gd name="T6" fmla="+- 0 2382 2233"/>
                  <a:gd name="T7" fmla="*/ 2382 h 156"/>
                  <a:gd name="T8" fmla="+- 0 265 265"/>
                  <a:gd name="T9" fmla="*/ T8 w 169"/>
                  <a:gd name="T10" fmla="+- 0 2382 2233"/>
                  <a:gd name="T11" fmla="*/ 2382 h 156"/>
                  <a:gd name="T12" fmla="+- 0 272 265"/>
                  <a:gd name="T13" fmla="*/ T12 w 169"/>
                  <a:gd name="T14" fmla="+- 0 2388 2233"/>
                  <a:gd name="T15" fmla="*/ 2388 h 156"/>
                  <a:gd name="T16" fmla="+- 0 274 265"/>
                  <a:gd name="T17" fmla="*/ T16 w 169"/>
                  <a:gd name="T18" fmla="+- 0 2387 2233"/>
                  <a:gd name="T19" fmla="*/ 2387 h 156"/>
                  <a:gd name="T20" fmla="+- 0 278 265"/>
                  <a:gd name="T21" fmla="*/ T20 w 169"/>
                  <a:gd name="T22" fmla="+- 0 2387 2233"/>
                  <a:gd name="T23" fmla="*/ 2387 h 156"/>
                  <a:gd name="T24" fmla="+- 0 434 265"/>
                  <a:gd name="T25" fmla="*/ T24 w 169"/>
                  <a:gd name="T26" fmla="+- 0 2387 2233"/>
                  <a:gd name="T27" fmla="*/ 2387 h 156"/>
                  <a:gd name="T28" fmla="+- 0 434 265"/>
                  <a:gd name="T29" fmla="*/ T28 w 169"/>
                  <a:gd name="T30" fmla="+- 0 2386 2233"/>
                  <a:gd name="T31" fmla="*/ 2386 h 156"/>
                  <a:gd name="T32" fmla="+- 0 433 265"/>
                  <a:gd name="T33" fmla="*/ T32 w 169"/>
                  <a:gd name="T34" fmla="+- 0 2385 2233"/>
                  <a:gd name="T35" fmla="*/ 2385 h 156"/>
                  <a:gd name="T36" fmla="+- 0 432 265"/>
                  <a:gd name="T37" fmla="*/ T36 w 169"/>
                  <a:gd name="T38" fmla="+- 0 2383 2233"/>
                  <a:gd name="T39" fmla="*/ 2383 h 156"/>
                  <a:gd name="T40" fmla="+- 0 418 265"/>
                  <a:gd name="T41" fmla="*/ T40 w 169"/>
                  <a:gd name="T42" fmla="+- 0 2370 2233"/>
                  <a:gd name="T43" fmla="*/ 2370 h 1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56">
                    <a:moveTo>
                      <a:pt x="153" y="137"/>
                    </a:moveTo>
                    <a:lnTo>
                      <a:pt x="143" y="149"/>
                    </a:lnTo>
                    <a:lnTo>
                      <a:pt x="0" y="149"/>
                    </a:lnTo>
                    <a:lnTo>
                      <a:pt x="7" y="155"/>
                    </a:lnTo>
                    <a:lnTo>
                      <a:pt x="9" y="154"/>
                    </a:lnTo>
                    <a:lnTo>
                      <a:pt x="13" y="154"/>
                    </a:lnTo>
                    <a:lnTo>
                      <a:pt x="169" y="154"/>
                    </a:lnTo>
                    <a:lnTo>
                      <a:pt x="169" y="153"/>
                    </a:lnTo>
                    <a:lnTo>
                      <a:pt x="168" y="152"/>
                    </a:lnTo>
                    <a:lnTo>
                      <a:pt x="167" y="150"/>
                    </a:lnTo>
                    <a:lnTo>
                      <a:pt x="153"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9" name="Freeform 547"/>
              <p:cNvSpPr/>
              <p:nvPr/>
            </p:nvSpPr>
            <p:spPr bwMode="auto">
              <a:xfrm>
                <a:off x="265" y="2233"/>
                <a:ext cx="169" cy="156"/>
              </a:xfrm>
              <a:custGeom>
                <a:gdLst>
                  <a:gd name="T0" fmla="+- 0 379 265"/>
                  <a:gd name="T1" fmla="*/ T0 w 169"/>
                  <a:gd name="T2" fmla="+- 0 2286 2233"/>
                  <a:gd name="T3" fmla="*/ 2286 h 156"/>
                  <a:gd name="T4" fmla="+- 0 365 265"/>
                  <a:gd name="T5" fmla="*/ T4 w 169"/>
                  <a:gd name="T6" fmla="+- 0 2345 2233"/>
                  <a:gd name="T7" fmla="*/ 2345 h 156"/>
                  <a:gd name="T8" fmla="+- 0 353 265"/>
                  <a:gd name="T9" fmla="*/ T8 w 169"/>
                  <a:gd name="T10" fmla="+- 0 2382 2233"/>
                  <a:gd name="T11" fmla="*/ 2382 h 156"/>
                  <a:gd name="T12" fmla="+- 0 359 265"/>
                  <a:gd name="T13" fmla="*/ T12 w 169"/>
                  <a:gd name="T14" fmla="+- 0 2382 2233"/>
                  <a:gd name="T15" fmla="*/ 2382 h 156"/>
                  <a:gd name="T16" fmla="+- 0 365 265"/>
                  <a:gd name="T17" fmla="*/ T16 w 169"/>
                  <a:gd name="T18" fmla="+- 0 2367 2233"/>
                  <a:gd name="T19" fmla="*/ 2367 h 156"/>
                  <a:gd name="T20" fmla="+- 0 368 265"/>
                  <a:gd name="T21" fmla="*/ T20 w 169"/>
                  <a:gd name="T22" fmla="+- 0 2358 2233"/>
                  <a:gd name="T23" fmla="*/ 2358 h 156"/>
                  <a:gd name="T24" fmla="+- 0 383 265"/>
                  <a:gd name="T25" fmla="*/ T24 w 169"/>
                  <a:gd name="T26" fmla="+- 0 2322 2233"/>
                  <a:gd name="T27" fmla="*/ 2322 h 156"/>
                  <a:gd name="T28" fmla="+- 0 397 265"/>
                  <a:gd name="T29" fmla="*/ T28 w 169"/>
                  <a:gd name="T30" fmla="+- 0 2299 2233"/>
                  <a:gd name="T31" fmla="*/ 2299 h 156"/>
                  <a:gd name="T32" fmla="+- 0 398 265"/>
                  <a:gd name="T33" fmla="*/ T32 w 169"/>
                  <a:gd name="T34" fmla="+- 0 2298 2233"/>
                  <a:gd name="T35" fmla="*/ 2298 h 156"/>
                  <a:gd name="T36" fmla="+- 0 399 265"/>
                  <a:gd name="T37" fmla="*/ T36 w 169"/>
                  <a:gd name="T38" fmla="+- 0 2298 2233"/>
                  <a:gd name="T39" fmla="*/ 2298 h 156"/>
                  <a:gd name="T40" fmla="+- 0 398 265"/>
                  <a:gd name="T41" fmla="*/ T40 w 169"/>
                  <a:gd name="T42" fmla="+- 0 2297 2233"/>
                  <a:gd name="T43" fmla="*/ 2297 h 156"/>
                  <a:gd name="T44" fmla="+- 0 396 265"/>
                  <a:gd name="T45" fmla="*/ T44 w 169"/>
                  <a:gd name="T46" fmla="+- 0 2296 2233"/>
                  <a:gd name="T47" fmla="*/ 2296 h 156"/>
                  <a:gd name="T48" fmla="+- 0 379 265"/>
                  <a:gd name="T49" fmla="*/ T48 w 169"/>
                  <a:gd name="T50" fmla="+- 0 2286 2233"/>
                  <a:gd name="T51" fmla="*/ 2286 h 1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9" h="156">
                    <a:moveTo>
                      <a:pt x="114" y="53"/>
                    </a:moveTo>
                    <a:lnTo>
                      <a:pt x="100" y="112"/>
                    </a:lnTo>
                    <a:lnTo>
                      <a:pt x="88" y="149"/>
                    </a:lnTo>
                    <a:lnTo>
                      <a:pt x="94" y="149"/>
                    </a:lnTo>
                    <a:lnTo>
                      <a:pt x="100" y="134"/>
                    </a:lnTo>
                    <a:lnTo>
                      <a:pt x="103" y="125"/>
                    </a:lnTo>
                    <a:lnTo>
                      <a:pt x="118" y="89"/>
                    </a:lnTo>
                    <a:lnTo>
                      <a:pt x="132" y="66"/>
                    </a:lnTo>
                    <a:lnTo>
                      <a:pt x="133" y="65"/>
                    </a:lnTo>
                    <a:lnTo>
                      <a:pt x="134" y="65"/>
                    </a:lnTo>
                    <a:lnTo>
                      <a:pt x="133" y="64"/>
                    </a:lnTo>
                    <a:lnTo>
                      <a:pt x="131" y="63"/>
                    </a:lnTo>
                    <a:lnTo>
                      <a:pt x="114" y="5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0" name="Freeform 548"/>
              <p:cNvSpPr/>
              <p:nvPr/>
            </p:nvSpPr>
            <p:spPr bwMode="auto">
              <a:xfrm>
                <a:off x="265" y="2233"/>
                <a:ext cx="169" cy="156"/>
              </a:xfrm>
              <a:custGeom>
                <a:gdLst>
                  <a:gd name="T0" fmla="+- 0 306 265"/>
                  <a:gd name="T1" fmla="*/ T0 w 169"/>
                  <a:gd name="T2" fmla="+- 0 2292 2233"/>
                  <a:gd name="T3" fmla="*/ 2292 h 156"/>
                  <a:gd name="T4" fmla="+- 0 304 265"/>
                  <a:gd name="T5" fmla="*/ T4 w 169"/>
                  <a:gd name="T6" fmla="+- 0 2293 2233"/>
                  <a:gd name="T7" fmla="*/ 2293 h 156"/>
                  <a:gd name="T8" fmla="+- 0 309 265"/>
                  <a:gd name="T9" fmla="*/ T8 w 169"/>
                  <a:gd name="T10" fmla="+- 0 2302 2233"/>
                  <a:gd name="T11" fmla="*/ 2302 h 156"/>
                  <a:gd name="T12" fmla="+- 0 312 265"/>
                  <a:gd name="T13" fmla="*/ T12 w 169"/>
                  <a:gd name="T14" fmla="+- 0 2310 2233"/>
                  <a:gd name="T15" fmla="*/ 2310 h 156"/>
                  <a:gd name="T16" fmla="+- 0 323 265"/>
                  <a:gd name="T17" fmla="*/ T16 w 169"/>
                  <a:gd name="T18" fmla="+- 0 2364 2233"/>
                  <a:gd name="T19" fmla="*/ 2364 h 156"/>
                  <a:gd name="T20" fmla="+- 0 323 265"/>
                  <a:gd name="T21" fmla="*/ T20 w 169"/>
                  <a:gd name="T22" fmla="+- 0 2366 2233"/>
                  <a:gd name="T23" fmla="*/ 2366 h 156"/>
                  <a:gd name="T24" fmla="+- 0 325 265"/>
                  <a:gd name="T25" fmla="*/ T24 w 169"/>
                  <a:gd name="T26" fmla="+- 0 2367 2233"/>
                  <a:gd name="T27" fmla="*/ 2367 h 156"/>
                  <a:gd name="T28" fmla="+- 0 326 265"/>
                  <a:gd name="T29" fmla="*/ T28 w 169"/>
                  <a:gd name="T30" fmla="+- 0 2368 2233"/>
                  <a:gd name="T31" fmla="*/ 2368 h 156"/>
                  <a:gd name="T32" fmla="+- 0 327 265"/>
                  <a:gd name="T33" fmla="*/ T32 w 169"/>
                  <a:gd name="T34" fmla="+- 0 2368 2233"/>
                  <a:gd name="T35" fmla="*/ 2368 h 156"/>
                  <a:gd name="T36" fmla="+- 0 329 265"/>
                  <a:gd name="T37" fmla="*/ T36 w 169"/>
                  <a:gd name="T38" fmla="+- 0 2368 2233"/>
                  <a:gd name="T39" fmla="*/ 2368 h 156"/>
                  <a:gd name="T40" fmla="+- 0 337 265"/>
                  <a:gd name="T41" fmla="*/ T40 w 169"/>
                  <a:gd name="T42" fmla="+- 0 2349 2233"/>
                  <a:gd name="T43" fmla="*/ 2349 h 156"/>
                  <a:gd name="T44" fmla="+- 0 335 265"/>
                  <a:gd name="T45" fmla="*/ T44 w 169"/>
                  <a:gd name="T46" fmla="+- 0 2342 2233"/>
                  <a:gd name="T47" fmla="*/ 2342 h 156"/>
                  <a:gd name="T48" fmla="+- 0 332 265"/>
                  <a:gd name="T49" fmla="*/ T48 w 169"/>
                  <a:gd name="T50" fmla="+- 0 2335 2233"/>
                  <a:gd name="T51" fmla="*/ 2335 h 156"/>
                  <a:gd name="T52" fmla="+- 0 322 265"/>
                  <a:gd name="T53" fmla="*/ T52 w 169"/>
                  <a:gd name="T54" fmla="+- 0 2315 2233"/>
                  <a:gd name="T55" fmla="*/ 2315 h 156"/>
                  <a:gd name="T56" fmla="+- 0 315 265"/>
                  <a:gd name="T57" fmla="*/ T56 w 169"/>
                  <a:gd name="T58" fmla="+- 0 2304 2233"/>
                  <a:gd name="T59" fmla="*/ 2304 h 156"/>
                  <a:gd name="T60" fmla="+- 0 306 265"/>
                  <a:gd name="T61" fmla="*/ T60 w 169"/>
                  <a:gd name="T62" fmla="+- 0 2292 2233"/>
                  <a:gd name="T63" fmla="*/ 2292 h 1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56">
                    <a:moveTo>
                      <a:pt x="41" y="59"/>
                    </a:moveTo>
                    <a:lnTo>
                      <a:pt x="39" y="60"/>
                    </a:lnTo>
                    <a:lnTo>
                      <a:pt x="44" y="69"/>
                    </a:lnTo>
                    <a:lnTo>
                      <a:pt x="47" y="77"/>
                    </a:lnTo>
                    <a:lnTo>
                      <a:pt x="58" y="131"/>
                    </a:lnTo>
                    <a:lnTo>
                      <a:pt x="58" y="133"/>
                    </a:lnTo>
                    <a:lnTo>
                      <a:pt x="60" y="134"/>
                    </a:lnTo>
                    <a:lnTo>
                      <a:pt x="61" y="135"/>
                    </a:lnTo>
                    <a:lnTo>
                      <a:pt x="62" y="135"/>
                    </a:lnTo>
                    <a:lnTo>
                      <a:pt x="64" y="135"/>
                    </a:lnTo>
                    <a:lnTo>
                      <a:pt x="72" y="116"/>
                    </a:lnTo>
                    <a:lnTo>
                      <a:pt x="70" y="109"/>
                    </a:lnTo>
                    <a:lnTo>
                      <a:pt x="67" y="102"/>
                    </a:lnTo>
                    <a:lnTo>
                      <a:pt x="57" y="82"/>
                    </a:lnTo>
                    <a:lnTo>
                      <a:pt x="50" y="71"/>
                    </a:lnTo>
                    <a:lnTo>
                      <a:pt x="41"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1" name="Freeform 549"/>
              <p:cNvSpPr/>
              <p:nvPr/>
            </p:nvSpPr>
            <p:spPr bwMode="auto">
              <a:xfrm>
                <a:off x="265" y="2233"/>
                <a:ext cx="169" cy="156"/>
              </a:xfrm>
              <a:custGeom>
                <a:gdLst>
                  <a:gd name="T0" fmla="+- 0 407 265"/>
                  <a:gd name="T1" fmla="*/ T0 w 169"/>
                  <a:gd name="T2" fmla="+- 0 2260 2233"/>
                  <a:gd name="T3" fmla="*/ 2260 h 156"/>
                  <a:gd name="T4" fmla="+- 0 398 265"/>
                  <a:gd name="T5" fmla="*/ T4 w 169"/>
                  <a:gd name="T6" fmla="+- 0 2271 2233"/>
                  <a:gd name="T7" fmla="*/ 2271 h 156"/>
                  <a:gd name="T8" fmla="+- 0 277 265"/>
                  <a:gd name="T9" fmla="*/ T8 w 169"/>
                  <a:gd name="T10" fmla="+- 0 2271 2233"/>
                  <a:gd name="T11" fmla="*/ 2271 h 156"/>
                  <a:gd name="T12" fmla="+- 0 283 265"/>
                  <a:gd name="T13" fmla="*/ T12 w 169"/>
                  <a:gd name="T14" fmla="+- 0 2279 2233"/>
                  <a:gd name="T15" fmla="*/ 2279 h 156"/>
                  <a:gd name="T16" fmla="+- 0 286 265"/>
                  <a:gd name="T17" fmla="*/ T16 w 169"/>
                  <a:gd name="T18" fmla="+- 0 2277 2233"/>
                  <a:gd name="T19" fmla="*/ 2277 h 156"/>
                  <a:gd name="T20" fmla="+- 0 290 265"/>
                  <a:gd name="T21" fmla="*/ T20 w 169"/>
                  <a:gd name="T22" fmla="+- 0 2276 2233"/>
                  <a:gd name="T23" fmla="*/ 2276 h 156"/>
                  <a:gd name="T24" fmla="+- 0 422 265"/>
                  <a:gd name="T25" fmla="*/ T24 w 169"/>
                  <a:gd name="T26" fmla="+- 0 2276 2233"/>
                  <a:gd name="T27" fmla="*/ 2276 h 156"/>
                  <a:gd name="T28" fmla="+- 0 422 265"/>
                  <a:gd name="T29" fmla="*/ T28 w 169"/>
                  <a:gd name="T30" fmla="+- 0 2275 2233"/>
                  <a:gd name="T31" fmla="*/ 2275 h 156"/>
                  <a:gd name="T32" fmla="+- 0 422 265"/>
                  <a:gd name="T33" fmla="*/ T32 w 169"/>
                  <a:gd name="T34" fmla="+- 0 2275 2233"/>
                  <a:gd name="T35" fmla="*/ 2275 h 156"/>
                  <a:gd name="T36" fmla="+- 0 421 265"/>
                  <a:gd name="T37" fmla="*/ T36 w 169"/>
                  <a:gd name="T38" fmla="+- 0 2274 2233"/>
                  <a:gd name="T39" fmla="*/ 2274 h 156"/>
                  <a:gd name="T40" fmla="+- 0 407 265"/>
                  <a:gd name="T41" fmla="*/ T40 w 169"/>
                  <a:gd name="T42" fmla="+- 0 2260 2233"/>
                  <a:gd name="T43" fmla="*/ 2260 h 1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9" h="156">
                    <a:moveTo>
                      <a:pt x="142" y="27"/>
                    </a:moveTo>
                    <a:lnTo>
                      <a:pt x="133" y="38"/>
                    </a:lnTo>
                    <a:lnTo>
                      <a:pt x="12" y="38"/>
                    </a:lnTo>
                    <a:lnTo>
                      <a:pt x="18" y="46"/>
                    </a:lnTo>
                    <a:lnTo>
                      <a:pt x="21" y="44"/>
                    </a:lnTo>
                    <a:lnTo>
                      <a:pt x="25" y="43"/>
                    </a:lnTo>
                    <a:lnTo>
                      <a:pt x="157" y="43"/>
                    </a:lnTo>
                    <a:lnTo>
                      <a:pt x="157" y="42"/>
                    </a:lnTo>
                    <a:lnTo>
                      <a:pt x="156" y="41"/>
                    </a:lnTo>
                    <a:lnTo>
                      <a:pt x="142"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2" name="Freeform 550"/>
              <p:cNvSpPr/>
              <p:nvPr/>
            </p:nvSpPr>
            <p:spPr bwMode="auto">
              <a:xfrm>
                <a:off x="265" y="2233"/>
                <a:ext cx="169" cy="156"/>
              </a:xfrm>
              <a:custGeom>
                <a:gdLst>
                  <a:gd name="T0" fmla="+- 0 333 265"/>
                  <a:gd name="T1" fmla="*/ T0 w 169"/>
                  <a:gd name="T2" fmla="+- 0 2233 2233"/>
                  <a:gd name="T3" fmla="*/ 2233 h 156"/>
                  <a:gd name="T4" fmla="+- 0 332 265"/>
                  <a:gd name="T5" fmla="*/ T4 w 169"/>
                  <a:gd name="T6" fmla="+- 0 2235 2233"/>
                  <a:gd name="T7" fmla="*/ 2235 h 156"/>
                  <a:gd name="T8" fmla="+- 0 333 265"/>
                  <a:gd name="T9" fmla="*/ T8 w 169"/>
                  <a:gd name="T10" fmla="+- 0 2236 2233"/>
                  <a:gd name="T11" fmla="*/ 2236 h 156"/>
                  <a:gd name="T12" fmla="+- 0 349 265"/>
                  <a:gd name="T13" fmla="*/ T12 w 169"/>
                  <a:gd name="T14" fmla="+- 0 2264 2233"/>
                  <a:gd name="T15" fmla="*/ 2264 h 156"/>
                  <a:gd name="T16" fmla="+- 0 349 265"/>
                  <a:gd name="T17" fmla="*/ T16 w 169"/>
                  <a:gd name="T18" fmla="+- 0 2266 2233"/>
                  <a:gd name="T19" fmla="*/ 2266 h 156"/>
                  <a:gd name="T20" fmla="+- 0 350 265"/>
                  <a:gd name="T21" fmla="*/ T20 w 169"/>
                  <a:gd name="T22" fmla="+- 0 2266 2233"/>
                  <a:gd name="T23" fmla="*/ 2266 h 156"/>
                  <a:gd name="T24" fmla="+- 0 350 265"/>
                  <a:gd name="T25" fmla="*/ T24 w 169"/>
                  <a:gd name="T26" fmla="+- 0 2266 2233"/>
                  <a:gd name="T27" fmla="*/ 2266 h 156"/>
                  <a:gd name="T28" fmla="+- 0 351 265"/>
                  <a:gd name="T29" fmla="*/ T28 w 169"/>
                  <a:gd name="T30" fmla="+- 0 2267 2233"/>
                  <a:gd name="T31" fmla="*/ 2267 h 156"/>
                  <a:gd name="T32" fmla="+- 0 352 265"/>
                  <a:gd name="T33" fmla="*/ T32 w 169"/>
                  <a:gd name="T34" fmla="+- 0 2267 2233"/>
                  <a:gd name="T35" fmla="*/ 2267 h 156"/>
                  <a:gd name="T36" fmla="+- 0 357 265"/>
                  <a:gd name="T37" fmla="*/ T36 w 169"/>
                  <a:gd name="T38" fmla="+- 0 2265 2233"/>
                  <a:gd name="T39" fmla="*/ 2265 h 156"/>
                  <a:gd name="T40" fmla="+- 0 358 265"/>
                  <a:gd name="T41" fmla="*/ T40 w 169"/>
                  <a:gd name="T42" fmla="+- 0 2263 2233"/>
                  <a:gd name="T43" fmla="*/ 2263 h 156"/>
                  <a:gd name="T44" fmla="+- 0 360 265"/>
                  <a:gd name="T45" fmla="*/ T44 w 169"/>
                  <a:gd name="T46" fmla="+- 0 2260 2233"/>
                  <a:gd name="T47" fmla="*/ 2260 h 156"/>
                  <a:gd name="T48" fmla="+- 0 360 265"/>
                  <a:gd name="T49" fmla="*/ T48 w 169"/>
                  <a:gd name="T50" fmla="+- 0 2258 2233"/>
                  <a:gd name="T51" fmla="*/ 2258 h 156"/>
                  <a:gd name="T52" fmla="+- 0 360 265"/>
                  <a:gd name="T53" fmla="*/ T52 w 169"/>
                  <a:gd name="T54" fmla="+- 0 2255 2233"/>
                  <a:gd name="T55" fmla="*/ 2255 h 156"/>
                  <a:gd name="T56" fmla="+- 0 359 265"/>
                  <a:gd name="T57" fmla="*/ T56 w 169"/>
                  <a:gd name="T58" fmla="+- 0 2251 2233"/>
                  <a:gd name="T59" fmla="*/ 2251 h 156"/>
                  <a:gd name="T60" fmla="+- 0 358 265"/>
                  <a:gd name="T61" fmla="*/ T60 w 169"/>
                  <a:gd name="T62" fmla="+- 0 2248 2233"/>
                  <a:gd name="T63" fmla="*/ 2248 h 156"/>
                  <a:gd name="T64" fmla="+- 0 351 265"/>
                  <a:gd name="T65" fmla="*/ T64 w 169"/>
                  <a:gd name="T66" fmla="+- 0 2241 2233"/>
                  <a:gd name="T67" fmla="*/ 2241 h 156"/>
                  <a:gd name="T68" fmla="+- 0 344 265"/>
                  <a:gd name="T69" fmla="*/ T68 w 169"/>
                  <a:gd name="T70" fmla="+- 0 2238 2233"/>
                  <a:gd name="T71" fmla="*/ 2238 h 156"/>
                  <a:gd name="T72" fmla="+- 0 333 265"/>
                  <a:gd name="T73" fmla="*/ T72 w 169"/>
                  <a:gd name="T74" fmla="+- 0 2233 2233"/>
                  <a:gd name="T75" fmla="*/ 2233 h 15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9" h="156">
                    <a:moveTo>
                      <a:pt x="68" y="0"/>
                    </a:moveTo>
                    <a:lnTo>
                      <a:pt x="67" y="2"/>
                    </a:lnTo>
                    <a:lnTo>
                      <a:pt x="68" y="3"/>
                    </a:lnTo>
                    <a:lnTo>
                      <a:pt x="84" y="31"/>
                    </a:lnTo>
                    <a:lnTo>
                      <a:pt x="84" y="33"/>
                    </a:lnTo>
                    <a:lnTo>
                      <a:pt x="85" y="33"/>
                    </a:lnTo>
                    <a:lnTo>
                      <a:pt x="86" y="34"/>
                    </a:lnTo>
                    <a:lnTo>
                      <a:pt x="87" y="34"/>
                    </a:lnTo>
                    <a:lnTo>
                      <a:pt x="92" y="32"/>
                    </a:lnTo>
                    <a:lnTo>
                      <a:pt x="93" y="30"/>
                    </a:lnTo>
                    <a:lnTo>
                      <a:pt x="95" y="27"/>
                    </a:lnTo>
                    <a:lnTo>
                      <a:pt x="95" y="25"/>
                    </a:lnTo>
                    <a:lnTo>
                      <a:pt x="95" y="22"/>
                    </a:lnTo>
                    <a:lnTo>
                      <a:pt x="94" y="18"/>
                    </a:lnTo>
                    <a:lnTo>
                      <a:pt x="93" y="15"/>
                    </a:lnTo>
                    <a:lnTo>
                      <a:pt x="86" y="8"/>
                    </a:lnTo>
                    <a:lnTo>
                      <a:pt x="79" y="5"/>
                    </a:lnTo>
                    <a:lnTo>
                      <a:pt x="6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39" name="Group 551"/>
            <p:cNvGrpSpPr/>
            <p:nvPr/>
          </p:nvGrpSpPr>
          <p:grpSpPr>
            <a:xfrm>
              <a:off x="446" y="2231"/>
              <a:ext cx="169" cy="170"/>
              <a:chOff x="446" y="2231"/>
              <a:chExt cx="169" cy="170"/>
            </a:xfrm>
          </p:grpSpPr>
          <p:sp>
            <p:nvSpPr>
              <p:cNvPr id="2381" name="Freeform 552"/>
              <p:cNvSpPr/>
              <p:nvPr/>
            </p:nvSpPr>
            <p:spPr bwMode="auto">
              <a:xfrm>
                <a:off x="446" y="2231"/>
                <a:ext cx="169" cy="170"/>
              </a:xfrm>
              <a:custGeom>
                <a:gdLst>
                  <a:gd name="T0" fmla="+- 0 481 446"/>
                  <a:gd name="T1" fmla="*/ T0 w 169"/>
                  <a:gd name="T2" fmla="+- 0 2317 2231"/>
                  <a:gd name="T3" fmla="*/ 2317 h 170"/>
                  <a:gd name="T4" fmla="+- 0 482 446"/>
                  <a:gd name="T5" fmla="*/ T4 w 169"/>
                  <a:gd name="T6" fmla="+- 0 2339 2231"/>
                  <a:gd name="T7" fmla="*/ 2339 h 170"/>
                  <a:gd name="T8" fmla="+- 0 482 446"/>
                  <a:gd name="T9" fmla="*/ T8 w 169"/>
                  <a:gd name="T10" fmla="+- 0 2372 2231"/>
                  <a:gd name="T11" fmla="*/ 2372 h 170"/>
                  <a:gd name="T12" fmla="+- 0 481 446"/>
                  <a:gd name="T13" fmla="*/ T12 w 169"/>
                  <a:gd name="T14" fmla="+- 0 2400 2231"/>
                  <a:gd name="T15" fmla="*/ 2400 h 170"/>
                  <a:gd name="T16" fmla="+- 0 488 446"/>
                  <a:gd name="T17" fmla="*/ T16 w 169"/>
                  <a:gd name="T18" fmla="+- 0 2398 2231"/>
                  <a:gd name="T19" fmla="*/ 2398 h 170"/>
                  <a:gd name="T20" fmla="+- 0 492 446"/>
                  <a:gd name="T21" fmla="*/ T20 w 169"/>
                  <a:gd name="T22" fmla="+- 0 2396 2231"/>
                  <a:gd name="T23" fmla="*/ 2396 h 170"/>
                  <a:gd name="T24" fmla="+- 0 492 446"/>
                  <a:gd name="T25" fmla="*/ T24 w 169"/>
                  <a:gd name="T26" fmla="+- 0 2386 2231"/>
                  <a:gd name="T27" fmla="*/ 2386 h 170"/>
                  <a:gd name="T28" fmla="+- 0 583 446"/>
                  <a:gd name="T29" fmla="*/ T28 w 169"/>
                  <a:gd name="T30" fmla="+- 0 2386 2231"/>
                  <a:gd name="T31" fmla="*/ 2386 h 170"/>
                  <a:gd name="T32" fmla="+- 0 582 446"/>
                  <a:gd name="T33" fmla="*/ T32 w 169"/>
                  <a:gd name="T34" fmla="+- 0 2382 2231"/>
                  <a:gd name="T35" fmla="*/ 2382 h 170"/>
                  <a:gd name="T36" fmla="+- 0 492 446"/>
                  <a:gd name="T37" fmla="*/ T36 w 169"/>
                  <a:gd name="T38" fmla="+- 0 2382 2231"/>
                  <a:gd name="T39" fmla="*/ 2382 h 170"/>
                  <a:gd name="T40" fmla="+- 0 492 446"/>
                  <a:gd name="T41" fmla="*/ T40 w 169"/>
                  <a:gd name="T42" fmla="+- 0 2332 2231"/>
                  <a:gd name="T43" fmla="*/ 2332 h 170"/>
                  <a:gd name="T44" fmla="+- 0 584 446"/>
                  <a:gd name="T45" fmla="*/ T44 w 169"/>
                  <a:gd name="T46" fmla="+- 0 2332 2231"/>
                  <a:gd name="T47" fmla="*/ 2332 h 170"/>
                  <a:gd name="T48" fmla="+- 0 588 446"/>
                  <a:gd name="T49" fmla="*/ T48 w 169"/>
                  <a:gd name="T50" fmla="+- 0 2329 2231"/>
                  <a:gd name="T51" fmla="*/ 2329 h 170"/>
                  <a:gd name="T52" fmla="+- 0 588 446"/>
                  <a:gd name="T53" fmla="*/ T52 w 169"/>
                  <a:gd name="T54" fmla="+- 0 2329 2231"/>
                  <a:gd name="T55" fmla="*/ 2329 h 170"/>
                  <a:gd name="T56" fmla="+- 0 588 446"/>
                  <a:gd name="T57" fmla="*/ T56 w 169"/>
                  <a:gd name="T58" fmla="+- 0 2328 2231"/>
                  <a:gd name="T59" fmla="*/ 2328 h 170"/>
                  <a:gd name="T60" fmla="+- 0 495 446"/>
                  <a:gd name="T61" fmla="*/ T60 w 169"/>
                  <a:gd name="T62" fmla="+- 0 2328 2231"/>
                  <a:gd name="T63" fmla="*/ 2328 h 170"/>
                  <a:gd name="T64" fmla="+- 0 481 446"/>
                  <a:gd name="T65" fmla="*/ T64 w 169"/>
                  <a:gd name="T66" fmla="+- 0 2317 2231"/>
                  <a:gd name="T67" fmla="*/ 2317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9" h="170">
                    <a:moveTo>
                      <a:pt x="35" y="86"/>
                    </a:moveTo>
                    <a:lnTo>
                      <a:pt x="36" y="108"/>
                    </a:lnTo>
                    <a:lnTo>
                      <a:pt x="36" y="141"/>
                    </a:lnTo>
                    <a:lnTo>
                      <a:pt x="35" y="169"/>
                    </a:lnTo>
                    <a:lnTo>
                      <a:pt x="42" y="167"/>
                    </a:lnTo>
                    <a:lnTo>
                      <a:pt x="46" y="165"/>
                    </a:lnTo>
                    <a:lnTo>
                      <a:pt x="46" y="155"/>
                    </a:lnTo>
                    <a:lnTo>
                      <a:pt x="137" y="155"/>
                    </a:lnTo>
                    <a:lnTo>
                      <a:pt x="136" y="151"/>
                    </a:lnTo>
                    <a:lnTo>
                      <a:pt x="46" y="151"/>
                    </a:lnTo>
                    <a:lnTo>
                      <a:pt x="46" y="101"/>
                    </a:lnTo>
                    <a:lnTo>
                      <a:pt x="138" y="101"/>
                    </a:lnTo>
                    <a:lnTo>
                      <a:pt x="142" y="98"/>
                    </a:lnTo>
                    <a:lnTo>
                      <a:pt x="142" y="97"/>
                    </a:lnTo>
                    <a:lnTo>
                      <a:pt x="49" y="97"/>
                    </a:lnTo>
                    <a:lnTo>
                      <a:pt x="35"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2" name="Freeform 553"/>
              <p:cNvSpPr/>
              <p:nvPr/>
            </p:nvSpPr>
            <p:spPr bwMode="auto">
              <a:xfrm>
                <a:off x="446" y="2231"/>
                <a:ext cx="169" cy="170"/>
              </a:xfrm>
              <a:custGeom>
                <a:gdLst>
                  <a:gd name="T0" fmla="+- 0 583 446"/>
                  <a:gd name="T1" fmla="*/ T0 w 169"/>
                  <a:gd name="T2" fmla="+- 0 2386 2231"/>
                  <a:gd name="T3" fmla="*/ 2386 h 170"/>
                  <a:gd name="T4" fmla="+- 0 571 446"/>
                  <a:gd name="T5" fmla="*/ T4 w 169"/>
                  <a:gd name="T6" fmla="+- 0 2386 2231"/>
                  <a:gd name="T7" fmla="*/ 2386 h 170"/>
                  <a:gd name="T8" fmla="+- 0 571 446"/>
                  <a:gd name="T9" fmla="*/ T8 w 169"/>
                  <a:gd name="T10" fmla="+- 0 2400 2231"/>
                  <a:gd name="T11" fmla="*/ 2400 h 170"/>
                  <a:gd name="T12" fmla="+- 0 577 446"/>
                  <a:gd name="T13" fmla="*/ T12 w 169"/>
                  <a:gd name="T14" fmla="+- 0 2397 2231"/>
                  <a:gd name="T15" fmla="*/ 2397 h 170"/>
                  <a:gd name="T16" fmla="+- 0 581 446"/>
                  <a:gd name="T17" fmla="*/ T16 w 169"/>
                  <a:gd name="T18" fmla="+- 0 2395 2231"/>
                  <a:gd name="T19" fmla="*/ 2395 h 170"/>
                  <a:gd name="T20" fmla="+- 0 584 446"/>
                  <a:gd name="T21" fmla="*/ T20 w 169"/>
                  <a:gd name="T22" fmla="+- 0 2393 2231"/>
                  <a:gd name="T23" fmla="*/ 2393 h 170"/>
                  <a:gd name="T24" fmla="+- 0 583 446"/>
                  <a:gd name="T25" fmla="*/ T24 w 169"/>
                  <a:gd name="T26" fmla="+- 0 2386 2231"/>
                  <a:gd name="T27" fmla="*/ 2386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7" y="155"/>
                    </a:moveTo>
                    <a:lnTo>
                      <a:pt x="125" y="155"/>
                    </a:lnTo>
                    <a:lnTo>
                      <a:pt x="125" y="169"/>
                    </a:lnTo>
                    <a:lnTo>
                      <a:pt x="131" y="166"/>
                    </a:lnTo>
                    <a:lnTo>
                      <a:pt x="135" y="164"/>
                    </a:lnTo>
                    <a:lnTo>
                      <a:pt x="138" y="162"/>
                    </a:lnTo>
                    <a:lnTo>
                      <a:pt x="137" y="15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3" name="Freeform 554"/>
              <p:cNvSpPr/>
              <p:nvPr/>
            </p:nvSpPr>
            <p:spPr bwMode="auto">
              <a:xfrm>
                <a:off x="446" y="2231"/>
                <a:ext cx="169" cy="170"/>
              </a:xfrm>
              <a:custGeom>
                <a:gdLst>
                  <a:gd name="T0" fmla="+- 0 584 446"/>
                  <a:gd name="T1" fmla="*/ T0 w 169"/>
                  <a:gd name="T2" fmla="+- 0 2332 2231"/>
                  <a:gd name="T3" fmla="*/ 2332 h 170"/>
                  <a:gd name="T4" fmla="+- 0 571 446"/>
                  <a:gd name="T5" fmla="*/ T4 w 169"/>
                  <a:gd name="T6" fmla="+- 0 2332 2231"/>
                  <a:gd name="T7" fmla="*/ 2332 h 170"/>
                  <a:gd name="T8" fmla="+- 0 571 446"/>
                  <a:gd name="T9" fmla="*/ T8 w 169"/>
                  <a:gd name="T10" fmla="+- 0 2382 2231"/>
                  <a:gd name="T11" fmla="*/ 2382 h 170"/>
                  <a:gd name="T12" fmla="+- 0 582 446"/>
                  <a:gd name="T13" fmla="*/ T12 w 169"/>
                  <a:gd name="T14" fmla="+- 0 2382 2231"/>
                  <a:gd name="T15" fmla="*/ 2382 h 170"/>
                  <a:gd name="T16" fmla="+- 0 582 446"/>
                  <a:gd name="T17" fmla="*/ T16 w 169"/>
                  <a:gd name="T18" fmla="+- 0 2378 2231"/>
                  <a:gd name="T19" fmla="*/ 2378 h 170"/>
                  <a:gd name="T20" fmla="+- 0 582 446"/>
                  <a:gd name="T21" fmla="*/ T20 w 169"/>
                  <a:gd name="T22" fmla="+- 0 2334 2231"/>
                  <a:gd name="T23" fmla="*/ 2334 h 170"/>
                  <a:gd name="T24" fmla="+- 0 584 446"/>
                  <a:gd name="T25" fmla="*/ T24 w 169"/>
                  <a:gd name="T26" fmla="+- 0 2332 2231"/>
                  <a:gd name="T27" fmla="*/ 2332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8" y="101"/>
                    </a:moveTo>
                    <a:lnTo>
                      <a:pt x="125" y="101"/>
                    </a:lnTo>
                    <a:lnTo>
                      <a:pt x="125" y="151"/>
                    </a:lnTo>
                    <a:lnTo>
                      <a:pt x="136" y="151"/>
                    </a:lnTo>
                    <a:lnTo>
                      <a:pt x="136" y="147"/>
                    </a:lnTo>
                    <a:lnTo>
                      <a:pt x="136" y="103"/>
                    </a:lnTo>
                    <a:lnTo>
                      <a:pt x="138" y="10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4" name="Freeform 555"/>
              <p:cNvSpPr/>
              <p:nvPr/>
            </p:nvSpPr>
            <p:spPr bwMode="auto">
              <a:xfrm>
                <a:off x="446" y="2231"/>
                <a:ext cx="169" cy="170"/>
              </a:xfrm>
              <a:custGeom>
                <a:gdLst>
                  <a:gd name="T0" fmla="+- 0 576 446"/>
                  <a:gd name="T1" fmla="*/ T0 w 169"/>
                  <a:gd name="T2" fmla="+- 0 2318 2231"/>
                  <a:gd name="T3" fmla="*/ 2318 h 170"/>
                  <a:gd name="T4" fmla="+- 0 568 446"/>
                  <a:gd name="T5" fmla="*/ T4 w 169"/>
                  <a:gd name="T6" fmla="+- 0 2328 2231"/>
                  <a:gd name="T7" fmla="*/ 2328 h 170"/>
                  <a:gd name="T8" fmla="+- 0 588 446"/>
                  <a:gd name="T9" fmla="*/ T8 w 169"/>
                  <a:gd name="T10" fmla="+- 0 2328 2231"/>
                  <a:gd name="T11" fmla="*/ 2328 h 170"/>
                  <a:gd name="T12" fmla="+- 0 588 446"/>
                  <a:gd name="T13" fmla="*/ T12 w 169"/>
                  <a:gd name="T14" fmla="+- 0 2328 2231"/>
                  <a:gd name="T15" fmla="*/ 2328 h 170"/>
                  <a:gd name="T16" fmla="+- 0 587 446"/>
                  <a:gd name="T17" fmla="*/ T16 w 169"/>
                  <a:gd name="T18" fmla="+- 0 2327 2231"/>
                  <a:gd name="T19" fmla="*/ 2327 h 170"/>
                  <a:gd name="T20" fmla="+- 0 586 446"/>
                  <a:gd name="T21" fmla="*/ T20 w 169"/>
                  <a:gd name="T22" fmla="+- 0 2326 2231"/>
                  <a:gd name="T23" fmla="*/ 2326 h 170"/>
                  <a:gd name="T24" fmla="+- 0 576 446"/>
                  <a:gd name="T25" fmla="*/ T24 w 169"/>
                  <a:gd name="T26" fmla="+- 0 2318 2231"/>
                  <a:gd name="T27" fmla="*/ 2318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0" y="87"/>
                    </a:moveTo>
                    <a:lnTo>
                      <a:pt x="122" y="97"/>
                    </a:lnTo>
                    <a:lnTo>
                      <a:pt x="142" y="97"/>
                    </a:lnTo>
                    <a:lnTo>
                      <a:pt x="141" y="96"/>
                    </a:lnTo>
                    <a:lnTo>
                      <a:pt x="140" y="95"/>
                    </a:lnTo>
                    <a:lnTo>
                      <a:pt x="130" y="8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5" name="Freeform 556"/>
              <p:cNvSpPr/>
              <p:nvPr/>
            </p:nvSpPr>
            <p:spPr bwMode="auto">
              <a:xfrm>
                <a:off x="446" y="2231"/>
                <a:ext cx="169" cy="170"/>
              </a:xfrm>
              <a:custGeom>
                <a:gdLst>
                  <a:gd name="T0" fmla="+- 0 526 446"/>
                  <a:gd name="T1" fmla="*/ T0 w 169"/>
                  <a:gd name="T2" fmla="+- 0 2231 2231"/>
                  <a:gd name="T3" fmla="*/ 2231 h 170"/>
                  <a:gd name="T4" fmla="+- 0 476 446"/>
                  <a:gd name="T5" fmla="*/ T4 w 169"/>
                  <a:gd name="T6" fmla="+- 0 2295 2231"/>
                  <a:gd name="T7" fmla="*/ 2295 h 170"/>
                  <a:gd name="T8" fmla="+- 0 446 446"/>
                  <a:gd name="T9" fmla="*/ T8 w 169"/>
                  <a:gd name="T10" fmla="+- 0 2321 2231"/>
                  <a:gd name="T11" fmla="*/ 2321 h 170"/>
                  <a:gd name="T12" fmla="+- 0 448 446"/>
                  <a:gd name="T13" fmla="*/ T12 w 169"/>
                  <a:gd name="T14" fmla="+- 0 2323 2231"/>
                  <a:gd name="T15" fmla="*/ 2323 h 170"/>
                  <a:gd name="T16" fmla="+- 0 503 446"/>
                  <a:gd name="T17" fmla="*/ T16 w 169"/>
                  <a:gd name="T18" fmla="+- 0 2283 2231"/>
                  <a:gd name="T19" fmla="*/ 2283 h 170"/>
                  <a:gd name="T20" fmla="+- 0 523 446"/>
                  <a:gd name="T21" fmla="*/ T20 w 169"/>
                  <a:gd name="T22" fmla="+- 0 2260 2231"/>
                  <a:gd name="T23" fmla="*/ 2260 h 170"/>
                  <a:gd name="T24" fmla="+- 0 533 446"/>
                  <a:gd name="T25" fmla="*/ T24 w 169"/>
                  <a:gd name="T26" fmla="+- 0 2252 2231"/>
                  <a:gd name="T27" fmla="*/ 2252 h 170"/>
                  <a:gd name="T28" fmla="+- 0 539 446"/>
                  <a:gd name="T29" fmla="*/ T28 w 169"/>
                  <a:gd name="T30" fmla="+- 0 2252 2231"/>
                  <a:gd name="T31" fmla="*/ 2252 h 170"/>
                  <a:gd name="T32" fmla="+- 0 535 446"/>
                  <a:gd name="T33" fmla="*/ T32 w 169"/>
                  <a:gd name="T34" fmla="+- 0 2246 2231"/>
                  <a:gd name="T35" fmla="*/ 2246 h 170"/>
                  <a:gd name="T36" fmla="+- 0 543 446"/>
                  <a:gd name="T37" fmla="*/ T36 w 169"/>
                  <a:gd name="T38" fmla="+- 0 2244 2231"/>
                  <a:gd name="T39" fmla="*/ 2244 h 170"/>
                  <a:gd name="T40" fmla="+- 0 544 446"/>
                  <a:gd name="T41" fmla="*/ T40 w 169"/>
                  <a:gd name="T42" fmla="+- 0 2243 2231"/>
                  <a:gd name="T43" fmla="*/ 2243 h 170"/>
                  <a:gd name="T44" fmla="+- 0 544 446"/>
                  <a:gd name="T45" fmla="*/ T44 w 169"/>
                  <a:gd name="T46" fmla="+- 0 2243 2231"/>
                  <a:gd name="T47" fmla="*/ 2243 h 170"/>
                  <a:gd name="T48" fmla="+- 0 544 446"/>
                  <a:gd name="T49" fmla="*/ T48 w 169"/>
                  <a:gd name="T50" fmla="+- 0 2242 2231"/>
                  <a:gd name="T51" fmla="*/ 2242 h 170"/>
                  <a:gd name="T52" fmla="+- 0 543 446"/>
                  <a:gd name="T53" fmla="*/ T52 w 169"/>
                  <a:gd name="T54" fmla="+- 0 2242 2231"/>
                  <a:gd name="T55" fmla="*/ 2242 h 170"/>
                  <a:gd name="T56" fmla="+- 0 542 446"/>
                  <a:gd name="T57" fmla="*/ T56 w 169"/>
                  <a:gd name="T58" fmla="+- 0 2241 2231"/>
                  <a:gd name="T59" fmla="*/ 2241 h 170"/>
                  <a:gd name="T60" fmla="+- 0 526 446"/>
                  <a:gd name="T61" fmla="*/ T60 w 169"/>
                  <a:gd name="T62" fmla="+- 0 2231 2231"/>
                  <a:gd name="T63" fmla="*/ 2231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70">
                    <a:moveTo>
                      <a:pt x="80" y="0"/>
                    </a:moveTo>
                    <a:lnTo>
                      <a:pt x="30" y="64"/>
                    </a:lnTo>
                    <a:lnTo>
                      <a:pt x="0" y="90"/>
                    </a:lnTo>
                    <a:lnTo>
                      <a:pt x="2" y="92"/>
                    </a:lnTo>
                    <a:lnTo>
                      <a:pt x="57" y="52"/>
                    </a:lnTo>
                    <a:lnTo>
                      <a:pt x="77" y="29"/>
                    </a:lnTo>
                    <a:lnTo>
                      <a:pt x="87" y="21"/>
                    </a:lnTo>
                    <a:lnTo>
                      <a:pt x="93" y="21"/>
                    </a:lnTo>
                    <a:lnTo>
                      <a:pt x="89" y="15"/>
                    </a:lnTo>
                    <a:lnTo>
                      <a:pt x="97" y="13"/>
                    </a:lnTo>
                    <a:lnTo>
                      <a:pt x="98" y="12"/>
                    </a:lnTo>
                    <a:lnTo>
                      <a:pt x="98" y="11"/>
                    </a:lnTo>
                    <a:lnTo>
                      <a:pt x="97" y="11"/>
                    </a:lnTo>
                    <a:lnTo>
                      <a:pt x="96" y="10"/>
                    </a:lnTo>
                    <a:lnTo>
                      <a:pt x="8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6" name="Freeform 557"/>
              <p:cNvSpPr/>
              <p:nvPr/>
            </p:nvSpPr>
            <p:spPr bwMode="auto">
              <a:xfrm>
                <a:off x="446" y="2231"/>
                <a:ext cx="169" cy="170"/>
              </a:xfrm>
              <a:custGeom>
                <a:gdLst>
                  <a:gd name="T0" fmla="+- 0 539 446"/>
                  <a:gd name="T1" fmla="*/ T0 w 169"/>
                  <a:gd name="T2" fmla="+- 0 2252 2231"/>
                  <a:gd name="T3" fmla="*/ 2252 h 170"/>
                  <a:gd name="T4" fmla="+- 0 533 446"/>
                  <a:gd name="T5" fmla="*/ T4 w 169"/>
                  <a:gd name="T6" fmla="+- 0 2252 2231"/>
                  <a:gd name="T7" fmla="*/ 2252 h 170"/>
                  <a:gd name="T8" fmla="+- 0 547 446"/>
                  <a:gd name="T9" fmla="*/ T8 w 169"/>
                  <a:gd name="T10" fmla="+- 0 2270 2231"/>
                  <a:gd name="T11" fmla="*/ 2270 h 170"/>
                  <a:gd name="T12" fmla="+- 0 596 446"/>
                  <a:gd name="T13" fmla="*/ T12 w 169"/>
                  <a:gd name="T14" fmla="+- 0 2307 2231"/>
                  <a:gd name="T15" fmla="*/ 2307 h 170"/>
                  <a:gd name="T16" fmla="+- 0 598 446"/>
                  <a:gd name="T17" fmla="*/ T16 w 169"/>
                  <a:gd name="T18" fmla="+- 0 2304 2231"/>
                  <a:gd name="T19" fmla="*/ 2304 h 170"/>
                  <a:gd name="T20" fmla="+- 0 601 446"/>
                  <a:gd name="T21" fmla="*/ T20 w 169"/>
                  <a:gd name="T22" fmla="+- 0 2302 2231"/>
                  <a:gd name="T23" fmla="*/ 2302 h 170"/>
                  <a:gd name="T24" fmla="+- 0 606 446"/>
                  <a:gd name="T25" fmla="*/ T24 w 169"/>
                  <a:gd name="T26" fmla="+- 0 2300 2231"/>
                  <a:gd name="T27" fmla="*/ 2300 h 170"/>
                  <a:gd name="T28" fmla="+- 0 614 446"/>
                  <a:gd name="T29" fmla="*/ T28 w 169"/>
                  <a:gd name="T30" fmla="+- 0 2299 2231"/>
                  <a:gd name="T31" fmla="*/ 2299 h 170"/>
                  <a:gd name="T32" fmla="+- 0 615 446"/>
                  <a:gd name="T33" fmla="*/ T32 w 169"/>
                  <a:gd name="T34" fmla="+- 0 2296 2231"/>
                  <a:gd name="T35" fmla="*/ 2296 h 170"/>
                  <a:gd name="T36" fmla="+- 0 607 446"/>
                  <a:gd name="T37" fmla="*/ T36 w 169"/>
                  <a:gd name="T38" fmla="+- 0 2295 2231"/>
                  <a:gd name="T39" fmla="*/ 2295 h 170"/>
                  <a:gd name="T40" fmla="+- 0 598 446"/>
                  <a:gd name="T41" fmla="*/ T40 w 169"/>
                  <a:gd name="T42" fmla="+- 0 2293 2231"/>
                  <a:gd name="T43" fmla="*/ 2293 h 170"/>
                  <a:gd name="T44" fmla="+- 0 579 446"/>
                  <a:gd name="T45" fmla="*/ T44 w 169"/>
                  <a:gd name="T46" fmla="+- 0 2286 2231"/>
                  <a:gd name="T47" fmla="*/ 2286 h 170"/>
                  <a:gd name="T48" fmla="+- 0 570 446"/>
                  <a:gd name="T49" fmla="*/ T48 w 169"/>
                  <a:gd name="T50" fmla="+- 0 2280 2231"/>
                  <a:gd name="T51" fmla="*/ 2280 h 170"/>
                  <a:gd name="T52" fmla="+- 0 551 446"/>
                  <a:gd name="T53" fmla="*/ T52 w 169"/>
                  <a:gd name="T54" fmla="+- 0 2264 2231"/>
                  <a:gd name="T55" fmla="*/ 2264 h 170"/>
                  <a:gd name="T56" fmla="+- 0 543 446"/>
                  <a:gd name="T57" fmla="*/ T56 w 169"/>
                  <a:gd name="T58" fmla="+- 0 2255 2231"/>
                  <a:gd name="T59" fmla="*/ 2255 h 170"/>
                  <a:gd name="T60" fmla="+- 0 539 446"/>
                  <a:gd name="T61" fmla="*/ T60 w 169"/>
                  <a:gd name="T62" fmla="+- 0 2252 2231"/>
                  <a:gd name="T63" fmla="*/ 2252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70">
                    <a:moveTo>
                      <a:pt x="93" y="21"/>
                    </a:moveTo>
                    <a:lnTo>
                      <a:pt x="87" y="21"/>
                    </a:lnTo>
                    <a:lnTo>
                      <a:pt x="101" y="39"/>
                    </a:lnTo>
                    <a:lnTo>
                      <a:pt x="150" y="76"/>
                    </a:lnTo>
                    <a:lnTo>
                      <a:pt x="152" y="73"/>
                    </a:lnTo>
                    <a:lnTo>
                      <a:pt x="155" y="71"/>
                    </a:lnTo>
                    <a:lnTo>
                      <a:pt x="160" y="69"/>
                    </a:lnTo>
                    <a:lnTo>
                      <a:pt x="168" y="68"/>
                    </a:lnTo>
                    <a:lnTo>
                      <a:pt x="169" y="65"/>
                    </a:lnTo>
                    <a:lnTo>
                      <a:pt x="161" y="64"/>
                    </a:lnTo>
                    <a:lnTo>
                      <a:pt x="152" y="62"/>
                    </a:lnTo>
                    <a:lnTo>
                      <a:pt x="133" y="55"/>
                    </a:lnTo>
                    <a:lnTo>
                      <a:pt x="124" y="49"/>
                    </a:lnTo>
                    <a:lnTo>
                      <a:pt x="105" y="33"/>
                    </a:lnTo>
                    <a:lnTo>
                      <a:pt x="97" y="24"/>
                    </a:lnTo>
                    <a:lnTo>
                      <a:pt x="93"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7" name="Freeform 558"/>
              <p:cNvSpPr/>
              <p:nvPr/>
            </p:nvSpPr>
            <p:spPr bwMode="auto">
              <a:xfrm>
                <a:off x="446" y="2231"/>
                <a:ext cx="169" cy="170"/>
              </a:xfrm>
              <a:custGeom>
                <a:gdLst>
                  <a:gd name="T0" fmla="+- 0 561 446"/>
                  <a:gd name="T1" fmla="*/ T0 w 169"/>
                  <a:gd name="T2" fmla="+- 0 2289 2231"/>
                  <a:gd name="T3" fmla="*/ 2289 h 170"/>
                  <a:gd name="T4" fmla="+- 0 553 446"/>
                  <a:gd name="T5" fmla="*/ T4 w 169"/>
                  <a:gd name="T6" fmla="+- 0 2299 2231"/>
                  <a:gd name="T7" fmla="*/ 2299 h 170"/>
                  <a:gd name="T8" fmla="+- 0 491 446"/>
                  <a:gd name="T9" fmla="*/ T8 w 169"/>
                  <a:gd name="T10" fmla="+- 0 2299 2231"/>
                  <a:gd name="T11" fmla="*/ 2299 h 170"/>
                  <a:gd name="T12" fmla="+- 0 500 446"/>
                  <a:gd name="T13" fmla="*/ T12 w 169"/>
                  <a:gd name="T14" fmla="+- 0 2307 2231"/>
                  <a:gd name="T15" fmla="*/ 2307 h 170"/>
                  <a:gd name="T16" fmla="+- 0 505 446"/>
                  <a:gd name="T17" fmla="*/ T16 w 169"/>
                  <a:gd name="T18" fmla="+- 0 2305 2231"/>
                  <a:gd name="T19" fmla="*/ 2305 h 170"/>
                  <a:gd name="T20" fmla="+- 0 509 446"/>
                  <a:gd name="T21" fmla="*/ T20 w 169"/>
                  <a:gd name="T22" fmla="+- 0 2304 2231"/>
                  <a:gd name="T23" fmla="*/ 2304 h 170"/>
                  <a:gd name="T24" fmla="+- 0 573 446"/>
                  <a:gd name="T25" fmla="*/ T24 w 169"/>
                  <a:gd name="T26" fmla="+- 0 2304 2231"/>
                  <a:gd name="T27" fmla="*/ 2304 h 170"/>
                  <a:gd name="T28" fmla="+- 0 573 446"/>
                  <a:gd name="T29" fmla="*/ T28 w 169"/>
                  <a:gd name="T30" fmla="+- 0 2303 2231"/>
                  <a:gd name="T31" fmla="*/ 2303 h 170"/>
                  <a:gd name="T32" fmla="+- 0 572 446"/>
                  <a:gd name="T33" fmla="*/ T32 w 169"/>
                  <a:gd name="T34" fmla="+- 0 2302 2231"/>
                  <a:gd name="T35" fmla="*/ 2302 h 170"/>
                  <a:gd name="T36" fmla="+- 0 561 446"/>
                  <a:gd name="T37" fmla="*/ T36 w 169"/>
                  <a:gd name="T38" fmla="+- 0 2289 2231"/>
                  <a:gd name="T39" fmla="*/ 228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70">
                    <a:moveTo>
                      <a:pt x="115" y="58"/>
                    </a:moveTo>
                    <a:lnTo>
                      <a:pt x="107" y="68"/>
                    </a:lnTo>
                    <a:lnTo>
                      <a:pt x="45" y="68"/>
                    </a:lnTo>
                    <a:lnTo>
                      <a:pt x="54" y="76"/>
                    </a:lnTo>
                    <a:lnTo>
                      <a:pt x="59" y="74"/>
                    </a:lnTo>
                    <a:lnTo>
                      <a:pt x="63" y="73"/>
                    </a:lnTo>
                    <a:lnTo>
                      <a:pt x="127" y="73"/>
                    </a:lnTo>
                    <a:lnTo>
                      <a:pt x="127" y="72"/>
                    </a:lnTo>
                    <a:lnTo>
                      <a:pt x="126" y="71"/>
                    </a:lnTo>
                    <a:lnTo>
                      <a:pt x="115"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0" name="Group 559"/>
            <p:cNvGrpSpPr/>
            <p:nvPr/>
          </p:nvGrpSpPr>
          <p:grpSpPr>
            <a:xfrm>
              <a:off x="643" y="2238"/>
              <a:ext cx="140" cy="162"/>
              <a:chOff x="643" y="2238"/>
              <a:chExt cx="140" cy="162"/>
            </a:xfrm>
          </p:grpSpPr>
          <p:sp>
            <p:nvSpPr>
              <p:cNvPr id="2373" name="Freeform 560"/>
              <p:cNvSpPr/>
              <p:nvPr/>
            </p:nvSpPr>
            <p:spPr bwMode="auto">
              <a:xfrm>
                <a:off x="643" y="2238"/>
                <a:ext cx="140" cy="162"/>
              </a:xfrm>
              <a:custGeom>
                <a:gdLst>
                  <a:gd name="T0" fmla="+- 0 643 643"/>
                  <a:gd name="T1" fmla="*/ T0 w 140"/>
                  <a:gd name="T2" fmla="+- 0 2238 2238"/>
                  <a:gd name="T3" fmla="*/ 2238 h 162"/>
                  <a:gd name="T4" fmla="+- 0 644 643"/>
                  <a:gd name="T5" fmla="*/ T4 w 140"/>
                  <a:gd name="T6" fmla="+- 0 2254 2238"/>
                  <a:gd name="T7" fmla="*/ 2254 h 162"/>
                  <a:gd name="T8" fmla="+- 0 644 643"/>
                  <a:gd name="T9" fmla="*/ T8 w 140"/>
                  <a:gd name="T10" fmla="+- 0 2371 2238"/>
                  <a:gd name="T11" fmla="*/ 2371 h 162"/>
                  <a:gd name="T12" fmla="+- 0 643 643"/>
                  <a:gd name="T13" fmla="*/ T12 w 140"/>
                  <a:gd name="T14" fmla="+- 0 2399 2238"/>
                  <a:gd name="T15" fmla="*/ 2399 h 162"/>
                  <a:gd name="T16" fmla="+- 0 646 643"/>
                  <a:gd name="T17" fmla="*/ T16 w 140"/>
                  <a:gd name="T18" fmla="+- 0 2398 2238"/>
                  <a:gd name="T19" fmla="*/ 2398 h 162"/>
                  <a:gd name="T20" fmla="+- 0 650 643"/>
                  <a:gd name="T21" fmla="*/ T20 w 140"/>
                  <a:gd name="T22" fmla="+- 0 2396 2238"/>
                  <a:gd name="T23" fmla="*/ 2396 h 162"/>
                  <a:gd name="T24" fmla="+- 0 650 643"/>
                  <a:gd name="T25" fmla="*/ T24 w 140"/>
                  <a:gd name="T26" fmla="+- 0 2396 2238"/>
                  <a:gd name="T27" fmla="*/ 2396 h 162"/>
                  <a:gd name="T28" fmla="+- 0 655 643"/>
                  <a:gd name="T29" fmla="*/ T28 w 140"/>
                  <a:gd name="T30" fmla="+- 0 2393 2238"/>
                  <a:gd name="T31" fmla="*/ 2393 h 162"/>
                  <a:gd name="T32" fmla="+- 0 654 643"/>
                  <a:gd name="T33" fmla="*/ T32 w 140"/>
                  <a:gd name="T34" fmla="+- 0 2371 2238"/>
                  <a:gd name="T35" fmla="*/ 2371 h 162"/>
                  <a:gd name="T36" fmla="+- 0 654 643"/>
                  <a:gd name="T37" fmla="*/ T36 w 140"/>
                  <a:gd name="T38" fmla="+- 0 2251 2238"/>
                  <a:gd name="T39" fmla="*/ 2251 h 162"/>
                  <a:gd name="T40" fmla="+- 0 780 643"/>
                  <a:gd name="T41" fmla="*/ T40 w 140"/>
                  <a:gd name="T42" fmla="+- 0 2251 2238"/>
                  <a:gd name="T43" fmla="*/ 2251 h 162"/>
                  <a:gd name="T44" fmla="+- 0 782 643"/>
                  <a:gd name="T45" fmla="*/ T44 w 140"/>
                  <a:gd name="T46" fmla="+- 0 2249 2238"/>
                  <a:gd name="T47" fmla="*/ 2249 h 162"/>
                  <a:gd name="T48" fmla="+- 0 782 643"/>
                  <a:gd name="T49" fmla="*/ T48 w 140"/>
                  <a:gd name="T50" fmla="+- 0 2249 2238"/>
                  <a:gd name="T51" fmla="*/ 2249 h 162"/>
                  <a:gd name="T52" fmla="+- 0 783 643"/>
                  <a:gd name="T53" fmla="*/ T52 w 140"/>
                  <a:gd name="T54" fmla="+- 0 2247 2238"/>
                  <a:gd name="T55" fmla="*/ 2247 h 162"/>
                  <a:gd name="T56" fmla="+- 0 782 643"/>
                  <a:gd name="T57" fmla="*/ T56 w 140"/>
                  <a:gd name="T58" fmla="+- 0 2246 2238"/>
                  <a:gd name="T59" fmla="*/ 2246 h 162"/>
                  <a:gd name="T60" fmla="+- 0 782 643"/>
                  <a:gd name="T61" fmla="*/ T60 w 140"/>
                  <a:gd name="T62" fmla="+- 0 2246 2238"/>
                  <a:gd name="T63" fmla="*/ 2246 h 162"/>
                  <a:gd name="T64" fmla="+- 0 656 643"/>
                  <a:gd name="T65" fmla="*/ T64 w 140"/>
                  <a:gd name="T66" fmla="+- 0 2246 2238"/>
                  <a:gd name="T67" fmla="*/ 2246 h 162"/>
                  <a:gd name="T68" fmla="+- 0 643 643"/>
                  <a:gd name="T69" fmla="*/ T68 w 140"/>
                  <a:gd name="T70" fmla="+- 0 2238 2238"/>
                  <a:gd name="T71" fmla="*/ 2238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40" h="162">
                    <a:moveTo>
                      <a:pt x="0" y="0"/>
                    </a:moveTo>
                    <a:lnTo>
                      <a:pt x="1" y="16"/>
                    </a:lnTo>
                    <a:lnTo>
                      <a:pt x="1" y="133"/>
                    </a:lnTo>
                    <a:lnTo>
                      <a:pt x="0" y="161"/>
                    </a:lnTo>
                    <a:lnTo>
                      <a:pt x="3" y="160"/>
                    </a:lnTo>
                    <a:lnTo>
                      <a:pt x="7" y="158"/>
                    </a:lnTo>
                    <a:lnTo>
                      <a:pt x="12" y="155"/>
                    </a:lnTo>
                    <a:lnTo>
                      <a:pt x="11" y="133"/>
                    </a:lnTo>
                    <a:lnTo>
                      <a:pt x="11" y="13"/>
                    </a:lnTo>
                    <a:lnTo>
                      <a:pt x="137" y="13"/>
                    </a:lnTo>
                    <a:lnTo>
                      <a:pt x="139" y="11"/>
                    </a:lnTo>
                    <a:lnTo>
                      <a:pt x="140" y="9"/>
                    </a:lnTo>
                    <a:lnTo>
                      <a:pt x="139" y="8"/>
                    </a:lnTo>
                    <a:lnTo>
                      <a:pt x="13" y="8"/>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4" name="Freeform 561"/>
              <p:cNvSpPr/>
              <p:nvPr/>
            </p:nvSpPr>
            <p:spPr bwMode="auto">
              <a:xfrm>
                <a:off x="643" y="2238"/>
                <a:ext cx="140" cy="162"/>
              </a:xfrm>
              <a:custGeom>
                <a:gdLst>
                  <a:gd name="T0" fmla="+- 0 735 643"/>
                  <a:gd name="T1" fmla="*/ T0 w 140"/>
                  <a:gd name="T2" fmla="+- 0 2379 2238"/>
                  <a:gd name="T3" fmla="*/ 2379 h 162"/>
                  <a:gd name="T4" fmla="+- 0 734 643"/>
                  <a:gd name="T5" fmla="*/ T4 w 140"/>
                  <a:gd name="T6" fmla="+- 0 2382 2238"/>
                  <a:gd name="T7" fmla="*/ 2382 h 162"/>
                  <a:gd name="T8" fmla="+- 0 744 643"/>
                  <a:gd name="T9" fmla="*/ T8 w 140"/>
                  <a:gd name="T10" fmla="+- 0 2384 2238"/>
                  <a:gd name="T11" fmla="*/ 2384 h 162"/>
                  <a:gd name="T12" fmla="+- 0 751 643"/>
                  <a:gd name="T13" fmla="*/ T12 w 140"/>
                  <a:gd name="T14" fmla="+- 0 2387 2238"/>
                  <a:gd name="T15" fmla="*/ 2387 h 162"/>
                  <a:gd name="T16" fmla="+- 0 755 643"/>
                  <a:gd name="T17" fmla="*/ T16 w 140"/>
                  <a:gd name="T18" fmla="+- 0 2392 2238"/>
                  <a:gd name="T19" fmla="*/ 2392 h 162"/>
                  <a:gd name="T20" fmla="+- 0 757 643"/>
                  <a:gd name="T21" fmla="*/ T20 w 140"/>
                  <a:gd name="T22" fmla="+- 0 2395 2238"/>
                  <a:gd name="T23" fmla="*/ 2395 h 162"/>
                  <a:gd name="T24" fmla="+- 0 758 643"/>
                  <a:gd name="T25" fmla="*/ T24 w 140"/>
                  <a:gd name="T26" fmla="+- 0 2399 2238"/>
                  <a:gd name="T27" fmla="*/ 2399 h 162"/>
                  <a:gd name="T28" fmla="+- 0 767 643"/>
                  <a:gd name="T29" fmla="*/ T28 w 140"/>
                  <a:gd name="T30" fmla="+- 0 2396 2238"/>
                  <a:gd name="T31" fmla="*/ 2396 h 162"/>
                  <a:gd name="T32" fmla="+- 0 772 643"/>
                  <a:gd name="T33" fmla="*/ T32 w 140"/>
                  <a:gd name="T34" fmla="+- 0 2393 2238"/>
                  <a:gd name="T35" fmla="*/ 2393 h 162"/>
                  <a:gd name="T36" fmla="+- 0 774 643"/>
                  <a:gd name="T37" fmla="*/ T36 w 140"/>
                  <a:gd name="T38" fmla="+- 0 2391 2238"/>
                  <a:gd name="T39" fmla="*/ 2391 h 162"/>
                  <a:gd name="T40" fmla="+- 0 776 643"/>
                  <a:gd name="T41" fmla="*/ T40 w 140"/>
                  <a:gd name="T42" fmla="+- 0 2389 2238"/>
                  <a:gd name="T43" fmla="*/ 2389 h 162"/>
                  <a:gd name="T44" fmla="+- 0 777 643"/>
                  <a:gd name="T45" fmla="*/ T44 w 140"/>
                  <a:gd name="T46" fmla="+- 0 2387 2238"/>
                  <a:gd name="T47" fmla="*/ 2387 h 162"/>
                  <a:gd name="T48" fmla="+- 0 777 643"/>
                  <a:gd name="T49" fmla="*/ T48 w 140"/>
                  <a:gd name="T50" fmla="+- 0 2383 2238"/>
                  <a:gd name="T51" fmla="*/ 2383 h 162"/>
                  <a:gd name="T52" fmla="+- 0 758 643"/>
                  <a:gd name="T53" fmla="*/ T52 w 140"/>
                  <a:gd name="T54" fmla="+- 0 2383 2238"/>
                  <a:gd name="T55" fmla="*/ 2383 h 162"/>
                  <a:gd name="T56" fmla="+- 0 749 643"/>
                  <a:gd name="T57" fmla="*/ T56 w 140"/>
                  <a:gd name="T58" fmla="+- 0 2381 2238"/>
                  <a:gd name="T59" fmla="*/ 2381 h 162"/>
                  <a:gd name="T60" fmla="+- 0 735 643"/>
                  <a:gd name="T61" fmla="*/ T60 w 140"/>
                  <a:gd name="T62" fmla="+- 0 2379 2238"/>
                  <a:gd name="T63" fmla="*/ 2379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40" h="162">
                    <a:moveTo>
                      <a:pt x="92" y="141"/>
                    </a:moveTo>
                    <a:lnTo>
                      <a:pt x="91" y="144"/>
                    </a:lnTo>
                    <a:lnTo>
                      <a:pt x="101" y="146"/>
                    </a:lnTo>
                    <a:lnTo>
                      <a:pt x="108" y="149"/>
                    </a:lnTo>
                    <a:lnTo>
                      <a:pt x="112" y="154"/>
                    </a:lnTo>
                    <a:lnTo>
                      <a:pt x="114" y="157"/>
                    </a:lnTo>
                    <a:lnTo>
                      <a:pt x="115" y="161"/>
                    </a:lnTo>
                    <a:lnTo>
                      <a:pt x="124" y="158"/>
                    </a:lnTo>
                    <a:lnTo>
                      <a:pt x="129" y="155"/>
                    </a:lnTo>
                    <a:lnTo>
                      <a:pt x="131" y="153"/>
                    </a:lnTo>
                    <a:lnTo>
                      <a:pt x="133" y="151"/>
                    </a:lnTo>
                    <a:lnTo>
                      <a:pt x="134" y="149"/>
                    </a:lnTo>
                    <a:lnTo>
                      <a:pt x="134" y="145"/>
                    </a:lnTo>
                    <a:lnTo>
                      <a:pt x="115" y="145"/>
                    </a:lnTo>
                    <a:lnTo>
                      <a:pt x="106" y="143"/>
                    </a:lnTo>
                    <a:lnTo>
                      <a:pt x="92" y="1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5" name="Freeform 562"/>
              <p:cNvSpPr/>
              <p:nvPr/>
            </p:nvSpPr>
            <p:spPr bwMode="auto">
              <a:xfrm>
                <a:off x="643" y="2238"/>
                <a:ext cx="140" cy="162"/>
              </a:xfrm>
              <a:custGeom>
                <a:gdLst>
                  <a:gd name="T0" fmla="+- 0 780 643"/>
                  <a:gd name="T1" fmla="*/ T0 w 140"/>
                  <a:gd name="T2" fmla="+- 0 2251 2238"/>
                  <a:gd name="T3" fmla="*/ 2251 h 162"/>
                  <a:gd name="T4" fmla="+- 0 766 643"/>
                  <a:gd name="T5" fmla="*/ T4 w 140"/>
                  <a:gd name="T6" fmla="+- 0 2251 2238"/>
                  <a:gd name="T7" fmla="*/ 2251 h 162"/>
                  <a:gd name="T8" fmla="+- 0 766 643"/>
                  <a:gd name="T9" fmla="*/ T8 w 140"/>
                  <a:gd name="T10" fmla="+- 0 2381 2238"/>
                  <a:gd name="T11" fmla="*/ 2381 h 162"/>
                  <a:gd name="T12" fmla="+- 0 764 643"/>
                  <a:gd name="T13" fmla="*/ T12 w 140"/>
                  <a:gd name="T14" fmla="+- 0 2382 2238"/>
                  <a:gd name="T15" fmla="*/ 2382 h 162"/>
                  <a:gd name="T16" fmla="+- 0 758 643"/>
                  <a:gd name="T17" fmla="*/ T16 w 140"/>
                  <a:gd name="T18" fmla="+- 0 2383 2238"/>
                  <a:gd name="T19" fmla="*/ 2383 h 162"/>
                  <a:gd name="T20" fmla="+- 0 777 643"/>
                  <a:gd name="T21" fmla="*/ T20 w 140"/>
                  <a:gd name="T22" fmla="+- 0 2383 2238"/>
                  <a:gd name="T23" fmla="*/ 2383 h 162"/>
                  <a:gd name="T24" fmla="+- 0 777 643"/>
                  <a:gd name="T25" fmla="*/ T24 w 140"/>
                  <a:gd name="T26" fmla="+- 0 2254 2238"/>
                  <a:gd name="T27" fmla="*/ 2254 h 162"/>
                  <a:gd name="T28" fmla="+- 0 780 643"/>
                  <a:gd name="T29" fmla="*/ T28 w 140"/>
                  <a:gd name="T30" fmla="+- 0 2251 2238"/>
                  <a:gd name="T31" fmla="*/ 2251 h 16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40" h="162">
                    <a:moveTo>
                      <a:pt x="137" y="13"/>
                    </a:moveTo>
                    <a:lnTo>
                      <a:pt x="123" y="13"/>
                    </a:lnTo>
                    <a:lnTo>
                      <a:pt x="123" y="143"/>
                    </a:lnTo>
                    <a:lnTo>
                      <a:pt x="121" y="144"/>
                    </a:lnTo>
                    <a:lnTo>
                      <a:pt x="115" y="145"/>
                    </a:lnTo>
                    <a:lnTo>
                      <a:pt x="134" y="145"/>
                    </a:lnTo>
                    <a:lnTo>
                      <a:pt x="134" y="16"/>
                    </a:lnTo>
                    <a:lnTo>
                      <a:pt x="137"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6" name="Freeform 563"/>
              <p:cNvSpPr/>
              <p:nvPr/>
            </p:nvSpPr>
            <p:spPr bwMode="auto">
              <a:xfrm>
                <a:off x="643" y="2238"/>
                <a:ext cx="140" cy="162"/>
              </a:xfrm>
              <a:custGeom>
                <a:gdLst>
                  <a:gd name="T0" fmla="+- 0 730 643"/>
                  <a:gd name="T1" fmla="*/ T0 w 140"/>
                  <a:gd name="T2" fmla="+- 0 2296 2238"/>
                  <a:gd name="T3" fmla="*/ 2296 h 162"/>
                  <a:gd name="T4" fmla="+- 0 725 643"/>
                  <a:gd name="T5" fmla="*/ T4 w 140"/>
                  <a:gd name="T6" fmla="+- 0 2303 2238"/>
                  <a:gd name="T7" fmla="*/ 2303 h 162"/>
                  <a:gd name="T8" fmla="+- 0 679 643"/>
                  <a:gd name="T9" fmla="*/ T8 w 140"/>
                  <a:gd name="T10" fmla="+- 0 2303 2238"/>
                  <a:gd name="T11" fmla="*/ 2303 h 162"/>
                  <a:gd name="T12" fmla="+- 0 679 643"/>
                  <a:gd name="T13" fmla="*/ T12 w 140"/>
                  <a:gd name="T14" fmla="+- 0 2306 2238"/>
                  <a:gd name="T15" fmla="*/ 2306 h 162"/>
                  <a:gd name="T16" fmla="+- 0 679 643"/>
                  <a:gd name="T17" fmla="*/ T16 w 140"/>
                  <a:gd name="T18" fmla="+- 0 2349 2238"/>
                  <a:gd name="T19" fmla="*/ 2349 h 162"/>
                  <a:gd name="T20" fmla="+- 0 679 643"/>
                  <a:gd name="T21" fmla="*/ T20 w 140"/>
                  <a:gd name="T22" fmla="+- 0 2366 2238"/>
                  <a:gd name="T23" fmla="*/ 2366 h 162"/>
                  <a:gd name="T24" fmla="+- 0 683 643"/>
                  <a:gd name="T25" fmla="*/ T24 w 140"/>
                  <a:gd name="T26" fmla="+- 0 2365 2238"/>
                  <a:gd name="T27" fmla="*/ 2365 h 162"/>
                  <a:gd name="T28" fmla="+- 0 686 643"/>
                  <a:gd name="T29" fmla="*/ T28 w 140"/>
                  <a:gd name="T30" fmla="+- 0 2363 2238"/>
                  <a:gd name="T31" fmla="*/ 2363 h 162"/>
                  <a:gd name="T32" fmla="+- 0 689 643"/>
                  <a:gd name="T33" fmla="*/ T32 w 140"/>
                  <a:gd name="T34" fmla="+- 0 2361 2238"/>
                  <a:gd name="T35" fmla="*/ 2361 h 162"/>
                  <a:gd name="T36" fmla="+- 0 689 643"/>
                  <a:gd name="T37" fmla="*/ T36 w 140"/>
                  <a:gd name="T38" fmla="+- 0 2349 2238"/>
                  <a:gd name="T39" fmla="*/ 2349 h 162"/>
                  <a:gd name="T40" fmla="+- 0 738 643"/>
                  <a:gd name="T41" fmla="*/ T40 w 140"/>
                  <a:gd name="T42" fmla="+- 0 2349 2238"/>
                  <a:gd name="T43" fmla="*/ 2349 h 162"/>
                  <a:gd name="T44" fmla="+- 0 737 643"/>
                  <a:gd name="T45" fmla="*/ T44 w 140"/>
                  <a:gd name="T46" fmla="+- 0 2344 2238"/>
                  <a:gd name="T47" fmla="*/ 2344 h 162"/>
                  <a:gd name="T48" fmla="+- 0 689 643"/>
                  <a:gd name="T49" fmla="*/ T48 w 140"/>
                  <a:gd name="T50" fmla="+- 0 2344 2238"/>
                  <a:gd name="T51" fmla="*/ 2344 h 162"/>
                  <a:gd name="T52" fmla="+- 0 689 643"/>
                  <a:gd name="T53" fmla="*/ T52 w 140"/>
                  <a:gd name="T54" fmla="+- 0 2308 2238"/>
                  <a:gd name="T55" fmla="*/ 2308 h 162"/>
                  <a:gd name="T56" fmla="+- 0 741 643"/>
                  <a:gd name="T57" fmla="*/ T56 w 140"/>
                  <a:gd name="T58" fmla="+- 0 2308 2238"/>
                  <a:gd name="T59" fmla="*/ 2308 h 162"/>
                  <a:gd name="T60" fmla="+- 0 742 643"/>
                  <a:gd name="T61" fmla="*/ T60 w 140"/>
                  <a:gd name="T62" fmla="+- 0 2307 2238"/>
                  <a:gd name="T63" fmla="*/ 2307 h 162"/>
                  <a:gd name="T64" fmla="+- 0 743 643"/>
                  <a:gd name="T65" fmla="*/ T64 w 140"/>
                  <a:gd name="T66" fmla="+- 0 2306 2238"/>
                  <a:gd name="T67" fmla="*/ 2306 h 162"/>
                  <a:gd name="T68" fmla="+- 0 743 643"/>
                  <a:gd name="T69" fmla="*/ T68 w 140"/>
                  <a:gd name="T70" fmla="+- 0 2306 2238"/>
                  <a:gd name="T71" fmla="*/ 2306 h 162"/>
                  <a:gd name="T72" fmla="+- 0 743 643"/>
                  <a:gd name="T73" fmla="*/ T72 w 140"/>
                  <a:gd name="T74" fmla="+- 0 2305 2238"/>
                  <a:gd name="T75" fmla="*/ 2305 h 162"/>
                  <a:gd name="T76" fmla="+- 0 742 643"/>
                  <a:gd name="T77" fmla="*/ T76 w 140"/>
                  <a:gd name="T78" fmla="+- 0 2305 2238"/>
                  <a:gd name="T79" fmla="*/ 2305 h 162"/>
                  <a:gd name="T80" fmla="+- 0 740 643"/>
                  <a:gd name="T81" fmla="*/ T80 w 140"/>
                  <a:gd name="T82" fmla="+- 0 2303 2238"/>
                  <a:gd name="T83" fmla="*/ 2303 h 162"/>
                  <a:gd name="T84" fmla="+- 0 691 643"/>
                  <a:gd name="T85" fmla="*/ T84 w 140"/>
                  <a:gd name="T86" fmla="+- 0 2303 2238"/>
                  <a:gd name="T87" fmla="*/ 2303 h 162"/>
                  <a:gd name="T88" fmla="+- 0 679 643"/>
                  <a:gd name="T89" fmla="*/ T88 w 140"/>
                  <a:gd name="T90" fmla="+- 0 2296 2238"/>
                  <a:gd name="T91" fmla="*/ 2296 h 162"/>
                  <a:gd name="T92" fmla="+- 0 732 643"/>
                  <a:gd name="T93" fmla="*/ T92 w 140"/>
                  <a:gd name="T94" fmla="+- 0 2296 2238"/>
                  <a:gd name="T95" fmla="*/ 2296 h 162"/>
                  <a:gd name="T96" fmla="+- 0 730 643"/>
                  <a:gd name="T97" fmla="*/ T96 w 140"/>
                  <a:gd name="T98" fmla="+- 0 2296 2238"/>
                  <a:gd name="T99" fmla="*/ 2296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Lst>
                <a:rect l="0" t="0" r="r" b="b"/>
                <a:pathLst>
                  <a:path w="140" h="162">
                    <a:moveTo>
                      <a:pt x="87" y="58"/>
                    </a:moveTo>
                    <a:lnTo>
                      <a:pt x="82" y="65"/>
                    </a:lnTo>
                    <a:lnTo>
                      <a:pt x="36" y="65"/>
                    </a:lnTo>
                    <a:lnTo>
                      <a:pt x="36" y="68"/>
                    </a:lnTo>
                    <a:lnTo>
                      <a:pt x="36" y="111"/>
                    </a:lnTo>
                    <a:lnTo>
                      <a:pt x="36" y="128"/>
                    </a:lnTo>
                    <a:lnTo>
                      <a:pt x="40" y="127"/>
                    </a:lnTo>
                    <a:lnTo>
                      <a:pt x="43" y="125"/>
                    </a:lnTo>
                    <a:lnTo>
                      <a:pt x="46" y="123"/>
                    </a:lnTo>
                    <a:lnTo>
                      <a:pt x="46" y="111"/>
                    </a:lnTo>
                    <a:lnTo>
                      <a:pt x="95" y="111"/>
                    </a:lnTo>
                    <a:lnTo>
                      <a:pt x="94" y="106"/>
                    </a:lnTo>
                    <a:lnTo>
                      <a:pt x="46" y="106"/>
                    </a:lnTo>
                    <a:lnTo>
                      <a:pt x="46" y="70"/>
                    </a:lnTo>
                    <a:lnTo>
                      <a:pt x="98" y="70"/>
                    </a:lnTo>
                    <a:lnTo>
                      <a:pt x="99" y="69"/>
                    </a:lnTo>
                    <a:lnTo>
                      <a:pt x="100" y="68"/>
                    </a:lnTo>
                    <a:lnTo>
                      <a:pt x="100" y="67"/>
                    </a:lnTo>
                    <a:lnTo>
                      <a:pt x="99" y="67"/>
                    </a:lnTo>
                    <a:lnTo>
                      <a:pt x="97" y="65"/>
                    </a:lnTo>
                    <a:lnTo>
                      <a:pt x="48" y="65"/>
                    </a:lnTo>
                    <a:lnTo>
                      <a:pt x="36" y="58"/>
                    </a:lnTo>
                    <a:lnTo>
                      <a:pt x="89" y="58"/>
                    </a:lnTo>
                    <a:lnTo>
                      <a:pt x="87"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7" name="Freeform 564"/>
              <p:cNvSpPr/>
              <p:nvPr/>
            </p:nvSpPr>
            <p:spPr bwMode="auto">
              <a:xfrm>
                <a:off x="643" y="2238"/>
                <a:ext cx="140" cy="162"/>
              </a:xfrm>
              <a:custGeom>
                <a:gdLst>
                  <a:gd name="T0" fmla="+- 0 738 643"/>
                  <a:gd name="T1" fmla="*/ T0 w 140"/>
                  <a:gd name="T2" fmla="+- 0 2349 2238"/>
                  <a:gd name="T3" fmla="*/ 2349 h 162"/>
                  <a:gd name="T4" fmla="+- 0 727 643"/>
                  <a:gd name="T5" fmla="*/ T4 w 140"/>
                  <a:gd name="T6" fmla="+- 0 2349 2238"/>
                  <a:gd name="T7" fmla="*/ 2349 h 162"/>
                  <a:gd name="T8" fmla="+- 0 727 643"/>
                  <a:gd name="T9" fmla="*/ T8 w 140"/>
                  <a:gd name="T10" fmla="+- 0 2361 2238"/>
                  <a:gd name="T11" fmla="*/ 2361 h 162"/>
                  <a:gd name="T12" fmla="+- 0 733 643"/>
                  <a:gd name="T13" fmla="*/ T12 w 140"/>
                  <a:gd name="T14" fmla="+- 0 2359 2238"/>
                  <a:gd name="T15" fmla="*/ 2359 h 162"/>
                  <a:gd name="T16" fmla="+- 0 736 643"/>
                  <a:gd name="T17" fmla="*/ T16 w 140"/>
                  <a:gd name="T18" fmla="+- 0 2357 2238"/>
                  <a:gd name="T19" fmla="*/ 2357 h 162"/>
                  <a:gd name="T20" fmla="+- 0 738 643"/>
                  <a:gd name="T21" fmla="*/ T20 w 140"/>
                  <a:gd name="T22" fmla="+- 0 2356 2238"/>
                  <a:gd name="T23" fmla="*/ 2356 h 162"/>
                  <a:gd name="T24" fmla="+- 0 738 643"/>
                  <a:gd name="T25" fmla="*/ T24 w 140"/>
                  <a:gd name="T26" fmla="+- 0 2349 2238"/>
                  <a:gd name="T27" fmla="*/ 2349 h 162"/>
                </a:gdLst>
                <a:cxnLst>
                  <a:cxn ang="0">
                    <a:pos x="T1" y="T3"/>
                  </a:cxn>
                  <a:cxn ang="0">
                    <a:pos x="T5" y="T7"/>
                  </a:cxn>
                  <a:cxn ang="0">
                    <a:pos x="T9" y="T11"/>
                  </a:cxn>
                  <a:cxn ang="0">
                    <a:pos x="T13" y="T15"/>
                  </a:cxn>
                  <a:cxn ang="0">
                    <a:pos x="T17" y="T19"/>
                  </a:cxn>
                  <a:cxn ang="0">
                    <a:pos x="T21" y="T23"/>
                  </a:cxn>
                  <a:cxn ang="0">
                    <a:pos x="T25" y="T27"/>
                  </a:cxn>
                </a:cxnLst>
                <a:rect l="0" t="0" r="r" b="b"/>
                <a:pathLst>
                  <a:path w="140" h="162">
                    <a:moveTo>
                      <a:pt x="95" y="111"/>
                    </a:moveTo>
                    <a:lnTo>
                      <a:pt x="84" y="111"/>
                    </a:lnTo>
                    <a:lnTo>
                      <a:pt x="84" y="123"/>
                    </a:lnTo>
                    <a:lnTo>
                      <a:pt x="90" y="121"/>
                    </a:lnTo>
                    <a:lnTo>
                      <a:pt x="93" y="119"/>
                    </a:lnTo>
                    <a:lnTo>
                      <a:pt x="95" y="118"/>
                    </a:lnTo>
                    <a:lnTo>
                      <a:pt x="95" y="11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8" name="Freeform 565"/>
              <p:cNvSpPr/>
              <p:nvPr/>
            </p:nvSpPr>
            <p:spPr bwMode="auto">
              <a:xfrm>
                <a:off x="643" y="2238"/>
                <a:ext cx="140" cy="162"/>
              </a:xfrm>
              <a:custGeom>
                <a:gdLst>
                  <a:gd name="T0" fmla="+- 0 741 643"/>
                  <a:gd name="T1" fmla="*/ T0 w 140"/>
                  <a:gd name="T2" fmla="+- 0 2308 2238"/>
                  <a:gd name="T3" fmla="*/ 2308 h 162"/>
                  <a:gd name="T4" fmla="+- 0 727 643"/>
                  <a:gd name="T5" fmla="*/ T4 w 140"/>
                  <a:gd name="T6" fmla="+- 0 2308 2238"/>
                  <a:gd name="T7" fmla="*/ 2308 h 162"/>
                  <a:gd name="T8" fmla="+- 0 727 643"/>
                  <a:gd name="T9" fmla="*/ T8 w 140"/>
                  <a:gd name="T10" fmla="+- 0 2344 2238"/>
                  <a:gd name="T11" fmla="*/ 2344 h 162"/>
                  <a:gd name="T12" fmla="+- 0 737 643"/>
                  <a:gd name="T13" fmla="*/ T12 w 140"/>
                  <a:gd name="T14" fmla="+- 0 2344 2238"/>
                  <a:gd name="T15" fmla="*/ 2344 h 162"/>
                  <a:gd name="T16" fmla="+- 0 737 643"/>
                  <a:gd name="T17" fmla="*/ T16 w 140"/>
                  <a:gd name="T18" fmla="+- 0 2339 2238"/>
                  <a:gd name="T19" fmla="*/ 2339 h 162"/>
                  <a:gd name="T20" fmla="+- 0 737 643"/>
                  <a:gd name="T21" fmla="*/ T20 w 140"/>
                  <a:gd name="T22" fmla="+- 0 2311 2238"/>
                  <a:gd name="T23" fmla="*/ 2311 h 162"/>
                  <a:gd name="T24" fmla="+- 0 741 643"/>
                  <a:gd name="T25" fmla="*/ T24 w 140"/>
                  <a:gd name="T26" fmla="+- 0 2308 2238"/>
                  <a:gd name="T27" fmla="*/ 2308 h 162"/>
                </a:gdLst>
                <a:cxnLst>
                  <a:cxn ang="0">
                    <a:pos x="T1" y="T3"/>
                  </a:cxn>
                  <a:cxn ang="0">
                    <a:pos x="T5" y="T7"/>
                  </a:cxn>
                  <a:cxn ang="0">
                    <a:pos x="T9" y="T11"/>
                  </a:cxn>
                  <a:cxn ang="0">
                    <a:pos x="T13" y="T15"/>
                  </a:cxn>
                  <a:cxn ang="0">
                    <a:pos x="T17" y="T19"/>
                  </a:cxn>
                  <a:cxn ang="0">
                    <a:pos x="T21" y="T23"/>
                  </a:cxn>
                  <a:cxn ang="0">
                    <a:pos x="T25" y="T27"/>
                  </a:cxn>
                </a:cxnLst>
                <a:rect l="0" t="0" r="r" b="b"/>
                <a:pathLst>
                  <a:path w="140" h="162">
                    <a:moveTo>
                      <a:pt x="98" y="70"/>
                    </a:moveTo>
                    <a:lnTo>
                      <a:pt x="84" y="70"/>
                    </a:lnTo>
                    <a:lnTo>
                      <a:pt x="84" y="106"/>
                    </a:lnTo>
                    <a:lnTo>
                      <a:pt x="94" y="106"/>
                    </a:lnTo>
                    <a:lnTo>
                      <a:pt x="94" y="101"/>
                    </a:lnTo>
                    <a:lnTo>
                      <a:pt x="94" y="73"/>
                    </a:lnTo>
                    <a:lnTo>
                      <a:pt x="98" y="7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9" name="Freeform 566"/>
              <p:cNvSpPr/>
              <p:nvPr/>
            </p:nvSpPr>
            <p:spPr bwMode="auto">
              <a:xfrm>
                <a:off x="643" y="2238"/>
                <a:ext cx="140" cy="162"/>
              </a:xfrm>
              <a:custGeom>
                <a:gdLst>
                  <a:gd name="T0" fmla="+- 0 742 643"/>
                  <a:gd name="T1" fmla="*/ T0 w 140"/>
                  <a:gd name="T2" fmla="+- 0 2266 2238"/>
                  <a:gd name="T3" fmla="*/ 2266 h 162"/>
                  <a:gd name="T4" fmla="+- 0 734 643"/>
                  <a:gd name="T5" fmla="*/ T4 w 140"/>
                  <a:gd name="T6" fmla="+- 0 2276 2238"/>
                  <a:gd name="T7" fmla="*/ 2276 h 162"/>
                  <a:gd name="T8" fmla="+- 0 666 643"/>
                  <a:gd name="T9" fmla="*/ T8 w 140"/>
                  <a:gd name="T10" fmla="+- 0 2276 2238"/>
                  <a:gd name="T11" fmla="*/ 2276 h 162"/>
                  <a:gd name="T12" fmla="+- 0 674 643"/>
                  <a:gd name="T13" fmla="*/ T12 w 140"/>
                  <a:gd name="T14" fmla="+- 0 2283 2238"/>
                  <a:gd name="T15" fmla="*/ 2283 h 162"/>
                  <a:gd name="T16" fmla="+- 0 678 643"/>
                  <a:gd name="T17" fmla="*/ T16 w 140"/>
                  <a:gd name="T18" fmla="+- 0 2281 2238"/>
                  <a:gd name="T19" fmla="*/ 2281 h 162"/>
                  <a:gd name="T20" fmla="+- 0 683 643"/>
                  <a:gd name="T21" fmla="*/ T20 w 140"/>
                  <a:gd name="T22" fmla="+- 0 2281 2238"/>
                  <a:gd name="T23" fmla="*/ 2281 h 162"/>
                  <a:gd name="T24" fmla="+- 0 756 643"/>
                  <a:gd name="T25" fmla="*/ T24 w 140"/>
                  <a:gd name="T26" fmla="+- 0 2280 2238"/>
                  <a:gd name="T27" fmla="*/ 2280 h 162"/>
                  <a:gd name="T28" fmla="+- 0 756 643"/>
                  <a:gd name="T29" fmla="*/ T28 w 140"/>
                  <a:gd name="T30" fmla="+- 0 2279 2238"/>
                  <a:gd name="T31" fmla="*/ 2279 h 162"/>
                  <a:gd name="T32" fmla="+- 0 756 643"/>
                  <a:gd name="T33" fmla="*/ T32 w 140"/>
                  <a:gd name="T34" fmla="+- 0 2279 2238"/>
                  <a:gd name="T35" fmla="*/ 2279 h 162"/>
                  <a:gd name="T36" fmla="+- 0 742 643"/>
                  <a:gd name="T37" fmla="*/ T36 w 140"/>
                  <a:gd name="T38" fmla="+- 0 2266 2238"/>
                  <a:gd name="T39" fmla="*/ 2266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40" h="162">
                    <a:moveTo>
                      <a:pt x="99" y="28"/>
                    </a:moveTo>
                    <a:lnTo>
                      <a:pt x="91" y="38"/>
                    </a:lnTo>
                    <a:lnTo>
                      <a:pt x="23" y="38"/>
                    </a:lnTo>
                    <a:lnTo>
                      <a:pt x="31" y="45"/>
                    </a:lnTo>
                    <a:lnTo>
                      <a:pt x="35" y="43"/>
                    </a:lnTo>
                    <a:lnTo>
                      <a:pt x="40" y="43"/>
                    </a:lnTo>
                    <a:lnTo>
                      <a:pt x="113" y="42"/>
                    </a:lnTo>
                    <a:lnTo>
                      <a:pt x="113" y="41"/>
                    </a:lnTo>
                    <a:lnTo>
                      <a:pt x="99" y="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80" name="Freeform 567"/>
              <p:cNvSpPr/>
              <p:nvPr/>
            </p:nvSpPr>
            <p:spPr bwMode="auto">
              <a:xfrm>
                <a:off x="643" y="2238"/>
                <a:ext cx="140" cy="162"/>
              </a:xfrm>
              <a:custGeom>
                <a:gdLst>
                  <a:gd name="T0" fmla="+- 0 769 643"/>
                  <a:gd name="T1" fmla="*/ T0 w 140"/>
                  <a:gd name="T2" fmla="+- 0 2238 2238"/>
                  <a:gd name="T3" fmla="*/ 2238 h 162"/>
                  <a:gd name="T4" fmla="+- 0 763 643"/>
                  <a:gd name="T5" fmla="*/ T4 w 140"/>
                  <a:gd name="T6" fmla="+- 0 2246 2238"/>
                  <a:gd name="T7" fmla="*/ 2246 h 162"/>
                  <a:gd name="T8" fmla="+- 0 782 643"/>
                  <a:gd name="T9" fmla="*/ T8 w 140"/>
                  <a:gd name="T10" fmla="+- 0 2246 2238"/>
                  <a:gd name="T11" fmla="*/ 2246 h 162"/>
                  <a:gd name="T12" fmla="+- 0 769 643"/>
                  <a:gd name="T13" fmla="*/ T12 w 140"/>
                  <a:gd name="T14" fmla="+- 0 2238 2238"/>
                  <a:gd name="T15" fmla="*/ 2238 h 162"/>
                </a:gdLst>
                <a:cxnLst>
                  <a:cxn ang="0">
                    <a:pos x="T1" y="T3"/>
                  </a:cxn>
                  <a:cxn ang="0">
                    <a:pos x="T5" y="T7"/>
                  </a:cxn>
                  <a:cxn ang="0">
                    <a:pos x="T9" y="T11"/>
                  </a:cxn>
                  <a:cxn ang="0">
                    <a:pos x="T13" y="T15"/>
                  </a:cxn>
                </a:cxnLst>
                <a:rect l="0" t="0" r="r" b="b"/>
                <a:pathLst>
                  <a:path w="140" h="162">
                    <a:moveTo>
                      <a:pt x="126" y="0"/>
                    </a:moveTo>
                    <a:lnTo>
                      <a:pt x="120" y="8"/>
                    </a:lnTo>
                    <a:lnTo>
                      <a:pt x="139" y="8"/>
                    </a:lnTo>
                    <a:lnTo>
                      <a:pt x="12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1" name="Group 568"/>
            <p:cNvGrpSpPr/>
            <p:nvPr/>
          </p:nvGrpSpPr>
          <p:grpSpPr>
            <a:xfrm>
              <a:off x="808" y="2240"/>
              <a:ext cx="163" cy="145"/>
              <a:chOff x="808" y="2240"/>
              <a:chExt cx="163" cy="145"/>
            </a:xfrm>
          </p:grpSpPr>
          <p:sp>
            <p:nvSpPr>
              <p:cNvPr id="2370" name="Freeform 569"/>
              <p:cNvSpPr/>
              <p:nvPr/>
            </p:nvSpPr>
            <p:spPr bwMode="auto">
              <a:xfrm>
                <a:off x="808" y="2240"/>
                <a:ext cx="163" cy="145"/>
              </a:xfrm>
              <a:custGeom>
                <a:gdLst>
                  <a:gd name="T0" fmla="+- 0 956 808"/>
                  <a:gd name="T1" fmla="*/ T0 w 163"/>
                  <a:gd name="T2" fmla="+- 0 2365 2240"/>
                  <a:gd name="T3" fmla="*/ 2365 h 145"/>
                  <a:gd name="T4" fmla="+- 0 948 808"/>
                  <a:gd name="T5" fmla="*/ T4 w 163"/>
                  <a:gd name="T6" fmla="+- 0 2377 2240"/>
                  <a:gd name="T7" fmla="*/ 2377 h 145"/>
                  <a:gd name="T8" fmla="+- 0 808 808"/>
                  <a:gd name="T9" fmla="*/ T8 w 163"/>
                  <a:gd name="T10" fmla="+- 0 2377 2240"/>
                  <a:gd name="T11" fmla="*/ 2377 h 145"/>
                  <a:gd name="T12" fmla="+- 0 815 808"/>
                  <a:gd name="T13" fmla="*/ T12 w 163"/>
                  <a:gd name="T14" fmla="+- 0 2385 2240"/>
                  <a:gd name="T15" fmla="*/ 2385 h 145"/>
                  <a:gd name="T16" fmla="+- 0 819 808"/>
                  <a:gd name="T17" fmla="*/ T16 w 163"/>
                  <a:gd name="T18" fmla="+- 0 2383 2240"/>
                  <a:gd name="T19" fmla="*/ 2383 h 145"/>
                  <a:gd name="T20" fmla="+- 0 826 808"/>
                  <a:gd name="T21" fmla="*/ T20 w 163"/>
                  <a:gd name="T22" fmla="+- 0 2382 2240"/>
                  <a:gd name="T23" fmla="*/ 2382 h 145"/>
                  <a:gd name="T24" fmla="+- 0 971 808"/>
                  <a:gd name="T25" fmla="*/ T24 w 163"/>
                  <a:gd name="T26" fmla="+- 0 2382 2240"/>
                  <a:gd name="T27" fmla="*/ 2382 h 145"/>
                  <a:gd name="T28" fmla="+- 0 971 808"/>
                  <a:gd name="T29" fmla="*/ T28 w 163"/>
                  <a:gd name="T30" fmla="+- 0 2380 2240"/>
                  <a:gd name="T31" fmla="*/ 2380 h 145"/>
                  <a:gd name="T32" fmla="+- 0 970 808"/>
                  <a:gd name="T33" fmla="*/ T32 w 163"/>
                  <a:gd name="T34" fmla="+- 0 2380 2240"/>
                  <a:gd name="T35" fmla="*/ 2380 h 145"/>
                  <a:gd name="T36" fmla="+- 0 956 808"/>
                  <a:gd name="T37" fmla="*/ T36 w 163"/>
                  <a:gd name="T38" fmla="+- 0 2365 2240"/>
                  <a:gd name="T39" fmla="*/ 2365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3" h="145">
                    <a:moveTo>
                      <a:pt x="148" y="125"/>
                    </a:moveTo>
                    <a:lnTo>
                      <a:pt x="140" y="137"/>
                    </a:lnTo>
                    <a:lnTo>
                      <a:pt x="0" y="137"/>
                    </a:lnTo>
                    <a:lnTo>
                      <a:pt x="7" y="145"/>
                    </a:lnTo>
                    <a:lnTo>
                      <a:pt x="11" y="143"/>
                    </a:lnTo>
                    <a:lnTo>
                      <a:pt x="18" y="142"/>
                    </a:lnTo>
                    <a:lnTo>
                      <a:pt x="163" y="142"/>
                    </a:lnTo>
                    <a:lnTo>
                      <a:pt x="163" y="140"/>
                    </a:lnTo>
                    <a:lnTo>
                      <a:pt x="162" y="140"/>
                    </a:lnTo>
                    <a:lnTo>
                      <a:pt x="148"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1" name="Freeform 570"/>
              <p:cNvSpPr/>
              <p:nvPr/>
            </p:nvSpPr>
            <p:spPr bwMode="auto">
              <a:xfrm>
                <a:off x="808" y="2240"/>
                <a:ext cx="163" cy="145"/>
              </a:xfrm>
              <a:custGeom>
                <a:gdLst>
                  <a:gd name="T0" fmla="+- 0 896 808"/>
                  <a:gd name="T1" fmla="*/ T0 w 163"/>
                  <a:gd name="T2" fmla="+- 0 2257 2240"/>
                  <a:gd name="T3" fmla="*/ 2257 h 145"/>
                  <a:gd name="T4" fmla="+- 0 884 808"/>
                  <a:gd name="T5" fmla="*/ T4 w 163"/>
                  <a:gd name="T6" fmla="+- 0 2257 2240"/>
                  <a:gd name="T7" fmla="*/ 2257 h 145"/>
                  <a:gd name="T8" fmla="+- 0 884 808"/>
                  <a:gd name="T9" fmla="*/ T8 w 163"/>
                  <a:gd name="T10" fmla="+- 0 2377 2240"/>
                  <a:gd name="T11" fmla="*/ 2377 h 145"/>
                  <a:gd name="T12" fmla="+- 0 896 808"/>
                  <a:gd name="T13" fmla="*/ T12 w 163"/>
                  <a:gd name="T14" fmla="+- 0 2377 2240"/>
                  <a:gd name="T15" fmla="*/ 2377 h 145"/>
                  <a:gd name="T16" fmla="+- 0 896 808"/>
                  <a:gd name="T17" fmla="*/ T16 w 163"/>
                  <a:gd name="T18" fmla="+- 0 2257 2240"/>
                  <a:gd name="T19" fmla="*/ 2257 h 145"/>
                </a:gdLst>
                <a:cxnLst>
                  <a:cxn ang="0">
                    <a:pos x="T1" y="T3"/>
                  </a:cxn>
                  <a:cxn ang="0">
                    <a:pos x="T5" y="T7"/>
                  </a:cxn>
                  <a:cxn ang="0">
                    <a:pos x="T9" y="T11"/>
                  </a:cxn>
                  <a:cxn ang="0">
                    <a:pos x="T13" y="T15"/>
                  </a:cxn>
                  <a:cxn ang="0">
                    <a:pos x="T17" y="T19"/>
                  </a:cxn>
                </a:cxnLst>
                <a:rect l="0" t="0" r="r" b="b"/>
                <a:pathLst>
                  <a:path w="163" h="145">
                    <a:moveTo>
                      <a:pt x="88" y="17"/>
                    </a:moveTo>
                    <a:lnTo>
                      <a:pt x="76" y="17"/>
                    </a:lnTo>
                    <a:lnTo>
                      <a:pt x="76" y="137"/>
                    </a:lnTo>
                    <a:lnTo>
                      <a:pt x="88" y="137"/>
                    </a:lnTo>
                    <a:lnTo>
                      <a:pt x="88"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72" name="Freeform 571"/>
              <p:cNvSpPr/>
              <p:nvPr/>
            </p:nvSpPr>
            <p:spPr bwMode="auto">
              <a:xfrm>
                <a:off x="808" y="2240"/>
                <a:ext cx="163" cy="145"/>
              </a:xfrm>
              <a:custGeom>
                <a:gdLst>
                  <a:gd name="T0" fmla="+- 0 944 808"/>
                  <a:gd name="T1" fmla="*/ T0 w 163"/>
                  <a:gd name="T2" fmla="+- 0 2240 2240"/>
                  <a:gd name="T3" fmla="*/ 2240 h 145"/>
                  <a:gd name="T4" fmla="+- 0 936 808"/>
                  <a:gd name="T5" fmla="*/ T4 w 163"/>
                  <a:gd name="T6" fmla="+- 0 2252 2240"/>
                  <a:gd name="T7" fmla="*/ 2252 h 145"/>
                  <a:gd name="T8" fmla="+- 0 820 808"/>
                  <a:gd name="T9" fmla="*/ T8 w 163"/>
                  <a:gd name="T10" fmla="+- 0 2252 2240"/>
                  <a:gd name="T11" fmla="*/ 2252 h 145"/>
                  <a:gd name="T12" fmla="+- 0 827 808"/>
                  <a:gd name="T13" fmla="*/ T12 w 163"/>
                  <a:gd name="T14" fmla="+- 0 2260 2240"/>
                  <a:gd name="T15" fmla="*/ 2260 h 145"/>
                  <a:gd name="T16" fmla="+- 0 832 808"/>
                  <a:gd name="T17" fmla="*/ T16 w 163"/>
                  <a:gd name="T18" fmla="+- 0 2258 2240"/>
                  <a:gd name="T19" fmla="*/ 2258 h 145"/>
                  <a:gd name="T20" fmla="+- 0 838 808"/>
                  <a:gd name="T21" fmla="*/ T20 w 163"/>
                  <a:gd name="T22" fmla="+- 0 2257 2240"/>
                  <a:gd name="T23" fmla="*/ 2257 h 145"/>
                  <a:gd name="T24" fmla="+- 0 959 808"/>
                  <a:gd name="T25" fmla="*/ T24 w 163"/>
                  <a:gd name="T26" fmla="+- 0 2257 2240"/>
                  <a:gd name="T27" fmla="*/ 2257 h 145"/>
                  <a:gd name="T28" fmla="+- 0 959 808"/>
                  <a:gd name="T29" fmla="*/ T28 w 163"/>
                  <a:gd name="T30" fmla="+- 0 2257 2240"/>
                  <a:gd name="T31" fmla="*/ 2257 h 145"/>
                  <a:gd name="T32" fmla="+- 0 959 808"/>
                  <a:gd name="T33" fmla="*/ T32 w 163"/>
                  <a:gd name="T34" fmla="+- 0 2256 2240"/>
                  <a:gd name="T35" fmla="*/ 2256 h 145"/>
                  <a:gd name="T36" fmla="+- 0 959 808"/>
                  <a:gd name="T37" fmla="*/ T36 w 163"/>
                  <a:gd name="T38" fmla="+- 0 2255 2240"/>
                  <a:gd name="T39" fmla="*/ 2255 h 145"/>
                  <a:gd name="T40" fmla="+- 0 959 808"/>
                  <a:gd name="T41" fmla="*/ T40 w 163"/>
                  <a:gd name="T42" fmla="+- 0 2254 2240"/>
                  <a:gd name="T43" fmla="*/ 2254 h 145"/>
                  <a:gd name="T44" fmla="+- 0 944 808"/>
                  <a:gd name="T45" fmla="*/ T44 w 163"/>
                  <a:gd name="T46" fmla="+- 0 2240 2240"/>
                  <a:gd name="T47" fmla="*/ 2240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45">
                    <a:moveTo>
                      <a:pt x="136" y="0"/>
                    </a:moveTo>
                    <a:lnTo>
                      <a:pt x="128" y="12"/>
                    </a:lnTo>
                    <a:lnTo>
                      <a:pt x="12" y="12"/>
                    </a:lnTo>
                    <a:lnTo>
                      <a:pt x="19" y="20"/>
                    </a:lnTo>
                    <a:lnTo>
                      <a:pt x="24" y="18"/>
                    </a:lnTo>
                    <a:lnTo>
                      <a:pt x="30" y="17"/>
                    </a:lnTo>
                    <a:lnTo>
                      <a:pt x="151" y="17"/>
                    </a:lnTo>
                    <a:lnTo>
                      <a:pt x="151" y="16"/>
                    </a:lnTo>
                    <a:lnTo>
                      <a:pt x="151" y="15"/>
                    </a:lnTo>
                    <a:lnTo>
                      <a:pt x="151" y="14"/>
                    </a:lnTo>
                    <a:lnTo>
                      <a:pt x="13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2" name="Group 572"/>
            <p:cNvGrpSpPr/>
            <p:nvPr/>
          </p:nvGrpSpPr>
          <p:grpSpPr>
            <a:xfrm>
              <a:off x="95" y="2632"/>
              <a:ext cx="157" cy="169"/>
              <a:chOff x="95" y="2632"/>
              <a:chExt cx="157" cy="169"/>
            </a:xfrm>
          </p:grpSpPr>
          <p:sp>
            <p:nvSpPr>
              <p:cNvPr id="2359" name="Freeform 573"/>
              <p:cNvSpPr/>
              <p:nvPr/>
            </p:nvSpPr>
            <p:spPr bwMode="auto">
              <a:xfrm>
                <a:off x="95" y="2632"/>
                <a:ext cx="157" cy="169"/>
              </a:xfrm>
              <a:custGeom>
                <a:gdLst>
                  <a:gd name="T0" fmla="+- 0 95 95"/>
                  <a:gd name="T1" fmla="*/ T0 w 157"/>
                  <a:gd name="T2" fmla="+- 0 2658 2632"/>
                  <a:gd name="T3" fmla="*/ 2658 h 169"/>
                  <a:gd name="T4" fmla="+- 0 96 95"/>
                  <a:gd name="T5" fmla="*/ T4 w 157"/>
                  <a:gd name="T6" fmla="+- 0 2689 2632"/>
                  <a:gd name="T7" fmla="*/ 2689 h 169"/>
                  <a:gd name="T8" fmla="+- 0 96 95"/>
                  <a:gd name="T9" fmla="*/ T8 w 157"/>
                  <a:gd name="T10" fmla="+- 0 2742 2632"/>
                  <a:gd name="T11" fmla="*/ 2742 h 169"/>
                  <a:gd name="T12" fmla="+- 0 95 95"/>
                  <a:gd name="T13" fmla="*/ T12 w 157"/>
                  <a:gd name="T14" fmla="+- 0 2770 2632"/>
                  <a:gd name="T15" fmla="*/ 2770 h 169"/>
                  <a:gd name="T16" fmla="+- 0 100 95"/>
                  <a:gd name="T17" fmla="*/ T16 w 157"/>
                  <a:gd name="T18" fmla="+- 0 2768 2632"/>
                  <a:gd name="T19" fmla="*/ 2768 h 169"/>
                  <a:gd name="T20" fmla="+- 0 104 95"/>
                  <a:gd name="T21" fmla="*/ T20 w 157"/>
                  <a:gd name="T22" fmla="+- 0 2765 2632"/>
                  <a:gd name="T23" fmla="*/ 2765 h 169"/>
                  <a:gd name="T24" fmla="+- 0 106 95"/>
                  <a:gd name="T25" fmla="*/ T24 w 157"/>
                  <a:gd name="T26" fmla="+- 0 2763 2632"/>
                  <a:gd name="T27" fmla="*/ 2763 h 169"/>
                  <a:gd name="T28" fmla="+- 0 105 95"/>
                  <a:gd name="T29" fmla="*/ T28 w 157"/>
                  <a:gd name="T30" fmla="+- 0 2742 2632"/>
                  <a:gd name="T31" fmla="*/ 2742 h 169"/>
                  <a:gd name="T32" fmla="+- 0 105 95"/>
                  <a:gd name="T33" fmla="*/ T32 w 157"/>
                  <a:gd name="T34" fmla="+- 0 2671 2632"/>
                  <a:gd name="T35" fmla="*/ 2671 h 169"/>
                  <a:gd name="T36" fmla="+- 0 111 95"/>
                  <a:gd name="T37" fmla="*/ T36 w 157"/>
                  <a:gd name="T38" fmla="+- 0 2668 2632"/>
                  <a:gd name="T39" fmla="*/ 2668 h 169"/>
                  <a:gd name="T40" fmla="+- 0 111 95"/>
                  <a:gd name="T41" fmla="*/ T40 w 157"/>
                  <a:gd name="T42" fmla="+- 0 2667 2632"/>
                  <a:gd name="T43" fmla="*/ 2667 h 169"/>
                  <a:gd name="T44" fmla="+- 0 112 95"/>
                  <a:gd name="T45" fmla="*/ T44 w 157"/>
                  <a:gd name="T46" fmla="+- 0 2666 2632"/>
                  <a:gd name="T47" fmla="*/ 2666 h 169"/>
                  <a:gd name="T48" fmla="+- 0 111 95"/>
                  <a:gd name="T49" fmla="*/ T48 w 157"/>
                  <a:gd name="T50" fmla="+- 0 2666 2632"/>
                  <a:gd name="T51" fmla="*/ 2666 h 169"/>
                  <a:gd name="T52" fmla="+- 0 109 95"/>
                  <a:gd name="T53" fmla="*/ T52 w 157"/>
                  <a:gd name="T54" fmla="+- 0 2665 2632"/>
                  <a:gd name="T55" fmla="*/ 2665 h 169"/>
                  <a:gd name="T56" fmla="+- 0 95 95"/>
                  <a:gd name="T57" fmla="*/ T56 w 157"/>
                  <a:gd name="T58" fmla="+- 0 2658 2632"/>
                  <a:gd name="T59" fmla="*/ 2658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57" h="169">
                    <a:moveTo>
                      <a:pt x="0" y="26"/>
                    </a:moveTo>
                    <a:lnTo>
                      <a:pt x="1" y="57"/>
                    </a:lnTo>
                    <a:lnTo>
                      <a:pt x="1" y="110"/>
                    </a:lnTo>
                    <a:lnTo>
                      <a:pt x="0" y="138"/>
                    </a:lnTo>
                    <a:lnTo>
                      <a:pt x="5" y="136"/>
                    </a:lnTo>
                    <a:lnTo>
                      <a:pt x="9" y="133"/>
                    </a:lnTo>
                    <a:lnTo>
                      <a:pt x="11" y="131"/>
                    </a:lnTo>
                    <a:lnTo>
                      <a:pt x="10" y="110"/>
                    </a:lnTo>
                    <a:lnTo>
                      <a:pt x="10" y="39"/>
                    </a:lnTo>
                    <a:lnTo>
                      <a:pt x="16" y="36"/>
                    </a:lnTo>
                    <a:lnTo>
                      <a:pt x="16" y="35"/>
                    </a:lnTo>
                    <a:lnTo>
                      <a:pt x="17" y="34"/>
                    </a:lnTo>
                    <a:lnTo>
                      <a:pt x="16" y="34"/>
                    </a:lnTo>
                    <a:lnTo>
                      <a:pt x="14" y="33"/>
                    </a:lnTo>
                    <a:lnTo>
                      <a:pt x="0" y="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1" name="Freeform 574"/>
              <p:cNvSpPr/>
              <p:nvPr/>
            </p:nvSpPr>
            <p:spPr bwMode="auto">
              <a:xfrm>
                <a:off x="95" y="2632"/>
                <a:ext cx="157" cy="169"/>
              </a:xfrm>
              <a:custGeom>
                <a:gdLst>
                  <a:gd name="T0" fmla="+- 0 126 95"/>
                  <a:gd name="T1" fmla="*/ T0 w 157"/>
                  <a:gd name="T2" fmla="+- 0 2633 2632"/>
                  <a:gd name="T3" fmla="*/ 2633 h 169"/>
                  <a:gd name="T4" fmla="+- 0 127 95"/>
                  <a:gd name="T5" fmla="*/ T4 w 157"/>
                  <a:gd name="T6" fmla="+- 0 2667 2632"/>
                  <a:gd name="T7" fmla="*/ 2667 h 169"/>
                  <a:gd name="T8" fmla="+- 0 127 95"/>
                  <a:gd name="T9" fmla="*/ T8 w 157"/>
                  <a:gd name="T10" fmla="+- 0 2766 2632"/>
                  <a:gd name="T11" fmla="*/ 2766 h 169"/>
                  <a:gd name="T12" fmla="+- 0 126 95"/>
                  <a:gd name="T13" fmla="*/ T12 w 157"/>
                  <a:gd name="T14" fmla="+- 0 2801 2632"/>
                  <a:gd name="T15" fmla="*/ 2801 h 169"/>
                  <a:gd name="T16" fmla="+- 0 131 95"/>
                  <a:gd name="T17" fmla="*/ T16 w 157"/>
                  <a:gd name="T18" fmla="+- 0 2800 2632"/>
                  <a:gd name="T19" fmla="*/ 2800 h 169"/>
                  <a:gd name="T20" fmla="+- 0 136 95"/>
                  <a:gd name="T21" fmla="*/ T20 w 157"/>
                  <a:gd name="T22" fmla="+- 0 2798 2632"/>
                  <a:gd name="T23" fmla="*/ 2798 h 169"/>
                  <a:gd name="T24" fmla="+- 0 140 95"/>
                  <a:gd name="T25" fmla="*/ T24 w 157"/>
                  <a:gd name="T26" fmla="+- 0 2795 2632"/>
                  <a:gd name="T27" fmla="*/ 2795 h 169"/>
                  <a:gd name="T28" fmla="+- 0 139 95"/>
                  <a:gd name="T29" fmla="*/ T28 w 157"/>
                  <a:gd name="T30" fmla="+- 0 2770 2632"/>
                  <a:gd name="T31" fmla="*/ 2770 h 169"/>
                  <a:gd name="T32" fmla="+- 0 139 95"/>
                  <a:gd name="T33" fmla="*/ T32 w 157"/>
                  <a:gd name="T34" fmla="+- 0 2647 2632"/>
                  <a:gd name="T35" fmla="*/ 2647 h 169"/>
                  <a:gd name="T36" fmla="+- 0 144 95"/>
                  <a:gd name="T37" fmla="*/ T36 w 157"/>
                  <a:gd name="T38" fmla="+- 0 2644 2632"/>
                  <a:gd name="T39" fmla="*/ 2644 h 169"/>
                  <a:gd name="T40" fmla="+- 0 145 95"/>
                  <a:gd name="T41" fmla="*/ T40 w 157"/>
                  <a:gd name="T42" fmla="+- 0 2643 2632"/>
                  <a:gd name="T43" fmla="*/ 2643 h 169"/>
                  <a:gd name="T44" fmla="+- 0 145 95"/>
                  <a:gd name="T45" fmla="*/ T44 w 157"/>
                  <a:gd name="T46" fmla="+- 0 2642 2632"/>
                  <a:gd name="T47" fmla="*/ 2642 h 169"/>
                  <a:gd name="T48" fmla="+- 0 144 95"/>
                  <a:gd name="T49" fmla="*/ T48 w 157"/>
                  <a:gd name="T50" fmla="+- 0 2641 2632"/>
                  <a:gd name="T51" fmla="*/ 2641 h 169"/>
                  <a:gd name="T52" fmla="+- 0 141 95"/>
                  <a:gd name="T53" fmla="*/ T52 w 157"/>
                  <a:gd name="T54" fmla="+- 0 2640 2632"/>
                  <a:gd name="T55" fmla="*/ 2640 h 169"/>
                  <a:gd name="T56" fmla="+- 0 126 95"/>
                  <a:gd name="T57" fmla="*/ T56 w 157"/>
                  <a:gd name="T58" fmla="+- 0 2633 2632"/>
                  <a:gd name="T59" fmla="*/ 263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57" h="169">
                    <a:moveTo>
                      <a:pt x="31" y="1"/>
                    </a:moveTo>
                    <a:lnTo>
                      <a:pt x="32" y="35"/>
                    </a:lnTo>
                    <a:lnTo>
                      <a:pt x="32" y="134"/>
                    </a:lnTo>
                    <a:lnTo>
                      <a:pt x="31" y="169"/>
                    </a:lnTo>
                    <a:lnTo>
                      <a:pt x="36" y="168"/>
                    </a:lnTo>
                    <a:lnTo>
                      <a:pt x="41" y="166"/>
                    </a:lnTo>
                    <a:lnTo>
                      <a:pt x="45" y="163"/>
                    </a:lnTo>
                    <a:lnTo>
                      <a:pt x="44" y="138"/>
                    </a:lnTo>
                    <a:lnTo>
                      <a:pt x="44" y="15"/>
                    </a:lnTo>
                    <a:lnTo>
                      <a:pt x="49" y="12"/>
                    </a:lnTo>
                    <a:lnTo>
                      <a:pt x="50" y="11"/>
                    </a:lnTo>
                    <a:lnTo>
                      <a:pt x="50" y="10"/>
                    </a:lnTo>
                    <a:lnTo>
                      <a:pt x="49" y="9"/>
                    </a:lnTo>
                    <a:lnTo>
                      <a:pt x="46" y="8"/>
                    </a:lnTo>
                    <a:lnTo>
                      <a:pt x="31"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2" name="Freeform 575"/>
              <p:cNvSpPr/>
              <p:nvPr/>
            </p:nvSpPr>
            <p:spPr bwMode="auto">
              <a:xfrm>
                <a:off x="95" y="2632"/>
                <a:ext cx="157" cy="169"/>
              </a:xfrm>
              <a:custGeom>
                <a:gdLst>
                  <a:gd name="T0" fmla="+- 0 159 95"/>
                  <a:gd name="T1" fmla="*/ T0 w 157"/>
                  <a:gd name="T2" fmla="+- 0 2712 2632"/>
                  <a:gd name="T3" fmla="*/ 2712 h 169"/>
                  <a:gd name="T4" fmla="+- 0 160 95"/>
                  <a:gd name="T5" fmla="*/ T4 w 157"/>
                  <a:gd name="T6" fmla="+- 0 2725 2632"/>
                  <a:gd name="T7" fmla="*/ 2725 h 169"/>
                  <a:gd name="T8" fmla="+- 0 160 95"/>
                  <a:gd name="T9" fmla="*/ T8 w 157"/>
                  <a:gd name="T10" fmla="+- 0 2781 2632"/>
                  <a:gd name="T11" fmla="*/ 2781 h 169"/>
                  <a:gd name="T12" fmla="+- 0 159 95"/>
                  <a:gd name="T13" fmla="*/ T12 w 157"/>
                  <a:gd name="T14" fmla="+- 0 2799 2632"/>
                  <a:gd name="T15" fmla="*/ 2799 h 169"/>
                  <a:gd name="T16" fmla="+- 0 161 95"/>
                  <a:gd name="T17" fmla="*/ T16 w 157"/>
                  <a:gd name="T18" fmla="+- 0 2799 2632"/>
                  <a:gd name="T19" fmla="*/ 2799 h 169"/>
                  <a:gd name="T20" fmla="+- 0 162 95"/>
                  <a:gd name="T21" fmla="*/ T20 w 157"/>
                  <a:gd name="T22" fmla="+- 0 2798 2632"/>
                  <a:gd name="T23" fmla="*/ 2798 h 169"/>
                  <a:gd name="T24" fmla="+- 0 170 95"/>
                  <a:gd name="T25" fmla="*/ T24 w 157"/>
                  <a:gd name="T26" fmla="+- 0 2794 2632"/>
                  <a:gd name="T27" fmla="*/ 2794 h 169"/>
                  <a:gd name="T28" fmla="+- 0 170 95"/>
                  <a:gd name="T29" fmla="*/ T28 w 157"/>
                  <a:gd name="T30" fmla="+- 0 2781 2632"/>
                  <a:gd name="T31" fmla="*/ 2781 h 169"/>
                  <a:gd name="T32" fmla="+- 0 243 95"/>
                  <a:gd name="T33" fmla="*/ T32 w 157"/>
                  <a:gd name="T34" fmla="+- 0 2781 2632"/>
                  <a:gd name="T35" fmla="*/ 2781 h 169"/>
                  <a:gd name="T36" fmla="+- 0 243 95"/>
                  <a:gd name="T37" fmla="*/ T36 w 157"/>
                  <a:gd name="T38" fmla="+- 0 2776 2632"/>
                  <a:gd name="T39" fmla="*/ 2776 h 169"/>
                  <a:gd name="T40" fmla="+- 0 170 95"/>
                  <a:gd name="T41" fmla="*/ T40 w 157"/>
                  <a:gd name="T42" fmla="+- 0 2776 2632"/>
                  <a:gd name="T43" fmla="*/ 2776 h 169"/>
                  <a:gd name="T44" fmla="+- 0 170 95"/>
                  <a:gd name="T45" fmla="*/ T44 w 157"/>
                  <a:gd name="T46" fmla="+- 0 2725 2632"/>
                  <a:gd name="T47" fmla="*/ 2725 h 169"/>
                  <a:gd name="T48" fmla="+- 0 245 95"/>
                  <a:gd name="T49" fmla="*/ T48 w 157"/>
                  <a:gd name="T50" fmla="+- 0 2725 2632"/>
                  <a:gd name="T51" fmla="*/ 2725 h 169"/>
                  <a:gd name="T52" fmla="+- 0 246 95"/>
                  <a:gd name="T53" fmla="*/ T52 w 157"/>
                  <a:gd name="T54" fmla="+- 0 2724 2632"/>
                  <a:gd name="T55" fmla="*/ 2724 h 169"/>
                  <a:gd name="T56" fmla="+- 0 248 95"/>
                  <a:gd name="T57" fmla="*/ T56 w 157"/>
                  <a:gd name="T58" fmla="+- 0 2723 2632"/>
                  <a:gd name="T59" fmla="*/ 2723 h 169"/>
                  <a:gd name="T60" fmla="+- 0 249 95"/>
                  <a:gd name="T61" fmla="*/ T60 w 157"/>
                  <a:gd name="T62" fmla="+- 0 2722 2632"/>
                  <a:gd name="T63" fmla="*/ 2722 h 169"/>
                  <a:gd name="T64" fmla="+- 0 249 95"/>
                  <a:gd name="T65" fmla="*/ T64 w 157"/>
                  <a:gd name="T66" fmla="+- 0 2721 2632"/>
                  <a:gd name="T67" fmla="*/ 2721 h 169"/>
                  <a:gd name="T68" fmla="+- 0 248 95"/>
                  <a:gd name="T69" fmla="*/ T68 w 157"/>
                  <a:gd name="T70" fmla="+- 0 2721 2632"/>
                  <a:gd name="T71" fmla="*/ 2721 h 169"/>
                  <a:gd name="T72" fmla="+- 0 171 95"/>
                  <a:gd name="T73" fmla="*/ T72 w 157"/>
                  <a:gd name="T74" fmla="+- 0 2721 2632"/>
                  <a:gd name="T75" fmla="*/ 2721 h 169"/>
                  <a:gd name="T76" fmla="+- 0 159 95"/>
                  <a:gd name="T77" fmla="*/ T76 w 157"/>
                  <a:gd name="T78" fmla="+- 0 2712 2632"/>
                  <a:gd name="T79" fmla="*/ 2712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57" h="169">
                    <a:moveTo>
                      <a:pt x="64" y="80"/>
                    </a:moveTo>
                    <a:lnTo>
                      <a:pt x="65" y="93"/>
                    </a:lnTo>
                    <a:lnTo>
                      <a:pt x="65" y="149"/>
                    </a:lnTo>
                    <a:lnTo>
                      <a:pt x="64" y="167"/>
                    </a:lnTo>
                    <a:lnTo>
                      <a:pt x="66" y="167"/>
                    </a:lnTo>
                    <a:lnTo>
                      <a:pt x="67" y="166"/>
                    </a:lnTo>
                    <a:lnTo>
                      <a:pt x="75" y="162"/>
                    </a:lnTo>
                    <a:lnTo>
                      <a:pt x="75" y="149"/>
                    </a:lnTo>
                    <a:lnTo>
                      <a:pt x="148" y="149"/>
                    </a:lnTo>
                    <a:lnTo>
                      <a:pt x="148" y="144"/>
                    </a:lnTo>
                    <a:lnTo>
                      <a:pt x="75" y="144"/>
                    </a:lnTo>
                    <a:lnTo>
                      <a:pt x="75" y="93"/>
                    </a:lnTo>
                    <a:lnTo>
                      <a:pt x="150" y="93"/>
                    </a:lnTo>
                    <a:lnTo>
                      <a:pt x="151" y="92"/>
                    </a:lnTo>
                    <a:lnTo>
                      <a:pt x="153" y="91"/>
                    </a:lnTo>
                    <a:lnTo>
                      <a:pt x="154" y="90"/>
                    </a:lnTo>
                    <a:lnTo>
                      <a:pt x="154" y="89"/>
                    </a:lnTo>
                    <a:lnTo>
                      <a:pt x="153" y="89"/>
                    </a:lnTo>
                    <a:lnTo>
                      <a:pt x="76" y="89"/>
                    </a:lnTo>
                    <a:lnTo>
                      <a:pt x="64"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3" name="Freeform 576"/>
              <p:cNvSpPr/>
              <p:nvPr/>
            </p:nvSpPr>
            <p:spPr bwMode="auto">
              <a:xfrm>
                <a:off x="95" y="2632"/>
                <a:ext cx="157" cy="169"/>
              </a:xfrm>
              <a:custGeom>
                <a:gdLst>
                  <a:gd name="T0" fmla="+- 0 243 95"/>
                  <a:gd name="T1" fmla="*/ T0 w 157"/>
                  <a:gd name="T2" fmla="+- 0 2781 2632"/>
                  <a:gd name="T3" fmla="*/ 2781 h 169"/>
                  <a:gd name="T4" fmla="+- 0 232 95"/>
                  <a:gd name="T5" fmla="*/ T4 w 157"/>
                  <a:gd name="T6" fmla="+- 0 2781 2632"/>
                  <a:gd name="T7" fmla="*/ 2781 h 169"/>
                  <a:gd name="T8" fmla="+- 0 232 95"/>
                  <a:gd name="T9" fmla="*/ T8 w 157"/>
                  <a:gd name="T10" fmla="+- 0 2794 2632"/>
                  <a:gd name="T11" fmla="*/ 2794 h 169"/>
                  <a:gd name="T12" fmla="+- 0 237 95"/>
                  <a:gd name="T13" fmla="*/ T12 w 157"/>
                  <a:gd name="T14" fmla="+- 0 2793 2632"/>
                  <a:gd name="T15" fmla="*/ 2793 h 169"/>
                  <a:gd name="T16" fmla="+- 0 241 95"/>
                  <a:gd name="T17" fmla="*/ T16 w 157"/>
                  <a:gd name="T18" fmla="+- 0 2791 2632"/>
                  <a:gd name="T19" fmla="*/ 2791 h 169"/>
                  <a:gd name="T20" fmla="+- 0 244 95"/>
                  <a:gd name="T21" fmla="*/ T20 w 157"/>
                  <a:gd name="T22" fmla="+- 0 2788 2632"/>
                  <a:gd name="T23" fmla="*/ 2788 h 169"/>
                  <a:gd name="T24" fmla="+- 0 243 95"/>
                  <a:gd name="T25" fmla="*/ T24 w 157"/>
                  <a:gd name="T26" fmla="+- 0 2781 2632"/>
                  <a:gd name="T27" fmla="*/ 2781 h 169"/>
                </a:gdLst>
                <a:cxnLst>
                  <a:cxn ang="0">
                    <a:pos x="T1" y="T3"/>
                  </a:cxn>
                  <a:cxn ang="0">
                    <a:pos x="T5" y="T7"/>
                  </a:cxn>
                  <a:cxn ang="0">
                    <a:pos x="T9" y="T11"/>
                  </a:cxn>
                  <a:cxn ang="0">
                    <a:pos x="T13" y="T15"/>
                  </a:cxn>
                  <a:cxn ang="0">
                    <a:pos x="T17" y="T19"/>
                  </a:cxn>
                  <a:cxn ang="0">
                    <a:pos x="T21" y="T23"/>
                  </a:cxn>
                  <a:cxn ang="0">
                    <a:pos x="T25" y="T27"/>
                  </a:cxn>
                </a:cxnLst>
                <a:rect l="0" t="0" r="r" b="b"/>
                <a:pathLst>
                  <a:path w="157" h="169">
                    <a:moveTo>
                      <a:pt x="148" y="149"/>
                    </a:moveTo>
                    <a:lnTo>
                      <a:pt x="137" y="149"/>
                    </a:lnTo>
                    <a:lnTo>
                      <a:pt x="137" y="162"/>
                    </a:lnTo>
                    <a:lnTo>
                      <a:pt x="142" y="161"/>
                    </a:lnTo>
                    <a:lnTo>
                      <a:pt x="146" y="159"/>
                    </a:lnTo>
                    <a:lnTo>
                      <a:pt x="149" y="156"/>
                    </a:lnTo>
                    <a:lnTo>
                      <a:pt x="148" y="1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4" name="Freeform 577"/>
              <p:cNvSpPr/>
              <p:nvPr/>
            </p:nvSpPr>
            <p:spPr bwMode="auto">
              <a:xfrm>
                <a:off x="95" y="2632"/>
                <a:ext cx="157" cy="169"/>
              </a:xfrm>
              <a:custGeom>
                <a:gdLst>
                  <a:gd name="T0" fmla="+- 0 204 95"/>
                  <a:gd name="T1" fmla="*/ T0 w 157"/>
                  <a:gd name="T2" fmla="+- 0 2725 2632"/>
                  <a:gd name="T3" fmla="*/ 2725 h 169"/>
                  <a:gd name="T4" fmla="+- 0 195 95"/>
                  <a:gd name="T5" fmla="*/ T4 w 157"/>
                  <a:gd name="T6" fmla="+- 0 2725 2632"/>
                  <a:gd name="T7" fmla="*/ 2725 h 169"/>
                  <a:gd name="T8" fmla="+- 0 195 95"/>
                  <a:gd name="T9" fmla="*/ T8 w 157"/>
                  <a:gd name="T10" fmla="+- 0 2776 2632"/>
                  <a:gd name="T11" fmla="*/ 2776 h 169"/>
                  <a:gd name="T12" fmla="+- 0 204 95"/>
                  <a:gd name="T13" fmla="*/ T12 w 157"/>
                  <a:gd name="T14" fmla="+- 0 2776 2632"/>
                  <a:gd name="T15" fmla="*/ 2776 h 169"/>
                  <a:gd name="T16" fmla="+- 0 204 95"/>
                  <a:gd name="T17" fmla="*/ T16 w 157"/>
                  <a:gd name="T18" fmla="+- 0 2725 2632"/>
                  <a:gd name="T19" fmla="*/ 2725 h 169"/>
                </a:gdLst>
                <a:cxnLst>
                  <a:cxn ang="0">
                    <a:pos x="T1" y="T3"/>
                  </a:cxn>
                  <a:cxn ang="0">
                    <a:pos x="T5" y="T7"/>
                  </a:cxn>
                  <a:cxn ang="0">
                    <a:pos x="T9" y="T11"/>
                  </a:cxn>
                  <a:cxn ang="0">
                    <a:pos x="T13" y="T15"/>
                  </a:cxn>
                  <a:cxn ang="0">
                    <a:pos x="T17" y="T19"/>
                  </a:cxn>
                </a:cxnLst>
                <a:rect l="0" t="0" r="r" b="b"/>
                <a:pathLst>
                  <a:path w="157" h="169">
                    <a:moveTo>
                      <a:pt x="109" y="93"/>
                    </a:moveTo>
                    <a:lnTo>
                      <a:pt x="100" y="93"/>
                    </a:lnTo>
                    <a:lnTo>
                      <a:pt x="100" y="144"/>
                    </a:lnTo>
                    <a:lnTo>
                      <a:pt x="109" y="144"/>
                    </a:lnTo>
                    <a:lnTo>
                      <a:pt x="109"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5" name="Freeform 578"/>
              <p:cNvSpPr/>
              <p:nvPr/>
            </p:nvSpPr>
            <p:spPr bwMode="auto">
              <a:xfrm>
                <a:off x="95" y="2632"/>
                <a:ext cx="157" cy="169"/>
              </a:xfrm>
              <a:custGeom>
                <a:gdLst>
                  <a:gd name="T0" fmla="+- 0 245 95"/>
                  <a:gd name="T1" fmla="*/ T0 w 157"/>
                  <a:gd name="T2" fmla="+- 0 2725 2632"/>
                  <a:gd name="T3" fmla="*/ 2725 h 169"/>
                  <a:gd name="T4" fmla="+- 0 232 95"/>
                  <a:gd name="T5" fmla="*/ T4 w 157"/>
                  <a:gd name="T6" fmla="+- 0 2725 2632"/>
                  <a:gd name="T7" fmla="*/ 2725 h 169"/>
                  <a:gd name="T8" fmla="+- 0 232 95"/>
                  <a:gd name="T9" fmla="*/ T8 w 157"/>
                  <a:gd name="T10" fmla="+- 0 2776 2632"/>
                  <a:gd name="T11" fmla="*/ 2776 h 169"/>
                  <a:gd name="T12" fmla="+- 0 243 95"/>
                  <a:gd name="T13" fmla="*/ T12 w 157"/>
                  <a:gd name="T14" fmla="+- 0 2776 2632"/>
                  <a:gd name="T15" fmla="*/ 2776 h 169"/>
                  <a:gd name="T16" fmla="+- 0 243 95"/>
                  <a:gd name="T17" fmla="*/ T16 w 157"/>
                  <a:gd name="T18" fmla="+- 0 2770 2632"/>
                  <a:gd name="T19" fmla="*/ 2770 h 169"/>
                  <a:gd name="T20" fmla="+- 0 243 95"/>
                  <a:gd name="T21" fmla="*/ T20 w 157"/>
                  <a:gd name="T22" fmla="+- 0 2728 2632"/>
                  <a:gd name="T23" fmla="*/ 2728 h 169"/>
                  <a:gd name="T24" fmla="+- 0 245 95"/>
                  <a:gd name="T25" fmla="*/ T24 w 157"/>
                  <a:gd name="T26" fmla="+- 0 2725 2632"/>
                  <a:gd name="T27" fmla="*/ 2725 h 169"/>
                </a:gdLst>
                <a:cxnLst>
                  <a:cxn ang="0">
                    <a:pos x="T1" y="T3"/>
                  </a:cxn>
                  <a:cxn ang="0">
                    <a:pos x="T5" y="T7"/>
                  </a:cxn>
                  <a:cxn ang="0">
                    <a:pos x="T9" y="T11"/>
                  </a:cxn>
                  <a:cxn ang="0">
                    <a:pos x="T13" y="T15"/>
                  </a:cxn>
                  <a:cxn ang="0">
                    <a:pos x="T17" y="T19"/>
                  </a:cxn>
                  <a:cxn ang="0">
                    <a:pos x="T21" y="T23"/>
                  </a:cxn>
                  <a:cxn ang="0">
                    <a:pos x="T25" y="T27"/>
                  </a:cxn>
                </a:cxnLst>
                <a:rect l="0" t="0" r="r" b="b"/>
                <a:pathLst>
                  <a:path w="157" h="169">
                    <a:moveTo>
                      <a:pt x="150" y="93"/>
                    </a:moveTo>
                    <a:lnTo>
                      <a:pt x="137" y="93"/>
                    </a:lnTo>
                    <a:lnTo>
                      <a:pt x="137" y="144"/>
                    </a:lnTo>
                    <a:lnTo>
                      <a:pt x="148" y="144"/>
                    </a:lnTo>
                    <a:lnTo>
                      <a:pt x="148" y="138"/>
                    </a:lnTo>
                    <a:lnTo>
                      <a:pt x="148" y="96"/>
                    </a:lnTo>
                    <a:lnTo>
                      <a:pt x="150"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6" name="Freeform 579"/>
              <p:cNvSpPr/>
              <p:nvPr/>
            </p:nvSpPr>
            <p:spPr bwMode="auto">
              <a:xfrm>
                <a:off x="95" y="2632"/>
                <a:ext cx="157" cy="169"/>
              </a:xfrm>
              <a:custGeom>
                <a:gdLst>
                  <a:gd name="T0" fmla="+- 0 235 95"/>
                  <a:gd name="T1" fmla="*/ T0 w 157"/>
                  <a:gd name="T2" fmla="+- 0 2712 2632"/>
                  <a:gd name="T3" fmla="*/ 2712 h 169"/>
                  <a:gd name="T4" fmla="+- 0 229 95"/>
                  <a:gd name="T5" fmla="*/ T4 w 157"/>
                  <a:gd name="T6" fmla="+- 0 2721 2632"/>
                  <a:gd name="T7" fmla="*/ 2721 h 169"/>
                  <a:gd name="T8" fmla="+- 0 248 95"/>
                  <a:gd name="T9" fmla="*/ T8 w 157"/>
                  <a:gd name="T10" fmla="+- 0 2721 2632"/>
                  <a:gd name="T11" fmla="*/ 2721 h 169"/>
                  <a:gd name="T12" fmla="+- 0 248 95"/>
                  <a:gd name="T13" fmla="*/ T12 w 157"/>
                  <a:gd name="T14" fmla="+- 0 2720 2632"/>
                  <a:gd name="T15" fmla="*/ 2720 h 169"/>
                  <a:gd name="T16" fmla="+- 0 246 95"/>
                  <a:gd name="T17" fmla="*/ T16 w 157"/>
                  <a:gd name="T18" fmla="+- 0 2718 2632"/>
                  <a:gd name="T19" fmla="*/ 2718 h 169"/>
                  <a:gd name="T20" fmla="+- 0 235 95"/>
                  <a:gd name="T21" fmla="*/ T20 w 157"/>
                  <a:gd name="T22" fmla="+- 0 2712 2632"/>
                  <a:gd name="T23" fmla="*/ 2712 h 169"/>
                </a:gdLst>
                <a:cxnLst>
                  <a:cxn ang="0">
                    <a:pos x="T1" y="T3"/>
                  </a:cxn>
                  <a:cxn ang="0">
                    <a:pos x="T5" y="T7"/>
                  </a:cxn>
                  <a:cxn ang="0">
                    <a:pos x="T9" y="T11"/>
                  </a:cxn>
                  <a:cxn ang="0">
                    <a:pos x="T13" y="T15"/>
                  </a:cxn>
                  <a:cxn ang="0">
                    <a:pos x="T17" y="T19"/>
                  </a:cxn>
                  <a:cxn ang="0">
                    <a:pos x="T21" y="T23"/>
                  </a:cxn>
                </a:cxnLst>
                <a:rect l="0" t="0" r="r" b="b"/>
                <a:pathLst>
                  <a:path w="157" h="169">
                    <a:moveTo>
                      <a:pt x="140" y="80"/>
                    </a:moveTo>
                    <a:lnTo>
                      <a:pt x="134" y="89"/>
                    </a:lnTo>
                    <a:lnTo>
                      <a:pt x="153" y="89"/>
                    </a:lnTo>
                    <a:lnTo>
                      <a:pt x="153" y="88"/>
                    </a:lnTo>
                    <a:lnTo>
                      <a:pt x="151" y="86"/>
                    </a:lnTo>
                    <a:lnTo>
                      <a:pt x="140"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7" name="Freeform 580"/>
              <p:cNvSpPr/>
              <p:nvPr/>
            </p:nvSpPr>
            <p:spPr bwMode="auto">
              <a:xfrm>
                <a:off x="95" y="2632"/>
                <a:ext cx="157" cy="169"/>
              </a:xfrm>
              <a:custGeom>
                <a:gdLst>
                  <a:gd name="T0" fmla="+- 0 190 95"/>
                  <a:gd name="T1" fmla="*/ T0 w 157"/>
                  <a:gd name="T2" fmla="+- 0 2677 2632"/>
                  <a:gd name="T3" fmla="*/ 2677 h 169"/>
                  <a:gd name="T4" fmla="+- 0 189 95"/>
                  <a:gd name="T5" fmla="*/ T4 w 157"/>
                  <a:gd name="T6" fmla="+- 0 2679 2632"/>
                  <a:gd name="T7" fmla="*/ 2679 h 169"/>
                  <a:gd name="T8" fmla="+- 0 197 95"/>
                  <a:gd name="T9" fmla="*/ T8 w 157"/>
                  <a:gd name="T10" fmla="+- 0 2688 2632"/>
                  <a:gd name="T11" fmla="*/ 2688 h 169"/>
                  <a:gd name="T12" fmla="+- 0 199 95"/>
                  <a:gd name="T13" fmla="*/ T12 w 157"/>
                  <a:gd name="T14" fmla="+- 0 2694 2632"/>
                  <a:gd name="T15" fmla="*/ 2694 h 169"/>
                  <a:gd name="T16" fmla="+- 0 203 95"/>
                  <a:gd name="T17" fmla="*/ T16 w 157"/>
                  <a:gd name="T18" fmla="+- 0 2708 2632"/>
                  <a:gd name="T19" fmla="*/ 2708 h 169"/>
                  <a:gd name="T20" fmla="+- 0 203 95"/>
                  <a:gd name="T21" fmla="*/ T20 w 157"/>
                  <a:gd name="T22" fmla="+- 0 2710 2632"/>
                  <a:gd name="T23" fmla="*/ 2710 h 169"/>
                  <a:gd name="T24" fmla="+- 0 203 95"/>
                  <a:gd name="T25" fmla="*/ T24 w 157"/>
                  <a:gd name="T26" fmla="+- 0 2711 2632"/>
                  <a:gd name="T27" fmla="*/ 2711 h 169"/>
                  <a:gd name="T28" fmla="+- 0 204 95"/>
                  <a:gd name="T29" fmla="*/ T28 w 157"/>
                  <a:gd name="T30" fmla="+- 0 2712 2632"/>
                  <a:gd name="T31" fmla="*/ 2712 h 169"/>
                  <a:gd name="T32" fmla="+- 0 205 95"/>
                  <a:gd name="T33" fmla="*/ T32 w 157"/>
                  <a:gd name="T34" fmla="+- 0 2712 2632"/>
                  <a:gd name="T35" fmla="*/ 2712 h 169"/>
                  <a:gd name="T36" fmla="+- 0 207 95"/>
                  <a:gd name="T37" fmla="*/ T36 w 157"/>
                  <a:gd name="T38" fmla="+- 0 2712 2632"/>
                  <a:gd name="T39" fmla="*/ 2712 h 169"/>
                  <a:gd name="T40" fmla="+- 0 208 95"/>
                  <a:gd name="T41" fmla="*/ T40 w 157"/>
                  <a:gd name="T42" fmla="+- 0 2711 2632"/>
                  <a:gd name="T43" fmla="*/ 2711 h 169"/>
                  <a:gd name="T44" fmla="+- 0 209 95"/>
                  <a:gd name="T45" fmla="*/ T44 w 157"/>
                  <a:gd name="T46" fmla="+- 0 2710 2632"/>
                  <a:gd name="T47" fmla="*/ 2710 h 169"/>
                  <a:gd name="T48" fmla="+- 0 211 95"/>
                  <a:gd name="T49" fmla="*/ T48 w 157"/>
                  <a:gd name="T50" fmla="+- 0 2709 2632"/>
                  <a:gd name="T51" fmla="*/ 2709 h 169"/>
                  <a:gd name="T52" fmla="+- 0 212 95"/>
                  <a:gd name="T53" fmla="*/ T52 w 157"/>
                  <a:gd name="T54" fmla="+- 0 2707 2632"/>
                  <a:gd name="T55" fmla="*/ 2707 h 169"/>
                  <a:gd name="T56" fmla="+- 0 213 95"/>
                  <a:gd name="T57" fmla="*/ T56 w 157"/>
                  <a:gd name="T58" fmla="+- 0 2703 2632"/>
                  <a:gd name="T59" fmla="*/ 2703 h 169"/>
                  <a:gd name="T60" fmla="+- 0 213 95"/>
                  <a:gd name="T61" fmla="*/ T60 w 157"/>
                  <a:gd name="T62" fmla="+- 0 2698 2632"/>
                  <a:gd name="T63" fmla="*/ 2698 h 169"/>
                  <a:gd name="T64" fmla="+- 0 212 95"/>
                  <a:gd name="T65" fmla="*/ T64 w 157"/>
                  <a:gd name="T66" fmla="+- 0 2695 2632"/>
                  <a:gd name="T67" fmla="*/ 2695 h 169"/>
                  <a:gd name="T68" fmla="+- 0 209 95"/>
                  <a:gd name="T69" fmla="*/ T68 w 157"/>
                  <a:gd name="T70" fmla="+- 0 2689 2632"/>
                  <a:gd name="T71" fmla="*/ 2689 h 169"/>
                  <a:gd name="T72" fmla="+- 0 205 95"/>
                  <a:gd name="T73" fmla="*/ T72 w 157"/>
                  <a:gd name="T74" fmla="+- 0 2686 2632"/>
                  <a:gd name="T75" fmla="*/ 2686 h 169"/>
                  <a:gd name="T76" fmla="+- 0 190 95"/>
                  <a:gd name="T77" fmla="*/ T76 w 157"/>
                  <a:gd name="T78" fmla="+- 0 2677 2632"/>
                  <a:gd name="T79" fmla="*/ 2677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57" h="169">
                    <a:moveTo>
                      <a:pt x="95" y="45"/>
                    </a:moveTo>
                    <a:lnTo>
                      <a:pt x="94" y="47"/>
                    </a:lnTo>
                    <a:lnTo>
                      <a:pt x="102" y="56"/>
                    </a:lnTo>
                    <a:lnTo>
                      <a:pt x="104" y="62"/>
                    </a:lnTo>
                    <a:lnTo>
                      <a:pt x="108" y="76"/>
                    </a:lnTo>
                    <a:lnTo>
                      <a:pt x="108" y="78"/>
                    </a:lnTo>
                    <a:lnTo>
                      <a:pt x="108" y="79"/>
                    </a:lnTo>
                    <a:lnTo>
                      <a:pt x="109" y="80"/>
                    </a:lnTo>
                    <a:lnTo>
                      <a:pt x="110" y="80"/>
                    </a:lnTo>
                    <a:lnTo>
                      <a:pt x="112" y="80"/>
                    </a:lnTo>
                    <a:lnTo>
                      <a:pt x="113" y="79"/>
                    </a:lnTo>
                    <a:lnTo>
                      <a:pt x="114" y="78"/>
                    </a:lnTo>
                    <a:lnTo>
                      <a:pt x="116" y="77"/>
                    </a:lnTo>
                    <a:lnTo>
                      <a:pt x="117" y="75"/>
                    </a:lnTo>
                    <a:lnTo>
                      <a:pt x="118" y="71"/>
                    </a:lnTo>
                    <a:lnTo>
                      <a:pt x="118" y="66"/>
                    </a:lnTo>
                    <a:lnTo>
                      <a:pt x="117" y="63"/>
                    </a:lnTo>
                    <a:lnTo>
                      <a:pt x="114" y="57"/>
                    </a:lnTo>
                    <a:lnTo>
                      <a:pt x="110" y="54"/>
                    </a:lnTo>
                    <a:lnTo>
                      <a:pt x="95" y="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8" name="Freeform 581"/>
              <p:cNvSpPr/>
              <p:nvPr/>
            </p:nvSpPr>
            <p:spPr bwMode="auto">
              <a:xfrm>
                <a:off x="95" y="2632"/>
                <a:ext cx="157" cy="169"/>
              </a:xfrm>
              <a:custGeom>
                <a:gdLst>
                  <a:gd name="T0" fmla="+- 0 182 95"/>
                  <a:gd name="T1" fmla="*/ T0 w 157"/>
                  <a:gd name="T2" fmla="+- 0 2632 2632"/>
                  <a:gd name="T3" fmla="*/ 2632 h 169"/>
                  <a:gd name="T4" fmla="+- 0 182 95"/>
                  <a:gd name="T5" fmla="*/ T4 w 157"/>
                  <a:gd name="T6" fmla="+- 0 2634 2632"/>
                  <a:gd name="T7" fmla="*/ 2634 h 169"/>
                  <a:gd name="T8" fmla="+- 0 181 95"/>
                  <a:gd name="T9" fmla="*/ T8 w 157"/>
                  <a:gd name="T10" fmla="+- 0 2637 2632"/>
                  <a:gd name="T11" fmla="*/ 2637 h 169"/>
                  <a:gd name="T12" fmla="+- 0 178 95"/>
                  <a:gd name="T13" fmla="*/ T12 w 157"/>
                  <a:gd name="T14" fmla="+- 0 2647 2632"/>
                  <a:gd name="T15" fmla="*/ 2647 h 169"/>
                  <a:gd name="T16" fmla="+- 0 175 95"/>
                  <a:gd name="T17" fmla="*/ T16 w 157"/>
                  <a:gd name="T18" fmla="+- 0 2654 2632"/>
                  <a:gd name="T19" fmla="*/ 2654 h 169"/>
                  <a:gd name="T20" fmla="+- 0 143 95"/>
                  <a:gd name="T21" fmla="*/ T20 w 157"/>
                  <a:gd name="T22" fmla="+- 0 2710 2632"/>
                  <a:gd name="T23" fmla="*/ 2710 h 169"/>
                  <a:gd name="T24" fmla="+- 0 153 95"/>
                  <a:gd name="T25" fmla="*/ T24 w 157"/>
                  <a:gd name="T26" fmla="+- 0 2704 2632"/>
                  <a:gd name="T27" fmla="*/ 2704 h 169"/>
                  <a:gd name="T28" fmla="+- 0 166 95"/>
                  <a:gd name="T29" fmla="*/ T28 w 157"/>
                  <a:gd name="T30" fmla="+- 0 2688 2632"/>
                  <a:gd name="T31" fmla="*/ 2688 h 169"/>
                  <a:gd name="T32" fmla="+- 0 178 95"/>
                  <a:gd name="T33" fmla="*/ T32 w 157"/>
                  <a:gd name="T34" fmla="+- 0 2672 2632"/>
                  <a:gd name="T35" fmla="*/ 2672 h 169"/>
                  <a:gd name="T36" fmla="+- 0 240 95"/>
                  <a:gd name="T37" fmla="*/ T36 w 157"/>
                  <a:gd name="T38" fmla="+- 0 2672 2632"/>
                  <a:gd name="T39" fmla="*/ 2672 h 169"/>
                  <a:gd name="T40" fmla="+- 0 240 95"/>
                  <a:gd name="T41" fmla="*/ T40 w 157"/>
                  <a:gd name="T42" fmla="+- 0 2672 2632"/>
                  <a:gd name="T43" fmla="*/ 2672 h 169"/>
                  <a:gd name="T44" fmla="+- 0 250 95"/>
                  <a:gd name="T45" fmla="*/ T44 w 157"/>
                  <a:gd name="T46" fmla="+- 0 2672 2632"/>
                  <a:gd name="T47" fmla="*/ 2672 h 169"/>
                  <a:gd name="T48" fmla="+- 0 251 95"/>
                  <a:gd name="T49" fmla="*/ T48 w 157"/>
                  <a:gd name="T50" fmla="+- 0 2672 2632"/>
                  <a:gd name="T51" fmla="*/ 2672 h 169"/>
                  <a:gd name="T52" fmla="+- 0 251 95"/>
                  <a:gd name="T53" fmla="*/ T52 w 157"/>
                  <a:gd name="T54" fmla="+- 0 2671 2632"/>
                  <a:gd name="T55" fmla="*/ 2671 h 169"/>
                  <a:gd name="T56" fmla="+- 0 250 95"/>
                  <a:gd name="T57" fmla="*/ T56 w 157"/>
                  <a:gd name="T58" fmla="+- 0 2670 2632"/>
                  <a:gd name="T59" fmla="*/ 2670 h 169"/>
                  <a:gd name="T60" fmla="+- 0 250 95"/>
                  <a:gd name="T61" fmla="*/ T60 w 157"/>
                  <a:gd name="T62" fmla="+- 0 2669 2632"/>
                  <a:gd name="T63" fmla="*/ 2669 h 169"/>
                  <a:gd name="T64" fmla="+- 0 248 95"/>
                  <a:gd name="T65" fmla="*/ T64 w 157"/>
                  <a:gd name="T66" fmla="+- 0 2667 2632"/>
                  <a:gd name="T67" fmla="*/ 2667 h 169"/>
                  <a:gd name="T68" fmla="+- 0 181 95"/>
                  <a:gd name="T69" fmla="*/ T68 w 157"/>
                  <a:gd name="T70" fmla="+- 0 2667 2632"/>
                  <a:gd name="T71" fmla="*/ 2667 h 169"/>
                  <a:gd name="T72" fmla="+- 0 193 95"/>
                  <a:gd name="T73" fmla="*/ T72 w 157"/>
                  <a:gd name="T74" fmla="+- 0 2644 2632"/>
                  <a:gd name="T75" fmla="*/ 2644 h 169"/>
                  <a:gd name="T76" fmla="+- 0 199 95"/>
                  <a:gd name="T77" fmla="*/ T76 w 157"/>
                  <a:gd name="T78" fmla="+- 0 2643 2632"/>
                  <a:gd name="T79" fmla="*/ 2643 h 169"/>
                  <a:gd name="T80" fmla="+- 0 200 95"/>
                  <a:gd name="T81" fmla="*/ T80 w 157"/>
                  <a:gd name="T82" fmla="+- 0 2643 2632"/>
                  <a:gd name="T83" fmla="*/ 2643 h 169"/>
                  <a:gd name="T84" fmla="+- 0 200 95"/>
                  <a:gd name="T85" fmla="*/ T84 w 157"/>
                  <a:gd name="T86" fmla="+- 0 2642 2632"/>
                  <a:gd name="T87" fmla="*/ 2642 h 169"/>
                  <a:gd name="T88" fmla="+- 0 200 95"/>
                  <a:gd name="T89" fmla="*/ T88 w 157"/>
                  <a:gd name="T90" fmla="+- 0 2641 2632"/>
                  <a:gd name="T91" fmla="*/ 2641 h 169"/>
                  <a:gd name="T92" fmla="+- 0 199 95"/>
                  <a:gd name="T93" fmla="*/ T92 w 157"/>
                  <a:gd name="T94" fmla="+- 0 2640 2632"/>
                  <a:gd name="T95" fmla="*/ 2640 h 169"/>
                  <a:gd name="T96" fmla="+- 0 198 95"/>
                  <a:gd name="T97" fmla="*/ T96 w 157"/>
                  <a:gd name="T98" fmla="+- 0 2640 2632"/>
                  <a:gd name="T99" fmla="*/ 2640 h 169"/>
                  <a:gd name="T100" fmla="+- 0 182 95"/>
                  <a:gd name="T101" fmla="*/ T100 w 157"/>
                  <a:gd name="T102" fmla="+- 0 2632 2632"/>
                  <a:gd name="T103" fmla="*/ 2632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157" h="169">
                    <a:moveTo>
                      <a:pt x="87" y="0"/>
                    </a:moveTo>
                    <a:lnTo>
                      <a:pt x="87" y="2"/>
                    </a:lnTo>
                    <a:lnTo>
                      <a:pt x="86" y="5"/>
                    </a:lnTo>
                    <a:lnTo>
                      <a:pt x="83" y="15"/>
                    </a:lnTo>
                    <a:lnTo>
                      <a:pt x="80" y="22"/>
                    </a:lnTo>
                    <a:lnTo>
                      <a:pt x="48" y="78"/>
                    </a:lnTo>
                    <a:lnTo>
                      <a:pt x="58" y="72"/>
                    </a:lnTo>
                    <a:lnTo>
                      <a:pt x="71" y="56"/>
                    </a:lnTo>
                    <a:lnTo>
                      <a:pt x="83" y="40"/>
                    </a:lnTo>
                    <a:lnTo>
                      <a:pt x="145" y="40"/>
                    </a:lnTo>
                    <a:lnTo>
                      <a:pt x="155" y="40"/>
                    </a:lnTo>
                    <a:lnTo>
                      <a:pt x="156" y="40"/>
                    </a:lnTo>
                    <a:lnTo>
                      <a:pt x="156" y="39"/>
                    </a:lnTo>
                    <a:lnTo>
                      <a:pt x="155" y="38"/>
                    </a:lnTo>
                    <a:lnTo>
                      <a:pt x="155" y="37"/>
                    </a:lnTo>
                    <a:lnTo>
                      <a:pt x="153" y="35"/>
                    </a:lnTo>
                    <a:lnTo>
                      <a:pt x="86" y="35"/>
                    </a:lnTo>
                    <a:lnTo>
                      <a:pt x="98" y="12"/>
                    </a:lnTo>
                    <a:lnTo>
                      <a:pt x="104" y="11"/>
                    </a:lnTo>
                    <a:lnTo>
                      <a:pt x="105" y="11"/>
                    </a:lnTo>
                    <a:lnTo>
                      <a:pt x="105" y="10"/>
                    </a:lnTo>
                    <a:lnTo>
                      <a:pt x="105" y="9"/>
                    </a:lnTo>
                    <a:lnTo>
                      <a:pt x="104" y="8"/>
                    </a:lnTo>
                    <a:lnTo>
                      <a:pt x="103" y="8"/>
                    </a:lnTo>
                    <a:lnTo>
                      <a:pt x="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9" name="Freeform 582"/>
              <p:cNvSpPr/>
              <p:nvPr/>
            </p:nvSpPr>
            <p:spPr bwMode="auto">
              <a:xfrm>
                <a:off x="95" y="2632"/>
                <a:ext cx="157" cy="169"/>
              </a:xfrm>
              <a:custGeom>
                <a:gdLst>
                  <a:gd name="T0" fmla="+- 0 237 95"/>
                  <a:gd name="T1" fmla="*/ T0 w 157"/>
                  <a:gd name="T2" fmla="+- 0 2657 2632"/>
                  <a:gd name="T3" fmla="*/ 2657 h 169"/>
                  <a:gd name="T4" fmla="+- 0 228 95"/>
                  <a:gd name="T5" fmla="*/ T4 w 157"/>
                  <a:gd name="T6" fmla="+- 0 2667 2632"/>
                  <a:gd name="T7" fmla="*/ 2667 h 169"/>
                  <a:gd name="T8" fmla="+- 0 248 95"/>
                  <a:gd name="T9" fmla="*/ T8 w 157"/>
                  <a:gd name="T10" fmla="+- 0 2667 2632"/>
                  <a:gd name="T11" fmla="*/ 2667 h 169"/>
                  <a:gd name="T12" fmla="+- 0 237 95"/>
                  <a:gd name="T13" fmla="*/ T12 w 157"/>
                  <a:gd name="T14" fmla="+- 0 2657 2632"/>
                  <a:gd name="T15" fmla="*/ 2657 h 169"/>
                </a:gdLst>
                <a:cxnLst>
                  <a:cxn ang="0">
                    <a:pos x="T1" y="T3"/>
                  </a:cxn>
                  <a:cxn ang="0">
                    <a:pos x="T5" y="T7"/>
                  </a:cxn>
                  <a:cxn ang="0">
                    <a:pos x="T9" y="T11"/>
                  </a:cxn>
                  <a:cxn ang="0">
                    <a:pos x="T13" y="T15"/>
                  </a:cxn>
                </a:cxnLst>
                <a:rect l="0" t="0" r="r" b="b"/>
                <a:pathLst>
                  <a:path w="157" h="169">
                    <a:moveTo>
                      <a:pt x="142" y="25"/>
                    </a:moveTo>
                    <a:lnTo>
                      <a:pt x="133" y="35"/>
                    </a:lnTo>
                    <a:lnTo>
                      <a:pt x="153" y="35"/>
                    </a:lnTo>
                    <a:lnTo>
                      <a:pt x="142" y="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3" name="Group 583"/>
            <p:cNvGrpSpPr/>
            <p:nvPr/>
          </p:nvGrpSpPr>
          <p:grpSpPr>
            <a:xfrm>
              <a:off x="276" y="2632"/>
              <a:ext cx="161" cy="168"/>
              <a:chOff x="276" y="2632"/>
              <a:chExt cx="161" cy="168"/>
            </a:xfrm>
          </p:grpSpPr>
          <p:sp>
            <p:nvSpPr>
              <p:cNvPr id="2348" name="Freeform 584"/>
              <p:cNvSpPr/>
              <p:nvPr/>
            </p:nvSpPr>
            <p:spPr bwMode="auto">
              <a:xfrm>
                <a:off x="276" y="2632"/>
                <a:ext cx="161" cy="168"/>
              </a:xfrm>
              <a:custGeom>
                <a:gdLst>
                  <a:gd name="T0" fmla="+- 0 362 276"/>
                  <a:gd name="T1" fmla="*/ T0 w 161"/>
                  <a:gd name="T2" fmla="+- 0 2777 2632"/>
                  <a:gd name="T3" fmla="*/ 2777 h 168"/>
                  <a:gd name="T4" fmla="+- 0 362 276"/>
                  <a:gd name="T5" fmla="*/ T4 w 161"/>
                  <a:gd name="T6" fmla="+- 0 2780 2632"/>
                  <a:gd name="T7" fmla="*/ 2780 h 168"/>
                  <a:gd name="T8" fmla="+- 0 372 276"/>
                  <a:gd name="T9" fmla="*/ T8 w 161"/>
                  <a:gd name="T10" fmla="+- 0 2784 2632"/>
                  <a:gd name="T11" fmla="*/ 2784 h 168"/>
                  <a:gd name="T12" fmla="+- 0 378 276"/>
                  <a:gd name="T13" fmla="*/ T12 w 161"/>
                  <a:gd name="T14" fmla="+- 0 2786 2632"/>
                  <a:gd name="T15" fmla="*/ 2786 h 168"/>
                  <a:gd name="T16" fmla="+- 0 380 276"/>
                  <a:gd name="T17" fmla="*/ T16 w 161"/>
                  <a:gd name="T18" fmla="+- 0 2788 2632"/>
                  <a:gd name="T19" fmla="*/ 2788 h 168"/>
                  <a:gd name="T20" fmla="+- 0 382 276"/>
                  <a:gd name="T21" fmla="*/ T20 w 161"/>
                  <a:gd name="T22" fmla="+- 0 2790 2632"/>
                  <a:gd name="T23" fmla="*/ 2790 h 168"/>
                  <a:gd name="T24" fmla="+- 0 384 276"/>
                  <a:gd name="T25" fmla="*/ T24 w 161"/>
                  <a:gd name="T26" fmla="+- 0 2792 2632"/>
                  <a:gd name="T27" fmla="*/ 2792 h 168"/>
                  <a:gd name="T28" fmla="+- 0 385 276"/>
                  <a:gd name="T29" fmla="*/ T28 w 161"/>
                  <a:gd name="T30" fmla="+- 0 2795 2632"/>
                  <a:gd name="T31" fmla="*/ 2795 h 168"/>
                  <a:gd name="T32" fmla="+- 0 386 276"/>
                  <a:gd name="T33" fmla="*/ T32 w 161"/>
                  <a:gd name="T34" fmla="+- 0 2798 2632"/>
                  <a:gd name="T35" fmla="*/ 2798 h 168"/>
                  <a:gd name="T36" fmla="+- 0 386 276"/>
                  <a:gd name="T37" fmla="*/ T36 w 161"/>
                  <a:gd name="T38" fmla="+- 0 2800 2632"/>
                  <a:gd name="T39" fmla="*/ 2800 h 168"/>
                  <a:gd name="T40" fmla="+- 0 395 276"/>
                  <a:gd name="T41" fmla="*/ T40 w 161"/>
                  <a:gd name="T42" fmla="+- 0 2797 2632"/>
                  <a:gd name="T43" fmla="*/ 2797 h 168"/>
                  <a:gd name="T44" fmla="+- 0 400 276"/>
                  <a:gd name="T45" fmla="*/ T44 w 161"/>
                  <a:gd name="T46" fmla="+- 0 2794 2632"/>
                  <a:gd name="T47" fmla="*/ 2794 h 168"/>
                  <a:gd name="T48" fmla="+- 0 404 276"/>
                  <a:gd name="T49" fmla="*/ T48 w 161"/>
                  <a:gd name="T50" fmla="+- 0 2788 2632"/>
                  <a:gd name="T51" fmla="*/ 2788 h 168"/>
                  <a:gd name="T52" fmla="+- 0 404 276"/>
                  <a:gd name="T53" fmla="*/ T52 w 161"/>
                  <a:gd name="T54" fmla="+- 0 2784 2632"/>
                  <a:gd name="T55" fmla="*/ 2784 h 168"/>
                  <a:gd name="T56" fmla="+- 0 404 276"/>
                  <a:gd name="T57" fmla="*/ T56 w 161"/>
                  <a:gd name="T58" fmla="+- 0 2780 2632"/>
                  <a:gd name="T59" fmla="*/ 2780 h 168"/>
                  <a:gd name="T60" fmla="+- 0 389 276"/>
                  <a:gd name="T61" fmla="*/ T60 w 161"/>
                  <a:gd name="T62" fmla="+- 0 2780 2632"/>
                  <a:gd name="T63" fmla="*/ 2780 h 168"/>
                  <a:gd name="T64" fmla="+- 0 379 276"/>
                  <a:gd name="T65" fmla="*/ T64 w 161"/>
                  <a:gd name="T66" fmla="+- 0 2780 2632"/>
                  <a:gd name="T67" fmla="*/ 2780 h 168"/>
                  <a:gd name="T68" fmla="+- 0 378 276"/>
                  <a:gd name="T69" fmla="*/ T68 w 161"/>
                  <a:gd name="T70" fmla="+- 0 2780 2632"/>
                  <a:gd name="T71" fmla="*/ 2780 h 168"/>
                  <a:gd name="T72" fmla="+- 0 362 276"/>
                  <a:gd name="T73" fmla="*/ T72 w 161"/>
                  <a:gd name="T74" fmla="+- 0 2777 2632"/>
                  <a:gd name="T75" fmla="*/ 277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1" h="168">
                    <a:moveTo>
                      <a:pt x="86" y="145"/>
                    </a:moveTo>
                    <a:lnTo>
                      <a:pt x="86" y="148"/>
                    </a:lnTo>
                    <a:lnTo>
                      <a:pt x="96" y="152"/>
                    </a:lnTo>
                    <a:lnTo>
                      <a:pt x="102" y="154"/>
                    </a:lnTo>
                    <a:lnTo>
                      <a:pt x="104" y="156"/>
                    </a:lnTo>
                    <a:lnTo>
                      <a:pt x="106" y="158"/>
                    </a:lnTo>
                    <a:lnTo>
                      <a:pt x="108" y="160"/>
                    </a:lnTo>
                    <a:lnTo>
                      <a:pt x="109" y="163"/>
                    </a:lnTo>
                    <a:lnTo>
                      <a:pt x="110" y="166"/>
                    </a:lnTo>
                    <a:lnTo>
                      <a:pt x="110" y="168"/>
                    </a:lnTo>
                    <a:lnTo>
                      <a:pt x="119" y="165"/>
                    </a:lnTo>
                    <a:lnTo>
                      <a:pt x="124" y="162"/>
                    </a:lnTo>
                    <a:lnTo>
                      <a:pt x="128" y="156"/>
                    </a:lnTo>
                    <a:lnTo>
                      <a:pt x="128" y="152"/>
                    </a:lnTo>
                    <a:lnTo>
                      <a:pt x="128" y="148"/>
                    </a:lnTo>
                    <a:lnTo>
                      <a:pt x="113" y="148"/>
                    </a:lnTo>
                    <a:lnTo>
                      <a:pt x="103" y="148"/>
                    </a:lnTo>
                    <a:lnTo>
                      <a:pt x="102" y="148"/>
                    </a:lnTo>
                    <a:lnTo>
                      <a:pt x="86"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9" name="Freeform 585"/>
              <p:cNvSpPr/>
              <p:nvPr/>
            </p:nvSpPr>
            <p:spPr bwMode="auto">
              <a:xfrm>
                <a:off x="276" y="2632"/>
                <a:ext cx="161" cy="168"/>
              </a:xfrm>
              <a:custGeom>
                <a:gdLst>
                  <a:gd name="T0" fmla="+- 0 277 276"/>
                  <a:gd name="T1" fmla="*/ T0 w 161"/>
                  <a:gd name="T2" fmla="+- 0 2653 2632"/>
                  <a:gd name="T3" fmla="*/ 2653 h 168"/>
                  <a:gd name="T4" fmla="+- 0 277 276"/>
                  <a:gd name="T5" fmla="*/ T4 w 161"/>
                  <a:gd name="T6" fmla="+- 0 2661 2632"/>
                  <a:gd name="T7" fmla="*/ 2661 h 168"/>
                  <a:gd name="T8" fmla="+- 0 277 276"/>
                  <a:gd name="T9" fmla="*/ T8 w 161"/>
                  <a:gd name="T10" fmla="+- 0 2762 2632"/>
                  <a:gd name="T11" fmla="*/ 2762 h 168"/>
                  <a:gd name="T12" fmla="+- 0 276 276"/>
                  <a:gd name="T13" fmla="*/ T12 w 161"/>
                  <a:gd name="T14" fmla="+- 0 2781 2632"/>
                  <a:gd name="T15" fmla="*/ 2781 h 168"/>
                  <a:gd name="T16" fmla="+- 0 280 276"/>
                  <a:gd name="T17" fmla="*/ T16 w 161"/>
                  <a:gd name="T18" fmla="+- 0 2780 2632"/>
                  <a:gd name="T19" fmla="*/ 2780 h 168"/>
                  <a:gd name="T20" fmla="+- 0 284 276"/>
                  <a:gd name="T21" fmla="*/ T20 w 161"/>
                  <a:gd name="T22" fmla="+- 0 2778 2632"/>
                  <a:gd name="T23" fmla="*/ 2778 h 168"/>
                  <a:gd name="T24" fmla="+- 0 288 276"/>
                  <a:gd name="T25" fmla="*/ T24 w 161"/>
                  <a:gd name="T26" fmla="+- 0 2775 2632"/>
                  <a:gd name="T27" fmla="*/ 2775 h 168"/>
                  <a:gd name="T28" fmla="+- 0 288 276"/>
                  <a:gd name="T29" fmla="*/ T28 w 161"/>
                  <a:gd name="T30" fmla="+- 0 2762 2632"/>
                  <a:gd name="T31" fmla="*/ 2762 h 168"/>
                  <a:gd name="T32" fmla="+- 0 331 276"/>
                  <a:gd name="T33" fmla="*/ T32 w 161"/>
                  <a:gd name="T34" fmla="+- 0 2762 2632"/>
                  <a:gd name="T35" fmla="*/ 2762 h 168"/>
                  <a:gd name="T36" fmla="+- 0 331 276"/>
                  <a:gd name="T37" fmla="*/ T36 w 161"/>
                  <a:gd name="T38" fmla="+- 0 2758 2632"/>
                  <a:gd name="T39" fmla="*/ 2758 h 168"/>
                  <a:gd name="T40" fmla="+- 0 288 276"/>
                  <a:gd name="T41" fmla="*/ T40 w 161"/>
                  <a:gd name="T42" fmla="+- 0 2758 2632"/>
                  <a:gd name="T43" fmla="*/ 2758 h 168"/>
                  <a:gd name="T44" fmla="+- 0 288 276"/>
                  <a:gd name="T45" fmla="*/ T44 w 161"/>
                  <a:gd name="T46" fmla="+- 0 2712 2632"/>
                  <a:gd name="T47" fmla="*/ 2712 h 168"/>
                  <a:gd name="T48" fmla="+- 0 331 276"/>
                  <a:gd name="T49" fmla="*/ T48 w 161"/>
                  <a:gd name="T50" fmla="+- 0 2712 2632"/>
                  <a:gd name="T51" fmla="*/ 2712 h 168"/>
                  <a:gd name="T52" fmla="+- 0 331 276"/>
                  <a:gd name="T53" fmla="*/ T52 w 161"/>
                  <a:gd name="T54" fmla="+- 0 2707 2632"/>
                  <a:gd name="T55" fmla="*/ 2707 h 168"/>
                  <a:gd name="T56" fmla="+- 0 288 276"/>
                  <a:gd name="T57" fmla="*/ T56 w 161"/>
                  <a:gd name="T58" fmla="+- 0 2707 2632"/>
                  <a:gd name="T59" fmla="*/ 2707 h 168"/>
                  <a:gd name="T60" fmla="+- 0 288 276"/>
                  <a:gd name="T61" fmla="*/ T60 w 161"/>
                  <a:gd name="T62" fmla="+- 0 2666 2632"/>
                  <a:gd name="T63" fmla="*/ 2666 h 168"/>
                  <a:gd name="T64" fmla="+- 0 333 276"/>
                  <a:gd name="T65" fmla="*/ T64 w 161"/>
                  <a:gd name="T66" fmla="+- 0 2666 2632"/>
                  <a:gd name="T67" fmla="*/ 2666 h 168"/>
                  <a:gd name="T68" fmla="+- 0 336 276"/>
                  <a:gd name="T69" fmla="*/ T68 w 161"/>
                  <a:gd name="T70" fmla="+- 0 2664 2632"/>
                  <a:gd name="T71" fmla="*/ 2664 h 168"/>
                  <a:gd name="T72" fmla="+- 0 337 276"/>
                  <a:gd name="T73" fmla="*/ T72 w 161"/>
                  <a:gd name="T74" fmla="+- 0 2663 2632"/>
                  <a:gd name="T75" fmla="*/ 2663 h 168"/>
                  <a:gd name="T76" fmla="+- 0 337 276"/>
                  <a:gd name="T77" fmla="*/ T76 w 161"/>
                  <a:gd name="T78" fmla="+- 0 2662 2632"/>
                  <a:gd name="T79" fmla="*/ 2662 h 168"/>
                  <a:gd name="T80" fmla="+- 0 336 276"/>
                  <a:gd name="T81" fmla="*/ T80 w 161"/>
                  <a:gd name="T82" fmla="+- 0 2662 2632"/>
                  <a:gd name="T83" fmla="*/ 2662 h 168"/>
                  <a:gd name="T84" fmla="+- 0 335 276"/>
                  <a:gd name="T85" fmla="*/ T84 w 161"/>
                  <a:gd name="T86" fmla="+- 0 2661 2632"/>
                  <a:gd name="T87" fmla="*/ 2661 h 168"/>
                  <a:gd name="T88" fmla="+- 0 290 276"/>
                  <a:gd name="T89" fmla="*/ T88 w 161"/>
                  <a:gd name="T90" fmla="+- 0 2661 2632"/>
                  <a:gd name="T91" fmla="*/ 2661 h 168"/>
                  <a:gd name="T92" fmla="+- 0 277 276"/>
                  <a:gd name="T93" fmla="*/ T92 w 161"/>
                  <a:gd name="T94" fmla="+- 0 2653 2632"/>
                  <a:gd name="T95" fmla="*/ 2653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61" h="168">
                    <a:moveTo>
                      <a:pt x="1" y="21"/>
                    </a:moveTo>
                    <a:lnTo>
                      <a:pt x="1" y="29"/>
                    </a:lnTo>
                    <a:lnTo>
                      <a:pt x="1" y="130"/>
                    </a:lnTo>
                    <a:lnTo>
                      <a:pt x="0" y="149"/>
                    </a:lnTo>
                    <a:lnTo>
                      <a:pt x="4" y="148"/>
                    </a:lnTo>
                    <a:lnTo>
                      <a:pt x="8" y="146"/>
                    </a:lnTo>
                    <a:lnTo>
                      <a:pt x="12" y="143"/>
                    </a:lnTo>
                    <a:lnTo>
                      <a:pt x="12" y="130"/>
                    </a:lnTo>
                    <a:lnTo>
                      <a:pt x="55" y="130"/>
                    </a:lnTo>
                    <a:lnTo>
                      <a:pt x="55" y="126"/>
                    </a:lnTo>
                    <a:lnTo>
                      <a:pt x="12" y="126"/>
                    </a:lnTo>
                    <a:lnTo>
                      <a:pt x="12" y="80"/>
                    </a:lnTo>
                    <a:lnTo>
                      <a:pt x="55" y="80"/>
                    </a:lnTo>
                    <a:lnTo>
                      <a:pt x="55" y="75"/>
                    </a:lnTo>
                    <a:lnTo>
                      <a:pt x="12" y="75"/>
                    </a:lnTo>
                    <a:lnTo>
                      <a:pt x="12" y="34"/>
                    </a:lnTo>
                    <a:lnTo>
                      <a:pt x="57" y="34"/>
                    </a:lnTo>
                    <a:lnTo>
                      <a:pt x="60" y="32"/>
                    </a:lnTo>
                    <a:lnTo>
                      <a:pt x="61" y="31"/>
                    </a:lnTo>
                    <a:lnTo>
                      <a:pt x="61" y="30"/>
                    </a:lnTo>
                    <a:lnTo>
                      <a:pt x="60" y="30"/>
                    </a:lnTo>
                    <a:lnTo>
                      <a:pt x="59" y="29"/>
                    </a:lnTo>
                    <a:lnTo>
                      <a:pt x="14" y="29"/>
                    </a:lnTo>
                    <a:lnTo>
                      <a:pt x="1"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0" name="Freeform 586"/>
              <p:cNvSpPr/>
              <p:nvPr/>
            </p:nvSpPr>
            <p:spPr bwMode="auto">
              <a:xfrm>
                <a:off x="276" y="2632"/>
                <a:ext cx="161" cy="168"/>
              </a:xfrm>
              <a:custGeom>
                <a:gdLst>
                  <a:gd name="T0" fmla="+- 0 404 276"/>
                  <a:gd name="T1" fmla="*/ T0 w 161"/>
                  <a:gd name="T2" fmla="+- 0 2686 2632"/>
                  <a:gd name="T3" fmla="*/ 2686 h 168"/>
                  <a:gd name="T4" fmla="+- 0 393 276"/>
                  <a:gd name="T5" fmla="*/ T4 w 161"/>
                  <a:gd name="T6" fmla="+- 0 2686 2632"/>
                  <a:gd name="T7" fmla="*/ 2686 h 168"/>
                  <a:gd name="T8" fmla="+- 0 393 276"/>
                  <a:gd name="T9" fmla="*/ T8 w 161"/>
                  <a:gd name="T10" fmla="+- 0 2777 2632"/>
                  <a:gd name="T11" fmla="*/ 2777 h 168"/>
                  <a:gd name="T12" fmla="+- 0 392 276"/>
                  <a:gd name="T13" fmla="*/ T12 w 161"/>
                  <a:gd name="T14" fmla="+- 0 2778 2632"/>
                  <a:gd name="T15" fmla="*/ 2778 h 168"/>
                  <a:gd name="T16" fmla="+- 0 391 276"/>
                  <a:gd name="T17" fmla="*/ T16 w 161"/>
                  <a:gd name="T18" fmla="+- 0 2780 2632"/>
                  <a:gd name="T19" fmla="*/ 2780 h 168"/>
                  <a:gd name="T20" fmla="+- 0 389 276"/>
                  <a:gd name="T21" fmla="*/ T20 w 161"/>
                  <a:gd name="T22" fmla="+- 0 2780 2632"/>
                  <a:gd name="T23" fmla="*/ 2780 h 168"/>
                  <a:gd name="T24" fmla="+- 0 404 276"/>
                  <a:gd name="T25" fmla="*/ T24 w 161"/>
                  <a:gd name="T26" fmla="+- 0 2780 2632"/>
                  <a:gd name="T27" fmla="*/ 2780 h 168"/>
                  <a:gd name="T28" fmla="+- 0 404 276"/>
                  <a:gd name="T29" fmla="*/ T28 w 161"/>
                  <a:gd name="T30" fmla="+- 0 2686 2632"/>
                  <a:gd name="T31" fmla="*/ 2686 h 168"/>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1" h="168">
                    <a:moveTo>
                      <a:pt x="128" y="54"/>
                    </a:moveTo>
                    <a:lnTo>
                      <a:pt x="117" y="54"/>
                    </a:lnTo>
                    <a:lnTo>
                      <a:pt x="117" y="145"/>
                    </a:lnTo>
                    <a:lnTo>
                      <a:pt x="116" y="146"/>
                    </a:lnTo>
                    <a:lnTo>
                      <a:pt x="115" y="148"/>
                    </a:lnTo>
                    <a:lnTo>
                      <a:pt x="113" y="148"/>
                    </a:lnTo>
                    <a:lnTo>
                      <a:pt x="128" y="148"/>
                    </a:lnTo>
                    <a:lnTo>
                      <a:pt x="128" y="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2" name="Freeform 587"/>
              <p:cNvSpPr/>
              <p:nvPr/>
            </p:nvSpPr>
            <p:spPr bwMode="auto">
              <a:xfrm>
                <a:off x="276" y="2632"/>
                <a:ext cx="161" cy="168"/>
              </a:xfrm>
              <a:custGeom>
                <a:gdLst>
                  <a:gd name="T0" fmla="+- 0 331 276"/>
                  <a:gd name="T1" fmla="*/ T0 w 161"/>
                  <a:gd name="T2" fmla="+- 0 2762 2632"/>
                  <a:gd name="T3" fmla="*/ 2762 h 168"/>
                  <a:gd name="T4" fmla="+- 0 320 276"/>
                  <a:gd name="T5" fmla="*/ T4 w 161"/>
                  <a:gd name="T6" fmla="+- 0 2762 2632"/>
                  <a:gd name="T7" fmla="*/ 2762 h 168"/>
                  <a:gd name="T8" fmla="+- 0 320 276"/>
                  <a:gd name="T9" fmla="*/ T8 w 161"/>
                  <a:gd name="T10" fmla="+- 0 2775 2632"/>
                  <a:gd name="T11" fmla="*/ 2775 h 168"/>
                  <a:gd name="T12" fmla="+- 0 324 276"/>
                  <a:gd name="T13" fmla="*/ T12 w 161"/>
                  <a:gd name="T14" fmla="+- 0 2774 2632"/>
                  <a:gd name="T15" fmla="*/ 2774 h 168"/>
                  <a:gd name="T16" fmla="+- 0 328 276"/>
                  <a:gd name="T17" fmla="*/ T16 w 161"/>
                  <a:gd name="T18" fmla="+- 0 2772 2632"/>
                  <a:gd name="T19" fmla="*/ 2772 h 168"/>
                  <a:gd name="T20" fmla="+- 0 331 276"/>
                  <a:gd name="T21" fmla="*/ T20 w 161"/>
                  <a:gd name="T22" fmla="+- 0 2770 2632"/>
                  <a:gd name="T23" fmla="*/ 2770 h 168"/>
                  <a:gd name="T24" fmla="+- 0 331 276"/>
                  <a:gd name="T25" fmla="*/ T24 w 161"/>
                  <a:gd name="T26" fmla="+- 0 2762 2632"/>
                  <a:gd name="T27" fmla="*/ 2762 h 168"/>
                </a:gdLst>
                <a:cxnLst>
                  <a:cxn ang="0">
                    <a:pos x="T1" y="T3"/>
                  </a:cxn>
                  <a:cxn ang="0">
                    <a:pos x="T5" y="T7"/>
                  </a:cxn>
                  <a:cxn ang="0">
                    <a:pos x="T9" y="T11"/>
                  </a:cxn>
                  <a:cxn ang="0">
                    <a:pos x="T13" y="T15"/>
                  </a:cxn>
                  <a:cxn ang="0">
                    <a:pos x="T17" y="T19"/>
                  </a:cxn>
                  <a:cxn ang="0">
                    <a:pos x="T21" y="T23"/>
                  </a:cxn>
                  <a:cxn ang="0">
                    <a:pos x="T25" y="T27"/>
                  </a:cxn>
                </a:cxnLst>
                <a:rect l="0" t="0" r="r" b="b"/>
                <a:pathLst>
                  <a:path w="161" h="168">
                    <a:moveTo>
                      <a:pt x="55" y="130"/>
                    </a:moveTo>
                    <a:lnTo>
                      <a:pt x="44" y="130"/>
                    </a:lnTo>
                    <a:lnTo>
                      <a:pt x="44" y="143"/>
                    </a:lnTo>
                    <a:lnTo>
                      <a:pt x="48" y="142"/>
                    </a:lnTo>
                    <a:lnTo>
                      <a:pt x="52" y="140"/>
                    </a:lnTo>
                    <a:lnTo>
                      <a:pt x="55" y="138"/>
                    </a:lnTo>
                    <a:lnTo>
                      <a:pt x="55" y="1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3" name="Freeform 588"/>
              <p:cNvSpPr/>
              <p:nvPr/>
            </p:nvSpPr>
            <p:spPr bwMode="auto">
              <a:xfrm>
                <a:off x="276" y="2632"/>
                <a:ext cx="161" cy="168"/>
              </a:xfrm>
              <a:custGeom>
                <a:gdLst>
                  <a:gd name="T0" fmla="+- 0 331 276"/>
                  <a:gd name="T1" fmla="*/ T0 w 161"/>
                  <a:gd name="T2" fmla="+- 0 2712 2632"/>
                  <a:gd name="T3" fmla="*/ 2712 h 168"/>
                  <a:gd name="T4" fmla="+- 0 320 276"/>
                  <a:gd name="T5" fmla="*/ T4 w 161"/>
                  <a:gd name="T6" fmla="+- 0 2712 2632"/>
                  <a:gd name="T7" fmla="*/ 2712 h 168"/>
                  <a:gd name="T8" fmla="+- 0 320 276"/>
                  <a:gd name="T9" fmla="*/ T8 w 161"/>
                  <a:gd name="T10" fmla="+- 0 2758 2632"/>
                  <a:gd name="T11" fmla="*/ 2758 h 168"/>
                  <a:gd name="T12" fmla="+- 0 331 276"/>
                  <a:gd name="T13" fmla="*/ T12 w 161"/>
                  <a:gd name="T14" fmla="+- 0 2758 2632"/>
                  <a:gd name="T15" fmla="*/ 2758 h 168"/>
                  <a:gd name="T16" fmla="+- 0 331 276"/>
                  <a:gd name="T17" fmla="*/ T16 w 161"/>
                  <a:gd name="T18" fmla="+- 0 2712 2632"/>
                  <a:gd name="T19" fmla="*/ 2712 h 168"/>
                </a:gdLst>
                <a:cxnLst>
                  <a:cxn ang="0">
                    <a:pos x="T1" y="T3"/>
                  </a:cxn>
                  <a:cxn ang="0">
                    <a:pos x="T5" y="T7"/>
                  </a:cxn>
                  <a:cxn ang="0">
                    <a:pos x="T9" y="T11"/>
                  </a:cxn>
                  <a:cxn ang="0">
                    <a:pos x="T13" y="T15"/>
                  </a:cxn>
                  <a:cxn ang="0">
                    <a:pos x="T17" y="T19"/>
                  </a:cxn>
                </a:cxnLst>
                <a:rect l="0" t="0" r="r" b="b"/>
                <a:pathLst>
                  <a:path w="161" h="168">
                    <a:moveTo>
                      <a:pt x="55" y="80"/>
                    </a:moveTo>
                    <a:lnTo>
                      <a:pt x="44" y="80"/>
                    </a:lnTo>
                    <a:lnTo>
                      <a:pt x="44" y="126"/>
                    </a:lnTo>
                    <a:lnTo>
                      <a:pt x="55" y="126"/>
                    </a:lnTo>
                    <a:lnTo>
                      <a:pt x="55"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4" name="Freeform 589"/>
              <p:cNvSpPr/>
              <p:nvPr/>
            </p:nvSpPr>
            <p:spPr bwMode="auto">
              <a:xfrm>
                <a:off x="276" y="2632"/>
                <a:ext cx="161" cy="168"/>
              </a:xfrm>
              <a:custGeom>
                <a:gdLst>
                  <a:gd name="T0" fmla="+- 0 348 276"/>
                  <a:gd name="T1" fmla="*/ T0 w 161"/>
                  <a:gd name="T2" fmla="+- 0 2706 2632"/>
                  <a:gd name="T3" fmla="*/ 2706 h 168"/>
                  <a:gd name="T4" fmla="+- 0 347 276"/>
                  <a:gd name="T5" fmla="*/ T4 w 161"/>
                  <a:gd name="T6" fmla="+- 0 2708 2632"/>
                  <a:gd name="T7" fmla="*/ 2708 h 168"/>
                  <a:gd name="T8" fmla="+- 0 351 276"/>
                  <a:gd name="T9" fmla="*/ T8 w 161"/>
                  <a:gd name="T10" fmla="+- 0 2713 2632"/>
                  <a:gd name="T11" fmla="*/ 2713 h 168"/>
                  <a:gd name="T12" fmla="+- 0 354 276"/>
                  <a:gd name="T13" fmla="*/ T12 w 161"/>
                  <a:gd name="T14" fmla="+- 0 2718 2632"/>
                  <a:gd name="T15" fmla="*/ 2718 h 168"/>
                  <a:gd name="T16" fmla="+- 0 360 276"/>
                  <a:gd name="T17" fmla="*/ T16 w 161"/>
                  <a:gd name="T18" fmla="+- 0 2743 2632"/>
                  <a:gd name="T19" fmla="*/ 2743 h 168"/>
                  <a:gd name="T20" fmla="+- 0 360 276"/>
                  <a:gd name="T21" fmla="*/ T20 w 161"/>
                  <a:gd name="T22" fmla="+- 0 2745 2632"/>
                  <a:gd name="T23" fmla="*/ 2745 h 168"/>
                  <a:gd name="T24" fmla="+- 0 361 276"/>
                  <a:gd name="T25" fmla="*/ T24 w 161"/>
                  <a:gd name="T26" fmla="+- 0 2747 2632"/>
                  <a:gd name="T27" fmla="*/ 2747 h 168"/>
                  <a:gd name="T28" fmla="+- 0 362 276"/>
                  <a:gd name="T29" fmla="*/ T28 w 161"/>
                  <a:gd name="T30" fmla="+- 0 2747 2632"/>
                  <a:gd name="T31" fmla="*/ 2747 h 168"/>
                  <a:gd name="T32" fmla="+- 0 363 276"/>
                  <a:gd name="T33" fmla="*/ T32 w 161"/>
                  <a:gd name="T34" fmla="+- 0 2748 2632"/>
                  <a:gd name="T35" fmla="*/ 2748 h 168"/>
                  <a:gd name="T36" fmla="+- 0 365 276"/>
                  <a:gd name="T37" fmla="*/ T36 w 161"/>
                  <a:gd name="T38" fmla="+- 0 2748 2632"/>
                  <a:gd name="T39" fmla="*/ 2748 h 168"/>
                  <a:gd name="T40" fmla="+- 0 372 276"/>
                  <a:gd name="T41" fmla="*/ T40 w 161"/>
                  <a:gd name="T42" fmla="+- 0 2732 2632"/>
                  <a:gd name="T43" fmla="*/ 2732 h 168"/>
                  <a:gd name="T44" fmla="+- 0 371 276"/>
                  <a:gd name="T45" fmla="*/ T44 w 161"/>
                  <a:gd name="T46" fmla="+- 0 2727 2632"/>
                  <a:gd name="T47" fmla="*/ 2727 h 168"/>
                  <a:gd name="T48" fmla="+- 0 363 276"/>
                  <a:gd name="T49" fmla="*/ T48 w 161"/>
                  <a:gd name="T50" fmla="+- 0 2718 2632"/>
                  <a:gd name="T51" fmla="*/ 2718 h 168"/>
                  <a:gd name="T52" fmla="+- 0 356 276"/>
                  <a:gd name="T53" fmla="*/ T52 w 161"/>
                  <a:gd name="T54" fmla="+- 0 2712 2632"/>
                  <a:gd name="T55" fmla="*/ 2712 h 168"/>
                  <a:gd name="T56" fmla="+- 0 348 276"/>
                  <a:gd name="T57" fmla="*/ T56 w 161"/>
                  <a:gd name="T58" fmla="+- 0 2706 2632"/>
                  <a:gd name="T59" fmla="*/ 270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1" h="168">
                    <a:moveTo>
                      <a:pt x="72" y="74"/>
                    </a:moveTo>
                    <a:lnTo>
                      <a:pt x="71" y="76"/>
                    </a:lnTo>
                    <a:lnTo>
                      <a:pt x="75" y="81"/>
                    </a:lnTo>
                    <a:lnTo>
                      <a:pt x="78" y="86"/>
                    </a:lnTo>
                    <a:lnTo>
                      <a:pt x="84" y="111"/>
                    </a:lnTo>
                    <a:lnTo>
                      <a:pt x="84" y="113"/>
                    </a:lnTo>
                    <a:lnTo>
                      <a:pt x="85" y="115"/>
                    </a:lnTo>
                    <a:lnTo>
                      <a:pt x="86" y="115"/>
                    </a:lnTo>
                    <a:lnTo>
                      <a:pt x="87" y="116"/>
                    </a:lnTo>
                    <a:lnTo>
                      <a:pt x="89" y="116"/>
                    </a:lnTo>
                    <a:lnTo>
                      <a:pt x="96" y="100"/>
                    </a:lnTo>
                    <a:lnTo>
                      <a:pt x="95" y="95"/>
                    </a:lnTo>
                    <a:lnTo>
                      <a:pt x="87" y="86"/>
                    </a:lnTo>
                    <a:lnTo>
                      <a:pt x="80" y="80"/>
                    </a:lnTo>
                    <a:lnTo>
                      <a:pt x="72"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5" name="Freeform 590"/>
              <p:cNvSpPr/>
              <p:nvPr/>
            </p:nvSpPr>
            <p:spPr bwMode="auto">
              <a:xfrm>
                <a:off x="276" y="2632"/>
                <a:ext cx="161" cy="168"/>
              </a:xfrm>
              <a:custGeom>
                <a:gdLst>
                  <a:gd name="T0" fmla="+- 0 333 276"/>
                  <a:gd name="T1" fmla="*/ T0 w 161"/>
                  <a:gd name="T2" fmla="+- 0 2666 2632"/>
                  <a:gd name="T3" fmla="*/ 2666 h 168"/>
                  <a:gd name="T4" fmla="+- 0 320 276"/>
                  <a:gd name="T5" fmla="*/ T4 w 161"/>
                  <a:gd name="T6" fmla="+- 0 2666 2632"/>
                  <a:gd name="T7" fmla="*/ 2666 h 168"/>
                  <a:gd name="T8" fmla="+- 0 320 276"/>
                  <a:gd name="T9" fmla="*/ T8 w 161"/>
                  <a:gd name="T10" fmla="+- 0 2707 2632"/>
                  <a:gd name="T11" fmla="*/ 2707 h 168"/>
                  <a:gd name="T12" fmla="+- 0 331 276"/>
                  <a:gd name="T13" fmla="*/ T12 w 161"/>
                  <a:gd name="T14" fmla="+- 0 2707 2632"/>
                  <a:gd name="T15" fmla="*/ 2707 h 168"/>
                  <a:gd name="T16" fmla="+- 0 331 276"/>
                  <a:gd name="T17" fmla="*/ T16 w 161"/>
                  <a:gd name="T18" fmla="+- 0 2667 2632"/>
                  <a:gd name="T19" fmla="*/ 2667 h 168"/>
                  <a:gd name="T20" fmla="+- 0 333 276"/>
                  <a:gd name="T21" fmla="*/ T20 w 161"/>
                  <a:gd name="T22" fmla="+- 0 2666 2632"/>
                  <a:gd name="T23" fmla="*/ 2666 h 168"/>
                </a:gdLst>
                <a:cxnLst>
                  <a:cxn ang="0">
                    <a:pos x="T1" y="T3"/>
                  </a:cxn>
                  <a:cxn ang="0">
                    <a:pos x="T5" y="T7"/>
                  </a:cxn>
                  <a:cxn ang="0">
                    <a:pos x="T9" y="T11"/>
                  </a:cxn>
                  <a:cxn ang="0">
                    <a:pos x="T13" y="T15"/>
                  </a:cxn>
                  <a:cxn ang="0">
                    <a:pos x="T17" y="T19"/>
                  </a:cxn>
                  <a:cxn ang="0">
                    <a:pos x="T21" y="T23"/>
                  </a:cxn>
                </a:cxnLst>
                <a:rect l="0" t="0" r="r" b="b"/>
                <a:pathLst>
                  <a:path w="161" h="168">
                    <a:moveTo>
                      <a:pt x="57" y="34"/>
                    </a:moveTo>
                    <a:lnTo>
                      <a:pt x="44" y="34"/>
                    </a:lnTo>
                    <a:lnTo>
                      <a:pt x="44" y="75"/>
                    </a:lnTo>
                    <a:lnTo>
                      <a:pt x="55" y="75"/>
                    </a:lnTo>
                    <a:lnTo>
                      <a:pt x="55" y="35"/>
                    </a:lnTo>
                    <a:lnTo>
                      <a:pt x="57"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6" name="Freeform 591"/>
              <p:cNvSpPr/>
              <p:nvPr/>
            </p:nvSpPr>
            <p:spPr bwMode="auto">
              <a:xfrm>
                <a:off x="276" y="2632"/>
                <a:ext cx="161" cy="168"/>
              </a:xfrm>
              <a:custGeom>
                <a:gdLst>
                  <a:gd name="T0" fmla="+- 0 422 276"/>
                  <a:gd name="T1" fmla="*/ T0 w 161"/>
                  <a:gd name="T2" fmla="+- 0 2670 2632"/>
                  <a:gd name="T3" fmla="*/ 2670 h 168"/>
                  <a:gd name="T4" fmla="+- 0 414 276"/>
                  <a:gd name="T5" fmla="*/ T4 w 161"/>
                  <a:gd name="T6" fmla="+- 0 2681 2632"/>
                  <a:gd name="T7" fmla="*/ 2681 h 168"/>
                  <a:gd name="T8" fmla="+- 0 335 276"/>
                  <a:gd name="T9" fmla="*/ T8 w 161"/>
                  <a:gd name="T10" fmla="+- 0 2681 2632"/>
                  <a:gd name="T11" fmla="*/ 2681 h 168"/>
                  <a:gd name="T12" fmla="+- 0 341 276"/>
                  <a:gd name="T13" fmla="*/ T12 w 161"/>
                  <a:gd name="T14" fmla="+- 0 2688 2632"/>
                  <a:gd name="T15" fmla="*/ 2688 h 168"/>
                  <a:gd name="T16" fmla="+- 0 347 276"/>
                  <a:gd name="T17" fmla="*/ T16 w 161"/>
                  <a:gd name="T18" fmla="+- 0 2687 2632"/>
                  <a:gd name="T19" fmla="*/ 2687 h 168"/>
                  <a:gd name="T20" fmla="+- 0 351 276"/>
                  <a:gd name="T21" fmla="*/ T20 w 161"/>
                  <a:gd name="T22" fmla="+- 0 2686 2632"/>
                  <a:gd name="T23" fmla="*/ 2686 h 168"/>
                  <a:gd name="T24" fmla="+- 0 435 276"/>
                  <a:gd name="T25" fmla="*/ T24 w 161"/>
                  <a:gd name="T26" fmla="+- 0 2686 2632"/>
                  <a:gd name="T27" fmla="*/ 2686 h 168"/>
                  <a:gd name="T28" fmla="+- 0 436 276"/>
                  <a:gd name="T29" fmla="*/ T28 w 161"/>
                  <a:gd name="T30" fmla="+- 0 2686 2632"/>
                  <a:gd name="T31" fmla="*/ 2686 h 168"/>
                  <a:gd name="T32" fmla="+- 0 436 276"/>
                  <a:gd name="T33" fmla="*/ T32 w 161"/>
                  <a:gd name="T34" fmla="+- 0 2684 2632"/>
                  <a:gd name="T35" fmla="*/ 2684 h 168"/>
                  <a:gd name="T36" fmla="+- 0 436 276"/>
                  <a:gd name="T37" fmla="*/ T36 w 161"/>
                  <a:gd name="T38" fmla="+- 0 2683 2632"/>
                  <a:gd name="T39" fmla="*/ 2683 h 168"/>
                  <a:gd name="T40" fmla="+- 0 422 276"/>
                  <a:gd name="T41" fmla="*/ T40 w 161"/>
                  <a:gd name="T42" fmla="+- 0 2670 2632"/>
                  <a:gd name="T43" fmla="*/ 2670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1" h="168">
                    <a:moveTo>
                      <a:pt x="146" y="38"/>
                    </a:moveTo>
                    <a:lnTo>
                      <a:pt x="138" y="49"/>
                    </a:lnTo>
                    <a:lnTo>
                      <a:pt x="59" y="49"/>
                    </a:lnTo>
                    <a:lnTo>
                      <a:pt x="65" y="56"/>
                    </a:lnTo>
                    <a:lnTo>
                      <a:pt x="71" y="55"/>
                    </a:lnTo>
                    <a:lnTo>
                      <a:pt x="75" y="54"/>
                    </a:lnTo>
                    <a:lnTo>
                      <a:pt x="159" y="54"/>
                    </a:lnTo>
                    <a:lnTo>
                      <a:pt x="160" y="54"/>
                    </a:lnTo>
                    <a:lnTo>
                      <a:pt x="160" y="52"/>
                    </a:lnTo>
                    <a:lnTo>
                      <a:pt x="160" y="51"/>
                    </a:lnTo>
                    <a:lnTo>
                      <a:pt x="146"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7" name="Freeform 592"/>
              <p:cNvSpPr/>
              <p:nvPr/>
            </p:nvSpPr>
            <p:spPr bwMode="auto">
              <a:xfrm>
                <a:off x="276" y="2632"/>
                <a:ext cx="161" cy="168"/>
              </a:xfrm>
              <a:custGeom>
                <a:gdLst>
                  <a:gd name="T0" fmla="+- 0 392 276"/>
                  <a:gd name="T1" fmla="*/ T0 w 161"/>
                  <a:gd name="T2" fmla="+- 0 2632 2632"/>
                  <a:gd name="T3" fmla="*/ 2632 h 168"/>
                  <a:gd name="T4" fmla="+- 0 393 276"/>
                  <a:gd name="T5" fmla="*/ T4 w 161"/>
                  <a:gd name="T6" fmla="+- 0 2653 2632"/>
                  <a:gd name="T7" fmla="*/ 2653 h 168"/>
                  <a:gd name="T8" fmla="+- 0 393 276"/>
                  <a:gd name="T9" fmla="*/ T8 w 161"/>
                  <a:gd name="T10" fmla="+- 0 2681 2632"/>
                  <a:gd name="T11" fmla="*/ 2681 h 168"/>
                  <a:gd name="T12" fmla="+- 0 404 276"/>
                  <a:gd name="T13" fmla="*/ T12 w 161"/>
                  <a:gd name="T14" fmla="+- 0 2681 2632"/>
                  <a:gd name="T15" fmla="*/ 2681 h 168"/>
                  <a:gd name="T16" fmla="+- 0 404 276"/>
                  <a:gd name="T17" fmla="*/ T16 w 161"/>
                  <a:gd name="T18" fmla="+- 0 2646 2632"/>
                  <a:gd name="T19" fmla="*/ 2646 h 168"/>
                  <a:gd name="T20" fmla="+- 0 410 276"/>
                  <a:gd name="T21" fmla="*/ T20 w 161"/>
                  <a:gd name="T22" fmla="+- 0 2642 2632"/>
                  <a:gd name="T23" fmla="*/ 2642 h 168"/>
                  <a:gd name="T24" fmla="+- 0 411 276"/>
                  <a:gd name="T25" fmla="*/ T24 w 161"/>
                  <a:gd name="T26" fmla="+- 0 2641 2632"/>
                  <a:gd name="T27" fmla="*/ 2641 h 168"/>
                  <a:gd name="T28" fmla="+- 0 411 276"/>
                  <a:gd name="T29" fmla="*/ T28 w 161"/>
                  <a:gd name="T30" fmla="+- 0 2640 2632"/>
                  <a:gd name="T31" fmla="*/ 2640 h 168"/>
                  <a:gd name="T32" fmla="+- 0 410 276"/>
                  <a:gd name="T33" fmla="*/ T32 w 161"/>
                  <a:gd name="T34" fmla="+- 0 2640 2632"/>
                  <a:gd name="T35" fmla="*/ 2640 h 168"/>
                  <a:gd name="T36" fmla="+- 0 408 276"/>
                  <a:gd name="T37" fmla="*/ T36 w 161"/>
                  <a:gd name="T38" fmla="+- 0 2639 2632"/>
                  <a:gd name="T39" fmla="*/ 2639 h 168"/>
                  <a:gd name="T40" fmla="+- 0 392 276"/>
                  <a:gd name="T41" fmla="*/ T40 w 161"/>
                  <a:gd name="T42" fmla="+- 0 2632 2632"/>
                  <a:gd name="T43" fmla="*/ 263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1" h="168">
                    <a:moveTo>
                      <a:pt x="116" y="0"/>
                    </a:moveTo>
                    <a:lnTo>
                      <a:pt x="117" y="21"/>
                    </a:lnTo>
                    <a:lnTo>
                      <a:pt x="117" y="49"/>
                    </a:lnTo>
                    <a:lnTo>
                      <a:pt x="128" y="49"/>
                    </a:lnTo>
                    <a:lnTo>
                      <a:pt x="128" y="14"/>
                    </a:lnTo>
                    <a:lnTo>
                      <a:pt x="134" y="10"/>
                    </a:lnTo>
                    <a:lnTo>
                      <a:pt x="135" y="9"/>
                    </a:lnTo>
                    <a:lnTo>
                      <a:pt x="135" y="8"/>
                    </a:lnTo>
                    <a:lnTo>
                      <a:pt x="134" y="8"/>
                    </a:lnTo>
                    <a:lnTo>
                      <a:pt x="132" y="7"/>
                    </a:lnTo>
                    <a:lnTo>
                      <a:pt x="11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8" name="Freeform 593"/>
              <p:cNvSpPr/>
              <p:nvPr/>
            </p:nvSpPr>
            <p:spPr bwMode="auto">
              <a:xfrm>
                <a:off x="276" y="2632"/>
                <a:ext cx="161" cy="168"/>
              </a:xfrm>
              <a:custGeom>
                <a:gdLst>
                  <a:gd name="T0" fmla="+- 0 323 276"/>
                  <a:gd name="T1" fmla="*/ T0 w 161"/>
                  <a:gd name="T2" fmla="+- 0 2653 2632"/>
                  <a:gd name="T3" fmla="*/ 2653 h 168"/>
                  <a:gd name="T4" fmla="+- 0 318 276"/>
                  <a:gd name="T5" fmla="*/ T4 w 161"/>
                  <a:gd name="T6" fmla="+- 0 2661 2632"/>
                  <a:gd name="T7" fmla="*/ 2661 h 168"/>
                  <a:gd name="T8" fmla="+- 0 335 276"/>
                  <a:gd name="T9" fmla="*/ T8 w 161"/>
                  <a:gd name="T10" fmla="+- 0 2661 2632"/>
                  <a:gd name="T11" fmla="*/ 2661 h 168"/>
                  <a:gd name="T12" fmla="+- 0 323 276"/>
                  <a:gd name="T13" fmla="*/ T12 w 161"/>
                  <a:gd name="T14" fmla="+- 0 2653 2632"/>
                  <a:gd name="T15" fmla="*/ 2653 h 168"/>
                </a:gdLst>
                <a:cxnLst>
                  <a:cxn ang="0">
                    <a:pos x="T1" y="T3"/>
                  </a:cxn>
                  <a:cxn ang="0">
                    <a:pos x="T5" y="T7"/>
                  </a:cxn>
                  <a:cxn ang="0">
                    <a:pos x="T9" y="T11"/>
                  </a:cxn>
                  <a:cxn ang="0">
                    <a:pos x="T13" y="T15"/>
                  </a:cxn>
                </a:cxnLst>
                <a:rect l="0" t="0" r="r" b="b"/>
                <a:pathLst>
                  <a:path w="161" h="168">
                    <a:moveTo>
                      <a:pt x="47" y="21"/>
                    </a:moveTo>
                    <a:lnTo>
                      <a:pt x="42" y="29"/>
                    </a:lnTo>
                    <a:lnTo>
                      <a:pt x="59" y="29"/>
                    </a:lnTo>
                    <a:lnTo>
                      <a:pt x="47"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44" name="Group 594"/>
            <p:cNvGrpSpPr/>
            <p:nvPr/>
          </p:nvGrpSpPr>
          <p:grpSpPr>
            <a:xfrm>
              <a:off x="448" y="2640"/>
              <a:ext cx="163" cy="145"/>
              <a:chOff x="448" y="2640"/>
              <a:chExt cx="163" cy="145"/>
            </a:xfrm>
          </p:grpSpPr>
          <p:sp>
            <p:nvSpPr>
              <p:cNvPr id="2345" name="Freeform 595"/>
              <p:cNvSpPr/>
              <p:nvPr/>
            </p:nvSpPr>
            <p:spPr bwMode="auto">
              <a:xfrm>
                <a:off x="448" y="2640"/>
                <a:ext cx="163" cy="145"/>
              </a:xfrm>
              <a:custGeom>
                <a:gdLst>
                  <a:gd name="T0" fmla="+- 0 596 448"/>
                  <a:gd name="T1" fmla="*/ T0 w 163"/>
                  <a:gd name="T2" fmla="+- 0 2765 2640"/>
                  <a:gd name="T3" fmla="*/ 2765 h 145"/>
                  <a:gd name="T4" fmla="+- 0 588 448"/>
                  <a:gd name="T5" fmla="*/ T4 w 163"/>
                  <a:gd name="T6" fmla="+- 0 2777 2640"/>
                  <a:gd name="T7" fmla="*/ 2777 h 145"/>
                  <a:gd name="T8" fmla="+- 0 448 448"/>
                  <a:gd name="T9" fmla="*/ T8 w 163"/>
                  <a:gd name="T10" fmla="+- 0 2777 2640"/>
                  <a:gd name="T11" fmla="*/ 2777 h 145"/>
                  <a:gd name="T12" fmla="+- 0 455 448"/>
                  <a:gd name="T13" fmla="*/ T12 w 163"/>
                  <a:gd name="T14" fmla="+- 0 2785 2640"/>
                  <a:gd name="T15" fmla="*/ 2785 h 145"/>
                  <a:gd name="T16" fmla="+- 0 459 448"/>
                  <a:gd name="T17" fmla="*/ T16 w 163"/>
                  <a:gd name="T18" fmla="+- 0 2783 2640"/>
                  <a:gd name="T19" fmla="*/ 2783 h 145"/>
                  <a:gd name="T20" fmla="+- 0 466 448"/>
                  <a:gd name="T21" fmla="*/ T20 w 163"/>
                  <a:gd name="T22" fmla="+- 0 2782 2640"/>
                  <a:gd name="T23" fmla="*/ 2782 h 145"/>
                  <a:gd name="T24" fmla="+- 0 611 448"/>
                  <a:gd name="T25" fmla="*/ T24 w 163"/>
                  <a:gd name="T26" fmla="+- 0 2782 2640"/>
                  <a:gd name="T27" fmla="*/ 2782 h 145"/>
                  <a:gd name="T28" fmla="+- 0 611 448"/>
                  <a:gd name="T29" fmla="*/ T28 w 163"/>
                  <a:gd name="T30" fmla="+- 0 2780 2640"/>
                  <a:gd name="T31" fmla="*/ 2780 h 145"/>
                  <a:gd name="T32" fmla="+- 0 610 448"/>
                  <a:gd name="T33" fmla="*/ T32 w 163"/>
                  <a:gd name="T34" fmla="+- 0 2780 2640"/>
                  <a:gd name="T35" fmla="*/ 2780 h 145"/>
                  <a:gd name="T36" fmla="+- 0 596 448"/>
                  <a:gd name="T37" fmla="*/ T36 w 163"/>
                  <a:gd name="T38" fmla="+- 0 2765 2640"/>
                  <a:gd name="T39" fmla="*/ 2765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3" h="145">
                    <a:moveTo>
                      <a:pt x="148" y="125"/>
                    </a:moveTo>
                    <a:lnTo>
                      <a:pt x="140" y="137"/>
                    </a:lnTo>
                    <a:lnTo>
                      <a:pt x="0" y="137"/>
                    </a:lnTo>
                    <a:lnTo>
                      <a:pt x="7" y="145"/>
                    </a:lnTo>
                    <a:lnTo>
                      <a:pt x="11" y="143"/>
                    </a:lnTo>
                    <a:lnTo>
                      <a:pt x="18" y="142"/>
                    </a:lnTo>
                    <a:lnTo>
                      <a:pt x="163" y="142"/>
                    </a:lnTo>
                    <a:lnTo>
                      <a:pt x="163" y="140"/>
                    </a:lnTo>
                    <a:lnTo>
                      <a:pt x="162" y="140"/>
                    </a:lnTo>
                    <a:lnTo>
                      <a:pt x="148"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6" name="Freeform 596"/>
              <p:cNvSpPr/>
              <p:nvPr/>
            </p:nvSpPr>
            <p:spPr bwMode="auto">
              <a:xfrm>
                <a:off x="448" y="2640"/>
                <a:ext cx="163" cy="145"/>
              </a:xfrm>
              <a:custGeom>
                <a:gdLst>
                  <a:gd name="T0" fmla="+- 0 536 448"/>
                  <a:gd name="T1" fmla="*/ T0 w 163"/>
                  <a:gd name="T2" fmla="+- 0 2657 2640"/>
                  <a:gd name="T3" fmla="*/ 2657 h 145"/>
                  <a:gd name="T4" fmla="+- 0 524 448"/>
                  <a:gd name="T5" fmla="*/ T4 w 163"/>
                  <a:gd name="T6" fmla="+- 0 2657 2640"/>
                  <a:gd name="T7" fmla="*/ 2657 h 145"/>
                  <a:gd name="T8" fmla="+- 0 524 448"/>
                  <a:gd name="T9" fmla="*/ T8 w 163"/>
                  <a:gd name="T10" fmla="+- 0 2777 2640"/>
                  <a:gd name="T11" fmla="*/ 2777 h 145"/>
                  <a:gd name="T12" fmla="+- 0 536 448"/>
                  <a:gd name="T13" fmla="*/ T12 w 163"/>
                  <a:gd name="T14" fmla="+- 0 2777 2640"/>
                  <a:gd name="T15" fmla="*/ 2777 h 145"/>
                  <a:gd name="T16" fmla="+- 0 536 448"/>
                  <a:gd name="T17" fmla="*/ T16 w 163"/>
                  <a:gd name="T18" fmla="+- 0 2657 2640"/>
                  <a:gd name="T19" fmla="*/ 2657 h 145"/>
                </a:gdLst>
                <a:cxnLst>
                  <a:cxn ang="0">
                    <a:pos x="T1" y="T3"/>
                  </a:cxn>
                  <a:cxn ang="0">
                    <a:pos x="T5" y="T7"/>
                  </a:cxn>
                  <a:cxn ang="0">
                    <a:pos x="T9" y="T11"/>
                  </a:cxn>
                  <a:cxn ang="0">
                    <a:pos x="T13" y="T15"/>
                  </a:cxn>
                  <a:cxn ang="0">
                    <a:pos x="T17" y="T19"/>
                  </a:cxn>
                </a:cxnLst>
                <a:rect l="0" t="0" r="r" b="b"/>
                <a:pathLst>
                  <a:path w="163" h="145">
                    <a:moveTo>
                      <a:pt x="88" y="17"/>
                    </a:moveTo>
                    <a:lnTo>
                      <a:pt x="76" y="17"/>
                    </a:lnTo>
                    <a:lnTo>
                      <a:pt x="76" y="137"/>
                    </a:lnTo>
                    <a:lnTo>
                      <a:pt x="88" y="137"/>
                    </a:lnTo>
                    <a:lnTo>
                      <a:pt x="88"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7" name="Freeform 597"/>
              <p:cNvSpPr/>
              <p:nvPr/>
            </p:nvSpPr>
            <p:spPr bwMode="auto">
              <a:xfrm>
                <a:off x="448" y="2640"/>
                <a:ext cx="163" cy="145"/>
              </a:xfrm>
              <a:custGeom>
                <a:gdLst>
                  <a:gd name="T0" fmla="+- 0 584 448"/>
                  <a:gd name="T1" fmla="*/ T0 w 163"/>
                  <a:gd name="T2" fmla="+- 0 2640 2640"/>
                  <a:gd name="T3" fmla="*/ 2640 h 145"/>
                  <a:gd name="T4" fmla="+- 0 576 448"/>
                  <a:gd name="T5" fmla="*/ T4 w 163"/>
                  <a:gd name="T6" fmla="+- 0 2652 2640"/>
                  <a:gd name="T7" fmla="*/ 2652 h 145"/>
                  <a:gd name="T8" fmla="+- 0 460 448"/>
                  <a:gd name="T9" fmla="*/ T8 w 163"/>
                  <a:gd name="T10" fmla="+- 0 2652 2640"/>
                  <a:gd name="T11" fmla="*/ 2652 h 145"/>
                  <a:gd name="T12" fmla="+- 0 467 448"/>
                  <a:gd name="T13" fmla="*/ T12 w 163"/>
                  <a:gd name="T14" fmla="+- 0 2660 2640"/>
                  <a:gd name="T15" fmla="*/ 2660 h 145"/>
                  <a:gd name="T16" fmla="+- 0 472 448"/>
                  <a:gd name="T17" fmla="*/ T16 w 163"/>
                  <a:gd name="T18" fmla="+- 0 2658 2640"/>
                  <a:gd name="T19" fmla="*/ 2658 h 145"/>
                  <a:gd name="T20" fmla="+- 0 478 448"/>
                  <a:gd name="T21" fmla="*/ T20 w 163"/>
                  <a:gd name="T22" fmla="+- 0 2657 2640"/>
                  <a:gd name="T23" fmla="*/ 2657 h 145"/>
                  <a:gd name="T24" fmla="+- 0 599 448"/>
                  <a:gd name="T25" fmla="*/ T24 w 163"/>
                  <a:gd name="T26" fmla="+- 0 2657 2640"/>
                  <a:gd name="T27" fmla="*/ 2657 h 145"/>
                  <a:gd name="T28" fmla="+- 0 599 448"/>
                  <a:gd name="T29" fmla="*/ T28 w 163"/>
                  <a:gd name="T30" fmla="+- 0 2657 2640"/>
                  <a:gd name="T31" fmla="*/ 2657 h 145"/>
                  <a:gd name="T32" fmla="+- 0 599 448"/>
                  <a:gd name="T33" fmla="*/ T32 w 163"/>
                  <a:gd name="T34" fmla="+- 0 2656 2640"/>
                  <a:gd name="T35" fmla="*/ 2656 h 145"/>
                  <a:gd name="T36" fmla="+- 0 599 448"/>
                  <a:gd name="T37" fmla="*/ T36 w 163"/>
                  <a:gd name="T38" fmla="+- 0 2655 2640"/>
                  <a:gd name="T39" fmla="*/ 2655 h 145"/>
                  <a:gd name="T40" fmla="+- 0 599 448"/>
                  <a:gd name="T41" fmla="*/ T40 w 163"/>
                  <a:gd name="T42" fmla="+- 0 2654 2640"/>
                  <a:gd name="T43" fmla="*/ 2654 h 145"/>
                  <a:gd name="T44" fmla="+- 0 584 448"/>
                  <a:gd name="T45" fmla="*/ T44 w 163"/>
                  <a:gd name="T46" fmla="+- 0 2640 2640"/>
                  <a:gd name="T47" fmla="*/ 2640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45">
                    <a:moveTo>
                      <a:pt x="136" y="0"/>
                    </a:moveTo>
                    <a:lnTo>
                      <a:pt x="128" y="12"/>
                    </a:lnTo>
                    <a:lnTo>
                      <a:pt x="12" y="12"/>
                    </a:lnTo>
                    <a:lnTo>
                      <a:pt x="19" y="20"/>
                    </a:lnTo>
                    <a:lnTo>
                      <a:pt x="24" y="18"/>
                    </a:lnTo>
                    <a:lnTo>
                      <a:pt x="30" y="17"/>
                    </a:lnTo>
                    <a:lnTo>
                      <a:pt x="151" y="17"/>
                    </a:lnTo>
                    <a:lnTo>
                      <a:pt x="151" y="16"/>
                    </a:lnTo>
                    <a:lnTo>
                      <a:pt x="151" y="15"/>
                    </a:lnTo>
                    <a:lnTo>
                      <a:pt x="151" y="14"/>
                    </a:lnTo>
                    <a:lnTo>
                      <a:pt x="13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2494" name="Group 598"/>
          <p:cNvGrpSpPr>
            <a:grpSpLocks noChangeAspect="1"/>
          </p:cNvGrpSpPr>
          <p:nvPr/>
        </p:nvGrpSpPr>
        <p:grpSpPr>
          <a:xfrm>
            <a:off x="5789836" y="2603099"/>
            <a:ext cx="1554389" cy="3966277"/>
            <a:chExt cx="1429" cy="3644"/>
          </a:xfrm>
        </p:grpSpPr>
        <p:grpSp>
          <p:nvGrpSpPr>
            <p:cNvPr id="2495" name="Group 599"/>
            <p:cNvGrpSpPr/>
            <p:nvPr/>
          </p:nvGrpSpPr>
          <p:grpSpPr>
            <a:xfrm>
              <a:off x="6" y="0"/>
              <a:ext cx="1418" cy="3644"/>
              <a:chOff x="6" y="0"/>
              <a:chExt cx="1418" cy="3644"/>
            </a:xfrm>
          </p:grpSpPr>
          <p:sp>
            <p:nvSpPr>
              <p:cNvPr id="2527" name="Freeform 600"/>
              <p:cNvSpPr/>
              <p:nvPr/>
            </p:nvSpPr>
            <p:spPr bwMode="auto">
              <a:xfrm>
                <a:off x="6" y="0"/>
                <a:ext cx="1418" cy="3644"/>
              </a:xfrm>
              <a:custGeom>
                <a:gdLst>
                  <a:gd name="T0" fmla="+- 0 1310 6"/>
                  <a:gd name="T1" fmla="*/ T0 w 1418"/>
                  <a:gd name="T2" fmla="*/ 0 h 3644"/>
                  <a:gd name="T3" fmla="+- 0 119 6"/>
                  <a:gd name="T4" fmla="*/ T3 w 1418"/>
                  <a:gd name="T5" fmla="*/ 0 h 3644"/>
                  <a:gd name="T6" fmla="+- 0 56 6"/>
                  <a:gd name="T7" fmla="*/ T6 w 1418"/>
                  <a:gd name="T8" fmla="*/ 20 h 3644"/>
                  <a:gd name="T9" fmla="+- 0 15 6"/>
                  <a:gd name="T10" fmla="*/ T9 w 1418"/>
                  <a:gd name="T11" fmla="*/ 69 h 3644"/>
                  <a:gd name="T12" fmla="+- 0 6 6"/>
                  <a:gd name="T13" fmla="*/ T12 w 1418"/>
                  <a:gd name="T14" fmla="*/ 3530 h 3644"/>
                  <a:gd name="T15" fmla="+- 0 8 6"/>
                  <a:gd name="T16" fmla="*/ T15 w 1418"/>
                  <a:gd name="T17" fmla="*/ 3553 h 3644"/>
                  <a:gd name="T18" fmla="+- 0 39 6"/>
                  <a:gd name="T19" fmla="*/ T18 w 1418"/>
                  <a:gd name="T20" fmla="*/ 3610 h 3644"/>
                  <a:gd name="T21" fmla="+- 0 96 6"/>
                  <a:gd name="T22" fmla="*/ T21 w 1418"/>
                  <a:gd name="T23" fmla="*/ 3641 h 3644"/>
                  <a:gd name="T24" fmla="+- 0 119 6"/>
                  <a:gd name="T25" fmla="*/ T24 w 1418"/>
                  <a:gd name="T26" fmla="*/ 3643 h 3644"/>
                  <a:gd name="T27" fmla="+- 0 1310 6"/>
                  <a:gd name="T28" fmla="*/ T27 w 1418"/>
                  <a:gd name="T29" fmla="*/ 3643 h 3644"/>
                  <a:gd name="T30" fmla="+- 0 1373 6"/>
                  <a:gd name="T31" fmla="*/ T30 w 1418"/>
                  <a:gd name="T32" fmla="*/ 3623 h 3644"/>
                  <a:gd name="T33" fmla="+- 0 1414 6"/>
                  <a:gd name="T34" fmla="*/ T33 w 1418"/>
                  <a:gd name="T35" fmla="*/ 3574 h 3644"/>
                  <a:gd name="T36" fmla="+- 0 1423 6"/>
                  <a:gd name="T37" fmla="*/ T36 w 1418"/>
                  <a:gd name="T38" fmla="*/ 113 h 3644"/>
                  <a:gd name="T39" fmla="+- 0 1421 6"/>
                  <a:gd name="T40" fmla="*/ T39 w 1418"/>
                  <a:gd name="T41" fmla="*/ 90 h 3644"/>
                  <a:gd name="T42" fmla="+- 0 1390 6"/>
                  <a:gd name="T43" fmla="*/ T42 w 1418"/>
                  <a:gd name="T44" fmla="*/ 33 h 3644"/>
                  <a:gd name="T45" fmla="+- 0 1332 6"/>
                  <a:gd name="T46" fmla="*/ T45 w 1418"/>
                  <a:gd name="T47" fmla="*/ 2 h 3644"/>
                  <a:gd name="T48" fmla="+- 0 1310 6"/>
                  <a:gd name="T49" fmla="*/ T48 w 1418"/>
                  <a:gd name="T50" fmla="*/ 0 h 3644"/>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 ang="0">
                    <a:pos x="T31" y="T32"/>
                  </a:cxn>
                  <a:cxn ang="0">
                    <a:pos x="T34" y="T35"/>
                  </a:cxn>
                  <a:cxn ang="0">
                    <a:pos x="T37" y="T38"/>
                  </a:cxn>
                  <a:cxn ang="0">
                    <a:pos x="T40" y="T41"/>
                  </a:cxn>
                  <a:cxn ang="0">
                    <a:pos x="T43" y="T44"/>
                  </a:cxn>
                  <a:cxn ang="0">
                    <a:pos x="T46" y="T47"/>
                  </a:cxn>
                  <a:cxn ang="0">
                    <a:pos x="T49" y="T50"/>
                  </a:cxn>
                </a:cxnLst>
                <a:rect l="0" t="0" r="r" b="b"/>
                <a:pathLst>
                  <a:path w="1418" h="3644">
                    <a:moveTo>
                      <a:pt x="1304" y="0"/>
                    </a:moveTo>
                    <a:lnTo>
                      <a:pt x="113" y="0"/>
                    </a:lnTo>
                    <a:lnTo>
                      <a:pt x="50" y="20"/>
                    </a:lnTo>
                    <a:lnTo>
                      <a:pt x="9" y="69"/>
                    </a:lnTo>
                    <a:lnTo>
                      <a:pt x="0" y="3530"/>
                    </a:lnTo>
                    <a:lnTo>
                      <a:pt x="2" y="3553"/>
                    </a:lnTo>
                    <a:lnTo>
                      <a:pt x="33" y="3610"/>
                    </a:lnTo>
                    <a:lnTo>
                      <a:pt x="90" y="3641"/>
                    </a:lnTo>
                    <a:lnTo>
                      <a:pt x="113" y="3643"/>
                    </a:lnTo>
                    <a:lnTo>
                      <a:pt x="1304" y="3643"/>
                    </a:lnTo>
                    <a:lnTo>
                      <a:pt x="1367" y="3623"/>
                    </a:lnTo>
                    <a:lnTo>
                      <a:pt x="1408" y="3574"/>
                    </a:lnTo>
                    <a:lnTo>
                      <a:pt x="1417" y="113"/>
                    </a:lnTo>
                    <a:lnTo>
                      <a:pt x="1415" y="90"/>
                    </a:lnTo>
                    <a:lnTo>
                      <a:pt x="1384" y="33"/>
                    </a:lnTo>
                    <a:lnTo>
                      <a:pt x="1326" y="2"/>
                    </a:lnTo>
                    <a:lnTo>
                      <a:pt x="1304" y="0"/>
                    </a:lnTo>
                    <a:close/>
                  </a:path>
                </a:pathLst>
              </a:custGeom>
              <a:solidFill>
                <a:srgbClr val="FADC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649" name="Picture 601"/>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0" y="59"/>
                <a:ext cx="1429" cy="126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496" name="Group 602"/>
            <p:cNvGrpSpPr/>
            <p:nvPr/>
          </p:nvGrpSpPr>
          <p:grpSpPr>
            <a:xfrm>
              <a:off x="6" y="1720"/>
              <a:ext cx="1418" cy="2"/>
              <a:chOff x="6" y="1720"/>
              <a:chExt cx="1418" cy="2"/>
            </a:xfrm>
          </p:grpSpPr>
          <p:sp>
            <p:nvSpPr>
              <p:cNvPr id="2526" name="Freeform 603"/>
              <p:cNvSpPr/>
              <p:nvPr/>
            </p:nvSpPr>
            <p:spPr bwMode="auto">
              <a:xfrm>
                <a:off x="6" y="1720"/>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652" name="Picture 604"/>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0" y="1844"/>
                <a:ext cx="1429" cy="27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497" name="Group 605"/>
            <p:cNvGrpSpPr/>
            <p:nvPr/>
          </p:nvGrpSpPr>
          <p:grpSpPr>
            <a:xfrm>
              <a:off x="6" y="2503"/>
              <a:ext cx="1418" cy="2"/>
              <a:chOff x="6" y="2503"/>
              <a:chExt cx="1418" cy="2"/>
            </a:xfrm>
          </p:grpSpPr>
          <p:sp>
            <p:nvSpPr>
              <p:cNvPr id="2525" name="Freeform 606"/>
              <p:cNvSpPr/>
              <p:nvPr/>
            </p:nvSpPr>
            <p:spPr bwMode="auto">
              <a:xfrm>
                <a:off x="6" y="2503"/>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498" name="Group 607"/>
            <p:cNvGrpSpPr/>
            <p:nvPr/>
          </p:nvGrpSpPr>
          <p:grpSpPr>
            <a:xfrm>
              <a:off x="6" y="2927"/>
              <a:ext cx="1418" cy="2"/>
              <a:chOff x="6" y="2927"/>
              <a:chExt cx="1418" cy="2"/>
            </a:xfrm>
          </p:grpSpPr>
          <p:sp>
            <p:nvSpPr>
              <p:cNvPr id="2524" name="Freeform 608"/>
              <p:cNvSpPr/>
              <p:nvPr/>
            </p:nvSpPr>
            <p:spPr bwMode="auto">
              <a:xfrm>
                <a:off x="6" y="292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499" name="Group 609"/>
            <p:cNvGrpSpPr/>
            <p:nvPr/>
          </p:nvGrpSpPr>
          <p:grpSpPr>
            <a:xfrm>
              <a:off x="6" y="3287"/>
              <a:ext cx="1418" cy="2"/>
              <a:chOff x="6" y="3287"/>
              <a:chExt cx="1418" cy="2"/>
            </a:xfrm>
          </p:grpSpPr>
          <p:sp>
            <p:nvSpPr>
              <p:cNvPr id="2523" name="Freeform 610"/>
              <p:cNvSpPr/>
              <p:nvPr/>
            </p:nvSpPr>
            <p:spPr bwMode="auto">
              <a:xfrm>
                <a:off x="6" y="328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63">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00" name="Group 611"/>
            <p:cNvGrpSpPr/>
            <p:nvPr/>
          </p:nvGrpSpPr>
          <p:grpSpPr>
            <a:xfrm>
              <a:off x="91" y="1436"/>
              <a:ext cx="170" cy="160"/>
              <a:chOff x="91" y="1436"/>
              <a:chExt cx="170" cy="160"/>
            </a:xfrm>
          </p:grpSpPr>
          <p:sp>
            <p:nvSpPr>
              <p:cNvPr id="2515" name="Freeform 612"/>
              <p:cNvSpPr/>
              <p:nvPr/>
            </p:nvSpPr>
            <p:spPr bwMode="auto">
              <a:xfrm>
                <a:off x="91" y="1436"/>
                <a:ext cx="170" cy="160"/>
              </a:xfrm>
              <a:custGeom>
                <a:gdLst>
                  <a:gd name="T0" fmla="+- 0 165 91"/>
                  <a:gd name="T1" fmla="*/ T0 w 170"/>
                  <a:gd name="T2" fmla="+- 0 1501 1436"/>
                  <a:gd name="T3" fmla="*/ 1501 h 160"/>
                  <a:gd name="T4" fmla="+- 0 164 91"/>
                  <a:gd name="T5" fmla="*/ T4 w 170"/>
                  <a:gd name="T6" fmla="+- 0 1501 1436"/>
                  <a:gd name="T7" fmla="*/ 1501 h 160"/>
                  <a:gd name="T8" fmla="+- 0 164 91"/>
                  <a:gd name="T9" fmla="*/ T8 w 170"/>
                  <a:gd name="T10" fmla="+- 0 1504 1436"/>
                  <a:gd name="T11" fmla="*/ 1504 h 160"/>
                  <a:gd name="T12" fmla="+- 0 164 91"/>
                  <a:gd name="T13" fmla="*/ T12 w 170"/>
                  <a:gd name="T14" fmla="+- 0 1513 1436"/>
                  <a:gd name="T15" fmla="*/ 1513 h 160"/>
                  <a:gd name="T16" fmla="+- 0 131 91"/>
                  <a:gd name="T17" fmla="*/ T16 w 170"/>
                  <a:gd name="T18" fmla="+- 0 1580 1436"/>
                  <a:gd name="T19" fmla="*/ 1580 h 160"/>
                  <a:gd name="T20" fmla="+- 0 91 91"/>
                  <a:gd name="T21" fmla="*/ T20 w 170"/>
                  <a:gd name="T22" fmla="+- 0 1596 1436"/>
                  <a:gd name="T23" fmla="*/ 1596 h 160"/>
                  <a:gd name="T24" fmla="+- 0 103 91"/>
                  <a:gd name="T25" fmla="*/ T24 w 170"/>
                  <a:gd name="T26" fmla="+- 0 1596 1436"/>
                  <a:gd name="T27" fmla="*/ 1596 h 160"/>
                  <a:gd name="T28" fmla="+- 0 158 91"/>
                  <a:gd name="T29" fmla="*/ T28 w 170"/>
                  <a:gd name="T30" fmla="+- 0 1570 1436"/>
                  <a:gd name="T31" fmla="*/ 1570 h 160"/>
                  <a:gd name="T32" fmla="+- 0 175 91"/>
                  <a:gd name="T33" fmla="*/ T32 w 170"/>
                  <a:gd name="T34" fmla="+- 0 1518 1436"/>
                  <a:gd name="T35" fmla="*/ 1518 h 160"/>
                  <a:gd name="T36" fmla="+- 0 180 91"/>
                  <a:gd name="T37" fmla="*/ T36 w 170"/>
                  <a:gd name="T38" fmla="+- 0 1518 1436"/>
                  <a:gd name="T39" fmla="*/ 1518 h 160"/>
                  <a:gd name="T40" fmla="+- 0 178 91"/>
                  <a:gd name="T41" fmla="*/ T40 w 170"/>
                  <a:gd name="T42" fmla="+- 0 1513 1436"/>
                  <a:gd name="T43" fmla="*/ 1513 h 160"/>
                  <a:gd name="T44" fmla="+- 0 181 91"/>
                  <a:gd name="T45" fmla="*/ T44 w 170"/>
                  <a:gd name="T46" fmla="+- 0 1510 1436"/>
                  <a:gd name="T47" fmla="*/ 1510 h 160"/>
                  <a:gd name="T48" fmla="+- 0 182 91"/>
                  <a:gd name="T49" fmla="*/ T48 w 170"/>
                  <a:gd name="T50" fmla="+- 0 1509 1436"/>
                  <a:gd name="T51" fmla="*/ 1509 h 160"/>
                  <a:gd name="T52" fmla="+- 0 183 91"/>
                  <a:gd name="T53" fmla="*/ T52 w 170"/>
                  <a:gd name="T54" fmla="+- 0 1509 1436"/>
                  <a:gd name="T55" fmla="*/ 1509 h 160"/>
                  <a:gd name="T56" fmla="+- 0 183 91"/>
                  <a:gd name="T57" fmla="*/ T56 w 170"/>
                  <a:gd name="T58" fmla="+- 0 1508 1436"/>
                  <a:gd name="T59" fmla="*/ 1508 h 160"/>
                  <a:gd name="T60" fmla="+- 0 182 91"/>
                  <a:gd name="T61" fmla="*/ T60 w 170"/>
                  <a:gd name="T62" fmla="+- 0 1507 1436"/>
                  <a:gd name="T63" fmla="*/ 1507 h 160"/>
                  <a:gd name="T64" fmla="+- 0 180 91"/>
                  <a:gd name="T65" fmla="*/ T64 w 170"/>
                  <a:gd name="T66" fmla="+- 0 1506 1436"/>
                  <a:gd name="T67" fmla="*/ 1506 h 160"/>
                  <a:gd name="T68" fmla="+- 0 165 91"/>
                  <a:gd name="T69" fmla="*/ T68 w 170"/>
                  <a:gd name="T70" fmla="+- 0 1501 1436"/>
                  <a:gd name="T71" fmla="*/ 1501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0">
                    <a:moveTo>
                      <a:pt x="74" y="65"/>
                    </a:moveTo>
                    <a:lnTo>
                      <a:pt x="73" y="65"/>
                    </a:lnTo>
                    <a:lnTo>
                      <a:pt x="73" y="68"/>
                    </a:lnTo>
                    <a:lnTo>
                      <a:pt x="73" y="77"/>
                    </a:lnTo>
                    <a:lnTo>
                      <a:pt x="40" y="144"/>
                    </a:lnTo>
                    <a:lnTo>
                      <a:pt x="0" y="160"/>
                    </a:lnTo>
                    <a:lnTo>
                      <a:pt x="12" y="160"/>
                    </a:lnTo>
                    <a:lnTo>
                      <a:pt x="67" y="134"/>
                    </a:lnTo>
                    <a:lnTo>
                      <a:pt x="84" y="82"/>
                    </a:lnTo>
                    <a:lnTo>
                      <a:pt x="89" y="82"/>
                    </a:lnTo>
                    <a:lnTo>
                      <a:pt x="87" y="77"/>
                    </a:lnTo>
                    <a:lnTo>
                      <a:pt x="90" y="74"/>
                    </a:lnTo>
                    <a:lnTo>
                      <a:pt x="91" y="73"/>
                    </a:lnTo>
                    <a:lnTo>
                      <a:pt x="92" y="73"/>
                    </a:lnTo>
                    <a:lnTo>
                      <a:pt x="92" y="72"/>
                    </a:lnTo>
                    <a:lnTo>
                      <a:pt x="91" y="71"/>
                    </a:lnTo>
                    <a:lnTo>
                      <a:pt x="89" y="70"/>
                    </a:lnTo>
                    <a:lnTo>
                      <a:pt x="74"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6" name="Freeform 613"/>
              <p:cNvSpPr/>
              <p:nvPr/>
            </p:nvSpPr>
            <p:spPr bwMode="auto">
              <a:xfrm>
                <a:off x="91" y="1436"/>
                <a:ext cx="170" cy="160"/>
              </a:xfrm>
              <a:custGeom>
                <a:gdLst>
                  <a:gd name="T0" fmla="+- 0 180 91"/>
                  <a:gd name="T1" fmla="*/ T0 w 170"/>
                  <a:gd name="T2" fmla="+- 0 1518 1436"/>
                  <a:gd name="T3" fmla="*/ 1518 h 160"/>
                  <a:gd name="T4" fmla="+- 0 175 91"/>
                  <a:gd name="T5" fmla="*/ T4 w 170"/>
                  <a:gd name="T6" fmla="+- 0 1518 1436"/>
                  <a:gd name="T7" fmla="*/ 1518 h 160"/>
                  <a:gd name="T8" fmla="+- 0 179 91"/>
                  <a:gd name="T9" fmla="*/ T8 w 170"/>
                  <a:gd name="T10" fmla="+- 0 1530 1436"/>
                  <a:gd name="T11" fmla="*/ 1530 h 160"/>
                  <a:gd name="T12" fmla="+- 0 179 91"/>
                  <a:gd name="T13" fmla="*/ T12 w 170"/>
                  <a:gd name="T14" fmla="+- 0 1534 1436"/>
                  <a:gd name="T15" fmla="*/ 1534 h 160"/>
                  <a:gd name="T16" fmla="+- 0 223 91"/>
                  <a:gd name="T17" fmla="*/ T16 w 170"/>
                  <a:gd name="T18" fmla="+- 0 1586 1436"/>
                  <a:gd name="T19" fmla="*/ 1586 h 160"/>
                  <a:gd name="T20" fmla="+- 0 243 91"/>
                  <a:gd name="T21" fmla="*/ T20 w 170"/>
                  <a:gd name="T22" fmla="+- 0 1596 1436"/>
                  <a:gd name="T23" fmla="*/ 1596 h 160"/>
                  <a:gd name="T24" fmla="+- 0 247 91"/>
                  <a:gd name="T25" fmla="*/ T24 w 170"/>
                  <a:gd name="T26" fmla="+- 0 1590 1436"/>
                  <a:gd name="T27" fmla="*/ 1590 h 160"/>
                  <a:gd name="T28" fmla="+- 0 249 91"/>
                  <a:gd name="T29" fmla="*/ T28 w 170"/>
                  <a:gd name="T30" fmla="+- 0 1588 1436"/>
                  <a:gd name="T31" fmla="*/ 1588 h 160"/>
                  <a:gd name="T32" fmla="+- 0 255 91"/>
                  <a:gd name="T33" fmla="*/ T32 w 170"/>
                  <a:gd name="T34" fmla="+- 0 1586 1436"/>
                  <a:gd name="T35" fmla="*/ 1586 h 160"/>
                  <a:gd name="T36" fmla="+- 0 258 91"/>
                  <a:gd name="T37" fmla="*/ T36 w 170"/>
                  <a:gd name="T38" fmla="+- 0 1586 1436"/>
                  <a:gd name="T39" fmla="*/ 1586 h 160"/>
                  <a:gd name="T40" fmla="+- 0 261 91"/>
                  <a:gd name="T41" fmla="*/ T40 w 170"/>
                  <a:gd name="T42" fmla="+- 0 1586 1436"/>
                  <a:gd name="T43" fmla="*/ 1586 h 160"/>
                  <a:gd name="T44" fmla="+- 0 251 91"/>
                  <a:gd name="T45" fmla="*/ T44 w 170"/>
                  <a:gd name="T46" fmla="+- 0 1582 1436"/>
                  <a:gd name="T47" fmla="*/ 1582 h 160"/>
                  <a:gd name="T48" fmla="+- 0 194 91"/>
                  <a:gd name="T49" fmla="*/ T48 w 170"/>
                  <a:gd name="T50" fmla="+- 0 1549 1436"/>
                  <a:gd name="T51" fmla="*/ 1549 h 160"/>
                  <a:gd name="T52" fmla="+- 0 193 91"/>
                  <a:gd name="T53" fmla="*/ T52 w 170"/>
                  <a:gd name="T54" fmla="+- 0 1547 1436"/>
                  <a:gd name="T55" fmla="*/ 1547 h 160"/>
                  <a:gd name="T56" fmla="+- 0 195 91"/>
                  <a:gd name="T57" fmla="*/ T56 w 170"/>
                  <a:gd name="T58" fmla="+- 0 1542 1436"/>
                  <a:gd name="T59" fmla="*/ 1542 h 160"/>
                  <a:gd name="T60" fmla="+- 0 199 91"/>
                  <a:gd name="T61" fmla="*/ T60 w 170"/>
                  <a:gd name="T62" fmla="+- 0 1541 1436"/>
                  <a:gd name="T63" fmla="*/ 1541 h 160"/>
                  <a:gd name="T64" fmla="+- 0 190 91"/>
                  <a:gd name="T65" fmla="*/ T64 w 170"/>
                  <a:gd name="T66" fmla="+- 0 1541 1436"/>
                  <a:gd name="T67" fmla="*/ 1541 h 160"/>
                  <a:gd name="T68" fmla="+- 0 186 91"/>
                  <a:gd name="T69" fmla="*/ T68 w 170"/>
                  <a:gd name="T70" fmla="+- 0 1535 1436"/>
                  <a:gd name="T71" fmla="*/ 1535 h 160"/>
                  <a:gd name="T72" fmla="+- 0 183 91"/>
                  <a:gd name="T73" fmla="*/ T72 w 170"/>
                  <a:gd name="T74" fmla="+- 0 1530 1436"/>
                  <a:gd name="T75" fmla="*/ 1530 h 160"/>
                  <a:gd name="T76" fmla="+- 0 181 91"/>
                  <a:gd name="T77" fmla="*/ T76 w 170"/>
                  <a:gd name="T78" fmla="+- 0 1521 1436"/>
                  <a:gd name="T79" fmla="*/ 1521 h 160"/>
                  <a:gd name="T80" fmla="+- 0 180 91"/>
                  <a:gd name="T81" fmla="*/ T80 w 170"/>
                  <a:gd name="T82" fmla="+- 0 1518 1436"/>
                  <a:gd name="T83" fmla="*/ 1518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0" h="160">
                    <a:moveTo>
                      <a:pt x="89" y="82"/>
                    </a:moveTo>
                    <a:lnTo>
                      <a:pt x="84" y="82"/>
                    </a:lnTo>
                    <a:lnTo>
                      <a:pt x="88" y="94"/>
                    </a:lnTo>
                    <a:lnTo>
                      <a:pt x="88" y="98"/>
                    </a:lnTo>
                    <a:lnTo>
                      <a:pt x="132" y="150"/>
                    </a:lnTo>
                    <a:lnTo>
                      <a:pt x="152" y="160"/>
                    </a:lnTo>
                    <a:lnTo>
                      <a:pt x="156" y="154"/>
                    </a:lnTo>
                    <a:lnTo>
                      <a:pt x="158" y="152"/>
                    </a:lnTo>
                    <a:lnTo>
                      <a:pt x="164" y="150"/>
                    </a:lnTo>
                    <a:lnTo>
                      <a:pt x="167" y="150"/>
                    </a:lnTo>
                    <a:lnTo>
                      <a:pt x="170" y="150"/>
                    </a:lnTo>
                    <a:lnTo>
                      <a:pt x="160" y="146"/>
                    </a:lnTo>
                    <a:lnTo>
                      <a:pt x="103" y="113"/>
                    </a:lnTo>
                    <a:lnTo>
                      <a:pt x="102" y="111"/>
                    </a:lnTo>
                    <a:lnTo>
                      <a:pt x="104" y="106"/>
                    </a:lnTo>
                    <a:lnTo>
                      <a:pt x="108" y="105"/>
                    </a:lnTo>
                    <a:lnTo>
                      <a:pt x="99" y="105"/>
                    </a:lnTo>
                    <a:lnTo>
                      <a:pt x="95" y="99"/>
                    </a:lnTo>
                    <a:lnTo>
                      <a:pt x="92" y="94"/>
                    </a:lnTo>
                    <a:lnTo>
                      <a:pt x="90" y="85"/>
                    </a:lnTo>
                    <a:lnTo>
                      <a:pt x="89"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7" name="Freeform 614"/>
              <p:cNvSpPr/>
              <p:nvPr/>
            </p:nvSpPr>
            <p:spPr bwMode="auto">
              <a:xfrm>
                <a:off x="91" y="1436"/>
                <a:ext cx="170" cy="160"/>
              </a:xfrm>
              <a:custGeom>
                <a:gdLst>
                  <a:gd name="T0" fmla="+- 0 130 91"/>
                  <a:gd name="T1" fmla="*/ T0 w 170"/>
                  <a:gd name="T2" fmla="+- 0 1516 1436"/>
                  <a:gd name="T3" fmla="*/ 1516 h 160"/>
                  <a:gd name="T4" fmla="+- 0 127 91"/>
                  <a:gd name="T5" fmla="*/ T4 w 170"/>
                  <a:gd name="T6" fmla="+- 0 1516 1436"/>
                  <a:gd name="T7" fmla="*/ 1516 h 160"/>
                  <a:gd name="T8" fmla="+- 0 126 91"/>
                  <a:gd name="T9" fmla="*/ T8 w 170"/>
                  <a:gd name="T10" fmla="+- 0 1524 1436"/>
                  <a:gd name="T11" fmla="*/ 1524 h 160"/>
                  <a:gd name="T12" fmla="+- 0 125 91"/>
                  <a:gd name="T13" fmla="*/ T12 w 170"/>
                  <a:gd name="T14" fmla="+- 0 1529 1436"/>
                  <a:gd name="T15" fmla="*/ 1529 h 160"/>
                  <a:gd name="T16" fmla="+- 0 123 91"/>
                  <a:gd name="T17" fmla="*/ T16 w 170"/>
                  <a:gd name="T18" fmla="+- 0 1534 1436"/>
                  <a:gd name="T19" fmla="*/ 1534 h 160"/>
                  <a:gd name="T20" fmla="+- 0 121 91"/>
                  <a:gd name="T21" fmla="*/ T20 w 170"/>
                  <a:gd name="T22" fmla="+- 0 1537 1436"/>
                  <a:gd name="T23" fmla="*/ 1537 h 160"/>
                  <a:gd name="T24" fmla="+- 0 111 91"/>
                  <a:gd name="T25" fmla="*/ T24 w 170"/>
                  <a:gd name="T26" fmla="+- 0 1546 1436"/>
                  <a:gd name="T27" fmla="*/ 1546 h 160"/>
                  <a:gd name="T28" fmla="+- 0 110 91"/>
                  <a:gd name="T29" fmla="*/ T28 w 170"/>
                  <a:gd name="T30" fmla="+- 0 1548 1436"/>
                  <a:gd name="T31" fmla="*/ 1548 h 160"/>
                  <a:gd name="T32" fmla="+- 0 109 91"/>
                  <a:gd name="T33" fmla="*/ T32 w 170"/>
                  <a:gd name="T34" fmla="+- 0 1549 1436"/>
                  <a:gd name="T35" fmla="*/ 1549 h 160"/>
                  <a:gd name="T36" fmla="+- 0 109 91"/>
                  <a:gd name="T37" fmla="*/ T36 w 170"/>
                  <a:gd name="T38" fmla="+- 0 1550 1436"/>
                  <a:gd name="T39" fmla="*/ 1550 h 160"/>
                  <a:gd name="T40" fmla="+- 0 110 91"/>
                  <a:gd name="T41" fmla="*/ T40 w 170"/>
                  <a:gd name="T42" fmla="+- 0 1552 1436"/>
                  <a:gd name="T43" fmla="*/ 1552 h 160"/>
                  <a:gd name="T44" fmla="+- 0 111 91"/>
                  <a:gd name="T45" fmla="*/ T44 w 170"/>
                  <a:gd name="T46" fmla="+- 0 1553 1436"/>
                  <a:gd name="T47" fmla="*/ 1553 h 160"/>
                  <a:gd name="T48" fmla="+- 0 114 91"/>
                  <a:gd name="T49" fmla="*/ T48 w 170"/>
                  <a:gd name="T50" fmla="+- 0 1556 1436"/>
                  <a:gd name="T51" fmla="*/ 1556 h 160"/>
                  <a:gd name="T52" fmla="+- 0 117 91"/>
                  <a:gd name="T53" fmla="*/ T52 w 170"/>
                  <a:gd name="T54" fmla="+- 0 1556 1436"/>
                  <a:gd name="T55" fmla="*/ 1556 h 160"/>
                  <a:gd name="T56" fmla="+- 0 130 91"/>
                  <a:gd name="T57" fmla="*/ T56 w 170"/>
                  <a:gd name="T58" fmla="+- 0 1534 1436"/>
                  <a:gd name="T59" fmla="*/ 1534 h 160"/>
                  <a:gd name="T60" fmla="+- 0 130 91"/>
                  <a:gd name="T61" fmla="*/ T60 w 170"/>
                  <a:gd name="T62" fmla="+- 0 1516 1436"/>
                  <a:gd name="T63" fmla="*/ 1516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0">
                    <a:moveTo>
                      <a:pt x="39" y="80"/>
                    </a:moveTo>
                    <a:lnTo>
                      <a:pt x="36" y="80"/>
                    </a:lnTo>
                    <a:lnTo>
                      <a:pt x="35" y="88"/>
                    </a:lnTo>
                    <a:lnTo>
                      <a:pt x="34" y="93"/>
                    </a:lnTo>
                    <a:lnTo>
                      <a:pt x="32" y="98"/>
                    </a:lnTo>
                    <a:lnTo>
                      <a:pt x="30" y="101"/>
                    </a:lnTo>
                    <a:lnTo>
                      <a:pt x="20" y="110"/>
                    </a:lnTo>
                    <a:lnTo>
                      <a:pt x="19" y="112"/>
                    </a:lnTo>
                    <a:lnTo>
                      <a:pt x="18" y="113"/>
                    </a:lnTo>
                    <a:lnTo>
                      <a:pt x="18" y="114"/>
                    </a:lnTo>
                    <a:lnTo>
                      <a:pt x="19" y="116"/>
                    </a:lnTo>
                    <a:lnTo>
                      <a:pt x="20" y="117"/>
                    </a:lnTo>
                    <a:lnTo>
                      <a:pt x="23" y="120"/>
                    </a:lnTo>
                    <a:lnTo>
                      <a:pt x="26" y="120"/>
                    </a:lnTo>
                    <a:lnTo>
                      <a:pt x="39" y="98"/>
                    </a:lnTo>
                    <a:lnTo>
                      <a:pt x="39"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8" name="Freeform 615"/>
              <p:cNvSpPr/>
              <p:nvPr/>
            </p:nvSpPr>
            <p:spPr bwMode="auto">
              <a:xfrm>
                <a:off x="91" y="1436"/>
                <a:ext cx="170" cy="160"/>
              </a:xfrm>
              <a:custGeom>
                <a:gdLst>
                  <a:gd name="T0" fmla="+- 0 226 91"/>
                  <a:gd name="T1" fmla="*/ T0 w 170"/>
                  <a:gd name="T2" fmla="+- 0 1512 1436"/>
                  <a:gd name="T3" fmla="*/ 1512 h 160"/>
                  <a:gd name="T4" fmla="+- 0 190 91"/>
                  <a:gd name="T5" fmla="*/ T4 w 170"/>
                  <a:gd name="T6" fmla="+- 0 1541 1436"/>
                  <a:gd name="T7" fmla="*/ 1541 h 160"/>
                  <a:gd name="T8" fmla="+- 0 199 91"/>
                  <a:gd name="T9" fmla="*/ T8 w 170"/>
                  <a:gd name="T10" fmla="+- 0 1541 1436"/>
                  <a:gd name="T11" fmla="*/ 1541 h 160"/>
                  <a:gd name="T12" fmla="+- 0 214 91"/>
                  <a:gd name="T13" fmla="*/ T12 w 170"/>
                  <a:gd name="T14" fmla="+- 0 1534 1436"/>
                  <a:gd name="T15" fmla="*/ 1534 h 160"/>
                  <a:gd name="T16" fmla="+- 0 232 91"/>
                  <a:gd name="T17" fmla="*/ T16 w 170"/>
                  <a:gd name="T18" fmla="+- 0 1526 1436"/>
                  <a:gd name="T19" fmla="*/ 1526 h 160"/>
                  <a:gd name="T20" fmla="+- 0 238 91"/>
                  <a:gd name="T21" fmla="*/ T20 w 170"/>
                  <a:gd name="T22" fmla="+- 0 1526 1436"/>
                  <a:gd name="T23" fmla="*/ 1526 h 160"/>
                  <a:gd name="T24" fmla="+- 0 239 91"/>
                  <a:gd name="T25" fmla="*/ T24 w 170"/>
                  <a:gd name="T26" fmla="+- 0 1525 1436"/>
                  <a:gd name="T27" fmla="*/ 1525 h 160"/>
                  <a:gd name="T28" fmla="+- 0 238 91"/>
                  <a:gd name="T29" fmla="*/ T28 w 170"/>
                  <a:gd name="T30" fmla="+- 0 1524 1436"/>
                  <a:gd name="T31" fmla="*/ 1524 h 160"/>
                  <a:gd name="T32" fmla="+- 0 237 91"/>
                  <a:gd name="T33" fmla="*/ T32 w 170"/>
                  <a:gd name="T34" fmla="+- 0 1523 1436"/>
                  <a:gd name="T35" fmla="*/ 1523 h 160"/>
                  <a:gd name="T36" fmla="+- 0 226 91"/>
                  <a:gd name="T37" fmla="*/ T36 w 170"/>
                  <a:gd name="T38" fmla="+- 0 1512 1436"/>
                  <a:gd name="T39" fmla="*/ 1512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0">
                    <a:moveTo>
                      <a:pt x="135" y="76"/>
                    </a:moveTo>
                    <a:lnTo>
                      <a:pt x="99" y="105"/>
                    </a:lnTo>
                    <a:lnTo>
                      <a:pt x="108" y="105"/>
                    </a:lnTo>
                    <a:lnTo>
                      <a:pt x="123" y="98"/>
                    </a:lnTo>
                    <a:lnTo>
                      <a:pt x="141" y="90"/>
                    </a:lnTo>
                    <a:lnTo>
                      <a:pt x="147" y="90"/>
                    </a:lnTo>
                    <a:lnTo>
                      <a:pt x="148" y="89"/>
                    </a:lnTo>
                    <a:lnTo>
                      <a:pt x="147" y="88"/>
                    </a:lnTo>
                    <a:lnTo>
                      <a:pt x="146" y="87"/>
                    </a:lnTo>
                    <a:lnTo>
                      <a:pt x="135" y="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9" name="Freeform 616"/>
              <p:cNvSpPr/>
              <p:nvPr/>
            </p:nvSpPr>
            <p:spPr bwMode="auto">
              <a:xfrm>
                <a:off x="91" y="1436"/>
                <a:ext cx="170" cy="160"/>
              </a:xfrm>
              <a:custGeom>
                <a:gdLst>
                  <a:gd name="T0" fmla="+- 0 227 91"/>
                  <a:gd name="T1" fmla="*/ T0 w 170"/>
                  <a:gd name="T2" fmla="+- 0 1501 1436"/>
                  <a:gd name="T3" fmla="*/ 1501 h 160"/>
                  <a:gd name="T4" fmla="+- 0 216 91"/>
                  <a:gd name="T5" fmla="*/ T4 w 170"/>
                  <a:gd name="T6" fmla="+- 0 1501 1436"/>
                  <a:gd name="T7" fmla="*/ 1501 h 160"/>
                  <a:gd name="T8" fmla="+- 0 216 91"/>
                  <a:gd name="T9" fmla="*/ T8 w 170"/>
                  <a:gd name="T10" fmla="+- 0 1508 1436"/>
                  <a:gd name="T11" fmla="*/ 1508 h 160"/>
                  <a:gd name="T12" fmla="+- 0 221 91"/>
                  <a:gd name="T13" fmla="*/ T12 w 170"/>
                  <a:gd name="T14" fmla="+- 0 1506 1436"/>
                  <a:gd name="T15" fmla="*/ 1506 h 160"/>
                  <a:gd name="T16" fmla="+- 0 225 91"/>
                  <a:gd name="T17" fmla="*/ T16 w 170"/>
                  <a:gd name="T18" fmla="+- 0 1504 1436"/>
                  <a:gd name="T19" fmla="*/ 1504 h 160"/>
                  <a:gd name="T20" fmla="+- 0 227 91"/>
                  <a:gd name="T21" fmla="*/ T20 w 170"/>
                  <a:gd name="T22" fmla="+- 0 1502 1436"/>
                  <a:gd name="T23" fmla="*/ 1502 h 160"/>
                  <a:gd name="T24" fmla="+- 0 227 91"/>
                  <a:gd name="T25" fmla="*/ T24 w 170"/>
                  <a:gd name="T26" fmla="+- 0 1501 1436"/>
                  <a:gd name="T27" fmla="*/ 1501 h 160"/>
                </a:gdLst>
                <a:cxnLst>
                  <a:cxn ang="0">
                    <a:pos x="T1" y="T3"/>
                  </a:cxn>
                  <a:cxn ang="0">
                    <a:pos x="T5" y="T7"/>
                  </a:cxn>
                  <a:cxn ang="0">
                    <a:pos x="T9" y="T11"/>
                  </a:cxn>
                  <a:cxn ang="0">
                    <a:pos x="T13" y="T15"/>
                  </a:cxn>
                  <a:cxn ang="0">
                    <a:pos x="T17" y="T19"/>
                  </a:cxn>
                  <a:cxn ang="0">
                    <a:pos x="T21" y="T23"/>
                  </a:cxn>
                  <a:cxn ang="0">
                    <a:pos x="T25" y="T27"/>
                  </a:cxn>
                </a:cxnLst>
                <a:rect l="0" t="0" r="r" b="b"/>
                <a:pathLst>
                  <a:path w="170" h="160">
                    <a:moveTo>
                      <a:pt x="136" y="65"/>
                    </a:moveTo>
                    <a:lnTo>
                      <a:pt x="125" y="65"/>
                    </a:lnTo>
                    <a:lnTo>
                      <a:pt x="125" y="72"/>
                    </a:lnTo>
                    <a:lnTo>
                      <a:pt x="130" y="70"/>
                    </a:lnTo>
                    <a:lnTo>
                      <a:pt x="134" y="68"/>
                    </a:lnTo>
                    <a:lnTo>
                      <a:pt x="136" y="66"/>
                    </a:lnTo>
                    <a:lnTo>
                      <a:pt x="136"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0" name="Freeform 617"/>
              <p:cNvSpPr/>
              <p:nvPr/>
            </p:nvSpPr>
            <p:spPr bwMode="auto">
              <a:xfrm>
                <a:off x="91" y="1436"/>
                <a:ext cx="170" cy="160"/>
              </a:xfrm>
              <a:custGeom>
                <a:gdLst>
                  <a:gd name="T0" fmla="+- 0 226 91"/>
                  <a:gd name="T1" fmla="*/ T0 w 170"/>
                  <a:gd name="T2" fmla="+- 0 1476 1436"/>
                  <a:gd name="T3" fmla="*/ 1476 h 160"/>
                  <a:gd name="T4" fmla="+- 0 216 91"/>
                  <a:gd name="T5" fmla="*/ T4 w 170"/>
                  <a:gd name="T6" fmla="+- 0 1476 1436"/>
                  <a:gd name="T7" fmla="*/ 1476 h 160"/>
                  <a:gd name="T8" fmla="+- 0 216 91"/>
                  <a:gd name="T9" fmla="*/ T8 w 170"/>
                  <a:gd name="T10" fmla="+- 0 1496 1436"/>
                  <a:gd name="T11" fmla="*/ 1496 h 160"/>
                  <a:gd name="T12" fmla="+- 0 110 91"/>
                  <a:gd name="T13" fmla="*/ T12 w 170"/>
                  <a:gd name="T14" fmla="+- 0 1496 1436"/>
                  <a:gd name="T15" fmla="*/ 1496 h 160"/>
                  <a:gd name="T16" fmla="+- 0 117 91"/>
                  <a:gd name="T17" fmla="*/ T16 w 170"/>
                  <a:gd name="T18" fmla="+- 0 1503 1436"/>
                  <a:gd name="T19" fmla="*/ 1503 h 160"/>
                  <a:gd name="T20" fmla="+- 0 121 91"/>
                  <a:gd name="T21" fmla="*/ T20 w 170"/>
                  <a:gd name="T22" fmla="+- 0 1501 1436"/>
                  <a:gd name="T23" fmla="*/ 1501 h 160"/>
                  <a:gd name="T24" fmla="+- 0 125 91"/>
                  <a:gd name="T25" fmla="*/ T24 w 170"/>
                  <a:gd name="T26" fmla="+- 0 1501 1436"/>
                  <a:gd name="T27" fmla="*/ 1501 h 160"/>
                  <a:gd name="T28" fmla="+- 0 227 91"/>
                  <a:gd name="T29" fmla="*/ T28 w 170"/>
                  <a:gd name="T30" fmla="+- 0 1501 1436"/>
                  <a:gd name="T31" fmla="*/ 1501 h 160"/>
                  <a:gd name="T32" fmla="+- 0 226 91"/>
                  <a:gd name="T33" fmla="*/ T32 w 170"/>
                  <a:gd name="T34" fmla="+- 0 1481 1436"/>
                  <a:gd name="T35" fmla="*/ 1481 h 160"/>
                  <a:gd name="T36" fmla="+- 0 226 91"/>
                  <a:gd name="T37" fmla="*/ T36 w 170"/>
                  <a:gd name="T38" fmla="+- 0 1476 1436"/>
                  <a:gd name="T39" fmla="*/ 1476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0">
                    <a:moveTo>
                      <a:pt x="135" y="40"/>
                    </a:moveTo>
                    <a:lnTo>
                      <a:pt x="125" y="40"/>
                    </a:lnTo>
                    <a:lnTo>
                      <a:pt x="125" y="60"/>
                    </a:lnTo>
                    <a:lnTo>
                      <a:pt x="19" y="60"/>
                    </a:lnTo>
                    <a:lnTo>
                      <a:pt x="26" y="67"/>
                    </a:lnTo>
                    <a:lnTo>
                      <a:pt x="30" y="65"/>
                    </a:lnTo>
                    <a:lnTo>
                      <a:pt x="34" y="65"/>
                    </a:lnTo>
                    <a:lnTo>
                      <a:pt x="136" y="65"/>
                    </a:lnTo>
                    <a:lnTo>
                      <a:pt x="135" y="45"/>
                    </a:lnTo>
                    <a:lnTo>
                      <a:pt x="135" y="4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1" name="Freeform 618"/>
              <p:cNvSpPr/>
              <p:nvPr/>
            </p:nvSpPr>
            <p:spPr bwMode="auto">
              <a:xfrm>
                <a:off x="91" y="1436"/>
                <a:ext cx="170" cy="160"/>
              </a:xfrm>
              <a:custGeom>
                <a:gdLst>
                  <a:gd name="T0" fmla="+- 0 229 91"/>
                  <a:gd name="T1" fmla="*/ T0 w 170"/>
                  <a:gd name="T2" fmla="+- 0 1449 1436"/>
                  <a:gd name="T3" fmla="*/ 1449 h 160"/>
                  <a:gd name="T4" fmla="+- 0 216 91"/>
                  <a:gd name="T5" fmla="*/ T4 w 170"/>
                  <a:gd name="T6" fmla="+- 0 1449 1436"/>
                  <a:gd name="T7" fmla="*/ 1449 h 160"/>
                  <a:gd name="T8" fmla="+- 0 216 91"/>
                  <a:gd name="T9" fmla="*/ T8 w 170"/>
                  <a:gd name="T10" fmla="+- 0 1471 1436"/>
                  <a:gd name="T11" fmla="*/ 1471 h 160"/>
                  <a:gd name="T12" fmla="+- 0 121 91"/>
                  <a:gd name="T13" fmla="*/ T12 w 170"/>
                  <a:gd name="T14" fmla="+- 0 1471 1436"/>
                  <a:gd name="T15" fmla="*/ 1471 h 160"/>
                  <a:gd name="T16" fmla="+- 0 127 91"/>
                  <a:gd name="T17" fmla="*/ T16 w 170"/>
                  <a:gd name="T18" fmla="+- 0 1478 1436"/>
                  <a:gd name="T19" fmla="*/ 1478 h 160"/>
                  <a:gd name="T20" fmla="+- 0 130 91"/>
                  <a:gd name="T21" fmla="*/ T20 w 170"/>
                  <a:gd name="T22" fmla="+- 0 1477 1436"/>
                  <a:gd name="T23" fmla="*/ 1477 h 160"/>
                  <a:gd name="T24" fmla="+- 0 134 91"/>
                  <a:gd name="T25" fmla="*/ T24 w 170"/>
                  <a:gd name="T26" fmla="+- 0 1476 1436"/>
                  <a:gd name="T27" fmla="*/ 1476 h 160"/>
                  <a:gd name="T28" fmla="+- 0 226 91"/>
                  <a:gd name="T29" fmla="*/ T28 w 170"/>
                  <a:gd name="T30" fmla="+- 0 1476 1436"/>
                  <a:gd name="T31" fmla="*/ 1476 h 160"/>
                  <a:gd name="T32" fmla="+- 0 226 91"/>
                  <a:gd name="T33" fmla="*/ T32 w 170"/>
                  <a:gd name="T34" fmla="+- 0 1452 1436"/>
                  <a:gd name="T35" fmla="*/ 1452 h 160"/>
                  <a:gd name="T36" fmla="+- 0 229 91"/>
                  <a:gd name="T37" fmla="*/ T36 w 170"/>
                  <a:gd name="T38" fmla="+- 0 1449 1436"/>
                  <a:gd name="T39" fmla="*/ 1449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0" h="160">
                    <a:moveTo>
                      <a:pt x="138" y="13"/>
                    </a:moveTo>
                    <a:lnTo>
                      <a:pt x="125" y="13"/>
                    </a:lnTo>
                    <a:lnTo>
                      <a:pt x="125" y="35"/>
                    </a:lnTo>
                    <a:lnTo>
                      <a:pt x="30" y="35"/>
                    </a:lnTo>
                    <a:lnTo>
                      <a:pt x="36" y="42"/>
                    </a:lnTo>
                    <a:lnTo>
                      <a:pt x="39" y="41"/>
                    </a:lnTo>
                    <a:lnTo>
                      <a:pt x="43" y="40"/>
                    </a:lnTo>
                    <a:lnTo>
                      <a:pt x="135" y="40"/>
                    </a:lnTo>
                    <a:lnTo>
                      <a:pt x="135" y="16"/>
                    </a:lnTo>
                    <a:lnTo>
                      <a:pt x="138"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22" name="Freeform 619"/>
              <p:cNvSpPr/>
              <p:nvPr/>
            </p:nvSpPr>
            <p:spPr bwMode="auto">
              <a:xfrm>
                <a:off x="91" y="1436"/>
                <a:ext cx="170" cy="160"/>
              </a:xfrm>
              <a:custGeom>
                <a:gdLst>
                  <a:gd name="T0" fmla="+- 0 219 91"/>
                  <a:gd name="T1" fmla="*/ T0 w 170"/>
                  <a:gd name="T2" fmla="+- 0 1436 1436"/>
                  <a:gd name="T3" fmla="*/ 1436 h 160"/>
                  <a:gd name="T4" fmla="+- 0 214 91"/>
                  <a:gd name="T5" fmla="*/ T4 w 170"/>
                  <a:gd name="T6" fmla="+- 0 1444 1436"/>
                  <a:gd name="T7" fmla="*/ 1444 h 160"/>
                  <a:gd name="T8" fmla="+- 0 110 91"/>
                  <a:gd name="T9" fmla="*/ T8 w 170"/>
                  <a:gd name="T10" fmla="+- 0 1444 1436"/>
                  <a:gd name="T11" fmla="*/ 1444 h 160"/>
                  <a:gd name="T12" fmla="+- 0 117 91"/>
                  <a:gd name="T13" fmla="*/ T12 w 170"/>
                  <a:gd name="T14" fmla="+- 0 1453 1436"/>
                  <a:gd name="T15" fmla="*/ 1453 h 160"/>
                  <a:gd name="T16" fmla="+- 0 119 91"/>
                  <a:gd name="T17" fmla="*/ T16 w 170"/>
                  <a:gd name="T18" fmla="+- 0 1452 1436"/>
                  <a:gd name="T19" fmla="*/ 1452 h 160"/>
                  <a:gd name="T20" fmla="+- 0 122 91"/>
                  <a:gd name="T21" fmla="*/ T20 w 170"/>
                  <a:gd name="T22" fmla="+- 0 1451 1436"/>
                  <a:gd name="T23" fmla="*/ 1451 h 160"/>
                  <a:gd name="T24" fmla="+- 0 125 91"/>
                  <a:gd name="T25" fmla="*/ T24 w 170"/>
                  <a:gd name="T26" fmla="+- 0 1450 1436"/>
                  <a:gd name="T27" fmla="*/ 1450 h 160"/>
                  <a:gd name="T28" fmla="+- 0 130 91"/>
                  <a:gd name="T29" fmla="*/ T28 w 170"/>
                  <a:gd name="T30" fmla="+- 0 1449 1436"/>
                  <a:gd name="T31" fmla="*/ 1449 h 160"/>
                  <a:gd name="T32" fmla="+- 0 229 91"/>
                  <a:gd name="T33" fmla="*/ T32 w 170"/>
                  <a:gd name="T34" fmla="+- 0 1449 1436"/>
                  <a:gd name="T35" fmla="*/ 1449 h 160"/>
                  <a:gd name="T36" fmla="+- 0 232 91"/>
                  <a:gd name="T37" fmla="*/ T36 w 170"/>
                  <a:gd name="T38" fmla="+- 0 1447 1436"/>
                  <a:gd name="T39" fmla="*/ 1447 h 160"/>
                  <a:gd name="T40" fmla="+- 0 232 91"/>
                  <a:gd name="T41" fmla="*/ T40 w 170"/>
                  <a:gd name="T42" fmla="+- 0 1446 1436"/>
                  <a:gd name="T43" fmla="*/ 1446 h 160"/>
                  <a:gd name="T44" fmla="+- 0 232 91"/>
                  <a:gd name="T45" fmla="*/ T44 w 170"/>
                  <a:gd name="T46" fmla="+- 0 1446 1436"/>
                  <a:gd name="T47" fmla="*/ 1446 h 160"/>
                  <a:gd name="T48" fmla="+- 0 232 91"/>
                  <a:gd name="T49" fmla="*/ T48 w 170"/>
                  <a:gd name="T50" fmla="+- 0 1445 1436"/>
                  <a:gd name="T51" fmla="*/ 1445 h 160"/>
                  <a:gd name="T52" fmla="+- 0 230 91"/>
                  <a:gd name="T53" fmla="*/ T52 w 170"/>
                  <a:gd name="T54" fmla="+- 0 1444 1436"/>
                  <a:gd name="T55" fmla="*/ 1444 h 160"/>
                  <a:gd name="T56" fmla="+- 0 219 91"/>
                  <a:gd name="T57" fmla="*/ T56 w 170"/>
                  <a:gd name="T58" fmla="+- 0 1436 1436"/>
                  <a:gd name="T59" fmla="*/ 1436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0" h="160">
                    <a:moveTo>
                      <a:pt x="128" y="0"/>
                    </a:moveTo>
                    <a:lnTo>
                      <a:pt x="123" y="8"/>
                    </a:lnTo>
                    <a:lnTo>
                      <a:pt x="19" y="8"/>
                    </a:lnTo>
                    <a:lnTo>
                      <a:pt x="26" y="17"/>
                    </a:lnTo>
                    <a:lnTo>
                      <a:pt x="28" y="16"/>
                    </a:lnTo>
                    <a:lnTo>
                      <a:pt x="31" y="15"/>
                    </a:lnTo>
                    <a:lnTo>
                      <a:pt x="34" y="14"/>
                    </a:lnTo>
                    <a:lnTo>
                      <a:pt x="39" y="13"/>
                    </a:lnTo>
                    <a:lnTo>
                      <a:pt x="138" y="13"/>
                    </a:lnTo>
                    <a:lnTo>
                      <a:pt x="141" y="11"/>
                    </a:lnTo>
                    <a:lnTo>
                      <a:pt x="141" y="10"/>
                    </a:lnTo>
                    <a:lnTo>
                      <a:pt x="141" y="9"/>
                    </a:lnTo>
                    <a:lnTo>
                      <a:pt x="139" y="8"/>
                    </a:lnTo>
                    <a:lnTo>
                      <a:pt x="12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501" name="Group 620"/>
            <p:cNvGrpSpPr/>
            <p:nvPr/>
          </p:nvGrpSpPr>
          <p:grpSpPr>
            <a:xfrm>
              <a:off x="275" y="1435"/>
              <a:ext cx="161" cy="164"/>
              <a:chOff x="275" y="1435"/>
              <a:chExt cx="161" cy="164"/>
            </a:xfrm>
          </p:grpSpPr>
          <p:sp>
            <p:nvSpPr>
              <p:cNvPr id="2502" name="Freeform 621"/>
              <p:cNvSpPr/>
              <p:nvPr/>
            </p:nvSpPr>
            <p:spPr bwMode="auto">
              <a:xfrm>
                <a:off x="275" y="1435"/>
                <a:ext cx="161" cy="164"/>
              </a:xfrm>
              <a:custGeom>
                <a:gdLst>
                  <a:gd name="T0" fmla="+- 0 335 275"/>
                  <a:gd name="T1" fmla="*/ T0 w 161"/>
                  <a:gd name="T2" fmla="+- 0 1521 1435"/>
                  <a:gd name="T3" fmla="*/ 1521 h 164"/>
                  <a:gd name="T4" fmla="+- 0 336 275"/>
                  <a:gd name="T5" fmla="*/ T4 w 161"/>
                  <a:gd name="T6" fmla="+- 0 1539 1435"/>
                  <a:gd name="T7" fmla="*/ 1539 h 164"/>
                  <a:gd name="T8" fmla="+- 0 336 275"/>
                  <a:gd name="T9" fmla="*/ T8 w 161"/>
                  <a:gd name="T10" fmla="+- 0 1577 1435"/>
                  <a:gd name="T11" fmla="*/ 1577 h 164"/>
                  <a:gd name="T12" fmla="+- 0 335 275"/>
                  <a:gd name="T13" fmla="*/ T12 w 161"/>
                  <a:gd name="T14" fmla="+- 0 1598 1435"/>
                  <a:gd name="T15" fmla="*/ 1598 h 164"/>
                  <a:gd name="T16" fmla="+- 0 341 275"/>
                  <a:gd name="T17" fmla="*/ T16 w 161"/>
                  <a:gd name="T18" fmla="+- 0 1596 1435"/>
                  <a:gd name="T19" fmla="*/ 1596 h 164"/>
                  <a:gd name="T20" fmla="+- 0 345 275"/>
                  <a:gd name="T21" fmla="*/ T20 w 161"/>
                  <a:gd name="T22" fmla="+- 0 1595 1435"/>
                  <a:gd name="T23" fmla="*/ 1595 h 164"/>
                  <a:gd name="T24" fmla="+- 0 347 275"/>
                  <a:gd name="T25" fmla="*/ T24 w 161"/>
                  <a:gd name="T26" fmla="+- 0 1594 1435"/>
                  <a:gd name="T27" fmla="*/ 1594 h 164"/>
                  <a:gd name="T28" fmla="+- 0 347 275"/>
                  <a:gd name="T29" fmla="*/ T28 w 161"/>
                  <a:gd name="T30" fmla="+- 0 1579 1435"/>
                  <a:gd name="T31" fmla="*/ 1579 h 164"/>
                  <a:gd name="T32" fmla="+- 0 416 275"/>
                  <a:gd name="T33" fmla="*/ T32 w 161"/>
                  <a:gd name="T34" fmla="+- 0 1579 1435"/>
                  <a:gd name="T35" fmla="*/ 1579 h 164"/>
                  <a:gd name="T36" fmla="+- 0 415 275"/>
                  <a:gd name="T37" fmla="*/ T36 w 161"/>
                  <a:gd name="T38" fmla="+- 0 1574 1435"/>
                  <a:gd name="T39" fmla="*/ 1574 h 164"/>
                  <a:gd name="T40" fmla="+- 0 347 275"/>
                  <a:gd name="T41" fmla="*/ T40 w 161"/>
                  <a:gd name="T42" fmla="+- 0 1574 1435"/>
                  <a:gd name="T43" fmla="*/ 1574 h 164"/>
                  <a:gd name="T44" fmla="+- 0 347 275"/>
                  <a:gd name="T45" fmla="*/ T44 w 161"/>
                  <a:gd name="T46" fmla="+- 0 1533 1435"/>
                  <a:gd name="T47" fmla="*/ 1533 h 164"/>
                  <a:gd name="T48" fmla="+- 0 419 275"/>
                  <a:gd name="T49" fmla="*/ T48 w 161"/>
                  <a:gd name="T50" fmla="+- 0 1533 1435"/>
                  <a:gd name="T51" fmla="*/ 1533 h 164"/>
                  <a:gd name="T52" fmla="+- 0 421 275"/>
                  <a:gd name="T53" fmla="*/ T52 w 161"/>
                  <a:gd name="T54" fmla="+- 0 1532 1435"/>
                  <a:gd name="T55" fmla="*/ 1532 h 164"/>
                  <a:gd name="T56" fmla="+- 0 421 275"/>
                  <a:gd name="T57" fmla="*/ T56 w 161"/>
                  <a:gd name="T58" fmla="+- 0 1531 1435"/>
                  <a:gd name="T59" fmla="*/ 1531 h 164"/>
                  <a:gd name="T60" fmla="+- 0 422 275"/>
                  <a:gd name="T61" fmla="*/ T60 w 161"/>
                  <a:gd name="T62" fmla="+- 0 1530 1435"/>
                  <a:gd name="T63" fmla="*/ 1530 h 164"/>
                  <a:gd name="T64" fmla="+- 0 421 275"/>
                  <a:gd name="T65" fmla="*/ T64 w 161"/>
                  <a:gd name="T66" fmla="+- 0 1529 1435"/>
                  <a:gd name="T67" fmla="*/ 1529 h 164"/>
                  <a:gd name="T68" fmla="+- 0 420 275"/>
                  <a:gd name="T69" fmla="*/ T68 w 161"/>
                  <a:gd name="T70" fmla="+- 0 1529 1435"/>
                  <a:gd name="T71" fmla="*/ 1529 h 164"/>
                  <a:gd name="T72" fmla="+- 0 349 275"/>
                  <a:gd name="T73" fmla="*/ T72 w 161"/>
                  <a:gd name="T74" fmla="+- 0 1529 1435"/>
                  <a:gd name="T75" fmla="*/ 1529 h 164"/>
                  <a:gd name="T76" fmla="+- 0 335 275"/>
                  <a:gd name="T77" fmla="*/ T76 w 161"/>
                  <a:gd name="T78" fmla="+- 0 1521 1435"/>
                  <a:gd name="T79" fmla="*/ 1521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1" h="164">
                    <a:moveTo>
                      <a:pt x="60" y="86"/>
                    </a:moveTo>
                    <a:lnTo>
                      <a:pt x="61" y="104"/>
                    </a:lnTo>
                    <a:lnTo>
                      <a:pt x="61" y="142"/>
                    </a:lnTo>
                    <a:lnTo>
                      <a:pt x="60" y="163"/>
                    </a:lnTo>
                    <a:lnTo>
                      <a:pt x="66" y="161"/>
                    </a:lnTo>
                    <a:lnTo>
                      <a:pt x="70" y="160"/>
                    </a:lnTo>
                    <a:lnTo>
                      <a:pt x="72" y="159"/>
                    </a:lnTo>
                    <a:lnTo>
                      <a:pt x="72" y="144"/>
                    </a:lnTo>
                    <a:lnTo>
                      <a:pt x="141" y="144"/>
                    </a:lnTo>
                    <a:lnTo>
                      <a:pt x="140" y="139"/>
                    </a:lnTo>
                    <a:lnTo>
                      <a:pt x="72" y="139"/>
                    </a:lnTo>
                    <a:lnTo>
                      <a:pt x="72" y="98"/>
                    </a:lnTo>
                    <a:lnTo>
                      <a:pt x="144" y="98"/>
                    </a:lnTo>
                    <a:lnTo>
                      <a:pt x="146" y="97"/>
                    </a:lnTo>
                    <a:lnTo>
                      <a:pt x="146" y="96"/>
                    </a:lnTo>
                    <a:lnTo>
                      <a:pt x="147" y="95"/>
                    </a:lnTo>
                    <a:lnTo>
                      <a:pt x="146" y="94"/>
                    </a:lnTo>
                    <a:lnTo>
                      <a:pt x="145" y="94"/>
                    </a:lnTo>
                    <a:lnTo>
                      <a:pt x="74" y="94"/>
                    </a:lnTo>
                    <a:lnTo>
                      <a:pt x="60"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3" name="Freeform 622"/>
              <p:cNvSpPr/>
              <p:nvPr/>
            </p:nvSpPr>
            <p:spPr bwMode="auto">
              <a:xfrm>
                <a:off x="275" y="1435"/>
                <a:ext cx="161" cy="164"/>
              </a:xfrm>
              <a:custGeom>
                <a:gdLst>
                  <a:gd name="T0" fmla="+- 0 275 275"/>
                  <a:gd name="T1" fmla="*/ T0 w 161"/>
                  <a:gd name="T2" fmla="+- 0 1543 1435"/>
                  <a:gd name="T3" fmla="*/ 1543 h 164"/>
                  <a:gd name="T4" fmla="+- 0 275 275"/>
                  <a:gd name="T5" fmla="*/ T4 w 161"/>
                  <a:gd name="T6" fmla="+- 0 1546 1435"/>
                  <a:gd name="T7" fmla="*/ 1546 h 164"/>
                  <a:gd name="T8" fmla="+- 0 283 275"/>
                  <a:gd name="T9" fmla="*/ T8 w 161"/>
                  <a:gd name="T10" fmla="+- 0 1549 1435"/>
                  <a:gd name="T11" fmla="*/ 1549 h 164"/>
                  <a:gd name="T12" fmla="+- 0 289 275"/>
                  <a:gd name="T13" fmla="*/ T12 w 161"/>
                  <a:gd name="T14" fmla="+- 0 1553 1435"/>
                  <a:gd name="T15" fmla="*/ 1553 h 164"/>
                  <a:gd name="T16" fmla="+- 0 291 275"/>
                  <a:gd name="T17" fmla="*/ T16 w 161"/>
                  <a:gd name="T18" fmla="+- 0 1556 1435"/>
                  <a:gd name="T19" fmla="*/ 1556 h 164"/>
                  <a:gd name="T20" fmla="+- 0 293 275"/>
                  <a:gd name="T21" fmla="*/ T20 w 161"/>
                  <a:gd name="T22" fmla="+- 0 1558 1435"/>
                  <a:gd name="T23" fmla="*/ 1558 h 164"/>
                  <a:gd name="T24" fmla="+- 0 293 275"/>
                  <a:gd name="T25" fmla="*/ T24 w 161"/>
                  <a:gd name="T26" fmla="+- 0 1561 1435"/>
                  <a:gd name="T27" fmla="*/ 1561 h 164"/>
                  <a:gd name="T28" fmla="+- 0 293 275"/>
                  <a:gd name="T29" fmla="*/ T28 w 161"/>
                  <a:gd name="T30" fmla="+- 0 1564 1435"/>
                  <a:gd name="T31" fmla="*/ 1564 h 164"/>
                  <a:gd name="T32" fmla="+- 0 291 275"/>
                  <a:gd name="T33" fmla="*/ T32 w 161"/>
                  <a:gd name="T34" fmla="+- 0 1586 1435"/>
                  <a:gd name="T35" fmla="*/ 1586 h 164"/>
                  <a:gd name="T36" fmla="+- 0 291 275"/>
                  <a:gd name="T37" fmla="*/ T36 w 161"/>
                  <a:gd name="T38" fmla="+- 0 1588 1435"/>
                  <a:gd name="T39" fmla="*/ 1588 h 164"/>
                  <a:gd name="T40" fmla="+- 0 291 275"/>
                  <a:gd name="T41" fmla="*/ T40 w 161"/>
                  <a:gd name="T42" fmla="+- 0 1591 1435"/>
                  <a:gd name="T43" fmla="*/ 1591 h 164"/>
                  <a:gd name="T44" fmla="+- 0 292 275"/>
                  <a:gd name="T45" fmla="*/ T44 w 161"/>
                  <a:gd name="T46" fmla="+- 0 1593 1435"/>
                  <a:gd name="T47" fmla="*/ 1593 h 164"/>
                  <a:gd name="T48" fmla="+- 0 295 275"/>
                  <a:gd name="T49" fmla="*/ T48 w 161"/>
                  <a:gd name="T50" fmla="+- 0 1597 1435"/>
                  <a:gd name="T51" fmla="*/ 1597 h 164"/>
                  <a:gd name="T52" fmla="+- 0 297 275"/>
                  <a:gd name="T53" fmla="*/ T52 w 161"/>
                  <a:gd name="T54" fmla="+- 0 1598 1435"/>
                  <a:gd name="T55" fmla="*/ 1598 h 164"/>
                  <a:gd name="T56" fmla="+- 0 299 275"/>
                  <a:gd name="T57" fmla="*/ T56 w 161"/>
                  <a:gd name="T58" fmla="+- 0 1598 1435"/>
                  <a:gd name="T59" fmla="*/ 1598 h 164"/>
                  <a:gd name="T60" fmla="+- 0 301 275"/>
                  <a:gd name="T61" fmla="*/ T60 w 161"/>
                  <a:gd name="T62" fmla="+- 0 1598 1435"/>
                  <a:gd name="T63" fmla="*/ 1598 h 164"/>
                  <a:gd name="T64" fmla="+- 0 303 275"/>
                  <a:gd name="T65" fmla="*/ T64 w 161"/>
                  <a:gd name="T66" fmla="+- 0 1597 1435"/>
                  <a:gd name="T67" fmla="*/ 1597 h 164"/>
                  <a:gd name="T68" fmla="+- 0 304 275"/>
                  <a:gd name="T69" fmla="*/ T68 w 161"/>
                  <a:gd name="T70" fmla="+- 0 1595 1435"/>
                  <a:gd name="T71" fmla="*/ 1595 h 164"/>
                  <a:gd name="T72" fmla="+- 0 305 275"/>
                  <a:gd name="T73" fmla="*/ T72 w 161"/>
                  <a:gd name="T74" fmla="+- 0 1594 1435"/>
                  <a:gd name="T75" fmla="*/ 1594 h 164"/>
                  <a:gd name="T76" fmla="+- 0 305 275"/>
                  <a:gd name="T77" fmla="*/ T76 w 161"/>
                  <a:gd name="T78" fmla="+- 0 1586 1435"/>
                  <a:gd name="T79" fmla="*/ 1586 h 164"/>
                  <a:gd name="T80" fmla="+- 0 304 275"/>
                  <a:gd name="T81" fmla="*/ T80 w 161"/>
                  <a:gd name="T82" fmla="+- 0 1582 1435"/>
                  <a:gd name="T83" fmla="*/ 1582 h 164"/>
                  <a:gd name="T84" fmla="+- 0 303 275"/>
                  <a:gd name="T85" fmla="*/ T84 w 161"/>
                  <a:gd name="T86" fmla="+- 0 1568 1435"/>
                  <a:gd name="T87" fmla="*/ 1568 h 164"/>
                  <a:gd name="T88" fmla="+- 0 302 275"/>
                  <a:gd name="T89" fmla="*/ T88 w 161"/>
                  <a:gd name="T90" fmla="+- 0 1562 1435"/>
                  <a:gd name="T91" fmla="*/ 1562 h 164"/>
                  <a:gd name="T92" fmla="+- 0 301 275"/>
                  <a:gd name="T93" fmla="*/ T92 w 161"/>
                  <a:gd name="T94" fmla="+- 0 1558 1435"/>
                  <a:gd name="T95" fmla="*/ 1558 h 164"/>
                  <a:gd name="T96" fmla="+- 0 301 275"/>
                  <a:gd name="T97" fmla="*/ T96 w 161"/>
                  <a:gd name="T98" fmla="+- 0 1549 1435"/>
                  <a:gd name="T99" fmla="*/ 1549 h 164"/>
                  <a:gd name="T100" fmla="+- 0 302 275"/>
                  <a:gd name="T101" fmla="*/ T100 w 161"/>
                  <a:gd name="T102" fmla="+- 0 1545 1435"/>
                  <a:gd name="T103" fmla="*/ 1545 h 164"/>
                  <a:gd name="T104" fmla="+- 0 288 275"/>
                  <a:gd name="T105" fmla="*/ T104 w 161"/>
                  <a:gd name="T106" fmla="+- 0 1545 1435"/>
                  <a:gd name="T107" fmla="*/ 1545 h 164"/>
                  <a:gd name="T108" fmla="+- 0 283 275"/>
                  <a:gd name="T109" fmla="*/ T108 w 161"/>
                  <a:gd name="T110" fmla="+- 0 1544 1435"/>
                  <a:gd name="T111" fmla="*/ 1544 h 164"/>
                  <a:gd name="T112" fmla="+- 0 275 275"/>
                  <a:gd name="T113" fmla="*/ T112 w 161"/>
                  <a:gd name="T114" fmla="+- 0 1543 1435"/>
                  <a:gd name="T115" fmla="*/ 154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Lst>
                <a:rect l="0" t="0" r="r" b="b"/>
                <a:pathLst>
                  <a:path w="161" h="164">
                    <a:moveTo>
                      <a:pt x="0" y="108"/>
                    </a:moveTo>
                    <a:lnTo>
                      <a:pt x="0" y="111"/>
                    </a:lnTo>
                    <a:lnTo>
                      <a:pt x="8" y="114"/>
                    </a:lnTo>
                    <a:lnTo>
                      <a:pt x="14" y="118"/>
                    </a:lnTo>
                    <a:lnTo>
                      <a:pt x="16" y="121"/>
                    </a:lnTo>
                    <a:lnTo>
                      <a:pt x="18" y="123"/>
                    </a:lnTo>
                    <a:lnTo>
                      <a:pt x="18" y="126"/>
                    </a:lnTo>
                    <a:lnTo>
                      <a:pt x="18" y="129"/>
                    </a:lnTo>
                    <a:lnTo>
                      <a:pt x="16" y="151"/>
                    </a:lnTo>
                    <a:lnTo>
                      <a:pt x="16" y="153"/>
                    </a:lnTo>
                    <a:lnTo>
                      <a:pt x="16" y="156"/>
                    </a:lnTo>
                    <a:lnTo>
                      <a:pt x="17" y="158"/>
                    </a:lnTo>
                    <a:lnTo>
                      <a:pt x="20" y="162"/>
                    </a:lnTo>
                    <a:lnTo>
                      <a:pt x="22" y="163"/>
                    </a:lnTo>
                    <a:lnTo>
                      <a:pt x="24" y="163"/>
                    </a:lnTo>
                    <a:lnTo>
                      <a:pt x="26" y="163"/>
                    </a:lnTo>
                    <a:lnTo>
                      <a:pt x="28" y="162"/>
                    </a:lnTo>
                    <a:lnTo>
                      <a:pt x="29" y="160"/>
                    </a:lnTo>
                    <a:lnTo>
                      <a:pt x="30" y="159"/>
                    </a:lnTo>
                    <a:lnTo>
                      <a:pt x="30" y="151"/>
                    </a:lnTo>
                    <a:lnTo>
                      <a:pt x="29" y="147"/>
                    </a:lnTo>
                    <a:lnTo>
                      <a:pt x="28" y="133"/>
                    </a:lnTo>
                    <a:lnTo>
                      <a:pt x="27" y="127"/>
                    </a:lnTo>
                    <a:lnTo>
                      <a:pt x="26" y="123"/>
                    </a:lnTo>
                    <a:lnTo>
                      <a:pt x="26" y="114"/>
                    </a:lnTo>
                    <a:lnTo>
                      <a:pt x="27" y="110"/>
                    </a:lnTo>
                    <a:lnTo>
                      <a:pt x="13" y="110"/>
                    </a:lnTo>
                    <a:lnTo>
                      <a:pt x="8" y="109"/>
                    </a:lnTo>
                    <a:lnTo>
                      <a:pt x="0" y="10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4" name="Freeform 623"/>
              <p:cNvSpPr/>
              <p:nvPr/>
            </p:nvSpPr>
            <p:spPr bwMode="auto">
              <a:xfrm>
                <a:off x="275" y="1435"/>
                <a:ext cx="161" cy="164"/>
              </a:xfrm>
              <a:custGeom>
                <a:gdLst>
                  <a:gd name="T0" fmla="+- 0 416 275"/>
                  <a:gd name="T1" fmla="*/ T0 w 161"/>
                  <a:gd name="T2" fmla="+- 0 1579 1435"/>
                  <a:gd name="T3" fmla="*/ 1579 h 164"/>
                  <a:gd name="T4" fmla="+- 0 404 275"/>
                  <a:gd name="T5" fmla="*/ T4 w 161"/>
                  <a:gd name="T6" fmla="+- 0 1579 1435"/>
                  <a:gd name="T7" fmla="*/ 1579 h 164"/>
                  <a:gd name="T8" fmla="+- 0 404 275"/>
                  <a:gd name="T9" fmla="*/ T8 w 161"/>
                  <a:gd name="T10" fmla="+- 0 1597 1435"/>
                  <a:gd name="T11" fmla="*/ 1597 h 164"/>
                  <a:gd name="T12" fmla="+- 0 409 275"/>
                  <a:gd name="T13" fmla="*/ T12 w 161"/>
                  <a:gd name="T14" fmla="+- 0 1595 1435"/>
                  <a:gd name="T15" fmla="*/ 1595 h 164"/>
                  <a:gd name="T16" fmla="+- 0 413 275"/>
                  <a:gd name="T17" fmla="*/ T16 w 161"/>
                  <a:gd name="T18" fmla="+- 0 1593 1435"/>
                  <a:gd name="T19" fmla="*/ 1593 h 164"/>
                  <a:gd name="T20" fmla="+- 0 416 275"/>
                  <a:gd name="T21" fmla="*/ T20 w 161"/>
                  <a:gd name="T22" fmla="+- 0 1591 1435"/>
                  <a:gd name="T23" fmla="*/ 1591 h 164"/>
                  <a:gd name="T24" fmla="+- 0 416 275"/>
                  <a:gd name="T25" fmla="*/ T24 w 161"/>
                  <a:gd name="T26" fmla="+- 0 1588 1435"/>
                  <a:gd name="T27" fmla="*/ 1588 h 164"/>
                  <a:gd name="T28" fmla="+- 0 416 275"/>
                  <a:gd name="T29" fmla="*/ T28 w 161"/>
                  <a:gd name="T30" fmla="+- 0 1579 1435"/>
                  <a:gd name="T31" fmla="*/ 1579 h 164"/>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1" h="164">
                    <a:moveTo>
                      <a:pt x="141" y="144"/>
                    </a:moveTo>
                    <a:lnTo>
                      <a:pt x="129" y="144"/>
                    </a:lnTo>
                    <a:lnTo>
                      <a:pt x="129" y="162"/>
                    </a:lnTo>
                    <a:lnTo>
                      <a:pt x="134" y="160"/>
                    </a:lnTo>
                    <a:lnTo>
                      <a:pt x="138" y="158"/>
                    </a:lnTo>
                    <a:lnTo>
                      <a:pt x="141" y="156"/>
                    </a:lnTo>
                    <a:lnTo>
                      <a:pt x="141" y="153"/>
                    </a:lnTo>
                    <a:lnTo>
                      <a:pt x="141" y="1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5" name="Freeform 624"/>
              <p:cNvSpPr/>
              <p:nvPr/>
            </p:nvSpPr>
            <p:spPr bwMode="auto">
              <a:xfrm>
                <a:off x="275" y="1435"/>
                <a:ext cx="161" cy="164"/>
              </a:xfrm>
              <a:custGeom>
                <a:gdLst>
                  <a:gd name="T0" fmla="+- 0 419 275"/>
                  <a:gd name="T1" fmla="*/ T0 w 161"/>
                  <a:gd name="T2" fmla="+- 0 1533 1435"/>
                  <a:gd name="T3" fmla="*/ 1533 h 164"/>
                  <a:gd name="T4" fmla="+- 0 404 275"/>
                  <a:gd name="T5" fmla="*/ T4 w 161"/>
                  <a:gd name="T6" fmla="+- 0 1533 1435"/>
                  <a:gd name="T7" fmla="*/ 1533 h 164"/>
                  <a:gd name="T8" fmla="+- 0 404 275"/>
                  <a:gd name="T9" fmla="*/ T8 w 161"/>
                  <a:gd name="T10" fmla="+- 0 1574 1435"/>
                  <a:gd name="T11" fmla="*/ 1574 h 164"/>
                  <a:gd name="T12" fmla="+- 0 415 275"/>
                  <a:gd name="T13" fmla="*/ T12 w 161"/>
                  <a:gd name="T14" fmla="+- 0 1574 1435"/>
                  <a:gd name="T15" fmla="*/ 1574 h 164"/>
                  <a:gd name="T16" fmla="+- 0 415 275"/>
                  <a:gd name="T17" fmla="*/ T16 w 161"/>
                  <a:gd name="T18" fmla="+- 0 1570 1435"/>
                  <a:gd name="T19" fmla="*/ 1570 h 164"/>
                  <a:gd name="T20" fmla="+- 0 415 275"/>
                  <a:gd name="T21" fmla="*/ T20 w 161"/>
                  <a:gd name="T22" fmla="+- 0 1537 1435"/>
                  <a:gd name="T23" fmla="*/ 1537 h 164"/>
                  <a:gd name="T24" fmla="+- 0 419 275"/>
                  <a:gd name="T25" fmla="*/ T24 w 161"/>
                  <a:gd name="T26" fmla="+- 0 1533 1435"/>
                  <a:gd name="T27" fmla="*/ 1533 h 164"/>
                </a:gdLst>
                <a:cxnLst>
                  <a:cxn ang="0">
                    <a:pos x="T1" y="T3"/>
                  </a:cxn>
                  <a:cxn ang="0">
                    <a:pos x="T5" y="T7"/>
                  </a:cxn>
                  <a:cxn ang="0">
                    <a:pos x="T9" y="T11"/>
                  </a:cxn>
                  <a:cxn ang="0">
                    <a:pos x="T13" y="T15"/>
                  </a:cxn>
                  <a:cxn ang="0">
                    <a:pos x="T17" y="T19"/>
                  </a:cxn>
                  <a:cxn ang="0">
                    <a:pos x="T21" y="T23"/>
                  </a:cxn>
                  <a:cxn ang="0">
                    <a:pos x="T25" y="T27"/>
                  </a:cxn>
                </a:cxnLst>
                <a:rect l="0" t="0" r="r" b="b"/>
                <a:pathLst>
                  <a:path w="161" h="164">
                    <a:moveTo>
                      <a:pt x="144" y="98"/>
                    </a:moveTo>
                    <a:lnTo>
                      <a:pt x="129" y="98"/>
                    </a:lnTo>
                    <a:lnTo>
                      <a:pt x="129" y="139"/>
                    </a:lnTo>
                    <a:lnTo>
                      <a:pt x="140" y="139"/>
                    </a:lnTo>
                    <a:lnTo>
                      <a:pt x="140" y="135"/>
                    </a:lnTo>
                    <a:lnTo>
                      <a:pt x="140" y="102"/>
                    </a:lnTo>
                    <a:lnTo>
                      <a:pt x="144" y="9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6" name="Freeform 625"/>
              <p:cNvSpPr/>
              <p:nvPr/>
            </p:nvSpPr>
            <p:spPr bwMode="auto">
              <a:xfrm>
                <a:off x="275" y="1435"/>
                <a:ext cx="161" cy="164"/>
              </a:xfrm>
              <a:custGeom>
                <a:gdLst>
                  <a:gd name="T0" fmla="+- 0 324 275"/>
                  <a:gd name="T1" fmla="*/ T0 w 161"/>
                  <a:gd name="T2" fmla="+- 0 1464 1435"/>
                  <a:gd name="T3" fmla="*/ 1464 h 164"/>
                  <a:gd name="T4" fmla="+- 0 299 275"/>
                  <a:gd name="T5" fmla="*/ T4 w 161"/>
                  <a:gd name="T6" fmla="+- 0 1527 1435"/>
                  <a:gd name="T7" fmla="*/ 1527 h 164"/>
                  <a:gd name="T8" fmla="+- 0 288 275"/>
                  <a:gd name="T9" fmla="*/ T8 w 161"/>
                  <a:gd name="T10" fmla="+- 0 1545 1435"/>
                  <a:gd name="T11" fmla="*/ 1545 h 164"/>
                  <a:gd name="T12" fmla="+- 0 302 275"/>
                  <a:gd name="T13" fmla="*/ T12 w 161"/>
                  <a:gd name="T14" fmla="+- 0 1545 1435"/>
                  <a:gd name="T15" fmla="*/ 1545 h 164"/>
                  <a:gd name="T16" fmla="+- 0 327 275"/>
                  <a:gd name="T17" fmla="*/ T16 w 161"/>
                  <a:gd name="T18" fmla="+- 0 1465 1435"/>
                  <a:gd name="T19" fmla="*/ 1465 h 164"/>
                  <a:gd name="T20" fmla="+- 0 324 275"/>
                  <a:gd name="T21" fmla="*/ T20 w 161"/>
                  <a:gd name="T22" fmla="+- 0 1464 1435"/>
                  <a:gd name="T23" fmla="*/ 1464 h 164"/>
                </a:gdLst>
                <a:cxnLst>
                  <a:cxn ang="0">
                    <a:pos x="T1" y="T3"/>
                  </a:cxn>
                  <a:cxn ang="0">
                    <a:pos x="T5" y="T7"/>
                  </a:cxn>
                  <a:cxn ang="0">
                    <a:pos x="T9" y="T11"/>
                  </a:cxn>
                  <a:cxn ang="0">
                    <a:pos x="T13" y="T15"/>
                  </a:cxn>
                  <a:cxn ang="0">
                    <a:pos x="T17" y="T19"/>
                  </a:cxn>
                  <a:cxn ang="0">
                    <a:pos x="T21" y="T23"/>
                  </a:cxn>
                </a:cxnLst>
                <a:rect l="0" t="0" r="r" b="b"/>
                <a:pathLst>
                  <a:path w="161" h="164">
                    <a:moveTo>
                      <a:pt x="49" y="29"/>
                    </a:moveTo>
                    <a:lnTo>
                      <a:pt x="24" y="92"/>
                    </a:lnTo>
                    <a:lnTo>
                      <a:pt x="13" y="110"/>
                    </a:lnTo>
                    <a:lnTo>
                      <a:pt x="27" y="110"/>
                    </a:lnTo>
                    <a:lnTo>
                      <a:pt x="52" y="30"/>
                    </a:lnTo>
                    <a:lnTo>
                      <a:pt x="49" y="2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7" name="Freeform 626"/>
              <p:cNvSpPr/>
              <p:nvPr/>
            </p:nvSpPr>
            <p:spPr bwMode="auto">
              <a:xfrm>
                <a:off x="275" y="1435"/>
                <a:ext cx="161" cy="164"/>
              </a:xfrm>
              <a:custGeom>
                <a:gdLst>
                  <a:gd name="T0" fmla="+- 0 382 275"/>
                  <a:gd name="T1" fmla="*/ T0 w 161"/>
                  <a:gd name="T2" fmla="+- 0 1496 1435"/>
                  <a:gd name="T3" fmla="*/ 1496 h 164"/>
                  <a:gd name="T4" fmla="+- 0 371 275"/>
                  <a:gd name="T5" fmla="*/ T4 w 161"/>
                  <a:gd name="T6" fmla="+- 0 1496 1435"/>
                  <a:gd name="T7" fmla="*/ 1496 h 164"/>
                  <a:gd name="T8" fmla="+- 0 371 275"/>
                  <a:gd name="T9" fmla="*/ T8 w 161"/>
                  <a:gd name="T10" fmla="+- 0 1529 1435"/>
                  <a:gd name="T11" fmla="*/ 1529 h 164"/>
                  <a:gd name="T12" fmla="+- 0 382 275"/>
                  <a:gd name="T13" fmla="*/ T12 w 161"/>
                  <a:gd name="T14" fmla="+- 0 1529 1435"/>
                  <a:gd name="T15" fmla="*/ 1529 h 164"/>
                  <a:gd name="T16" fmla="+- 0 382 275"/>
                  <a:gd name="T17" fmla="*/ T16 w 161"/>
                  <a:gd name="T18" fmla="+- 0 1496 1435"/>
                  <a:gd name="T19" fmla="*/ 1496 h 164"/>
                </a:gdLst>
                <a:cxnLst>
                  <a:cxn ang="0">
                    <a:pos x="T1" y="T3"/>
                  </a:cxn>
                  <a:cxn ang="0">
                    <a:pos x="T5" y="T7"/>
                  </a:cxn>
                  <a:cxn ang="0">
                    <a:pos x="T9" y="T11"/>
                  </a:cxn>
                  <a:cxn ang="0">
                    <a:pos x="T13" y="T15"/>
                  </a:cxn>
                  <a:cxn ang="0">
                    <a:pos x="T17" y="T19"/>
                  </a:cxn>
                </a:cxnLst>
                <a:rect l="0" t="0" r="r" b="b"/>
                <a:pathLst>
                  <a:path w="161" h="164">
                    <a:moveTo>
                      <a:pt x="107" y="61"/>
                    </a:moveTo>
                    <a:lnTo>
                      <a:pt x="96" y="61"/>
                    </a:lnTo>
                    <a:lnTo>
                      <a:pt x="96" y="94"/>
                    </a:lnTo>
                    <a:lnTo>
                      <a:pt x="107" y="94"/>
                    </a:lnTo>
                    <a:lnTo>
                      <a:pt x="107"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8" name="Freeform 627"/>
              <p:cNvSpPr/>
              <p:nvPr/>
            </p:nvSpPr>
            <p:spPr bwMode="auto">
              <a:xfrm>
                <a:off x="275" y="1435"/>
                <a:ext cx="161" cy="164"/>
              </a:xfrm>
              <a:custGeom>
                <a:gdLst>
                  <a:gd name="T0" fmla="+- 0 408 275"/>
                  <a:gd name="T1" fmla="*/ T0 w 161"/>
                  <a:gd name="T2" fmla="+- 0 1520 1435"/>
                  <a:gd name="T3" fmla="*/ 1520 h 164"/>
                  <a:gd name="T4" fmla="+- 0 402 275"/>
                  <a:gd name="T5" fmla="*/ T4 w 161"/>
                  <a:gd name="T6" fmla="+- 0 1529 1435"/>
                  <a:gd name="T7" fmla="*/ 1529 h 164"/>
                  <a:gd name="T8" fmla="+- 0 420 275"/>
                  <a:gd name="T9" fmla="*/ T8 w 161"/>
                  <a:gd name="T10" fmla="+- 0 1529 1435"/>
                  <a:gd name="T11" fmla="*/ 1529 h 164"/>
                  <a:gd name="T12" fmla="+- 0 408 275"/>
                  <a:gd name="T13" fmla="*/ T12 w 161"/>
                  <a:gd name="T14" fmla="+- 0 1520 1435"/>
                  <a:gd name="T15" fmla="*/ 1520 h 164"/>
                </a:gdLst>
                <a:cxnLst>
                  <a:cxn ang="0">
                    <a:pos x="T1" y="T3"/>
                  </a:cxn>
                  <a:cxn ang="0">
                    <a:pos x="T5" y="T7"/>
                  </a:cxn>
                  <a:cxn ang="0">
                    <a:pos x="T9" y="T11"/>
                  </a:cxn>
                  <a:cxn ang="0">
                    <a:pos x="T13" y="T15"/>
                  </a:cxn>
                </a:cxnLst>
                <a:rect l="0" t="0" r="r" b="b"/>
                <a:pathLst>
                  <a:path w="161" h="164">
                    <a:moveTo>
                      <a:pt x="133" y="85"/>
                    </a:moveTo>
                    <a:lnTo>
                      <a:pt x="127" y="94"/>
                    </a:lnTo>
                    <a:lnTo>
                      <a:pt x="145" y="94"/>
                    </a:lnTo>
                    <a:lnTo>
                      <a:pt x="133"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9" name="Freeform 628"/>
              <p:cNvSpPr/>
              <p:nvPr/>
            </p:nvSpPr>
            <p:spPr bwMode="auto">
              <a:xfrm>
                <a:off x="275" y="1435"/>
                <a:ext cx="161" cy="164"/>
              </a:xfrm>
              <a:custGeom>
                <a:gdLst>
                  <a:gd name="T0" fmla="+- 0 276 275"/>
                  <a:gd name="T1" fmla="*/ T0 w 161"/>
                  <a:gd name="T2" fmla="+- 0 1476 1435"/>
                  <a:gd name="T3" fmla="*/ 1476 h 164"/>
                  <a:gd name="T4" fmla="+- 0 275 275"/>
                  <a:gd name="T5" fmla="*/ T4 w 161"/>
                  <a:gd name="T6" fmla="+- 0 1478 1435"/>
                  <a:gd name="T7" fmla="*/ 1478 h 164"/>
                  <a:gd name="T8" fmla="+- 0 279 275"/>
                  <a:gd name="T9" fmla="*/ T8 w 161"/>
                  <a:gd name="T10" fmla="+- 0 1482 1435"/>
                  <a:gd name="T11" fmla="*/ 1482 h 164"/>
                  <a:gd name="T12" fmla="+- 0 282 275"/>
                  <a:gd name="T13" fmla="*/ T12 w 161"/>
                  <a:gd name="T14" fmla="+- 0 1485 1435"/>
                  <a:gd name="T15" fmla="*/ 1485 h 164"/>
                  <a:gd name="T16" fmla="+- 0 287 275"/>
                  <a:gd name="T17" fmla="*/ T16 w 161"/>
                  <a:gd name="T18" fmla="+- 0 1491 1435"/>
                  <a:gd name="T19" fmla="*/ 1491 h 164"/>
                  <a:gd name="T20" fmla="+- 0 288 275"/>
                  <a:gd name="T21" fmla="*/ T20 w 161"/>
                  <a:gd name="T22" fmla="+- 0 1495 1435"/>
                  <a:gd name="T23" fmla="*/ 1495 h 164"/>
                  <a:gd name="T24" fmla="+- 0 290 275"/>
                  <a:gd name="T25" fmla="*/ T24 w 161"/>
                  <a:gd name="T26" fmla="+- 0 1501 1435"/>
                  <a:gd name="T27" fmla="*/ 1501 h 164"/>
                  <a:gd name="T28" fmla="+- 0 291 275"/>
                  <a:gd name="T29" fmla="*/ T28 w 161"/>
                  <a:gd name="T30" fmla="+- 0 1504 1435"/>
                  <a:gd name="T31" fmla="*/ 1504 h 164"/>
                  <a:gd name="T32" fmla="+- 0 292 275"/>
                  <a:gd name="T33" fmla="*/ T32 w 161"/>
                  <a:gd name="T34" fmla="+- 0 1506 1435"/>
                  <a:gd name="T35" fmla="*/ 1506 h 164"/>
                  <a:gd name="T36" fmla="+- 0 292 275"/>
                  <a:gd name="T37" fmla="*/ T36 w 161"/>
                  <a:gd name="T38" fmla="+- 0 1506 1435"/>
                  <a:gd name="T39" fmla="*/ 1506 h 164"/>
                  <a:gd name="T40" fmla="+- 0 293 275"/>
                  <a:gd name="T41" fmla="*/ T40 w 161"/>
                  <a:gd name="T42" fmla="+- 0 1506 1435"/>
                  <a:gd name="T43" fmla="*/ 1506 h 164"/>
                  <a:gd name="T44" fmla="+- 0 294 275"/>
                  <a:gd name="T45" fmla="*/ T44 w 161"/>
                  <a:gd name="T46" fmla="+- 0 1506 1435"/>
                  <a:gd name="T47" fmla="*/ 1506 h 164"/>
                  <a:gd name="T48" fmla="+- 0 300 275"/>
                  <a:gd name="T49" fmla="*/ T48 w 161"/>
                  <a:gd name="T50" fmla="+- 0 1496 1435"/>
                  <a:gd name="T51" fmla="*/ 1496 h 164"/>
                  <a:gd name="T52" fmla="+- 0 300 275"/>
                  <a:gd name="T53" fmla="*/ T52 w 161"/>
                  <a:gd name="T54" fmla="+- 0 1492 1435"/>
                  <a:gd name="T55" fmla="*/ 1492 h 164"/>
                  <a:gd name="T56" fmla="+- 0 298 275"/>
                  <a:gd name="T57" fmla="*/ T56 w 161"/>
                  <a:gd name="T58" fmla="+- 0 1488 1435"/>
                  <a:gd name="T59" fmla="*/ 1488 h 164"/>
                  <a:gd name="T60" fmla="+- 0 296 275"/>
                  <a:gd name="T61" fmla="*/ T60 w 161"/>
                  <a:gd name="T62" fmla="+- 0 1486 1435"/>
                  <a:gd name="T63" fmla="*/ 1486 h 164"/>
                  <a:gd name="T64" fmla="+- 0 289 275"/>
                  <a:gd name="T65" fmla="*/ T64 w 161"/>
                  <a:gd name="T66" fmla="+- 0 1482 1435"/>
                  <a:gd name="T67" fmla="*/ 1482 h 164"/>
                  <a:gd name="T68" fmla="+- 0 283 275"/>
                  <a:gd name="T69" fmla="*/ T68 w 161"/>
                  <a:gd name="T70" fmla="+- 0 1480 1435"/>
                  <a:gd name="T71" fmla="*/ 1480 h 164"/>
                  <a:gd name="T72" fmla="+- 0 276 275"/>
                  <a:gd name="T73" fmla="*/ T72 w 161"/>
                  <a:gd name="T74" fmla="+- 0 1476 1435"/>
                  <a:gd name="T75" fmla="*/ 1476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1" h="164">
                    <a:moveTo>
                      <a:pt x="1" y="41"/>
                    </a:moveTo>
                    <a:lnTo>
                      <a:pt x="0" y="43"/>
                    </a:lnTo>
                    <a:lnTo>
                      <a:pt x="4" y="47"/>
                    </a:lnTo>
                    <a:lnTo>
                      <a:pt x="7" y="50"/>
                    </a:lnTo>
                    <a:lnTo>
                      <a:pt x="12" y="56"/>
                    </a:lnTo>
                    <a:lnTo>
                      <a:pt x="13" y="60"/>
                    </a:lnTo>
                    <a:lnTo>
                      <a:pt x="15" y="66"/>
                    </a:lnTo>
                    <a:lnTo>
                      <a:pt x="16" y="69"/>
                    </a:lnTo>
                    <a:lnTo>
                      <a:pt x="17" y="71"/>
                    </a:lnTo>
                    <a:lnTo>
                      <a:pt x="18" y="71"/>
                    </a:lnTo>
                    <a:lnTo>
                      <a:pt x="19" y="71"/>
                    </a:lnTo>
                    <a:lnTo>
                      <a:pt x="25" y="61"/>
                    </a:lnTo>
                    <a:lnTo>
                      <a:pt x="25" y="57"/>
                    </a:lnTo>
                    <a:lnTo>
                      <a:pt x="23" y="53"/>
                    </a:lnTo>
                    <a:lnTo>
                      <a:pt x="21" y="51"/>
                    </a:lnTo>
                    <a:lnTo>
                      <a:pt x="14" y="47"/>
                    </a:lnTo>
                    <a:lnTo>
                      <a:pt x="8" y="45"/>
                    </a:lnTo>
                    <a:lnTo>
                      <a:pt x="1"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0" name="Freeform 629"/>
              <p:cNvSpPr/>
              <p:nvPr/>
            </p:nvSpPr>
            <p:spPr bwMode="auto">
              <a:xfrm>
                <a:off x="275" y="1435"/>
                <a:ext cx="161" cy="164"/>
              </a:xfrm>
              <a:custGeom>
                <a:gdLst>
                  <a:gd name="T0" fmla="+- 0 420 275"/>
                  <a:gd name="T1" fmla="*/ T0 w 161"/>
                  <a:gd name="T2" fmla="+- 0 1481 1435"/>
                  <a:gd name="T3" fmla="*/ 1481 h 164"/>
                  <a:gd name="T4" fmla="+- 0 412 275"/>
                  <a:gd name="T5" fmla="*/ T4 w 161"/>
                  <a:gd name="T6" fmla="+- 0 1491 1435"/>
                  <a:gd name="T7" fmla="*/ 1491 h 164"/>
                  <a:gd name="T8" fmla="+- 0 320 275"/>
                  <a:gd name="T9" fmla="*/ T8 w 161"/>
                  <a:gd name="T10" fmla="+- 0 1491 1435"/>
                  <a:gd name="T11" fmla="*/ 1491 h 164"/>
                  <a:gd name="T12" fmla="+- 0 327 275"/>
                  <a:gd name="T13" fmla="*/ T12 w 161"/>
                  <a:gd name="T14" fmla="+- 0 1499 1435"/>
                  <a:gd name="T15" fmla="*/ 1499 h 164"/>
                  <a:gd name="T16" fmla="+- 0 333 275"/>
                  <a:gd name="T17" fmla="*/ T16 w 161"/>
                  <a:gd name="T18" fmla="+- 0 1497 1435"/>
                  <a:gd name="T19" fmla="*/ 1497 h 164"/>
                  <a:gd name="T20" fmla="+- 0 341 275"/>
                  <a:gd name="T21" fmla="*/ T20 w 161"/>
                  <a:gd name="T22" fmla="+- 0 1496 1435"/>
                  <a:gd name="T23" fmla="*/ 1496 h 164"/>
                  <a:gd name="T24" fmla="+- 0 434 275"/>
                  <a:gd name="T25" fmla="*/ T24 w 161"/>
                  <a:gd name="T26" fmla="+- 0 1496 1435"/>
                  <a:gd name="T27" fmla="*/ 1496 h 164"/>
                  <a:gd name="T28" fmla="+- 0 435 275"/>
                  <a:gd name="T29" fmla="*/ T28 w 161"/>
                  <a:gd name="T30" fmla="+- 0 1496 1435"/>
                  <a:gd name="T31" fmla="*/ 1496 h 164"/>
                  <a:gd name="T32" fmla="+- 0 435 275"/>
                  <a:gd name="T33" fmla="*/ T32 w 161"/>
                  <a:gd name="T34" fmla="+- 0 1495 1435"/>
                  <a:gd name="T35" fmla="*/ 1495 h 164"/>
                  <a:gd name="T36" fmla="+- 0 435 275"/>
                  <a:gd name="T37" fmla="*/ T36 w 161"/>
                  <a:gd name="T38" fmla="+- 0 1494 1435"/>
                  <a:gd name="T39" fmla="*/ 1494 h 164"/>
                  <a:gd name="T40" fmla="+- 0 434 275"/>
                  <a:gd name="T41" fmla="*/ T40 w 161"/>
                  <a:gd name="T42" fmla="+- 0 1493 1435"/>
                  <a:gd name="T43" fmla="*/ 1493 h 164"/>
                  <a:gd name="T44" fmla="+- 0 420 275"/>
                  <a:gd name="T45" fmla="*/ T44 w 161"/>
                  <a:gd name="T46" fmla="+- 0 1481 1435"/>
                  <a:gd name="T47" fmla="*/ 1481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1" h="164">
                    <a:moveTo>
                      <a:pt x="145" y="46"/>
                    </a:moveTo>
                    <a:lnTo>
                      <a:pt x="137" y="56"/>
                    </a:lnTo>
                    <a:lnTo>
                      <a:pt x="45" y="56"/>
                    </a:lnTo>
                    <a:lnTo>
                      <a:pt x="52" y="64"/>
                    </a:lnTo>
                    <a:lnTo>
                      <a:pt x="58" y="62"/>
                    </a:lnTo>
                    <a:lnTo>
                      <a:pt x="66" y="61"/>
                    </a:lnTo>
                    <a:lnTo>
                      <a:pt x="159" y="61"/>
                    </a:lnTo>
                    <a:lnTo>
                      <a:pt x="160" y="61"/>
                    </a:lnTo>
                    <a:lnTo>
                      <a:pt x="160" y="60"/>
                    </a:lnTo>
                    <a:lnTo>
                      <a:pt x="160" y="59"/>
                    </a:lnTo>
                    <a:lnTo>
                      <a:pt x="159" y="58"/>
                    </a:lnTo>
                    <a:lnTo>
                      <a:pt x="145"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1" name="Freeform 630"/>
              <p:cNvSpPr/>
              <p:nvPr/>
            </p:nvSpPr>
            <p:spPr bwMode="auto">
              <a:xfrm>
                <a:off x="275" y="1435"/>
                <a:ext cx="161" cy="164"/>
              </a:xfrm>
              <a:custGeom>
                <a:gdLst>
                  <a:gd name="T0" fmla="+- 0 382 275"/>
                  <a:gd name="T1" fmla="*/ T0 w 161"/>
                  <a:gd name="T2" fmla="+- 0 1455 1435"/>
                  <a:gd name="T3" fmla="*/ 1455 h 164"/>
                  <a:gd name="T4" fmla="+- 0 371 275"/>
                  <a:gd name="T5" fmla="*/ T4 w 161"/>
                  <a:gd name="T6" fmla="+- 0 1455 1435"/>
                  <a:gd name="T7" fmla="*/ 1455 h 164"/>
                  <a:gd name="T8" fmla="+- 0 371 275"/>
                  <a:gd name="T9" fmla="*/ T8 w 161"/>
                  <a:gd name="T10" fmla="+- 0 1491 1435"/>
                  <a:gd name="T11" fmla="*/ 1491 h 164"/>
                  <a:gd name="T12" fmla="+- 0 382 275"/>
                  <a:gd name="T13" fmla="*/ T12 w 161"/>
                  <a:gd name="T14" fmla="+- 0 1491 1435"/>
                  <a:gd name="T15" fmla="*/ 1491 h 164"/>
                  <a:gd name="T16" fmla="+- 0 382 275"/>
                  <a:gd name="T17" fmla="*/ T16 w 161"/>
                  <a:gd name="T18" fmla="+- 0 1455 1435"/>
                  <a:gd name="T19" fmla="*/ 1455 h 164"/>
                </a:gdLst>
                <a:cxnLst>
                  <a:cxn ang="0">
                    <a:pos x="T1" y="T3"/>
                  </a:cxn>
                  <a:cxn ang="0">
                    <a:pos x="T5" y="T7"/>
                  </a:cxn>
                  <a:cxn ang="0">
                    <a:pos x="T9" y="T11"/>
                  </a:cxn>
                  <a:cxn ang="0">
                    <a:pos x="T13" y="T15"/>
                  </a:cxn>
                  <a:cxn ang="0">
                    <a:pos x="T17" y="T19"/>
                  </a:cxn>
                </a:cxnLst>
                <a:rect l="0" t="0" r="r" b="b"/>
                <a:pathLst>
                  <a:path w="161" h="164">
                    <a:moveTo>
                      <a:pt x="107" y="20"/>
                    </a:moveTo>
                    <a:lnTo>
                      <a:pt x="96" y="20"/>
                    </a:lnTo>
                    <a:lnTo>
                      <a:pt x="96" y="56"/>
                    </a:lnTo>
                    <a:lnTo>
                      <a:pt x="107" y="56"/>
                    </a:lnTo>
                    <a:lnTo>
                      <a:pt x="107"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2" name="Freeform 631"/>
              <p:cNvSpPr/>
              <p:nvPr/>
            </p:nvSpPr>
            <p:spPr bwMode="auto">
              <a:xfrm>
                <a:off x="275" y="1435"/>
                <a:ext cx="161" cy="164"/>
              </a:xfrm>
              <a:custGeom>
                <a:gdLst>
                  <a:gd name="T0" fmla="+- 0 290 275"/>
                  <a:gd name="T1" fmla="*/ T0 w 161"/>
                  <a:gd name="T2" fmla="+- 0 1437 1435"/>
                  <a:gd name="T3" fmla="*/ 1437 h 164"/>
                  <a:gd name="T4" fmla="+- 0 289 275"/>
                  <a:gd name="T5" fmla="*/ T4 w 161"/>
                  <a:gd name="T6" fmla="+- 0 1439 1435"/>
                  <a:gd name="T7" fmla="*/ 1439 h 164"/>
                  <a:gd name="T8" fmla="+- 0 294 275"/>
                  <a:gd name="T9" fmla="*/ T8 w 161"/>
                  <a:gd name="T10" fmla="+- 0 1444 1435"/>
                  <a:gd name="T11" fmla="*/ 1444 h 164"/>
                  <a:gd name="T12" fmla="+- 0 298 275"/>
                  <a:gd name="T13" fmla="*/ T12 w 161"/>
                  <a:gd name="T14" fmla="+- 0 1448 1435"/>
                  <a:gd name="T15" fmla="*/ 1448 h 164"/>
                  <a:gd name="T16" fmla="+- 0 306 275"/>
                  <a:gd name="T17" fmla="*/ T16 w 161"/>
                  <a:gd name="T18" fmla="+- 0 1464 1435"/>
                  <a:gd name="T19" fmla="*/ 1464 h 164"/>
                  <a:gd name="T20" fmla="+- 0 307 275"/>
                  <a:gd name="T21" fmla="*/ T20 w 161"/>
                  <a:gd name="T22" fmla="+- 0 1466 1435"/>
                  <a:gd name="T23" fmla="*/ 1466 h 164"/>
                  <a:gd name="T24" fmla="+- 0 308 275"/>
                  <a:gd name="T25" fmla="*/ T24 w 161"/>
                  <a:gd name="T26" fmla="+- 0 1467 1435"/>
                  <a:gd name="T27" fmla="*/ 1467 h 164"/>
                  <a:gd name="T28" fmla="+- 0 308 275"/>
                  <a:gd name="T29" fmla="*/ T28 w 161"/>
                  <a:gd name="T30" fmla="+- 0 1467 1435"/>
                  <a:gd name="T31" fmla="*/ 1467 h 164"/>
                  <a:gd name="T32" fmla="+- 0 309 275"/>
                  <a:gd name="T33" fmla="*/ T32 w 161"/>
                  <a:gd name="T34" fmla="+- 0 1467 1435"/>
                  <a:gd name="T35" fmla="*/ 1467 h 164"/>
                  <a:gd name="T36" fmla="+- 0 310 275"/>
                  <a:gd name="T37" fmla="*/ T36 w 161"/>
                  <a:gd name="T38" fmla="+- 0 1468 1435"/>
                  <a:gd name="T39" fmla="*/ 1468 h 164"/>
                  <a:gd name="T40" fmla="+- 0 317 275"/>
                  <a:gd name="T41" fmla="*/ T40 w 161"/>
                  <a:gd name="T42" fmla="+- 0 1459 1435"/>
                  <a:gd name="T43" fmla="*/ 1459 h 164"/>
                  <a:gd name="T44" fmla="+- 0 317 275"/>
                  <a:gd name="T45" fmla="*/ T44 w 161"/>
                  <a:gd name="T46" fmla="+- 0 1455 1435"/>
                  <a:gd name="T47" fmla="*/ 1455 h 164"/>
                  <a:gd name="T48" fmla="+- 0 316 275"/>
                  <a:gd name="T49" fmla="*/ T48 w 161"/>
                  <a:gd name="T50" fmla="+- 0 1453 1435"/>
                  <a:gd name="T51" fmla="*/ 1453 h 164"/>
                  <a:gd name="T52" fmla="+- 0 311 275"/>
                  <a:gd name="T53" fmla="*/ T52 w 161"/>
                  <a:gd name="T54" fmla="+- 0 1447 1435"/>
                  <a:gd name="T55" fmla="*/ 1447 h 164"/>
                  <a:gd name="T56" fmla="+- 0 303 275"/>
                  <a:gd name="T57" fmla="*/ T56 w 161"/>
                  <a:gd name="T58" fmla="+- 0 1443 1435"/>
                  <a:gd name="T59" fmla="*/ 1443 h 164"/>
                  <a:gd name="T60" fmla="+- 0 290 275"/>
                  <a:gd name="T61" fmla="*/ T60 w 161"/>
                  <a:gd name="T62" fmla="+- 0 1437 1435"/>
                  <a:gd name="T63" fmla="*/ 1437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1" h="164">
                    <a:moveTo>
                      <a:pt x="15" y="2"/>
                    </a:moveTo>
                    <a:lnTo>
                      <a:pt x="14" y="4"/>
                    </a:lnTo>
                    <a:lnTo>
                      <a:pt x="19" y="9"/>
                    </a:lnTo>
                    <a:lnTo>
                      <a:pt x="23" y="13"/>
                    </a:lnTo>
                    <a:lnTo>
                      <a:pt x="31" y="29"/>
                    </a:lnTo>
                    <a:lnTo>
                      <a:pt x="32" y="31"/>
                    </a:lnTo>
                    <a:lnTo>
                      <a:pt x="33" y="32"/>
                    </a:lnTo>
                    <a:lnTo>
                      <a:pt x="34" y="32"/>
                    </a:lnTo>
                    <a:lnTo>
                      <a:pt x="35" y="33"/>
                    </a:lnTo>
                    <a:lnTo>
                      <a:pt x="42" y="24"/>
                    </a:lnTo>
                    <a:lnTo>
                      <a:pt x="42" y="20"/>
                    </a:lnTo>
                    <a:lnTo>
                      <a:pt x="41" y="18"/>
                    </a:lnTo>
                    <a:lnTo>
                      <a:pt x="36" y="12"/>
                    </a:lnTo>
                    <a:lnTo>
                      <a:pt x="28" y="8"/>
                    </a:lnTo>
                    <a:lnTo>
                      <a:pt x="1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3" name="Freeform 632"/>
              <p:cNvSpPr/>
              <p:nvPr/>
            </p:nvSpPr>
            <p:spPr bwMode="auto">
              <a:xfrm>
                <a:off x="275" y="1435"/>
                <a:ext cx="161" cy="164"/>
              </a:xfrm>
              <a:custGeom>
                <a:gdLst>
                  <a:gd name="T0" fmla="+- 0 409 275"/>
                  <a:gd name="T1" fmla="*/ T0 w 161"/>
                  <a:gd name="T2" fmla="+- 0 1435 1435"/>
                  <a:gd name="T3" fmla="*/ 1435 h 164"/>
                  <a:gd name="T4" fmla="+- 0 395 275"/>
                  <a:gd name="T5" fmla="*/ T4 w 161"/>
                  <a:gd name="T6" fmla="+- 0 1441 1435"/>
                  <a:gd name="T7" fmla="*/ 1441 h 164"/>
                  <a:gd name="T8" fmla="+- 0 371 275"/>
                  <a:gd name="T9" fmla="*/ T8 w 161"/>
                  <a:gd name="T10" fmla="+- 0 1448 1435"/>
                  <a:gd name="T11" fmla="*/ 1448 h 164"/>
                  <a:gd name="T12" fmla="+- 0 352 275"/>
                  <a:gd name="T13" fmla="*/ T12 w 161"/>
                  <a:gd name="T14" fmla="+- 0 1452 1435"/>
                  <a:gd name="T15" fmla="*/ 1452 h 164"/>
                  <a:gd name="T16" fmla="+- 0 329 275"/>
                  <a:gd name="T17" fmla="*/ T16 w 161"/>
                  <a:gd name="T18" fmla="+- 0 1456 1435"/>
                  <a:gd name="T19" fmla="*/ 1456 h 164"/>
                  <a:gd name="T20" fmla="+- 0 330 275"/>
                  <a:gd name="T21" fmla="*/ T20 w 161"/>
                  <a:gd name="T22" fmla="+- 0 1459 1435"/>
                  <a:gd name="T23" fmla="*/ 1459 h 164"/>
                  <a:gd name="T24" fmla="+- 0 347 275"/>
                  <a:gd name="T25" fmla="*/ T24 w 161"/>
                  <a:gd name="T26" fmla="+- 0 1458 1435"/>
                  <a:gd name="T27" fmla="*/ 1458 h 164"/>
                  <a:gd name="T28" fmla="+- 0 371 275"/>
                  <a:gd name="T29" fmla="*/ T28 w 161"/>
                  <a:gd name="T30" fmla="+- 0 1455 1435"/>
                  <a:gd name="T31" fmla="*/ 1455 h 164"/>
                  <a:gd name="T32" fmla="+- 0 382 275"/>
                  <a:gd name="T33" fmla="*/ T32 w 161"/>
                  <a:gd name="T34" fmla="+- 0 1455 1435"/>
                  <a:gd name="T35" fmla="*/ 1455 h 164"/>
                  <a:gd name="T36" fmla="+- 0 382 275"/>
                  <a:gd name="T37" fmla="*/ T36 w 161"/>
                  <a:gd name="T38" fmla="+- 0 1453 1435"/>
                  <a:gd name="T39" fmla="*/ 1453 h 164"/>
                  <a:gd name="T40" fmla="+- 0 409 275"/>
                  <a:gd name="T41" fmla="*/ T40 w 161"/>
                  <a:gd name="T42" fmla="+- 0 1448 1435"/>
                  <a:gd name="T43" fmla="*/ 1448 h 164"/>
                  <a:gd name="T44" fmla="+- 0 413 275"/>
                  <a:gd name="T45" fmla="*/ T44 w 161"/>
                  <a:gd name="T46" fmla="+- 0 1448 1435"/>
                  <a:gd name="T47" fmla="*/ 1448 h 164"/>
                  <a:gd name="T48" fmla="+- 0 421 275"/>
                  <a:gd name="T49" fmla="*/ T48 w 161"/>
                  <a:gd name="T50" fmla="+- 0 1448 1435"/>
                  <a:gd name="T51" fmla="*/ 1448 h 164"/>
                  <a:gd name="T52" fmla="+- 0 420 275"/>
                  <a:gd name="T53" fmla="*/ T52 w 161"/>
                  <a:gd name="T54" fmla="+- 0 1446 1435"/>
                  <a:gd name="T55" fmla="*/ 1446 h 164"/>
                  <a:gd name="T56" fmla="+- 0 409 275"/>
                  <a:gd name="T57" fmla="*/ T56 w 161"/>
                  <a:gd name="T58" fmla="+- 0 1435 1435"/>
                  <a:gd name="T59" fmla="*/ 143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1" h="164">
                    <a:moveTo>
                      <a:pt x="134" y="0"/>
                    </a:moveTo>
                    <a:lnTo>
                      <a:pt x="120" y="6"/>
                    </a:lnTo>
                    <a:lnTo>
                      <a:pt x="96" y="13"/>
                    </a:lnTo>
                    <a:lnTo>
                      <a:pt x="77" y="17"/>
                    </a:lnTo>
                    <a:lnTo>
                      <a:pt x="54" y="21"/>
                    </a:lnTo>
                    <a:lnTo>
                      <a:pt x="55" y="24"/>
                    </a:lnTo>
                    <a:lnTo>
                      <a:pt x="72" y="23"/>
                    </a:lnTo>
                    <a:lnTo>
                      <a:pt x="96" y="20"/>
                    </a:lnTo>
                    <a:lnTo>
                      <a:pt x="107" y="20"/>
                    </a:lnTo>
                    <a:lnTo>
                      <a:pt x="107" y="18"/>
                    </a:lnTo>
                    <a:lnTo>
                      <a:pt x="134" y="13"/>
                    </a:lnTo>
                    <a:lnTo>
                      <a:pt x="138" y="13"/>
                    </a:lnTo>
                    <a:lnTo>
                      <a:pt x="146" y="13"/>
                    </a:lnTo>
                    <a:lnTo>
                      <a:pt x="145" y="11"/>
                    </a:lnTo>
                    <a:lnTo>
                      <a:pt x="13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14" name="Freeform 633"/>
              <p:cNvSpPr/>
              <p:nvPr/>
            </p:nvSpPr>
            <p:spPr bwMode="auto">
              <a:xfrm>
                <a:off x="275" y="1435"/>
                <a:ext cx="161" cy="164"/>
              </a:xfrm>
              <a:custGeom>
                <a:gdLst>
                  <a:gd name="T0" fmla="+- 0 421 275"/>
                  <a:gd name="T1" fmla="*/ T0 w 161"/>
                  <a:gd name="T2" fmla="+- 0 1448 1435"/>
                  <a:gd name="T3" fmla="*/ 1448 h 164"/>
                  <a:gd name="T4" fmla="+- 0 413 275"/>
                  <a:gd name="T5" fmla="*/ T4 w 161"/>
                  <a:gd name="T6" fmla="+- 0 1448 1435"/>
                  <a:gd name="T7" fmla="*/ 1448 h 164"/>
                  <a:gd name="T8" fmla="+- 0 418 275"/>
                  <a:gd name="T9" fmla="*/ T8 w 161"/>
                  <a:gd name="T10" fmla="+- 0 1449 1435"/>
                  <a:gd name="T11" fmla="*/ 1449 h 164"/>
                  <a:gd name="T12" fmla="+- 0 419 275"/>
                  <a:gd name="T13" fmla="*/ T12 w 161"/>
                  <a:gd name="T14" fmla="+- 0 1449 1435"/>
                  <a:gd name="T15" fmla="*/ 1449 h 164"/>
                  <a:gd name="T16" fmla="+- 0 420 275"/>
                  <a:gd name="T17" fmla="*/ T16 w 161"/>
                  <a:gd name="T18" fmla="+- 0 1449 1435"/>
                  <a:gd name="T19" fmla="*/ 1449 h 164"/>
                  <a:gd name="T20" fmla="+- 0 421 275"/>
                  <a:gd name="T21" fmla="*/ T20 w 161"/>
                  <a:gd name="T22" fmla="+- 0 1448 1435"/>
                  <a:gd name="T23" fmla="*/ 1448 h 164"/>
                  <a:gd name="T24" fmla="+- 0 421 275"/>
                  <a:gd name="T25" fmla="*/ T24 w 161"/>
                  <a:gd name="T26" fmla="+- 0 1448 1435"/>
                  <a:gd name="T27" fmla="*/ 1448 h 164"/>
                </a:gdLst>
                <a:cxnLst>
                  <a:cxn ang="0">
                    <a:pos x="T1" y="T3"/>
                  </a:cxn>
                  <a:cxn ang="0">
                    <a:pos x="T5" y="T7"/>
                  </a:cxn>
                  <a:cxn ang="0">
                    <a:pos x="T9" y="T11"/>
                  </a:cxn>
                  <a:cxn ang="0">
                    <a:pos x="T13" y="T15"/>
                  </a:cxn>
                  <a:cxn ang="0">
                    <a:pos x="T17" y="T19"/>
                  </a:cxn>
                  <a:cxn ang="0">
                    <a:pos x="T21" y="T23"/>
                  </a:cxn>
                  <a:cxn ang="0">
                    <a:pos x="T25" y="T27"/>
                  </a:cxn>
                </a:cxnLst>
                <a:rect l="0" t="0" r="r" b="b"/>
                <a:pathLst>
                  <a:path w="161" h="164">
                    <a:moveTo>
                      <a:pt x="146" y="13"/>
                    </a:moveTo>
                    <a:lnTo>
                      <a:pt x="138" y="13"/>
                    </a:lnTo>
                    <a:lnTo>
                      <a:pt x="143" y="14"/>
                    </a:lnTo>
                    <a:lnTo>
                      <a:pt x="144" y="14"/>
                    </a:lnTo>
                    <a:lnTo>
                      <a:pt x="145" y="14"/>
                    </a:lnTo>
                    <a:lnTo>
                      <a:pt x="146"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grpSp>
        <p:nvGrpSpPr>
          <p:cNvPr id="2624" name="Group 634"/>
          <p:cNvGrpSpPr>
            <a:grpSpLocks noChangeAspect="1"/>
          </p:cNvGrpSpPr>
          <p:nvPr/>
        </p:nvGrpSpPr>
        <p:grpSpPr>
          <a:xfrm>
            <a:off x="7905857" y="2604119"/>
            <a:ext cx="1556710" cy="3965257"/>
            <a:chExt cx="1429" cy="3644"/>
          </a:xfrm>
        </p:grpSpPr>
        <p:grpSp>
          <p:nvGrpSpPr>
            <p:cNvPr id="2625" name="Group 635"/>
            <p:cNvGrpSpPr/>
            <p:nvPr/>
          </p:nvGrpSpPr>
          <p:grpSpPr>
            <a:xfrm>
              <a:off x="6" y="0"/>
              <a:ext cx="1418" cy="3644"/>
              <a:chOff x="6" y="0"/>
              <a:chExt cx="1418" cy="3644"/>
            </a:xfrm>
          </p:grpSpPr>
          <p:sp>
            <p:nvSpPr>
              <p:cNvPr id="2872" name="Freeform 636"/>
              <p:cNvSpPr/>
              <p:nvPr/>
            </p:nvSpPr>
            <p:spPr bwMode="auto">
              <a:xfrm>
                <a:off x="6" y="0"/>
                <a:ext cx="1418" cy="3644"/>
              </a:xfrm>
              <a:custGeom>
                <a:gdLst>
                  <a:gd name="T0" fmla="+- 0 1310 6"/>
                  <a:gd name="T1" fmla="*/ T0 w 1418"/>
                  <a:gd name="T2" fmla="*/ 0 h 3644"/>
                  <a:gd name="T3" fmla="+- 0 119 6"/>
                  <a:gd name="T4" fmla="*/ T3 w 1418"/>
                  <a:gd name="T5" fmla="*/ 0 h 3644"/>
                  <a:gd name="T6" fmla="+- 0 56 6"/>
                  <a:gd name="T7" fmla="*/ T6 w 1418"/>
                  <a:gd name="T8" fmla="*/ 20 h 3644"/>
                  <a:gd name="T9" fmla="+- 0 15 6"/>
                  <a:gd name="T10" fmla="*/ T9 w 1418"/>
                  <a:gd name="T11" fmla="*/ 69 h 3644"/>
                  <a:gd name="T12" fmla="+- 0 6 6"/>
                  <a:gd name="T13" fmla="*/ T12 w 1418"/>
                  <a:gd name="T14" fmla="*/ 3530 h 3644"/>
                  <a:gd name="T15" fmla="+- 0 8 6"/>
                  <a:gd name="T16" fmla="*/ T15 w 1418"/>
                  <a:gd name="T17" fmla="*/ 3553 h 3644"/>
                  <a:gd name="T18" fmla="+- 0 39 6"/>
                  <a:gd name="T19" fmla="*/ T18 w 1418"/>
                  <a:gd name="T20" fmla="*/ 3610 h 3644"/>
                  <a:gd name="T21" fmla="+- 0 96 6"/>
                  <a:gd name="T22" fmla="*/ T21 w 1418"/>
                  <a:gd name="T23" fmla="*/ 3641 h 3644"/>
                  <a:gd name="T24" fmla="+- 0 119 6"/>
                  <a:gd name="T25" fmla="*/ T24 w 1418"/>
                  <a:gd name="T26" fmla="*/ 3643 h 3644"/>
                  <a:gd name="T27" fmla="+- 0 1310 6"/>
                  <a:gd name="T28" fmla="*/ T27 w 1418"/>
                  <a:gd name="T29" fmla="*/ 3643 h 3644"/>
                  <a:gd name="T30" fmla="+- 0 1373 6"/>
                  <a:gd name="T31" fmla="*/ T30 w 1418"/>
                  <a:gd name="T32" fmla="*/ 3623 h 3644"/>
                  <a:gd name="T33" fmla="+- 0 1414 6"/>
                  <a:gd name="T34" fmla="*/ T33 w 1418"/>
                  <a:gd name="T35" fmla="*/ 3574 h 3644"/>
                  <a:gd name="T36" fmla="+- 0 1423 6"/>
                  <a:gd name="T37" fmla="*/ T36 w 1418"/>
                  <a:gd name="T38" fmla="*/ 113 h 3644"/>
                  <a:gd name="T39" fmla="+- 0 1421 6"/>
                  <a:gd name="T40" fmla="*/ T39 w 1418"/>
                  <a:gd name="T41" fmla="*/ 90 h 3644"/>
                  <a:gd name="T42" fmla="+- 0 1390 6"/>
                  <a:gd name="T43" fmla="*/ T42 w 1418"/>
                  <a:gd name="T44" fmla="*/ 33 h 3644"/>
                  <a:gd name="T45" fmla="+- 0 1332 6"/>
                  <a:gd name="T46" fmla="*/ T45 w 1418"/>
                  <a:gd name="T47" fmla="*/ 2 h 3644"/>
                  <a:gd name="T48" fmla="+- 0 1310 6"/>
                  <a:gd name="T49" fmla="*/ T48 w 1418"/>
                  <a:gd name="T50" fmla="*/ 0 h 3644"/>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 ang="0">
                    <a:pos x="T31" y="T32"/>
                  </a:cxn>
                  <a:cxn ang="0">
                    <a:pos x="T34" y="T35"/>
                  </a:cxn>
                  <a:cxn ang="0">
                    <a:pos x="T37" y="T38"/>
                  </a:cxn>
                  <a:cxn ang="0">
                    <a:pos x="T40" y="T41"/>
                  </a:cxn>
                  <a:cxn ang="0">
                    <a:pos x="T43" y="T44"/>
                  </a:cxn>
                  <a:cxn ang="0">
                    <a:pos x="T46" y="T47"/>
                  </a:cxn>
                  <a:cxn ang="0">
                    <a:pos x="T49" y="T50"/>
                  </a:cxn>
                </a:cxnLst>
                <a:rect l="0" t="0" r="r" b="b"/>
                <a:pathLst>
                  <a:path w="1418" h="3644">
                    <a:moveTo>
                      <a:pt x="1304" y="0"/>
                    </a:moveTo>
                    <a:lnTo>
                      <a:pt x="113" y="0"/>
                    </a:lnTo>
                    <a:lnTo>
                      <a:pt x="50" y="20"/>
                    </a:lnTo>
                    <a:lnTo>
                      <a:pt x="9" y="69"/>
                    </a:lnTo>
                    <a:lnTo>
                      <a:pt x="0" y="3530"/>
                    </a:lnTo>
                    <a:lnTo>
                      <a:pt x="2" y="3553"/>
                    </a:lnTo>
                    <a:lnTo>
                      <a:pt x="33" y="3610"/>
                    </a:lnTo>
                    <a:lnTo>
                      <a:pt x="90" y="3641"/>
                    </a:lnTo>
                    <a:lnTo>
                      <a:pt x="113" y="3643"/>
                    </a:lnTo>
                    <a:lnTo>
                      <a:pt x="1304" y="3643"/>
                    </a:lnTo>
                    <a:lnTo>
                      <a:pt x="1367" y="3623"/>
                    </a:lnTo>
                    <a:lnTo>
                      <a:pt x="1408" y="3574"/>
                    </a:lnTo>
                    <a:lnTo>
                      <a:pt x="1417" y="113"/>
                    </a:lnTo>
                    <a:lnTo>
                      <a:pt x="1415" y="90"/>
                    </a:lnTo>
                    <a:lnTo>
                      <a:pt x="1384" y="33"/>
                    </a:lnTo>
                    <a:lnTo>
                      <a:pt x="1326" y="2"/>
                    </a:lnTo>
                    <a:lnTo>
                      <a:pt x="1304" y="0"/>
                    </a:lnTo>
                    <a:close/>
                  </a:path>
                </a:pathLst>
              </a:custGeom>
              <a:solidFill>
                <a:srgbClr val="FADC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26" name="Group 637"/>
            <p:cNvGrpSpPr/>
            <p:nvPr/>
          </p:nvGrpSpPr>
          <p:grpSpPr>
            <a:xfrm>
              <a:off x="6" y="497"/>
              <a:ext cx="1418" cy="2"/>
              <a:chOff x="6" y="497"/>
              <a:chExt cx="1418" cy="2"/>
            </a:xfrm>
          </p:grpSpPr>
          <p:sp>
            <p:nvSpPr>
              <p:cNvPr id="2871" name="Freeform 638"/>
              <p:cNvSpPr/>
              <p:nvPr/>
            </p:nvSpPr>
            <p:spPr bwMode="auto">
              <a:xfrm>
                <a:off x="6" y="49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687" name="Picture 639"/>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0" y="1003"/>
                <a:ext cx="1429" cy="59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27" name="Group 640"/>
            <p:cNvGrpSpPr/>
            <p:nvPr/>
          </p:nvGrpSpPr>
          <p:grpSpPr>
            <a:xfrm>
              <a:off x="6" y="1720"/>
              <a:ext cx="1418" cy="2"/>
              <a:chOff x="6" y="1720"/>
              <a:chExt cx="1418" cy="2"/>
            </a:xfrm>
          </p:grpSpPr>
          <p:sp>
            <p:nvSpPr>
              <p:cNvPr id="2870" name="Freeform 641"/>
              <p:cNvSpPr/>
              <p:nvPr/>
            </p:nvSpPr>
            <p:spPr bwMode="auto">
              <a:xfrm>
                <a:off x="6" y="1720"/>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28" name="Group 642"/>
            <p:cNvGrpSpPr/>
            <p:nvPr/>
          </p:nvGrpSpPr>
          <p:grpSpPr>
            <a:xfrm>
              <a:off x="6" y="2112"/>
              <a:ext cx="1418" cy="2"/>
              <a:chOff x="6" y="2112"/>
              <a:chExt cx="1418" cy="2"/>
            </a:xfrm>
          </p:grpSpPr>
          <p:sp>
            <p:nvSpPr>
              <p:cNvPr id="2869" name="Freeform 643"/>
              <p:cNvSpPr/>
              <p:nvPr/>
            </p:nvSpPr>
            <p:spPr bwMode="auto">
              <a:xfrm>
                <a:off x="6" y="2112"/>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26">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29" name="Group 644"/>
            <p:cNvGrpSpPr/>
            <p:nvPr/>
          </p:nvGrpSpPr>
          <p:grpSpPr>
            <a:xfrm>
              <a:off x="6" y="2503"/>
              <a:ext cx="1418" cy="2"/>
              <a:chOff x="6" y="2503"/>
              <a:chExt cx="1418" cy="2"/>
            </a:xfrm>
          </p:grpSpPr>
          <p:sp>
            <p:nvSpPr>
              <p:cNvPr id="2868" name="Freeform 645"/>
              <p:cNvSpPr/>
              <p:nvPr/>
            </p:nvSpPr>
            <p:spPr bwMode="auto">
              <a:xfrm>
                <a:off x="6" y="2503"/>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0" name="Group 646"/>
            <p:cNvGrpSpPr/>
            <p:nvPr/>
          </p:nvGrpSpPr>
          <p:grpSpPr>
            <a:xfrm>
              <a:off x="6" y="2927"/>
              <a:ext cx="1418" cy="2"/>
              <a:chOff x="6" y="2927"/>
              <a:chExt cx="1418" cy="2"/>
            </a:xfrm>
          </p:grpSpPr>
          <p:sp>
            <p:nvSpPr>
              <p:cNvPr id="2867" name="Freeform 647"/>
              <p:cNvSpPr/>
              <p:nvPr/>
            </p:nvSpPr>
            <p:spPr bwMode="auto">
              <a:xfrm>
                <a:off x="6" y="292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1" name="Group 648"/>
            <p:cNvGrpSpPr/>
            <p:nvPr/>
          </p:nvGrpSpPr>
          <p:grpSpPr>
            <a:xfrm>
              <a:off x="6" y="3287"/>
              <a:ext cx="1418" cy="2"/>
              <a:chOff x="6" y="3287"/>
              <a:chExt cx="1418" cy="2"/>
            </a:xfrm>
          </p:grpSpPr>
          <p:sp>
            <p:nvSpPr>
              <p:cNvPr id="2866" name="Freeform 649"/>
              <p:cNvSpPr/>
              <p:nvPr/>
            </p:nvSpPr>
            <p:spPr bwMode="auto">
              <a:xfrm>
                <a:off x="6" y="328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63">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2" name="Group 650"/>
            <p:cNvGrpSpPr/>
            <p:nvPr/>
          </p:nvGrpSpPr>
          <p:grpSpPr>
            <a:xfrm>
              <a:off x="67" y="170"/>
              <a:ext cx="169" cy="166"/>
              <a:chOff x="67" y="170"/>
              <a:chExt cx="169" cy="166"/>
            </a:xfrm>
          </p:grpSpPr>
          <p:sp>
            <p:nvSpPr>
              <p:cNvPr id="2859" name="Freeform 651"/>
              <p:cNvSpPr/>
              <p:nvPr/>
            </p:nvSpPr>
            <p:spPr bwMode="auto">
              <a:xfrm>
                <a:off x="67" y="170"/>
                <a:ext cx="169" cy="166"/>
              </a:xfrm>
              <a:custGeom>
                <a:gdLst>
                  <a:gd name="T0" fmla="+- 0 156 67"/>
                  <a:gd name="T1" fmla="*/ T0 w 169"/>
                  <a:gd name="T2" fmla="+- 0 287 170"/>
                  <a:gd name="T3" fmla="*/ 287 h 166"/>
                  <a:gd name="T4" fmla="+- 0 145 67"/>
                  <a:gd name="T5" fmla="*/ T4 w 169"/>
                  <a:gd name="T6" fmla="+- 0 287 170"/>
                  <a:gd name="T7" fmla="*/ 287 h 166"/>
                  <a:gd name="T8" fmla="+- 0 145 67"/>
                  <a:gd name="T9" fmla="*/ T8 w 169"/>
                  <a:gd name="T10" fmla="+- 0 314 170"/>
                  <a:gd name="T11" fmla="*/ 314 h 166"/>
                  <a:gd name="T12" fmla="+- 0 144 67"/>
                  <a:gd name="T13" fmla="*/ T12 w 169"/>
                  <a:gd name="T14" fmla="+- 0 336 170"/>
                  <a:gd name="T15" fmla="*/ 336 h 166"/>
                  <a:gd name="T16" fmla="+- 0 157 67"/>
                  <a:gd name="T17" fmla="*/ T16 w 169"/>
                  <a:gd name="T18" fmla="+- 0 330 170"/>
                  <a:gd name="T19" fmla="*/ 330 h 166"/>
                  <a:gd name="T20" fmla="+- 0 156 67"/>
                  <a:gd name="T21" fmla="*/ T20 w 169"/>
                  <a:gd name="T22" fmla="+- 0 314 170"/>
                  <a:gd name="T23" fmla="*/ 314 h 166"/>
                  <a:gd name="T24" fmla="+- 0 156 67"/>
                  <a:gd name="T25" fmla="*/ T24 w 169"/>
                  <a:gd name="T26" fmla="+- 0 287 170"/>
                  <a:gd name="T27" fmla="*/ 287 h 166"/>
                </a:gdLst>
                <a:cxnLst>
                  <a:cxn ang="0">
                    <a:pos x="T1" y="T3"/>
                  </a:cxn>
                  <a:cxn ang="0">
                    <a:pos x="T5" y="T7"/>
                  </a:cxn>
                  <a:cxn ang="0">
                    <a:pos x="T9" y="T11"/>
                  </a:cxn>
                  <a:cxn ang="0">
                    <a:pos x="T13" y="T15"/>
                  </a:cxn>
                  <a:cxn ang="0">
                    <a:pos x="T17" y="T19"/>
                  </a:cxn>
                  <a:cxn ang="0">
                    <a:pos x="T21" y="T23"/>
                  </a:cxn>
                  <a:cxn ang="0">
                    <a:pos x="T25" y="T27"/>
                  </a:cxn>
                </a:cxnLst>
                <a:rect l="0" t="0" r="r" b="b"/>
                <a:pathLst>
                  <a:path w="169" h="166">
                    <a:moveTo>
                      <a:pt x="89" y="117"/>
                    </a:moveTo>
                    <a:lnTo>
                      <a:pt x="78" y="117"/>
                    </a:lnTo>
                    <a:lnTo>
                      <a:pt x="78" y="144"/>
                    </a:lnTo>
                    <a:lnTo>
                      <a:pt x="77" y="166"/>
                    </a:lnTo>
                    <a:lnTo>
                      <a:pt x="90" y="160"/>
                    </a:lnTo>
                    <a:lnTo>
                      <a:pt x="89" y="144"/>
                    </a:lnTo>
                    <a:lnTo>
                      <a:pt x="89" y="1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0" name="Freeform 652"/>
              <p:cNvSpPr/>
              <p:nvPr/>
            </p:nvSpPr>
            <p:spPr bwMode="auto">
              <a:xfrm>
                <a:off x="67" y="170"/>
                <a:ext cx="169" cy="166"/>
              </a:xfrm>
              <a:custGeom>
                <a:gdLst>
                  <a:gd name="T0" fmla="+- 0 156 67"/>
                  <a:gd name="T1" fmla="*/ T0 w 169"/>
                  <a:gd name="T2" fmla="+- 0 214 170"/>
                  <a:gd name="T3" fmla="*/ 214 h 166"/>
                  <a:gd name="T4" fmla="+- 0 134 67"/>
                  <a:gd name="T5" fmla="*/ T4 w 169"/>
                  <a:gd name="T6" fmla="+- 0 214 170"/>
                  <a:gd name="T7" fmla="*/ 214 h 166"/>
                  <a:gd name="T8" fmla="+- 0 132 67"/>
                  <a:gd name="T9" fmla="*/ T8 w 169"/>
                  <a:gd name="T10" fmla="+- 0 220 170"/>
                  <a:gd name="T11" fmla="*/ 220 h 166"/>
                  <a:gd name="T12" fmla="+- 0 125 67"/>
                  <a:gd name="T13" fmla="*/ T12 w 169"/>
                  <a:gd name="T14" fmla="+- 0 232 170"/>
                  <a:gd name="T15" fmla="*/ 232 h 166"/>
                  <a:gd name="T16" fmla="+- 0 110 67"/>
                  <a:gd name="T17" fmla="*/ T16 w 169"/>
                  <a:gd name="T18" fmla="+- 0 256 170"/>
                  <a:gd name="T19" fmla="*/ 256 h 166"/>
                  <a:gd name="T20" fmla="+- 0 97 67"/>
                  <a:gd name="T21" fmla="*/ T20 w 169"/>
                  <a:gd name="T22" fmla="+- 0 272 170"/>
                  <a:gd name="T23" fmla="*/ 272 h 166"/>
                  <a:gd name="T24" fmla="+- 0 84 67"/>
                  <a:gd name="T25" fmla="*/ T24 w 169"/>
                  <a:gd name="T26" fmla="+- 0 285 170"/>
                  <a:gd name="T27" fmla="*/ 285 h 166"/>
                  <a:gd name="T28" fmla="+- 0 69 67"/>
                  <a:gd name="T29" fmla="*/ T28 w 169"/>
                  <a:gd name="T30" fmla="+- 0 300 170"/>
                  <a:gd name="T31" fmla="*/ 300 h 166"/>
                  <a:gd name="T32" fmla="+- 0 67 67"/>
                  <a:gd name="T33" fmla="*/ T32 w 169"/>
                  <a:gd name="T34" fmla="+- 0 301 170"/>
                  <a:gd name="T35" fmla="*/ 301 h 166"/>
                  <a:gd name="T36" fmla="+- 0 120 67"/>
                  <a:gd name="T37" fmla="*/ T36 w 169"/>
                  <a:gd name="T38" fmla="+- 0 257 170"/>
                  <a:gd name="T39" fmla="*/ 257 h 166"/>
                  <a:gd name="T40" fmla="+- 0 145 67"/>
                  <a:gd name="T41" fmla="*/ T40 w 169"/>
                  <a:gd name="T42" fmla="+- 0 219 170"/>
                  <a:gd name="T43" fmla="*/ 219 h 166"/>
                  <a:gd name="T44" fmla="+- 0 156 67"/>
                  <a:gd name="T45" fmla="*/ T44 w 169"/>
                  <a:gd name="T46" fmla="+- 0 219 170"/>
                  <a:gd name="T47" fmla="*/ 219 h 166"/>
                  <a:gd name="T48" fmla="+- 0 156 67"/>
                  <a:gd name="T49" fmla="*/ T48 w 169"/>
                  <a:gd name="T50" fmla="+- 0 214 170"/>
                  <a:gd name="T51" fmla="*/ 214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9" h="166">
                    <a:moveTo>
                      <a:pt x="89" y="44"/>
                    </a:moveTo>
                    <a:lnTo>
                      <a:pt x="67" y="44"/>
                    </a:lnTo>
                    <a:lnTo>
                      <a:pt x="65" y="50"/>
                    </a:lnTo>
                    <a:lnTo>
                      <a:pt x="58" y="62"/>
                    </a:lnTo>
                    <a:lnTo>
                      <a:pt x="43" y="86"/>
                    </a:lnTo>
                    <a:lnTo>
                      <a:pt x="30" y="102"/>
                    </a:lnTo>
                    <a:lnTo>
                      <a:pt x="17" y="115"/>
                    </a:lnTo>
                    <a:lnTo>
                      <a:pt x="2" y="130"/>
                    </a:lnTo>
                    <a:lnTo>
                      <a:pt x="0" y="131"/>
                    </a:lnTo>
                    <a:lnTo>
                      <a:pt x="53" y="87"/>
                    </a:lnTo>
                    <a:lnTo>
                      <a:pt x="78" y="49"/>
                    </a:lnTo>
                    <a:lnTo>
                      <a:pt x="89" y="49"/>
                    </a:lnTo>
                    <a:lnTo>
                      <a:pt x="89"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1" name="Freeform 653"/>
              <p:cNvSpPr/>
              <p:nvPr/>
            </p:nvSpPr>
            <p:spPr bwMode="auto">
              <a:xfrm>
                <a:off x="67" y="170"/>
                <a:ext cx="169" cy="166"/>
              </a:xfrm>
              <a:custGeom>
                <a:gdLst>
                  <a:gd name="T0" fmla="+- 0 163 67"/>
                  <a:gd name="T1" fmla="*/ T0 w 169"/>
                  <a:gd name="T2" fmla="+- 0 214 170"/>
                  <a:gd name="T3" fmla="*/ 214 h 166"/>
                  <a:gd name="T4" fmla="+- 0 159 67"/>
                  <a:gd name="T5" fmla="*/ T4 w 169"/>
                  <a:gd name="T6" fmla="+- 0 214 170"/>
                  <a:gd name="T7" fmla="*/ 214 h 166"/>
                  <a:gd name="T8" fmla="+- 0 162 67"/>
                  <a:gd name="T9" fmla="*/ T8 w 169"/>
                  <a:gd name="T10" fmla="+- 0 222 170"/>
                  <a:gd name="T11" fmla="*/ 222 h 166"/>
                  <a:gd name="T12" fmla="+- 0 204 67"/>
                  <a:gd name="T13" fmla="*/ T12 w 169"/>
                  <a:gd name="T14" fmla="+- 0 283 170"/>
                  <a:gd name="T15" fmla="*/ 283 h 166"/>
                  <a:gd name="T16" fmla="+- 0 217 67"/>
                  <a:gd name="T17" fmla="*/ T16 w 169"/>
                  <a:gd name="T18" fmla="+- 0 294 170"/>
                  <a:gd name="T19" fmla="*/ 294 h 166"/>
                  <a:gd name="T20" fmla="+- 0 219 67"/>
                  <a:gd name="T21" fmla="*/ T20 w 169"/>
                  <a:gd name="T22" fmla="+- 0 291 170"/>
                  <a:gd name="T23" fmla="*/ 291 h 166"/>
                  <a:gd name="T24" fmla="+- 0 221 67"/>
                  <a:gd name="T25" fmla="*/ T24 w 169"/>
                  <a:gd name="T26" fmla="+- 0 289 170"/>
                  <a:gd name="T27" fmla="*/ 289 h 166"/>
                  <a:gd name="T28" fmla="+- 0 223 67"/>
                  <a:gd name="T29" fmla="*/ T28 w 169"/>
                  <a:gd name="T30" fmla="+- 0 288 170"/>
                  <a:gd name="T31" fmla="*/ 288 h 166"/>
                  <a:gd name="T32" fmla="+- 0 225 67"/>
                  <a:gd name="T33" fmla="*/ T32 w 169"/>
                  <a:gd name="T34" fmla="+- 0 287 170"/>
                  <a:gd name="T35" fmla="*/ 287 h 166"/>
                  <a:gd name="T36" fmla="+- 0 229 67"/>
                  <a:gd name="T37" fmla="*/ T36 w 169"/>
                  <a:gd name="T38" fmla="+- 0 286 170"/>
                  <a:gd name="T39" fmla="*/ 286 h 166"/>
                  <a:gd name="T40" fmla="+- 0 235 67"/>
                  <a:gd name="T41" fmla="*/ T40 w 169"/>
                  <a:gd name="T42" fmla="+- 0 285 170"/>
                  <a:gd name="T43" fmla="*/ 285 h 166"/>
                  <a:gd name="T44" fmla="+- 0 236 67"/>
                  <a:gd name="T45" fmla="*/ T44 w 169"/>
                  <a:gd name="T46" fmla="+- 0 283 170"/>
                  <a:gd name="T47" fmla="*/ 283 h 166"/>
                  <a:gd name="T48" fmla="+- 0 182 67"/>
                  <a:gd name="T49" fmla="*/ T48 w 169"/>
                  <a:gd name="T50" fmla="+- 0 245 170"/>
                  <a:gd name="T51" fmla="*/ 245 h 166"/>
                  <a:gd name="T52" fmla="+- 0 168 67"/>
                  <a:gd name="T53" fmla="*/ T52 w 169"/>
                  <a:gd name="T54" fmla="+- 0 223 170"/>
                  <a:gd name="T55" fmla="*/ 223 h 166"/>
                  <a:gd name="T56" fmla="+- 0 163 67"/>
                  <a:gd name="T57" fmla="*/ T56 w 169"/>
                  <a:gd name="T58" fmla="+- 0 214 170"/>
                  <a:gd name="T59" fmla="*/ 214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9" h="166">
                    <a:moveTo>
                      <a:pt x="96" y="44"/>
                    </a:moveTo>
                    <a:lnTo>
                      <a:pt x="92" y="44"/>
                    </a:lnTo>
                    <a:lnTo>
                      <a:pt x="95" y="52"/>
                    </a:lnTo>
                    <a:lnTo>
                      <a:pt x="137" y="113"/>
                    </a:lnTo>
                    <a:lnTo>
                      <a:pt x="150" y="124"/>
                    </a:lnTo>
                    <a:lnTo>
                      <a:pt x="152" y="121"/>
                    </a:lnTo>
                    <a:lnTo>
                      <a:pt x="154" y="119"/>
                    </a:lnTo>
                    <a:lnTo>
                      <a:pt x="156" y="118"/>
                    </a:lnTo>
                    <a:lnTo>
                      <a:pt x="158" y="117"/>
                    </a:lnTo>
                    <a:lnTo>
                      <a:pt x="162" y="116"/>
                    </a:lnTo>
                    <a:lnTo>
                      <a:pt x="168" y="115"/>
                    </a:lnTo>
                    <a:lnTo>
                      <a:pt x="169" y="113"/>
                    </a:lnTo>
                    <a:lnTo>
                      <a:pt x="115" y="75"/>
                    </a:lnTo>
                    <a:lnTo>
                      <a:pt x="101" y="53"/>
                    </a:lnTo>
                    <a:lnTo>
                      <a:pt x="96"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2" name="Freeform 654"/>
              <p:cNvSpPr/>
              <p:nvPr/>
            </p:nvSpPr>
            <p:spPr bwMode="auto">
              <a:xfrm>
                <a:off x="67" y="170"/>
                <a:ext cx="169" cy="166"/>
              </a:xfrm>
              <a:custGeom>
                <a:gdLst>
                  <a:gd name="T0" fmla="+- 0 183 67"/>
                  <a:gd name="T1" fmla="*/ T0 w 169"/>
                  <a:gd name="T2" fmla="+- 0 273 170"/>
                  <a:gd name="T3" fmla="*/ 273 h 166"/>
                  <a:gd name="T4" fmla="+- 0 173 67"/>
                  <a:gd name="T5" fmla="*/ T4 w 169"/>
                  <a:gd name="T6" fmla="+- 0 283 170"/>
                  <a:gd name="T7" fmla="*/ 283 h 166"/>
                  <a:gd name="T8" fmla="+- 0 103 67"/>
                  <a:gd name="T9" fmla="*/ T8 w 169"/>
                  <a:gd name="T10" fmla="+- 0 283 170"/>
                  <a:gd name="T11" fmla="*/ 283 h 166"/>
                  <a:gd name="T12" fmla="+- 0 111 67"/>
                  <a:gd name="T13" fmla="*/ T12 w 169"/>
                  <a:gd name="T14" fmla="+- 0 291 170"/>
                  <a:gd name="T15" fmla="*/ 291 h 166"/>
                  <a:gd name="T16" fmla="+- 0 114 67"/>
                  <a:gd name="T17" fmla="*/ T16 w 169"/>
                  <a:gd name="T18" fmla="+- 0 290 170"/>
                  <a:gd name="T19" fmla="*/ 290 h 166"/>
                  <a:gd name="T20" fmla="+- 0 119 67"/>
                  <a:gd name="T21" fmla="*/ T20 w 169"/>
                  <a:gd name="T22" fmla="+- 0 289 170"/>
                  <a:gd name="T23" fmla="*/ 289 h 166"/>
                  <a:gd name="T24" fmla="+- 0 126 67"/>
                  <a:gd name="T25" fmla="*/ T24 w 169"/>
                  <a:gd name="T26" fmla="+- 0 287 170"/>
                  <a:gd name="T27" fmla="*/ 287 h 166"/>
                  <a:gd name="T28" fmla="+- 0 156 67"/>
                  <a:gd name="T29" fmla="*/ T28 w 169"/>
                  <a:gd name="T30" fmla="+- 0 287 170"/>
                  <a:gd name="T31" fmla="*/ 287 h 166"/>
                  <a:gd name="T32" fmla="+- 0 195 67"/>
                  <a:gd name="T33" fmla="*/ T32 w 169"/>
                  <a:gd name="T34" fmla="+- 0 287 170"/>
                  <a:gd name="T35" fmla="*/ 287 h 166"/>
                  <a:gd name="T36" fmla="+- 0 196 67"/>
                  <a:gd name="T37" fmla="*/ T36 w 169"/>
                  <a:gd name="T38" fmla="+- 0 286 170"/>
                  <a:gd name="T39" fmla="*/ 286 h 166"/>
                  <a:gd name="T40" fmla="+- 0 195 67"/>
                  <a:gd name="T41" fmla="*/ T40 w 169"/>
                  <a:gd name="T42" fmla="+- 0 285 170"/>
                  <a:gd name="T43" fmla="*/ 285 h 166"/>
                  <a:gd name="T44" fmla="+- 0 193 67"/>
                  <a:gd name="T45" fmla="*/ T44 w 169"/>
                  <a:gd name="T46" fmla="+- 0 283 170"/>
                  <a:gd name="T47" fmla="*/ 283 h 166"/>
                  <a:gd name="T48" fmla="+- 0 183 67"/>
                  <a:gd name="T49" fmla="*/ T48 w 169"/>
                  <a:gd name="T50" fmla="+- 0 273 170"/>
                  <a:gd name="T51" fmla="*/ 273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9" h="166">
                    <a:moveTo>
                      <a:pt x="116" y="103"/>
                    </a:moveTo>
                    <a:lnTo>
                      <a:pt x="106" y="113"/>
                    </a:lnTo>
                    <a:lnTo>
                      <a:pt x="36" y="113"/>
                    </a:lnTo>
                    <a:lnTo>
                      <a:pt x="44" y="121"/>
                    </a:lnTo>
                    <a:lnTo>
                      <a:pt x="47" y="120"/>
                    </a:lnTo>
                    <a:lnTo>
                      <a:pt x="52" y="119"/>
                    </a:lnTo>
                    <a:lnTo>
                      <a:pt x="59" y="117"/>
                    </a:lnTo>
                    <a:lnTo>
                      <a:pt x="89" y="117"/>
                    </a:lnTo>
                    <a:lnTo>
                      <a:pt x="128" y="117"/>
                    </a:lnTo>
                    <a:lnTo>
                      <a:pt x="129" y="116"/>
                    </a:lnTo>
                    <a:lnTo>
                      <a:pt x="128" y="115"/>
                    </a:lnTo>
                    <a:lnTo>
                      <a:pt x="126" y="113"/>
                    </a:lnTo>
                    <a:lnTo>
                      <a:pt x="116" y="10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3" name="Freeform 655"/>
              <p:cNvSpPr/>
              <p:nvPr/>
            </p:nvSpPr>
            <p:spPr bwMode="auto">
              <a:xfrm>
                <a:off x="67" y="170"/>
                <a:ext cx="169" cy="166"/>
              </a:xfrm>
              <a:custGeom>
                <a:gdLst>
                  <a:gd name="T0" fmla="+- 0 156 67"/>
                  <a:gd name="T1" fmla="*/ T0 w 169"/>
                  <a:gd name="T2" fmla="+- 0 219 170"/>
                  <a:gd name="T3" fmla="*/ 219 h 166"/>
                  <a:gd name="T4" fmla="+- 0 145 67"/>
                  <a:gd name="T5" fmla="*/ T4 w 169"/>
                  <a:gd name="T6" fmla="+- 0 219 170"/>
                  <a:gd name="T7" fmla="*/ 219 h 166"/>
                  <a:gd name="T8" fmla="+- 0 145 67"/>
                  <a:gd name="T9" fmla="*/ T8 w 169"/>
                  <a:gd name="T10" fmla="+- 0 283 170"/>
                  <a:gd name="T11" fmla="*/ 283 h 166"/>
                  <a:gd name="T12" fmla="+- 0 156 67"/>
                  <a:gd name="T13" fmla="*/ T12 w 169"/>
                  <a:gd name="T14" fmla="+- 0 283 170"/>
                  <a:gd name="T15" fmla="*/ 283 h 166"/>
                  <a:gd name="T16" fmla="+- 0 156 67"/>
                  <a:gd name="T17" fmla="*/ T16 w 169"/>
                  <a:gd name="T18" fmla="+- 0 219 170"/>
                  <a:gd name="T19" fmla="*/ 219 h 166"/>
                </a:gdLst>
                <a:cxnLst>
                  <a:cxn ang="0">
                    <a:pos x="T1" y="T3"/>
                  </a:cxn>
                  <a:cxn ang="0">
                    <a:pos x="T5" y="T7"/>
                  </a:cxn>
                  <a:cxn ang="0">
                    <a:pos x="T9" y="T11"/>
                  </a:cxn>
                  <a:cxn ang="0">
                    <a:pos x="T13" y="T15"/>
                  </a:cxn>
                  <a:cxn ang="0">
                    <a:pos x="T17" y="T19"/>
                  </a:cxn>
                </a:cxnLst>
                <a:rect l="0" t="0" r="r" b="b"/>
                <a:pathLst>
                  <a:path w="169" h="166">
                    <a:moveTo>
                      <a:pt x="89" y="49"/>
                    </a:moveTo>
                    <a:lnTo>
                      <a:pt x="78" y="49"/>
                    </a:lnTo>
                    <a:lnTo>
                      <a:pt x="78" y="113"/>
                    </a:lnTo>
                    <a:lnTo>
                      <a:pt x="89" y="113"/>
                    </a:lnTo>
                    <a:lnTo>
                      <a:pt x="89"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4" name="Freeform 656"/>
              <p:cNvSpPr/>
              <p:nvPr/>
            </p:nvSpPr>
            <p:spPr bwMode="auto">
              <a:xfrm>
                <a:off x="67" y="170"/>
                <a:ext cx="169" cy="166"/>
              </a:xfrm>
              <a:custGeom>
                <a:gdLst>
                  <a:gd name="T0" fmla="+- 0 213 67"/>
                  <a:gd name="T1" fmla="*/ T0 w 169"/>
                  <a:gd name="T2" fmla="+- 0 198 170"/>
                  <a:gd name="T3" fmla="*/ 198 h 166"/>
                  <a:gd name="T4" fmla="+- 0 203 67"/>
                  <a:gd name="T5" fmla="*/ T4 w 169"/>
                  <a:gd name="T6" fmla="+- 0 209 170"/>
                  <a:gd name="T7" fmla="*/ 209 h 166"/>
                  <a:gd name="T8" fmla="+- 0 72 67"/>
                  <a:gd name="T9" fmla="*/ T8 w 169"/>
                  <a:gd name="T10" fmla="+- 0 209 170"/>
                  <a:gd name="T11" fmla="*/ 209 h 166"/>
                  <a:gd name="T12" fmla="+- 0 79 67"/>
                  <a:gd name="T13" fmla="*/ T12 w 169"/>
                  <a:gd name="T14" fmla="+- 0 217 170"/>
                  <a:gd name="T15" fmla="*/ 217 h 166"/>
                  <a:gd name="T16" fmla="+- 0 85 67"/>
                  <a:gd name="T17" fmla="*/ T16 w 169"/>
                  <a:gd name="T18" fmla="+- 0 215 170"/>
                  <a:gd name="T19" fmla="*/ 215 h 166"/>
                  <a:gd name="T20" fmla="+- 0 92 67"/>
                  <a:gd name="T21" fmla="*/ T20 w 169"/>
                  <a:gd name="T22" fmla="+- 0 214 170"/>
                  <a:gd name="T23" fmla="*/ 214 h 166"/>
                  <a:gd name="T24" fmla="+- 0 163 67"/>
                  <a:gd name="T25" fmla="*/ T24 w 169"/>
                  <a:gd name="T26" fmla="+- 0 214 170"/>
                  <a:gd name="T27" fmla="*/ 214 h 166"/>
                  <a:gd name="T28" fmla="+- 0 227 67"/>
                  <a:gd name="T29" fmla="*/ T28 w 169"/>
                  <a:gd name="T30" fmla="+- 0 213 170"/>
                  <a:gd name="T31" fmla="*/ 213 h 166"/>
                  <a:gd name="T32" fmla="+- 0 227 67"/>
                  <a:gd name="T33" fmla="*/ T32 w 169"/>
                  <a:gd name="T34" fmla="+- 0 213 170"/>
                  <a:gd name="T35" fmla="*/ 213 h 166"/>
                  <a:gd name="T36" fmla="+- 0 227 67"/>
                  <a:gd name="T37" fmla="*/ T36 w 169"/>
                  <a:gd name="T38" fmla="+- 0 212 170"/>
                  <a:gd name="T39" fmla="*/ 212 h 166"/>
                  <a:gd name="T40" fmla="+- 0 225 67"/>
                  <a:gd name="T41" fmla="*/ T40 w 169"/>
                  <a:gd name="T42" fmla="+- 0 210 170"/>
                  <a:gd name="T43" fmla="*/ 210 h 166"/>
                  <a:gd name="T44" fmla="+- 0 213 67"/>
                  <a:gd name="T45" fmla="*/ T44 w 169"/>
                  <a:gd name="T46" fmla="+- 0 198 170"/>
                  <a:gd name="T47" fmla="*/ 198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9" h="166">
                    <a:moveTo>
                      <a:pt x="146" y="28"/>
                    </a:moveTo>
                    <a:lnTo>
                      <a:pt x="136" y="39"/>
                    </a:lnTo>
                    <a:lnTo>
                      <a:pt x="5" y="39"/>
                    </a:lnTo>
                    <a:lnTo>
                      <a:pt x="12" y="47"/>
                    </a:lnTo>
                    <a:lnTo>
                      <a:pt x="18" y="45"/>
                    </a:lnTo>
                    <a:lnTo>
                      <a:pt x="25" y="44"/>
                    </a:lnTo>
                    <a:lnTo>
                      <a:pt x="96" y="44"/>
                    </a:lnTo>
                    <a:lnTo>
                      <a:pt x="160" y="43"/>
                    </a:lnTo>
                    <a:lnTo>
                      <a:pt x="160" y="42"/>
                    </a:lnTo>
                    <a:lnTo>
                      <a:pt x="158" y="40"/>
                    </a:lnTo>
                    <a:lnTo>
                      <a:pt x="146" y="2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5" name="Freeform 657"/>
              <p:cNvSpPr/>
              <p:nvPr/>
            </p:nvSpPr>
            <p:spPr bwMode="auto">
              <a:xfrm>
                <a:off x="67" y="170"/>
                <a:ext cx="169" cy="166"/>
              </a:xfrm>
              <a:custGeom>
                <a:gdLst>
                  <a:gd name="T0" fmla="+- 0 144 67"/>
                  <a:gd name="T1" fmla="*/ T0 w 169"/>
                  <a:gd name="T2" fmla="+- 0 170 170"/>
                  <a:gd name="T3" fmla="*/ 170 h 166"/>
                  <a:gd name="T4" fmla="+- 0 145 67"/>
                  <a:gd name="T5" fmla="*/ T4 w 169"/>
                  <a:gd name="T6" fmla="+- 0 193 170"/>
                  <a:gd name="T7" fmla="*/ 193 h 166"/>
                  <a:gd name="T8" fmla="+- 0 145 67"/>
                  <a:gd name="T9" fmla="*/ T8 w 169"/>
                  <a:gd name="T10" fmla="+- 0 209 170"/>
                  <a:gd name="T11" fmla="*/ 209 h 166"/>
                  <a:gd name="T12" fmla="+- 0 156 67"/>
                  <a:gd name="T13" fmla="*/ T12 w 169"/>
                  <a:gd name="T14" fmla="+- 0 209 170"/>
                  <a:gd name="T15" fmla="*/ 209 h 166"/>
                  <a:gd name="T16" fmla="+- 0 156 67"/>
                  <a:gd name="T17" fmla="*/ T16 w 169"/>
                  <a:gd name="T18" fmla="+- 0 183 170"/>
                  <a:gd name="T19" fmla="*/ 183 h 166"/>
                  <a:gd name="T20" fmla="+- 0 162 67"/>
                  <a:gd name="T21" fmla="*/ T20 w 169"/>
                  <a:gd name="T22" fmla="+- 0 179 170"/>
                  <a:gd name="T23" fmla="*/ 179 h 166"/>
                  <a:gd name="T24" fmla="+- 0 163 67"/>
                  <a:gd name="T25" fmla="*/ T24 w 169"/>
                  <a:gd name="T26" fmla="+- 0 179 170"/>
                  <a:gd name="T27" fmla="*/ 179 h 166"/>
                  <a:gd name="T28" fmla="+- 0 163 67"/>
                  <a:gd name="T29" fmla="*/ T28 w 169"/>
                  <a:gd name="T30" fmla="+- 0 178 170"/>
                  <a:gd name="T31" fmla="*/ 178 h 166"/>
                  <a:gd name="T32" fmla="+- 0 162 67"/>
                  <a:gd name="T33" fmla="*/ T32 w 169"/>
                  <a:gd name="T34" fmla="+- 0 177 170"/>
                  <a:gd name="T35" fmla="*/ 177 h 166"/>
                  <a:gd name="T36" fmla="+- 0 144 67"/>
                  <a:gd name="T37" fmla="*/ T36 w 169"/>
                  <a:gd name="T38" fmla="+- 0 170 170"/>
                  <a:gd name="T39" fmla="*/ 170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66">
                    <a:moveTo>
                      <a:pt x="77" y="0"/>
                    </a:moveTo>
                    <a:lnTo>
                      <a:pt x="78" y="23"/>
                    </a:lnTo>
                    <a:lnTo>
                      <a:pt x="78" y="39"/>
                    </a:lnTo>
                    <a:lnTo>
                      <a:pt x="89" y="39"/>
                    </a:lnTo>
                    <a:lnTo>
                      <a:pt x="89" y="13"/>
                    </a:lnTo>
                    <a:lnTo>
                      <a:pt x="95" y="9"/>
                    </a:lnTo>
                    <a:lnTo>
                      <a:pt x="96" y="9"/>
                    </a:lnTo>
                    <a:lnTo>
                      <a:pt x="96" y="8"/>
                    </a:lnTo>
                    <a:lnTo>
                      <a:pt x="95" y="7"/>
                    </a:lnTo>
                    <a:lnTo>
                      <a:pt x="7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3" name="Group 658"/>
            <p:cNvGrpSpPr/>
            <p:nvPr/>
          </p:nvGrpSpPr>
          <p:grpSpPr>
            <a:xfrm>
              <a:off x="244" y="169"/>
              <a:ext cx="172" cy="159"/>
              <a:chOff x="244" y="169"/>
              <a:chExt cx="172" cy="159"/>
            </a:xfrm>
          </p:grpSpPr>
          <p:sp>
            <p:nvSpPr>
              <p:cNvPr id="2847" name="Freeform 659"/>
              <p:cNvSpPr/>
              <p:nvPr/>
            </p:nvSpPr>
            <p:spPr bwMode="auto">
              <a:xfrm>
                <a:off x="244" y="169"/>
                <a:ext cx="172" cy="159"/>
              </a:xfrm>
              <a:custGeom>
                <a:gdLst>
                  <a:gd name="T0" fmla="+- 0 328 244"/>
                  <a:gd name="T1" fmla="*/ T0 w 172"/>
                  <a:gd name="T2" fmla="+- 0 247 169"/>
                  <a:gd name="T3" fmla="*/ 247 h 159"/>
                  <a:gd name="T4" fmla="+- 0 318 244"/>
                  <a:gd name="T5" fmla="*/ T4 w 172"/>
                  <a:gd name="T6" fmla="+- 0 247 169"/>
                  <a:gd name="T7" fmla="*/ 247 h 159"/>
                  <a:gd name="T8" fmla="+- 0 318 244"/>
                  <a:gd name="T9" fmla="*/ T8 w 172"/>
                  <a:gd name="T10" fmla="+- 0 317 169"/>
                  <a:gd name="T11" fmla="*/ 317 h 159"/>
                  <a:gd name="T12" fmla="+- 0 344 244"/>
                  <a:gd name="T13" fmla="*/ T12 w 172"/>
                  <a:gd name="T14" fmla="+- 0 328 169"/>
                  <a:gd name="T15" fmla="*/ 328 h 159"/>
                  <a:gd name="T16" fmla="+- 0 387 244"/>
                  <a:gd name="T17" fmla="*/ T16 w 172"/>
                  <a:gd name="T18" fmla="+- 0 327 169"/>
                  <a:gd name="T19" fmla="*/ 327 h 159"/>
                  <a:gd name="T20" fmla="+- 0 400 244"/>
                  <a:gd name="T21" fmla="*/ T20 w 172"/>
                  <a:gd name="T22" fmla="+- 0 327 169"/>
                  <a:gd name="T23" fmla="*/ 327 h 159"/>
                  <a:gd name="T24" fmla="+- 0 410 244"/>
                  <a:gd name="T25" fmla="*/ T24 w 172"/>
                  <a:gd name="T26" fmla="+- 0 324 169"/>
                  <a:gd name="T27" fmla="*/ 324 h 159"/>
                  <a:gd name="T28" fmla="+- 0 414 244"/>
                  <a:gd name="T29" fmla="*/ T28 w 172"/>
                  <a:gd name="T30" fmla="+- 0 320 169"/>
                  <a:gd name="T31" fmla="*/ 320 h 159"/>
                  <a:gd name="T32" fmla="+- 0 415 244"/>
                  <a:gd name="T33" fmla="*/ T32 w 172"/>
                  <a:gd name="T34" fmla="+- 0 317 169"/>
                  <a:gd name="T35" fmla="*/ 317 h 159"/>
                  <a:gd name="T36" fmla="+- 0 350 244"/>
                  <a:gd name="T37" fmla="*/ T36 w 172"/>
                  <a:gd name="T38" fmla="+- 0 317 169"/>
                  <a:gd name="T39" fmla="*/ 317 h 159"/>
                  <a:gd name="T40" fmla="+- 0 337 244"/>
                  <a:gd name="T41" fmla="*/ T40 w 172"/>
                  <a:gd name="T42" fmla="+- 0 317 169"/>
                  <a:gd name="T43" fmla="*/ 317 h 159"/>
                  <a:gd name="T44" fmla="+- 0 334 244"/>
                  <a:gd name="T45" fmla="*/ T44 w 172"/>
                  <a:gd name="T46" fmla="+- 0 316 169"/>
                  <a:gd name="T47" fmla="*/ 316 h 159"/>
                  <a:gd name="T48" fmla="+- 0 331 244"/>
                  <a:gd name="T49" fmla="*/ T48 w 172"/>
                  <a:gd name="T50" fmla="+- 0 315 169"/>
                  <a:gd name="T51" fmla="*/ 315 h 159"/>
                  <a:gd name="T52" fmla="+- 0 329 244"/>
                  <a:gd name="T53" fmla="*/ T52 w 172"/>
                  <a:gd name="T54" fmla="+- 0 314 169"/>
                  <a:gd name="T55" fmla="*/ 314 h 159"/>
                  <a:gd name="T56" fmla="+- 0 328 244"/>
                  <a:gd name="T57" fmla="*/ T56 w 172"/>
                  <a:gd name="T58" fmla="+- 0 313 169"/>
                  <a:gd name="T59" fmla="*/ 313 h 159"/>
                  <a:gd name="T60" fmla="+- 0 328 244"/>
                  <a:gd name="T61" fmla="*/ T60 w 172"/>
                  <a:gd name="T62" fmla="+- 0 311 169"/>
                  <a:gd name="T63" fmla="*/ 311 h 159"/>
                  <a:gd name="T64" fmla="+- 0 328 244"/>
                  <a:gd name="T65" fmla="*/ T64 w 172"/>
                  <a:gd name="T66" fmla="+- 0 247 169"/>
                  <a:gd name="T67" fmla="*/ 247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2" h="159">
                    <a:moveTo>
                      <a:pt x="84" y="78"/>
                    </a:moveTo>
                    <a:lnTo>
                      <a:pt x="74" y="78"/>
                    </a:lnTo>
                    <a:lnTo>
                      <a:pt x="74" y="148"/>
                    </a:lnTo>
                    <a:lnTo>
                      <a:pt x="100" y="159"/>
                    </a:lnTo>
                    <a:lnTo>
                      <a:pt x="143" y="158"/>
                    </a:lnTo>
                    <a:lnTo>
                      <a:pt x="156" y="158"/>
                    </a:lnTo>
                    <a:lnTo>
                      <a:pt x="166" y="155"/>
                    </a:lnTo>
                    <a:lnTo>
                      <a:pt x="170" y="151"/>
                    </a:lnTo>
                    <a:lnTo>
                      <a:pt x="171" y="148"/>
                    </a:lnTo>
                    <a:lnTo>
                      <a:pt x="106" y="148"/>
                    </a:lnTo>
                    <a:lnTo>
                      <a:pt x="93" y="148"/>
                    </a:lnTo>
                    <a:lnTo>
                      <a:pt x="90" y="147"/>
                    </a:lnTo>
                    <a:lnTo>
                      <a:pt x="87" y="146"/>
                    </a:lnTo>
                    <a:lnTo>
                      <a:pt x="85" y="145"/>
                    </a:lnTo>
                    <a:lnTo>
                      <a:pt x="84" y="144"/>
                    </a:lnTo>
                    <a:lnTo>
                      <a:pt x="84" y="142"/>
                    </a:lnTo>
                    <a:lnTo>
                      <a:pt x="84" y="7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8" name="Freeform 660"/>
              <p:cNvSpPr/>
              <p:nvPr/>
            </p:nvSpPr>
            <p:spPr bwMode="auto">
              <a:xfrm>
                <a:off x="244" y="169"/>
                <a:ext cx="172" cy="159"/>
              </a:xfrm>
              <a:custGeom>
                <a:gdLst>
                  <a:gd name="T0" fmla="+- 0 284 244"/>
                  <a:gd name="T1" fmla="*/ T0 w 172"/>
                  <a:gd name="T2" fmla="+- 0 235 169"/>
                  <a:gd name="T3" fmla="*/ 235 h 159"/>
                  <a:gd name="T4" fmla="+- 0 275 244"/>
                  <a:gd name="T5" fmla="*/ T4 w 172"/>
                  <a:gd name="T6" fmla="+- 0 235 169"/>
                  <a:gd name="T7" fmla="*/ 235 h 159"/>
                  <a:gd name="T8" fmla="+- 0 275 244"/>
                  <a:gd name="T9" fmla="*/ T8 w 172"/>
                  <a:gd name="T10" fmla="+- 0 297 169"/>
                  <a:gd name="T11" fmla="*/ 297 h 159"/>
                  <a:gd name="T12" fmla="+- 0 261 244"/>
                  <a:gd name="T13" fmla="*/ T12 w 172"/>
                  <a:gd name="T14" fmla="+- 0 301 169"/>
                  <a:gd name="T15" fmla="*/ 301 h 159"/>
                  <a:gd name="T16" fmla="+- 0 250 244"/>
                  <a:gd name="T17" fmla="*/ T16 w 172"/>
                  <a:gd name="T18" fmla="+- 0 305 169"/>
                  <a:gd name="T19" fmla="*/ 305 h 159"/>
                  <a:gd name="T20" fmla="+- 0 244 244"/>
                  <a:gd name="T21" fmla="*/ T20 w 172"/>
                  <a:gd name="T22" fmla="+- 0 306 169"/>
                  <a:gd name="T23" fmla="*/ 306 h 159"/>
                  <a:gd name="T24" fmla="+- 0 253 244"/>
                  <a:gd name="T25" fmla="*/ T24 w 172"/>
                  <a:gd name="T26" fmla="+- 0 319 169"/>
                  <a:gd name="T27" fmla="*/ 319 h 159"/>
                  <a:gd name="T28" fmla="+- 0 259 244"/>
                  <a:gd name="T29" fmla="*/ T28 w 172"/>
                  <a:gd name="T30" fmla="+- 0 314 169"/>
                  <a:gd name="T31" fmla="*/ 314 h 159"/>
                  <a:gd name="T32" fmla="+- 0 264 244"/>
                  <a:gd name="T33" fmla="*/ T32 w 172"/>
                  <a:gd name="T34" fmla="+- 0 310 169"/>
                  <a:gd name="T35" fmla="*/ 310 h 159"/>
                  <a:gd name="T36" fmla="+- 0 272 244"/>
                  <a:gd name="T37" fmla="*/ T36 w 172"/>
                  <a:gd name="T38" fmla="+- 0 306 169"/>
                  <a:gd name="T39" fmla="*/ 306 h 159"/>
                  <a:gd name="T40" fmla="+- 0 299 244"/>
                  <a:gd name="T41" fmla="*/ T40 w 172"/>
                  <a:gd name="T42" fmla="+- 0 293 169"/>
                  <a:gd name="T43" fmla="*/ 293 h 159"/>
                  <a:gd name="T44" fmla="+- 0 284 244"/>
                  <a:gd name="T45" fmla="*/ T44 w 172"/>
                  <a:gd name="T46" fmla="+- 0 293 169"/>
                  <a:gd name="T47" fmla="*/ 293 h 159"/>
                  <a:gd name="T48" fmla="+- 0 284 244"/>
                  <a:gd name="T49" fmla="*/ T48 w 172"/>
                  <a:gd name="T50" fmla="+- 0 235 169"/>
                  <a:gd name="T51" fmla="*/ 23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2" h="159">
                    <a:moveTo>
                      <a:pt x="40" y="66"/>
                    </a:moveTo>
                    <a:lnTo>
                      <a:pt x="31" y="66"/>
                    </a:lnTo>
                    <a:lnTo>
                      <a:pt x="31" y="128"/>
                    </a:lnTo>
                    <a:lnTo>
                      <a:pt x="17" y="132"/>
                    </a:lnTo>
                    <a:lnTo>
                      <a:pt x="6" y="136"/>
                    </a:lnTo>
                    <a:lnTo>
                      <a:pt x="0" y="137"/>
                    </a:lnTo>
                    <a:lnTo>
                      <a:pt x="9" y="150"/>
                    </a:lnTo>
                    <a:lnTo>
                      <a:pt x="15" y="145"/>
                    </a:lnTo>
                    <a:lnTo>
                      <a:pt x="20" y="141"/>
                    </a:lnTo>
                    <a:lnTo>
                      <a:pt x="28" y="137"/>
                    </a:lnTo>
                    <a:lnTo>
                      <a:pt x="55" y="124"/>
                    </a:lnTo>
                    <a:lnTo>
                      <a:pt x="40" y="124"/>
                    </a:lnTo>
                    <a:lnTo>
                      <a:pt x="40"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9" name="Freeform 661"/>
              <p:cNvSpPr/>
              <p:nvPr/>
            </p:nvSpPr>
            <p:spPr bwMode="auto">
              <a:xfrm>
                <a:off x="244" y="169"/>
                <a:ext cx="172" cy="159"/>
              </a:xfrm>
              <a:custGeom>
                <a:gdLst>
                  <a:gd name="T0" fmla="+- 0 406 244"/>
                  <a:gd name="T1" fmla="*/ T0 w 172"/>
                  <a:gd name="T2" fmla="+- 0 282 169"/>
                  <a:gd name="T3" fmla="*/ 282 h 159"/>
                  <a:gd name="T4" fmla="+- 0 350 244"/>
                  <a:gd name="T5" fmla="*/ T4 w 172"/>
                  <a:gd name="T6" fmla="+- 0 317 169"/>
                  <a:gd name="T7" fmla="*/ 317 h 159"/>
                  <a:gd name="T8" fmla="+- 0 415 244"/>
                  <a:gd name="T9" fmla="*/ T8 w 172"/>
                  <a:gd name="T10" fmla="+- 0 317 169"/>
                  <a:gd name="T11" fmla="*/ 317 h 159"/>
                  <a:gd name="T12" fmla="+- 0 416 244"/>
                  <a:gd name="T13" fmla="*/ T12 w 172"/>
                  <a:gd name="T14" fmla="+- 0 315 169"/>
                  <a:gd name="T15" fmla="*/ 315 h 159"/>
                  <a:gd name="T16" fmla="+- 0 411 244"/>
                  <a:gd name="T17" fmla="*/ T16 w 172"/>
                  <a:gd name="T18" fmla="+- 0 311 169"/>
                  <a:gd name="T19" fmla="*/ 311 h 159"/>
                  <a:gd name="T20" fmla="+- 0 411 244"/>
                  <a:gd name="T21" fmla="*/ T20 w 172"/>
                  <a:gd name="T22" fmla="+- 0 311 169"/>
                  <a:gd name="T23" fmla="*/ 311 h 159"/>
                  <a:gd name="T24" fmla="+- 0 410 244"/>
                  <a:gd name="T25" fmla="*/ T24 w 172"/>
                  <a:gd name="T26" fmla="+- 0 309 169"/>
                  <a:gd name="T27" fmla="*/ 309 h 159"/>
                  <a:gd name="T28" fmla="+- 0 409 244"/>
                  <a:gd name="T29" fmla="*/ T28 w 172"/>
                  <a:gd name="T30" fmla="+- 0 304 169"/>
                  <a:gd name="T31" fmla="*/ 304 h 159"/>
                  <a:gd name="T32" fmla="+- 0 409 244"/>
                  <a:gd name="T33" fmla="*/ T32 w 172"/>
                  <a:gd name="T34" fmla="+- 0 302 169"/>
                  <a:gd name="T35" fmla="*/ 302 h 159"/>
                  <a:gd name="T36" fmla="+- 0 408 244"/>
                  <a:gd name="T37" fmla="*/ T36 w 172"/>
                  <a:gd name="T38" fmla="+- 0 297 169"/>
                  <a:gd name="T39" fmla="*/ 297 h 159"/>
                  <a:gd name="T40" fmla="+- 0 409 244"/>
                  <a:gd name="T41" fmla="*/ T40 w 172"/>
                  <a:gd name="T42" fmla="+- 0 289 169"/>
                  <a:gd name="T43" fmla="*/ 289 h 159"/>
                  <a:gd name="T44" fmla="+- 0 409 244"/>
                  <a:gd name="T45" fmla="*/ T44 w 172"/>
                  <a:gd name="T46" fmla="+- 0 285 169"/>
                  <a:gd name="T47" fmla="*/ 285 h 159"/>
                  <a:gd name="T48" fmla="+- 0 409 244"/>
                  <a:gd name="T49" fmla="*/ T48 w 172"/>
                  <a:gd name="T50" fmla="+- 0 282 169"/>
                  <a:gd name="T51" fmla="*/ 282 h 159"/>
                  <a:gd name="T52" fmla="+- 0 406 244"/>
                  <a:gd name="T53" fmla="*/ T52 w 172"/>
                  <a:gd name="T54" fmla="+- 0 282 169"/>
                  <a:gd name="T55" fmla="*/ 282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2" h="159">
                    <a:moveTo>
                      <a:pt x="162" y="113"/>
                    </a:moveTo>
                    <a:lnTo>
                      <a:pt x="106" y="148"/>
                    </a:lnTo>
                    <a:lnTo>
                      <a:pt x="171" y="148"/>
                    </a:lnTo>
                    <a:lnTo>
                      <a:pt x="172" y="146"/>
                    </a:lnTo>
                    <a:lnTo>
                      <a:pt x="167" y="142"/>
                    </a:lnTo>
                    <a:lnTo>
                      <a:pt x="166" y="140"/>
                    </a:lnTo>
                    <a:lnTo>
                      <a:pt x="165" y="135"/>
                    </a:lnTo>
                    <a:lnTo>
                      <a:pt x="165" y="133"/>
                    </a:lnTo>
                    <a:lnTo>
                      <a:pt x="164" y="128"/>
                    </a:lnTo>
                    <a:lnTo>
                      <a:pt x="165" y="120"/>
                    </a:lnTo>
                    <a:lnTo>
                      <a:pt x="165" y="116"/>
                    </a:lnTo>
                    <a:lnTo>
                      <a:pt x="165" y="113"/>
                    </a:lnTo>
                    <a:lnTo>
                      <a:pt x="162"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0" name="Freeform 662"/>
              <p:cNvSpPr/>
              <p:nvPr/>
            </p:nvSpPr>
            <p:spPr bwMode="auto">
              <a:xfrm>
                <a:off x="244" y="169"/>
                <a:ext cx="172" cy="159"/>
              </a:xfrm>
              <a:custGeom>
                <a:gdLst>
                  <a:gd name="T0" fmla="+- 0 360 244"/>
                  <a:gd name="T1" fmla="*/ T0 w 172"/>
                  <a:gd name="T2" fmla="+- 0 233 169"/>
                  <a:gd name="T3" fmla="*/ 233 h 159"/>
                  <a:gd name="T4" fmla="+- 0 350 244"/>
                  <a:gd name="T5" fmla="*/ T4 w 172"/>
                  <a:gd name="T6" fmla="+- 0 233 169"/>
                  <a:gd name="T7" fmla="*/ 233 h 159"/>
                  <a:gd name="T8" fmla="+- 0 350 244"/>
                  <a:gd name="T9" fmla="*/ T8 w 172"/>
                  <a:gd name="T10" fmla="+- 0 280 169"/>
                  <a:gd name="T11" fmla="*/ 280 h 159"/>
                  <a:gd name="T12" fmla="+- 0 349 244"/>
                  <a:gd name="T13" fmla="*/ T12 w 172"/>
                  <a:gd name="T14" fmla="+- 0 302 169"/>
                  <a:gd name="T15" fmla="*/ 302 h 159"/>
                  <a:gd name="T16" fmla="+- 0 353 244"/>
                  <a:gd name="T17" fmla="*/ T16 w 172"/>
                  <a:gd name="T18" fmla="+- 0 302 169"/>
                  <a:gd name="T19" fmla="*/ 302 h 159"/>
                  <a:gd name="T20" fmla="+- 0 357 244"/>
                  <a:gd name="T21" fmla="*/ T20 w 172"/>
                  <a:gd name="T22" fmla="+- 0 299 169"/>
                  <a:gd name="T23" fmla="*/ 299 h 159"/>
                  <a:gd name="T24" fmla="+- 0 361 244"/>
                  <a:gd name="T25" fmla="*/ T24 w 172"/>
                  <a:gd name="T26" fmla="+- 0 295 169"/>
                  <a:gd name="T27" fmla="*/ 295 h 159"/>
                  <a:gd name="T28" fmla="+- 0 360 244"/>
                  <a:gd name="T29" fmla="*/ T28 w 172"/>
                  <a:gd name="T30" fmla="+- 0 279 169"/>
                  <a:gd name="T31" fmla="*/ 279 h 159"/>
                  <a:gd name="T32" fmla="+- 0 360 244"/>
                  <a:gd name="T33" fmla="*/ T32 w 172"/>
                  <a:gd name="T34" fmla="+- 0 233 169"/>
                  <a:gd name="T35" fmla="*/ 233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2" h="159">
                    <a:moveTo>
                      <a:pt x="116" y="64"/>
                    </a:moveTo>
                    <a:lnTo>
                      <a:pt x="106" y="64"/>
                    </a:lnTo>
                    <a:lnTo>
                      <a:pt x="106" y="111"/>
                    </a:lnTo>
                    <a:lnTo>
                      <a:pt x="105" y="133"/>
                    </a:lnTo>
                    <a:lnTo>
                      <a:pt x="109" y="133"/>
                    </a:lnTo>
                    <a:lnTo>
                      <a:pt x="113" y="130"/>
                    </a:lnTo>
                    <a:lnTo>
                      <a:pt x="117" y="126"/>
                    </a:lnTo>
                    <a:lnTo>
                      <a:pt x="116" y="110"/>
                    </a:lnTo>
                    <a:lnTo>
                      <a:pt x="116"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1" name="Freeform 663"/>
              <p:cNvSpPr/>
              <p:nvPr/>
            </p:nvSpPr>
            <p:spPr bwMode="auto">
              <a:xfrm>
                <a:off x="244" y="169"/>
                <a:ext cx="172" cy="159"/>
              </a:xfrm>
              <a:custGeom>
                <a:gdLst>
                  <a:gd name="T0" fmla="+- 0 311 244"/>
                  <a:gd name="T1" fmla="*/ T0 w 172"/>
                  <a:gd name="T2" fmla="+- 0 284 169"/>
                  <a:gd name="T3" fmla="*/ 284 h 159"/>
                  <a:gd name="T4" fmla="+- 0 304 244"/>
                  <a:gd name="T5" fmla="*/ T4 w 172"/>
                  <a:gd name="T6" fmla="+- 0 287 169"/>
                  <a:gd name="T7" fmla="*/ 287 h 159"/>
                  <a:gd name="T8" fmla="+- 0 295 244"/>
                  <a:gd name="T9" fmla="*/ T8 w 172"/>
                  <a:gd name="T10" fmla="+- 0 290 169"/>
                  <a:gd name="T11" fmla="*/ 290 h 159"/>
                  <a:gd name="T12" fmla="+- 0 284 244"/>
                  <a:gd name="T13" fmla="*/ T12 w 172"/>
                  <a:gd name="T14" fmla="+- 0 293 169"/>
                  <a:gd name="T15" fmla="*/ 293 h 159"/>
                  <a:gd name="T16" fmla="+- 0 299 244"/>
                  <a:gd name="T17" fmla="*/ T16 w 172"/>
                  <a:gd name="T18" fmla="+- 0 293 169"/>
                  <a:gd name="T19" fmla="*/ 293 h 159"/>
                  <a:gd name="T20" fmla="+- 0 304 244"/>
                  <a:gd name="T21" fmla="*/ T20 w 172"/>
                  <a:gd name="T22" fmla="+- 0 292 169"/>
                  <a:gd name="T23" fmla="*/ 292 h 159"/>
                  <a:gd name="T24" fmla="+- 0 307 244"/>
                  <a:gd name="T25" fmla="*/ T24 w 172"/>
                  <a:gd name="T26" fmla="+- 0 290 169"/>
                  <a:gd name="T27" fmla="*/ 290 h 159"/>
                  <a:gd name="T28" fmla="+- 0 309 244"/>
                  <a:gd name="T29" fmla="*/ T28 w 172"/>
                  <a:gd name="T30" fmla="+- 0 289 169"/>
                  <a:gd name="T31" fmla="*/ 289 h 159"/>
                  <a:gd name="T32" fmla="+- 0 312 244"/>
                  <a:gd name="T33" fmla="*/ T32 w 172"/>
                  <a:gd name="T34" fmla="+- 0 287 169"/>
                  <a:gd name="T35" fmla="*/ 287 h 159"/>
                  <a:gd name="T36" fmla="+- 0 311 244"/>
                  <a:gd name="T37" fmla="*/ T36 w 172"/>
                  <a:gd name="T38" fmla="+- 0 284 169"/>
                  <a:gd name="T39" fmla="*/ 284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2" h="159">
                    <a:moveTo>
                      <a:pt x="67" y="115"/>
                    </a:moveTo>
                    <a:lnTo>
                      <a:pt x="60" y="118"/>
                    </a:lnTo>
                    <a:lnTo>
                      <a:pt x="51" y="121"/>
                    </a:lnTo>
                    <a:lnTo>
                      <a:pt x="40" y="124"/>
                    </a:lnTo>
                    <a:lnTo>
                      <a:pt x="55" y="124"/>
                    </a:lnTo>
                    <a:lnTo>
                      <a:pt x="60" y="123"/>
                    </a:lnTo>
                    <a:lnTo>
                      <a:pt x="63" y="121"/>
                    </a:lnTo>
                    <a:lnTo>
                      <a:pt x="65" y="120"/>
                    </a:lnTo>
                    <a:lnTo>
                      <a:pt x="68" y="118"/>
                    </a:lnTo>
                    <a:lnTo>
                      <a:pt x="67" y="1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2" name="Freeform 664"/>
              <p:cNvSpPr/>
              <p:nvPr/>
            </p:nvSpPr>
            <p:spPr bwMode="auto">
              <a:xfrm>
                <a:off x="244" y="169"/>
                <a:ext cx="172" cy="159"/>
              </a:xfrm>
              <a:custGeom>
                <a:gdLst>
                  <a:gd name="T0" fmla="+- 0 363 244"/>
                  <a:gd name="T1" fmla="*/ T0 w 172"/>
                  <a:gd name="T2" fmla="+- 0 275 169"/>
                  <a:gd name="T3" fmla="*/ 275 h 159"/>
                  <a:gd name="T4" fmla="+- 0 362 244"/>
                  <a:gd name="T5" fmla="*/ T4 w 172"/>
                  <a:gd name="T6" fmla="+- 0 277 169"/>
                  <a:gd name="T7" fmla="*/ 277 h 159"/>
                  <a:gd name="T8" fmla="+- 0 369 244"/>
                  <a:gd name="T9" fmla="*/ T8 w 172"/>
                  <a:gd name="T10" fmla="+- 0 280 169"/>
                  <a:gd name="T11" fmla="*/ 280 h 159"/>
                  <a:gd name="T12" fmla="+- 0 373 244"/>
                  <a:gd name="T13" fmla="*/ T12 w 172"/>
                  <a:gd name="T14" fmla="+- 0 282 169"/>
                  <a:gd name="T15" fmla="*/ 282 h 159"/>
                  <a:gd name="T16" fmla="+- 0 376 244"/>
                  <a:gd name="T17" fmla="*/ T16 w 172"/>
                  <a:gd name="T18" fmla="+- 0 286 169"/>
                  <a:gd name="T19" fmla="*/ 286 h 159"/>
                  <a:gd name="T20" fmla="+- 0 377 244"/>
                  <a:gd name="T21" fmla="*/ T20 w 172"/>
                  <a:gd name="T22" fmla="+- 0 289 169"/>
                  <a:gd name="T23" fmla="*/ 289 h 159"/>
                  <a:gd name="T24" fmla="+- 0 378 244"/>
                  <a:gd name="T25" fmla="*/ T24 w 172"/>
                  <a:gd name="T26" fmla="+- 0 291 169"/>
                  <a:gd name="T27" fmla="*/ 291 h 159"/>
                  <a:gd name="T28" fmla="+- 0 383 244"/>
                  <a:gd name="T29" fmla="*/ T28 w 172"/>
                  <a:gd name="T30" fmla="+- 0 289 169"/>
                  <a:gd name="T31" fmla="*/ 289 h 159"/>
                  <a:gd name="T32" fmla="+- 0 386 244"/>
                  <a:gd name="T33" fmla="*/ T32 w 172"/>
                  <a:gd name="T34" fmla="+- 0 287 169"/>
                  <a:gd name="T35" fmla="*/ 287 h 159"/>
                  <a:gd name="T36" fmla="+- 0 391 244"/>
                  <a:gd name="T37" fmla="*/ T36 w 172"/>
                  <a:gd name="T38" fmla="+- 0 283 169"/>
                  <a:gd name="T39" fmla="*/ 283 h 159"/>
                  <a:gd name="T40" fmla="+- 0 392 244"/>
                  <a:gd name="T41" fmla="*/ T40 w 172"/>
                  <a:gd name="T42" fmla="+- 0 280 169"/>
                  <a:gd name="T43" fmla="*/ 280 h 159"/>
                  <a:gd name="T44" fmla="+- 0 393 244"/>
                  <a:gd name="T45" fmla="*/ T44 w 172"/>
                  <a:gd name="T46" fmla="+- 0 278 169"/>
                  <a:gd name="T47" fmla="*/ 278 h 159"/>
                  <a:gd name="T48" fmla="+- 0 379 244"/>
                  <a:gd name="T49" fmla="*/ T48 w 172"/>
                  <a:gd name="T50" fmla="+- 0 278 169"/>
                  <a:gd name="T51" fmla="*/ 278 h 159"/>
                  <a:gd name="T52" fmla="+- 0 373 244"/>
                  <a:gd name="T53" fmla="*/ T52 w 172"/>
                  <a:gd name="T54" fmla="+- 0 277 169"/>
                  <a:gd name="T55" fmla="*/ 277 h 159"/>
                  <a:gd name="T56" fmla="+- 0 363 244"/>
                  <a:gd name="T57" fmla="*/ T56 w 172"/>
                  <a:gd name="T58" fmla="+- 0 275 169"/>
                  <a:gd name="T59" fmla="*/ 27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2" h="159">
                    <a:moveTo>
                      <a:pt x="119" y="106"/>
                    </a:moveTo>
                    <a:lnTo>
                      <a:pt x="118" y="108"/>
                    </a:lnTo>
                    <a:lnTo>
                      <a:pt x="125" y="111"/>
                    </a:lnTo>
                    <a:lnTo>
                      <a:pt x="129" y="113"/>
                    </a:lnTo>
                    <a:lnTo>
                      <a:pt x="132" y="117"/>
                    </a:lnTo>
                    <a:lnTo>
                      <a:pt x="133" y="120"/>
                    </a:lnTo>
                    <a:lnTo>
                      <a:pt x="134" y="122"/>
                    </a:lnTo>
                    <a:lnTo>
                      <a:pt x="139" y="120"/>
                    </a:lnTo>
                    <a:lnTo>
                      <a:pt x="142" y="118"/>
                    </a:lnTo>
                    <a:lnTo>
                      <a:pt x="147" y="114"/>
                    </a:lnTo>
                    <a:lnTo>
                      <a:pt x="148" y="111"/>
                    </a:lnTo>
                    <a:lnTo>
                      <a:pt x="149" y="109"/>
                    </a:lnTo>
                    <a:lnTo>
                      <a:pt x="135" y="109"/>
                    </a:lnTo>
                    <a:lnTo>
                      <a:pt x="129" y="108"/>
                    </a:lnTo>
                    <a:lnTo>
                      <a:pt x="119"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3" name="Freeform 665"/>
              <p:cNvSpPr/>
              <p:nvPr/>
            </p:nvSpPr>
            <p:spPr bwMode="auto">
              <a:xfrm>
                <a:off x="244" y="169"/>
                <a:ext cx="172" cy="159"/>
              </a:xfrm>
              <a:custGeom>
                <a:gdLst>
                  <a:gd name="T0" fmla="+- 0 399 244"/>
                  <a:gd name="T1" fmla="*/ T0 w 172"/>
                  <a:gd name="T2" fmla="+- 0 216 169"/>
                  <a:gd name="T3" fmla="*/ 216 h 159"/>
                  <a:gd name="T4" fmla="+- 0 388 244"/>
                  <a:gd name="T5" fmla="*/ T4 w 172"/>
                  <a:gd name="T6" fmla="+- 0 216 169"/>
                  <a:gd name="T7" fmla="*/ 216 h 159"/>
                  <a:gd name="T8" fmla="+- 0 387 244"/>
                  <a:gd name="T9" fmla="*/ T8 w 172"/>
                  <a:gd name="T10" fmla="+- 0 230 169"/>
                  <a:gd name="T11" fmla="*/ 230 h 159"/>
                  <a:gd name="T12" fmla="+- 0 387 244"/>
                  <a:gd name="T13" fmla="*/ T12 w 172"/>
                  <a:gd name="T14" fmla="+- 0 238 169"/>
                  <a:gd name="T15" fmla="*/ 238 h 159"/>
                  <a:gd name="T16" fmla="+- 0 387 244"/>
                  <a:gd name="T17" fmla="*/ T16 w 172"/>
                  <a:gd name="T18" fmla="+- 0 243 169"/>
                  <a:gd name="T19" fmla="*/ 243 h 159"/>
                  <a:gd name="T20" fmla="+- 0 386 244"/>
                  <a:gd name="T21" fmla="*/ T20 w 172"/>
                  <a:gd name="T22" fmla="+- 0 257 169"/>
                  <a:gd name="T23" fmla="*/ 257 h 159"/>
                  <a:gd name="T24" fmla="+- 0 385 244"/>
                  <a:gd name="T25" fmla="*/ T24 w 172"/>
                  <a:gd name="T26" fmla="+- 0 262 169"/>
                  <a:gd name="T27" fmla="*/ 262 h 159"/>
                  <a:gd name="T28" fmla="+- 0 379 244"/>
                  <a:gd name="T29" fmla="*/ T28 w 172"/>
                  <a:gd name="T30" fmla="+- 0 278 169"/>
                  <a:gd name="T31" fmla="*/ 278 h 159"/>
                  <a:gd name="T32" fmla="+- 0 393 244"/>
                  <a:gd name="T33" fmla="*/ T32 w 172"/>
                  <a:gd name="T34" fmla="+- 0 278 169"/>
                  <a:gd name="T35" fmla="*/ 278 h 159"/>
                  <a:gd name="T36" fmla="+- 0 397 244"/>
                  <a:gd name="T37" fmla="*/ T36 w 172"/>
                  <a:gd name="T38" fmla="+- 0 218 169"/>
                  <a:gd name="T39" fmla="*/ 218 h 159"/>
                  <a:gd name="T40" fmla="+- 0 399 244"/>
                  <a:gd name="T41" fmla="*/ T40 w 172"/>
                  <a:gd name="T42" fmla="+- 0 216 169"/>
                  <a:gd name="T43" fmla="*/ 216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2" h="159">
                    <a:moveTo>
                      <a:pt x="155" y="47"/>
                    </a:moveTo>
                    <a:lnTo>
                      <a:pt x="144" y="47"/>
                    </a:lnTo>
                    <a:lnTo>
                      <a:pt x="143" y="61"/>
                    </a:lnTo>
                    <a:lnTo>
                      <a:pt x="143" y="69"/>
                    </a:lnTo>
                    <a:lnTo>
                      <a:pt x="143" y="74"/>
                    </a:lnTo>
                    <a:lnTo>
                      <a:pt x="142" y="88"/>
                    </a:lnTo>
                    <a:lnTo>
                      <a:pt x="141" y="93"/>
                    </a:lnTo>
                    <a:lnTo>
                      <a:pt x="135" y="109"/>
                    </a:lnTo>
                    <a:lnTo>
                      <a:pt x="149" y="109"/>
                    </a:lnTo>
                    <a:lnTo>
                      <a:pt x="153" y="49"/>
                    </a:lnTo>
                    <a:lnTo>
                      <a:pt x="155"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4" name="Freeform 666"/>
              <p:cNvSpPr/>
              <p:nvPr/>
            </p:nvSpPr>
            <p:spPr bwMode="auto">
              <a:xfrm>
                <a:off x="244" y="169"/>
                <a:ext cx="172" cy="159"/>
              </a:xfrm>
              <a:custGeom>
                <a:gdLst>
                  <a:gd name="T0" fmla="+- 0 317 244"/>
                  <a:gd name="T1" fmla="*/ T0 w 172"/>
                  <a:gd name="T2" fmla="+- 0 191 169"/>
                  <a:gd name="T3" fmla="*/ 191 h 159"/>
                  <a:gd name="T4" fmla="+- 0 318 244"/>
                  <a:gd name="T5" fmla="*/ T4 w 172"/>
                  <a:gd name="T6" fmla="+- 0 210 169"/>
                  <a:gd name="T7" fmla="*/ 210 h 159"/>
                  <a:gd name="T8" fmla="+- 0 318 244"/>
                  <a:gd name="T9" fmla="*/ T8 w 172"/>
                  <a:gd name="T10" fmla="+- 0 242 169"/>
                  <a:gd name="T11" fmla="*/ 242 h 159"/>
                  <a:gd name="T12" fmla="+- 0 289 244"/>
                  <a:gd name="T13" fmla="*/ T12 w 172"/>
                  <a:gd name="T14" fmla="+- 0 254 169"/>
                  <a:gd name="T15" fmla="*/ 254 h 159"/>
                  <a:gd name="T16" fmla="+- 0 296 244"/>
                  <a:gd name="T17" fmla="*/ T16 w 172"/>
                  <a:gd name="T18" fmla="+- 0 260 169"/>
                  <a:gd name="T19" fmla="*/ 260 h 159"/>
                  <a:gd name="T20" fmla="+- 0 300 244"/>
                  <a:gd name="T21" fmla="*/ T20 w 172"/>
                  <a:gd name="T22" fmla="+- 0 256 169"/>
                  <a:gd name="T23" fmla="*/ 256 h 159"/>
                  <a:gd name="T24" fmla="+- 0 303 244"/>
                  <a:gd name="T25" fmla="*/ T24 w 172"/>
                  <a:gd name="T26" fmla="+- 0 254 169"/>
                  <a:gd name="T27" fmla="*/ 254 h 159"/>
                  <a:gd name="T28" fmla="+- 0 307 244"/>
                  <a:gd name="T29" fmla="*/ T28 w 172"/>
                  <a:gd name="T30" fmla="+- 0 252 169"/>
                  <a:gd name="T31" fmla="*/ 252 h 159"/>
                  <a:gd name="T32" fmla="+- 0 318 244"/>
                  <a:gd name="T33" fmla="*/ T32 w 172"/>
                  <a:gd name="T34" fmla="+- 0 247 169"/>
                  <a:gd name="T35" fmla="*/ 247 h 159"/>
                  <a:gd name="T36" fmla="+- 0 328 244"/>
                  <a:gd name="T37" fmla="*/ T36 w 172"/>
                  <a:gd name="T38" fmla="+- 0 247 169"/>
                  <a:gd name="T39" fmla="*/ 247 h 159"/>
                  <a:gd name="T40" fmla="+- 0 328 244"/>
                  <a:gd name="T41" fmla="*/ T40 w 172"/>
                  <a:gd name="T42" fmla="+- 0 243 169"/>
                  <a:gd name="T43" fmla="*/ 243 h 159"/>
                  <a:gd name="T44" fmla="+- 0 339 244"/>
                  <a:gd name="T45" fmla="*/ T44 w 172"/>
                  <a:gd name="T46" fmla="+- 0 238 169"/>
                  <a:gd name="T47" fmla="*/ 238 h 159"/>
                  <a:gd name="T48" fmla="+- 0 328 244"/>
                  <a:gd name="T49" fmla="*/ T48 w 172"/>
                  <a:gd name="T50" fmla="+- 0 238 169"/>
                  <a:gd name="T51" fmla="*/ 238 h 159"/>
                  <a:gd name="T52" fmla="+- 0 328 244"/>
                  <a:gd name="T53" fmla="*/ T52 w 172"/>
                  <a:gd name="T54" fmla="+- 0 205 169"/>
                  <a:gd name="T55" fmla="*/ 205 h 159"/>
                  <a:gd name="T56" fmla="+- 0 332 244"/>
                  <a:gd name="T57" fmla="*/ T56 w 172"/>
                  <a:gd name="T58" fmla="+- 0 202 169"/>
                  <a:gd name="T59" fmla="*/ 202 h 159"/>
                  <a:gd name="T60" fmla="+- 0 333 244"/>
                  <a:gd name="T61" fmla="*/ T60 w 172"/>
                  <a:gd name="T62" fmla="+- 0 202 169"/>
                  <a:gd name="T63" fmla="*/ 202 h 159"/>
                  <a:gd name="T64" fmla="+- 0 333 244"/>
                  <a:gd name="T65" fmla="*/ T64 w 172"/>
                  <a:gd name="T66" fmla="+- 0 201 169"/>
                  <a:gd name="T67" fmla="*/ 201 h 159"/>
                  <a:gd name="T68" fmla="+- 0 333 244"/>
                  <a:gd name="T69" fmla="*/ T68 w 172"/>
                  <a:gd name="T70" fmla="+- 0 200 169"/>
                  <a:gd name="T71" fmla="*/ 200 h 159"/>
                  <a:gd name="T72" fmla="+- 0 332 244"/>
                  <a:gd name="T73" fmla="*/ T72 w 172"/>
                  <a:gd name="T74" fmla="+- 0 199 169"/>
                  <a:gd name="T75" fmla="*/ 199 h 159"/>
                  <a:gd name="T76" fmla="+- 0 317 244"/>
                  <a:gd name="T77" fmla="*/ T76 w 172"/>
                  <a:gd name="T78" fmla="+- 0 191 169"/>
                  <a:gd name="T79" fmla="*/ 191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2" h="159">
                    <a:moveTo>
                      <a:pt x="73" y="22"/>
                    </a:moveTo>
                    <a:lnTo>
                      <a:pt x="74" y="41"/>
                    </a:lnTo>
                    <a:lnTo>
                      <a:pt x="74" y="73"/>
                    </a:lnTo>
                    <a:lnTo>
                      <a:pt x="45" y="85"/>
                    </a:lnTo>
                    <a:lnTo>
                      <a:pt x="52" y="91"/>
                    </a:lnTo>
                    <a:lnTo>
                      <a:pt x="56" y="87"/>
                    </a:lnTo>
                    <a:lnTo>
                      <a:pt x="59" y="85"/>
                    </a:lnTo>
                    <a:lnTo>
                      <a:pt x="63" y="83"/>
                    </a:lnTo>
                    <a:lnTo>
                      <a:pt x="74" y="78"/>
                    </a:lnTo>
                    <a:lnTo>
                      <a:pt x="84" y="78"/>
                    </a:lnTo>
                    <a:lnTo>
                      <a:pt x="84" y="74"/>
                    </a:lnTo>
                    <a:lnTo>
                      <a:pt x="95" y="69"/>
                    </a:lnTo>
                    <a:lnTo>
                      <a:pt x="84" y="69"/>
                    </a:lnTo>
                    <a:lnTo>
                      <a:pt x="84" y="36"/>
                    </a:lnTo>
                    <a:lnTo>
                      <a:pt x="88" y="33"/>
                    </a:lnTo>
                    <a:lnTo>
                      <a:pt x="89" y="33"/>
                    </a:lnTo>
                    <a:lnTo>
                      <a:pt x="89" y="32"/>
                    </a:lnTo>
                    <a:lnTo>
                      <a:pt x="89" y="31"/>
                    </a:lnTo>
                    <a:lnTo>
                      <a:pt x="88" y="30"/>
                    </a:lnTo>
                    <a:lnTo>
                      <a:pt x="73" y="2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5" name="Freeform 667"/>
              <p:cNvSpPr/>
              <p:nvPr/>
            </p:nvSpPr>
            <p:spPr bwMode="auto">
              <a:xfrm>
                <a:off x="244" y="169"/>
                <a:ext cx="172" cy="159"/>
              </a:xfrm>
              <a:custGeom>
                <a:gdLst>
                  <a:gd name="T0" fmla="+- 0 349 244"/>
                  <a:gd name="T1" fmla="*/ T0 w 172"/>
                  <a:gd name="T2" fmla="+- 0 169 169"/>
                  <a:gd name="T3" fmla="*/ 169 h 159"/>
                  <a:gd name="T4" fmla="+- 0 350 244"/>
                  <a:gd name="T5" fmla="*/ T4 w 172"/>
                  <a:gd name="T6" fmla="+- 0 189 169"/>
                  <a:gd name="T7" fmla="*/ 189 h 159"/>
                  <a:gd name="T8" fmla="+- 0 350 244"/>
                  <a:gd name="T9" fmla="*/ T8 w 172"/>
                  <a:gd name="T10" fmla="+- 0 228 169"/>
                  <a:gd name="T11" fmla="*/ 228 h 159"/>
                  <a:gd name="T12" fmla="+- 0 328 244"/>
                  <a:gd name="T13" fmla="*/ T12 w 172"/>
                  <a:gd name="T14" fmla="+- 0 238 169"/>
                  <a:gd name="T15" fmla="*/ 238 h 159"/>
                  <a:gd name="T16" fmla="+- 0 339 244"/>
                  <a:gd name="T17" fmla="*/ T16 w 172"/>
                  <a:gd name="T18" fmla="+- 0 238 169"/>
                  <a:gd name="T19" fmla="*/ 238 h 159"/>
                  <a:gd name="T20" fmla="+- 0 350 244"/>
                  <a:gd name="T21" fmla="*/ T20 w 172"/>
                  <a:gd name="T22" fmla="+- 0 233 169"/>
                  <a:gd name="T23" fmla="*/ 233 h 159"/>
                  <a:gd name="T24" fmla="+- 0 360 244"/>
                  <a:gd name="T25" fmla="*/ T24 w 172"/>
                  <a:gd name="T26" fmla="+- 0 233 169"/>
                  <a:gd name="T27" fmla="*/ 233 h 159"/>
                  <a:gd name="T28" fmla="+- 0 360 244"/>
                  <a:gd name="T29" fmla="*/ T28 w 172"/>
                  <a:gd name="T30" fmla="+- 0 229 169"/>
                  <a:gd name="T31" fmla="*/ 229 h 159"/>
                  <a:gd name="T32" fmla="+- 0 372 244"/>
                  <a:gd name="T33" fmla="*/ T32 w 172"/>
                  <a:gd name="T34" fmla="+- 0 223 169"/>
                  <a:gd name="T35" fmla="*/ 223 h 159"/>
                  <a:gd name="T36" fmla="+- 0 360 244"/>
                  <a:gd name="T37" fmla="*/ T36 w 172"/>
                  <a:gd name="T38" fmla="+- 0 223 169"/>
                  <a:gd name="T39" fmla="*/ 223 h 159"/>
                  <a:gd name="T40" fmla="+- 0 360 244"/>
                  <a:gd name="T41" fmla="*/ T40 w 172"/>
                  <a:gd name="T42" fmla="+- 0 183 169"/>
                  <a:gd name="T43" fmla="*/ 183 h 159"/>
                  <a:gd name="T44" fmla="+- 0 366 244"/>
                  <a:gd name="T45" fmla="*/ T44 w 172"/>
                  <a:gd name="T46" fmla="+- 0 179 169"/>
                  <a:gd name="T47" fmla="*/ 179 h 159"/>
                  <a:gd name="T48" fmla="+- 0 367 244"/>
                  <a:gd name="T49" fmla="*/ T48 w 172"/>
                  <a:gd name="T50" fmla="+- 0 178 169"/>
                  <a:gd name="T51" fmla="*/ 178 h 159"/>
                  <a:gd name="T52" fmla="+- 0 367 244"/>
                  <a:gd name="T53" fmla="*/ T52 w 172"/>
                  <a:gd name="T54" fmla="+- 0 177 169"/>
                  <a:gd name="T55" fmla="*/ 177 h 159"/>
                  <a:gd name="T56" fmla="+- 0 366 244"/>
                  <a:gd name="T57" fmla="*/ T56 w 172"/>
                  <a:gd name="T58" fmla="+- 0 176 169"/>
                  <a:gd name="T59" fmla="*/ 176 h 159"/>
                  <a:gd name="T60" fmla="+- 0 364 244"/>
                  <a:gd name="T61" fmla="*/ T60 w 172"/>
                  <a:gd name="T62" fmla="+- 0 176 169"/>
                  <a:gd name="T63" fmla="*/ 176 h 159"/>
                  <a:gd name="T64" fmla="+- 0 349 244"/>
                  <a:gd name="T65" fmla="*/ T64 w 172"/>
                  <a:gd name="T66" fmla="+- 0 169 169"/>
                  <a:gd name="T67" fmla="*/ 169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2" h="159">
                    <a:moveTo>
                      <a:pt x="105" y="0"/>
                    </a:moveTo>
                    <a:lnTo>
                      <a:pt x="106" y="20"/>
                    </a:lnTo>
                    <a:lnTo>
                      <a:pt x="106" y="59"/>
                    </a:lnTo>
                    <a:lnTo>
                      <a:pt x="84" y="69"/>
                    </a:lnTo>
                    <a:lnTo>
                      <a:pt x="95" y="69"/>
                    </a:lnTo>
                    <a:lnTo>
                      <a:pt x="106" y="64"/>
                    </a:lnTo>
                    <a:lnTo>
                      <a:pt x="116" y="64"/>
                    </a:lnTo>
                    <a:lnTo>
                      <a:pt x="116" y="60"/>
                    </a:lnTo>
                    <a:lnTo>
                      <a:pt x="128" y="54"/>
                    </a:lnTo>
                    <a:lnTo>
                      <a:pt x="116" y="54"/>
                    </a:lnTo>
                    <a:lnTo>
                      <a:pt x="116" y="14"/>
                    </a:lnTo>
                    <a:lnTo>
                      <a:pt x="122" y="10"/>
                    </a:lnTo>
                    <a:lnTo>
                      <a:pt x="123" y="9"/>
                    </a:lnTo>
                    <a:lnTo>
                      <a:pt x="123" y="8"/>
                    </a:lnTo>
                    <a:lnTo>
                      <a:pt x="122" y="7"/>
                    </a:lnTo>
                    <a:lnTo>
                      <a:pt x="120" y="7"/>
                    </a:lnTo>
                    <a:lnTo>
                      <a:pt x="10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6" name="Freeform 668"/>
              <p:cNvSpPr/>
              <p:nvPr/>
            </p:nvSpPr>
            <p:spPr bwMode="auto">
              <a:xfrm>
                <a:off x="244" y="169"/>
                <a:ext cx="172" cy="159"/>
              </a:xfrm>
              <a:custGeom>
                <a:gdLst>
                  <a:gd name="T0" fmla="+- 0 300 244"/>
                  <a:gd name="T1" fmla="*/ T0 w 172"/>
                  <a:gd name="T2" fmla="+- 0 219 169"/>
                  <a:gd name="T3" fmla="*/ 219 h 159"/>
                  <a:gd name="T4" fmla="+- 0 292 244"/>
                  <a:gd name="T5" fmla="*/ T4 w 172"/>
                  <a:gd name="T6" fmla="+- 0 230 169"/>
                  <a:gd name="T7" fmla="*/ 230 h 159"/>
                  <a:gd name="T8" fmla="+- 0 246 244"/>
                  <a:gd name="T9" fmla="*/ T8 w 172"/>
                  <a:gd name="T10" fmla="+- 0 230 169"/>
                  <a:gd name="T11" fmla="*/ 230 h 159"/>
                  <a:gd name="T12" fmla="+- 0 252 244"/>
                  <a:gd name="T13" fmla="*/ T12 w 172"/>
                  <a:gd name="T14" fmla="+- 0 237 169"/>
                  <a:gd name="T15" fmla="*/ 237 h 159"/>
                  <a:gd name="T16" fmla="+- 0 256 244"/>
                  <a:gd name="T17" fmla="*/ T16 w 172"/>
                  <a:gd name="T18" fmla="+- 0 236 169"/>
                  <a:gd name="T19" fmla="*/ 236 h 159"/>
                  <a:gd name="T20" fmla="+- 0 261 244"/>
                  <a:gd name="T21" fmla="*/ T20 w 172"/>
                  <a:gd name="T22" fmla="+- 0 235 169"/>
                  <a:gd name="T23" fmla="*/ 235 h 159"/>
                  <a:gd name="T24" fmla="+- 0 314 244"/>
                  <a:gd name="T25" fmla="*/ T24 w 172"/>
                  <a:gd name="T26" fmla="+- 0 235 169"/>
                  <a:gd name="T27" fmla="*/ 235 h 159"/>
                  <a:gd name="T28" fmla="+- 0 314 244"/>
                  <a:gd name="T29" fmla="*/ T28 w 172"/>
                  <a:gd name="T30" fmla="+- 0 234 169"/>
                  <a:gd name="T31" fmla="*/ 234 h 159"/>
                  <a:gd name="T32" fmla="+- 0 312 244"/>
                  <a:gd name="T33" fmla="*/ T32 w 172"/>
                  <a:gd name="T34" fmla="+- 0 232 169"/>
                  <a:gd name="T35" fmla="*/ 232 h 159"/>
                  <a:gd name="T36" fmla="+- 0 300 244"/>
                  <a:gd name="T37" fmla="*/ T36 w 172"/>
                  <a:gd name="T38" fmla="+- 0 219 169"/>
                  <a:gd name="T39" fmla="*/ 219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2" h="159">
                    <a:moveTo>
                      <a:pt x="56" y="50"/>
                    </a:moveTo>
                    <a:lnTo>
                      <a:pt x="48" y="61"/>
                    </a:lnTo>
                    <a:lnTo>
                      <a:pt x="2" y="61"/>
                    </a:lnTo>
                    <a:lnTo>
                      <a:pt x="8" y="68"/>
                    </a:lnTo>
                    <a:lnTo>
                      <a:pt x="12" y="67"/>
                    </a:lnTo>
                    <a:lnTo>
                      <a:pt x="17" y="66"/>
                    </a:lnTo>
                    <a:lnTo>
                      <a:pt x="70" y="66"/>
                    </a:lnTo>
                    <a:lnTo>
                      <a:pt x="70" y="65"/>
                    </a:lnTo>
                    <a:lnTo>
                      <a:pt x="68" y="63"/>
                    </a:lnTo>
                    <a:lnTo>
                      <a:pt x="56"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7" name="Freeform 669"/>
              <p:cNvSpPr/>
              <p:nvPr/>
            </p:nvSpPr>
            <p:spPr bwMode="auto">
              <a:xfrm>
                <a:off x="244" y="169"/>
                <a:ext cx="172" cy="159"/>
              </a:xfrm>
              <a:custGeom>
                <a:gdLst>
                  <a:gd name="T0" fmla="+- 0 273 244"/>
                  <a:gd name="T1" fmla="*/ T0 w 172"/>
                  <a:gd name="T2" fmla="+- 0 175 169"/>
                  <a:gd name="T3" fmla="*/ 175 h 159"/>
                  <a:gd name="T4" fmla="+- 0 275 244"/>
                  <a:gd name="T5" fmla="*/ T4 w 172"/>
                  <a:gd name="T6" fmla="+- 0 199 169"/>
                  <a:gd name="T7" fmla="*/ 199 h 159"/>
                  <a:gd name="T8" fmla="+- 0 275 244"/>
                  <a:gd name="T9" fmla="*/ T8 w 172"/>
                  <a:gd name="T10" fmla="+- 0 230 169"/>
                  <a:gd name="T11" fmla="*/ 230 h 159"/>
                  <a:gd name="T12" fmla="+- 0 284 244"/>
                  <a:gd name="T13" fmla="*/ T12 w 172"/>
                  <a:gd name="T14" fmla="+- 0 230 169"/>
                  <a:gd name="T15" fmla="*/ 230 h 159"/>
                  <a:gd name="T16" fmla="+- 0 284 244"/>
                  <a:gd name="T17" fmla="*/ T16 w 172"/>
                  <a:gd name="T18" fmla="+- 0 189 169"/>
                  <a:gd name="T19" fmla="*/ 189 h 159"/>
                  <a:gd name="T20" fmla="+- 0 288 244"/>
                  <a:gd name="T21" fmla="*/ T20 w 172"/>
                  <a:gd name="T22" fmla="+- 0 186 169"/>
                  <a:gd name="T23" fmla="*/ 186 h 159"/>
                  <a:gd name="T24" fmla="+- 0 289 244"/>
                  <a:gd name="T25" fmla="*/ T24 w 172"/>
                  <a:gd name="T26" fmla="+- 0 185 169"/>
                  <a:gd name="T27" fmla="*/ 185 h 159"/>
                  <a:gd name="T28" fmla="+- 0 290 244"/>
                  <a:gd name="T29" fmla="*/ T28 w 172"/>
                  <a:gd name="T30" fmla="+- 0 185 169"/>
                  <a:gd name="T31" fmla="*/ 185 h 159"/>
                  <a:gd name="T32" fmla="+- 0 290 244"/>
                  <a:gd name="T33" fmla="*/ T32 w 172"/>
                  <a:gd name="T34" fmla="+- 0 184 169"/>
                  <a:gd name="T35" fmla="*/ 184 h 159"/>
                  <a:gd name="T36" fmla="+- 0 289 244"/>
                  <a:gd name="T37" fmla="*/ T36 w 172"/>
                  <a:gd name="T38" fmla="+- 0 183 169"/>
                  <a:gd name="T39" fmla="*/ 183 h 159"/>
                  <a:gd name="T40" fmla="+- 0 287 244"/>
                  <a:gd name="T41" fmla="*/ T40 w 172"/>
                  <a:gd name="T42" fmla="+- 0 182 169"/>
                  <a:gd name="T43" fmla="*/ 182 h 159"/>
                  <a:gd name="T44" fmla="+- 0 273 244"/>
                  <a:gd name="T45" fmla="*/ T44 w 172"/>
                  <a:gd name="T46" fmla="+- 0 175 169"/>
                  <a:gd name="T47" fmla="*/ 17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2" h="159">
                    <a:moveTo>
                      <a:pt x="29" y="6"/>
                    </a:moveTo>
                    <a:lnTo>
                      <a:pt x="31" y="30"/>
                    </a:lnTo>
                    <a:lnTo>
                      <a:pt x="31" y="61"/>
                    </a:lnTo>
                    <a:lnTo>
                      <a:pt x="40" y="61"/>
                    </a:lnTo>
                    <a:lnTo>
                      <a:pt x="40" y="20"/>
                    </a:lnTo>
                    <a:lnTo>
                      <a:pt x="44" y="17"/>
                    </a:lnTo>
                    <a:lnTo>
                      <a:pt x="45" y="16"/>
                    </a:lnTo>
                    <a:lnTo>
                      <a:pt x="46" y="16"/>
                    </a:lnTo>
                    <a:lnTo>
                      <a:pt x="46" y="15"/>
                    </a:lnTo>
                    <a:lnTo>
                      <a:pt x="45" y="14"/>
                    </a:lnTo>
                    <a:lnTo>
                      <a:pt x="43" y="13"/>
                    </a:lnTo>
                    <a:lnTo>
                      <a:pt x="29"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8" name="Freeform 670"/>
              <p:cNvSpPr/>
              <p:nvPr/>
            </p:nvSpPr>
            <p:spPr bwMode="auto">
              <a:xfrm>
                <a:off x="244" y="169"/>
                <a:ext cx="172" cy="159"/>
              </a:xfrm>
              <a:custGeom>
                <a:gdLst>
                  <a:gd name="T0" fmla="+- 0 389 244"/>
                  <a:gd name="T1" fmla="*/ T0 w 172"/>
                  <a:gd name="T2" fmla="+- 0 203 169"/>
                  <a:gd name="T3" fmla="*/ 203 h 159"/>
                  <a:gd name="T4" fmla="+- 0 384 244"/>
                  <a:gd name="T5" fmla="*/ T4 w 172"/>
                  <a:gd name="T6" fmla="+- 0 213 169"/>
                  <a:gd name="T7" fmla="*/ 213 h 159"/>
                  <a:gd name="T8" fmla="+- 0 360 244"/>
                  <a:gd name="T9" fmla="*/ T8 w 172"/>
                  <a:gd name="T10" fmla="+- 0 223 169"/>
                  <a:gd name="T11" fmla="*/ 223 h 159"/>
                  <a:gd name="T12" fmla="+- 0 372 244"/>
                  <a:gd name="T13" fmla="*/ T12 w 172"/>
                  <a:gd name="T14" fmla="+- 0 223 169"/>
                  <a:gd name="T15" fmla="*/ 223 h 159"/>
                  <a:gd name="T16" fmla="+- 0 388 244"/>
                  <a:gd name="T17" fmla="*/ T16 w 172"/>
                  <a:gd name="T18" fmla="+- 0 216 169"/>
                  <a:gd name="T19" fmla="*/ 216 h 159"/>
                  <a:gd name="T20" fmla="+- 0 399 244"/>
                  <a:gd name="T21" fmla="*/ T20 w 172"/>
                  <a:gd name="T22" fmla="+- 0 216 169"/>
                  <a:gd name="T23" fmla="*/ 216 h 159"/>
                  <a:gd name="T24" fmla="+- 0 403 244"/>
                  <a:gd name="T25" fmla="*/ T24 w 172"/>
                  <a:gd name="T26" fmla="+- 0 213 169"/>
                  <a:gd name="T27" fmla="*/ 213 h 159"/>
                  <a:gd name="T28" fmla="+- 0 403 244"/>
                  <a:gd name="T29" fmla="*/ T28 w 172"/>
                  <a:gd name="T30" fmla="+- 0 212 169"/>
                  <a:gd name="T31" fmla="*/ 212 h 159"/>
                  <a:gd name="T32" fmla="+- 0 403 244"/>
                  <a:gd name="T33" fmla="*/ T32 w 172"/>
                  <a:gd name="T34" fmla="+- 0 211 169"/>
                  <a:gd name="T35" fmla="*/ 211 h 159"/>
                  <a:gd name="T36" fmla="+- 0 402 244"/>
                  <a:gd name="T37" fmla="*/ T36 w 172"/>
                  <a:gd name="T38" fmla="+- 0 210 169"/>
                  <a:gd name="T39" fmla="*/ 210 h 159"/>
                  <a:gd name="T40" fmla="+- 0 401 244"/>
                  <a:gd name="T41" fmla="*/ T40 w 172"/>
                  <a:gd name="T42" fmla="+- 0 210 169"/>
                  <a:gd name="T43" fmla="*/ 210 h 159"/>
                  <a:gd name="T44" fmla="+- 0 389 244"/>
                  <a:gd name="T45" fmla="*/ T44 w 172"/>
                  <a:gd name="T46" fmla="+- 0 203 169"/>
                  <a:gd name="T47" fmla="*/ 203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2" h="159">
                    <a:moveTo>
                      <a:pt x="145" y="34"/>
                    </a:moveTo>
                    <a:lnTo>
                      <a:pt x="140" y="44"/>
                    </a:lnTo>
                    <a:lnTo>
                      <a:pt x="116" y="54"/>
                    </a:lnTo>
                    <a:lnTo>
                      <a:pt x="128" y="54"/>
                    </a:lnTo>
                    <a:lnTo>
                      <a:pt x="144" y="47"/>
                    </a:lnTo>
                    <a:lnTo>
                      <a:pt x="155" y="47"/>
                    </a:lnTo>
                    <a:lnTo>
                      <a:pt x="159" y="44"/>
                    </a:lnTo>
                    <a:lnTo>
                      <a:pt x="159" y="43"/>
                    </a:lnTo>
                    <a:lnTo>
                      <a:pt x="159" y="42"/>
                    </a:lnTo>
                    <a:lnTo>
                      <a:pt x="158" y="41"/>
                    </a:lnTo>
                    <a:lnTo>
                      <a:pt x="157" y="41"/>
                    </a:lnTo>
                    <a:lnTo>
                      <a:pt x="145" y="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719" name="Picture 671"/>
              <p:cNvPicPr>
                <a:picLocks noChangeAspect="1" noChangeArrowheads="1"/>
              </p:cNvPicPr>
              <p:nvPr/>
            </p:nvPicPr>
            <p:blipFill>
              <a:blip r:embed="rId11">
                <a:extLst>
                  <a:ext uri="{28A0092B-C50C-407E-A947-70E740481C1C}">
                    <a14:useLocalDpi xmlns:a14="http://schemas.microsoft.com/office/drawing/2010/main" val="0"/>
                  </a:ext>
                </a:extLst>
              </a:blip>
              <a:stretch>
                <a:fillRect/>
              </a:stretch>
            </p:blipFill>
            <p:spPr bwMode="auto">
              <a:xfrm>
                <a:off x="71" y="663"/>
                <a:ext cx="344" cy="168"/>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34" name="Group 672"/>
            <p:cNvGrpSpPr/>
            <p:nvPr/>
          </p:nvGrpSpPr>
          <p:grpSpPr>
            <a:xfrm>
              <a:off x="82" y="1858"/>
              <a:ext cx="145" cy="165"/>
              <a:chOff x="82" y="1858"/>
              <a:chExt cx="145" cy="165"/>
            </a:xfrm>
          </p:grpSpPr>
          <p:sp>
            <p:nvSpPr>
              <p:cNvPr id="2838" name="Freeform 673"/>
              <p:cNvSpPr/>
              <p:nvPr/>
            </p:nvSpPr>
            <p:spPr bwMode="auto">
              <a:xfrm>
                <a:off x="82" y="1858"/>
                <a:ext cx="145" cy="165"/>
              </a:xfrm>
              <a:custGeom>
                <a:gdLst>
                  <a:gd name="T0" fmla="+- 0 213 82"/>
                  <a:gd name="T1" fmla="*/ T0 w 145"/>
                  <a:gd name="T2" fmla="+- 0 1858 1858"/>
                  <a:gd name="T3" fmla="*/ 1858 h 165"/>
                  <a:gd name="T4" fmla="+- 0 206 82"/>
                  <a:gd name="T5" fmla="*/ T4 w 145"/>
                  <a:gd name="T6" fmla="+- 0 1867 1858"/>
                  <a:gd name="T7" fmla="*/ 1867 h 165"/>
                  <a:gd name="T8" fmla="+- 0 82 82"/>
                  <a:gd name="T9" fmla="*/ T8 w 145"/>
                  <a:gd name="T10" fmla="+- 0 1867 1858"/>
                  <a:gd name="T11" fmla="*/ 1867 h 165"/>
                  <a:gd name="T12" fmla="+- 0 83 82"/>
                  <a:gd name="T13" fmla="*/ T12 w 145"/>
                  <a:gd name="T14" fmla="+- 0 1885 1858"/>
                  <a:gd name="T15" fmla="*/ 1885 h 165"/>
                  <a:gd name="T16" fmla="+- 0 83 82"/>
                  <a:gd name="T17" fmla="*/ T16 w 145"/>
                  <a:gd name="T18" fmla="+- 0 1991 1858"/>
                  <a:gd name="T19" fmla="*/ 1991 h 165"/>
                  <a:gd name="T20" fmla="+- 0 82 82"/>
                  <a:gd name="T21" fmla="*/ T20 w 145"/>
                  <a:gd name="T22" fmla="+- 0 2022 1858"/>
                  <a:gd name="T23" fmla="*/ 2022 h 165"/>
                  <a:gd name="T24" fmla="+- 0 88 82"/>
                  <a:gd name="T25" fmla="*/ T24 w 145"/>
                  <a:gd name="T26" fmla="+- 0 2019 1858"/>
                  <a:gd name="T27" fmla="*/ 2019 h 165"/>
                  <a:gd name="T28" fmla="+- 0 92 82"/>
                  <a:gd name="T29" fmla="*/ T28 w 145"/>
                  <a:gd name="T30" fmla="+- 0 2017 1858"/>
                  <a:gd name="T31" fmla="*/ 2017 h 165"/>
                  <a:gd name="T32" fmla="+- 0 93 82"/>
                  <a:gd name="T33" fmla="*/ T32 w 145"/>
                  <a:gd name="T34" fmla="+- 0 2015 1858"/>
                  <a:gd name="T35" fmla="*/ 2015 h 165"/>
                  <a:gd name="T36" fmla="+- 0 93 82"/>
                  <a:gd name="T37" fmla="*/ T36 w 145"/>
                  <a:gd name="T38" fmla="+- 0 2005 1858"/>
                  <a:gd name="T39" fmla="*/ 2005 h 165"/>
                  <a:gd name="T40" fmla="+- 0 220 82"/>
                  <a:gd name="T41" fmla="*/ T40 w 145"/>
                  <a:gd name="T42" fmla="+- 0 2005 1858"/>
                  <a:gd name="T43" fmla="*/ 2005 h 165"/>
                  <a:gd name="T44" fmla="+- 0 219 82"/>
                  <a:gd name="T45" fmla="*/ T44 w 145"/>
                  <a:gd name="T46" fmla="+- 0 2000 1858"/>
                  <a:gd name="T47" fmla="*/ 2000 h 165"/>
                  <a:gd name="T48" fmla="+- 0 93 82"/>
                  <a:gd name="T49" fmla="*/ T48 w 145"/>
                  <a:gd name="T50" fmla="+- 0 2000 1858"/>
                  <a:gd name="T51" fmla="*/ 2000 h 165"/>
                  <a:gd name="T52" fmla="+- 0 93 82"/>
                  <a:gd name="T53" fmla="*/ T52 w 145"/>
                  <a:gd name="T54" fmla="+- 0 1872 1858"/>
                  <a:gd name="T55" fmla="*/ 1872 h 165"/>
                  <a:gd name="T56" fmla="+- 0 223 82"/>
                  <a:gd name="T57" fmla="*/ T56 w 145"/>
                  <a:gd name="T58" fmla="+- 0 1872 1858"/>
                  <a:gd name="T59" fmla="*/ 1872 h 165"/>
                  <a:gd name="T60" fmla="+- 0 225 82"/>
                  <a:gd name="T61" fmla="*/ T60 w 145"/>
                  <a:gd name="T62" fmla="+- 0 1870 1858"/>
                  <a:gd name="T63" fmla="*/ 1870 h 165"/>
                  <a:gd name="T64" fmla="+- 0 226 82"/>
                  <a:gd name="T65" fmla="*/ T64 w 145"/>
                  <a:gd name="T66" fmla="+- 0 1869 1858"/>
                  <a:gd name="T67" fmla="*/ 1869 h 165"/>
                  <a:gd name="T68" fmla="+- 0 226 82"/>
                  <a:gd name="T69" fmla="*/ T68 w 145"/>
                  <a:gd name="T70" fmla="+- 0 1869 1858"/>
                  <a:gd name="T71" fmla="*/ 1869 h 165"/>
                  <a:gd name="T72" fmla="+- 0 225 82"/>
                  <a:gd name="T73" fmla="*/ T72 w 145"/>
                  <a:gd name="T74" fmla="+- 0 1868 1858"/>
                  <a:gd name="T75" fmla="*/ 1868 h 165"/>
                  <a:gd name="T76" fmla="+- 0 223 82"/>
                  <a:gd name="T77" fmla="*/ T76 w 145"/>
                  <a:gd name="T78" fmla="+- 0 1867 1858"/>
                  <a:gd name="T79" fmla="*/ 1867 h 165"/>
                  <a:gd name="T80" fmla="+- 0 95 82"/>
                  <a:gd name="T81" fmla="*/ T80 w 145"/>
                  <a:gd name="T82" fmla="+- 0 1867 1858"/>
                  <a:gd name="T83" fmla="*/ 1867 h 165"/>
                  <a:gd name="T84" fmla="+- 0 82 82"/>
                  <a:gd name="T85" fmla="*/ T84 w 145"/>
                  <a:gd name="T86" fmla="+- 0 1860 1858"/>
                  <a:gd name="T87" fmla="*/ 1860 h 165"/>
                  <a:gd name="T88" fmla="+- 0 216 82"/>
                  <a:gd name="T89" fmla="*/ T88 w 145"/>
                  <a:gd name="T90" fmla="+- 0 1860 1858"/>
                  <a:gd name="T91" fmla="*/ 1860 h 165"/>
                  <a:gd name="T92" fmla="+- 0 213 82"/>
                  <a:gd name="T93" fmla="*/ T92 w 145"/>
                  <a:gd name="T94" fmla="+- 0 1858 1858"/>
                  <a:gd name="T95" fmla="*/ 1858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Lst>
                <a:rect l="0" t="0" r="r" b="b"/>
                <a:pathLst>
                  <a:path w="145" h="165">
                    <a:moveTo>
                      <a:pt x="131" y="0"/>
                    </a:moveTo>
                    <a:lnTo>
                      <a:pt x="124" y="9"/>
                    </a:lnTo>
                    <a:lnTo>
                      <a:pt x="0" y="9"/>
                    </a:lnTo>
                    <a:lnTo>
                      <a:pt x="1" y="27"/>
                    </a:lnTo>
                    <a:lnTo>
                      <a:pt x="1" y="133"/>
                    </a:lnTo>
                    <a:lnTo>
                      <a:pt x="0" y="164"/>
                    </a:lnTo>
                    <a:lnTo>
                      <a:pt x="6" y="161"/>
                    </a:lnTo>
                    <a:lnTo>
                      <a:pt x="10" y="159"/>
                    </a:lnTo>
                    <a:lnTo>
                      <a:pt x="11" y="157"/>
                    </a:lnTo>
                    <a:lnTo>
                      <a:pt x="11" y="147"/>
                    </a:lnTo>
                    <a:lnTo>
                      <a:pt x="138" y="147"/>
                    </a:lnTo>
                    <a:lnTo>
                      <a:pt x="137" y="142"/>
                    </a:lnTo>
                    <a:lnTo>
                      <a:pt x="11" y="142"/>
                    </a:lnTo>
                    <a:lnTo>
                      <a:pt x="11" y="14"/>
                    </a:lnTo>
                    <a:lnTo>
                      <a:pt x="141" y="14"/>
                    </a:lnTo>
                    <a:lnTo>
                      <a:pt x="143" y="12"/>
                    </a:lnTo>
                    <a:lnTo>
                      <a:pt x="144" y="11"/>
                    </a:lnTo>
                    <a:lnTo>
                      <a:pt x="143" y="10"/>
                    </a:lnTo>
                    <a:lnTo>
                      <a:pt x="141" y="9"/>
                    </a:lnTo>
                    <a:lnTo>
                      <a:pt x="13" y="9"/>
                    </a:lnTo>
                    <a:lnTo>
                      <a:pt x="0" y="2"/>
                    </a:lnTo>
                    <a:lnTo>
                      <a:pt x="134" y="2"/>
                    </a:lnTo>
                    <a:lnTo>
                      <a:pt x="1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9" name="Freeform 674"/>
              <p:cNvSpPr/>
              <p:nvPr/>
            </p:nvSpPr>
            <p:spPr bwMode="auto">
              <a:xfrm>
                <a:off x="82" y="1858"/>
                <a:ext cx="145" cy="165"/>
              </a:xfrm>
              <a:custGeom>
                <a:gdLst>
                  <a:gd name="T0" fmla="+- 0 220 82"/>
                  <a:gd name="T1" fmla="*/ T0 w 145"/>
                  <a:gd name="T2" fmla="+- 0 2005 1858"/>
                  <a:gd name="T3" fmla="*/ 2005 h 165"/>
                  <a:gd name="T4" fmla="+- 0 208 82"/>
                  <a:gd name="T5" fmla="*/ T4 w 145"/>
                  <a:gd name="T6" fmla="+- 0 2005 1858"/>
                  <a:gd name="T7" fmla="*/ 2005 h 165"/>
                  <a:gd name="T8" fmla="+- 0 208 82"/>
                  <a:gd name="T9" fmla="*/ T8 w 145"/>
                  <a:gd name="T10" fmla="+- 0 2020 1858"/>
                  <a:gd name="T11" fmla="*/ 2020 h 165"/>
                  <a:gd name="T12" fmla="+- 0 214 82"/>
                  <a:gd name="T13" fmla="*/ T12 w 145"/>
                  <a:gd name="T14" fmla="+- 0 2018 1858"/>
                  <a:gd name="T15" fmla="*/ 2018 h 165"/>
                  <a:gd name="T16" fmla="+- 0 217 82"/>
                  <a:gd name="T17" fmla="*/ T16 w 145"/>
                  <a:gd name="T18" fmla="+- 0 2016 1858"/>
                  <a:gd name="T19" fmla="*/ 2016 h 165"/>
                  <a:gd name="T20" fmla="+- 0 220 82"/>
                  <a:gd name="T21" fmla="*/ T20 w 145"/>
                  <a:gd name="T22" fmla="+- 0 2014 1858"/>
                  <a:gd name="T23" fmla="*/ 2014 h 165"/>
                  <a:gd name="T24" fmla="+- 0 220 82"/>
                  <a:gd name="T25" fmla="*/ T24 w 145"/>
                  <a:gd name="T26" fmla="+- 0 2005 1858"/>
                  <a:gd name="T27" fmla="*/ 2005 h 165"/>
                </a:gdLst>
                <a:cxnLst>
                  <a:cxn ang="0">
                    <a:pos x="T1" y="T3"/>
                  </a:cxn>
                  <a:cxn ang="0">
                    <a:pos x="T5" y="T7"/>
                  </a:cxn>
                  <a:cxn ang="0">
                    <a:pos x="T9" y="T11"/>
                  </a:cxn>
                  <a:cxn ang="0">
                    <a:pos x="T13" y="T15"/>
                  </a:cxn>
                  <a:cxn ang="0">
                    <a:pos x="T17" y="T19"/>
                  </a:cxn>
                  <a:cxn ang="0">
                    <a:pos x="T21" y="T23"/>
                  </a:cxn>
                  <a:cxn ang="0">
                    <a:pos x="T25" y="T27"/>
                  </a:cxn>
                </a:cxnLst>
                <a:rect l="0" t="0" r="r" b="b"/>
                <a:pathLst>
                  <a:path w="145" h="165">
                    <a:moveTo>
                      <a:pt x="138" y="147"/>
                    </a:moveTo>
                    <a:lnTo>
                      <a:pt x="126" y="147"/>
                    </a:lnTo>
                    <a:lnTo>
                      <a:pt x="126" y="162"/>
                    </a:lnTo>
                    <a:lnTo>
                      <a:pt x="132" y="160"/>
                    </a:lnTo>
                    <a:lnTo>
                      <a:pt x="135" y="158"/>
                    </a:lnTo>
                    <a:lnTo>
                      <a:pt x="138" y="156"/>
                    </a:lnTo>
                    <a:lnTo>
                      <a:pt x="138" y="1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0" name="Freeform 675"/>
              <p:cNvSpPr/>
              <p:nvPr/>
            </p:nvSpPr>
            <p:spPr bwMode="auto">
              <a:xfrm>
                <a:off x="82" y="1858"/>
                <a:ext cx="145" cy="165"/>
              </a:xfrm>
              <a:custGeom>
                <a:gdLst>
                  <a:gd name="T0" fmla="+- 0 223 82"/>
                  <a:gd name="T1" fmla="*/ T0 w 145"/>
                  <a:gd name="T2" fmla="+- 0 1872 1858"/>
                  <a:gd name="T3" fmla="*/ 1872 h 165"/>
                  <a:gd name="T4" fmla="+- 0 208 82"/>
                  <a:gd name="T5" fmla="*/ T4 w 145"/>
                  <a:gd name="T6" fmla="+- 0 1872 1858"/>
                  <a:gd name="T7" fmla="*/ 1872 h 165"/>
                  <a:gd name="T8" fmla="+- 0 208 82"/>
                  <a:gd name="T9" fmla="*/ T8 w 145"/>
                  <a:gd name="T10" fmla="+- 0 2000 1858"/>
                  <a:gd name="T11" fmla="*/ 2000 h 165"/>
                  <a:gd name="T12" fmla="+- 0 219 82"/>
                  <a:gd name="T13" fmla="*/ T12 w 145"/>
                  <a:gd name="T14" fmla="+- 0 2000 1858"/>
                  <a:gd name="T15" fmla="*/ 2000 h 165"/>
                  <a:gd name="T16" fmla="+- 0 219 82"/>
                  <a:gd name="T17" fmla="*/ T16 w 145"/>
                  <a:gd name="T18" fmla="+- 0 1991 1858"/>
                  <a:gd name="T19" fmla="*/ 1991 h 165"/>
                  <a:gd name="T20" fmla="+- 0 219 82"/>
                  <a:gd name="T21" fmla="*/ T20 w 145"/>
                  <a:gd name="T22" fmla="+- 0 1875 1858"/>
                  <a:gd name="T23" fmla="*/ 1875 h 165"/>
                  <a:gd name="T24" fmla="+- 0 223 82"/>
                  <a:gd name="T25" fmla="*/ T24 w 145"/>
                  <a:gd name="T26" fmla="+- 0 1872 1858"/>
                  <a:gd name="T27" fmla="*/ 1872 h 165"/>
                </a:gdLst>
                <a:cxnLst>
                  <a:cxn ang="0">
                    <a:pos x="T1" y="T3"/>
                  </a:cxn>
                  <a:cxn ang="0">
                    <a:pos x="T5" y="T7"/>
                  </a:cxn>
                  <a:cxn ang="0">
                    <a:pos x="T9" y="T11"/>
                  </a:cxn>
                  <a:cxn ang="0">
                    <a:pos x="T13" y="T15"/>
                  </a:cxn>
                  <a:cxn ang="0">
                    <a:pos x="T17" y="T19"/>
                  </a:cxn>
                  <a:cxn ang="0">
                    <a:pos x="T21" y="T23"/>
                  </a:cxn>
                  <a:cxn ang="0">
                    <a:pos x="T25" y="T27"/>
                  </a:cxn>
                </a:cxnLst>
                <a:rect l="0" t="0" r="r" b="b"/>
                <a:pathLst>
                  <a:path w="145" h="165">
                    <a:moveTo>
                      <a:pt x="141" y="14"/>
                    </a:moveTo>
                    <a:lnTo>
                      <a:pt x="126" y="14"/>
                    </a:lnTo>
                    <a:lnTo>
                      <a:pt x="126" y="142"/>
                    </a:lnTo>
                    <a:lnTo>
                      <a:pt x="137" y="142"/>
                    </a:lnTo>
                    <a:lnTo>
                      <a:pt x="137" y="133"/>
                    </a:lnTo>
                    <a:lnTo>
                      <a:pt x="137" y="17"/>
                    </a:lnTo>
                    <a:lnTo>
                      <a:pt x="141"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1" name="Freeform 676"/>
              <p:cNvSpPr/>
              <p:nvPr/>
            </p:nvSpPr>
            <p:spPr bwMode="auto">
              <a:xfrm>
                <a:off x="82" y="1858"/>
                <a:ext cx="145" cy="165"/>
              </a:xfrm>
              <a:custGeom>
                <a:gdLst>
                  <a:gd name="T0" fmla="+- 0 192 82"/>
                  <a:gd name="T1" fmla="*/ T0 w 145"/>
                  <a:gd name="T2" fmla="+- 0 1963 1858"/>
                  <a:gd name="T3" fmla="*/ 1963 h 165"/>
                  <a:gd name="T4" fmla="+- 0 185 82"/>
                  <a:gd name="T5" fmla="*/ T4 w 145"/>
                  <a:gd name="T6" fmla="+- 0 1971 1858"/>
                  <a:gd name="T7" fmla="*/ 1971 h 165"/>
                  <a:gd name="T8" fmla="+- 0 99 82"/>
                  <a:gd name="T9" fmla="*/ T8 w 145"/>
                  <a:gd name="T10" fmla="+- 0 1971 1858"/>
                  <a:gd name="T11" fmla="*/ 1971 h 165"/>
                  <a:gd name="T12" fmla="+- 0 107 82"/>
                  <a:gd name="T13" fmla="*/ T12 w 145"/>
                  <a:gd name="T14" fmla="+- 0 1980 1858"/>
                  <a:gd name="T15" fmla="*/ 1980 h 165"/>
                  <a:gd name="T16" fmla="+- 0 113 82"/>
                  <a:gd name="T17" fmla="*/ T16 w 145"/>
                  <a:gd name="T18" fmla="+- 0 1977 1858"/>
                  <a:gd name="T19" fmla="*/ 1977 h 165"/>
                  <a:gd name="T20" fmla="+- 0 120 82"/>
                  <a:gd name="T21" fmla="*/ T20 w 145"/>
                  <a:gd name="T22" fmla="+- 0 1976 1858"/>
                  <a:gd name="T23" fmla="*/ 1976 h 165"/>
                  <a:gd name="T24" fmla="+- 0 205 82"/>
                  <a:gd name="T25" fmla="*/ T24 w 145"/>
                  <a:gd name="T26" fmla="+- 0 1976 1858"/>
                  <a:gd name="T27" fmla="*/ 1976 h 165"/>
                  <a:gd name="T28" fmla="+- 0 206 82"/>
                  <a:gd name="T29" fmla="*/ T28 w 145"/>
                  <a:gd name="T30" fmla="+- 0 1975 1858"/>
                  <a:gd name="T31" fmla="*/ 1975 h 165"/>
                  <a:gd name="T32" fmla="+- 0 205 82"/>
                  <a:gd name="T33" fmla="*/ T32 w 145"/>
                  <a:gd name="T34" fmla="+- 0 1975 1858"/>
                  <a:gd name="T35" fmla="*/ 1975 h 165"/>
                  <a:gd name="T36" fmla="+- 0 205 82"/>
                  <a:gd name="T37" fmla="*/ T36 w 145"/>
                  <a:gd name="T38" fmla="+- 0 1974 1858"/>
                  <a:gd name="T39" fmla="*/ 1974 h 165"/>
                  <a:gd name="T40" fmla="+- 0 192 82"/>
                  <a:gd name="T41" fmla="*/ T40 w 145"/>
                  <a:gd name="T42" fmla="+- 0 1963 1858"/>
                  <a:gd name="T43" fmla="*/ 1963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45" h="165">
                    <a:moveTo>
                      <a:pt x="110" y="105"/>
                    </a:moveTo>
                    <a:lnTo>
                      <a:pt x="103" y="113"/>
                    </a:lnTo>
                    <a:lnTo>
                      <a:pt x="17" y="113"/>
                    </a:lnTo>
                    <a:lnTo>
                      <a:pt x="25" y="122"/>
                    </a:lnTo>
                    <a:lnTo>
                      <a:pt x="31" y="119"/>
                    </a:lnTo>
                    <a:lnTo>
                      <a:pt x="38" y="118"/>
                    </a:lnTo>
                    <a:lnTo>
                      <a:pt x="123" y="118"/>
                    </a:lnTo>
                    <a:lnTo>
                      <a:pt x="124" y="117"/>
                    </a:lnTo>
                    <a:lnTo>
                      <a:pt x="123" y="117"/>
                    </a:lnTo>
                    <a:lnTo>
                      <a:pt x="123" y="116"/>
                    </a:lnTo>
                    <a:lnTo>
                      <a:pt x="110"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2" name="Freeform 677"/>
              <p:cNvSpPr/>
              <p:nvPr/>
            </p:nvSpPr>
            <p:spPr bwMode="auto">
              <a:xfrm>
                <a:off x="82" y="1858"/>
                <a:ext cx="145" cy="165"/>
              </a:xfrm>
              <a:custGeom>
                <a:gdLst>
                  <a:gd name="T0" fmla="+- 0 150 82"/>
                  <a:gd name="T1" fmla="*/ T0 w 145"/>
                  <a:gd name="T2" fmla="+- 0 1931 1858"/>
                  <a:gd name="T3" fmla="*/ 1931 h 165"/>
                  <a:gd name="T4" fmla="+- 0 141 82"/>
                  <a:gd name="T5" fmla="*/ T4 w 145"/>
                  <a:gd name="T6" fmla="+- 0 1931 1858"/>
                  <a:gd name="T7" fmla="*/ 1931 h 165"/>
                  <a:gd name="T8" fmla="+- 0 141 82"/>
                  <a:gd name="T9" fmla="*/ T8 w 145"/>
                  <a:gd name="T10" fmla="+- 0 1971 1858"/>
                  <a:gd name="T11" fmla="*/ 1971 h 165"/>
                  <a:gd name="T12" fmla="+- 0 150 82"/>
                  <a:gd name="T13" fmla="*/ T12 w 145"/>
                  <a:gd name="T14" fmla="+- 0 1971 1858"/>
                  <a:gd name="T15" fmla="*/ 1971 h 165"/>
                  <a:gd name="T16" fmla="+- 0 150 82"/>
                  <a:gd name="T17" fmla="*/ T16 w 145"/>
                  <a:gd name="T18" fmla="+- 0 1931 1858"/>
                  <a:gd name="T19" fmla="*/ 1931 h 165"/>
                </a:gdLst>
                <a:cxnLst>
                  <a:cxn ang="0">
                    <a:pos x="T1" y="T3"/>
                  </a:cxn>
                  <a:cxn ang="0">
                    <a:pos x="T5" y="T7"/>
                  </a:cxn>
                  <a:cxn ang="0">
                    <a:pos x="T9" y="T11"/>
                  </a:cxn>
                  <a:cxn ang="0">
                    <a:pos x="T13" y="T15"/>
                  </a:cxn>
                  <a:cxn ang="0">
                    <a:pos x="T17" y="T19"/>
                  </a:cxn>
                </a:cxnLst>
                <a:rect l="0" t="0" r="r" b="b"/>
                <a:pathLst>
                  <a:path w="145" h="165">
                    <a:moveTo>
                      <a:pt x="68" y="73"/>
                    </a:moveTo>
                    <a:lnTo>
                      <a:pt x="59" y="73"/>
                    </a:lnTo>
                    <a:lnTo>
                      <a:pt x="59" y="113"/>
                    </a:lnTo>
                    <a:lnTo>
                      <a:pt x="68" y="113"/>
                    </a:lnTo>
                    <a:lnTo>
                      <a:pt x="68" y="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3" name="Freeform 678"/>
              <p:cNvSpPr/>
              <p:nvPr/>
            </p:nvSpPr>
            <p:spPr bwMode="auto">
              <a:xfrm>
                <a:off x="82" y="1858"/>
                <a:ext cx="145" cy="165"/>
              </a:xfrm>
              <a:custGeom>
                <a:gdLst>
                  <a:gd name="T0" fmla="+- 0 162 82"/>
                  <a:gd name="T1" fmla="*/ T0 w 145"/>
                  <a:gd name="T2" fmla="+- 0 1937 1858"/>
                  <a:gd name="T3" fmla="*/ 1937 h 165"/>
                  <a:gd name="T4" fmla="+- 0 160 82"/>
                  <a:gd name="T5" fmla="*/ T4 w 145"/>
                  <a:gd name="T6" fmla="+- 0 1938 1858"/>
                  <a:gd name="T7" fmla="*/ 1938 h 165"/>
                  <a:gd name="T8" fmla="+- 0 168 82"/>
                  <a:gd name="T9" fmla="*/ T8 w 145"/>
                  <a:gd name="T10" fmla="+- 0 1945 1858"/>
                  <a:gd name="T11" fmla="*/ 1945 h 165"/>
                  <a:gd name="T12" fmla="+- 0 173 82"/>
                  <a:gd name="T13" fmla="*/ T12 w 145"/>
                  <a:gd name="T14" fmla="+- 0 1950 1858"/>
                  <a:gd name="T15" fmla="*/ 1950 h 165"/>
                  <a:gd name="T16" fmla="+- 0 175 82"/>
                  <a:gd name="T17" fmla="*/ T16 w 145"/>
                  <a:gd name="T18" fmla="+- 0 1954 1858"/>
                  <a:gd name="T19" fmla="*/ 1954 h 165"/>
                  <a:gd name="T20" fmla="+- 0 179 82"/>
                  <a:gd name="T21" fmla="*/ T20 w 145"/>
                  <a:gd name="T22" fmla="+- 0 1960 1858"/>
                  <a:gd name="T23" fmla="*/ 1960 h 165"/>
                  <a:gd name="T24" fmla="+- 0 180 82"/>
                  <a:gd name="T25" fmla="*/ T24 w 145"/>
                  <a:gd name="T26" fmla="+- 0 1962 1858"/>
                  <a:gd name="T27" fmla="*/ 1962 h 165"/>
                  <a:gd name="T28" fmla="+- 0 181 82"/>
                  <a:gd name="T29" fmla="*/ T28 w 145"/>
                  <a:gd name="T30" fmla="+- 0 1963 1858"/>
                  <a:gd name="T31" fmla="*/ 1963 h 165"/>
                  <a:gd name="T32" fmla="+- 0 183 82"/>
                  <a:gd name="T33" fmla="*/ T32 w 145"/>
                  <a:gd name="T34" fmla="+- 0 1963 1858"/>
                  <a:gd name="T35" fmla="*/ 1963 h 165"/>
                  <a:gd name="T36" fmla="+- 0 184 82"/>
                  <a:gd name="T37" fmla="*/ T36 w 145"/>
                  <a:gd name="T38" fmla="+- 0 1962 1858"/>
                  <a:gd name="T39" fmla="*/ 1962 h 165"/>
                  <a:gd name="T40" fmla="+- 0 186 82"/>
                  <a:gd name="T41" fmla="*/ T40 w 145"/>
                  <a:gd name="T42" fmla="+- 0 1960 1858"/>
                  <a:gd name="T43" fmla="*/ 1960 h 165"/>
                  <a:gd name="T44" fmla="+- 0 187 82"/>
                  <a:gd name="T45" fmla="*/ T44 w 145"/>
                  <a:gd name="T46" fmla="+- 0 1958 1858"/>
                  <a:gd name="T47" fmla="*/ 1958 h 165"/>
                  <a:gd name="T48" fmla="+- 0 168 82"/>
                  <a:gd name="T49" fmla="*/ T48 w 145"/>
                  <a:gd name="T50" fmla="+- 0 1940 1858"/>
                  <a:gd name="T51" fmla="*/ 1940 h 165"/>
                  <a:gd name="T52" fmla="+- 0 165 82"/>
                  <a:gd name="T53" fmla="*/ T52 w 145"/>
                  <a:gd name="T54" fmla="+- 0 1938 1858"/>
                  <a:gd name="T55" fmla="*/ 1938 h 165"/>
                  <a:gd name="T56" fmla="+- 0 162 82"/>
                  <a:gd name="T57" fmla="*/ T56 w 145"/>
                  <a:gd name="T58" fmla="+- 0 1937 1858"/>
                  <a:gd name="T59" fmla="*/ 1937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45" h="165">
                    <a:moveTo>
                      <a:pt x="80" y="79"/>
                    </a:moveTo>
                    <a:lnTo>
                      <a:pt x="78" y="80"/>
                    </a:lnTo>
                    <a:lnTo>
                      <a:pt x="86" y="87"/>
                    </a:lnTo>
                    <a:lnTo>
                      <a:pt x="91" y="92"/>
                    </a:lnTo>
                    <a:lnTo>
                      <a:pt x="93" y="96"/>
                    </a:lnTo>
                    <a:lnTo>
                      <a:pt x="97" y="102"/>
                    </a:lnTo>
                    <a:lnTo>
                      <a:pt x="98" y="104"/>
                    </a:lnTo>
                    <a:lnTo>
                      <a:pt x="99" y="105"/>
                    </a:lnTo>
                    <a:lnTo>
                      <a:pt x="101" y="105"/>
                    </a:lnTo>
                    <a:lnTo>
                      <a:pt x="102" y="104"/>
                    </a:lnTo>
                    <a:lnTo>
                      <a:pt x="104" y="102"/>
                    </a:lnTo>
                    <a:lnTo>
                      <a:pt x="105" y="100"/>
                    </a:lnTo>
                    <a:lnTo>
                      <a:pt x="86" y="82"/>
                    </a:lnTo>
                    <a:lnTo>
                      <a:pt x="83" y="80"/>
                    </a:lnTo>
                    <a:lnTo>
                      <a:pt x="80"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4" name="Freeform 679"/>
              <p:cNvSpPr/>
              <p:nvPr/>
            </p:nvSpPr>
            <p:spPr bwMode="auto">
              <a:xfrm>
                <a:off x="82" y="1858"/>
                <a:ext cx="145" cy="165"/>
              </a:xfrm>
              <a:custGeom>
                <a:gdLst>
                  <a:gd name="T0" fmla="+- 0 179 82"/>
                  <a:gd name="T1" fmla="*/ T0 w 145"/>
                  <a:gd name="T2" fmla="+- 0 1919 1858"/>
                  <a:gd name="T3" fmla="*/ 1919 h 165"/>
                  <a:gd name="T4" fmla="+- 0 173 82"/>
                  <a:gd name="T5" fmla="*/ T4 w 145"/>
                  <a:gd name="T6" fmla="+- 0 1927 1858"/>
                  <a:gd name="T7" fmla="*/ 1927 h 165"/>
                  <a:gd name="T8" fmla="+- 0 106 82"/>
                  <a:gd name="T9" fmla="*/ T8 w 145"/>
                  <a:gd name="T10" fmla="+- 0 1927 1858"/>
                  <a:gd name="T11" fmla="*/ 1927 h 165"/>
                  <a:gd name="T12" fmla="+- 0 115 82"/>
                  <a:gd name="T13" fmla="*/ T12 w 145"/>
                  <a:gd name="T14" fmla="+- 0 1934 1858"/>
                  <a:gd name="T15" fmla="*/ 1934 h 165"/>
                  <a:gd name="T16" fmla="+- 0 119 82"/>
                  <a:gd name="T17" fmla="*/ T16 w 145"/>
                  <a:gd name="T18" fmla="+- 0 1932 1858"/>
                  <a:gd name="T19" fmla="*/ 1932 h 165"/>
                  <a:gd name="T20" fmla="+- 0 124 82"/>
                  <a:gd name="T21" fmla="*/ T20 w 145"/>
                  <a:gd name="T22" fmla="+- 0 1931 1858"/>
                  <a:gd name="T23" fmla="*/ 1931 h 165"/>
                  <a:gd name="T24" fmla="+- 0 193 82"/>
                  <a:gd name="T25" fmla="*/ T24 w 145"/>
                  <a:gd name="T26" fmla="+- 0 1931 1858"/>
                  <a:gd name="T27" fmla="*/ 1931 h 165"/>
                  <a:gd name="T28" fmla="+- 0 193 82"/>
                  <a:gd name="T29" fmla="*/ T28 w 145"/>
                  <a:gd name="T30" fmla="+- 0 1931 1858"/>
                  <a:gd name="T31" fmla="*/ 1931 h 165"/>
                  <a:gd name="T32" fmla="+- 0 179 82"/>
                  <a:gd name="T33" fmla="*/ T32 w 145"/>
                  <a:gd name="T34" fmla="+- 0 1919 1858"/>
                  <a:gd name="T35" fmla="*/ 1919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45" h="165">
                    <a:moveTo>
                      <a:pt x="97" y="61"/>
                    </a:moveTo>
                    <a:lnTo>
                      <a:pt x="91" y="69"/>
                    </a:lnTo>
                    <a:lnTo>
                      <a:pt x="24" y="69"/>
                    </a:lnTo>
                    <a:lnTo>
                      <a:pt x="33" y="76"/>
                    </a:lnTo>
                    <a:lnTo>
                      <a:pt x="37" y="74"/>
                    </a:lnTo>
                    <a:lnTo>
                      <a:pt x="42" y="73"/>
                    </a:lnTo>
                    <a:lnTo>
                      <a:pt x="111" y="73"/>
                    </a:lnTo>
                    <a:lnTo>
                      <a:pt x="97" y="6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5" name="Freeform 680"/>
              <p:cNvSpPr/>
              <p:nvPr/>
            </p:nvSpPr>
            <p:spPr bwMode="auto">
              <a:xfrm>
                <a:off x="82" y="1858"/>
                <a:ext cx="145" cy="165"/>
              </a:xfrm>
              <a:custGeom>
                <a:gdLst>
                  <a:gd name="T0" fmla="+- 0 150 82"/>
                  <a:gd name="T1" fmla="*/ T0 w 145"/>
                  <a:gd name="T2" fmla="+- 0 1899 1858"/>
                  <a:gd name="T3" fmla="*/ 1899 h 165"/>
                  <a:gd name="T4" fmla="+- 0 119 82"/>
                  <a:gd name="T5" fmla="*/ T4 w 145"/>
                  <a:gd name="T6" fmla="+- 0 1899 1858"/>
                  <a:gd name="T7" fmla="*/ 1899 h 165"/>
                  <a:gd name="T8" fmla="+- 0 141 82"/>
                  <a:gd name="T9" fmla="*/ T8 w 145"/>
                  <a:gd name="T10" fmla="+- 0 1899 1858"/>
                  <a:gd name="T11" fmla="*/ 1899 h 165"/>
                  <a:gd name="T12" fmla="+- 0 141 82"/>
                  <a:gd name="T13" fmla="*/ T12 w 145"/>
                  <a:gd name="T14" fmla="+- 0 1927 1858"/>
                  <a:gd name="T15" fmla="*/ 1927 h 165"/>
                  <a:gd name="T16" fmla="+- 0 150 82"/>
                  <a:gd name="T17" fmla="*/ T16 w 145"/>
                  <a:gd name="T18" fmla="+- 0 1927 1858"/>
                  <a:gd name="T19" fmla="*/ 1927 h 165"/>
                  <a:gd name="T20" fmla="+- 0 150 82"/>
                  <a:gd name="T21" fmla="*/ T20 w 145"/>
                  <a:gd name="T22" fmla="+- 0 1899 1858"/>
                  <a:gd name="T23" fmla="*/ 1899 h 165"/>
                </a:gdLst>
                <a:cxnLst>
                  <a:cxn ang="0">
                    <a:pos x="T1" y="T3"/>
                  </a:cxn>
                  <a:cxn ang="0">
                    <a:pos x="T5" y="T7"/>
                  </a:cxn>
                  <a:cxn ang="0">
                    <a:pos x="T9" y="T11"/>
                  </a:cxn>
                  <a:cxn ang="0">
                    <a:pos x="T13" y="T15"/>
                  </a:cxn>
                  <a:cxn ang="0">
                    <a:pos x="T17" y="T19"/>
                  </a:cxn>
                  <a:cxn ang="0">
                    <a:pos x="T21" y="T23"/>
                  </a:cxn>
                </a:cxnLst>
                <a:rect l="0" t="0" r="r" b="b"/>
                <a:pathLst>
                  <a:path w="145" h="165">
                    <a:moveTo>
                      <a:pt x="68" y="41"/>
                    </a:moveTo>
                    <a:lnTo>
                      <a:pt x="37" y="41"/>
                    </a:lnTo>
                    <a:lnTo>
                      <a:pt x="59" y="41"/>
                    </a:lnTo>
                    <a:lnTo>
                      <a:pt x="59" y="69"/>
                    </a:lnTo>
                    <a:lnTo>
                      <a:pt x="68" y="69"/>
                    </a:lnTo>
                    <a:lnTo>
                      <a:pt x="68"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46" name="Freeform 681"/>
              <p:cNvSpPr/>
              <p:nvPr/>
            </p:nvSpPr>
            <p:spPr bwMode="auto">
              <a:xfrm>
                <a:off x="82" y="1858"/>
                <a:ext cx="145" cy="165"/>
              </a:xfrm>
              <a:custGeom>
                <a:gdLst>
                  <a:gd name="T0" fmla="+- 0 189 82"/>
                  <a:gd name="T1" fmla="*/ T0 w 145"/>
                  <a:gd name="T2" fmla="+- 0 1885 1858"/>
                  <a:gd name="T3" fmla="*/ 1885 h 165"/>
                  <a:gd name="T4" fmla="+- 0 181 82"/>
                  <a:gd name="T5" fmla="*/ T4 w 145"/>
                  <a:gd name="T6" fmla="+- 0 1894 1858"/>
                  <a:gd name="T7" fmla="*/ 1894 h 165"/>
                  <a:gd name="T8" fmla="+- 0 100 82"/>
                  <a:gd name="T9" fmla="*/ T8 w 145"/>
                  <a:gd name="T10" fmla="+- 0 1894 1858"/>
                  <a:gd name="T11" fmla="*/ 1894 h 165"/>
                  <a:gd name="T12" fmla="+- 0 108 82"/>
                  <a:gd name="T13" fmla="*/ T12 w 145"/>
                  <a:gd name="T14" fmla="+- 0 1902 1858"/>
                  <a:gd name="T15" fmla="*/ 1902 h 165"/>
                  <a:gd name="T16" fmla="+- 0 114 82"/>
                  <a:gd name="T17" fmla="*/ T16 w 145"/>
                  <a:gd name="T18" fmla="+- 0 1900 1858"/>
                  <a:gd name="T19" fmla="*/ 1900 h 165"/>
                  <a:gd name="T20" fmla="+- 0 119 82"/>
                  <a:gd name="T21" fmla="*/ T20 w 145"/>
                  <a:gd name="T22" fmla="+- 0 1899 1858"/>
                  <a:gd name="T23" fmla="*/ 1899 h 165"/>
                  <a:gd name="T24" fmla="+- 0 202 82"/>
                  <a:gd name="T25" fmla="*/ T24 w 145"/>
                  <a:gd name="T26" fmla="+- 0 1899 1858"/>
                  <a:gd name="T27" fmla="*/ 1899 h 165"/>
                  <a:gd name="T28" fmla="+- 0 202 82"/>
                  <a:gd name="T29" fmla="*/ T28 w 145"/>
                  <a:gd name="T30" fmla="+- 0 1898 1858"/>
                  <a:gd name="T31" fmla="*/ 1898 h 165"/>
                  <a:gd name="T32" fmla="+- 0 202 82"/>
                  <a:gd name="T33" fmla="*/ T32 w 145"/>
                  <a:gd name="T34" fmla="+- 0 1898 1858"/>
                  <a:gd name="T35" fmla="*/ 1898 h 165"/>
                  <a:gd name="T36" fmla="+- 0 202 82"/>
                  <a:gd name="T37" fmla="*/ T36 w 145"/>
                  <a:gd name="T38" fmla="+- 0 1897 1858"/>
                  <a:gd name="T39" fmla="*/ 1897 h 165"/>
                  <a:gd name="T40" fmla="+- 0 202 82"/>
                  <a:gd name="T41" fmla="*/ T40 w 145"/>
                  <a:gd name="T42" fmla="+- 0 1897 1858"/>
                  <a:gd name="T43" fmla="*/ 1897 h 165"/>
                  <a:gd name="T44" fmla="+- 0 189 82"/>
                  <a:gd name="T45" fmla="*/ T44 w 145"/>
                  <a:gd name="T46" fmla="+- 0 1885 1858"/>
                  <a:gd name="T47" fmla="*/ 1885 h 16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45" h="165">
                    <a:moveTo>
                      <a:pt x="107" y="27"/>
                    </a:moveTo>
                    <a:lnTo>
                      <a:pt x="99" y="36"/>
                    </a:lnTo>
                    <a:lnTo>
                      <a:pt x="18" y="36"/>
                    </a:lnTo>
                    <a:lnTo>
                      <a:pt x="26" y="44"/>
                    </a:lnTo>
                    <a:lnTo>
                      <a:pt x="32" y="42"/>
                    </a:lnTo>
                    <a:lnTo>
                      <a:pt x="37" y="41"/>
                    </a:lnTo>
                    <a:lnTo>
                      <a:pt x="120" y="41"/>
                    </a:lnTo>
                    <a:lnTo>
                      <a:pt x="120" y="40"/>
                    </a:lnTo>
                    <a:lnTo>
                      <a:pt x="120" y="39"/>
                    </a:lnTo>
                    <a:lnTo>
                      <a:pt x="107" y="2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5" name="Group 682"/>
            <p:cNvGrpSpPr/>
            <p:nvPr/>
          </p:nvGrpSpPr>
          <p:grpSpPr>
            <a:xfrm>
              <a:off x="263" y="1856"/>
              <a:ext cx="149" cy="164"/>
              <a:chOff x="263" y="1856"/>
              <a:chExt cx="149" cy="164"/>
            </a:xfrm>
          </p:grpSpPr>
          <p:sp>
            <p:nvSpPr>
              <p:cNvPr id="2827" name="Freeform 683"/>
              <p:cNvSpPr/>
              <p:nvPr/>
            </p:nvSpPr>
            <p:spPr bwMode="auto">
              <a:xfrm>
                <a:off x="263" y="1856"/>
                <a:ext cx="149" cy="164"/>
              </a:xfrm>
              <a:custGeom>
                <a:gdLst>
                  <a:gd name="T0" fmla="+- 0 263 263"/>
                  <a:gd name="T1" fmla="*/ T0 w 149"/>
                  <a:gd name="T2" fmla="+- 0 1856 1856"/>
                  <a:gd name="T3" fmla="*/ 1856 h 164"/>
                  <a:gd name="T4" fmla="+- 0 263 263"/>
                  <a:gd name="T5" fmla="*/ T4 w 149"/>
                  <a:gd name="T6" fmla="+- 0 1876 1856"/>
                  <a:gd name="T7" fmla="*/ 1876 h 164"/>
                  <a:gd name="T8" fmla="+- 0 263 263"/>
                  <a:gd name="T9" fmla="*/ T8 w 149"/>
                  <a:gd name="T10" fmla="+- 0 1994 1856"/>
                  <a:gd name="T11" fmla="*/ 1994 h 164"/>
                  <a:gd name="T12" fmla="+- 0 263 263"/>
                  <a:gd name="T13" fmla="*/ T12 w 149"/>
                  <a:gd name="T14" fmla="+- 0 2020 1856"/>
                  <a:gd name="T15" fmla="*/ 2020 h 164"/>
                  <a:gd name="T16" fmla="+- 0 266 263"/>
                  <a:gd name="T17" fmla="*/ T16 w 149"/>
                  <a:gd name="T18" fmla="+- 0 2019 1856"/>
                  <a:gd name="T19" fmla="*/ 2019 h 164"/>
                  <a:gd name="T20" fmla="+- 0 270 263"/>
                  <a:gd name="T21" fmla="*/ T20 w 149"/>
                  <a:gd name="T22" fmla="+- 0 2017 1856"/>
                  <a:gd name="T23" fmla="*/ 2017 h 164"/>
                  <a:gd name="T24" fmla="+- 0 274 263"/>
                  <a:gd name="T25" fmla="*/ T24 w 149"/>
                  <a:gd name="T26" fmla="+- 0 2014 1856"/>
                  <a:gd name="T27" fmla="*/ 2014 h 164"/>
                  <a:gd name="T28" fmla="+- 0 273 263"/>
                  <a:gd name="T29" fmla="*/ T28 w 149"/>
                  <a:gd name="T30" fmla="+- 0 1994 1856"/>
                  <a:gd name="T31" fmla="*/ 1994 h 164"/>
                  <a:gd name="T32" fmla="+- 0 273 263"/>
                  <a:gd name="T33" fmla="*/ T32 w 149"/>
                  <a:gd name="T34" fmla="+- 0 1956 1856"/>
                  <a:gd name="T35" fmla="*/ 1956 h 164"/>
                  <a:gd name="T36" fmla="+- 0 287 263"/>
                  <a:gd name="T37" fmla="*/ T36 w 149"/>
                  <a:gd name="T38" fmla="+- 0 1956 1856"/>
                  <a:gd name="T39" fmla="*/ 1956 h 164"/>
                  <a:gd name="T40" fmla="+- 0 282 263"/>
                  <a:gd name="T41" fmla="*/ T40 w 149"/>
                  <a:gd name="T42" fmla="+- 0 1955 1856"/>
                  <a:gd name="T43" fmla="*/ 1955 h 164"/>
                  <a:gd name="T44" fmla="+- 0 273 263"/>
                  <a:gd name="T45" fmla="*/ T44 w 149"/>
                  <a:gd name="T46" fmla="+- 0 1951 1856"/>
                  <a:gd name="T47" fmla="*/ 1951 h 164"/>
                  <a:gd name="T48" fmla="+- 0 273 263"/>
                  <a:gd name="T49" fmla="*/ T48 w 149"/>
                  <a:gd name="T50" fmla="+- 0 1872 1856"/>
                  <a:gd name="T51" fmla="*/ 1872 h 164"/>
                  <a:gd name="T52" fmla="+- 0 313 263"/>
                  <a:gd name="T53" fmla="*/ T52 w 149"/>
                  <a:gd name="T54" fmla="+- 0 1872 1856"/>
                  <a:gd name="T55" fmla="*/ 1872 h 164"/>
                  <a:gd name="T56" fmla="+- 0 317 263"/>
                  <a:gd name="T57" fmla="*/ T56 w 149"/>
                  <a:gd name="T58" fmla="+- 0 1869 1856"/>
                  <a:gd name="T59" fmla="*/ 1869 h 164"/>
                  <a:gd name="T60" fmla="+- 0 317 263"/>
                  <a:gd name="T61" fmla="*/ T60 w 149"/>
                  <a:gd name="T62" fmla="+- 0 1868 1856"/>
                  <a:gd name="T63" fmla="*/ 1868 h 164"/>
                  <a:gd name="T64" fmla="+- 0 318 263"/>
                  <a:gd name="T65" fmla="*/ T64 w 149"/>
                  <a:gd name="T66" fmla="+- 0 1867 1856"/>
                  <a:gd name="T67" fmla="*/ 1867 h 164"/>
                  <a:gd name="T68" fmla="+- 0 317 263"/>
                  <a:gd name="T69" fmla="*/ T68 w 149"/>
                  <a:gd name="T70" fmla="+- 0 1867 1856"/>
                  <a:gd name="T71" fmla="*/ 1867 h 164"/>
                  <a:gd name="T72" fmla="+- 0 275 263"/>
                  <a:gd name="T73" fmla="*/ T72 w 149"/>
                  <a:gd name="T74" fmla="+- 0 1867 1856"/>
                  <a:gd name="T75" fmla="*/ 1867 h 164"/>
                  <a:gd name="T76" fmla="+- 0 263 263"/>
                  <a:gd name="T77" fmla="*/ T76 w 149"/>
                  <a:gd name="T78" fmla="+- 0 1856 1856"/>
                  <a:gd name="T79" fmla="*/ 1856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49" h="164">
                    <a:moveTo>
                      <a:pt x="0" y="0"/>
                    </a:moveTo>
                    <a:lnTo>
                      <a:pt x="0" y="20"/>
                    </a:lnTo>
                    <a:lnTo>
                      <a:pt x="0" y="138"/>
                    </a:lnTo>
                    <a:lnTo>
                      <a:pt x="0" y="164"/>
                    </a:lnTo>
                    <a:lnTo>
                      <a:pt x="3" y="163"/>
                    </a:lnTo>
                    <a:lnTo>
                      <a:pt x="7" y="161"/>
                    </a:lnTo>
                    <a:lnTo>
                      <a:pt x="11" y="158"/>
                    </a:lnTo>
                    <a:lnTo>
                      <a:pt x="10" y="138"/>
                    </a:lnTo>
                    <a:lnTo>
                      <a:pt x="10" y="100"/>
                    </a:lnTo>
                    <a:lnTo>
                      <a:pt x="24" y="100"/>
                    </a:lnTo>
                    <a:lnTo>
                      <a:pt x="19" y="99"/>
                    </a:lnTo>
                    <a:lnTo>
                      <a:pt x="10" y="95"/>
                    </a:lnTo>
                    <a:lnTo>
                      <a:pt x="10" y="16"/>
                    </a:lnTo>
                    <a:lnTo>
                      <a:pt x="50" y="16"/>
                    </a:lnTo>
                    <a:lnTo>
                      <a:pt x="54" y="13"/>
                    </a:lnTo>
                    <a:lnTo>
                      <a:pt x="54" y="12"/>
                    </a:lnTo>
                    <a:lnTo>
                      <a:pt x="55" y="11"/>
                    </a:lnTo>
                    <a:lnTo>
                      <a:pt x="54" y="11"/>
                    </a:lnTo>
                    <a:lnTo>
                      <a:pt x="12" y="11"/>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8" name="Freeform 684"/>
              <p:cNvSpPr/>
              <p:nvPr/>
            </p:nvSpPr>
            <p:spPr bwMode="auto">
              <a:xfrm>
                <a:off x="263" y="1856"/>
                <a:ext cx="149" cy="164"/>
              </a:xfrm>
              <a:custGeom>
                <a:gdLst>
                  <a:gd name="T0" fmla="+- 0 320 263"/>
                  <a:gd name="T1" fmla="*/ T0 w 149"/>
                  <a:gd name="T2" fmla="+- 0 1999 1856"/>
                  <a:gd name="T3" fmla="*/ 1999 h 164"/>
                  <a:gd name="T4" fmla="+- 0 320 263"/>
                  <a:gd name="T5" fmla="*/ T4 w 149"/>
                  <a:gd name="T6" fmla="+- 0 2002 1856"/>
                  <a:gd name="T7" fmla="*/ 2002 h 164"/>
                  <a:gd name="T8" fmla="+- 0 331 263"/>
                  <a:gd name="T9" fmla="*/ T8 w 149"/>
                  <a:gd name="T10" fmla="+- 0 2005 1856"/>
                  <a:gd name="T11" fmla="*/ 2005 h 164"/>
                  <a:gd name="T12" fmla="+- 0 337 263"/>
                  <a:gd name="T13" fmla="*/ T12 w 149"/>
                  <a:gd name="T14" fmla="+- 0 2007 1856"/>
                  <a:gd name="T15" fmla="*/ 2007 h 164"/>
                  <a:gd name="T16" fmla="+- 0 345 263"/>
                  <a:gd name="T17" fmla="*/ T16 w 149"/>
                  <a:gd name="T18" fmla="+- 0 2019 1856"/>
                  <a:gd name="T19" fmla="*/ 2019 h 164"/>
                  <a:gd name="T20" fmla="+- 0 358 263"/>
                  <a:gd name="T21" fmla="*/ T20 w 149"/>
                  <a:gd name="T22" fmla="+- 0 2016 1856"/>
                  <a:gd name="T23" fmla="*/ 2016 h 164"/>
                  <a:gd name="T24" fmla="+- 0 365 263"/>
                  <a:gd name="T25" fmla="*/ T24 w 149"/>
                  <a:gd name="T26" fmla="+- 0 2010 1856"/>
                  <a:gd name="T27" fmla="*/ 2010 h 164"/>
                  <a:gd name="T28" fmla="+- 0 365 263"/>
                  <a:gd name="T29" fmla="*/ T28 w 149"/>
                  <a:gd name="T30" fmla="+- 0 2003 1856"/>
                  <a:gd name="T31" fmla="*/ 2003 h 164"/>
                  <a:gd name="T32" fmla="+- 0 349 263"/>
                  <a:gd name="T33" fmla="*/ T32 w 149"/>
                  <a:gd name="T34" fmla="+- 0 2003 1856"/>
                  <a:gd name="T35" fmla="*/ 2003 h 164"/>
                  <a:gd name="T36" fmla="+- 0 344 263"/>
                  <a:gd name="T37" fmla="*/ T36 w 149"/>
                  <a:gd name="T38" fmla="+- 0 2003 1856"/>
                  <a:gd name="T39" fmla="*/ 2003 h 164"/>
                  <a:gd name="T40" fmla="+- 0 320 263"/>
                  <a:gd name="T41" fmla="*/ T40 w 149"/>
                  <a:gd name="T42" fmla="+- 0 1999 1856"/>
                  <a:gd name="T43" fmla="*/ 1999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49" h="164">
                    <a:moveTo>
                      <a:pt x="57" y="143"/>
                    </a:moveTo>
                    <a:lnTo>
                      <a:pt x="57" y="146"/>
                    </a:lnTo>
                    <a:lnTo>
                      <a:pt x="68" y="149"/>
                    </a:lnTo>
                    <a:lnTo>
                      <a:pt x="74" y="151"/>
                    </a:lnTo>
                    <a:lnTo>
                      <a:pt x="82" y="163"/>
                    </a:lnTo>
                    <a:lnTo>
                      <a:pt x="95" y="160"/>
                    </a:lnTo>
                    <a:lnTo>
                      <a:pt x="102" y="154"/>
                    </a:lnTo>
                    <a:lnTo>
                      <a:pt x="102" y="147"/>
                    </a:lnTo>
                    <a:lnTo>
                      <a:pt x="86" y="147"/>
                    </a:lnTo>
                    <a:lnTo>
                      <a:pt x="81" y="147"/>
                    </a:lnTo>
                    <a:lnTo>
                      <a:pt x="57" y="1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9" name="Freeform 685"/>
              <p:cNvSpPr/>
              <p:nvPr/>
            </p:nvSpPr>
            <p:spPr bwMode="auto">
              <a:xfrm>
                <a:off x="263" y="1856"/>
                <a:ext cx="149" cy="164"/>
              </a:xfrm>
              <a:custGeom>
                <a:gdLst>
                  <a:gd name="T0" fmla="+- 0 365 263"/>
                  <a:gd name="T1" fmla="*/ T0 w 149"/>
                  <a:gd name="T2" fmla="+- 0 1919 1856"/>
                  <a:gd name="T3" fmla="*/ 1919 h 164"/>
                  <a:gd name="T4" fmla="+- 0 354 263"/>
                  <a:gd name="T5" fmla="*/ T4 w 149"/>
                  <a:gd name="T6" fmla="+- 0 1919 1856"/>
                  <a:gd name="T7" fmla="*/ 1919 h 164"/>
                  <a:gd name="T8" fmla="+- 0 354 263"/>
                  <a:gd name="T9" fmla="*/ T8 w 149"/>
                  <a:gd name="T10" fmla="+- 0 1999 1856"/>
                  <a:gd name="T11" fmla="*/ 1999 h 164"/>
                  <a:gd name="T12" fmla="+- 0 354 263"/>
                  <a:gd name="T13" fmla="*/ T12 w 149"/>
                  <a:gd name="T14" fmla="+- 0 2001 1856"/>
                  <a:gd name="T15" fmla="*/ 2001 h 164"/>
                  <a:gd name="T16" fmla="+- 0 352 263"/>
                  <a:gd name="T17" fmla="*/ T16 w 149"/>
                  <a:gd name="T18" fmla="+- 0 2003 1856"/>
                  <a:gd name="T19" fmla="*/ 2003 h 164"/>
                  <a:gd name="T20" fmla="+- 0 349 263"/>
                  <a:gd name="T21" fmla="*/ T20 w 149"/>
                  <a:gd name="T22" fmla="+- 0 2003 1856"/>
                  <a:gd name="T23" fmla="*/ 2003 h 164"/>
                  <a:gd name="T24" fmla="+- 0 365 263"/>
                  <a:gd name="T25" fmla="*/ T24 w 149"/>
                  <a:gd name="T26" fmla="+- 0 2003 1856"/>
                  <a:gd name="T27" fmla="*/ 2003 h 164"/>
                  <a:gd name="T28" fmla="+- 0 365 263"/>
                  <a:gd name="T29" fmla="*/ T28 w 149"/>
                  <a:gd name="T30" fmla="+- 0 1919 1856"/>
                  <a:gd name="T31" fmla="*/ 1919 h 164"/>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49" h="164">
                    <a:moveTo>
                      <a:pt x="102" y="63"/>
                    </a:moveTo>
                    <a:lnTo>
                      <a:pt x="91" y="63"/>
                    </a:lnTo>
                    <a:lnTo>
                      <a:pt x="91" y="143"/>
                    </a:lnTo>
                    <a:lnTo>
                      <a:pt x="91" y="145"/>
                    </a:lnTo>
                    <a:lnTo>
                      <a:pt x="89" y="147"/>
                    </a:lnTo>
                    <a:lnTo>
                      <a:pt x="86" y="147"/>
                    </a:lnTo>
                    <a:lnTo>
                      <a:pt x="102" y="147"/>
                    </a:lnTo>
                    <a:lnTo>
                      <a:pt x="102" y="6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0" name="Freeform 686"/>
              <p:cNvSpPr/>
              <p:nvPr/>
            </p:nvSpPr>
            <p:spPr bwMode="auto">
              <a:xfrm>
                <a:off x="263" y="1856"/>
                <a:ext cx="149" cy="164"/>
              </a:xfrm>
              <a:custGeom>
                <a:gdLst>
                  <a:gd name="T0" fmla="+- 0 379 263"/>
                  <a:gd name="T1" fmla="*/ T0 w 149"/>
                  <a:gd name="T2" fmla="+- 0 1937 1856"/>
                  <a:gd name="T3" fmla="*/ 1937 h 164"/>
                  <a:gd name="T4" fmla="+- 0 377 263"/>
                  <a:gd name="T5" fmla="*/ T4 w 149"/>
                  <a:gd name="T6" fmla="+- 0 1939 1856"/>
                  <a:gd name="T7" fmla="*/ 1939 h 164"/>
                  <a:gd name="T8" fmla="+- 0 387 263"/>
                  <a:gd name="T9" fmla="*/ T8 w 149"/>
                  <a:gd name="T10" fmla="+- 0 1955 1856"/>
                  <a:gd name="T11" fmla="*/ 1955 h 164"/>
                  <a:gd name="T12" fmla="+- 0 388 263"/>
                  <a:gd name="T13" fmla="*/ T12 w 149"/>
                  <a:gd name="T14" fmla="+- 0 1959 1856"/>
                  <a:gd name="T15" fmla="*/ 1959 h 164"/>
                  <a:gd name="T16" fmla="+- 0 392 263"/>
                  <a:gd name="T17" fmla="*/ T16 w 149"/>
                  <a:gd name="T18" fmla="+- 0 1971 1856"/>
                  <a:gd name="T19" fmla="*/ 1971 h 164"/>
                  <a:gd name="T20" fmla="+- 0 394 263"/>
                  <a:gd name="T21" fmla="*/ T20 w 149"/>
                  <a:gd name="T22" fmla="+- 0 1977 1856"/>
                  <a:gd name="T23" fmla="*/ 1977 h 164"/>
                  <a:gd name="T24" fmla="+- 0 396 263"/>
                  <a:gd name="T25" fmla="*/ T24 w 149"/>
                  <a:gd name="T26" fmla="+- 0 1983 1856"/>
                  <a:gd name="T27" fmla="*/ 1983 h 164"/>
                  <a:gd name="T28" fmla="+- 0 397 263"/>
                  <a:gd name="T29" fmla="*/ T28 w 149"/>
                  <a:gd name="T30" fmla="+- 0 1991 1856"/>
                  <a:gd name="T31" fmla="*/ 1991 h 164"/>
                  <a:gd name="T32" fmla="+- 0 398 263"/>
                  <a:gd name="T33" fmla="*/ T32 w 149"/>
                  <a:gd name="T34" fmla="+- 0 1992 1856"/>
                  <a:gd name="T35" fmla="*/ 1992 h 164"/>
                  <a:gd name="T36" fmla="+- 0 398 263"/>
                  <a:gd name="T37" fmla="*/ T36 w 149"/>
                  <a:gd name="T38" fmla="+- 0 1993 1856"/>
                  <a:gd name="T39" fmla="*/ 1993 h 164"/>
                  <a:gd name="T40" fmla="+- 0 399 263"/>
                  <a:gd name="T41" fmla="*/ T40 w 149"/>
                  <a:gd name="T42" fmla="+- 0 1994 1856"/>
                  <a:gd name="T43" fmla="*/ 1994 h 164"/>
                  <a:gd name="T44" fmla="+- 0 400 263"/>
                  <a:gd name="T45" fmla="*/ T44 w 149"/>
                  <a:gd name="T46" fmla="+- 0 1994 1856"/>
                  <a:gd name="T47" fmla="*/ 1994 h 164"/>
                  <a:gd name="T48" fmla="+- 0 409 263"/>
                  <a:gd name="T49" fmla="*/ T48 w 149"/>
                  <a:gd name="T50" fmla="+- 0 1984 1856"/>
                  <a:gd name="T51" fmla="*/ 1984 h 164"/>
                  <a:gd name="T52" fmla="+- 0 409 263"/>
                  <a:gd name="T53" fmla="*/ T52 w 149"/>
                  <a:gd name="T54" fmla="+- 0 1981 1856"/>
                  <a:gd name="T55" fmla="*/ 1981 h 164"/>
                  <a:gd name="T56" fmla="+- 0 408 263"/>
                  <a:gd name="T57" fmla="*/ T56 w 149"/>
                  <a:gd name="T58" fmla="+- 0 1978 1856"/>
                  <a:gd name="T59" fmla="*/ 1978 h 164"/>
                  <a:gd name="T60" fmla="+- 0 405 263"/>
                  <a:gd name="T61" fmla="*/ T60 w 149"/>
                  <a:gd name="T62" fmla="+- 0 1971 1856"/>
                  <a:gd name="T63" fmla="*/ 1971 h 164"/>
                  <a:gd name="T64" fmla="+- 0 396 263"/>
                  <a:gd name="T65" fmla="*/ T64 w 149"/>
                  <a:gd name="T66" fmla="+- 0 1959 1856"/>
                  <a:gd name="T67" fmla="*/ 1959 h 164"/>
                  <a:gd name="T68" fmla="+- 0 379 263"/>
                  <a:gd name="T69" fmla="*/ T68 w 149"/>
                  <a:gd name="T70" fmla="+- 0 1937 1856"/>
                  <a:gd name="T71" fmla="*/ 1937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49" h="164">
                    <a:moveTo>
                      <a:pt x="116" y="81"/>
                    </a:moveTo>
                    <a:lnTo>
                      <a:pt x="114" y="83"/>
                    </a:lnTo>
                    <a:lnTo>
                      <a:pt x="124" y="99"/>
                    </a:lnTo>
                    <a:lnTo>
                      <a:pt x="125" y="103"/>
                    </a:lnTo>
                    <a:lnTo>
                      <a:pt x="129" y="115"/>
                    </a:lnTo>
                    <a:lnTo>
                      <a:pt x="131" y="121"/>
                    </a:lnTo>
                    <a:lnTo>
                      <a:pt x="133" y="127"/>
                    </a:lnTo>
                    <a:lnTo>
                      <a:pt x="134" y="135"/>
                    </a:lnTo>
                    <a:lnTo>
                      <a:pt x="135" y="136"/>
                    </a:lnTo>
                    <a:lnTo>
                      <a:pt x="135" y="137"/>
                    </a:lnTo>
                    <a:lnTo>
                      <a:pt x="136" y="138"/>
                    </a:lnTo>
                    <a:lnTo>
                      <a:pt x="137" y="138"/>
                    </a:lnTo>
                    <a:lnTo>
                      <a:pt x="146" y="128"/>
                    </a:lnTo>
                    <a:lnTo>
                      <a:pt x="146" y="125"/>
                    </a:lnTo>
                    <a:lnTo>
                      <a:pt x="145" y="122"/>
                    </a:lnTo>
                    <a:lnTo>
                      <a:pt x="142" y="115"/>
                    </a:lnTo>
                    <a:lnTo>
                      <a:pt x="133" y="103"/>
                    </a:lnTo>
                    <a:lnTo>
                      <a:pt x="116" y="8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1" name="Freeform 687"/>
              <p:cNvSpPr/>
              <p:nvPr/>
            </p:nvSpPr>
            <p:spPr bwMode="auto">
              <a:xfrm>
                <a:off x="263" y="1856"/>
                <a:ext cx="149" cy="164"/>
              </a:xfrm>
              <a:custGeom>
                <a:gdLst>
                  <a:gd name="T0" fmla="+- 0 329 263"/>
                  <a:gd name="T1" fmla="*/ T0 w 149"/>
                  <a:gd name="T2" fmla="+- 0 1933 1856"/>
                  <a:gd name="T3" fmla="*/ 1933 h 164"/>
                  <a:gd name="T4" fmla="+- 0 296 263"/>
                  <a:gd name="T5" fmla="*/ T4 w 149"/>
                  <a:gd name="T6" fmla="+- 0 1992 1856"/>
                  <a:gd name="T7" fmla="*/ 1992 h 164"/>
                  <a:gd name="T8" fmla="+- 0 301 263"/>
                  <a:gd name="T9" fmla="*/ T8 w 149"/>
                  <a:gd name="T10" fmla="+- 0 1992 1856"/>
                  <a:gd name="T11" fmla="*/ 1992 h 164"/>
                  <a:gd name="T12" fmla="+- 0 316 263"/>
                  <a:gd name="T13" fmla="*/ T12 w 149"/>
                  <a:gd name="T14" fmla="+- 0 1977 1856"/>
                  <a:gd name="T15" fmla="*/ 1977 h 164"/>
                  <a:gd name="T16" fmla="+- 0 327 263"/>
                  <a:gd name="T17" fmla="*/ T16 w 149"/>
                  <a:gd name="T18" fmla="+- 0 1962 1856"/>
                  <a:gd name="T19" fmla="*/ 1962 h 164"/>
                  <a:gd name="T20" fmla="+- 0 335 263"/>
                  <a:gd name="T21" fmla="*/ T20 w 149"/>
                  <a:gd name="T22" fmla="+- 0 1952 1856"/>
                  <a:gd name="T23" fmla="*/ 1952 h 164"/>
                  <a:gd name="T24" fmla="+- 0 339 263"/>
                  <a:gd name="T25" fmla="*/ T24 w 149"/>
                  <a:gd name="T26" fmla="+- 0 1947 1856"/>
                  <a:gd name="T27" fmla="*/ 1947 h 164"/>
                  <a:gd name="T28" fmla="+- 0 343 263"/>
                  <a:gd name="T29" fmla="*/ T28 w 149"/>
                  <a:gd name="T30" fmla="+- 0 1946 1856"/>
                  <a:gd name="T31" fmla="*/ 1946 h 164"/>
                  <a:gd name="T32" fmla="+- 0 344 263"/>
                  <a:gd name="T33" fmla="*/ T32 w 149"/>
                  <a:gd name="T34" fmla="+- 0 1946 1856"/>
                  <a:gd name="T35" fmla="*/ 1946 h 164"/>
                  <a:gd name="T36" fmla="+- 0 345 263"/>
                  <a:gd name="T37" fmla="*/ T36 w 149"/>
                  <a:gd name="T38" fmla="+- 0 1945 1856"/>
                  <a:gd name="T39" fmla="*/ 1945 h 164"/>
                  <a:gd name="T40" fmla="+- 0 345 263"/>
                  <a:gd name="T41" fmla="*/ T40 w 149"/>
                  <a:gd name="T42" fmla="+- 0 1944 1856"/>
                  <a:gd name="T43" fmla="*/ 1944 h 164"/>
                  <a:gd name="T44" fmla="+- 0 344 263"/>
                  <a:gd name="T45" fmla="*/ T44 w 149"/>
                  <a:gd name="T46" fmla="+- 0 1943 1856"/>
                  <a:gd name="T47" fmla="*/ 1943 h 164"/>
                  <a:gd name="T48" fmla="+- 0 343 263"/>
                  <a:gd name="T49" fmla="*/ T48 w 149"/>
                  <a:gd name="T50" fmla="+- 0 1942 1856"/>
                  <a:gd name="T51" fmla="*/ 1942 h 164"/>
                  <a:gd name="T52" fmla="+- 0 329 263"/>
                  <a:gd name="T53" fmla="*/ T52 w 149"/>
                  <a:gd name="T54" fmla="+- 0 1933 1856"/>
                  <a:gd name="T55" fmla="*/ 193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49" h="164">
                    <a:moveTo>
                      <a:pt x="66" y="77"/>
                    </a:moveTo>
                    <a:lnTo>
                      <a:pt x="33" y="136"/>
                    </a:lnTo>
                    <a:lnTo>
                      <a:pt x="38" y="136"/>
                    </a:lnTo>
                    <a:lnTo>
                      <a:pt x="53" y="121"/>
                    </a:lnTo>
                    <a:lnTo>
                      <a:pt x="64" y="106"/>
                    </a:lnTo>
                    <a:lnTo>
                      <a:pt x="72" y="96"/>
                    </a:lnTo>
                    <a:lnTo>
                      <a:pt x="76" y="91"/>
                    </a:lnTo>
                    <a:lnTo>
                      <a:pt x="80" y="90"/>
                    </a:lnTo>
                    <a:lnTo>
                      <a:pt x="81" y="90"/>
                    </a:lnTo>
                    <a:lnTo>
                      <a:pt x="82" y="89"/>
                    </a:lnTo>
                    <a:lnTo>
                      <a:pt x="82" y="88"/>
                    </a:lnTo>
                    <a:lnTo>
                      <a:pt x="81" y="87"/>
                    </a:lnTo>
                    <a:lnTo>
                      <a:pt x="80" y="86"/>
                    </a:lnTo>
                    <a:lnTo>
                      <a:pt x="66"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2" name="Freeform 688"/>
              <p:cNvSpPr/>
              <p:nvPr/>
            </p:nvSpPr>
            <p:spPr bwMode="auto">
              <a:xfrm>
                <a:off x="263" y="1856"/>
                <a:ext cx="149" cy="164"/>
              </a:xfrm>
              <a:custGeom>
                <a:gdLst>
                  <a:gd name="T0" fmla="+- 0 287 263"/>
                  <a:gd name="T1" fmla="*/ T0 w 149"/>
                  <a:gd name="T2" fmla="+- 0 1956 1856"/>
                  <a:gd name="T3" fmla="*/ 1956 h 164"/>
                  <a:gd name="T4" fmla="+- 0 273 263"/>
                  <a:gd name="T5" fmla="*/ T4 w 149"/>
                  <a:gd name="T6" fmla="+- 0 1956 1856"/>
                  <a:gd name="T7" fmla="*/ 1956 h 164"/>
                  <a:gd name="T8" fmla="+- 0 278 263"/>
                  <a:gd name="T9" fmla="*/ T8 w 149"/>
                  <a:gd name="T10" fmla="+- 0 1958 1856"/>
                  <a:gd name="T11" fmla="*/ 1958 h 164"/>
                  <a:gd name="T12" fmla="+- 0 282 263"/>
                  <a:gd name="T13" fmla="*/ T12 w 149"/>
                  <a:gd name="T14" fmla="+- 0 1961 1856"/>
                  <a:gd name="T15" fmla="*/ 1961 h 164"/>
                  <a:gd name="T16" fmla="+- 0 285 263"/>
                  <a:gd name="T17" fmla="*/ T16 w 149"/>
                  <a:gd name="T18" fmla="+- 0 1965 1856"/>
                  <a:gd name="T19" fmla="*/ 1965 h 164"/>
                  <a:gd name="T20" fmla="+- 0 286 263"/>
                  <a:gd name="T21" fmla="*/ T20 w 149"/>
                  <a:gd name="T22" fmla="+- 0 1968 1856"/>
                  <a:gd name="T23" fmla="*/ 1968 h 164"/>
                  <a:gd name="T24" fmla="+- 0 287 263"/>
                  <a:gd name="T25" fmla="*/ T24 w 149"/>
                  <a:gd name="T26" fmla="+- 0 1971 1856"/>
                  <a:gd name="T27" fmla="*/ 1971 h 164"/>
                  <a:gd name="T28" fmla="+- 0 294 263"/>
                  <a:gd name="T29" fmla="*/ T28 w 149"/>
                  <a:gd name="T30" fmla="+- 0 1969 1856"/>
                  <a:gd name="T31" fmla="*/ 1969 h 164"/>
                  <a:gd name="T32" fmla="+- 0 299 263"/>
                  <a:gd name="T33" fmla="*/ T32 w 149"/>
                  <a:gd name="T34" fmla="+- 0 1966 1856"/>
                  <a:gd name="T35" fmla="*/ 1966 h 164"/>
                  <a:gd name="T36" fmla="+- 0 307 263"/>
                  <a:gd name="T37" fmla="*/ T36 w 149"/>
                  <a:gd name="T38" fmla="+- 0 1958 1856"/>
                  <a:gd name="T39" fmla="*/ 1958 h 164"/>
                  <a:gd name="T40" fmla="+- 0 308 263"/>
                  <a:gd name="T41" fmla="*/ T40 w 149"/>
                  <a:gd name="T42" fmla="+- 0 1956 1856"/>
                  <a:gd name="T43" fmla="*/ 1956 h 164"/>
                  <a:gd name="T44" fmla="+- 0 288 263"/>
                  <a:gd name="T45" fmla="*/ T44 w 149"/>
                  <a:gd name="T46" fmla="+- 0 1956 1856"/>
                  <a:gd name="T47" fmla="*/ 1956 h 164"/>
                  <a:gd name="T48" fmla="+- 0 287 263"/>
                  <a:gd name="T49" fmla="*/ T48 w 149"/>
                  <a:gd name="T50" fmla="+- 0 1956 1856"/>
                  <a:gd name="T51" fmla="*/ 1956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49" h="164">
                    <a:moveTo>
                      <a:pt x="24" y="100"/>
                    </a:moveTo>
                    <a:lnTo>
                      <a:pt x="10" y="100"/>
                    </a:lnTo>
                    <a:lnTo>
                      <a:pt x="15" y="102"/>
                    </a:lnTo>
                    <a:lnTo>
                      <a:pt x="19" y="105"/>
                    </a:lnTo>
                    <a:lnTo>
                      <a:pt x="22" y="109"/>
                    </a:lnTo>
                    <a:lnTo>
                      <a:pt x="23" y="112"/>
                    </a:lnTo>
                    <a:lnTo>
                      <a:pt x="24" y="115"/>
                    </a:lnTo>
                    <a:lnTo>
                      <a:pt x="31" y="113"/>
                    </a:lnTo>
                    <a:lnTo>
                      <a:pt x="36" y="110"/>
                    </a:lnTo>
                    <a:lnTo>
                      <a:pt x="44" y="102"/>
                    </a:lnTo>
                    <a:lnTo>
                      <a:pt x="45" y="100"/>
                    </a:lnTo>
                    <a:lnTo>
                      <a:pt x="25" y="100"/>
                    </a:lnTo>
                    <a:lnTo>
                      <a:pt x="24" y="1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3" name="Freeform 689"/>
              <p:cNvSpPr/>
              <p:nvPr/>
            </p:nvSpPr>
            <p:spPr bwMode="auto">
              <a:xfrm>
                <a:off x="263" y="1856"/>
                <a:ext cx="149" cy="164"/>
              </a:xfrm>
              <a:custGeom>
                <a:gdLst>
                  <a:gd name="T0" fmla="+- 0 313 263"/>
                  <a:gd name="T1" fmla="*/ T0 w 149"/>
                  <a:gd name="T2" fmla="+- 0 1872 1856"/>
                  <a:gd name="T3" fmla="*/ 1872 h 164"/>
                  <a:gd name="T4" fmla="+- 0 300 263"/>
                  <a:gd name="T5" fmla="*/ T4 w 149"/>
                  <a:gd name="T6" fmla="+- 0 1872 1856"/>
                  <a:gd name="T7" fmla="*/ 1872 h 164"/>
                  <a:gd name="T8" fmla="+- 0 300 263"/>
                  <a:gd name="T9" fmla="*/ T8 w 149"/>
                  <a:gd name="T10" fmla="+- 0 1874 1856"/>
                  <a:gd name="T11" fmla="*/ 1874 h 164"/>
                  <a:gd name="T12" fmla="+- 0 298 263"/>
                  <a:gd name="T13" fmla="*/ T12 w 149"/>
                  <a:gd name="T14" fmla="+- 0 1882 1856"/>
                  <a:gd name="T15" fmla="*/ 1882 h 164"/>
                  <a:gd name="T16" fmla="+- 0 296 263"/>
                  <a:gd name="T17" fmla="*/ T16 w 149"/>
                  <a:gd name="T18" fmla="+- 0 1887 1856"/>
                  <a:gd name="T19" fmla="*/ 1887 h 164"/>
                  <a:gd name="T20" fmla="+- 0 293 263"/>
                  <a:gd name="T21" fmla="*/ T20 w 149"/>
                  <a:gd name="T22" fmla="+- 0 1896 1856"/>
                  <a:gd name="T23" fmla="*/ 1896 h 164"/>
                  <a:gd name="T24" fmla="+- 0 294 263"/>
                  <a:gd name="T25" fmla="*/ T24 w 149"/>
                  <a:gd name="T26" fmla="+- 0 1918 1856"/>
                  <a:gd name="T27" fmla="*/ 1918 h 164"/>
                  <a:gd name="T28" fmla="+- 0 295 263"/>
                  <a:gd name="T29" fmla="*/ T28 w 149"/>
                  <a:gd name="T30" fmla="+- 0 1919 1856"/>
                  <a:gd name="T31" fmla="*/ 1919 h 164"/>
                  <a:gd name="T32" fmla="+- 0 303 263"/>
                  <a:gd name="T33" fmla="*/ T32 w 149"/>
                  <a:gd name="T34" fmla="+- 0 1939 1856"/>
                  <a:gd name="T35" fmla="*/ 1939 h 164"/>
                  <a:gd name="T36" fmla="+- 0 303 263"/>
                  <a:gd name="T37" fmla="*/ T36 w 149"/>
                  <a:gd name="T38" fmla="+- 0 1940 1856"/>
                  <a:gd name="T39" fmla="*/ 1940 h 164"/>
                  <a:gd name="T40" fmla="+- 0 301 263"/>
                  <a:gd name="T41" fmla="*/ T40 w 149"/>
                  <a:gd name="T42" fmla="+- 0 1949 1856"/>
                  <a:gd name="T43" fmla="*/ 1949 h 164"/>
                  <a:gd name="T44" fmla="+- 0 296 263"/>
                  <a:gd name="T45" fmla="*/ T44 w 149"/>
                  <a:gd name="T46" fmla="+- 0 1953 1856"/>
                  <a:gd name="T47" fmla="*/ 1953 h 164"/>
                  <a:gd name="T48" fmla="+- 0 292 263"/>
                  <a:gd name="T49" fmla="*/ T48 w 149"/>
                  <a:gd name="T50" fmla="+- 0 1955 1856"/>
                  <a:gd name="T51" fmla="*/ 1955 h 164"/>
                  <a:gd name="T52" fmla="+- 0 288 263"/>
                  <a:gd name="T53" fmla="*/ T52 w 149"/>
                  <a:gd name="T54" fmla="+- 0 1956 1856"/>
                  <a:gd name="T55" fmla="*/ 1956 h 164"/>
                  <a:gd name="T56" fmla="+- 0 308 263"/>
                  <a:gd name="T57" fmla="*/ T56 w 149"/>
                  <a:gd name="T58" fmla="+- 0 1956 1856"/>
                  <a:gd name="T59" fmla="*/ 1956 h 164"/>
                  <a:gd name="T60" fmla="+- 0 309 263"/>
                  <a:gd name="T61" fmla="*/ T60 w 149"/>
                  <a:gd name="T62" fmla="+- 0 1952 1856"/>
                  <a:gd name="T63" fmla="*/ 1952 h 164"/>
                  <a:gd name="T64" fmla="+- 0 309 263"/>
                  <a:gd name="T65" fmla="*/ T64 w 149"/>
                  <a:gd name="T66" fmla="+- 0 1939 1856"/>
                  <a:gd name="T67" fmla="*/ 1939 h 164"/>
                  <a:gd name="T68" fmla="+- 0 308 263"/>
                  <a:gd name="T69" fmla="*/ T68 w 149"/>
                  <a:gd name="T70" fmla="+- 0 1934 1856"/>
                  <a:gd name="T71" fmla="*/ 1934 h 164"/>
                  <a:gd name="T72" fmla="+- 0 305 263"/>
                  <a:gd name="T73" fmla="*/ T72 w 149"/>
                  <a:gd name="T74" fmla="+- 0 1925 1856"/>
                  <a:gd name="T75" fmla="*/ 1925 h 164"/>
                  <a:gd name="T76" fmla="+- 0 301 263"/>
                  <a:gd name="T77" fmla="*/ T76 w 149"/>
                  <a:gd name="T78" fmla="+- 0 1918 1856"/>
                  <a:gd name="T79" fmla="*/ 1918 h 164"/>
                  <a:gd name="T80" fmla="+- 0 295 263"/>
                  <a:gd name="T81" fmla="*/ T80 w 149"/>
                  <a:gd name="T82" fmla="+- 0 1908 1856"/>
                  <a:gd name="T83" fmla="*/ 1908 h 164"/>
                  <a:gd name="T84" fmla="+- 0 301 263"/>
                  <a:gd name="T85" fmla="*/ T84 w 149"/>
                  <a:gd name="T86" fmla="+- 0 1893 1856"/>
                  <a:gd name="T87" fmla="*/ 1893 h 164"/>
                  <a:gd name="T88" fmla="+- 0 305 263"/>
                  <a:gd name="T89" fmla="*/ T88 w 149"/>
                  <a:gd name="T90" fmla="+- 0 1884 1856"/>
                  <a:gd name="T91" fmla="*/ 1884 h 164"/>
                  <a:gd name="T92" fmla="+- 0 309 263"/>
                  <a:gd name="T93" fmla="*/ T92 w 149"/>
                  <a:gd name="T94" fmla="+- 0 1876 1856"/>
                  <a:gd name="T95" fmla="*/ 1876 h 164"/>
                  <a:gd name="T96" fmla="+- 0 311 263"/>
                  <a:gd name="T97" fmla="*/ T96 w 149"/>
                  <a:gd name="T98" fmla="+- 0 1873 1856"/>
                  <a:gd name="T99" fmla="*/ 1873 h 164"/>
                  <a:gd name="T100" fmla="+- 0 313 263"/>
                  <a:gd name="T101" fmla="*/ T100 w 149"/>
                  <a:gd name="T102" fmla="+- 0 1872 1856"/>
                  <a:gd name="T103" fmla="*/ 1872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149" h="164">
                    <a:moveTo>
                      <a:pt x="50" y="16"/>
                    </a:moveTo>
                    <a:lnTo>
                      <a:pt x="37" y="16"/>
                    </a:lnTo>
                    <a:lnTo>
                      <a:pt x="37" y="18"/>
                    </a:lnTo>
                    <a:lnTo>
                      <a:pt x="35" y="26"/>
                    </a:lnTo>
                    <a:lnTo>
                      <a:pt x="33" y="31"/>
                    </a:lnTo>
                    <a:lnTo>
                      <a:pt x="30" y="40"/>
                    </a:lnTo>
                    <a:lnTo>
                      <a:pt x="31" y="62"/>
                    </a:lnTo>
                    <a:lnTo>
                      <a:pt x="32" y="63"/>
                    </a:lnTo>
                    <a:lnTo>
                      <a:pt x="40" y="83"/>
                    </a:lnTo>
                    <a:lnTo>
                      <a:pt x="40" y="84"/>
                    </a:lnTo>
                    <a:lnTo>
                      <a:pt x="38" y="93"/>
                    </a:lnTo>
                    <a:lnTo>
                      <a:pt x="33" y="97"/>
                    </a:lnTo>
                    <a:lnTo>
                      <a:pt x="29" y="99"/>
                    </a:lnTo>
                    <a:lnTo>
                      <a:pt x="25" y="100"/>
                    </a:lnTo>
                    <a:lnTo>
                      <a:pt x="45" y="100"/>
                    </a:lnTo>
                    <a:lnTo>
                      <a:pt x="46" y="96"/>
                    </a:lnTo>
                    <a:lnTo>
                      <a:pt x="46" y="83"/>
                    </a:lnTo>
                    <a:lnTo>
                      <a:pt x="45" y="78"/>
                    </a:lnTo>
                    <a:lnTo>
                      <a:pt x="42" y="69"/>
                    </a:lnTo>
                    <a:lnTo>
                      <a:pt x="38" y="62"/>
                    </a:lnTo>
                    <a:lnTo>
                      <a:pt x="32" y="52"/>
                    </a:lnTo>
                    <a:lnTo>
                      <a:pt x="38" y="37"/>
                    </a:lnTo>
                    <a:lnTo>
                      <a:pt x="42" y="28"/>
                    </a:lnTo>
                    <a:lnTo>
                      <a:pt x="46" y="20"/>
                    </a:lnTo>
                    <a:lnTo>
                      <a:pt x="48" y="17"/>
                    </a:lnTo>
                    <a:lnTo>
                      <a:pt x="50"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4" name="Freeform 690"/>
              <p:cNvSpPr/>
              <p:nvPr/>
            </p:nvSpPr>
            <p:spPr bwMode="auto">
              <a:xfrm>
                <a:off x="263" y="1856"/>
                <a:ext cx="149" cy="164"/>
              </a:xfrm>
              <a:custGeom>
                <a:gdLst>
                  <a:gd name="T0" fmla="+- 0 398 263"/>
                  <a:gd name="T1" fmla="*/ T0 w 149"/>
                  <a:gd name="T2" fmla="+- 0 1905 1856"/>
                  <a:gd name="T3" fmla="*/ 1905 h 164"/>
                  <a:gd name="T4" fmla="+- 0 390 263"/>
                  <a:gd name="T5" fmla="*/ T4 w 149"/>
                  <a:gd name="T6" fmla="+- 0 1915 1856"/>
                  <a:gd name="T7" fmla="*/ 1915 h 164"/>
                  <a:gd name="T8" fmla="+- 0 307 263"/>
                  <a:gd name="T9" fmla="*/ T8 w 149"/>
                  <a:gd name="T10" fmla="+- 0 1915 1856"/>
                  <a:gd name="T11" fmla="*/ 1915 h 164"/>
                  <a:gd name="T12" fmla="+- 0 316 263"/>
                  <a:gd name="T13" fmla="*/ T12 w 149"/>
                  <a:gd name="T14" fmla="+- 0 1922 1856"/>
                  <a:gd name="T15" fmla="*/ 1922 h 164"/>
                  <a:gd name="T16" fmla="+- 0 321 263"/>
                  <a:gd name="T17" fmla="*/ T16 w 149"/>
                  <a:gd name="T18" fmla="+- 0 1921 1856"/>
                  <a:gd name="T19" fmla="*/ 1921 h 164"/>
                  <a:gd name="T20" fmla="+- 0 328 263"/>
                  <a:gd name="T21" fmla="*/ T20 w 149"/>
                  <a:gd name="T22" fmla="+- 0 1920 1856"/>
                  <a:gd name="T23" fmla="*/ 1920 h 164"/>
                  <a:gd name="T24" fmla="+- 0 338 263"/>
                  <a:gd name="T25" fmla="*/ T24 w 149"/>
                  <a:gd name="T26" fmla="+- 0 1919 1856"/>
                  <a:gd name="T27" fmla="*/ 1919 h 164"/>
                  <a:gd name="T28" fmla="+- 0 410 263"/>
                  <a:gd name="T29" fmla="*/ T28 w 149"/>
                  <a:gd name="T30" fmla="+- 0 1919 1856"/>
                  <a:gd name="T31" fmla="*/ 1919 h 164"/>
                  <a:gd name="T32" fmla="+- 0 411 263"/>
                  <a:gd name="T33" fmla="*/ T32 w 149"/>
                  <a:gd name="T34" fmla="+- 0 1919 1856"/>
                  <a:gd name="T35" fmla="*/ 1919 h 164"/>
                  <a:gd name="T36" fmla="+- 0 411 263"/>
                  <a:gd name="T37" fmla="*/ T36 w 149"/>
                  <a:gd name="T38" fmla="+- 0 1918 1856"/>
                  <a:gd name="T39" fmla="*/ 1918 h 164"/>
                  <a:gd name="T40" fmla="+- 0 410 263"/>
                  <a:gd name="T41" fmla="*/ T40 w 149"/>
                  <a:gd name="T42" fmla="+- 0 1916 1856"/>
                  <a:gd name="T43" fmla="*/ 1916 h 164"/>
                  <a:gd name="T44" fmla="+- 0 406 263"/>
                  <a:gd name="T45" fmla="*/ T44 w 149"/>
                  <a:gd name="T46" fmla="+- 0 1912 1856"/>
                  <a:gd name="T47" fmla="*/ 1912 h 164"/>
                  <a:gd name="T48" fmla="+- 0 398 263"/>
                  <a:gd name="T49" fmla="*/ T48 w 149"/>
                  <a:gd name="T50" fmla="+- 0 1905 1856"/>
                  <a:gd name="T51" fmla="*/ 1905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49" h="164">
                    <a:moveTo>
                      <a:pt x="135" y="49"/>
                    </a:moveTo>
                    <a:lnTo>
                      <a:pt x="127" y="59"/>
                    </a:lnTo>
                    <a:lnTo>
                      <a:pt x="44" y="59"/>
                    </a:lnTo>
                    <a:lnTo>
                      <a:pt x="53" y="66"/>
                    </a:lnTo>
                    <a:lnTo>
                      <a:pt x="58" y="65"/>
                    </a:lnTo>
                    <a:lnTo>
                      <a:pt x="65" y="64"/>
                    </a:lnTo>
                    <a:lnTo>
                      <a:pt x="75" y="63"/>
                    </a:lnTo>
                    <a:lnTo>
                      <a:pt x="147" y="63"/>
                    </a:lnTo>
                    <a:lnTo>
                      <a:pt x="148" y="63"/>
                    </a:lnTo>
                    <a:lnTo>
                      <a:pt x="148" y="62"/>
                    </a:lnTo>
                    <a:lnTo>
                      <a:pt x="147" y="60"/>
                    </a:lnTo>
                    <a:lnTo>
                      <a:pt x="143" y="56"/>
                    </a:lnTo>
                    <a:lnTo>
                      <a:pt x="135" y="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5" name="Freeform 691"/>
              <p:cNvSpPr/>
              <p:nvPr/>
            </p:nvSpPr>
            <p:spPr bwMode="auto">
              <a:xfrm>
                <a:off x="263" y="1856"/>
                <a:ext cx="149" cy="164"/>
              </a:xfrm>
              <a:custGeom>
                <a:gdLst>
                  <a:gd name="T0" fmla="+- 0 392 263"/>
                  <a:gd name="T1" fmla="*/ T0 w 149"/>
                  <a:gd name="T2" fmla="+- 0 1857 1856"/>
                  <a:gd name="T3" fmla="*/ 1857 h 164"/>
                  <a:gd name="T4" fmla="+- 0 384 263"/>
                  <a:gd name="T5" fmla="*/ T4 w 149"/>
                  <a:gd name="T6" fmla="+- 0 1866 1856"/>
                  <a:gd name="T7" fmla="*/ 1866 h 164"/>
                  <a:gd name="T8" fmla="+- 0 325 263"/>
                  <a:gd name="T9" fmla="*/ T8 w 149"/>
                  <a:gd name="T10" fmla="+- 0 1866 1856"/>
                  <a:gd name="T11" fmla="*/ 1866 h 164"/>
                  <a:gd name="T12" fmla="+- 0 332 263"/>
                  <a:gd name="T13" fmla="*/ T12 w 149"/>
                  <a:gd name="T14" fmla="+- 0 1874 1856"/>
                  <a:gd name="T15" fmla="*/ 1874 h 164"/>
                  <a:gd name="T16" fmla="+- 0 337 263"/>
                  <a:gd name="T17" fmla="*/ T16 w 149"/>
                  <a:gd name="T18" fmla="+- 0 1872 1856"/>
                  <a:gd name="T19" fmla="*/ 1872 h 164"/>
                  <a:gd name="T20" fmla="+- 0 345 263"/>
                  <a:gd name="T21" fmla="*/ T20 w 149"/>
                  <a:gd name="T22" fmla="+- 0 1871 1856"/>
                  <a:gd name="T23" fmla="*/ 1871 h 164"/>
                  <a:gd name="T24" fmla="+- 0 402 263"/>
                  <a:gd name="T25" fmla="*/ T24 w 149"/>
                  <a:gd name="T26" fmla="+- 0 1871 1856"/>
                  <a:gd name="T27" fmla="*/ 1871 h 164"/>
                  <a:gd name="T28" fmla="+- 0 403 263"/>
                  <a:gd name="T29" fmla="*/ T28 w 149"/>
                  <a:gd name="T30" fmla="+- 0 1871 1856"/>
                  <a:gd name="T31" fmla="*/ 1871 h 164"/>
                  <a:gd name="T32" fmla="+- 0 404 263"/>
                  <a:gd name="T33" fmla="*/ T32 w 149"/>
                  <a:gd name="T34" fmla="+- 0 1870 1856"/>
                  <a:gd name="T35" fmla="*/ 1870 h 164"/>
                  <a:gd name="T36" fmla="+- 0 403 263"/>
                  <a:gd name="T37" fmla="*/ T36 w 149"/>
                  <a:gd name="T38" fmla="+- 0 1869 1856"/>
                  <a:gd name="T39" fmla="*/ 1869 h 164"/>
                  <a:gd name="T40" fmla="+- 0 403 263"/>
                  <a:gd name="T41" fmla="*/ T40 w 149"/>
                  <a:gd name="T42" fmla="+- 0 1868 1856"/>
                  <a:gd name="T43" fmla="*/ 1868 h 164"/>
                  <a:gd name="T44" fmla="+- 0 392 263"/>
                  <a:gd name="T45" fmla="*/ T44 w 149"/>
                  <a:gd name="T46" fmla="+- 0 1857 1856"/>
                  <a:gd name="T47" fmla="*/ 1857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49" h="164">
                    <a:moveTo>
                      <a:pt x="129" y="1"/>
                    </a:moveTo>
                    <a:lnTo>
                      <a:pt x="121" y="10"/>
                    </a:lnTo>
                    <a:lnTo>
                      <a:pt x="62" y="10"/>
                    </a:lnTo>
                    <a:lnTo>
                      <a:pt x="69" y="18"/>
                    </a:lnTo>
                    <a:lnTo>
                      <a:pt x="74" y="16"/>
                    </a:lnTo>
                    <a:lnTo>
                      <a:pt x="82" y="15"/>
                    </a:lnTo>
                    <a:lnTo>
                      <a:pt x="139" y="15"/>
                    </a:lnTo>
                    <a:lnTo>
                      <a:pt x="140" y="15"/>
                    </a:lnTo>
                    <a:lnTo>
                      <a:pt x="141" y="14"/>
                    </a:lnTo>
                    <a:lnTo>
                      <a:pt x="140" y="13"/>
                    </a:lnTo>
                    <a:lnTo>
                      <a:pt x="140" y="12"/>
                    </a:lnTo>
                    <a:lnTo>
                      <a:pt x="12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6" name="Freeform 692"/>
              <p:cNvSpPr/>
              <p:nvPr/>
            </p:nvSpPr>
            <p:spPr bwMode="auto">
              <a:xfrm>
                <a:off x="263" y="1856"/>
                <a:ext cx="149" cy="164"/>
              </a:xfrm>
              <a:custGeom>
                <a:gdLst>
                  <a:gd name="T0" fmla="+- 0 402 263"/>
                  <a:gd name="T1" fmla="*/ T0 w 149"/>
                  <a:gd name="T2" fmla="+- 0 1871 1856"/>
                  <a:gd name="T3" fmla="*/ 1871 h 164"/>
                  <a:gd name="T4" fmla="+- 0 345 263"/>
                  <a:gd name="T5" fmla="*/ T4 w 149"/>
                  <a:gd name="T6" fmla="+- 0 1871 1856"/>
                  <a:gd name="T7" fmla="*/ 1871 h 164"/>
                  <a:gd name="T8" fmla="+- 0 402 263"/>
                  <a:gd name="T9" fmla="*/ T8 w 149"/>
                  <a:gd name="T10" fmla="+- 0 1871 1856"/>
                  <a:gd name="T11" fmla="*/ 1871 h 164"/>
                  <a:gd name="T12" fmla="+- 0 402 263"/>
                  <a:gd name="T13" fmla="*/ T12 w 149"/>
                  <a:gd name="T14" fmla="+- 0 1871 1856"/>
                  <a:gd name="T15" fmla="*/ 1871 h 164"/>
                </a:gdLst>
                <a:cxnLst>
                  <a:cxn ang="0">
                    <a:pos x="T1" y="T3"/>
                  </a:cxn>
                  <a:cxn ang="0">
                    <a:pos x="T5" y="T7"/>
                  </a:cxn>
                  <a:cxn ang="0">
                    <a:pos x="T9" y="T11"/>
                  </a:cxn>
                  <a:cxn ang="0">
                    <a:pos x="T13" y="T15"/>
                  </a:cxn>
                </a:cxnLst>
                <a:rect l="0" t="0" r="r" b="b"/>
                <a:pathLst>
                  <a:path w="149" h="164">
                    <a:moveTo>
                      <a:pt x="139" y="15"/>
                    </a:moveTo>
                    <a:lnTo>
                      <a:pt x="82" y="15"/>
                    </a:lnTo>
                    <a:lnTo>
                      <a:pt x="139"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7" name="Freeform 693"/>
              <p:cNvSpPr/>
              <p:nvPr/>
            </p:nvSpPr>
            <p:spPr bwMode="auto">
              <a:xfrm>
                <a:off x="263" y="1856"/>
                <a:ext cx="149" cy="164"/>
              </a:xfrm>
              <a:custGeom>
                <a:gdLst>
                  <a:gd name="T0" fmla="+- 0 305 263"/>
                  <a:gd name="T1" fmla="*/ T0 w 149"/>
                  <a:gd name="T2" fmla="+- 0 1858 1856"/>
                  <a:gd name="T3" fmla="*/ 1858 h 164"/>
                  <a:gd name="T4" fmla="+- 0 298 263"/>
                  <a:gd name="T5" fmla="*/ T4 w 149"/>
                  <a:gd name="T6" fmla="+- 0 1867 1856"/>
                  <a:gd name="T7" fmla="*/ 1867 h 164"/>
                  <a:gd name="T8" fmla="+- 0 317 263"/>
                  <a:gd name="T9" fmla="*/ T8 w 149"/>
                  <a:gd name="T10" fmla="+- 0 1867 1856"/>
                  <a:gd name="T11" fmla="*/ 1867 h 164"/>
                  <a:gd name="T12" fmla="+- 0 317 263"/>
                  <a:gd name="T13" fmla="*/ T12 w 149"/>
                  <a:gd name="T14" fmla="+- 0 1866 1856"/>
                  <a:gd name="T15" fmla="*/ 1866 h 164"/>
                  <a:gd name="T16" fmla="+- 0 315 263"/>
                  <a:gd name="T17" fmla="*/ T16 w 149"/>
                  <a:gd name="T18" fmla="+- 0 1865 1856"/>
                  <a:gd name="T19" fmla="*/ 1865 h 164"/>
                  <a:gd name="T20" fmla="+- 0 305 263"/>
                  <a:gd name="T21" fmla="*/ T20 w 149"/>
                  <a:gd name="T22" fmla="+- 0 1858 1856"/>
                  <a:gd name="T23" fmla="*/ 1858 h 164"/>
                </a:gdLst>
                <a:cxnLst>
                  <a:cxn ang="0">
                    <a:pos x="T1" y="T3"/>
                  </a:cxn>
                  <a:cxn ang="0">
                    <a:pos x="T5" y="T7"/>
                  </a:cxn>
                  <a:cxn ang="0">
                    <a:pos x="T9" y="T11"/>
                  </a:cxn>
                  <a:cxn ang="0">
                    <a:pos x="T13" y="T15"/>
                  </a:cxn>
                  <a:cxn ang="0">
                    <a:pos x="T17" y="T19"/>
                  </a:cxn>
                  <a:cxn ang="0">
                    <a:pos x="T21" y="T23"/>
                  </a:cxn>
                </a:cxnLst>
                <a:rect l="0" t="0" r="r" b="b"/>
                <a:pathLst>
                  <a:path w="149" h="164">
                    <a:moveTo>
                      <a:pt x="42" y="2"/>
                    </a:moveTo>
                    <a:lnTo>
                      <a:pt x="35" y="11"/>
                    </a:lnTo>
                    <a:lnTo>
                      <a:pt x="54" y="11"/>
                    </a:lnTo>
                    <a:lnTo>
                      <a:pt x="54" y="10"/>
                    </a:lnTo>
                    <a:lnTo>
                      <a:pt x="52" y="9"/>
                    </a:lnTo>
                    <a:lnTo>
                      <a:pt x="42"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6" name="Group 694"/>
            <p:cNvGrpSpPr/>
            <p:nvPr/>
          </p:nvGrpSpPr>
          <p:grpSpPr>
            <a:xfrm>
              <a:off x="441" y="1854"/>
              <a:ext cx="139" cy="166"/>
              <a:chOff x="441" y="1854"/>
              <a:chExt cx="139" cy="166"/>
            </a:xfrm>
          </p:grpSpPr>
          <p:sp>
            <p:nvSpPr>
              <p:cNvPr id="2819" name="Freeform 695"/>
              <p:cNvSpPr/>
              <p:nvPr/>
            </p:nvSpPr>
            <p:spPr bwMode="auto">
              <a:xfrm>
                <a:off x="441" y="1854"/>
                <a:ext cx="139" cy="166"/>
              </a:xfrm>
              <a:custGeom>
                <a:gdLst>
                  <a:gd name="T0" fmla="+- 0 574 441"/>
                  <a:gd name="T1" fmla="*/ T0 w 139"/>
                  <a:gd name="T2" fmla="+- 0 2003 1854"/>
                  <a:gd name="T3" fmla="*/ 2003 h 166"/>
                  <a:gd name="T4" fmla="+- 0 564 441"/>
                  <a:gd name="T5" fmla="*/ T4 w 139"/>
                  <a:gd name="T6" fmla="+- 0 2003 1854"/>
                  <a:gd name="T7" fmla="*/ 2003 h 166"/>
                  <a:gd name="T8" fmla="+- 0 564 441"/>
                  <a:gd name="T9" fmla="*/ T8 w 139"/>
                  <a:gd name="T10" fmla="+- 0 2019 1854"/>
                  <a:gd name="T11" fmla="*/ 2019 h 166"/>
                  <a:gd name="T12" fmla="+- 0 565 441"/>
                  <a:gd name="T13" fmla="*/ T12 w 139"/>
                  <a:gd name="T14" fmla="+- 0 2019 1854"/>
                  <a:gd name="T15" fmla="*/ 2019 h 166"/>
                  <a:gd name="T16" fmla="+- 0 570 441"/>
                  <a:gd name="T17" fmla="*/ T16 w 139"/>
                  <a:gd name="T18" fmla="+- 0 2017 1854"/>
                  <a:gd name="T19" fmla="*/ 2017 h 166"/>
                  <a:gd name="T20" fmla="+- 0 573 441"/>
                  <a:gd name="T21" fmla="*/ T20 w 139"/>
                  <a:gd name="T22" fmla="+- 0 2016 1854"/>
                  <a:gd name="T23" fmla="*/ 2016 h 166"/>
                  <a:gd name="T24" fmla="+- 0 574 441"/>
                  <a:gd name="T25" fmla="*/ T24 w 139"/>
                  <a:gd name="T26" fmla="+- 0 2015 1854"/>
                  <a:gd name="T27" fmla="*/ 2015 h 166"/>
                  <a:gd name="T28" fmla="+- 0 575 441"/>
                  <a:gd name="T29" fmla="*/ T28 w 139"/>
                  <a:gd name="T30" fmla="+- 0 2015 1854"/>
                  <a:gd name="T31" fmla="*/ 2015 h 166"/>
                  <a:gd name="T32" fmla="+- 0 574 441"/>
                  <a:gd name="T33" fmla="*/ T32 w 139"/>
                  <a:gd name="T34" fmla="+- 0 2003 1854"/>
                  <a:gd name="T35" fmla="*/ 2003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39" h="166">
                    <a:moveTo>
                      <a:pt x="133" y="149"/>
                    </a:moveTo>
                    <a:lnTo>
                      <a:pt x="123" y="149"/>
                    </a:lnTo>
                    <a:lnTo>
                      <a:pt x="123" y="165"/>
                    </a:lnTo>
                    <a:lnTo>
                      <a:pt x="124" y="165"/>
                    </a:lnTo>
                    <a:lnTo>
                      <a:pt x="129" y="163"/>
                    </a:lnTo>
                    <a:lnTo>
                      <a:pt x="132" y="162"/>
                    </a:lnTo>
                    <a:lnTo>
                      <a:pt x="133" y="161"/>
                    </a:lnTo>
                    <a:lnTo>
                      <a:pt x="134" y="161"/>
                    </a:lnTo>
                    <a:lnTo>
                      <a:pt x="133" y="14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0" name="Freeform 696"/>
              <p:cNvSpPr/>
              <p:nvPr/>
            </p:nvSpPr>
            <p:spPr bwMode="auto">
              <a:xfrm>
                <a:off x="441" y="1854"/>
                <a:ext cx="139" cy="166"/>
              </a:xfrm>
              <a:custGeom>
                <a:gdLst>
                  <a:gd name="T0" fmla="+- 0 446 441"/>
                  <a:gd name="T1" fmla="*/ T0 w 139"/>
                  <a:gd name="T2" fmla="+- 0 1947 1854"/>
                  <a:gd name="T3" fmla="*/ 1947 h 166"/>
                  <a:gd name="T4" fmla="+- 0 447 441"/>
                  <a:gd name="T5" fmla="*/ T4 w 139"/>
                  <a:gd name="T6" fmla="+- 0 1963 1854"/>
                  <a:gd name="T7" fmla="*/ 1963 h 166"/>
                  <a:gd name="T8" fmla="+- 0 447 441"/>
                  <a:gd name="T9" fmla="*/ T8 w 139"/>
                  <a:gd name="T10" fmla="+- 0 1997 1854"/>
                  <a:gd name="T11" fmla="*/ 1997 h 166"/>
                  <a:gd name="T12" fmla="+- 0 441 441"/>
                  <a:gd name="T13" fmla="*/ T12 w 139"/>
                  <a:gd name="T14" fmla="+- 0 2002 1854"/>
                  <a:gd name="T15" fmla="*/ 2002 h 166"/>
                  <a:gd name="T16" fmla="+- 0 454 441"/>
                  <a:gd name="T17" fmla="*/ T16 w 139"/>
                  <a:gd name="T18" fmla="+- 0 2011 1854"/>
                  <a:gd name="T19" fmla="*/ 2011 h 166"/>
                  <a:gd name="T20" fmla="+- 0 459 441"/>
                  <a:gd name="T21" fmla="*/ T20 w 139"/>
                  <a:gd name="T22" fmla="+- 0 2003 1854"/>
                  <a:gd name="T23" fmla="*/ 2003 h 166"/>
                  <a:gd name="T24" fmla="+- 0 574 441"/>
                  <a:gd name="T25" fmla="*/ T24 w 139"/>
                  <a:gd name="T26" fmla="+- 0 2003 1854"/>
                  <a:gd name="T27" fmla="*/ 2003 h 166"/>
                  <a:gd name="T28" fmla="+- 0 574 441"/>
                  <a:gd name="T29" fmla="*/ T28 w 139"/>
                  <a:gd name="T30" fmla="+- 0 1998 1854"/>
                  <a:gd name="T31" fmla="*/ 1998 h 166"/>
                  <a:gd name="T32" fmla="+- 0 458 441"/>
                  <a:gd name="T33" fmla="*/ T32 w 139"/>
                  <a:gd name="T34" fmla="+- 0 1998 1854"/>
                  <a:gd name="T35" fmla="*/ 1998 h 166"/>
                  <a:gd name="T36" fmla="+- 0 458 441"/>
                  <a:gd name="T37" fmla="*/ T36 w 139"/>
                  <a:gd name="T38" fmla="+- 0 1959 1854"/>
                  <a:gd name="T39" fmla="*/ 1959 h 166"/>
                  <a:gd name="T40" fmla="+- 0 464 441"/>
                  <a:gd name="T41" fmla="*/ T40 w 139"/>
                  <a:gd name="T42" fmla="+- 0 1955 1854"/>
                  <a:gd name="T43" fmla="*/ 1955 h 166"/>
                  <a:gd name="T44" fmla="+- 0 464 441"/>
                  <a:gd name="T45" fmla="*/ T44 w 139"/>
                  <a:gd name="T46" fmla="+- 0 1954 1854"/>
                  <a:gd name="T47" fmla="*/ 1954 h 166"/>
                  <a:gd name="T48" fmla="+- 0 464 441"/>
                  <a:gd name="T49" fmla="*/ T48 w 139"/>
                  <a:gd name="T50" fmla="+- 0 1954 1854"/>
                  <a:gd name="T51" fmla="*/ 1954 h 166"/>
                  <a:gd name="T52" fmla="+- 0 464 441"/>
                  <a:gd name="T53" fmla="*/ T52 w 139"/>
                  <a:gd name="T54" fmla="+- 0 1953 1854"/>
                  <a:gd name="T55" fmla="*/ 1953 h 166"/>
                  <a:gd name="T56" fmla="+- 0 462 441"/>
                  <a:gd name="T57" fmla="*/ T56 w 139"/>
                  <a:gd name="T58" fmla="+- 0 1953 1854"/>
                  <a:gd name="T59" fmla="*/ 1953 h 166"/>
                  <a:gd name="T60" fmla="+- 0 446 441"/>
                  <a:gd name="T61" fmla="*/ T60 w 139"/>
                  <a:gd name="T62" fmla="+- 0 1947 1854"/>
                  <a:gd name="T63" fmla="*/ 1947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39" h="166">
                    <a:moveTo>
                      <a:pt x="5" y="93"/>
                    </a:moveTo>
                    <a:lnTo>
                      <a:pt x="6" y="109"/>
                    </a:lnTo>
                    <a:lnTo>
                      <a:pt x="6" y="143"/>
                    </a:lnTo>
                    <a:lnTo>
                      <a:pt x="0" y="148"/>
                    </a:lnTo>
                    <a:lnTo>
                      <a:pt x="13" y="157"/>
                    </a:lnTo>
                    <a:lnTo>
                      <a:pt x="18" y="149"/>
                    </a:lnTo>
                    <a:lnTo>
                      <a:pt x="133" y="149"/>
                    </a:lnTo>
                    <a:lnTo>
                      <a:pt x="133" y="144"/>
                    </a:lnTo>
                    <a:lnTo>
                      <a:pt x="17" y="144"/>
                    </a:lnTo>
                    <a:lnTo>
                      <a:pt x="17" y="105"/>
                    </a:lnTo>
                    <a:lnTo>
                      <a:pt x="23" y="101"/>
                    </a:lnTo>
                    <a:lnTo>
                      <a:pt x="23" y="100"/>
                    </a:lnTo>
                    <a:lnTo>
                      <a:pt x="23" y="99"/>
                    </a:lnTo>
                    <a:lnTo>
                      <a:pt x="21" y="99"/>
                    </a:lnTo>
                    <a:lnTo>
                      <a:pt x="5"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1" name="Freeform 697"/>
              <p:cNvSpPr/>
              <p:nvPr/>
            </p:nvSpPr>
            <p:spPr bwMode="auto">
              <a:xfrm>
                <a:off x="441" y="1854"/>
                <a:ext cx="139" cy="166"/>
              </a:xfrm>
              <a:custGeom>
                <a:gdLst>
                  <a:gd name="T0" fmla="+- 0 516 441"/>
                  <a:gd name="T1" fmla="*/ T0 w 139"/>
                  <a:gd name="T2" fmla="+- 0 1929 1854"/>
                  <a:gd name="T3" fmla="*/ 1929 h 166"/>
                  <a:gd name="T4" fmla="+- 0 505 441"/>
                  <a:gd name="T5" fmla="*/ T4 w 139"/>
                  <a:gd name="T6" fmla="+- 0 1929 1854"/>
                  <a:gd name="T7" fmla="*/ 1929 h 166"/>
                  <a:gd name="T8" fmla="+- 0 505 441"/>
                  <a:gd name="T9" fmla="*/ T8 w 139"/>
                  <a:gd name="T10" fmla="+- 0 1998 1854"/>
                  <a:gd name="T11" fmla="*/ 1998 h 166"/>
                  <a:gd name="T12" fmla="+- 0 516 441"/>
                  <a:gd name="T13" fmla="*/ T12 w 139"/>
                  <a:gd name="T14" fmla="+- 0 1998 1854"/>
                  <a:gd name="T15" fmla="*/ 1998 h 166"/>
                  <a:gd name="T16" fmla="+- 0 516 441"/>
                  <a:gd name="T17" fmla="*/ T16 w 139"/>
                  <a:gd name="T18" fmla="+- 0 1929 1854"/>
                  <a:gd name="T19" fmla="*/ 1929 h 166"/>
                </a:gdLst>
                <a:cxnLst>
                  <a:cxn ang="0">
                    <a:pos x="T1" y="T3"/>
                  </a:cxn>
                  <a:cxn ang="0">
                    <a:pos x="T5" y="T7"/>
                  </a:cxn>
                  <a:cxn ang="0">
                    <a:pos x="T9" y="T11"/>
                  </a:cxn>
                  <a:cxn ang="0">
                    <a:pos x="T13" y="T15"/>
                  </a:cxn>
                  <a:cxn ang="0">
                    <a:pos x="T17" y="T19"/>
                  </a:cxn>
                </a:cxnLst>
                <a:rect l="0" t="0" r="r" b="b"/>
                <a:pathLst>
                  <a:path w="139" h="166">
                    <a:moveTo>
                      <a:pt x="75" y="75"/>
                    </a:moveTo>
                    <a:lnTo>
                      <a:pt x="64" y="75"/>
                    </a:lnTo>
                    <a:lnTo>
                      <a:pt x="64" y="144"/>
                    </a:lnTo>
                    <a:lnTo>
                      <a:pt x="75" y="144"/>
                    </a:lnTo>
                    <a:lnTo>
                      <a:pt x="75" y="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2" name="Freeform 698"/>
              <p:cNvSpPr/>
              <p:nvPr/>
            </p:nvSpPr>
            <p:spPr bwMode="auto">
              <a:xfrm>
                <a:off x="441" y="1854"/>
                <a:ext cx="139" cy="166"/>
              </a:xfrm>
              <a:custGeom>
                <a:gdLst>
                  <a:gd name="T0" fmla="+- 0 562 441"/>
                  <a:gd name="T1" fmla="*/ T0 w 139"/>
                  <a:gd name="T2" fmla="+- 0 1947 1854"/>
                  <a:gd name="T3" fmla="*/ 1947 h 166"/>
                  <a:gd name="T4" fmla="+- 0 563 441"/>
                  <a:gd name="T5" fmla="*/ T4 w 139"/>
                  <a:gd name="T6" fmla="+- 0 1963 1854"/>
                  <a:gd name="T7" fmla="*/ 1963 h 166"/>
                  <a:gd name="T8" fmla="+- 0 564 441"/>
                  <a:gd name="T9" fmla="*/ T8 w 139"/>
                  <a:gd name="T10" fmla="+- 0 1998 1854"/>
                  <a:gd name="T11" fmla="*/ 1998 h 166"/>
                  <a:gd name="T12" fmla="+- 0 574 441"/>
                  <a:gd name="T13" fmla="*/ T12 w 139"/>
                  <a:gd name="T14" fmla="+- 0 1998 1854"/>
                  <a:gd name="T15" fmla="*/ 1998 h 166"/>
                  <a:gd name="T16" fmla="+- 0 574 441"/>
                  <a:gd name="T17" fmla="*/ T16 w 139"/>
                  <a:gd name="T18" fmla="+- 0 1959 1854"/>
                  <a:gd name="T19" fmla="*/ 1959 h 166"/>
                  <a:gd name="T20" fmla="+- 0 579 441"/>
                  <a:gd name="T21" fmla="*/ T20 w 139"/>
                  <a:gd name="T22" fmla="+- 0 1955 1854"/>
                  <a:gd name="T23" fmla="*/ 1955 h 166"/>
                  <a:gd name="T24" fmla="+- 0 579 441"/>
                  <a:gd name="T25" fmla="*/ T24 w 139"/>
                  <a:gd name="T26" fmla="+- 0 1955 1854"/>
                  <a:gd name="T27" fmla="*/ 1955 h 166"/>
                  <a:gd name="T28" fmla="+- 0 579 441"/>
                  <a:gd name="T29" fmla="*/ T28 w 139"/>
                  <a:gd name="T30" fmla="+- 0 1954 1854"/>
                  <a:gd name="T31" fmla="*/ 1954 h 166"/>
                  <a:gd name="T32" fmla="+- 0 579 441"/>
                  <a:gd name="T33" fmla="*/ T32 w 139"/>
                  <a:gd name="T34" fmla="+- 0 1953 1854"/>
                  <a:gd name="T35" fmla="*/ 1953 h 166"/>
                  <a:gd name="T36" fmla="+- 0 577 441"/>
                  <a:gd name="T37" fmla="*/ T36 w 139"/>
                  <a:gd name="T38" fmla="+- 0 1953 1854"/>
                  <a:gd name="T39" fmla="*/ 1953 h 166"/>
                  <a:gd name="T40" fmla="+- 0 562 441"/>
                  <a:gd name="T41" fmla="*/ T40 w 139"/>
                  <a:gd name="T42" fmla="+- 0 1947 1854"/>
                  <a:gd name="T43" fmla="*/ 1947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39" h="166">
                    <a:moveTo>
                      <a:pt x="121" y="93"/>
                    </a:moveTo>
                    <a:lnTo>
                      <a:pt x="122" y="109"/>
                    </a:lnTo>
                    <a:lnTo>
                      <a:pt x="123" y="144"/>
                    </a:lnTo>
                    <a:lnTo>
                      <a:pt x="133" y="144"/>
                    </a:lnTo>
                    <a:lnTo>
                      <a:pt x="133" y="105"/>
                    </a:lnTo>
                    <a:lnTo>
                      <a:pt x="138" y="101"/>
                    </a:lnTo>
                    <a:lnTo>
                      <a:pt x="138" y="100"/>
                    </a:lnTo>
                    <a:lnTo>
                      <a:pt x="138" y="99"/>
                    </a:lnTo>
                    <a:lnTo>
                      <a:pt x="136" y="99"/>
                    </a:lnTo>
                    <a:lnTo>
                      <a:pt x="121" y="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3" name="Freeform 699"/>
              <p:cNvSpPr/>
              <p:nvPr/>
            </p:nvSpPr>
            <p:spPr bwMode="auto">
              <a:xfrm>
                <a:off x="441" y="1854"/>
                <a:ext cx="139" cy="166"/>
              </a:xfrm>
              <a:custGeom>
                <a:gdLst>
                  <a:gd name="T0" fmla="+- 0 455 441"/>
                  <a:gd name="T1" fmla="*/ T0 w 139"/>
                  <a:gd name="T2" fmla="+- 0 1877 1854"/>
                  <a:gd name="T3" fmla="*/ 1877 h 166"/>
                  <a:gd name="T4" fmla="+- 0 456 441"/>
                  <a:gd name="T5" fmla="*/ T4 w 139"/>
                  <a:gd name="T6" fmla="+- 0 1895 1854"/>
                  <a:gd name="T7" fmla="*/ 1895 h 166"/>
                  <a:gd name="T8" fmla="+- 0 456 441"/>
                  <a:gd name="T9" fmla="*/ T8 w 139"/>
                  <a:gd name="T10" fmla="+- 0 1919 1854"/>
                  <a:gd name="T11" fmla="*/ 1919 h 166"/>
                  <a:gd name="T12" fmla="+- 0 449 441"/>
                  <a:gd name="T13" fmla="*/ T12 w 139"/>
                  <a:gd name="T14" fmla="+- 0 1925 1854"/>
                  <a:gd name="T15" fmla="*/ 1925 h 166"/>
                  <a:gd name="T16" fmla="+- 0 460 441"/>
                  <a:gd name="T17" fmla="*/ T16 w 139"/>
                  <a:gd name="T18" fmla="+- 0 1935 1854"/>
                  <a:gd name="T19" fmla="*/ 1935 h 166"/>
                  <a:gd name="T20" fmla="+- 0 467 441"/>
                  <a:gd name="T21" fmla="*/ T20 w 139"/>
                  <a:gd name="T22" fmla="+- 0 1929 1854"/>
                  <a:gd name="T23" fmla="*/ 1929 h 166"/>
                  <a:gd name="T24" fmla="+- 0 568 441"/>
                  <a:gd name="T25" fmla="*/ T24 w 139"/>
                  <a:gd name="T26" fmla="+- 0 1929 1854"/>
                  <a:gd name="T27" fmla="*/ 1929 h 166"/>
                  <a:gd name="T28" fmla="+- 0 568 441"/>
                  <a:gd name="T29" fmla="*/ T28 w 139"/>
                  <a:gd name="T30" fmla="+- 0 1924 1854"/>
                  <a:gd name="T31" fmla="*/ 1924 h 166"/>
                  <a:gd name="T32" fmla="+- 0 466 441"/>
                  <a:gd name="T33" fmla="*/ T32 w 139"/>
                  <a:gd name="T34" fmla="+- 0 1924 1854"/>
                  <a:gd name="T35" fmla="*/ 1924 h 166"/>
                  <a:gd name="T36" fmla="+- 0 466 441"/>
                  <a:gd name="T37" fmla="*/ T36 w 139"/>
                  <a:gd name="T38" fmla="+- 0 1889 1854"/>
                  <a:gd name="T39" fmla="*/ 1889 h 166"/>
                  <a:gd name="T40" fmla="+- 0 472 441"/>
                  <a:gd name="T41" fmla="*/ T40 w 139"/>
                  <a:gd name="T42" fmla="+- 0 1884 1854"/>
                  <a:gd name="T43" fmla="*/ 1884 h 166"/>
                  <a:gd name="T44" fmla="+- 0 470 441"/>
                  <a:gd name="T45" fmla="*/ T44 w 139"/>
                  <a:gd name="T46" fmla="+- 0 1883 1854"/>
                  <a:gd name="T47" fmla="*/ 1883 h 166"/>
                  <a:gd name="T48" fmla="+- 0 455 441"/>
                  <a:gd name="T49" fmla="*/ T48 w 139"/>
                  <a:gd name="T50" fmla="+- 0 1877 1854"/>
                  <a:gd name="T51" fmla="*/ 1877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39" h="166">
                    <a:moveTo>
                      <a:pt x="14" y="23"/>
                    </a:moveTo>
                    <a:lnTo>
                      <a:pt x="15" y="41"/>
                    </a:lnTo>
                    <a:lnTo>
                      <a:pt x="15" y="65"/>
                    </a:lnTo>
                    <a:lnTo>
                      <a:pt x="8" y="71"/>
                    </a:lnTo>
                    <a:lnTo>
                      <a:pt x="19" y="81"/>
                    </a:lnTo>
                    <a:lnTo>
                      <a:pt x="26" y="75"/>
                    </a:lnTo>
                    <a:lnTo>
                      <a:pt x="127" y="75"/>
                    </a:lnTo>
                    <a:lnTo>
                      <a:pt x="127" y="70"/>
                    </a:lnTo>
                    <a:lnTo>
                      <a:pt x="25" y="70"/>
                    </a:lnTo>
                    <a:lnTo>
                      <a:pt x="25" y="35"/>
                    </a:lnTo>
                    <a:lnTo>
                      <a:pt x="31" y="30"/>
                    </a:lnTo>
                    <a:lnTo>
                      <a:pt x="29" y="29"/>
                    </a:lnTo>
                    <a:lnTo>
                      <a:pt x="14"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4" name="Freeform 700"/>
              <p:cNvSpPr/>
              <p:nvPr/>
            </p:nvSpPr>
            <p:spPr bwMode="auto">
              <a:xfrm>
                <a:off x="441" y="1854"/>
                <a:ext cx="139" cy="166"/>
              </a:xfrm>
              <a:custGeom>
                <a:gdLst>
                  <a:gd name="T0" fmla="+- 0 568 441"/>
                  <a:gd name="T1" fmla="*/ T0 w 139"/>
                  <a:gd name="T2" fmla="+- 0 1929 1854"/>
                  <a:gd name="T3" fmla="*/ 1929 h 166"/>
                  <a:gd name="T4" fmla="+- 0 557 441"/>
                  <a:gd name="T5" fmla="*/ T4 w 139"/>
                  <a:gd name="T6" fmla="+- 0 1929 1854"/>
                  <a:gd name="T7" fmla="*/ 1929 h 166"/>
                  <a:gd name="T8" fmla="+- 0 557 441"/>
                  <a:gd name="T9" fmla="*/ T8 w 139"/>
                  <a:gd name="T10" fmla="+- 0 1935 1854"/>
                  <a:gd name="T11" fmla="*/ 1935 h 166"/>
                  <a:gd name="T12" fmla="+- 0 561 441"/>
                  <a:gd name="T13" fmla="*/ T12 w 139"/>
                  <a:gd name="T14" fmla="+- 0 1935 1854"/>
                  <a:gd name="T15" fmla="*/ 1935 h 166"/>
                  <a:gd name="T16" fmla="+- 0 565 441"/>
                  <a:gd name="T17" fmla="*/ T16 w 139"/>
                  <a:gd name="T18" fmla="+- 0 1933 1854"/>
                  <a:gd name="T19" fmla="*/ 1933 h 166"/>
                  <a:gd name="T20" fmla="+- 0 568 441"/>
                  <a:gd name="T21" fmla="*/ T20 w 139"/>
                  <a:gd name="T22" fmla="+- 0 1931 1854"/>
                  <a:gd name="T23" fmla="*/ 1931 h 166"/>
                  <a:gd name="T24" fmla="+- 0 568 441"/>
                  <a:gd name="T25" fmla="*/ T24 w 139"/>
                  <a:gd name="T26" fmla="+- 0 1929 1854"/>
                  <a:gd name="T27" fmla="*/ 1929 h 166"/>
                </a:gdLst>
                <a:cxnLst>
                  <a:cxn ang="0">
                    <a:pos x="T1" y="T3"/>
                  </a:cxn>
                  <a:cxn ang="0">
                    <a:pos x="T5" y="T7"/>
                  </a:cxn>
                  <a:cxn ang="0">
                    <a:pos x="T9" y="T11"/>
                  </a:cxn>
                  <a:cxn ang="0">
                    <a:pos x="T13" y="T15"/>
                  </a:cxn>
                  <a:cxn ang="0">
                    <a:pos x="T17" y="T19"/>
                  </a:cxn>
                  <a:cxn ang="0">
                    <a:pos x="T21" y="T23"/>
                  </a:cxn>
                  <a:cxn ang="0">
                    <a:pos x="T25" y="T27"/>
                  </a:cxn>
                </a:cxnLst>
                <a:rect l="0" t="0" r="r" b="b"/>
                <a:pathLst>
                  <a:path w="139" h="166">
                    <a:moveTo>
                      <a:pt x="127" y="75"/>
                    </a:moveTo>
                    <a:lnTo>
                      <a:pt x="116" y="75"/>
                    </a:lnTo>
                    <a:lnTo>
                      <a:pt x="116" y="81"/>
                    </a:lnTo>
                    <a:lnTo>
                      <a:pt x="120" y="81"/>
                    </a:lnTo>
                    <a:lnTo>
                      <a:pt x="124" y="79"/>
                    </a:lnTo>
                    <a:lnTo>
                      <a:pt x="127" y="77"/>
                    </a:lnTo>
                    <a:lnTo>
                      <a:pt x="127" y="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5" name="Freeform 701"/>
              <p:cNvSpPr/>
              <p:nvPr/>
            </p:nvSpPr>
            <p:spPr bwMode="auto">
              <a:xfrm>
                <a:off x="441" y="1854"/>
                <a:ext cx="139" cy="166"/>
              </a:xfrm>
              <a:custGeom>
                <a:gdLst>
                  <a:gd name="T0" fmla="+- 0 504 441"/>
                  <a:gd name="T1" fmla="*/ T0 w 139"/>
                  <a:gd name="T2" fmla="+- 0 1854 1854"/>
                  <a:gd name="T3" fmla="*/ 1854 h 166"/>
                  <a:gd name="T4" fmla="+- 0 505 441"/>
                  <a:gd name="T5" fmla="*/ T4 w 139"/>
                  <a:gd name="T6" fmla="+- 0 1875 1854"/>
                  <a:gd name="T7" fmla="*/ 1875 h 166"/>
                  <a:gd name="T8" fmla="+- 0 505 441"/>
                  <a:gd name="T9" fmla="*/ T8 w 139"/>
                  <a:gd name="T10" fmla="+- 0 1924 1854"/>
                  <a:gd name="T11" fmla="*/ 1924 h 166"/>
                  <a:gd name="T12" fmla="+- 0 516 441"/>
                  <a:gd name="T13" fmla="*/ T12 w 139"/>
                  <a:gd name="T14" fmla="+- 0 1924 1854"/>
                  <a:gd name="T15" fmla="*/ 1924 h 166"/>
                  <a:gd name="T16" fmla="+- 0 516 441"/>
                  <a:gd name="T17" fmla="*/ T16 w 139"/>
                  <a:gd name="T18" fmla="+- 0 1867 1854"/>
                  <a:gd name="T19" fmla="*/ 1867 h 166"/>
                  <a:gd name="T20" fmla="+- 0 520 441"/>
                  <a:gd name="T21" fmla="*/ T20 w 139"/>
                  <a:gd name="T22" fmla="+- 0 1864 1854"/>
                  <a:gd name="T23" fmla="*/ 1864 h 166"/>
                  <a:gd name="T24" fmla="+- 0 521 441"/>
                  <a:gd name="T25" fmla="*/ T24 w 139"/>
                  <a:gd name="T26" fmla="+- 0 1863 1854"/>
                  <a:gd name="T27" fmla="*/ 1863 h 166"/>
                  <a:gd name="T28" fmla="+- 0 522 441"/>
                  <a:gd name="T29" fmla="*/ T28 w 139"/>
                  <a:gd name="T30" fmla="+- 0 1863 1854"/>
                  <a:gd name="T31" fmla="*/ 1863 h 166"/>
                  <a:gd name="T32" fmla="+- 0 522 441"/>
                  <a:gd name="T33" fmla="*/ T32 w 139"/>
                  <a:gd name="T34" fmla="+- 0 1862 1854"/>
                  <a:gd name="T35" fmla="*/ 1862 h 166"/>
                  <a:gd name="T36" fmla="+- 0 521 441"/>
                  <a:gd name="T37" fmla="*/ T36 w 139"/>
                  <a:gd name="T38" fmla="+- 0 1862 1854"/>
                  <a:gd name="T39" fmla="*/ 1862 h 166"/>
                  <a:gd name="T40" fmla="+- 0 520 441"/>
                  <a:gd name="T41" fmla="*/ T40 w 139"/>
                  <a:gd name="T42" fmla="+- 0 1861 1854"/>
                  <a:gd name="T43" fmla="*/ 1861 h 166"/>
                  <a:gd name="T44" fmla="+- 0 504 441"/>
                  <a:gd name="T45" fmla="*/ T44 w 139"/>
                  <a:gd name="T46" fmla="+- 0 1854 1854"/>
                  <a:gd name="T47" fmla="*/ 1854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39" h="166">
                    <a:moveTo>
                      <a:pt x="63" y="0"/>
                    </a:moveTo>
                    <a:lnTo>
                      <a:pt x="64" y="21"/>
                    </a:lnTo>
                    <a:lnTo>
                      <a:pt x="64" y="70"/>
                    </a:lnTo>
                    <a:lnTo>
                      <a:pt x="75" y="70"/>
                    </a:lnTo>
                    <a:lnTo>
                      <a:pt x="75" y="13"/>
                    </a:lnTo>
                    <a:lnTo>
                      <a:pt x="79" y="10"/>
                    </a:lnTo>
                    <a:lnTo>
                      <a:pt x="80" y="9"/>
                    </a:lnTo>
                    <a:lnTo>
                      <a:pt x="81" y="9"/>
                    </a:lnTo>
                    <a:lnTo>
                      <a:pt x="81" y="8"/>
                    </a:lnTo>
                    <a:lnTo>
                      <a:pt x="80" y="8"/>
                    </a:lnTo>
                    <a:lnTo>
                      <a:pt x="79" y="7"/>
                    </a:lnTo>
                    <a:lnTo>
                      <a:pt x="6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6" name="Freeform 702"/>
              <p:cNvSpPr/>
              <p:nvPr/>
            </p:nvSpPr>
            <p:spPr bwMode="auto">
              <a:xfrm>
                <a:off x="441" y="1854"/>
                <a:ext cx="139" cy="166"/>
              </a:xfrm>
              <a:custGeom>
                <a:gdLst>
                  <a:gd name="T0" fmla="+- 0 556 441"/>
                  <a:gd name="T1" fmla="*/ T0 w 139"/>
                  <a:gd name="T2" fmla="+- 0 1875 1854"/>
                  <a:gd name="T3" fmla="*/ 1875 h 166"/>
                  <a:gd name="T4" fmla="+- 0 557 441"/>
                  <a:gd name="T5" fmla="*/ T4 w 139"/>
                  <a:gd name="T6" fmla="+- 0 1895 1854"/>
                  <a:gd name="T7" fmla="*/ 1895 h 166"/>
                  <a:gd name="T8" fmla="+- 0 557 441"/>
                  <a:gd name="T9" fmla="*/ T8 w 139"/>
                  <a:gd name="T10" fmla="+- 0 1924 1854"/>
                  <a:gd name="T11" fmla="*/ 1924 h 166"/>
                  <a:gd name="T12" fmla="+- 0 568 441"/>
                  <a:gd name="T13" fmla="*/ T12 w 139"/>
                  <a:gd name="T14" fmla="+- 0 1924 1854"/>
                  <a:gd name="T15" fmla="*/ 1924 h 166"/>
                  <a:gd name="T16" fmla="+- 0 567 441"/>
                  <a:gd name="T17" fmla="*/ T16 w 139"/>
                  <a:gd name="T18" fmla="+- 0 1913 1854"/>
                  <a:gd name="T19" fmla="*/ 1913 h 166"/>
                  <a:gd name="T20" fmla="+- 0 567 441"/>
                  <a:gd name="T21" fmla="*/ T20 w 139"/>
                  <a:gd name="T22" fmla="+- 0 1888 1854"/>
                  <a:gd name="T23" fmla="*/ 1888 h 166"/>
                  <a:gd name="T24" fmla="+- 0 572 441"/>
                  <a:gd name="T25" fmla="*/ T24 w 139"/>
                  <a:gd name="T26" fmla="+- 0 1885 1854"/>
                  <a:gd name="T27" fmla="*/ 1885 h 166"/>
                  <a:gd name="T28" fmla="+- 0 572 441"/>
                  <a:gd name="T29" fmla="*/ T28 w 139"/>
                  <a:gd name="T30" fmla="+- 0 1885 1854"/>
                  <a:gd name="T31" fmla="*/ 1885 h 166"/>
                  <a:gd name="T32" fmla="+- 0 573 441"/>
                  <a:gd name="T33" fmla="*/ T32 w 139"/>
                  <a:gd name="T34" fmla="+- 0 1884 1854"/>
                  <a:gd name="T35" fmla="*/ 1884 h 166"/>
                  <a:gd name="T36" fmla="+- 0 573 441"/>
                  <a:gd name="T37" fmla="*/ T36 w 139"/>
                  <a:gd name="T38" fmla="+- 0 1884 1854"/>
                  <a:gd name="T39" fmla="*/ 1884 h 166"/>
                  <a:gd name="T40" fmla="+- 0 572 441"/>
                  <a:gd name="T41" fmla="*/ T40 w 139"/>
                  <a:gd name="T42" fmla="+- 0 1883 1854"/>
                  <a:gd name="T43" fmla="*/ 1883 h 166"/>
                  <a:gd name="T44" fmla="+- 0 572 441"/>
                  <a:gd name="T45" fmla="*/ T44 w 139"/>
                  <a:gd name="T46" fmla="+- 0 1883 1854"/>
                  <a:gd name="T47" fmla="*/ 1883 h 166"/>
                  <a:gd name="T48" fmla="+- 0 556 441"/>
                  <a:gd name="T49" fmla="*/ T48 w 139"/>
                  <a:gd name="T50" fmla="+- 0 1875 1854"/>
                  <a:gd name="T51" fmla="*/ 1875 h 166"/>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39" h="166">
                    <a:moveTo>
                      <a:pt x="115" y="21"/>
                    </a:moveTo>
                    <a:lnTo>
                      <a:pt x="116" y="41"/>
                    </a:lnTo>
                    <a:lnTo>
                      <a:pt x="116" y="70"/>
                    </a:lnTo>
                    <a:lnTo>
                      <a:pt x="127" y="70"/>
                    </a:lnTo>
                    <a:lnTo>
                      <a:pt x="126" y="59"/>
                    </a:lnTo>
                    <a:lnTo>
                      <a:pt x="126" y="34"/>
                    </a:lnTo>
                    <a:lnTo>
                      <a:pt x="131" y="31"/>
                    </a:lnTo>
                    <a:lnTo>
                      <a:pt x="132" y="30"/>
                    </a:lnTo>
                    <a:lnTo>
                      <a:pt x="131" y="29"/>
                    </a:lnTo>
                    <a:lnTo>
                      <a:pt x="115"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7" name="Group 703"/>
            <p:cNvGrpSpPr/>
            <p:nvPr/>
          </p:nvGrpSpPr>
          <p:grpSpPr>
            <a:xfrm>
              <a:off x="607" y="1853"/>
              <a:ext cx="168" cy="160"/>
              <a:chOff x="607" y="1853"/>
              <a:chExt cx="168" cy="160"/>
            </a:xfrm>
          </p:grpSpPr>
          <p:sp>
            <p:nvSpPr>
              <p:cNvPr id="2807" name="Freeform 704"/>
              <p:cNvSpPr/>
              <p:nvPr/>
            </p:nvSpPr>
            <p:spPr bwMode="auto">
              <a:xfrm>
                <a:off x="607" y="1853"/>
                <a:ext cx="168" cy="160"/>
              </a:xfrm>
              <a:custGeom>
                <a:gdLst>
                  <a:gd name="T0" fmla="+- 0 760 607"/>
                  <a:gd name="T1" fmla="*/ T0 w 168"/>
                  <a:gd name="T2" fmla="+- 0 1995 1853"/>
                  <a:gd name="T3" fmla="*/ 1995 h 160"/>
                  <a:gd name="T4" fmla="+- 0 751 607"/>
                  <a:gd name="T5" fmla="*/ T4 w 168"/>
                  <a:gd name="T6" fmla="+- 0 2005 1853"/>
                  <a:gd name="T7" fmla="*/ 2005 h 160"/>
                  <a:gd name="T8" fmla="+- 0 632 607"/>
                  <a:gd name="T9" fmla="*/ T8 w 168"/>
                  <a:gd name="T10" fmla="+- 0 2005 1853"/>
                  <a:gd name="T11" fmla="*/ 2005 h 160"/>
                  <a:gd name="T12" fmla="+- 0 638 607"/>
                  <a:gd name="T13" fmla="*/ T12 w 168"/>
                  <a:gd name="T14" fmla="+- 0 2013 1853"/>
                  <a:gd name="T15" fmla="*/ 2013 h 160"/>
                  <a:gd name="T16" fmla="+- 0 642 607"/>
                  <a:gd name="T17" fmla="*/ T16 w 168"/>
                  <a:gd name="T18" fmla="+- 0 2011 1853"/>
                  <a:gd name="T19" fmla="*/ 2011 h 160"/>
                  <a:gd name="T20" fmla="+- 0 647 607"/>
                  <a:gd name="T21" fmla="*/ T20 w 168"/>
                  <a:gd name="T22" fmla="+- 0 2010 1853"/>
                  <a:gd name="T23" fmla="*/ 2010 h 160"/>
                  <a:gd name="T24" fmla="+- 0 772 607"/>
                  <a:gd name="T25" fmla="*/ T24 w 168"/>
                  <a:gd name="T26" fmla="+- 0 2010 1853"/>
                  <a:gd name="T27" fmla="*/ 2010 h 160"/>
                  <a:gd name="T28" fmla="+- 0 773 607"/>
                  <a:gd name="T29" fmla="*/ T28 w 168"/>
                  <a:gd name="T30" fmla="+- 0 2010 1853"/>
                  <a:gd name="T31" fmla="*/ 2010 h 160"/>
                  <a:gd name="T32" fmla="+- 0 773 607"/>
                  <a:gd name="T33" fmla="*/ T32 w 168"/>
                  <a:gd name="T34" fmla="+- 0 2009 1853"/>
                  <a:gd name="T35" fmla="*/ 2009 h 160"/>
                  <a:gd name="T36" fmla="+- 0 773 607"/>
                  <a:gd name="T37" fmla="*/ T36 w 168"/>
                  <a:gd name="T38" fmla="+- 0 2008 1853"/>
                  <a:gd name="T39" fmla="*/ 2008 h 160"/>
                  <a:gd name="T40" fmla="+- 0 771 607"/>
                  <a:gd name="T41" fmla="*/ T40 w 168"/>
                  <a:gd name="T42" fmla="+- 0 2007 1853"/>
                  <a:gd name="T43" fmla="*/ 2007 h 160"/>
                  <a:gd name="T44" fmla="+- 0 760 607"/>
                  <a:gd name="T45" fmla="*/ T44 w 168"/>
                  <a:gd name="T46" fmla="+- 0 1995 1853"/>
                  <a:gd name="T47" fmla="*/ 1995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60">
                    <a:moveTo>
                      <a:pt x="153" y="142"/>
                    </a:moveTo>
                    <a:lnTo>
                      <a:pt x="144" y="152"/>
                    </a:lnTo>
                    <a:lnTo>
                      <a:pt x="25" y="152"/>
                    </a:lnTo>
                    <a:lnTo>
                      <a:pt x="31" y="160"/>
                    </a:lnTo>
                    <a:lnTo>
                      <a:pt x="35" y="158"/>
                    </a:lnTo>
                    <a:lnTo>
                      <a:pt x="40" y="157"/>
                    </a:lnTo>
                    <a:lnTo>
                      <a:pt x="165" y="157"/>
                    </a:lnTo>
                    <a:lnTo>
                      <a:pt x="166" y="157"/>
                    </a:lnTo>
                    <a:lnTo>
                      <a:pt x="166" y="156"/>
                    </a:lnTo>
                    <a:lnTo>
                      <a:pt x="166" y="155"/>
                    </a:lnTo>
                    <a:lnTo>
                      <a:pt x="164" y="154"/>
                    </a:lnTo>
                    <a:lnTo>
                      <a:pt x="153" y="1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8" name="Freeform 705"/>
              <p:cNvSpPr/>
              <p:nvPr/>
            </p:nvSpPr>
            <p:spPr bwMode="auto">
              <a:xfrm>
                <a:off x="607" y="1853"/>
                <a:ext cx="168" cy="160"/>
              </a:xfrm>
              <a:custGeom>
                <a:gdLst>
                  <a:gd name="T0" fmla="+- 0 674 607"/>
                  <a:gd name="T1" fmla="*/ T0 w 168"/>
                  <a:gd name="T2" fmla="+- 0 1944 1853"/>
                  <a:gd name="T3" fmla="*/ 1944 h 160"/>
                  <a:gd name="T4" fmla="+- 0 634 607"/>
                  <a:gd name="T5" fmla="*/ T4 w 168"/>
                  <a:gd name="T6" fmla="+- 0 1944 1853"/>
                  <a:gd name="T7" fmla="*/ 1944 h 160"/>
                  <a:gd name="T8" fmla="+- 0 662 607"/>
                  <a:gd name="T9" fmla="*/ T8 w 168"/>
                  <a:gd name="T10" fmla="+- 0 1944 1853"/>
                  <a:gd name="T11" fmla="*/ 1944 h 160"/>
                  <a:gd name="T12" fmla="+- 0 655 607"/>
                  <a:gd name="T13" fmla="*/ T12 w 168"/>
                  <a:gd name="T14" fmla="+- 0 1957 1853"/>
                  <a:gd name="T15" fmla="*/ 1957 h 160"/>
                  <a:gd name="T16" fmla="+- 0 640 607"/>
                  <a:gd name="T17" fmla="*/ T16 w 168"/>
                  <a:gd name="T18" fmla="+- 0 1978 1853"/>
                  <a:gd name="T19" fmla="*/ 1978 h 160"/>
                  <a:gd name="T20" fmla="+- 0 626 607"/>
                  <a:gd name="T21" fmla="*/ T20 w 168"/>
                  <a:gd name="T22" fmla="+- 0 1992 1853"/>
                  <a:gd name="T23" fmla="*/ 1992 h 160"/>
                  <a:gd name="T24" fmla="+- 0 607 607"/>
                  <a:gd name="T25" fmla="*/ T24 w 168"/>
                  <a:gd name="T26" fmla="+- 0 2006 1853"/>
                  <a:gd name="T27" fmla="*/ 2006 h 160"/>
                  <a:gd name="T28" fmla="+- 0 608 607"/>
                  <a:gd name="T29" fmla="*/ T28 w 168"/>
                  <a:gd name="T30" fmla="+- 0 2008 1853"/>
                  <a:gd name="T31" fmla="*/ 2008 h 160"/>
                  <a:gd name="T32" fmla="+- 0 659 607"/>
                  <a:gd name="T33" fmla="*/ T32 w 168"/>
                  <a:gd name="T34" fmla="+- 0 1968 1853"/>
                  <a:gd name="T35" fmla="*/ 1968 h 160"/>
                  <a:gd name="T36" fmla="+- 0 750 607"/>
                  <a:gd name="T37" fmla="*/ T36 w 168"/>
                  <a:gd name="T38" fmla="+- 0 1968 1853"/>
                  <a:gd name="T39" fmla="*/ 1968 h 160"/>
                  <a:gd name="T40" fmla="+- 0 749 607"/>
                  <a:gd name="T41" fmla="*/ T40 w 168"/>
                  <a:gd name="T42" fmla="+- 0 1967 1853"/>
                  <a:gd name="T43" fmla="*/ 1967 h 160"/>
                  <a:gd name="T44" fmla="+- 0 660 607"/>
                  <a:gd name="T45" fmla="*/ T44 w 168"/>
                  <a:gd name="T46" fmla="+- 0 1967 1853"/>
                  <a:gd name="T47" fmla="*/ 1967 h 160"/>
                  <a:gd name="T48" fmla="+- 0 665 607"/>
                  <a:gd name="T49" fmla="*/ T48 w 168"/>
                  <a:gd name="T50" fmla="+- 0 1961 1853"/>
                  <a:gd name="T51" fmla="*/ 1961 h 160"/>
                  <a:gd name="T52" fmla="+- 0 670 607"/>
                  <a:gd name="T53" fmla="*/ T52 w 168"/>
                  <a:gd name="T54" fmla="+- 0 1953 1853"/>
                  <a:gd name="T55" fmla="*/ 1953 h 160"/>
                  <a:gd name="T56" fmla="+- 0 674 607"/>
                  <a:gd name="T57" fmla="*/ T56 w 168"/>
                  <a:gd name="T58" fmla="+- 0 1944 1853"/>
                  <a:gd name="T59" fmla="*/ 1944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8" h="160">
                    <a:moveTo>
                      <a:pt x="67" y="91"/>
                    </a:moveTo>
                    <a:lnTo>
                      <a:pt x="27" y="91"/>
                    </a:lnTo>
                    <a:lnTo>
                      <a:pt x="55" y="91"/>
                    </a:lnTo>
                    <a:lnTo>
                      <a:pt x="48" y="104"/>
                    </a:lnTo>
                    <a:lnTo>
                      <a:pt x="33" y="125"/>
                    </a:lnTo>
                    <a:lnTo>
                      <a:pt x="19" y="139"/>
                    </a:lnTo>
                    <a:lnTo>
                      <a:pt x="0" y="153"/>
                    </a:lnTo>
                    <a:lnTo>
                      <a:pt x="1" y="155"/>
                    </a:lnTo>
                    <a:lnTo>
                      <a:pt x="52" y="115"/>
                    </a:lnTo>
                    <a:lnTo>
                      <a:pt x="143" y="115"/>
                    </a:lnTo>
                    <a:lnTo>
                      <a:pt x="142" y="114"/>
                    </a:lnTo>
                    <a:lnTo>
                      <a:pt x="53" y="114"/>
                    </a:lnTo>
                    <a:lnTo>
                      <a:pt x="58" y="108"/>
                    </a:lnTo>
                    <a:lnTo>
                      <a:pt x="63" y="100"/>
                    </a:lnTo>
                    <a:lnTo>
                      <a:pt x="67"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9" name="Freeform 706"/>
              <p:cNvSpPr/>
              <p:nvPr/>
            </p:nvSpPr>
            <p:spPr bwMode="auto">
              <a:xfrm>
                <a:off x="607" y="1853"/>
                <a:ext cx="168" cy="160"/>
              </a:xfrm>
              <a:custGeom>
                <a:gdLst>
                  <a:gd name="T0" fmla="+- 0 710 607"/>
                  <a:gd name="T1" fmla="*/ T0 w 168"/>
                  <a:gd name="T2" fmla="+- 0 1972 1853"/>
                  <a:gd name="T3" fmla="*/ 1972 h 160"/>
                  <a:gd name="T4" fmla="+- 0 698 607"/>
                  <a:gd name="T5" fmla="*/ T4 w 168"/>
                  <a:gd name="T6" fmla="+- 0 1972 1853"/>
                  <a:gd name="T7" fmla="*/ 1972 h 160"/>
                  <a:gd name="T8" fmla="+- 0 698 607"/>
                  <a:gd name="T9" fmla="*/ T8 w 168"/>
                  <a:gd name="T10" fmla="+- 0 2005 1853"/>
                  <a:gd name="T11" fmla="*/ 2005 h 160"/>
                  <a:gd name="T12" fmla="+- 0 710 607"/>
                  <a:gd name="T13" fmla="*/ T12 w 168"/>
                  <a:gd name="T14" fmla="+- 0 2005 1853"/>
                  <a:gd name="T15" fmla="*/ 2005 h 160"/>
                  <a:gd name="T16" fmla="+- 0 710 607"/>
                  <a:gd name="T17" fmla="*/ T16 w 168"/>
                  <a:gd name="T18" fmla="+- 0 1972 1853"/>
                  <a:gd name="T19" fmla="*/ 1972 h 160"/>
                </a:gdLst>
                <a:cxnLst>
                  <a:cxn ang="0">
                    <a:pos x="T1" y="T3"/>
                  </a:cxn>
                  <a:cxn ang="0">
                    <a:pos x="T5" y="T7"/>
                  </a:cxn>
                  <a:cxn ang="0">
                    <a:pos x="T9" y="T11"/>
                  </a:cxn>
                  <a:cxn ang="0">
                    <a:pos x="T13" y="T15"/>
                  </a:cxn>
                  <a:cxn ang="0">
                    <a:pos x="T17" y="T19"/>
                  </a:cxn>
                </a:cxnLst>
                <a:rect l="0" t="0" r="r" b="b"/>
                <a:pathLst>
                  <a:path w="168" h="160">
                    <a:moveTo>
                      <a:pt x="103" y="119"/>
                    </a:moveTo>
                    <a:lnTo>
                      <a:pt x="91" y="119"/>
                    </a:lnTo>
                    <a:lnTo>
                      <a:pt x="91" y="152"/>
                    </a:lnTo>
                    <a:lnTo>
                      <a:pt x="103" y="152"/>
                    </a:lnTo>
                    <a:lnTo>
                      <a:pt x="103" y="1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0" name="Freeform 707"/>
              <p:cNvSpPr/>
              <p:nvPr/>
            </p:nvSpPr>
            <p:spPr bwMode="auto">
              <a:xfrm>
                <a:off x="607" y="1853"/>
                <a:ext cx="168" cy="160"/>
              </a:xfrm>
              <a:custGeom>
                <a:gdLst>
                  <a:gd name="T0" fmla="+- 0 750 607"/>
                  <a:gd name="T1" fmla="*/ T0 w 168"/>
                  <a:gd name="T2" fmla="+- 0 1968 1853"/>
                  <a:gd name="T3" fmla="*/ 1968 h 160"/>
                  <a:gd name="T4" fmla="+- 0 659 607"/>
                  <a:gd name="T5" fmla="*/ T4 w 168"/>
                  <a:gd name="T6" fmla="+- 0 1968 1853"/>
                  <a:gd name="T7" fmla="*/ 1968 h 160"/>
                  <a:gd name="T8" fmla="+- 0 665 607"/>
                  <a:gd name="T9" fmla="*/ T8 w 168"/>
                  <a:gd name="T10" fmla="+- 0 1975 1853"/>
                  <a:gd name="T11" fmla="*/ 1975 h 160"/>
                  <a:gd name="T12" fmla="+- 0 669 607"/>
                  <a:gd name="T13" fmla="*/ T12 w 168"/>
                  <a:gd name="T14" fmla="+- 0 1973 1853"/>
                  <a:gd name="T15" fmla="*/ 1973 h 160"/>
                  <a:gd name="T16" fmla="+- 0 674 607"/>
                  <a:gd name="T17" fmla="*/ T16 w 168"/>
                  <a:gd name="T18" fmla="+- 0 1972 1853"/>
                  <a:gd name="T19" fmla="*/ 1972 h 160"/>
                  <a:gd name="T20" fmla="+- 0 710 607"/>
                  <a:gd name="T21" fmla="*/ T20 w 168"/>
                  <a:gd name="T22" fmla="+- 0 1972 1853"/>
                  <a:gd name="T23" fmla="*/ 1972 h 160"/>
                  <a:gd name="T24" fmla="+- 0 753 607"/>
                  <a:gd name="T25" fmla="*/ T24 w 168"/>
                  <a:gd name="T26" fmla="+- 0 1972 1853"/>
                  <a:gd name="T27" fmla="*/ 1972 h 160"/>
                  <a:gd name="T28" fmla="+- 0 753 607"/>
                  <a:gd name="T29" fmla="*/ T28 w 168"/>
                  <a:gd name="T30" fmla="+- 0 1970 1853"/>
                  <a:gd name="T31" fmla="*/ 1970 h 160"/>
                  <a:gd name="T32" fmla="+- 0 752 607"/>
                  <a:gd name="T33" fmla="*/ T32 w 168"/>
                  <a:gd name="T34" fmla="+- 0 1970 1853"/>
                  <a:gd name="T35" fmla="*/ 1970 h 160"/>
                  <a:gd name="T36" fmla="+- 0 750 607"/>
                  <a:gd name="T37" fmla="*/ T36 w 168"/>
                  <a:gd name="T38" fmla="+- 0 1968 1853"/>
                  <a:gd name="T39" fmla="*/ 1968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8" h="160">
                    <a:moveTo>
                      <a:pt x="143" y="115"/>
                    </a:moveTo>
                    <a:lnTo>
                      <a:pt x="52" y="115"/>
                    </a:lnTo>
                    <a:lnTo>
                      <a:pt x="58" y="122"/>
                    </a:lnTo>
                    <a:lnTo>
                      <a:pt x="62" y="120"/>
                    </a:lnTo>
                    <a:lnTo>
                      <a:pt x="67" y="119"/>
                    </a:lnTo>
                    <a:lnTo>
                      <a:pt x="103" y="119"/>
                    </a:lnTo>
                    <a:lnTo>
                      <a:pt x="146" y="119"/>
                    </a:lnTo>
                    <a:lnTo>
                      <a:pt x="146" y="117"/>
                    </a:lnTo>
                    <a:lnTo>
                      <a:pt x="145" y="117"/>
                    </a:lnTo>
                    <a:lnTo>
                      <a:pt x="143" y="1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1" name="Freeform 708"/>
              <p:cNvSpPr/>
              <p:nvPr/>
            </p:nvSpPr>
            <p:spPr bwMode="auto">
              <a:xfrm>
                <a:off x="607" y="1853"/>
                <a:ext cx="168" cy="160"/>
              </a:xfrm>
              <a:custGeom>
                <a:gdLst>
                  <a:gd name="T0" fmla="+- 0 740 607"/>
                  <a:gd name="T1" fmla="*/ T0 w 168"/>
                  <a:gd name="T2" fmla="+- 0 1958 1853"/>
                  <a:gd name="T3" fmla="*/ 1958 h 160"/>
                  <a:gd name="T4" fmla="+- 0 732 607"/>
                  <a:gd name="T5" fmla="*/ T4 w 168"/>
                  <a:gd name="T6" fmla="+- 0 1967 1853"/>
                  <a:gd name="T7" fmla="*/ 1967 h 160"/>
                  <a:gd name="T8" fmla="+- 0 749 607"/>
                  <a:gd name="T9" fmla="*/ T8 w 168"/>
                  <a:gd name="T10" fmla="+- 0 1967 1853"/>
                  <a:gd name="T11" fmla="*/ 1967 h 160"/>
                  <a:gd name="T12" fmla="+- 0 740 607"/>
                  <a:gd name="T13" fmla="*/ T12 w 168"/>
                  <a:gd name="T14" fmla="+- 0 1958 1853"/>
                  <a:gd name="T15" fmla="*/ 1958 h 160"/>
                </a:gdLst>
                <a:cxnLst>
                  <a:cxn ang="0">
                    <a:pos x="T1" y="T3"/>
                  </a:cxn>
                  <a:cxn ang="0">
                    <a:pos x="T5" y="T7"/>
                  </a:cxn>
                  <a:cxn ang="0">
                    <a:pos x="T9" y="T11"/>
                  </a:cxn>
                  <a:cxn ang="0">
                    <a:pos x="T13" y="T15"/>
                  </a:cxn>
                </a:cxnLst>
                <a:rect l="0" t="0" r="r" b="b"/>
                <a:pathLst>
                  <a:path w="168" h="160">
                    <a:moveTo>
                      <a:pt x="133" y="105"/>
                    </a:moveTo>
                    <a:lnTo>
                      <a:pt x="125" y="114"/>
                    </a:lnTo>
                    <a:lnTo>
                      <a:pt x="142" y="114"/>
                    </a:lnTo>
                    <a:lnTo>
                      <a:pt x="133"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2" name="Freeform 709"/>
              <p:cNvSpPr/>
              <p:nvPr/>
            </p:nvSpPr>
            <p:spPr bwMode="auto">
              <a:xfrm>
                <a:off x="607" y="1853"/>
                <a:ext cx="168" cy="160"/>
              </a:xfrm>
              <a:custGeom>
                <a:gdLst>
                  <a:gd name="T0" fmla="+- 0 760 607"/>
                  <a:gd name="T1" fmla="*/ T0 w 168"/>
                  <a:gd name="T2" fmla="+- 0 1930 1853"/>
                  <a:gd name="T3" fmla="*/ 1930 h 160"/>
                  <a:gd name="T4" fmla="+- 0 751 607"/>
                  <a:gd name="T5" fmla="*/ T4 w 168"/>
                  <a:gd name="T6" fmla="+- 0 1939 1853"/>
                  <a:gd name="T7" fmla="*/ 1939 h 160"/>
                  <a:gd name="T8" fmla="+- 0 608 607"/>
                  <a:gd name="T9" fmla="*/ T8 w 168"/>
                  <a:gd name="T10" fmla="+- 0 1939 1853"/>
                  <a:gd name="T11" fmla="*/ 1939 h 160"/>
                  <a:gd name="T12" fmla="+- 0 615 607"/>
                  <a:gd name="T13" fmla="*/ T12 w 168"/>
                  <a:gd name="T14" fmla="+- 0 1947 1853"/>
                  <a:gd name="T15" fmla="*/ 1947 h 160"/>
                  <a:gd name="T16" fmla="+- 0 620 607"/>
                  <a:gd name="T17" fmla="*/ T16 w 168"/>
                  <a:gd name="T18" fmla="+- 0 1945 1853"/>
                  <a:gd name="T19" fmla="*/ 1945 h 160"/>
                  <a:gd name="T20" fmla="+- 0 626 607"/>
                  <a:gd name="T21" fmla="*/ T20 w 168"/>
                  <a:gd name="T22" fmla="+- 0 1944 1853"/>
                  <a:gd name="T23" fmla="*/ 1944 h 160"/>
                  <a:gd name="T24" fmla="+- 0 674 607"/>
                  <a:gd name="T25" fmla="*/ T24 w 168"/>
                  <a:gd name="T26" fmla="+- 0 1944 1853"/>
                  <a:gd name="T27" fmla="*/ 1944 h 160"/>
                  <a:gd name="T28" fmla="+- 0 774 607"/>
                  <a:gd name="T29" fmla="*/ T28 w 168"/>
                  <a:gd name="T30" fmla="+- 0 1944 1853"/>
                  <a:gd name="T31" fmla="*/ 1944 h 160"/>
                  <a:gd name="T32" fmla="+- 0 774 607"/>
                  <a:gd name="T33" fmla="*/ T32 w 168"/>
                  <a:gd name="T34" fmla="+- 0 1943 1853"/>
                  <a:gd name="T35" fmla="*/ 1943 h 160"/>
                  <a:gd name="T36" fmla="+- 0 773 607"/>
                  <a:gd name="T37" fmla="*/ T36 w 168"/>
                  <a:gd name="T38" fmla="+- 0 1942 1853"/>
                  <a:gd name="T39" fmla="*/ 1942 h 160"/>
                  <a:gd name="T40" fmla="+- 0 772 607"/>
                  <a:gd name="T41" fmla="*/ T40 w 168"/>
                  <a:gd name="T42" fmla="+- 0 1941 1853"/>
                  <a:gd name="T43" fmla="*/ 1941 h 160"/>
                  <a:gd name="T44" fmla="+- 0 760 607"/>
                  <a:gd name="T45" fmla="*/ T44 w 168"/>
                  <a:gd name="T46" fmla="+- 0 1930 1853"/>
                  <a:gd name="T47" fmla="*/ 1930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60">
                    <a:moveTo>
                      <a:pt x="153" y="77"/>
                    </a:moveTo>
                    <a:lnTo>
                      <a:pt x="144" y="86"/>
                    </a:lnTo>
                    <a:lnTo>
                      <a:pt x="1" y="86"/>
                    </a:lnTo>
                    <a:lnTo>
                      <a:pt x="8" y="94"/>
                    </a:lnTo>
                    <a:lnTo>
                      <a:pt x="13" y="92"/>
                    </a:lnTo>
                    <a:lnTo>
                      <a:pt x="19" y="91"/>
                    </a:lnTo>
                    <a:lnTo>
                      <a:pt x="67" y="91"/>
                    </a:lnTo>
                    <a:lnTo>
                      <a:pt x="167" y="91"/>
                    </a:lnTo>
                    <a:lnTo>
                      <a:pt x="167" y="90"/>
                    </a:lnTo>
                    <a:lnTo>
                      <a:pt x="166" y="89"/>
                    </a:lnTo>
                    <a:lnTo>
                      <a:pt x="165" y="88"/>
                    </a:lnTo>
                    <a:lnTo>
                      <a:pt x="153"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3" name="Freeform 710"/>
              <p:cNvSpPr/>
              <p:nvPr/>
            </p:nvSpPr>
            <p:spPr bwMode="auto">
              <a:xfrm>
                <a:off x="607" y="1853"/>
                <a:ext cx="168" cy="160"/>
              </a:xfrm>
              <a:custGeom>
                <a:gdLst>
                  <a:gd name="T0" fmla="+- 0 684 607"/>
                  <a:gd name="T1" fmla="*/ T0 w 168"/>
                  <a:gd name="T2" fmla="+- 0 1917 1853"/>
                  <a:gd name="T3" fmla="*/ 1917 h 160"/>
                  <a:gd name="T4" fmla="+- 0 673 607"/>
                  <a:gd name="T5" fmla="*/ T4 w 168"/>
                  <a:gd name="T6" fmla="+- 0 1917 1853"/>
                  <a:gd name="T7" fmla="*/ 1917 h 160"/>
                  <a:gd name="T8" fmla="+- 0 669 607"/>
                  <a:gd name="T9" fmla="*/ T8 w 168"/>
                  <a:gd name="T10" fmla="+- 0 1928 1853"/>
                  <a:gd name="T11" fmla="*/ 1928 h 160"/>
                  <a:gd name="T12" fmla="+- 0 667 607"/>
                  <a:gd name="T13" fmla="*/ T12 w 168"/>
                  <a:gd name="T14" fmla="+- 0 1934 1853"/>
                  <a:gd name="T15" fmla="*/ 1934 h 160"/>
                  <a:gd name="T16" fmla="+- 0 666 607"/>
                  <a:gd name="T17" fmla="*/ T16 w 168"/>
                  <a:gd name="T18" fmla="+- 0 1937 1853"/>
                  <a:gd name="T19" fmla="*/ 1937 h 160"/>
                  <a:gd name="T20" fmla="+- 0 665 607"/>
                  <a:gd name="T21" fmla="*/ T20 w 168"/>
                  <a:gd name="T22" fmla="+- 0 1939 1853"/>
                  <a:gd name="T23" fmla="*/ 1939 h 160"/>
                  <a:gd name="T24" fmla="+- 0 676 607"/>
                  <a:gd name="T25" fmla="*/ T24 w 168"/>
                  <a:gd name="T26" fmla="+- 0 1939 1853"/>
                  <a:gd name="T27" fmla="*/ 1939 h 160"/>
                  <a:gd name="T28" fmla="+- 0 679 607"/>
                  <a:gd name="T29" fmla="*/ T28 w 168"/>
                  <a:gd name="T30" fmla="+- 0 1933 1853"/>
                  <a:gd name="T31" fmla="*/ 1933 h 160"/>
                  <a:gd name="T32" fmla="+- 0 682 607"/>
                  <a:gd name="T33" fmla="*/ T32 w 168"/>
                  <a:gd name="T34" fmla="+- 0 1926 1853"/>
                  <a:gd name="T35" fmla="*/ 1926 h 160"/>
                  <a:gd name="T36" fmla="+- 0 684 607"/>
                  <a:gd name="T37" fmla="*/ T36 w 168"/>
                  <a:gd name="T38" fmla="+- 0 1917 1853"/>
                  <a:gd name="T39" fmla="*/ 1917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8" h="160">
                    <a:moveTo>
                      <a:pt x="77" y="64"/>
                    </a:moveTo>
                    <a:lnTo>
                      <a:pt x="66" y="64"/>
                    </a:lnTo>
                    <a:lnTo>
                      <a:pt x="62" y="75"/>
                    </a:lnTo>
                    <a:lnTo>
                      <a:pt x="60" y="81"/>
                    </a:lnTo>
                    <a:lnTo>
                      <a:pt x="59" y="84"/>
                    </a:lnTo>
                    <a:lnTo>
                      <a:pt x="58" y="86"/>
                    </a:lnTo>
                    <a:lnTo>
                      <a:pt x="69" y="86"/>
                    </a:lnTo>
                    <a:lnTo>
                      <a:pt x="72" y="80"/>
                    </a:lnTo>
                    <a:lnTo>
                      <a:pt x="75" y="73"/>
                    </a:lnTo>
                    <a:lnTo>
                      <a:pt x="77"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4" name="Freeform 711"/>
              <p:cNvSpPr/>
              <p:nvPr/>
            </p:nvSpPr>
            <p:spPr bwMode="auto">
              <a:xfrm>
                <a:off x="607" y="1853"/>
                <a:ext cx="168" cy="160"/>
              </a:xfrm>
              <a:custGeom>
                <a:gdLst>
                  <a:gd name="T0" fmla="+- 0 740 607"/>
                  <a:gd name="T1" fmla="*/ T0 w 168"/>
                  <a:gd name="T2" fmla="+- 0 1903 1853"/>
                  <a:gd name="T3" fmla="*/ 1903 h 160"/>
                  <a:gd name="T4" fmla="+- 0 732 607"/>
                  <a:gd name="T5" fmla="*/ T4 w 168"/>
                  <a:gd name="T6" fmla="+- 0 1913 1853"/>
                  <a:gd name="T7" fmla="*/ 1913 h 160"/>
                  <a:gd name="T8" fmla="+- 0 627 607"/>
                  <a:gd name="T9" fmla="*/ T8 w 168"/>
                  <a:gd name="T10" fmla="+- 0 1913 1853"/>
                  <a:gd name="T11" fmla="*/ 1913 h 160"/>
                  <a:gd name="T12" fmla="+- 0 634 607"/>
                  <a:gd name="T13" fmla="*/ T12 w 168"/>
                  <a:gd name="T14" fmla="+- 0 1921 1853"/>
                  <a:gd name="T15" fmla="*/ 1921 h 160"/>
                  <a:gd name="T16" fmla="+- 0 638 607"/>
                  <a:gd name="T17" fmla="*/ T16 w 168"/>
                  <a:gd name="T18" fmla="+- 0 1918 1853"/>
                  <a:gd name="T19" fmla="*/ 1918 h 160"/>
                  <a:gd name="T20" fmla="+- 0 643 607"/>
                  <a:gd name="T21" fmla="*/ T20 w 168"/>
                  <a:gd name="T22" fmla="+- 0 1917 1853"/>
                  <a:gd name="T23" fmla="*/ 1917 h 160"/>
                  <a:gd name="T24" fmla="+- 0 684 607"/>
                  <a:gd name="T25" fmla="*/ T24 w 168"/>
                  <a:gd name="T26" fmla="+- 0 1917 1853"/>
                  <a:gd name="T27" fmla="*/ 1917 h 160"/>
                  <a:gd name="T28" fmla="+- 0 754 607"/>
                  <a:gd name="T29" fmla="*/ T28 w 168"/>
                  <a:gd name="T30" fmla="+- 0 1917 1853"/>
                  <a:gd name="T31" fmla="*/ 1917 h 160"/>
                  <a:gd name="T32" fmla="+- 0 754 607"/>
                  <a:gd name="T33" fmla="*/ T32 w 168"/>
                  <a:gd name="T34" fmla="+- 0 1916 1853"/>
                  <a:gd name="T35" fmla="*/ 1916 h 160"/>
                  <a:gd name="T36" fmla="+- 0 753 607"/>
                  <a:gd name="T37" fmla="*/ T36 w 168"/>
                  <a:gd name="T38" fmla="+- 0 1916 1853"/>
                  <a:gd name="T39" fmla="*/ 1916 h 160"/>
                  <a:gd name="T40" fmla="+- 0 752 607"/>
                  <a:gd name="T41" fmla="*/ T40 w 168"/>
                  <a:gd name="T42" fmla="+- 0 1915 1853"/>
                  <a:gd name="T43" fmla="*/ 1915 h 160"/>
                  <a:gd name="T44" fmla="+- 0 740 607"/>
                  <a:gd name="T45" fmla="*/ T44 w 168"/>
                  <a:gd name="T46" fmla="+- 0 1903 1853"/>
                  <a:gd name="T47" fmla="*/ 1903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60">
                    <a:moveTo>
                      <a:pt x="133" y="50"/>
                    </a:moveTo>
                    <a:lnTo>
                      <a:pt x="125" y="60"/>
                    </a:lnTo>
                    <a:lnTo>
                      <a:pt x="20" y="60"/>
                    </a:lnTo>
                    <a:lnTo>
                      <a:pt x="27" y="68"/>
                    </a:lnTo>
                    <a:lnTo>
                      <a:pt x="31" y="65"/>
                    </a:lnTo>
                    <a:lnTo>
                      <a:pt x="36" y="64"/>
                    </a:lnTo>
                    <a:lnTo>
                      <a:pt x="77" y="64"/>
                    </a:lnTo>
                    <a:lnTo>
                      <a:pt x="147" y="64"/>
                    </a:lnTo>
                    <a:lnTo>
                      <a:pt x="147" y="63"/>
                    </a:lnTo>
                    <a:lnTo>
                      <a:pt x="146" y="63"/>
                    </a:lnTo>
                    <a:lnTo>
                      <a:pt x="145" y="62"/>
                    </a:lnTo>
                    <a:lnTo>
                      <a:pt x="133"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5" name="Freeform 712"/>
              <p:cNvSpPr/>
              <p:nvPr/>
            </p:nvSpPr>
            <p:spPr bwMode="auto">
              <a:xfrm>
                <a:off x="607" y="1853"/>
                <a:ext cx="168" cy="160"/>
              </a:xfrm>
              <a:custGeom>
                <a:gdLst>
                  <a:gd name="T0" fmla="+- 0 691 607"/>
                  <a:gd name="T1" fmla="*/ T0 w 168"/>
                  <a:gd name="T2" fmla="+- 0 1891 1853"/>
                  <a:gd name="T3" fmla="*/ 1891 h 160"/>
                  <a:gd name="T4" fmla="+- 0 678 607"/>
                  <a:gd name="T5" fmla="*/ T4 w 168"/>
                  <a:gd name="T6" fmla="+- 0 1891 1853"/>
                  <a:gd name="T7" fmla="*/ 1891 h 160"/>
                  <a:gd name="T8" fmla="+- 0 678 607"/>
                  <a:gd name="T9" fmla="*/ T8 w 168"/>
                  <a:gd name="T10" fmla="+- 0 1896 1853"/>
                  <a:gd name="T11" fmla="*/ 1896 h 160"/>
                  <a:gd name="T12" fmla="+- 0 675 607"/>
                  <a:gd name="T13" fmla="*/ T12 w 168"/>
                  <a:gd name="T14" fmla="+- 0 1908 1853"/>
                  <a:gd name="T15" fmla="*/ 1908 h 160"/>
                  <a:gd name="T16" fmla="+- 0 674 607"/>
                  <a:gd name="T17" fmla="*/ T16 w 168"/>
                  <a:gd name="T18" fmla="+- 0 1911 1853"/>
                  <a:gd name="T19" fmla="*/ 1911 h 160"/>
                  <a:gd name="T20" fmla="+- 0 674 607"/>
                  <a:gd name="T21" fmla="*/ T20 w 168"/>
                  <a:gd name="T22" fmla="+- 0 1913 1853"/>
                  <a:gd name="T23" fmla="*/ 1913 h 160"/>
                  <a:gd name="T24" fmla="+- 0 686 607"/>
                  <a:gd name="T25" fmla="*/ T24 w 168"/>
                  <a:gd name="T26" fmla="+- 0 1913 1853"/>
                  <a:gd name="T27" fmla="*/ 1913 h 160"/>
                  <a:gd name="T28" fmla="+- 0 687 607"/>
                  <a:gd name="T29" fmla="*/ T28 w 168"/>
                  <a:gd name="T30" fmla="+- 0 1911 1853"/>
                  <a:gd name="T31" fmla="*/ 1911 h 160"/>
                  <a:gd name="T32" fmla="+- 0 688 607"/>
                  <a:gd name="T33" fmla="*/ T32 w 168"/>
                  <a:gd name="T34" fmla="+- 0 1907 1853"/>
                  <a:gd name="T35" fmla="*/ 1907 h 160"/>
                  <a:gd name="T36" fmla="+- 0 691 607"/>
                  <a:gd name="T37" fmla="*/ T36 w 168"/>
                  <a:gd name="T38" fmla="+- 0 1892 1853"/>
                  <a:gd name="T39" fmla="*/ 1892 h 160"/>
                  <a:gd name="T40" fmla="+- 0 691 607"/>
                  <a:gd name="T41" fmla="*/ T40 w 168"/>
                  <a:gd name="T42" fmla="+- 0 1891 1853"/>
                  <a:gd name="T43" fmla="*/ 1891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8" h="160">
                    <a:moveTo>
                      <a:pt x="84" y="38"/>
                    </a:moveTo>
                    <a:lnTo>
                      <a:pt x="71" y="38"/>
                    </a:lnTo>
                    <a:lnTo>
                      <a:pt x="71" y="43"/>
                    </a:lnTo>
                    <a:lnTo>
                      <a:pt x="68" y="55"/>
                    </a:lnTo>
                    <a:lnTo>
                      <a:pt x="67" y="58"/>
                    </a:lnTo>
                    <a:lnTo>
                      <a:pt x="67" y="60"/>
                    </a:lnTo>
                    <a:lnTo>
                      <a:pt x="79" y="60"/>
                    </a:lnTo>
                    <a:lnTo>
                      <a:pt x="80" y="58"/>
                    </a:lnTo>
                    <a:lnTo>
                      <a:pt x="81" y="54"/>
                    </a:lnTo>
                    <a:lnTo>
                      <a:pt x="84" y="39"/>
                    </a:lnTo>
                    <a:lnTo>
                      <a:pt x="84" y="3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6" name="Freeform 713"/>
              <p:cNvSpPr/>
              <p:nvPr/>
            </p:nvSpPr>
            <p:spPr bwMode="auto">
              <a:xfrm>
                <a:off x="607" y="1853"/>
                <a:ext cx="168" cy="160"/>
              </a:xfrm>
              <a:custGeom>
                <a:gdLst>
                  <a:gd name="T0" fmla="+- 0 754 607"/>
                  <a:gd name="T1" fmla="*/ T0 w 168"/>
                  <a:gd name="T2" fmla="+- 0 1877 1853"/>
                  <a:gd name="T3" fmla="*/ 1877 h 160"/>
                  <a:gd name="T4" fmla="+- 0 746 607"/>
                  <a:gd name="T5" fmla="*/ T4 w 168"/>
                  <a:gd name="T6" fmla="+- 0 1886 1853"/>
                  <a:gd name="T7" fmla="*/ 1886 h 160"/>
                  <a:gd name="T8" fmla="+- 0 616 607"/>
                  <a:gd name="T9" fmla="*/ T8 w 168"/>
                  <a:gd name="T10" fmla="+- 0 1886 1853"/>
                  <a:gd name="T11" fmla="*/ 1886 h 160"/>
                  <a:gd name="T12" fmla="+- 0 623 607"/>
                  <a:gd name="T13" fmla="*/ T12 w 168"/>
                  <a:gd name="T14" fmla="+- 0 1894 1853"/>
                  <a:gd name="T15" fmla="*/ 1894 h 160"/>
                  <a:gd name="T16" fmla="+- 0 627 607"/>
                  <a:gd name="T17" fmla="*/ T16 w 168"/>
                  <a:gd name="T18" fmla="+- 0 1892 1853"/>
                  <a:gd name="T19" fmla="*/ 1892 h 160"/>
                  <a:gd name="T20" fmla="+- 0 632 607"/>
                  <a:gd name="T21" fmla="*/ T20 w 168"/>
                  <a:gd name="T22" fmla="+- 0 1891 1853"/>
                  <a:gd name="T23" fmla="*/ 1891 h 160"/>
                  <a:gd name="T24" fmla="+- 0 691 607"/>
                  <a:gd name="T25" fmla="*/ T24 w 168"/>
                  <a:gd name="T26" fmla="+- 0 1891 1853"/>
                  <a:gd name="T27" fmla="*/ 1891 h 160"/>
                  <a:gd name="T28" fmla="+- 0 768 607"/>
                  <a:gd name="T29" fmla="*/ T28 w 168"/>
                  <a:gd name="T30" fmla="+- 0 1891 1853"/>
                  <a:gd name="T31" fmla="*/ 1891 h 160"/>
                  <a:gd name="T32" fmla="+- 0 768 607"/>
                  <a:gd name="T33" fmla="*/ T32 w 168"/>
                  <a:gd name="T34" fmla="+- 0 1890 1853"/>
                  <a:gd name="T35" fmla="*/ 1890 h 160"/>
                  <a:gd name="T36" fmla="+- 0 768 607"/>
                  <a:gd name="T37" fmla="*/ T36 w 168"/>
                  <a:gd name="T38" fmla="+- 0 1890 1853"/>
                  <a:gd name="T39" fmla="*/ 1890 h 160"/>
                  <a:gd name="T40" fmla="+- 0 767 607"/>
                  <a:gd name="T41" fmla="*/ T40 w 168"/>
                  <a:gd name="T42" fmla="+- 0 1889 1853"/>
                  <a:gd name="T43" fmla="*/ 1889 h 160"/>
                  <a:gd name="T44" fmla="+- 0 754 607"/>
                  <a:gd name="T45" fmla="*/ T44 w 168"/>
                  <a:gd name="T46" fmla="+- 0 1877 1853"/>
                  <a:gd name="T47" fmla="*/ 1877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8" h="160">
                    <a:moveTo>
                      <a:pt x="147" y="24"/>
                    </a:moveTo>
                    <a:lnTo>
                      <a:pt x="139" y="33"/>
                    </a:lnTo>
                    <a:lnTo>
                      <a:pt x="9" y="33"/>
                    </a:lnTo>
                    <a:lnTo>
                      <a:pt x="16" y="41"/>
                    </a:lnTo>
                    <a:lnTo>
                      <a:pt x="20" y="39"/>
                    </a:lnTo>
                    <a:lnTo>
                      <a:pt x="25" y="38"/>
                    </a:lnTo>
                    <a:lnTo>
                      <a:pt x="84" y="38"/>
                    </a:lnTo>
                    <a:lnTo>
                      <a:pt x="161" y="38"/>
                    </a:lnTo>
                    <a:lnTo>
                      <a:pt x="161" y="37"/>
                    </a:lnTo>
                    <a:lnTo>
                      <a:pt x="160" y="36"/>
                    </a:lnTo>
                    <a:lnTo>
                      <a:pt x="147" y="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7" name="Freeform 714"/>
              <p:cNvSpPr/>
              <p:nvPr/>
            </p:nvSpPr>
            <p:spPr bwMode="auto">
              <a:xfrm>
                <a:off x="607" y="1853"/>
                <a:ext cx="168" cy="160"/>
              </a:xfrm>
              <a:custGeom>
                <a:gdLst>
                  <a:gd name="T0" fmla="+- 0 655 607"/>
                  <a:gd name="T1" fmla="*/ T0 w 168"/>
                  <a:gd name="T2" fmla="+- 0 1854 1853"/>
                  <a:gd name="T3" fmla="*/ 1854 h 160"/>
                  <a:gd name="T4" fmla="+- 0 654 607"/>
                  <a:gd name="T5" fmla="*/ T4 w 168"/>
                  <a:gd name="T6" fmla="+- 0 1856 1853"/>
                  <a:gd name="T7" fmla="*/ 1856 h 160"/>
                  <a:gd name="T8" fmla="+- 0 663 607"/>
                  <a:gd name="T9" fmla="*/ T8 w 168"/>
                  <a:gd name="T10" fmla="+- 0 1865 1853"/>
                  <a:gd name="T11" fmla="*/ 1865 h 160"/>
                  <a:gd name="T12" fmla="+- 0 664 607"/>
                  <a:gd name="T13" fmla="*/ T12 w 168"/>
                  <a:gd name="T14" fmla="+- 0 1868 1853"/>
                  <a:gd name="T15" fmla="*/ 1868 h 160"/>
                  <a:gd name="T16" fmla="+- 0 668 607"/>
                  <a:gd name="T17" fmla="*/ T16 w 168"/>
                  <a:gd name="T18" fmla="+- 0 1874 1853"/>
                  <a:gd name="T19" fmla="*/ 1874 h 160"/>
                  <a:gd name="T20" fmla="+- 0 669 607"/>
                  <a:gd name="T21" fmla="*/ T20 w 168"/>
                  <a:gd name="T22" fmla="+- 0 1877 1853"/>
                  <a:gd name="T23" fmla="*/ 1877 h 160"/>
                  <a:gd name="T24" fmla="+- 0 671 607"/>
                  <a:gd name="T25" fmla="*/ T24 w 168"/>
                  <a:gd name="T26" fmla="+- 0 1883 1853"/>
                  <a:gd name="T27" fmla="*/ 1883 h 160"/>
                  <a:gd name="T28" fmla="+- 0 672 607"/>
                  <a:gd name="T29" fmla="*/ T28 w 168"/>
                  <a:gd name="T30" fmla="+- 0 1885 1853"/>
                  <a:gd name="T31" fmla="*/ 1885 h 160"/>
                  <a:gd name="T32" fmla="+- 0 673 607"/>
                  <a:gd name="T33" fmla="*/ T32 w 168"/>
                  <a:gd name="T34" fmla="+- 0 1886 1853"/>
                  <a:gd name="T35" fmla="*/ 1886 h 160"/>
                  <a:gd name="T36" fmla="+- 0 678 607"/>
                  <a:gd name="T37" fmla="*/ T36 w 168"/>
                  <a:gd name="T38" fmla="+- 0 1886 1853"/>
                  <a:gd name="T39" fmla="*/ 1886 h 160"/>
                  <a:gd name="T40" fmla="+- 0 679 607"/>
                  <a:gd name="T41" fmla="*/ T40 w 168"/>
                  <a:gd name="T42" fmla="+- 0 1885 1853"/>
                  <a:gd name="T43" fmla="*/ 1885 h 160"/>
                  <a:gd name="T44" fmla="+- 0 680 607"/>
                  <a:gd name="T45" fmla="*/ T44 w 168"/>
                  <a:gd name="T46" fmla="+- 0 1883 1853"/>
                  <a:gd name="T47" fmla="*/ 1883 h 160"/>
                  <a:gd name="T48" fmla="+- 0 682 607"/>
                  <a:gd name="T49" fmla="*/ T48 w 168"/>
                  <a:gd name="T50" fmla="+- 0 1879 1853"/>
                  <a:gd name="T51" fmla="*/ 1879 h 160"/>
                  <a:gd name="T52" fmla="+- 0 682 607"/>
                  <a:gd name="T53" fmla="*/ T52 w 168"/>
                  <a:gd name="T54" fmla="+- 0 1877 1853"/>
                  <a:gd name="T55" fmla="*/ 1877 h 160"/>
                  <a:gd name="T56" fmla="+- 0 682 607"/>
                  <a:gd name="T57" fmla="*/ T56 w 168"/>
                  <a:gd name="T58" fmla="+- 0 1874 1853"/>
                  <a:gd name="T59" fmla="*/ 1874 h 160"/>
                  <a:gd name="T60" fmla="+- 0 681 607"/>
                  <a:gd name="T61" fmla="*/ T60 w 168"/>
                  <a:gd name="T62" fmla="+- 0 1871 1853"/>
                  <a:gd name="T63" fmla="*/ 1871 h 160"/>
                  <a:gd name="T64" fmla="+- 0 675 607"/>
                  <a:gd name="T65" fmla="*/ T64 w 168"/>
                  <a:gd name="T66" fmla="+- 0 1865 1853"/>
                  <a:gd name="T67" fmla="*/ 1865 h 160"/>
                  <a:gd name="T68" fmla="+- 0 667 607"/>
                  <a:gd name="T69" fmla="*/ T68 w 168"/>
                  <a:gd name="T70" fmla="+- 0 1860 1853"/>
                  <a:gd name="T71" fmla="*/ 1860 h 160"/>
                  <a:gd name="T72" fmla="+- 0 655 607"/>
                  <a:gd name="T73" fmla="*/ T72 w 168"/>
                  <a:gd name="T74" fmla="+- 0 1854 1853"/>
                  <a:gd name="T75" fmla="*/ 1854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68" h="160">
                    <a:moveTo>
                      <a:pt x="48" y="1"/>
                    </a:moveTo>
                    <a:lnTo>
                      <a:pt x="47" y="3"/>
                    </a:lnTo>
                    <a:lnTo>
                      <a:pt x="56" y="12"/>
                    </a:lnTo>
                    <a:lnTo>
                      <a:pt x="57" y="15"/>
                    </a:lnTo>
                    <a:lnTo>
                      <a:pt x="61" y="21"/>
                    </a:lnTo>
                    <a:lnTo>
                      <a:pt x="62" y="24"/>
                    </a:lnTo>
                    <a:lnTo>
                      <a:pt x="64" y="30"/>
                    </a:lnTo>
                    <a:lnTo>
                      <a:pt x="65" y="32"/>
                    </a:lnTo>
                    <a:lnTo>
                      <a:pt x="66" y="33"/>
                    </a:lnTo>
                    <a:lnTo>
                      <a:pt x="71" y="33"/>
                    </a:lnTo>
                    <a:lnTo>
                      <a:pt x="72" y="32"/>
                    </a:lnTo>
                    <a:lnTo>
                      <a:pt x="73" y="30"/>
                    </a:lnTo>
                    <a:lnTo>
                      <a:pt x="75" y="26"/>
                    </a:lnTo>
                    <a:lnTo>
                      <a:pt x="75" y="24"/>
                    </a:lnTo>
                    <a:lnTo>
                      <a:pt x="75" y="21"/>
                    </a:lnTo>
                    <a:lnTo>
                      <a:pt x="74" y="18"/>
                    </a:lnTo>
                    <a:lnTo>
                      <a:pt x="68" y="12"/>
                    </a:lnTo>
                    <a:lnTo>
                      <a:pt x="60" y="7"/>
                    </a:lnTo>
                    <a:lnTo>
                      <a:pt x="48"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8" name="Freeform 715"/>
              <p:cNvSpPr/>
              <p:nvPr/>
            </p:nvSpPr>
            <p:spPr bwMode="auto">
              <a:xfrm>
                <a:off x="607" y="1853"/>
                <a:ext cx="168" cy="160"/>
              </a:xfrm>
              <a:custGeom>
                <a:gdLst>
                  <a:gd name="T0" fmla="+- 0 720 607"/>
                  <a:gd name="T1" fmla="*/ T0 w 168"/>
                  <a:gd name="T2" fmla="+- 0 1853 1853"/>
                  <a:gd name="T3" fmla="*/ 1853 h 160"/>
                  <a:gd name="T4" fmla="+- 0 720 607"/>
                  <a:gd name="T5" fmla="*/ T4 w 168"/>
                  <a:gd name="T6" fmla="+- 0 1853 1853"/>
                  <a:gd name="T7" fmla="*/ 1853 h 160"/>
                  <a:gd name="T8" fmla="+- 0 720 607"/>
                  <a:gd name="T9" fmla="*/ T8 w 168"/>
                  <a:gd name="T10" fmla="+- 0 1855 1853"/>
                  <a:gd name="T11" fmla="*/ 1855 h 160"/>
                  <a:gd name="T12" fmla="+- 0 719 607"/>
                  <a:gd name="T13" fmla="*/ T12 w 168"/>
                  <a:gd name="T14" fmla="+- 0 1857 1853"/>
                  <a:gd name="T15" fmla="*/ 1857 h 160"/>
                  <a:gd name="T16" fmla="+- 0 714 607"/>
                  <a:gd name="T17" fmla="*/ T16 w 168"/>
                  <a:gd name="T18" fmla="+- 0 1866 1853"/>
                  <a:gd name="T19" fmla="*/ 1866 h 160"/>
                  <a:gd name="T20" fmla="+- 0 713 607"/>
                  <a:gd name="T21" fmla="*/ T20 w 168"/>
                  <a:gd name="T22" fmla="+- 0 1869 1853"/>
                  <a:gd name="T23" fmla="*/ 1869 h 160"/>
                  <a:gd name="T24" fmla="+- 0 709 607"/>
                  <a:gd name="T25" fmla="*/ T24 w 168"/>
                  <a:gd name="T26" fmla="+- 0 1876 1853"/>
                  <a:gd name="T27" fmla="*/ 1876 h 160"/>
                  <a:gd name="T28" fmla="+- 0 702 607"/>
                  <a:gd name="T29" fmla="*/ T28 w 168"/>
                  <a:gd name="T30" fmla="+- 0 1886 1853"/>
                  <a:gd name="T31" fmla="*/ 1886 h 160"/>
                  <a:gd name="T32" fmla="+- 0 707 607"/>
                  <a:gd name="T33" fmla="*/ T32 w 168"/>
                  <a:gd name="T34" fmla="+- 0 1886 1853"/>
                  <a:gd name="T35" fmla="*/ 1886 h 160"/>
                  <a:gd name="T36" fmla="+- 0 728 607"/>
                  <a:gd name="T37" fmla="*/ T36 w 168"/>
                  <a:gd name="T38" fmla="+- 0 1866 1853"/>
                  <a:gd name="T39" fmla="*/ 1866 h 160"/>
                  <a:gd name="T40" fmla="+- 0 733 607"/>
                  <a:gd name="T41" fmla="*/ T40 w 168"/>
                  <a:gd name="T42" fmla="+- 0 1865 1853"/>
                  <a:gd name="T43" fmla="*/ 1865 h 160"/>
                  <a:gd name="T44" fmla="+- 0 734 607"/>
                  <a:gd name="T45" fmla="*/ T44 w 168"/>
                  <a:gd name="T46" fmla="+- 0 1865 1853"/>
                  <a:gd name="T47" fmla="*/ 1865 h 160"/>
                  <a:gd name="T48" fmla="+- 0 735 607"/>
                  <a:gd name="T49" fmla="*/ T48 w 168"/>
                  <a:gd name="T50" fmla="+- 0 1865 1853"/>
                  <a:gd name="T51" fmla="*/ 1865 h 160"/>
                  <a:gd name="T52" fmla="+- 0 721 607"/>
                  <a:gd name="T53" fmla="*/ T52 w 168"/>
                  <a:gd name="T54" fmla="+- 0 1854 1853"/>
                  <a:gd name="T55" fmla="*/ 1854 h 160"/>
                  <a:gd name="T56" fmla="+- 0 720 607"/>
                  <a:gd name="T57" fmla="*/ T56 w 168"/>
                  <a:gd name="T58" fmla="+- 0 1853 1853"/>
                  <a:gd name="T59" fmla="*/ 1853 h 16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8" h="160">
                    <a:moveTo>
                      <a:pt x="113" y="0"/>
                    </a:moveTo>
                    <a:lnTo>
                      <a:pt x="113" y="0"/>
                    </a:lnTo>
                    <a:lnTo>
                      <a:pt x="113" y="2"/>
                    </a:lnTo>
                    <a:lnTo>
                      <a:pt x="112" y="4"/>
                    </a:lnTo>
                    <a:lnTo>
                      <a:pt x="107" y="13"/>
                    </a:lnTo>
                    <a:lnTo>
                      <a:pt x="106" y="16"/>
                    </a:lnTo>
                    <a:lnTo>
                      <a:pt x="102" y="23"/>
                    </a:lnTo>
                    <a:lnTo>
                      <a:pt x="95" y="33"/>
                    </a:lnTo>
                    <a:lnTo>
                      <a:pt x="100" y="33"/>
                    </a:lnTo>
                    <a:lnTo>
                      <a:pt x="121" y="13"/>
                    </a:lnTo>
                    <a:lnTo>
                      <a:pt x="126" y="12"/>
                    </a:lnTo>
                    <a:lnTo>
                      <a:pt x="127" y="12"/>
                    </a:lnTo>
                    <a:lnTo>
                      <a:pt x="128" y="12"/>
                    </a:lnTo>
                    <a:lnTo>
                      <a:pt x="114" y="1"/>
                    </a:lnTo>
                    <a:lnTo>
                      <a:pt x="1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8" name="Group 716"/>
            <p:cNvGrpSpPr/>
            <p:nvPr/>
          </p:nvGrpSpPr>
          <p:grpSpPr>
            <a:xfrm>
              <a:off x="67" y="2241"/>
              <a:ext cx="170" cy="163"/>
              <a:chOff x="67" y="2241"/>
              <a:chExt cx="170" cy="163"/>
            </a:xfrm>
          </p:grpSpPr>
          <p:sp>
            <p:nvSpPr>
              <p:cNvPr id="2793" name="Freeform 717"/>
              <p:cNvSpPr/>
              <p:nvPr/>
            </p:nvSpPr>
            <p:spPr bwMode="auto">
              <a:xfrm>
                <a:off x="67" y="2241"/>
                <a:ext cx="170" cy="163"/>
              </a:xfrm>
              <a:custGeom>
                <a:gdLst>
                  <a:gd name="T0" fmla="+- 0 214 67"/>
                  <a:gd name="T1" fmla="*/ T0 w 170"/>
                  <a:gd name="T2" fmla="+- 0 2386 2241"/>
                  <a:gd name="T3" fmla="*/ 2386 h 163"/>
                  <a:gd name="T4" fmla="+- 0 205 67"/>
                  <a:gd name="T5" fmla="*/ T4 w 170"/>
                  <a:gd name="T6" fmla="+- 0 2396 2241"/>
                  <a:gd name="T7" fmla="*/ 2396 h 163"/>
                  <a:gd name="T8" fmla="+- 0 76 67"/>
                  <a:gd name="T9" fmla="*/ T8 w 170"/>
                  <a:gd name="T10" fmla="+- 0 2396 2241"/>
                  <a:gd name="T11" fmla="*/ 2396 h 163"/>
                  <a:gd name="T12" fmla="+- 0 82 67"/>
                  <a:gd name="T13" fmla="*/ T12 w 170"/>
                  <a:gd name="T14" fmla="+- 0 2404 2241"/>
                  <a:gd name="T15" fmla="*/ 2404 h 163"/>
                  <a:gd name="T16" fmla="+- 0 87 67"/>
                  <a:gd name="T17" fmla="*/ T16 w 170"/>
                  <a:gd name="T18" fmla="+- 0 2402 2241"/>
                  <a:gd name="T19" fmla="*/ 2402 h 163"/>
                  <a:gd name="T20" fmla="+- 0 92 67"/>
                  <a:gd name="T21" fmla="*/ T20 w 170"/>
                  <a:gd name="T22" fmla="+- 0 2401 2241"/>
                  <a:gd name="T23" fmla="*/ 2401 h 163"/>
                  <a:gd name="T24" fmla="+- 0 228 67"/>
                  <a:gd name="T25" fmla="*/ T24 w 170"/>
                  <a:gd name="T26" fmla="+- 0 2401 2241"/>
                  <a:gd name="T27" fmla="*/ 2401 h 163"/>
                  <a:gd name="T28" fmla="+- 0 229 67"/>
                  <a:gd name="T29" fmla="*/ T28 w 170"/>
                  <a:gd name="T30" fmla="+- 0 2401 2241"/>
                  <a:gd name="T31" fmla="*/ 2401 h 163"/>
                  <a:gd name="T32" fmla="+- 0 229 67"/>
                  <a:gd name="T33" fmla="*/ T32 w 170"/>
                  <a:gd name="T34" fmla="+- 0 2400 2241"/>
                  <a:gd name="T35" fmla="*/ 2400 h 163"/>
                  <a:gd name="T36" fmla="+- 0 229 67"/>
                  <a:gd name="T37" fmla="*/ T36 w 170"/>
                  <a:gd name="T38" fmla="+- 0 2399 2241"/>
                  <a:gd name="T39" fmla="*/ 2399 h 163"/>
                  <a:gd name="T40" fmla="+- 0 227 67"/>
                  <a:gd name="T41" fmla="*/ T40 w 170"/>
                  <a:gd name="T42" fmla="+- 0 2398 2241"/>
                  <a:gd name="T43" fmla="*/ 2398 h 163"/>
                  <a:gd name="T44" fmla="+- 0 214 67"/>
                  <a:gd name="T45" fmla="*/ T44 w 170"/>
                  <a:gd name="T46" fmla="+- 0 2386 2241"/>
                  <a:gd name="T47" fmla="*/ 2386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0" h="163">
                    <a:moveTo>
                      <a:pt x="147" y="145"/>
                    </a:moveTo>
                    <a:lnTo>
                      <a:pt x="138" y="155"/>
                    </a:lnTo>
                    <a:lnTo>
                      <a:pt x="9" y="155"/>
                    </a:lnTo>
                    <a:lnTo>
                      <a:pt x="15" y="163"/>
                    </a:lnTo>
                    <a:lnTo>
                      <a:pt x="20" y="161"/>
                    </a:lnTo>
                    <a:lnTo>
                      <a:pt x="25" y="160"/>
                    </a:lnTo>
                    <a:lnTo>
                      <a:pt x="161" y="160"/>
                    </a:lnTo>
                    <a:lnTo>
                      <a:pt x="162" y="160"/>
                    </a:lnTo>
                    <a:lnTo>
                      <a:pt x="162" y="159"/>
                    </a:lnTo>
                    <a:lnTo>
                      <a:pt x="162" y="158"/>
                    </a:lnTo>
                    <a:lnTo>
                      <a:pt x="160" y="157"/>
                    </a:lnTo>
                    <a:lnTo>
                      <a:pt x="147"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4" name="Freeform 718"/>
              <p:cNvSpPr/>
              <p:nvPr/>
            </p:nvSpPr>
            <p:spPr bwMode="auto">
              <a:xfrm>
                <a:off x="67" y="2241"/>
                <a:ext cx="170" cy="163"/>
              </a:xfrm>
              <a:custGeom>
                <a:gdLst>
                  <a:gd name="T0" fmla="+- 0 185 67"/>
                  <a:gd name="T1" fmla="*/ T0 w 170"/>
                  <a:gd name="T2" fmla="+- 0 2346 2241"/>
                  <a:gd name="T3" fmla="*/ 2346 h 163"/>
                  <a:gd name="T4" fmla="+- 0 165 67"/>
                  <a:gd name="T5" fmla="*/ T4 w 170"/>
                  <a:gd name="T6" fmla="+- 0 2396 2241"/>
                  <a:gd name="T7" fmla="*/ 2396 h 163"/>
                  <a:gd name="T8" fmla="+- 0 168 67"/>
                  <a:gd name="T9" fmla="*/ T8 w 170"/>
                  <a:gd name="T10" fmla="+- 0 2396 2241"/>
                  <a:gd name="T11" fmla="*/ 2396 h 163"/>
                  <a:gd name="T12" fmla="+- 0 191 67"/>
                  <a:gd name="T13" fmla="*/ T12 w 170"/>
                  <a:gd name="T14" fmla="+- 0 2362 2241"/>
                  <a:gd name="T15" fmla="*/ 2362 h 163"/>
                  <a:gd name="T16" fmla="+- 0 192 67"/>
                  <a:gd name="T17" fmla="*/ T16 w 170"/>
                  <a:gd name="T18" fmla="+- 0 2361 2241"/>
                  <a:gd name="T19" fmla="*/ 2361 h 163"/>
                  <a:gd name="T20" fmla="+- 0 194 67"/>
                  <a:gd name="T21" fmla="*/ T20 w 170"/>
                  <a:gd name="T22" fmla="+- 0 2359 2241"/>
                  <a:gd name="T23" fmla="*/ 2359 h 163"/>
                  <a:gd name="T24" fmla="+- 0 200 67"/>
                  <a:gd name="T25" fmla="*/ T24 w 170"/>
                  <a:gd name="T26" fmla="+- 0 2357 2241"/>
                  <a:gd name="T27" fmla="*/ 2357 h 163"/>
                  <a:gd name="T28" fmla="+- 0 200 67"/>
                  <a:gd name="T29" fmla="*/ T28 w 170"/>
                  <a:gd name="T30" fmla="+- 0 2356 2241"/>
                  <a:gd name="T31" fmla="*/ 2356 h 163"/>
                  <a:gd name="T32" fmla="+- 0 200 67"/>
                  <a:gd name="T33" fmla="*/ T32 w 170"/>
                  <a:gd name="T34" fmla="+- 0 2355 2241"/>
                  <a:gd name="T35" fmla="*/ 2355 h 163"/>
                  <a:gd name="T36" fmla="+- 0 200 67"/>
                  <a:gd name="T37" fmla="*/ T36 w 170"/>
                  <a:gd name="T38" fmla="+- 0 2355 2241"/>
                  <a:gd name="T39" fmla="*/ 2355 h 163"/>
                  <a:gd name="T40" fmla="+- 0 198 67"/>
                  <a:gd name="T41" fmla="*/ T40 w 170"/>
                  <a:gd name="T42" fmla="+- 0 2354 2241"/>
                  <a:gd name="T43" fmla="*/ 2354 h 163"/>
                  <a:gd name="T44" fmla="+- 0 185 67"/>
                  <a:gd name="T45" fmla="*/ T44 w 170"/>
                  <a:gd name="T46" fmla="+- 0 2346 2241"/>
                  <a:gd name="T47" fmla="*/ 2346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0" h="163">
                    <a:moveTo>
                      <a:pt x="118" y="105"/>
                    </a:moveTo>
                    <a:lnTo>
                      <a:pt x="98" y="155"/>
                    </a:lnTo>
                    <a:lnTo>
                      <a:pt x="101" y="155"/>
                    </a:lnTo>
                    <a:lnTo>
                      <a:pt x="124" y="121"/>
                    </a:lnTo>
                    <a:lnTo>
                      <a:pt x="125" y="120"/>
                    </a:lnTo>
                    <a:lnTo>
                      <a:pt x="127" y="118"/>
                    </a:lnTo>
                    <a:lnTo>
                      <a:pt x="133" y="116"/>
                    </a:lnTo>
                    <a:lnTo>
                      <a:pt x="133" y="115"/>
                    </a:lnTo>
                    <a:lnTo>
                      <a:pt x="133" y="114"/>
                    </a:lnTo>
                    <a:lnTo>
                      <a:pt x="131" y="113"/>
                    </a:lnTo>
                    <a:lnTo>
                      <a:pt x="118" y="1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5" name="Freeform 719"/>
              <p:cNvSpPr/>
              <p:nvPr/>
            </p:nvSpPr>
            <p:spPr bwMode="auto">
              <a:xfrm>
                <a:off x="67" y="2241"/>
                <a:ext cx="170" cy="163"/>
              </a:xfrm>
              <a:custGeom>
                <a:gdLst>
                  <a:gd name="T0" fmla="+- 0 104 67"/>
                  <a:gd name="T1" fmla="*/ T0 w 170"/>
                  <a:gd name="T2" fmla="+- 0 2353 2241"/>
                  <a:gd name="T3" fmla="*/ 2353 h 163"/>
                  <a:gd name="T4" fmla="+- 0 102 67"/>
                  <a:gd name="T5" fmla="*/ T4 w 170"/>
                  <a:gd name="T6" fmla="+- 0 2355 2241"/>
                  <a:gd name="T7" fmla="*/ 2355 h 163"/>
                  <a:gd name="T8" fmla="+- 0 106 67"/>
                  <a:gd name="T9" fmla="*/ T8 w 170"/>
                  <a:gd name="T10" fmla="+- 0 2361 2241"/>
                  <a:gd name="T11" fmla="*/ 2361 h 163"/>
                  <a:gd name="T12" fmla="+- 0 109 67"/>
                  <a:gd name="T13" fmla="*/ T12 w 170"/>
                  <a:gd name="T14" fmla="+- 0 2365 2241"/>
                  <a:gd name="T15" fmla="*/ 2365 h 163"/>
                  <a:gd name="T16" fmla="+- 0 117 67"/>
                  <a:gd name="T17" fmla="*/ T16 w 170"/>
                  <a:gd name="T18" fmla="+- 0 2390 2241"/>
                  <a:gd name="T19" fmla="*/ 2390 h 163"/>
                  <a:gd name="T20" fmla="+- 0 118 67"/>
                  <a:gd name="T21" fmla="*/ T20 w 170"/>
                  <a:gd name="T22" fmla="+- 0 2391 2241"/>
                  <a:gd name="T23" fmla="*/ 2391 h 163"/>
                  <a:gd name="T24" fmla="+- 0 118 67"/>
                  <a:gd name="T25" fmla="*/ T24 w 170"/>
                  <a:gd name="T26" fmla="+- 0 2392 2241"/>
                  <a:gd name="T27" fmla="*/ 2392 h 163"/>
                  <a:gd name="T28" fmla="+- 0 119 67"/>
                  <a:gd name="T29" fmla="*/ T28 w 170"/>
                  <a:gd name="T30" fmla="+- 0 2392 2241"/>
                  <a:gd name="T31" fmla="*/ 2392 h 163"/>
                  <a:gd name="T32" fmla="+- 0 120 67"/>
                  <a:gd name="T33" fmla="*/ T32 w 170"/>
                  <a:gd name="T34" fmla="+- 0 2392 2241"/>
                  <a:gd name="T35" fmla="*/ 2392 h 163"/>
                  <a:gd name="T36" fmla="+- 0 120 67"/>
                  <a:gd name="T37" fmla="*/ T36 w 170"/>
                  <a:gd name="T38" fmla="+- 0 2392 2241"/>
                  <a:gd name="T39" fmla="*/ 2392 h 163"/>
                  <a:gd name="T40" fmla="+- 0 122 67"/>
                  <a:gd name="T41" fmla="*/ T40 w 170"/>
                  <a:gd name="T42" fmla="+- 0 2393 2241"/>
                  <a:gd name="T43" fmla="*/ 2393 h 163"/>
                  <a:gd name="T44" fmla="+- 0 123 67"/>
                  <a:gd name="T45" fmla="*/ T44 w 170"/>
                  <a:gd name="T46" fmla="+- 0 2392 2241"/>
                  <a:gd name="T47" fmla="*/ 2392 h 163"/>
                  <a:gd name="T48" fmla="+- 0 128 67"/>
                  <a:gd name="T49" fmla="*/ T48 w 170"/>
                  <a:gd name="T50" fmla="+- 0 2387 2241"/>
                  <a:gd name="T51" fmla="*/ 2387 h 163"/>
                  <a:gd name="T52" fmla="+- 0 128 67"/>
                  <a:gd name="T53" fmla="*/ T52 w 170"/>
                  <a:gd name="T54" fmla="+- 0 2385 2241"/>
                  <a:gd name="T55" fmla="*/ 2385 h 163"/>
                  <a:gd name="T56" fmla="+- 0 128 67"/>
                  <a:gd name="T57" fmla="*/ T56 w 170"/>
                  <a:gd name="T58" fmla="+- 0 2382 2241"/>
                  <a:gd name="T59" fmla="*/ 2382 h 163"/>
                  <a:gd name="T60" fmla="+- 0 128 67"/>
                  <a:gd name="T61" fmla="*/ T60 w 170"/>
                  <a:gd name="T62" fmla="+- 0 2380 2241"/>
                  <a:gd name="T63" fmla="*/ 2380 h 163"/>
                  <a:gd name="T64" fmla="+- 0 127 67"/>
                  <a:gd name="T65" fmla="*/ T64 w 170"/>
                  <a:gd name="T66" fmla="+- 0 2377 2241"/>
                  <a:gd name="T67" fmla="*/ 2377 h 163"/>
                  <a:gd name="T68" fmla="+- 0 123 67"/>
                  <a:gd name="T69" fmla="*/ T68 w 170"/>
                  <a:gd name="T70" fmla="+- 0 2371 2241"/>
                  <a:gd name="T71" fmla="*/ 2371 h 163"/>
                  <a:gd name="T72" fmla="+- 0 116 67"/>
                  <a:gd name="T73" fmla="*/ T72 w 170"/>
                  <a:gd name="T74" fmla="+- 0 2364 2241"/>
                  <a:gd name="T75" fmla="*/ 2364 h 163"/>
                  <a:gd name="T76" fmla="+- 0 104 67"/>
                  <a:gd name="T77" fmla="*/ T76 w 170"/>
                  <a:gd name="T78" fmla="+- 0 2353 2241"/>
                  <a:gd name="T79" fmla="*/ 2353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63">
                    <a:moveTo>
                      <a:pt x="37" y="112"/>
                    </a:moveTo>
                    <a:lnTo>
                      <a:pt x="35" y="114"/>
                    </a:lnTo>
                    <a:lnTo>
                      <a:pt x="39" y="120"/>
                    </a:lnTo>
                    <a:lnTo>
                      <a:pt x="42" y="124"/>
                    </a:lnTo>
                    <a:lnTo>
                      <a:pt x="50" y="149"/>
                    </a:lnTo>
                    <a:lnTo>
                      <a:pt x="51" y="150"/>
                    </a:lnTo>
                    <a:lnTo>
                      <a:pt x="51" y="151"/>
                    </a:lnTo>
                    <a:lnTo>
                      <a:pt x="52" y="151"/>
                    </a:lnTo>
                    <a:lnTo>
                      <a:pt x="53" y="151"/>
                    </a:lnTo>
                    <a:lnTo>
                      <a:pt x="55" y="152"/>
                    </a:lnTo>
                    <a:lnTo>
                      <a:pt x="56" y="151"/>
                    </a:lnTo>
                    <a:lnTo>
                      <a:pt x="61" y="146"/>
                    </a:lnTo>
                    <a:lnTo>
                      <a:pt x="61" y="144"/>
                    </a:lnTo>
                    <a:lnTo>
                      <a:pt x="61" y="141"/>
                    </a:lnTo>
                    <a:lnTo>
                      <a:pt x="61" y="139"/>
                    </a:lnTo>
                    <a:lnTo>
                      <a:pt x="60" y="136"/>
                    </a:lnTo>
                    <a:lnTo>
                      <a:pt x="56" y="130"/>
                    </a:lnTo>
                    <a:lnTo>
                      <a:pt x="49" y="123"/>
                    </a:lnTo>
                    <a:lnTo>
                      <a:pt x="37" y="1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6" name="Freeform 720"/>
              <p:cNvSpPr/>
              <p:nvPr/>
            </p:nvSpPr>
            <p:spPr bwMode="auto">
              <a:xfrm>
                <a:off x="67" y="2241"/>
                <a:ext cx="170" cy="163"/>
              </a:xfrm>
              <a:custGeom>
                <a:gdLst>
                  <a:gd name="T0" fmla="+- 0 139 67"/>
                  <a:gd name="T1" fmla="*/ T0 w 170"/>
                  <a:gd name="T2" fmla="+- 0 2345 2241"/>
                  <a:gd name="T3" fmla="*/ 2345 h 163"/>
                  <a:gd name="T4" fmla="+- 0 137 67"/>
                  <a:gd name="T5" fmla="*/ T4 w 170"/>
                  <a:gd name="T6" fmla="+- 0 2346 2241"/>
                  <a:gd name="T7" fmla="*/ 2346 h 163"/>
                  <a:gd name="T8" fmla="+- 0 142 67"/>
                  <a:gd name="T9" fmla="*/ T8 w 170"/>
                  <a:gd name="T10" fmla="+- 0 2354 2241"/>
                  <a:gd name="T11" fmla="*/ 2354 h 163"/>
                  <a:gd name="T12" fmla="+- 0 144 67"/>
                  <a:gd name="T13" fmla="*/ T12 w 170"/>
                  <a:gd name="T14" fmla="+- 0 2359 2241"/>
                  <a:gd name="T15" fmla="*/ 2359 h 163"/>
                  <a:gd name="T16" fmla="+- 0 146 67"/>
                  <a:gd name="T17" fmla="*/ T16 w 170"/>
                  <a:gd name="T18" fmla="+- 0 2366 2241"/>
                  <a:gd name="T19" fmla="*/ 2366 h 163"/>
                  <a:gd name="T20" fmla="+- 0 147 67"/>
                  <a:gd name="T21" fmla="*/ T20 w 170"/>
                  <a:gd name="T22" fmla="+- 0 2369 2241"/>
                  <a:gd name="T23" fmla="*/ 2369 h 163"/>
                  <a:gd name="T24" fmla="+- 0 148 67"/>
                  <a:gd name="T25" fmla="*/ T24 w 170"/>
                  <a:gd name="T26" fmla="+- 0 2374 2241"/>
                  <a:gd name="T27" fmla="*/ 2374 h 163"/>
                  <a:gd name="T28" fmla="+- 0 148 67"/>
                  <a:gd name="T29" fmla="*/ T28 w 170"/>
                  <a:gd name="T30" fmla="+- 0 2380 2241"/>
                  <a:gd name="T31" fmla="*/ 2380 h 163"/>
                  <a:gd name="T32" fmla="+- 0 148 67"/>
                  <a:gd name="T33" fmla="*/ T32 w 170"/>
                  <a:gd name="T34" fmla="+- 0 2383 2241"/>
                  <a:gd name="T35" fmla="*/ 2383 h 163"/>
                  <a:gd name="T36" fmla="+- 0 148 67"/>
                  <a:gd name="T37" fmla="*/ T36 w 170"/>
                  <a:gd name="T38" fmla="+- 0 2384 2241"/>
                  <a:gd name="T39" fmla="*/ 2384 h 163"/>
                  <a:gd name="T40" fmla="+- 0 148 67"/>
                  <a:gd name="T41" fmla="*/ T40 w 170"/>
                  <a:gd name="T42" fmla="+- 0 2385 2241"/>
                  <a:gd name="T43" fmla="*/ 2385 h 163"/>
                  <a:gd name="T44" fmla="+- 0 151 67"/>
                  <a:gd name="T45" fmla="*/ T44 w 170"/>
                  <a:gd name="T46" fmla="+- 0 2388 2241"/>
                  <a:gd name="T47" fmla="*/ 2388 h 163"/>
                  <a:gd name="T48" fmla="+- 0 154 67"/>
                  <a:gd name="T49" fmla="*/ T48 w 170"/>
                  <a:gd name="T50" fmla="+- 0 2387 2241"/>
                  <a:gd name="T51" fmla="*/ 2387 h 163"/>
                  <a:gd name="T52" fmla="+- 0 159 67"/>
                  <a:gd name="T53" fmla="*/ T52 w 170"/>
                  <a:gd name="T54" fmla="+- 0 2379 2241"/>
                  <a:gd name="T55" fmla="*/ 2379 h 163"/>
                  <a:gd name="T56" fmla="+- 0 160 67"/>
                  <a:gd name="T57" fmla="*/ T56 w 170"/>
                  <a:gd name="T58" fmla="+- 0 2376 2241"/>
                  <a:gd name="T59" fmla="*/ 2376 h 163"/>
                  <a:gd name="T60" fmla="+- 0 160 67"/>
                  <a:gd name="T61" fmla="*/ T60 w 170"/>
                  <a:gd name="T62" fmla="+- 0 2376 2241"/>
                  <a:gd name="T63" fmla="*/ 2376 h 163"/>
                  <a:gd name="T64" fmla="+- 0 160 67"/>
                  <a:gd name="T65" fmla="*/ T64 w 170"/>
                  <a:gd name="T66" fmla="+- 0 2374 2241"/>
                  <a:gd name="T67" fmla="*/ 2374 h 163"/>
                  <a:gd name="T68" fmla="+- 0 160 67"/>
                  <a:gd name="T69" fmla="*/ T68 w 170"/>
                  <a:gd name="T70" fmla="+- 0 2372 2241"/>
                  <a:gd name="T71" fmla="*/ 2372 h 163"/>
                  <a:gd name="T72" fmla="+- 0 159 67"/>
                  <a:gd name="T73" fmla="*/ T72 w 170"/>
                  <a:gd name="T74" fmla="+- 0 2368 2241"/>
                  <a:gd name="T75" fmla="*/ 2368 h 163"/>
                  <a:gd name="T76" fmla="+- 0 157 67"/>
                  <a:gd name="T77" fmla="*/ T76 w 170"/>
                  <a:gd name="T78" fmla="+- 0 2365 2241"/>
                  <a:gd name="T79" fmla="*/ 2365 h 163"/>
                  <a:gd name="T80" fmla="+- 0 150 67"/>
                  <a:gd name="T81" fmla="*/ T80 w 170"/>
                  <a:gd name="T82" fmla="+- 0 2357 2241"/>
                  <a:gd name="T83" fmla="*/ 2357 h 163"/>
                  <a:gd name="T84" fmla="+- 0 145 67"/>
                  <a:gd name="T85" fmla="*/ T84 w 170"/>
                  <a:gd name="T86" fmla="+- 0 2352 2241"/>
                  <a:gd name="T87" fmla="*/ 2352 h 163"/>
                  <a:gd name="T88" fmla="+- 0 139 67"/>
                  <a:gd name="T89" fmla="*/ T88 w 170"/>
                  <a:gd name="T90" fmla="+- 0 2345 2241"/>
                  <a:gd name="T91" fmla="*/ 2345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Lst>
                <a:rect l="0" t="0" r="r" b="b"/>
                <a:pathLst>
                  <a:path w="170" h="163">
                    <a:moveTo>
                      <a:pt x="72" y="104"/>
                    </a:moveTo>
                    <a:lnTo>
                      <a:pt x="70" y="105"/>
                    </a:lnTo>
                    <a:lnTo>
                      <a:pt x="75" y="113"/>
                    </a:lnTo>
                    <a:lnTo>
                      <a:pt x="77" y="118"/>
                    </a:lnTo>
                    <a:lnTo>
                      <a:pt x="79" y="125"/>
                    </a:lnTo>
                    <a:lnTo>
                      <a:pt x="80" y="128"/>
                    </a:lnTo>
                    <a:lnTo>
                      <a:pt x="81" y="133"/>
                    </a:lnTo>
                    <a:lnTo>
                      <a:pt x="81" y="139"/>
                    </a:lnTo>
                    <a:lnTo>
                      <a:pt x="81" y="142"/>
                    </a:lnTo>
                    <a:lnTo>
                      <a:pt x="81" y="143"/>
                    </a:lnTo>
                    <a:lnTo>
                      <a:pt x="81" y="144"/>
                    </a:lnTo>
                    <a:lnTo>
                      <a:pt x="84" y="147"/>
                    </a:lnTo>
                    <a:lnTo>
                      <a:pt x="87" y="146"/>
                    </a:lnTo>
                    <a:lnTo>
                      <a:pt x="92" y="138"/>
                    </a:lnTo>
                    <a:lnTo>
                      <a:pt x="93" y="135"/>
                    </a:lnTo>
                    <a:lnTo>
                      <a:pt x="93" y="133"/>
                    </a:lnTo>
                    <a:lnTo>
                      <a:pt x="93" y="131"/>
                    </a:lnTo>
                    <a:lnTo>
                      <a:pt x="92" y="127"/>
                    </a:lnTo>
                    <a:lnTo>
                      <a:pt x="90" y="124"/>
                    </a:lnTo>
                    <a:lnTo>
                      <a:pt x="83" y="116"/>
                    </a:lnTo>
                    <a:lnTo>
                      <a:pt x="78" y="111"/>
                    </a:lnTo>
                    <a:lnTo>
                      <a:pt x="72" y="10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7" name="Freeform 721"/>
              <p:cNvSpPr/>
              <p:nvPr/>
            </p:nvSpPr>
            <p:spPr bwMode="auto">
              <a:xfrm>
                <a:off x="67" y="2241"/>
                <a:ext cx="170" cy="163"/>
              </a:xfrm>
              <a:custGeom>
                <a:gdLst>
                  <a:gd name="T0" fmla="+- 0 142 67"/>
                  <a:gd name="T1" fmla="*/ T0 w 170"/>
                  <a:gd name="T2" fmla="+- 0 2287 2241"/>
                  <a:gd name="T3" fmla="*/ 2287 h 163"/>
                  <a:gd name="T4" fmla="+- 0 91 67"/>
                  <a:gd name="T5" fmla="*/ T4 w 170"/>
                  <a:gd name="T6" fmla="+- 0 2343 2241"/>
                  <a:gd name="T7" fmla="*/ 2343 h 163"/>
                  <a:gd name="T8" fmla="+- 0 67 67"/>
                  <a:gd name="T9" fmla="*/ T8 w 170"/>
                  <a:gd name="T10" fmla="+- 0 2355 2241"/>
                  <a:gd name="T11" fmla="*/ 2355 h 163"/>
                  <a:gd name="T12" fmla="+- 0 73 67"/>
                  <a:gd name="T13" fmla="*/ T12 w 170"/>
                  <a:gd name="T14" fmla="+- 0 2355 2241"/>
                  <a:gd name="T15" fmla="*/ 2355 h 163"/>
                  <a:gd name="T16" fmla="+- 0 128 67"/>
                  <a:gd name="T17" fmla="*/ T16 w 170"/>
                  <a:gd name="T18" fmla="+- 0 2324 2241"/>
                  <a:gd name="T19" fmla="*/ 2324 h 163"/>
                  <a:gd name="T20" fmla="+- 0 149 67"/>
                  <a:gd name="T21" fmla="*/ T20 w 170"/>
                  <a:gd name="T22" fmla="+- 0 2301 2241"/>
                  <a:gd name="T23" fmla="*/ 2301 h 163"/>
                  <a:gd name="T24" fmla="+- 0 155 67"/>
                  <a:gd name="T25" fmla="*/ T24 w 170"/>
                  <a:gd name="T26" fmla="+- 0 2301 2241"/>
                  <a:gd name="T27" fmla="*/ 2301 h 163"/>
                  <a:gd name="T28" fmla="+- 0 153 67"/>
                  <a:gd name="T29" fmla="*/ T28 w 170"/>
                  <a:gd name="T30" fmla="+- 0 2299 2241"/>
                  <a:gd name="T31" fmla="*/ 2299 h 163"/>
                  <a:gd name="T32" fmla="+- 0 157 67"/>
                  <a:gd name="T33" fmla="*/ T32 w 170"/>
                  <a:gd name="T34" fmla="+- 0 2297 2241"/>
                  <a:gd name="T35" fmla="*/ 2297 h 163"/>
                  <a:gd name="T36" fmla="+- 0 158 67"/>
                  <a:gd name="T37" fmla="*/ T36 w 170"/>
                  <a:gd name="T38" fmla="+- 0 2297 2241"/>
                  <a:gd name="T39" fmla="*/ 2297 h 163"/>
                  <a:gd name="T40" fmla="+- 0 159 67"/>
                  <a:gd name="T41" fmla="*/ T40 w 170"/>
                  <a:gd name="T42" fmla="+- 0 2296 2241"/>
                  <a:gd name="T43" fmla="*/ 2296 h 163"/>
                  <a:gd name="T44" fmla="+- 0 159 67"/>
                  <a:gd name="T45" fmla="*/ T44 w 170"/>
                  <a:gd name="T46" fmla="+- 0 2295 2241"/>
                  <a:gd name="T47" fmla="*/ 2295 h 163"/>
                  <a:gd name="T48" fmla="+- 0 158 67"/>
                  <a:gd name="T49" fmla="*/ T48 w 170"/>
                  <a:gd name="T50" fmla="+- 0 2295 2241"/>
                  <a:gd name="T51" fmla="*/ 2295 h 163"/>
                  <a:gd name="T52" fmla="+- 0 157 67"/>
                  <a:gd name="T53" fmla="*/ T52 w 170"/>
                  <a:gd name="T54" fmla="+- 0 2295 2241"/>
                  <a:gd name="T55" fmla="*/ 2295 h 163"/>
                  <a:gd name="T56" fmla="+- 0 155 67"/>
                  <a:gd name="T57" fmla="*/ T56 w 170"/>
                  <a:gd name="T58" fmla="+- 0 2294 2241"/>
                  <a:gd name="T59" fmla="*/ 2294 h 163"/>
                  <a:gd name="T60" fmla="+- 0 157 67"/>
                  <a:gd name="T61" fmla="*/ T60 w 170"/>
                  <a:gd name="T62" fmla="+- 0 2292 2241"/>
                  <a:gd name="T63" fmla="*/ 2292 h 163"/>
                  <a:gd name="T64" fmla="+- 0 152 67"/>
                  <a:gd name="T65" fmla="*/ T64 w 170"/>
                  <a:gd name="T66" fmla="+- 0 2292 2241"/>
                  <a:gd name="T67" fmla="*/ 2292 h 163"/>
                  <a:gd name="T68" fmla="+- 0 142 67"/>
                  <a:gd name="T69" fmla="*/ T68 w 170"/>
                  <a:gd name="T70" fmla="+- 0 2287 2241"/>
                  <a:gd name="T71" fmla="*/ 2287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3">
                    <a:moveTo>
                      <a:pt x="75" y="46"/>
                    </a:moveTo>
                    <a:lnTo>
                      <a:pt x="24" y="102"/>
                    </a:lnTo>
                    <a:lnTo>
                      <a:pt x="0" y="114"/>
                    </a:lnTo>
                    <a:lnTo>
                      <a:pt x="6" y="114"/>
                    </a:lnTo>
                    <a:lnTo>
                      <a:pt x="61" y="83"/>
                    </a:lnTo>
                    <a:lnTo>
                      <a:pt x="82" y="60"/>
                    </a:lnTo>
                    <a:lnTo>
                      <a:pt x="88" y="60"/>
                    </a:lnTo>
                    <a:lnTo>
                      <a:pt x="86" y="58"/>
                    </a:lnTo>
                    <a:lnTo>
                      <a:pt x="90" y="56"/>
                    </a:lnTo>
                    <a:lnTo>
                      <a:pt x="91" y="56"/>
                    </a:lnTo>
                    <a:lnTo>
                      <a:pt x="92" y="55"/>
                    </a:lnTo>
                    <a:lnTo>
                      <a:pt x="92" y="54"/>
                    </a:lnTo>
                    <a:lnTo>
                      <a:pt x="91" y="54"/>
                    </a:lnTo>
                    <a:lnTo>
                      <a:pt x="90" y="54"/>
                    </a:lnTo>
                    <a:lnTo>
                      <a:pt x="88" y="53"/>
                    </a:lnTo>
                    <a:lnTo>
                      <a:pt x="90" y="51"/>
                    </a:lnTo>
                    <a:lnTo>
                      <a:pt x="85" y="51"/>
                    </a:lnTo>
                    <a:lnTo>
                      <a:pt x="75"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8" name="Freeform 722"/>
              <p:cNvSpPr/>
              <p:nvPr/>
            </p:nvSpPr>
            <p:spPr bwMode="auto">
              <a:xfrm>
                <a:off x="67" y="2241"/>
                <a:ext cx="170" cy="163"/>
              </a:xfrm>
              <a:custGeom>
                <a:gdLst>
                  <a:gd name="T0" fmla="+- 0 155 67"/>
                  <a:gd name="T1" fmla="*/ T0 w 170"/>
                  <a:gd name="T2" fmla="+- 0 2301 2241"/>
                  <a:gd name="T3" fmla="*/ 2301 h 163"/>
                  <a:gd name="T4" fmla="+- 0 149 67"/>
                  <a:gd name="T5" fmla="*/ T4 w 170"/>
                  <a:gd name="T6" fmla="+- 0 2301 2241"/>
                  <a:gd name="T7" fmla="*/ 2301 h 163"/>
                  <a:gd name="T8" fmla="+- 0 154 67"/>
                  <a:gd name="T9" fmla="*/ T8 w 170"/>
                  <a:gd name="T10" fmla="+- 0 2307 2241"/>
                  <a:gd name="T11" fmla="*/ 2307 h 163"/>
                  <a:gd name="T12" fmla="+- 0 210 67"/>
                  <a:gd name="T13" fmla="*/ T12 w 170"/>
                  <a:gd name="T14" fmla="+- 0 2345 2241"/>
                  <a:gd name="T15" fmla="*/ 2345 h 163"/>
                  <a:gd name="T16" fmla="+- 0 218 67"/>
                  <a:gd name="T17" fmla="*/ T16 w 170"/>
                  <a:gd name="T18" fmla="+- 0 2348 2241"/>
                  <a:gd name="T19" fmla="*/ 2348 h 163"/>
                  <a:gd name="T20" fmla="+- 0 220 67"/>
                  <a:gd name="T21" fmla="*/ T20 w 170"/>
                  <a:gd name="T22" fmla="+- 0 2344 2241"/>
                  <a:gd name="T23" fmla="*/ 2344 h 163"/>
                  <a:gd name="T24" fmla="+- 0 222 67"/>
                  <a:gd name="T25" fmla="*/ T24 w 170"/>
                  <a:gd name="T26" fmla="+- 0 2342 2241"/>
                  <a:gd name="T27" fmla="*/ 2342 h 163"/>
                  <a:gd name="T28" fmla="+- 0 227 67"/>
                  <a:gd name="T29" fmla="*/ T28 w 170"/>
                  <a:gd name="T30" fmla="+- 0 2339 2241"/>
                  <a:gd name="T31" fmla="*/ 2339 h 163"/>
                  <a:gd name="T32" fmla="+- 0 231 67"/>
                  <a:gd name="T33" fmla="*/ T32 w 170"/>
                  <a:gd name="T34" fmla="+- 0 2338 2241"/>
                  <a:gd name="T35" fmla="*/ 2338 h 163"/>
                  <a:gd name="T36" fmla="+- 0 236 67"/>
                  <a:gd name="T37" fmla="*/ T36 w 170"/>
                  <a:gd name="T38" fmla="+- 0 2338 2241"/>
                  <a:gd name="T39" fmla="*/ 2338 h 163"/>
                  <a:gd name="T40" fmla="+- 0 236 67"/>
                  <a:gd name="T41" fmla="*/ T40 w 170"/>
                  <a:gd name="T42" fmla="+- 0 2335 2241"/>
                  <a:gd name="T43" fmla="*/ 2335 h 163"/>
                  <a:gd name="T44" fmla="+- 0 178 67"/>
                  <a:gd name="T45" fmla="*/ T44 w 170"/>
                  <a:gd name="T46" fmla="+- 0 2319 2241"/>
                  <a:gd name="T47" fmla="*/ 2319 h 163"/>
                  <a:gd name="T48" fmla="+- 0 160 67"/>
                  <a:gd name="T49" fmla="*/ T48 w 170"/>
                  <a:gd name="T50" fmla="+- 0 2306 2241"/>
                  <a:gd name="T51" fmla="*/ 2306 h 163"/>
                  <a:gd name="T52" fmla="+- 0 155 67"/>
                  <a:gd name="T53" fmla="*/ T52 w 170"/>
                  <a:gd name="T54" fmla="+- 0 2301 2241"/>
                  <a:gd name="T55" fmla="*/ 2301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0" h="163">
                    <a:moveTo>
                      <a:pt x="88" y="60"/>
                    </a:moveTo>
                    <a:lnTo>
                      <a:pt x="82" y="60"/>
                    </a:lnTo>
                    <a:lnTo>
                      <a:pt x="87" y="66"/>
                    </a:lnTo>
                    <a:lnTo>
                      <a:pt x="143" y="104"/>
                    </a:lnTo>
                    <a:lnTo>
                      <a:pt x="151" y="107"/>
                    </a:lnTo>
                    <a:lnTo>
                      <a:pt x="153" y="103"/>
                    </a:lnTo>
                    <a:lnTo>
                      <a:pt x="155" y="101"/>
                    </a:lnTo>
                    <a:lnTo>
                      <a:pt x="160" y="98"/>
                    </a:lnTo>
                    <a:lnTo>
                      <a:pt x="164" y="97"/>
                    </a:lnTo>
                    <a:lnTo>
                      <a:pt x="169" y="97"/>
                    </a:lnTo>
                    <a:lnTo>
                      <a:pt x="169" y="94"/>
                    </a:lnTo>
                    <a:lnTo>
                      <a:pt x="111" y="78"/>
                    </a:lnTo>
                    <a:lnTo>
                      <a:pt x="93" y="65"/>
                    </a:lnTo>
                    <a:lnTo>
                      <a:pt x="88"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9" name="Freeform 723"/>
              <p:cNvSpPr/>
              <p:nvPr/>
            </p:nvSpPr>
            <p:spPr bwMode="auto">
              <a:xfrm>
                <a:off x="67" y="2241"/>
                <a:ext cx="170" cy="163"/>
              </a:xfrm>
              <a:custGeom>
                <a:gdLst>
                  <a:gd name="T0" fmla="+- 0 168 67"/>
                  <a:gd name="T1" fmla="*/ T0 w 170"/>
                  <a:gd name="T2" fmla="+- 0 2327 2241"/>
                  <a:gd name="T3" fmla="*/ 2327 h 163"/>
                  <a:gd name="T4" fmla="+- 0 163 67"/>
                  <a:gd name="T5" fmla="*/ T4 w 170"/>
                  <a:gd name="T6" fmla="+- 0 2335 2241"/>
                  <a:gd name="T7" fmla="*/ 2335 h 163"/>
                  <a:gd name="T8" fmla="+- 0 115 67"/>
                  <a:gd name="T9" fmla="*/ T8 w 170"/>
                  <a:gd name="T10" fmla="+- 0 2335 2241"/>
                  <a:gd name="T11" fmla="*/ 2335 h 163"/>
                  <a:gd name="T12" fmla="+- 0 121 67"/>
                  <a:gd name="T13" fmla="*/ T12 w 170"/>
                  <a:gd name="T14" fmla="+- 0 2343 2241"/>
                  <a:gd name="T15" fmla="*/ 2343 h 163"/>
                  <a:gd name="T16" fmla="+- 0 125 67"/>
                  <a:gd name="T17" fmla="*/ T16 w 170"/>
                  <a:gd name="T18" fmla="+- 0 2341 2241"/>
                  <a:gd name="T19" fmla="*/ 2341 h 163"/>
                  <a:gd name="T20" fmla="+- 0 131 67"/>
                  <a:gd name="T21" fmla="*/ T20 w 170"/>
                  <a:gd name="T22" fmla="+- 0 2340 2241"/>
                  <a:gd name="T23" fmla="*/ 2340 h 163"/>
                  <a:gd name="T24" fmla="+- 0 180 67"/>
                  <a:gd name="T25" fmla="*/ T24 w 170"/>
                  <a:gd name="T26" fmla="+- 0 2340 2241"/>
                  <a:gd name="T27" fmla="*/ 2340 h 163"/>
                  <a:gd name="T28" fmla="+- 0 181 67"/>
                  <a:gd name="T29" fmla="*/ T28 w 170"/>
                  <a:gd name="T30" fmla="+- 0 2340 2241"/>
                  <a:gd name="T31" fmla="*/ 2340 h 163"/>
                  <a:gd name="T32" fmla="+- 0 182 67"/>
                  <a:gd name="T33" fmla="*/ T32 w 170"/>
                  <a:gd name="T34" fmla="+- 0 2339 2241"/>
                  <a:gd name="T35" fmla="*/ 2339 h 163"/>
                  <a:gd name="T36" fmla="+- 0 181 67"/>
                  <a:gd name="T37" fmla="*/ T36 w 170"/>
                  <a:gd name="T38" fmla="+- 0 2338 2241"/>
                  <a:gd name="T39" fmla="*/ 2338 h 163"/>
                  <a:gd name="T40" fmla="+- 0 180 67"/>
                  <a:gd name="T41" fmla="*/ T40 w 170"/>
                  <a:gd name="T42" fmla="+- 0 2337 2241"/>
                  <a:gd name="T43" fmla="*/ 2337 h 163"/>
                  <a:gd name="T44" fmla="+- 0 168 67"/>
                  <a:gd name="T45" fmla="*/ T44 w 170"/>
                  <a:gd name="T46" fmla="+- 0 2327 2241"/>
                  <a:gd name="T47" fmla="*/ 2327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0" h="163">
                    <a:moveTo>
                      <a:pt x="101" y="86"/>
                    </a:moveTo>
                    <a:lnTo>
                      <a:pt x="96" y="94"/>
                    </a:lnTo>
                    <a:lnTo>
                      <a:pt x="48" y="94"/>
                    </a:lnTo>
                    <a:lnTo>
                      <a:pt x="54" y="102"/>
                    </a:lnTo>
                    <a:lnTo>
                      <a:pt x="58" y="100"/>
                    </a:lnTo>
                    <a:lnTo>
                      <a:pt x="64" y="99"/>
                    </a:lnTo>
                    <a:lnTo>
                      <a:pt x="113" y="99"/>
                    </a:lnTo>
                    <a:lnTo>
                      <a:pt x="114" y="99"/>
                    </a:lnTo>
                    <a:lnTo>
                      <a:pt x="115" y="98"/>
                    </a:lnTo>
                    <a:lnTo>
                      <a:pt x="114" y="97"/>
                    </a:lnTo>
                    <a:lnTo>
                      <a:pt x="113" y="96"/>
                    </a:lnTo>
                    <a:lnTo>
                      <a:pt x="101"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0" name="Freeform 724"/>
              <p:cNvSpPr/>
              <p:nvPr/>
            </p:nvSpPr>
            <p:spPr bwMode="auto">
              <a:xfrm>
                <a:off x="67" y="2241"/>
                <a:ext cx="170" cy="163"/>
              </a:xfrm>
              <a:custGeom>
                <a:gdLst>
                  <a:gd name="T0" fmla="+- 0 104 67"/>
                  <a:gd name="T1" fmla="*/ T0 w 170"/>
                  <a:gd name="T2" fmla="+- 0 2241 2241"/>
                  <a:gd name="T3" fmla="*/ 2241 h 163"/>
                  <a:gd name="T4" fmla="+- 0 79 67"/>
                  <a:gd name="T5" fmla="*/ T4 w 170"/>
                  <a:gd name="T6" fmla="+- 0 2298 2241"/>
                  <a:gd name="T7" fmla="*/ 2298 h 163"/>
                  <a:gd name="T8" fmla="+- 0 68 67"/>
                  <a:gd name="T9" fmla="*/ T8 w 170"/>
                  <a:gd name="T10" fmla="+- 0 2312 2241"/>
                  <a:gd name="T11" fmla="*/ 2312 h 163"/>
                  <a:gd name="T12" fmla="+- 0 81 67"/>
                  <a:gd name="T13" fmla="*/ T12 w 170"/>
                  <a:gd name="T14" fmla="+- 0 2302 2241"/>
                  <a:gd name="T15" fmla="*/ 2302 h 163"/>
                  <a:gd name="T16" fmla="+- 0 94 67"/>
                  <a:gd name="T17" fmla="*/ T16 w 170"/>
                  <a:gd name="T18" fmla="+- 0 2286 2241"/>
                  <a:gd name="T19" fmla="*/ 2286 h 163"/>
                  <a:gd name="T20" fmla="+- 0 103 67"/>
                  <a:gd name="T21" fmla="*/ T20 w 170"/>
                  <a:gd name="T22" fmla="+- 0 2271 2241"/>
                  <a:gd name="T23" fmla="*/ 2271 h 163"/>
                  <a:gd name="T24" fmla="+- 0 113 67"/>
                  <a:gd name="T25" fmla="*/ T24 w 170"/>
                  <a:gd name="T26" fmla="+- 0 2271 2241"/>
                  <a:gd name="T27" fmla="*/ 2271 h 163"/>
                  <a:gd name="T28" fmla="+- 0 159 67"/>
                  <a:gd name="T29" fmla="*/ T28 w 170"/>
                  <a:gd name="T30" fmla="+- 0 2271 2241"/>
                  <a:gd name="T31" fmla="*/ 2271 h 163"/>
                  <a:gd name="T32" fmla="+- 0 160 67"/>
                  <a:gd name="T33" fmla="*/ T32 w 170"/>
                  <a:gd name="T34" fmla="+- 0 2270 2241"/>
                  <a:gd name="T35" fmla="*/ 2270 h 163"/>
                  <a:gd name="T36" fmla="+- 0 159 67"/>
                  <a:gd name="T37" fmla="*/ T36 w 170"/>
                  <a:gd name="T38" fmla="+- 0 2269 2241"/>
                  <a:gd name="T39" fmla="*/ 2269 h 163"/>
                  <a:gd name="T40" fmla="+- 0 158 67"/>
                  <a:gd name="T41" fmla="*/ T40 w 170"/>
                  <a:gd name="T42" fmla="+- 0 2268 2241"/>
                  <a:gd name="T43" fmla="*/ 2268 h 163"/>
                  <a:gd name="T44" fmla="+- 0 156 67"/>
                  <a:gd name="T45" fmla="*/ T44 w 170"/>
                  <a:gd name="T46" fmla="+- 0 2267 2241"/>
                  <a:gd name="T47" fmla="*/ 2267 h 163"/>
                  <a:gd name="T48" fmla="+- 0 106 67"/>
                  <a:gd name="T49" fmla="*/ T48 w 170"/>
                  <a:gd name="T50" fmla="+- 0 2267 2241"/>
                  <a:gd name="T51" fmla="*/ 2267 h 163"/>
                  <a:gd name="T52" fmla="+- 0 114 67"/>
                  <a:gd name="T53" fmla="*/ T52 w 170"/>
                  <a:gd name="T54" fmla="+- 0 2254 2241"/>
                  <a:gd name="T55" fmla="*/ 2254 h 163"/>
                  <a:gd name="T56" fmla="+- 0 120 67"/>
                  <a:gd name="T57" fmla="*/ T56 w 170"/>
                  <a:gd name="T58" fmla="+- 0 2252 2241"/>
                  <a:gd name="T59" fmla="*/ 2252 h 163"/>
                  <a:gd name="T60" fmla="+- 0 120 67"/>
                  <a:gd name="T61" fmla="*/ T60 w 170"/>
                  <a:gd name="T62" fmla="+- 0 2252 2241"/>
                  <a:gd name="T63" fmla="*/ 2252 h 163"/>
                  <a:gd name="T64" fmla="+- 0 121 67"/>
                  <a:gd name="T65" fmla="*/ T64 w 170"/>
                  <a:gd name="T66" fmla="+- 0 2250 2241"/>
                  <a:gd name="T67" fmla="*/ 2250 h 163"/>
                  <a:gd name="T68" fmla="+- 0 120 67"/>
                  <a:gd name="T69" fmla="*/ T68 w 170"/>
                  <a:gd name="T70" fmla="+- 0 2250 2241"/>
                  <a:gd name="T71" fmla="*/ 2250 h 163"/>
                  <a:gd name="T72" fmla="+- 0 118 67"/>
                  <a:gd name="T73" fmla="*/ T72 w 170"/>
                  <a:gd name="T74" fmla="+- 0 2249 2241"/>
                  <a:gd name="T75" fmla="*/ 2249 h 163"/>
                  <a:gd name="T76" fmla="+- 0 104 67"/>
                  <a:gd name="T77" fmla="*/ T76 w 170"/>
                  <a:gd name="T78" fmla="+- 0 2241 2241"/>
                  <a:gd name="T79" fmla="*/ 2241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63">
                    <a:moveTo>
                      <a:pt x="37" y="0"/>
                    </a:moveTo>
                    <a:lnTo>
                      <a:pt x="12" y="57"/>
                    </a:lnTo>
                    <a:lnTo>
                      <a:pt x="1" y="71"/>
                    </a:lnTo>
                    <a:lnTo>
                      <a:pt x="14" y="61"/>
                    </a:lnTo>
                    <a:lnTo>
                      <a:pt x="27" y="45"/>
                    </a:lnTo>
                    <a:lnTo>
                      <a:pt x="36" y="30"/>
                    </a:lnTo>
                    <a:lnTo>
                      <a:pt x="46" y="30"/>
                    </a:lnTo>
                    <a:lnTo>
                      <a:pt x="92" y="30"/>
                    </a:lnTo>
                    <a:lnTo>
                      <a:pt x="93" y="29"/>
                    </a:lnTo>
                    <a:lnTo>
                      <a:pt x="92" y="28"/>
                    </a:lnTo>
                    <a:lnTo>
                      <a:pt x="91" y="27"/>
                    </a:lnTo>
                    <a:lnTo>
                      <a:pt x="89" y="26"/>
                    </a:lnTo>
                    <a:lnTo>
                      <a:pt x="39" y="26"/>
                    </a:lnTo>
                    <a:lnTo>
                      <a:pt x="47" y="13"/>
                    </a:lnTo>
                    <a:lnTo>
                      <a:pt x="53" y="11"/>
                    </a:lnTo>
                    <a:lnTo>
                      <a:pt x="54" y="9"/>
                    </a:lnTo>
                    <a:lnTo>
                      <a:pt x="53" y="9"/>
                    </a:lnTo>
                    <a:lnTo>
                      <a:pt x="51" y="8"/>
                    </a:lnTo>
                    <a:lnTo>
                      <a:pt x="3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1" name="Freeform 725"/>
              <p:cNvSpPr/>
              <p:nvPr/>
            </p:nvSpPr>
            <p:spPr bwMode="auto">
              <a:xfrm>
                <a:off x="67" y="2241"/>
                <a:ext cx="170" cy="163"/>
              </a:xfrm>
              <a:custGeom>
                <a:gdLst>
                  <a:gd name="T0" fmla="+- 0 113 67"/>
                  <a:gd name="T1" fmla="*/ T0 w 170"/>
                  <a:gd name="T2" fmla="+- 0 2271 2241"/>
                  <a:gd name="T3" fmla="*/ 2271 h 163"/>
                  <a:gd name="T4" fmla="+- 0 110 67"/>
                  <a:gd name="T5" fmla="*/ T4 w 170"/>
                  <a:gd name="T6" fmla="+- 0 2271 2241"/>
                  <a:gd name="T7" fmla="*/ 2271 h 163"/>
                  <a:gd name="T8" fmla="+- 0 113 67"/>
                  <a:gd name="T9" fmla="*/ T8 w 170"/>
                  <a:gd name="T10" fmla="+- 0 2279 2241"/>
                  <a:gd name="T11" fmla="*/ 2279 h 163"/>
                  <a:gd name="T12" fmla="+- 0 114 67"/>
                  <a:gd name="T13" fmla="*/ T12 w 170"/>
                  <a:gd name="T14" fmla="+- 0 2284 2241"/>
                  <a:gd name="T15" fmla="*/ 2284 h 163"/>
                  <a:gd name="T16" fmla="+- 0 115 67"/>
                  <a:gd name="T17" fmla="*/ T16 w 170"/>
                  <a:gd name="T18" fmla="+- 0 2288 2241"/>
                  <a:gd name="T19" fmla="*/ 2288 h 163"/>
                  <a:gd name="T20" fmla="+- 0 115 67"/>
                  <a:gd name="T21" fmla="*/ T20 w 170"/>
                  <a:gd name="T22" fmla="+- 0 2290 2241"/>
                  <a:gd name="T23" fmla="*/ 2290 h 163"/>
                  <a:gd name="T24" fmla="+- 0 116 67"/>
                  <a:gd name="T25" fmla="*/ T24 w 170"/>
                  <a:gd name="T26" fmla="+- 0 2299 2241"/>
                  <a:gd name="T27" fmla="*/ 2299 h 163"/>
                  <a:gd name="T28" fmla="+- 0 116 67"/>
                  <a:gd name="T29" fmla="*/ T28 w 170"/>
                  <a:gd name="T30" fmla="+- 0 2301 2241"/>
                  <a:gd name="T31" fmla="*/ 2301 h 163"/>
                  <a:gd name="T32" fmla="+- 0 120 67"/>
                  <a:gd name="T33" fmla="*/ T32 w 170"/>
                  <a:gd name="T34" fmla="+- 0 2304 2241"/>
                  <a:gd name="T35" fmla="*/ 2304 h 163"/>
                  <a:gd name="T36" fmla="+- 0 121 67"/>
                  <a:gd name="T37" fmla="*/ T36 w 170"/>
                  <a:gd name="T38" fmla="+- 0 2304 2241"/>
                  <a:gd name="T39" fmla="*/ 2304 h 163"/>
                  <a:gd name="T40" fmla="+- 0 124 67"/>
                  <a:gd name="T41" fmla="*/ T40 w 170"/>
                  <a:gd name="T42" fmla="+- 0 2302 2241"/>
                  <a:gd name="T43" fmla="*/ 2302 h 163"/>
                  <a:gd name="T44" fmla="+- 0 125 67"/>
                  <a:gd name="T45" fmla="*/ T44 w 170"/>
                  <a:gd name="T46" fmla="+- 0 2301 2241"/>
                  <a:gd name="T47" fmla="*/ 2301 h 163"/>
                  <a:gd name="T48" fmla="+- 0 127 67"/>
                  <a:gd name="T49" fmla="*/ T48 w 170"/>
                  <a:gd name="T50" fmla="+- 0 2299 2241"/>
                  <a:gd name="T51" fmla="*/ 2299 h 163"/>
                  <a:gd name="T52" fmla="+- 0 128 67"/>
                  <a:gd name="T53" fmla="*/ T52 w 170"/>
                  <a:gd name="T54" fmla="+- 0 2298 2241"/>
                  <a:gd name="T55" fmla="*/ 2298 h 163"/>
                  <a:gd name="T56" fmla="+- 0 128 67"/>
                  <a:gd name="T57" fmla="*/ T56 w 170"/>
                  <a:gd name="T58" fmla="+- 0 2294 2241"/>
                  <a:gd name="T59" fmla="*/ 2294 h 163"/>
                  <a:gd name="T60" fmla="+- 0 127 67"/>
                  <a:gd name="T61" fmla="*/ T60 w 170"/>
                  <a:gd name="T62" fmla="+- 0 2292 2241"/>
                  <a:gd name="T63" fmla="*/ 2292 h 163"/>
                  <a:gd name="T64" fmla="+- 0 124 67"/>
                  <a:gd name="T65" fmla="*/ T64 w 170"/>
                  <a:gd name="T66" fmla="+- 0 2286 2241"/>
                  <a:gd name="T67" fmla="*/ 2286 h 163"/>
                  <a:gd name="T68" fmla="+- 0 120 67"/>
                  <a:gd name="T69" fmla="*/ T68 w 170"/>
                  <a:gd name="T70" fmla="+- 0 2280 2241"/>
                  <a:gd name="T71" fmla="*/ 2280 h 163"/>
                  <a:gd name="T72" fmla="+- 0 113 67"/>
                  <a:gd name="T73" fmla="*/ T72 w 170"/>
                  <a:gd name="T74" fmla="+- 0 2271 2241"/>
                  <a:gd name="T75" fmla="*/ 2271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70" h="163">
                    <a:moveTo>
                      <a:pt x="46" y="30"/>
                    </a:moveTo>
                    <a:lnTo>
                      <a:pt x="43" y="30"/>
                    </a:lnTo>
                    <a:lnTo>
                      <a:pt x="46" y="38"/>
                    </a:lnTo>
                    <a:lnTo>
                      <a:pt x="47" y="43"/>
                    </a:lnTo>
                    <a:lnTo>
                      <a:pt x="48" y="47"/>
                    </a:lnTo>
                    <a:lnTo>
                      <a:pt x="48" y="49"/>
                    </a:lnTo>
                    <a:lnTo>
                      <a:pt x="49" y="58"/>
                    </a:lnTo>
                    <a:lnTo>
                      <a:pt x="49" y="60"/>
                    </a:lnTo>
                    <a:lnTo>
                      <a:pt x="53" y="63"/>
                    </a:lnTo>
                    <a:lnTo>
                      <a:pt x="54" y="63"/>
                    </a:lnTo>
                    <a:lnTo>
                      <a:pt x="57" y="61"/>
                    </a:lnTo>
                    <a:lnTo>
                      <a:pt x="58" y="60"/>
                    </a:lnTo>
                    <a:lnTo>
                      <a:pt x="60" y="58"/>
                    </a:lnTo>
                    <a:lnTo>
                      <a:pt x="61" y="57"/>
                    </a:lnTo>
                    <a:lnTo>
                      <a:pt x="61" y="53"/>
                    </a:lnTo>
                    <a:lnTo>
                      <a:pt x="60" y="51"/>
                    </a:lnTo>
                    <a:lnTo>
                      <a:pt x="57" y="45"/>
                    </a:lnTo>
                    <a:lnTo>
                      <a:pt x="53" y="39"/>
                    </a:lnTo>
                    <a:lnTo>
                      <a:pt x="46"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3" name="Freeform 726"/>
              <p:cNvSpPr/>
              <p:nvPr/>
            </p:nvSpPr>
            <p:spPr bwMode="auto">
              <a:xfrm>
                <a:off x="67" y="2241"/>
                <a:ext cx="170" cy="163"/>
              </a:xfrm>
              <a:custGeom>
                <a:gdLst>
                  <a:gd name="T0" fmla="+- 0 183 67"/>
                  <a:gd name="T1" fmla="*/ T0 w 170"/>
                  <a:gd name="T2" fmla="+- 0 2271 2241"/>
                  <a:gd name="T3" fmla="*/ 2271 h 163"/>
                  <a:gd name="T4" fmla="+- 0 179 67"/>
                  <a:gd name="T5" fmla="*/ T4 w 170"/>
                  <a:gd name="T6" fmla="+- 0 2271 2241"/>
                  <a:gd name="T7" fmla="*/ 2271 h 163"/>
                  <a:gd name="T8" fmla="+- 0 182 67"/>
                  <a:gd name="T9" fmla="*/ T8 w 170"/>
                  <a:gd name="T10" fmla="+- 0 2278 2241"/>
                  <a:gd name="T11" fmla="*/ 2278 h 163"/>
                  <a:gd name="T12" fmla="+- 0 184 67"/>
                  <a:gd name="T13" fmla="*/ T12 w 170"/>
                  <a:gd name="T14" fmla="+- 0 2282 2241"/>
                  <a:gd name="T15" fmla="*/ 2282 h 163"/>
                  <a:gd name="T16" fmla="+- 0 189 67"/>
                  <a:gd name="T17" fmla="*/ T16 w 170"/>
                  <a:gd name="T18" fmla="+- 0 2301 2241"/>
                  <a:gd name="T19" fmla="*/ 2301 h 163"/>
                  <a:gd name="T20" fmla="+- 0 189 67"/>
                  <a:gd name="T21" fmla="*/ T20 w 170"/>
                  <a:gd name="T22" fmla="+- 0 2302 2241"/>
                  <a:gd name="T23" fmla="*/ 2302 h 163"/>
                  <a:gd name="T24" fmla="+- 0 189 67"/>
                  <a:gd name="T25" fmla="*/ T24 w 170"/>
                  <a:gd name="T26" fmla="+- 0 2303 2241"/>
                  <a:gd name="T27" fmla="*/ 2303 h 163"/>
                  <a:gd name="T28" fmla="+- 0 192 67"/>
                  <a:gd name="T29" fmla="*/ T28 w 170"/>
                  <a:gd name="T30" fmla="+- 0 2304 2241"/>
                  <a:gd name="T31" fmla="*/ 2304 h 163"/>
                  <a:gd name="T32" fmla="+- 0 193 67"/>
                  <a:gd name="T33" fmla="*/ T32 w 170"/>
                  <a:gd name="T34" fmla="+- 0 2304 2241"/>
                  <a:gd name="T35" fmla="*/ 2304 h 163"/>
                  <a:gd name="T36" fmla="+- 0 198 67"/>
                  <a:gd name="T37" fmla="*/ T36 w 170"/>
                  <a:gd name="T38" fmla="+- 0 2299 2241"/>
                  <a:gd name="T39" fmla="*/ 2299 h 163"/>
                  <a:gd name="T40" fmla="+- 0 199 67"/>
                  <a:gd name="T41" fmla="*/ T40 w 170"/>
                  <a:gd name="T42" fmla="+- 0 2297 2241"/>
                  <a:gd name="T43" fmla="*/ 2297 h 163"/>
                  <a:gd name="T44" fmla="+- 0 200 67"/>
                  <a:gd name="T45" fmla="*/ T44 w 170"/>
                  <a:gd name="T46" fmla="+- 0 2294 2241"/>
                  <a:gd name="T47" fmla="*/ 2294 h 163"/>
                  <a:gd name="T48" fmla="+- 0 199 67"/>
                  <a:gd name="T49" fmla="*/ T48 w 170"/>
                  <a:gd name="T50" fmla="+- 0 2292 2241"/>
                  <a:gd name="T51" fmla="*/ 2292 h 163"/>
                  <a:gd name="T52" fmla="+- 0 185 67"/>
                  <a:gd name="T53" fmla="*/ T52 w 170"/>
                  <a:gd name="T54" fmla="+- 0 2274 2241"/>
                  <a:gd name="T55" fmla="*/ 2274 h 163"/>
                  <a:gd name="T56" fmla="+- 0 183 67"/>
                  <a:gd name="T57" fmla="*/ T56 w 170"/>
                  <a:gd name="T58" fmla="+- 0 2272 2241"/>
                  <a:gd name="T59" fmla="*/ 2272 h 163"/>
                  <a:gd name="T60" fmla="+- 0 183 67"/>
                  <a:gd name="T61" fmla="*/ T60 w 170"/>
                  <a:gd name="T62" fmla="+- 0 2271 2241"/>
                  <a:gd name="T63" fmla="*/ 2271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3">
                    <a:moveTo>
                      <a:pt x="116" y="30"/>
                    </a:moveTo>
                    <a:lnTo>
                      <a:pt x="112" y="30"/>
                    </a:lnTo>
                    <a:lnTo>
                      <a:pt x="115" y="37"/>
                    </a:lnTo>
                    <a:lnTo>
                      <a:pt x="117" y="41"/>
                    </a:lnTo>
                    <a:lnTo>
                      <a:pt x="122" y="60"/>
                    </a:lnTo>
                    <a:lnTo>
                      <a:pt x="122" y="61"/>
                    </a:lnTo>
                    <a:lnTo>
                      <a:pt x="122" y="62"/>
                    </a:lnTo>
                    <a:lnTo>
                      <a:pt x="125" y="63"/>
                    </a:lnTo>
                    <a:lnTo>
                      <a:pt x="126" y="63"/>
                    </a:lnTo>
                    <a:lnTo>
                      <a:pt x="131" y="58"/>
                    </a:lnTo>
                    <a:lnTo>
                      <a:pt x="132" y="56"/>
                    </a:lnTo>
                    <a:lnTo>
                      <a:pt x="133" y="53"/>
                    </a:lnTo>
                    <a:lnTo>
                      <a:pt x="132" y="51"/>
                    </a:lnTo>
                    <a:lnTo>
                      <a:pt x="118" y="33"/>
                    </a:lnTo>
                    <a:lnTo>
                      <a:pt x="116" y="31"/>
                    </a:lnTo>
                    <a:lnTo>
                      <a:pt x="116"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4" name="Freeform 727"/>
              <p:cNvSpPr/>
              <p:nvPr/>
            </p:nvSpPr>
            <p:spPr bwMode="auto">
              <a:xfrm>
                <a:off x="67" y="2241"/>
                <a:ext cx="170" cy="163"/>
              </a:xfrm>
              <a:custGeom>
                <a:gdLst>
                  <a:gd name="T0" fmla="+- 0 173 67"/>
                  <a:gd name="T1" fmla="*/ T0 w 170"/>
                  <a:gd name="T2" fmla="+- 0 2242 2241"/>
                  <a:gd name="T3" fmla="*/ 2242 h 163"/>
                  <a:gd name="T4" fmla="+- 0 152 67"/>
                  <a:gd name="T5" fmla="*/ T4 w 170"/>
                  <a:gd name="T6" fmla="+- 0 2292 2241"/>
                  <a:gd name="T7" fmla="*/ 2292 h 163"/>
                  <a:gd name="T8" fmla="+- 0 157 67"/>
                  <a:gd name="T9" fmla="*/ T8 w 170"/>
                  <a:gd name="T10" fmla="+- 0 2292 2241"/>
                  <a:gd name="T11" fmla="*/ 2292 h 163"/>
                  <a:gd name="T12" fmla="+- 0 159 67"/>
                  <a:gd name="T13" fmla="*/ T12 w 170"/>
                  <a:gd name="T14" fmla="+- 0 2289 2241"/>
                  <a:gd name="T15" fmla="*/ 2289 h 163"/>
                  <a:gd name="T16" fmla="+- 0 165 67"/>
                  <a:gd name="T17" fmla="*/ T16 w 170"/>
                  <a:gd name="T18" fmla="+- 0 2281 2241"/>
                  <a:gd name="T19" fmla="*/ 2281 h 163"/>
                  <a:gd name="T20" fmla="+- 0 171 67"/>
                  <a:gd name="T21" fmla="*/ T20 w 170"/>
                  <a:gd name="T22" fmla="+- 0 2271 2241"/>
                  <a:gd name="T23" fmla="*/ 2271 h 163"/>
                  <a:gd name="T24" fmla="+- 0 183 67"/>
                  <a:gd name="T25" fmla="*/ T24 w 170"/>
                  <a:gd name="T26" fmla="+- 0 2271 2241"/>
                  <a:gd name="T27" fmla="*/ 2271 h 163"/>
                  <a:gd name="T28" fmla="+- 0 231 67"/>
                  <a:gd name="T29" fmla="*/ T28 w 170"/>
                  <a:gd name="T30" fmla="+- 0 2271 2241"/>
                  <a:gd name="T31" fmla="*/ 2271 h 163"/>
                  <a:gd name="T32" fmla="+- 0 232 67"/>
                  <a:gd name="T33" fmla="*/ T32 w 170"/>
                  <a:gd name="T34" fmla="+- 0 2270 2241"/>
                  <a:gd name="T35" fmla="*/ 2270 h 163"/>
                  <a:gd name="T36" fmla="+- 0 231 67"/>
                  <a:gd name="T37" fmla="*/ T36 w 170"/>
                  <a:gd name="T38" fmla="+- 0 2270 2241"/>
                  <a:gd name="T39" fmla="*/ 2270 h 163"/>
                  <a:gd name="T40" fmla="+- 0 231 67"/>
                  <a:gd name="T41" fmla="*/ T40 w 170"/>
                  <a:gd name="T42" fmla="+- 0 2269 2241"/>
                  <a:gd name="T43" fmla="*/ 2269 h 163"/>
                  <a:gd name="T44" fmla="+- 0 228 67"/>
                  <a:gd name="T45" fmla="*/ T44 w 170"/>
                  <a:gd name="T46" fmla="+- 0 2267 2241"/>
                  <a:gd name="T47" fmla="*/ 2267 h 163"/>
                  <a:gd name="T48" fmla="+- 0 175 67"/>
                  <a:gd name="T49" fmla="*/ T48 w 170"/>
                  <a:gd name="T50" fmla="+- 0 2267 2241"/>
                  <a:gd name="T51" fmla="*/ 2267 h 163"/>
                  <a:gd name="T52" fmla="+- 0 175 67"/>
                  <a:gd name="T53" fmla="*/ T52 w 170"/>
                  <a:gd name="T54" fmla="+- 0 2266 2241"/>
                  <a:gd name="T55" fmla="*/ 2266 h 163"/>
                  <a:gd name="T56" fmla="+- 0 191 67"/>
                  <a:gd name="T57" fmla="*/ T56 w 170"/>
                  <a:gd name="T58" fmla="+- 0 2251 2241"/>
                  <a:gd name="T59" fmla="*/ 2251 h 163"/>
                  <a:gd name="T60" fmla="+- 0 190 67"/>
                  <a:gd name="T61" fmla="*/ T60 w 170"/>
                  <a:gd name="T62" fmla="+- 0 2250 2241"/>
                  <a:gd name="T63" fmla="*/ 2250 h 163"/>
                  <a:gd name="T64" fmla="+- 0 186 67"/>
                  <a:gd name="T65" fmla="*/ T64 w 170"/>
                  <a:gd name="T66" fmla="+- 0 2248 2241"/>
                  <a:gd name="T67" fmla="*/ 2248 h 163"/>
                  <a:gd name="T68" fmla="+- 0 173 67"/>
                  <a:gd name="T69" fmla="*/ T68 w 170"/>
                  <a:gd name="T70" fmla="+- 0 2242 2241"/>
                  <a:gd name="T71" fmla="*/ 2242 h 163"/>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3">
                    <a:moveTo>
                      <a:pt x="106" y="1"/>
                    </a:moveTo>
                    <a:lnTo>
                      <a:pt x="85" y="51"/>
                    </a:lnTo>
                    <a:lnTo>
                      <a:pt x="90" y="51"/>
                    </a:lnTo>
                    <a:lnTo>
                      <a:pt x="92" y="48"/>
                    </a:lnTo>
                    <a:lnTo>
                      <a:pt x="98" y="40"/>
                    </a:lnTo>
                    <a:lnTo>
                      <a:pt x="104" y="30"/>
                    </a:lnTo>
                    <a:lnTo>
                      <a:pt x="116" y="30"/>
                    </a:lnTo>
                    <a:lnTo>
                      <a:pt x="164" y="30"/>
                    </a:lnTo>
                    <a:lnTo>
                      <a:pt x="165" y="29"/>
                    </a:lnTo>
                    <a:lnTo>
                      <a:pt x="164" y="29"/>
                    </a:lnTo>
                    <a:lnTo>
                      <a:pt x="164" y="28"/>
                    </a:lnTo>
                    <a:lnTo>
                      <a:pt x="161" y="26"/>
                    </a:lnTo>
                    <a:lnTo>
                      <a:pt x="108" y="26"/>
                    </a:lnTo>
                    <a:lnTo>
                      <a:pt x="108" y="25"/>
                    </a:lnTo>
                    <a:lnTo>
                      <a:pt x="124" y="10"/>
                    </a:lnTo>
                    <a:lnTo>
                      <a:pt x="123" y="9"/>
                    </a:lnTo>
                    <a:lnTo>
                      <a:pt x="119" y="7"/>
                    </a:lnTo>
                    <a:lnTo>
                      <a:pt x="106"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5" name="Freeform 728"/>
              <p:cNvSpPr/>
              <p:nvPr/>
            </p:nvSpPr>
            <p:spPr bwMode="auto">
              <a:xfrm>
                <a:off x="67" y="2241"/>
                <a:ext cx="170" cy="163"/>
              </a:xfrm>
              <a:custGeom>
                <a:gdLst>
                  <a:gd name="T0" fmla="+- 0 146 67"/>
                  <a:gd name="T1" fmla="*/ T0 w 170"/>
                  <a:gd name="T2" fmla="+- 0 2257 2241"/>
                  <a:gd name="T3" fmla="*/ 2257 h 163"/>
                  <a:gd name="T4" fmla="+- 0 137 67"/>
                  <a:gd name="T5" fmla="*/ T4 w 170"/>
                  <a:gd name="T6" fmla="+- 0 2267 2241"/>
                  <a:gd name="T7" fmla="*/ 2267 h 163"/>
                  <a:gd name="T8" fmla="+- 0 156 67"/>
                  <a:gd name="T9" fmla="*/ T8 w 170"/>
                  <a:gd name="T10" fmla="+- 0 2267 2241"/>
                  <a:gd name="T11" fmla="*/ 2267 h 163"/>
                  <a:gd name="T12" fmla="+- 0 146 67"/>
                  <a:gd name="T13" fmla="*/ T12 w 170"/>
                  <a:gd name="T14" fmla="+- 0 2257 2241"/>
                  <a:gd name="T15" fmla="*/ 2257 h 163"/>
                </a:gdLst>
                <a:cxnLst>
                  <a:cxn ang="0">
                    <a:pos x="T1" y="T3"/>
                  </a:cxn>
                  <a:cxn ang="0">
                    <a:pos x="T5" y="T7"/>
                  </a:cxn>
                  <a:cxn ang="0">
                    <a:pos x="T9" y="T11"/>
                  </a:cxn>
                  <a:cxn ang="0">
                    <a:pos x="T13" y="T15"/>
                  </a:cxn>
                </a:cxnLst>
                <a:rect l="0" t="0" r="r" b="b"/>
                <a:pathLst>
                  <a:path w="170" h="163">
                    <a:moveTo>
                      <a:pt x="79" y="16"/>
                    </a:moveTo>
                    <a:lnTo>
                      <a:pt x="70" y="26"/>
                    </a:lnTo>
                    <a:lnTo>
                      <a:pt x="89" y="26"/>
                    </a:lnTo>
                    <a:lnTo>
                      <a:pt x="79"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6" name="Freeform 729"/>
              <p:cNvSpPr/>
              <p:nvPr/>
            </p:nvSpPr>
            <p:spPr bwMode="auto">
              <a:xfrm>
                <a:off x="67" y="2241"/>
                <a:ext cx="170" cy="163"/>
              </a:xfrm>
              <a:custGeom>
                <a:gdLst>
                  <a:gd name="T0" fmla="+- 0 217 67"/>
                  <a:gd name="T1" fmla="*/ T0 w 170"/>
                  <a:gd name="T2" fmla="+- 0 2257 2241"/>
                  <a:gd name="T3" fmla="*/ 2257 h 163"/>
                  <a:gd name="T4" fmla="+- 0 209 67"/>
                  <a:gd name="T5" fmla="*/ T4 w 170"/>
                  <a:gd name="T6" fmla="+- 0 2267 2241"/>
                  <a:gd name="T7" fmla="*/ 2267 h 163"/>
                  <a:gd name="T8" fmla="+- 0 228 67"/>
                  <a:gd name="T9" fmla="*/ T8 w 170"/>
                  <a:gd name="T10" fmla="+- 0 2267 2241"/>
                  <a:gd name="T11" fmla="*/ 2267 h 163"/>
                  <a:gd name="T12" fmla="+- 0 217 67"/>
                  <a:gd name="T13" fmla="*/ T12 w 170"/>
                  <a:gd name="T14" fmla="+- 0 2257 2241"/>
                  <a:gd name="T15" fmla="*/ 2257 h 163"/>
                </a:gdLst>
                <a:cxnLst>
                  <a:cxn ang="0">
                    <a:pos x="T1" y="T3"/>
                  </a:cxn>
                  <a:cxn ang="0">
                    <a:pos x="T5" y="T7"/>
                  </a:cxn>
                  <a:cxn ang="0">
                    <a:pos x="T9" y="T11"/>
                  </a:cxn>
                  <a:cxn ang="0">
                    <a:pos x="T13" y="T15"/>
                  </a:cxn>
                </a:cxnLst>
                <a:rect l="0" t="0" r="r" b="b"/>
                <a:pathLst>
                  <a:path w="170" h="163">
                    <a:moveTo>
                      <a:pt x="150" y="16"/>
                    </a:moveTo>
                    <a:lnTo>
                      <a:pt x="142" y="26"/>
                    </a:lnTo>
                    <a:lnTo>
                      <a:pt x="161" y="26"/>
                    </a:lnTo>
                    <a:lnTo>
                      <a:pt x="150" y="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39" name="Group 730"/>
            <p:cNvGrpSpPr/>
            <p:nvPr/>
          </p:nvGrpSpPr>
          <p:grpSpPr>
            <a:xfrm>
              <a:off x="245" y="2245"/>
              <a:ext cx="173" cy="159"/>
              <a:chOff x="245" y="2245"/>
              <a:chExt cx="173" cy="159"/>
            </a:xfrm>
          </p:grpSpPr>
          <p:sp>
            <p:nvSpPr>
              <p:cNvPr id="2784" name="Freeform 731"/>
              <p:cNvSpPr/>
              <p:nvPr/>
            </p:nvSpPr>
            <p:spPr bwMode="auto">
              <a:xfrm>
                <a:off x="245" y="2245"/>
                <a:ext cx="173" cy="159"/>
              </a:xfrm>
              <a:custGeom>
                <a:gdLst>
                  <a:gd name="T0" fmla="+- 0 287 245"/>
                  <a:gd name="T1" fmla="*/ T0 w 173"/>
                  <a:gd name="T2" fmla="+- 0 2309 2245"/>
                  <a:gd name="T3" fmla="*/ 2309 h 159"/>
                  <a:gd name="T4" fmla="+- 0 273 245"/>
                  <a:gd name="T5" fmla="*/ T4 w 173"/>
                  <a:gd name="T6" fmla="+- 0 2309 2245"/>
                  <a:gd name="T7" fmla="*/ 2309 h 159"/>
                  <a:gd name="T8" fmla="+- 0 273 245"/>
                  <a:gd name="T9" fmla="*/ T8 w 173"/>
                  <a:gd name="T10" fmla="+- 0 2380 2245"/>
                  <a:gd name="T11" fmla="*/ 2380 h 159"/>
                  <a:gd name="T12" fmla="+- 0 272 245"/>
                  <a:gd name="T13" fmla="*/ T12 w 173"/>
                  <a:gd name="T14" fmla="+- 0 2385 2245"/>
                  <a:gd name="T15" fmla="*/ 2385 h 159"/>
                  <a:gd name="T16" fmla="+- 0 272 245"/>
                  <a:gd name="T17" fmla="*/ T16 w 173"/>
                  <a:gd name="T18" fmla="+- 0 2386 2245"/>
                  <a:gd name="T19" fmla="*/ 2386 h 159"/>
                  <a:gd name="T20" fmla="+- 0 270 245"/>
                  <a:gd name="T21" fmla="*/ T20 w 173"/>
                  <a:gd name="T22" fmla="+- 0 2389 2245"/>
                  <a:gd name="T23" fmla="*/ 2389 h 159"/>
                  <a:gd name="T24" fmla="+- 0 269 245"/>
                  <a:gd name="T25" fmla="*/ T24 w 173"/>
                  <a:gd name="T26" fmla="+- 0 2390 2245"/>
                  <a:gd name="T27" fmla="*/ 2390 h 159"/>
                  <a:gd name="T28" fmla="+- 0 267 245"/>
                  <a:gd name="T29" fmla="*/ T28 w 173"/>
                  <a:gd name="T30" fmla="+- 0 2392 2245"/>
                  <a:gd name="T31" fmla="*/ 2392 h 159"/>
                  <a:gd name="T32" fmla="+- 0 279 245"/>
                  <a:gd name="T33" fmla="*/ T32 w 173"/>
                  <a:gd name="T34" fmla="+- 0 2403 2245"/>
                  <a:gd name="T35" fmla="*/ 2403 h 159"/>
                  <a:gd name="T36" fmla="+- 0 284 245"/>
                  <a:gd name="T37" fmla="*/ T36 w 173"/>
                  <a:gd name="T38" fmla="+- 0 2392 2245"/>
                  <a:gd name="T39" fmla="*/ 2392 h 159"/>
                  <a:gd name="T40" fmla="+- 0 293 245"/>
                  <a:gd name="T41" fmla="*/ T40 w 173"/>
                  <a:gd name="T42" fmla="+- 0 2378 2245"/>
                  <a:gd name="T43" fmla="*/ 2378 h 159"/>
                  <a:gd name="T44" fmla="+- 0 283 245"/>
                  <a:gd name="T45" fmla="*/ T44 w 173"/>
                  <a:gd name="T46" fmla="+- 0 2378 2245"/>
                  <a:gd name="T47" fmla="*/ 2378 h 159"/>
                  <a:gd name="T48" fmla="+- 0 283 245"/>
                  <a:gd name="T49" fmla="*/ T48 w 173"/>
                  <a:gd name="T50" fmla="+- 0 2312 2245"/>
                  <a:gd name="T51" fmla="*/ 2312 h 159"/>
                  <a:gd name="T52" fmla="+- 0 287 245"/>
                  <a:gd name="T53" fmla="*/ T52 w 173"/>
                  <a:gd name="T54" fmla="+- 0 2309 2245"/>
                  <a:gd name="T55" fmla="*/ 2309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3" h="159">
                    <a:moveTo>
                      <a:pt x="42" y="64"/>
                    </a:moveTo>
                    <a:lnTo>
                      <a:pt x="28" y="64"/>
                    </a:lnTo>
                    <a:lnTo>
                      <a:pt x="28" y="135"/>
                    </a:lnTo>
                    <a:lnTo>
                      <a:pt x="27" y="140"/>
                    </a:lnTo>
                    <a:lnTo>
                      <a:pt x="27" y="141"/>
                    </a:lnTo>
                    <a:lnTo>
                      <a:pt x="25" y="144"/>
                    </a:lnTo>
                    <a:lnTo>
                      <a:pt x="24" y="145"/>
                    </a:lnTo>
                    <a:lnTo>
                      <a:pt x="22" y="147"/>
                    </a:lnTo>
                    <a:lnTo>
                      <a:pt x="34" y="158"/>
                    </a:lnTo>
                    <a:lnTo>
                      <a:pt x="39" y="147"/>
                    </a:lnTo>
                    <a:lnTo>
                      <a:pt x="48" y="133"/>
                    </a:lnTo>
                    <a:lnTo>
                      <a:pt x="38" y="133"/>
                    </a:lnTo>
                    <a:lnTo>
                      <a:pt x="38" y="67"/>
                    </a:lnTo>
                    <a:lnTo>
                      <a:pt x="42"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5" name="Freeform 732"/>
              <p:cNvSpPr/>
              <p:nvPr/>
            </p:nvSpPr>
            <p:spPr bwMode="auto">
              <a:xfrm>
                <a:off x="245" y="2245"/>
                <a:ext cx="173" cy="159"/>
              </a:xfrm>
              <a:custGeom>
                <a:gdLst>
                  <a:gd name="T0" fmla="+- 0 404 245"/>
                  <a:gd name="T1" fmla="*/ T0 w 173"/>
                  <a:gd name="T2" fmla="+- 0 2380 2245"/>
                  <a:gd name="T3" fmla="*/ 2380 h 159"/>
                  <a:gd name="T4" fmla="+- 0 394 245"/>
                  <a:gd name="T5" fmla="*/ T4 w 173"/>
                  <a:gd name="T6" fmla="+- 0 2392 2245"/>
                  <a:gd name="T7" fmla="*/ 2392 h 159"/>
                  <a:gd name="T8" fmla="+- 0 291 245"/>
                  <a:gd name="T9" fmla="*/ T8 w 173"/>
                  <a:gd name="T10" fmla="+- 0 2392 2245"/>
                  <a:gd name="T11" fmla="*/ 2392 h 159"/>
                  <a:gd name="T12" fmla="+- 0 298 245"/>
                  <a:gd name="T13" fmla="*/ T12 w 173"/>
                  <a:gd name="T14" fmla="+- 0 2399 2245"/>
                  <a:gd name="T15" fmla="*/ 2399 h 159"/>
                  <a:gd name="T16" fmla="+- 0 301 245"/>
                  <a:gd name="T17" fmla="*/ T16 w 173"/>
                  <a:gd name="T18" fmla="+- 0 2398 2245"/>
                  <a:gd name="T19" fmla="*/ 2398 h 159"/>
                  <a:gd name="T20" fmla="+- 0 305 245"/>
                  <a:gd name="T21" fmla="*/ T20 w 173"/>
                  <a:gd name="T22" fmla="+- 0 2397 2245"/>
                  <a:gd name="T23" fmla="*/ 2397 h 159"/>
                  <a:gd name="T24" fmla="+- 0 417 245"/>
                  <a:gd name="T25" fmla="*/ T24 w 173"/>
                  <a:gd name="T26" fmla="+- 0 2397 2245"/>
                  <a:gd name="T27" fmla="*/ 2397 h 159"/>
                  <a:gd name="T28" fmla="+- 0 418 245"/>
                  <a:gd name="T29" fmla="*/ T28 w 173"/>
                  <a:gd name="T30" fmla="+- 0 2396 2245"/>
                  <a:gd name="T31" fmla="*/ 2396 h 159"/>
                  <a:gd name="T32" fmla="+- 0 417 245"/>
                  <a:gd name="T33" fmla="*/ T32 w 173"/>
                  <a:gd name="T34" fmla="+- 0 2395 2245"/>
                  <a:gd name="T35" fmla="*/ 2395 h 159"/>
                  <a:gd name="T36" fmla="+- 0 414 245"/>
                  <a:gd name="T37" fmla="*/ T36 w 173"/>
                  <a:gd name="T38" fmla="+- 0 2392 2245"/>
                  <a:gd name="T39" fmla="*/ 2392 h 159"/>
                  <a:gd name="T40" fmla="+- 0 404 245"/>
                  <a:gd name="T41" fmla="*/ T40 w 173"/>
                  <a:gd name="T42" fmla="+- 0 2380 2245"/>
                  <a:gd name="T43" fmla="*/ 2380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3" h="159">
                    <a:moveTo>
                      <a:pt x="159" y="135"/>
                    </a:moveTo>
                    <a:lnTo>
                      <a:pt x="149" y="147"/>
                    </a:lnTo>
                    <a:lnTo>
                      <a:pt x="46" y="147"/>
                    </a:lnTo>
                    <a:lnTo>
                      <a:pt x="53" y="154"/>
                    </a:lnTo>
                    <a:lnTo>
                      <a:pt x="56" y="153"/>
                    </a:lnTo>
                    <a:lnTo>
                      <a:pt x="60" y="152"/>
                    </a:lnTo>
                    <a:lnTo>
                      <a:pt x="172" y="152"/>
                    </a:lnTo>
                    <a:lnTo>
                      <a:pt x="173" y="151"/>
                    </a:lnTo>
                    <a:lnTo>
                      <a:pt x="172" y="150"/>
                    </a:lnTo>
                    <a:lnTo>
                      <a:pt x="169" y="147"/>
                    </a:lnTo>
                    <a:lnTo>
                      <a:pt x="159" y="1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6" name="Freeform 733"/>
              <p:cNvSpPr/>
              <p:nvPr/>
            </p:nvSpPr>
            <p:spPr bwMode="auto">
              <a:xfrm>
                <a:off x="245" y="2245"/>
                <a:ext cx="173" cy="159"/>
              </a:xfrm>
              <a:custGeom>
                <a:gdLst>
                  <a:gd name="T0" fmla="+- 0 314 245"/>
                  <a:gd name="T1" fmla="*/ T0 w 173"/>
                  <a:gd name="T2" fmla="+- 0 2297 2245"/>
                  <a:gd name="T3" fmla="*/ 2297 h 159"/>
                  <a:gd name="T4" fmla="+- 0 315 245"/>
                  <a:gd name="T5" fmla="*/ T4 w 173"/>
                  <a:gd name="T6" fmla="+- 0 2312 2245"/>
                  <a:gd name="T7" fmla="*/ 2312 h 159"/>
                  <a:gd name="T8" fmla="+- 0 315 245"/>
                  <a:gd name="T9" fmla="*/ T8 w 173"/>
                  <a:gd name="T10" fmla="+- 0 2392 2245"/>
                  <a:gd name="T11" fmla="*/ 2392 h 159"/>
                  <a:gd name="T12" fmla="+- 0 326 245"/>
                  <a:gd name="T13" fmla="*/ T12 w 173"/>
                  <a:gd name="T14" fmla="+- 0 2392 2245"/>
                  <a:gd name="T15" fmla="*/ 2392 h 159"/>
                  <a:gd name="T16" fmla="+- 0 326 245"/>
                  <a:gd name="T17" fmla="*/ T16 w 173"/>
                  <a:gd name="T18" fmla="+- 0 2310 2245"/>
                  <a:gd name="T19" fmla="*/ 2310 h 159"/>
                  <a:gd name="T20" fmla="+- 0 330 245"/>
                  <a:gd name="T21" fmla="*/ T20 w 173"/>
                  <a:gd name="T22" fmla="+- 0 2305 2245"/>
                  <a:gd name="T23" fmla="*/ 2305 h 159"/>
                  <a:gd name="T24" fmla="+- 0 331 245"/>
                  <a:gd name="T25" fmla="*/ T24 w 173"/>
                  <a:gd name="T26" fmla="+- 0 2305 2245"/>
                  <a:gd name="T27" fmla="*/ 2305 h 159"/>
                  <a:gd name="T28" fmla="+- 0 331 245"/>
                  <a:gd name="T29" fmla="*/ T28 w 173"/>
                  <a:gd name="T30" fmla="+- 0 2304 2245"/>
                  <a:gd name="T31" fmla="*/ 2304 h 159"/>
                  <a:gd name="T32" fmla="+- 0 330 245"/>
                  <a:gd name="T33" fmla="*/ T32 w 173"/>
                  <a:gd name="T34" fmla="+- 0 2303 2245"/>
                  <a:gd name="T35" fmla="*/ 2303 h 159"/>
                  <a:gd name="T36" fmla="+- 0 314 245"/>
                  <a:gd name="T37" fmla="*/ T36 w 173"/>
                  <a:gd name="T38" fmla="+- 0 2297 2245"/>
                  <a:gd name="T39" fmla="*/ 2297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73" h="159">
                    <a:moveTo>
                      <a:pt x="69" y="52"/>
                    </a:moveTo>
                    <a:lnTo>
                      <a:pt x="70" y="67"/>
                    </a:lnTo>
                    <a:lnTo>
                      <a:pt x="70" y="147"/>
                    </a:lnTo>
                    <a:lnTo>
                      <a:pt x="81" y="147"/>
                    </a:lnTo>
                    <a:lnTo>
                      <a:pt x="81" y="65"/>
                    </a:lnTo>
                    <a:lnTo>
                      <a:pt x="85" y="60"/>
                    </a:lnTo>
                    <a:lnTo>
                      <a:pt x="86" y="60"/>
                    </a:lnTo>
                    <a:lnTo>
                      <a:pt x="86" y="59"/>
                    </a:lnTo>
                    <a:lnTo>
                      <a:pt x="85" y="58"/>
                    </a:lnTo>
                    <a:lnTo>
                      <a:pt x="69" y="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7" name="Freeform 734"/>
              <p:cNvSpPr/>
              <p:nvPr/>
            </p:nvSpPr>
            <p:spPr bwMode="auto">
              <a:xfrm>
                <a:off x="245" y="2245"/>
                <a:ext cx="173" cy="159"/>
              </a:xfrm>
              <a:custGeom>
                <a:gdLst>
                  <a:gd name="T0" fmla="+- 0 363 245"/>
                  <a:gd name="T1" fmla="*/ T0 w 173"/>
                  <a:gd name="T2" fmla="+- 0 2260 2245"/>
                  <a:gd name="T3" fmla="*/ 2260 h 159"/>
                  <a:gd name="T4" fmla="+- 0 351 245"/>
                  <a:gd name="T5" fmla="*/ T4 w 173"/>
                  <a:gd name="T6" fmla="+- 0 2260 2245"/>
                  <a:gd name="T7" fmla="*/ 2260 h 159"/>
                  <a:gd name="T8" fmla="+- 0 351 245"/>
                  <a:gd name="T9" fmla="*/ T8 w 173"/>
                  <a:gd name="T10" fmla="+- 0 2392 2245"/>
                  <a:gd name="T11" fmla="*/ 2392 h 159"/>
                  <a:gd name="T12" fmla="+- 0 363 245"/>
                  <a:gd name="T13" fmla="*/ T12 w 173"/>
                  <a:gd name="T14" fmla="+- 0 2392 2245"/>
                  <a:gd name="T15" fmla="*/ 2392 h 159"/>
                  <a:gd name="T16" fmla="+- 0 363 245"/>
                  <a:gd name="T17" fmla="*/ T16 w 173"/>
                  <a:gd name="T18" fmla="+- 0 2325 2245"/>
                  <a:gd name="T19" fmla="*/ 2325 h 159"/>
                  <a:gd name="T20" fmla="+- 0 406 245"/>
                  <a:gd name="T21" fmla="*/ T20 w 173"/>
                  <a:gd name="T22" fmla="+- 0 2325 2245"/>
                  <a:gd name="T23" fmla="*/ 2325 h 159"/>
                  <a:gd name="T24" fmla="+- 0 407 245"/>
                  <a:gd name="T25" fmla="*/ T24 w 173"/>
                  <a:gd name="T26" fmla="+- 0 2325 2245"/>
                  <a:gd name="T27" fmla="*/ 2325 h 159"/>
                  <a:gd name="T28" fmla="+- 0 407 245"/>
                  <a:gd name="T29" fmla="*/ T28 w 173"/>
                  <a:gd name="T30" fmla="+- 0 2324 2245"/>
                  <a:gd name="T31" fmla="*/ 2324 h 159"/>
                  <a:gd name="T32" fmla="+- 0 406 245"/>
                  <a:gd name="T33" fmla="*/ T32 w 173"/>
                  <a:gd name="T34" fmla="+- 0 2322 2245"/>
                  <a:gd name="T35" fmla="*/ 2322 h 159"/>
                  <a:gd name="T36" fmla="+- 0 404 245"/>
                  <a:gd name="T37" fmla="*/ T36 w 173"/>
                  <a:gd name="T38" fmla="+- 0 2320 2245"/>
                  <a:gd name="T39" fmla="*/ 2320 h 159"/>
                  <a:gd name="T40" fmla="+- 0 363 245"/>
                  <a:gd name="T41" fmla="*/ T40 w 173"/>
                  <a:gd name="T42" fmla="+- 0 2320 2245"/>
                  <a:gd name="T43" fmla="*/ 2320 h 159"/>
                  <a:gd name="T44" fmla="+- 0 363 245"/>
                  <a:gd name="T45" fmla="*/ T44 w 173"/>
                  <a:gd name="T46" fmla="+- 0 2260 2245"/>
                  <a:gd name="T47" fmla="*/ 2260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3" h="159">
                    <a:moveTo>
                      <a:pt x="118" y="15"/>
                    </a:moveTo>
                    <a:lnTo>
                      <a:pt x="106" y="15"/>
                    </a:lnTo>
                    <a:lnTo>
                      <a:pt x="106" y="147"/>
                    </a:lnTo>
                    <a:lnTo>
                      <a:pt x="118" y="147"/>
                    </a:lnTo>
                    <a:lnTo>
                      <a:pt x="118" y="80"/>
                    </a:lnTo>
                    <a:lnTo>
                      <a:pt x="161" y="80"/>
                    </a:lnTo>
                    <a:lnTo>
                      <a:pt x="162" y="80"/>
                    </a:lnTo>
                    <a:lnTo>
                      <a:pt x="162" y="79"/>
                    </a:lnTo>
                    <a:lnTo>
                      <a:pt x="161" y="77"/>
                    </a:lnTo>
                    <a:lnTo>
                      <a:pt x="159" y="75"/>
                    </a:lnTo>
                    <a:lnTo>
                      <a:pt x="118" y="75"/>
                    </a:lnTo>
                    <a:lnTo>
                      <a:pt x="118" y="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8" name="Freeform 735"/>
              <p:cNvSpPr/>
              <p:nvPr/>
            </p:nvSpPr>
            <p:spPr bwMode="auto">
              <a:xfrm>
                <a:off x="245" y="2245"/>
                <a:ext cx="173" cy="159"/>
              </a:xfrm>
              <a:custGeom>
                <a:gdLst>
                  <a:gd name="T0" fmla="+- 0 305 245"/>
                  <a:gd name="T1" fmla="*/ T0 w 173"/>
                  <a:gd name="T2" fmla="+- 0 2354 2245"/>
                  <a:gd name="T3" fmla="*/ 2354 h 159"/>
                  <a:gd name="T4" fmla="+- 0 298 245"/>
                  <a:gd name="T5" fmla="*/ T4 w 173"/>
                  <a:gd name="T6" fmla="+- 0 2362 2245"/>
                  <a:gd name="T7" fmla="*/ 2362 h 159"/>
                  <a:gd name="T8" fmla="+- 0 291 245"/>
                  <a:gd name="T9" fmla="*/ T8 w 173"/>
                  <a:gd name="T10" fmla="+- 0 2370 2245"/>
                  <a:gd name="T11" fmla="*/ 2370 h 159"/>
                  <a:gd name="T12" fmla="+- 0 283 245"/>
                  <a:gd name="T13" fmla="*/ T12 w 173"/>
                  <a:gd name="T14" fmla="+- 0 2378 2245"/>
                  <a:gd name="T15" fmla="*/ 2378 h 159"/>
                  <a:gd name="T16" fmla="+- 0 293 245"/>
                  <a:gd name="T17" fmla="*/ T16 w 173"/>
                  <a:gd name="T18" fmla="+- 0 2378 2245"/>
                  <a:gd name="T19" fmla="*/ 2378 h 159"/>
                  <a:gd name="T20" fmla="+- 0 307 245"/>
                  <a:gd name="T21" fmla="*/ T20 w 173"/>
                  <a:gd name="T22" fmla="+- 0 2355 2245"/>
                  <a:gd name="T23" fmla="*/ 2355 h 159"/>
                  <a:gd name="T24" fmla="+- 0 305 245"/>
                  <a:gd name="T25" fmla="*/ T24 w 173"/>
                  <a:gd name="T26" fmla="+- 0 2354 2245"/>
                  <a:gd name="T27" fmla="*/ 2354 h 159"/>
                </a:gdLst>
                <a:cxnLst>
                  <a:cxn ang="0">
                    <a:pos x="T1" y="T3"/>
                  </a:cxn>
                  <a:cxn ang="0">
                    <a:pos x="T5" y="T7"/>
                  </a:cxn>
                  <a:cxn ang="0">
                    <a:pos x="T9" y="T11"/>
                  </a:cxn>
                  <a:cxn ang="0">
                    <a:pos x="T13" y="T15"/>
                  </a:cxn>
                  <a:cxn ang="0">
                    <a:pos x="T17" y="T19"/>
                  </a:cxn>
                  <a:cxn ang="0">
                    <a:pos x="T21" y="T23"/>
                  </a:cxn>
                  <a:cxn ang="0">
                    <a:pos x="T25" y="T27"/>
                  </a:cxn>
                </a:cxnLst>
                <a:rect l="0" t="0" r="r" b="b"/>
                <a:pathLst>
                  <a:path w="173" h="159">
                    <a:moveTo>
                      <a:pt x="60" y="109"/>
                    </a:moveTo>
                    <a:lnTo>
                      <a:pt x="53" y="117"/>
                    </a:lnTo>
                    <a:lnTo>
                      <a:pt x="46" y="125"/>
                    </a:lnTo>
                    <a:lnTo>
                      <a:pt x="38" y="133"/>
                    </a:lnTo>
                    <a:lnTo>
                      <a:pt x="48" y="133"/>
                    </a:lnTo>
                    <a:lnTo>
                      <a:pt x="62" y="110"/>
                    </a:lnTo>
                    <a:lnTo>
                      <a:pt x="60" y="1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89" name="Freeform 736"/>
              <p:cNvSpPr/>
              <p:nvPr/>
            </p:nvSpPr>
            <p:spPr bwMode="auto">
              <a:xfrm>
                <a:off x="245" y="2245"/>
                <a:ext cx="173" cy="159"/>
              </a:xfrm>
              <a:custGeom>
                <a:gdLst>
                  <a:gd name="T0" fmla="+- 0 393 245"/>
                  <a:gd name="T1" fmla="*/ T0 w 173"/>
                  <a:gd name="T2" fmla="+- 0 2309 2245"/>
                  <a:gd name="T3" fmla="*/ 2309 h 159"/>
                  <a:gd name="T4" fmla="+- 0 384 245"/>
                  <a:gd name="T5" fmla="*/ T4 w 173"/>
                  <a:gd name="T6" fmla="+- 0 2320 2245"/>
                  <a:gd name="T7" fmla="*/ 2320 h 159"/>
                  <a:gd name="T8" fmla="+- 0 404 245"/>
                  <a:gd name="T9" fmla="*/ T8 w 173"/>
                  <a:gd name="T10" fmla="+- 0 2320 2245"/>
                  <a:gd name="T11" fmla="*/ 2320 h 159"/>
                  <a:gd name="T12" fmla="+- 0 393 245"/>
                  <a:gd name="T13" fmla="*/ T12 w 173"/>
                  <a:gd name="T14" fmla="+- 0 2309 2245"/>
                  <a:gd name="T15" fmla="*/ 2309 h 159"/>
                </a:gdLst>
                <a:cxnLst>
                  <a:cxn ang="0">
                    <a:pos x="T1" y="T3"/>
                  </a:cxn>
                  <a:cxn ang="0">
                    <a:pos x="T5" y="T7"/>
                  </a:cxn>
                  <a:cxn ang="0">
                    <a:pos x="T9" y="T11"/>
                  </a:cxn>
                  <a:cxn ang="0">
                    <a:pos x="T13" y="T15"/>
                  </a:cxn>
                </a:cxnLst>
                <a:rect l="0" t="0" r="r" b="b"/>
                <a:pathLst>
                  <a:path w="173" h="159">
                    <a:moveTo>
                      <a:pt x="148" y="64"/>
                    </a:moveTo>
                    <a:lnTo>
                      <a:pt x="139" y="75"/>
                    </a:lnTo>
                    <a:lnTo>
                      <a:pt x="159" y="75"/>
                    </a:lnTo>
                    <a:lnTo>
                      <a:pt x="148" y="6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0" name="Freeform 737"/>
              <p:cNvSpPr/>
              <p:nvPr/>
            </p:nvSpPr>
            <p:spPr bwMode="auto">
              <a:xfrm>
                <a:off x="245" y="2245"/>
                <a:ext cx="173" cy="159"/>
              </a:xfrm>
              <a:custGeom>
                <a:gdLst>
                  <a:gd name="T0" fmla="+- 0 278 245"/>
                  <a:gd name="T1" fmla="*/ T0 w 173"/>
                  <a:gd name="T2" fmla="+- 0 2295 2245"/>
                  <a:gd name="T3" fmla="*/ 2295 h 159"/>
                  <a:gd name="T4" fmla="+- 0 272 245"/>
                  <a:gd name="T5" fmla="*/ T4 w 173"/>
                  <a:gd name="T6" fmla="+- 0 2304 2245"/>
                  <a:gd name="T7" fmla="*/ 2304 h 159"/>
                  <a:gd name="T8" fmla="+- 0 245 245"/>
                  <a:gd name="T9" fmla="*/ T8 w 173"/>
                  <a:gd name="T10" fmla="+- 0 2307 2245"/>
                  <a:gd name="T11" fmla="*/ 2307 h 159"/>
                  <a:gd name="T12" fmla="+- 0 252 245"/>
                  <a:gd name="T13" fmla="*/ T12 w 173"/>
                  <a:gd name="T14" fmla="+- 0 2313 2245"/>
                  <a:gd name="T15" fmla="*/ 2313 h 159"/>
                  <a:gd name="T16" fmla="+- 0 254 245"/>
                  <a:gd name="T17" fmla="*/ T16 w 173"/>
                  <a:gd name="T18" fmla="+- 0 2312 2245"/>
                  <a:gd name="T19" fmla="*/ 2312 h 159"/>
                  <a:gd name="T20" fmla="+- 0 257 245"/>
                  <a:gd name="T21" fmla="*/ T20 w 173"/>
                  <a:gd name="T22" fmla="+- 0 2311 2245"/>
                  <a:gd name="T23" fmla="*/ 2311 h 159"/>
                  <a:gd name="T24" fmla="+- 0 258 245"/>
                  <a:gd name="T25" fmla="*/ T24 w 173"/>
                  <a:gd name="T26" fmla="+- 0 2311 2245"/>
                  <a:gd name="T27" fmla="*/ 2311 h 159"/>
                  <a:gd name="T28" fmla="+- 0 273 245"/>
                  <a:gd name="T29" fmla="*/ T28 w 173"/>
                  <a:gd name="T30" fmla="+- 0 2309 2245"/>
                  <a:gd name="T31" fmla="*/ 2309 h 159"/>
                  <a:gd name="T32" fmla="+- 0 287 245"/>
                  <a:gd name="T33" fmla="*/ T32 w 173"/>
                  <a:gd name="T34" fmla="+- 0 2309 2245"/>
                  <a:gd name="T35" fmla="*/ 2309 h 159"/>
                  <a:gd name="T36" fmla="+- 0 290 245"/>
                  <a:gd name="T37" fmla="*/ T36 w 173"/>
                  <a:gd name="T38" fmla="+- 0 2306 2245"/>
                  <a:gd name="T39" fmla="*/ 2306 h 159"/>
                  <a:gd name="T40" fmla="+- 0 291 245"/>
                  <a:gd name="T41" fmla="*/ T40 w 173"/>
                  <a:gd name="T42" fmla="+- 0 2305 2245"/>
                  <a:gd name="T43" fmla="*/ 2305 h 159"/>
                  <a:gd name="T44" fmla="+- 0 291 245"/>
                  <a:gd name="T45" fmla="*/ T44 w 173"/>
                  <a:gd name="T46" fmla="+- 0 2305 2245"/>
                  <a:gd name="T47" fmla="*/ 2305 h 159"/>
                  <a:gd name="T48" fmla="+- 0 287 245"/>
                  <a:gd name="T49" fmla="*/ T48 w 173"/>
                  <a:gd name="T50" fmla="+- 0 2301 2245"/>
                  <a:gd name="T51" fmla="*/ 2301 h 159"/>
                  <a:gd name="T52" fmla="+- 0 278 245"/>
                  <a:gd name="T53" fmla="*/ T52 w 173"/>
                  <a:gd name="T54" fmla="+- 0 2295 2245"/>
                  <a:gd name="T55" fmla="*/ 229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3" h="159">
                    <a:moveTo>
                      <a:pt x="33" y="50"/>
                    </a:moveTo>
                    <a:lnTo>
                      <a:pt x="27" y="59"/>
                    </a:lnTo>
                    <a:lnTo>
                      <a:pt x="0" y="62"/>
                    </a:lnTo>
                    <a:lnTo>
                      <a:pt x="7" y="68"/>
                    </a:lnTo>
                    <a:lnTo>
                      <a:pt x="9" y="67"/>
                    </a:lnTo>
                    <a:lnTo>
                      <a:pt x="12" y="66"/>
                    </a:lnTo>
                    <a:lnTo>
                      <a:pt x="13" y="66"/>
                    </a:lnTo>
                    <a:lnTo>
                      <a:pt x="28" y="64"/>
                    </a:lnTo>
                    <a:lnTo>
                      <a:pt x="42" y="64"/>
                    </a:lnTo>
                    <a:lnTo>
                      <a:pt x="45" y="61"/>
                    </a:lnTo>
                    <a:lnTo>
                      <a:pt x="46" y="60"/>
                    </a:lnTo>
                    <a:lnTo>
                      <a:pt x="42" y="56"/>
                    </a:lnTo>
                    <a:lnTo>
                      <a:pt x="33"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1" name="Freeform 738"/>
              <p:cNvSpPr/>
              <p:nvPr/>
            </p:nvSpPr>
            <p:spPr bwMode="auto">
              <a:xfrm>
                <a:off x="245" y="2245"/>
                <a:ext cx="173" cy="159"/>
              </a:xfrm>
              <a:custGeom>
                <a:gdLst>
                  <a:gd name="T0" fmla="+- 0 261 245"/>
                  <a:gd name="T1" fmla="*/ T0 w 173"/>
                  <a:gd name="T2" fmla="+- 0 2247 2245"/>
                  <a:gd name="T3" fmla="*/ 2247 h 159"/>
                  <a:gd name="T4" fmla="+- 0 260 245"/>
                  <a:gd name="T5" fmla="*/ T4 w 173"/>
                  <a:gd name="T6" fmla="+- 0 2248 2245"/>
                  <a:gd name="T7" fmla="*/ 2248 h 159"/>
                  <a:gd name="T8" fmla="+- 0 264 245"/>
                  <a:gd name="T9" fmla="*/ T8 w 173"/>
                  <a:gd name="T10" fmla="+- 0 2252 2245"/>
                  <a:gd name="T11" fmla="*/ 2252 h 159"/>
                  <a:gd name="T12" fmla="+- 0 268 245"/>
                  <a:gd name="T13" fmla="*/ T12 w 173"/>
                  <a:gd name="T14" fmla="+- 0 2256 2245"/>
                  <a:gd name="T15" fmla="*/ 2256 h 159"/>
                  <a:gd name="T16" fmla="+- 0 274 245"/>
                  <a:gd name="T17" fmla="*/ T16 w 173"/>
                  <a:gd name="T18" fmla="+- 0 2266 2245"/>
                  <a:gd name="T19" fmla="*/ 2266 h 159"/>
                  <a:gd name="T20" fmla="+- 0 276 245"/>
                  <a:gd name="T21" fmla="*/ T20 w 173"/>
                  <a:gd name="T22" fmla="+- 0 2270 2245"/>
                  <a:gd name="T23" fmla="*/ 2270 h 159"/>
                  <a:gd name="T24" fmla="+- 0 279 245"/>
                  <a:gd name="T25" fmla="*/ T24 w 173"/>
                  <a:gd name="T26" fmla="+- 0 2277 2245"/>
                  <a:gd name="T27" fmla="*/ 2277 h 159"/>
                  <a:gd name="T28" fmla="+- 0 280 245"/>
                  <a:gd name="T29" fmla="*/ T28 w 173"/>
                  <a:gd name="T30" fmla="+- 0 2279 2245"/>
                  <a:gd name="T31" fmla="*/ 2279 h 159"/>
                  <a:gd name="T32" fmla="+- 0 281 245"/>
                  <a:gd name="T33" fmla="*/ T32 w 173"/>
                  <a:gd name="T34" fmla="+- 0 2281 2245"/>
                  <a:gd name="T35" fmla="*/ 2281 h 159"/>
                  <a:gd name="T36" fmla="+- 0 281 245"/>
                  <a:gd name="T37" fmla="*/ T36 w 173"/>
                  <a:gd name="T38" fmla="+- 0 2282 2245"/>
                  <a:gd name="T39" fmla="*/ 2282 h 159"/>
                  <a:gd name="T40" fmla="+- 0 282 245"/>
                  <a:gd name="T41" fmla="*/ T40 w 173"/>
                  <a:gd name="T42" fmla="+- 0 2282 2245"/>
                  <a:gd name="T43" fmla="*/ 2282 h 159"/>
                  <a:gd name="T44" fmla="+- 0 283 245"/>
                  <a:gd name="T45" fmla="*/ T44 w 173"/>
                  <a:gd name="T46" fmla="+- 0 2282 2245"/>
                  <a:gd name="T47" fmla="*/ 2282 h 159"/>
                  <a:gd name="T48" fmla="+- 0 290 245"/>
                  <a:gd name="T49" fmla="*/ T48 w 173"/>
                  <a:gd name="T50" fmla="+- 0 2270 2245"/>
                  <a:gd name="T51" fmla="*/ 2270 h 159"/>
                  <a:gd name="T52" fmla="+- 0 289 245"/>
                  <a:gd name="T53" fmla="*/ T52 w 173"/>
                  <a:gd name="T54" fmla="+- 0 2266 2245"/>
                  <a:gd name="T55" fmla="*/ 2266 h 159"/>
                  <a:gd name="T56" fmla="+- 0 288 245"/>
                  <a:gd name="T57" fmla="*/ T56 w 173"/>
                  <a:gd name="T58" fmla="+- 0 2264 2245"/>
                  <a:gd name="T59" fmla="*/ 2264 h 159"/>
                  <a:gd name="T60" fmla="+- 0 282 245"/>
                  <a:gd name="T61" fmla="*/ T60 w 173"/>
                  <a:gd name="T62" fmla="+- 0 2258 2245"/>
                  <a:gd name="T63" fmla="*/ 2258 h 159"/>
                  <a:gd name="T64" fmla="+- 0 274 245"/>
                  <a:gd name="T65" fmla="*/ T64 w 173"/>
                  <a:gd name="T66" fmla="+- 0 2253 2245"/>
                  <a:gd name="T67" fmla="*/ 2253 h 159"/>
                  <a:gd name="T68" fmla="+- 0 261 245"/>
                  <a:gd name="T69" fmla="*/ T68 w 173"/>
                  <a:gd name="T70" fmla="+- 0 2247 2245"/>
                  <a:gd name="T71" fmla="*/ 2247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3" h="159">
                    <a:moveTo>
                      <a:pt x="16" y="2"/>
                    </a:moveTo>
                    <a:lnTo>
                      <a:pt x="15" y="3"/>
                    </a:lnTo>
                    <a:lnTo>
                      <a:pt x="19" y="7"/>
                    </a:lnTo>
                    <a:lnTo>
                      <a:pt x="23" y="11"/>
                    </a:lnTo>
                    <a:lnTo>
                      <a:pt x="29" y="21"/>
                    </a:lnTo>
                    <a:lnTo>
                      <a:pt x="31" y="25"/>
                    </a:lnTo>
                    <a:lnTo>
                      <a:pt x="34" y="32"/>
                    </a:lnTo>
                    <a:lnTo>
                      <a:pt x="35" y="34"/>
                    </a:lnTo>
                    <a:lnTo>
                      <a:pt x="36" y="36"/>
                    </a:lnTo>
                    <a:lnTo>
                      <a:pt x="36" y="37"/>
                    </a:lnTo>
                    <a:lnTo>
                      <a:pt x="37" y="37"/>
                    </a:lnTo>
                    <a:lnTo>
                      <a:pt x="38" y="37"/>
                    </a:lnTo>
                    <a:lnTo>
                      <a:pt x="45" y="25"/>
                    </a:lnTo>
                    <a:lnTo>
                      <a:pt x="44" y="21"/>
                    </a:lnTo>
                    <a:lnTo>
                      <a:pt x="43" y="19"/>
                    </a:lnTo>
                    <a:lnTo>
                      <a:pt x="37" y="13"/>
                    </a:lnTo>
                    <a:lnTo>
                      <a:pt x="29" y="8"/>
                    </a:lnTo>
                    <a:lnTo>
                      <a:pt x="16"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92" name="Freeform 739"/>
              <p:cNvSpPr/>
              <p:nvPr/>
            </p:nvSpPr>
            <p:spPr bwMode="auto">
              <a:xfrm>
                <a:off x="245" y="2245"/>
                <a:ext cx="173" cy="159"/>
              </a:xfrm>
              <a:custGeom>
                <a:gdLst>
                  <a:gd name="T0" fmla="+- 0 399 245"/>
                  <a:gd name="T1" fmla="*/ T0 w 173"/>
                  <a:gd name="T2" fmla="+- 0 2245 2245"/>
                  <a:gd name="T3" fmla="*/ 2245 h 159"/>
                  <a:gd name="T4" fmla="+- 0 391 245"/>
                  <a:gd name="T5" fmla="*/ T4 w 173"/>
                  <a:gd name="T6" fmla="+- 0 2255 2245"/>
                  <a:gd name="T7" fmla="*/ 2255 h 159"/>
                  <a:gd name="T8" fmla="+- 0 300 245"/>
                  <a:gd name="T9" fmla="*/ T8 w 173"/>
                  <a:gd name="T10" fmla="+- 0 2255 2245"/>
                  <a:gd name="T11" fmla="*/ 2255 h 159"/>
                  <a:gd name="T12" fmla="+- 0 306 245"/>
                  <a:gd name="T13" fmla="*/ T12 w 173"/>
                  <a:gd name="T14" fmla="+- 0 2263 2245"/>
                  <a:gd name="T15" fmla="*/ 2263 h 159"/>
                  <a:gd name="T16" fmla="+- 0 309 245"/>
                  <a:gd name="T17" fmla="*/ T16 w 173"/>
                  <a:gd name="T18" fmla="+- 0 2261 2245"/>
                  <a:gd name="T19" fmla="*/ 2261 h 159"/>
                  <a:gd name="T20" fmla="+- 0 313 245"/>
                  <a:gd name="T21" fmla="*/ T20 w 173"/>
                  <a:gd name="T22" fmla="+- 0 2260 2245"/>
                  <a:gd name="T23" fmla="*/ 2260 h 159"/>
                  <a:gd name="T24" fmla="+- 0 412 245"/>
                  <a:gd name="T25" fmla="*/ T24 w 173"/>
                  <a:gd name="T26" fmla="+- 0 2260 2245"/>
                  <a:gd name="T27" fmla="*/ 2260 h 159"/>
                  <a:gd name="T28" fmla="+- 0 413 245"/>
                  <a:gd name="T29" fmla="*/ T28 w 173"/>
                  <a:gd name="T30" fmla="+- 0 2260 2245"/>
                  <a:gd name="T31" fmla="*/ 2260 h 159"/>
                  <a:gd name="T32" fmla="+- 0 413 245"/>
                  <a:gd name="T33" fmla="*/ T32 w 173"/>
                  <a:gd name="T34" fmla="+- 0 2259 2245"/>
                  <a:gd name="T35" fmla="*/ 2259 h 159"/>
                  <a:gd name="T36" fmla="+- 0 412 245"/>
                  <a:gd name="T37" fmla="*/ T36 w 173"/>
                  <a:gd name="T38" fmla="+- 0 2257 2245"/>
                  <a:gd name="T39" fmla="*/ 2257 h 159"/>
                  <a:gd name="T40" fmla="+- 0 410 245"/>
                  <a:gd name="T41" fmla="*/ T40 w 173"/>
                  <a:gd name="T42" fmla="+- 0 2255 2245"/>
                  <a:gd name="T43" fmla="*/ 2255 h 159"/>
                  <a:gd name="T44" fmla="+- 0 399 245"/>
                  <a:gd name="T45" fmla="*/ T44 w 173"/>
                  <a:gd name="T46" fmla="+- 0 2245 2245"/>
                  <a:gd name="T47" fmla="*/ 2245 h 15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3" h="159">
                    <a:moveTo>
                      <a:pt x="154" y="0"/>
                    </a:moveTo>
                    <a:lnTo>
                      <a:pt x="146" y="10"/>
                    </a:lnTo>
                    <a:lnTo>
                      <a:pt x="55" y="10"/>
                    </a:lnTo>
                    <a:lnTo>
                      <a:pt x="61" y="18"/>
                    </a:lnTo>
                    <a:lnTo>
                      <a:pt x="64" y="16"/>
                    </a:lnTo>
                    <a:lnTo>
                      <a:pt x="68" y="15"/>
                    </a:lnTo>
                    <a:lnTo>
                      <a:pt x="167" y="15"/>
                    </a:lnTo>
                    <a:lnTo>
                      <a:pt x="168" y="15"/>
                    </a:lnTo>
                    <a:lnTo>
                      <a:pt x="168" y="14"/>
                    </a:lnTo>
                    <a:lnTo>
                      <a:pt x="167" y="12"/>
                    </a:lnTo>
                    <a:lnTo>
                      <a:pt x="165" y="10"/>
                    </a:lnTo>
                    <a:lnTo>
                      <a:pt x="1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40" name="Group 740"/>
            <p:cNvGrpSpPr/>
            <p:nvPr/>
          </p:nvGrpSpPr>
          <p:grpSpPr>
            <a:xfrm>
              <a:off x="430" y="2247"/>
              <a:ext cx="153" cy="164"/>
              <a:chOff x="430" y="2247"/>
              <a:chExt cx="153" cy="164"/>
            </a:xfrm>
          </p:grpSpPr>
          <p:sp>
            <p:nvSpPr>
              <p:cNvPr id="2645" name="Freeform 741"/>
              <p:cNvSpPr/>
              <p:nvPr/>
            </p:nvSpPr>
            <p:spPr bwMode="auto">
              <a:xfrm>
                <a:off x="430" y="2247"/>
                <a:ext cx="153" cy="164"/>
              </a:xfrm>
              <a:custGeom>
                <a:gdLst>
                  <a:gd name="T0" fmla="+- 0 504 430"/>
                  <a:gd name="T1" fmla="*/ T0 w 153"/>
                  <a:gd name="T2" fmla="+- 0 2324 2247"/>
                  <a:gd name="T3" fmla="*/ 2324 h 164"/>
                  <a:gd name="T4" fmla="+- 0 504 430"/>
                  <a:gd name="T5" fmla="*/ T4 w 153"/>
                  <a:gd name="T6" fmla="+- 0 2337 2247"/>
                  <a:gd name="T7" fmla="*/ 2337 h 164"/>
                  <a:gd name="T8" fmla="+- 0 503 430"/>
                  <a:gd name="T9" fmla="*/ T8 w 153"/>
                  <a:gd name="T10" fmla="+- 0 2350 2247"/>
                  <a:gd name="T11" fmla="*/ 2350 h 164"/>
                  <a:gd name="T12" fmla="+- 0 503 430"/>
                  <a:gd name="T13" fmla="*/ T12 w 153"/>
                  <a:gd name="T14" fmla="+- 0 2359 2247"/>
                  <a:gd name="T15" fmla="*/ 2359 h 164"/>
                  <a:gd name="T16" fmla="+- 0 452 430"/>
                  <a:gd name="T17" fmla="*/ T16 w 153"/>
                  <a:gd name="T18" fmla="+- 0 2402 2247"/>
                  <a:gd name="T19" fmla="*/ 2402 h 164"/>
                  <a:gd name="T20" fmla="+- 0 430 430"/>
                  <a:gd name="T21" fmla="*/ T20 w 153"/>
                  <a:gd name="T22" fmla="+- 0 2409 2247"/>
                  <a:gd name="T23" fmla="*/ 2409 h 164"/>
                  <a:gd name="T24" fmla="+- 0 430 430"/>
                  <a:gd name="T25" fmla="*/ T24 w 153"/>
                  <a:gd name="T26" fmla="+- 0 2411 2247"/>
                  <a:gd name="T27" fmla="*/ 2411 h 164"/>
                  <a:gd name="T28" fmla="+- 0 493 430"/>
                  <a:gd name="T29" fmla="*/ T28 w 153"/>
                  <a:gd name="T30" fmla="+- 0 2393 2247"/>
                  <a:gd name="T31" fmla="*/ 2393 h 164"/>
                  <a:gd name="T32" fmla="+- 0 516 430"/>
                  <a:gd name="T33" fmla="*/ T32 w 153"/>
                  <a:gd name="T34" fmla="+- 0 2336 2247"/>
                  <a:gd name="T35" fmla="*/ 2336 h 164"/>
                  <a:gd name="T36" fmla="+- 0 520 430"/>
                  <a:gd name="T37" fmla="*/ T36 w 153"/>
                  <a:gd name="T38" fmla="+- 0 2333 2247"/>
                  <a:gd name="T39" fmla="*/ 2333 h 164"/>
                  <a:gd name="T40" fmla="+- 0 521 430"/>
                  <a:gd name="T41" fmla="*/ T40 w 153"/>
                  <a:gd name="T42" fmla="+- 0 2333 2247"/>
                  <a:gd name="T43" fmla="*/ 2333 h 164"/>
                  <a:gd name="T44" fmla="+- 0 521 430"/>
                  <a:gd name="T45" fmla="*/ T44 w 153"/>
                  <a:gd name="T46" fmla="+- 0 2332 2247"/>
                  <a:gd name="T47" fmla="*/ 2332 h 164"/>
                  <a:gd name="T48" fmla="+- 0 520 430"/>
                  <a:gd name="T49" fmla="*/ T48 w 153"/>
                  <a:gd name="T50" fmla="+- 0 2331 2247"/>
                  <a:gd name="T51" fmla="*/ 2331 h 164"/>
                  <a:gd name="T52" fmla="+- 0 517 430"/>
                  <a:gd name="T53" fmla="*/ T52 w 153"/>
                  <a:gd name="T54" fmla="+- 0 2330 2247"/>
                  <a:gd name="T55" fmla="*/ 2330 h 164"/>
                  <a:gd name="T56" fmla="+- 0 504 430"/>
                  <a:gd name="T57" fmla="*/ T56 w 153"/>
                  <a:gd name="T58" fmla="+- 0 2324 2247"/>
                  <a:gd name="T59" fmla="*/ 2324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53" h="164">
                    <a:moveTo>
                      <a:pt x="74" y="77"/>
                    </a:moveTo>
                    <a:lnTo>
                      <a:pt x="74" y="90"/>
                    </a:lnTo>
                    <a:lnTo>
                      <a:pt x="73" y="103"/>
                    </a:lnTo>
                    <a:lnTo>
                      <a:pt x="73" y="112"/>
                    </a:lnTo>
                    <a:lnTo>
                      <a:pt x="22" y="155"/>
                    </a:lnTo>
                    <a:lnTo>
                      <a:pt x="0" y="162"/>
                    </a:lnTo>
                    <a:lnTo>
                      <a:pt x="0" y="164"/>
                    </a:lnTo>
                    <a:lnTo>
                      <a:pt x="63" y="146"/>
                    </a:lnTo>
                    <a:lnTo>
                      <a:pt x="86" y="89"/>
                    </a:lnTo>
                    <a:lnTo>
                      <a:pt x="90" y="86"/>
                    </a:lnTo>
                    <a:lnTo>
                      <a:pt x="91" y="86"/>
                    </a:lnTo>
                    <a:lnTo>
                      <a:pt x="91" y="85"/>
                    </a:lnTo>
                    <a:lnTo>
                      <a:pt x="90" y="84"/>
                    </a:lnTo>
                    <a:lnTo>
                      <a:pt x="87" y="83"/>
                    </a:lnTo>
                    <a:lnTo>
                      <a:pt x="74" y="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6" name="Freeform 742"/>
              <p:cNvSpPr/>
              <p:nvPr/>
            </p:nvSpPr>
            <p:spPr bwMode="auto">
              <a:xfrm>
                <a:off x="430" y="2247"/>
                <a:ext cx="153" cy="164"/>
              </a:xfrm>
              <a:custGeom>
                <a:gdLst>
                  <a:gd name="T0" fmla="+- 0 520 430"/>
                  <a:gd name="T1" fmla="*/ T0 w 153"/>
                  <a:gd name="T2" fmla="+- 0 2373 2247"/>
                  <a:gd name="T3" fmla="*/ 2373 h 164"/>
                  <a:gd name="T4" fmla="+- 0 519 430"/>
                  <a:gd name="T5" fmla="*/ T4 w 153"/>
                  <a:gd name="T6" fmla="+- 0 2375 2247"/>
                  <a:gd name="T7" fmla="*/ 2375 h 164"/>
                  <a:gd name="T8" fmla="+- 0 532 430"/>
                  <a:gd name="T9" fmla="*/ T8 w 153"/>
                  <a:gd name="T10" fmla="+- 0 2380 2247"/>
                  <a:gd name="T11" fmla="*/ 2380 h 164"/>
                  <a:gd name="T12" fmla="+- 0 543 430"/>
                  <a:gd name="T13" fmla="*/ T12 w 153"/>
                  <a:gd name="T14" fmla="+- 0 2384 2247"/>
                  <a:gd name="T15" fmla="*/ 2384 h 164"/>
                  <a:gd name="T16" fmla="+- 0 558 430"/>
                  <a:gd name="T17" fmla="*/ T16 w 153"/>
                  <a:gd name="T18" fmla="+- 0 2393 2247"/>
                  <a:gd name="T19" fmla="*/ 2393 h 164"/>
                  <a:gd name="T20" fmla="+- 0 563 430"/>
                  <a:gd name="T21" fmla="*/ T20 w 153"/>
                  <a:gd name="T22" fmla="+- 0 2396 2247"/>
                  <a:gd name="T23" fmla="*/ 2396 h 164"/>
                  <a:gd name="T24" fmla="+- 0 565 430"/>
                  <a:gd name="T25" fmla="*/ T24 w 153"/>
                  <a:gd name="T26" fmla="+- 0 2398 2247"/>
                  <a:gd name="T27" fmla="*/ 2398 h 164"/>
                  <a:gd name="T28" fmla="+- 0 576 430"/>
                  <a:gd name="T29" fmla="*/ T28 w 153"/>
                  <a:gd name="T30" fmla="+- 0 2408 2247"/>
                  <a:gd name="T31" fmla="*/ 2408 h 164"/>
                  <a:gd name="T32" fmla="+- 0 577 430"/>
                  <a:gd name="T33" fmla="*/ T32 w 153"/>
                  <a:gd name="T34" fmla="+- 0 2409 2247"/>
                  <a:gd name="T35" fmla="*/ 2409 h 164"/>
                  <a:gd name="T36" fmla="+- 0 579 430"/>
                  <a:gd name="T37" fmla="*/ T36 w 153"/>
                  <a:gd name="T38" fmla="+- 0 2409 2247"/>
                  <a:gd name="T39" fmla="*/ 2409 h 164"/>
                  <a:gd name="T40" fmla="+- 0 580 430"/>
                  <a:gd name="T41" fmla="*/ T40 w 153"/>
                  <a:gd name="T42" fmla="+- 0 2407 2247"/>
                  <a:gd name="T43" fmla="*/ 2407 h 164"/>
                  <a:gd name="T44" fmla="+- 0 582 430"/>
                  <a:gd name="T45" fmla="*/ T44 w 153"/>
                  <a:gd name="T46" fmla="+- 0 2406 2247"/>
                  <a:gd name="T47" fmla="*/ 2406 h 164"/>
                  <a:gd name="T48" fmla="+- 0 582 430"/>
                  <a:gd name="T49" fmla="*/ T48 w 153"/>
                  <a:gd name="T50" fmla="+- 0 2406 2247"/>
                  <a:gd name="T51" fmla="*/ 2406 h 164"/>
                  <a:gd name="T52" fmla="+- 0 582 430"/>
                  <a:gd name="T53" fmla="*/ T52 w 153"/>
                  <a:gd name="T54" fmla="+- 0 2404 2247"/>
                  <a:gd name="T55" fmla="*/ 2404 h 164"/>
                  <a:gd name="T56" fmla="+- 0 582 430"/>
                  <a:gd name="T57" fmla="*/ T56 w 153"/>
                  <a:gd name="T58" fmla="+- 0 2402 2247"/>
                  <a:gd name="T59" fmla="*/ 2402 h 164"/>
                  <a:gd name="T60" fmla="+- 0 523 430"/>
                  <a:gd name="T61" fmla="*/ T60 w 153"/>
                  <a:gd name="T62" fmla="+- 0 2373 2247"/>
                  <a:gd name="T63" fmla="*/ 2373 h 164"/>
                  <a:gd name="T64" fmla="+- 0 520 430"/>
                  <a:gd name="T65" fmla="*/ T64 w 153"/>
                  <a:gd name="T66" fmla="+- 0 2373 2247"/>
                  <a:gd name="T67" fmla="*/ 2373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53" h="164">
                    <a:moveTo>
                      <a:pt x="90" y="126"/>
                    </a:moveTo>
                    <a:lnTo>
                      <a:pt x="89" y="128"/>
                    </a:lnTo>
                    <a:lnTo>
                      <a:pt x="102" y="133"/>
                    </a:lnTo>
                    <a:lnTo>
                      <a:pt x="113" y="137"/>
                    </a:lnTo>
                    <a:lnTo>
                      <a:pt x="128" y="146"/>
                    </a:lnTo>
                    <a:lnTo>
                      <a:pt x="133" y="149"/>
                    </a:lnTo>
                    <a:lnTo>
                      <a:pt x="135" y="151"/>
                    </a:lnTo>
                    <a:lnTo>
                      <a:pt x="146" y="161"/>
                    </a:lnTo>
                    <a:lnTo>
                      <a:pt x="147" y="162"/>
                    </a:lnTo>
                    <a:lnTo>
                      <a:pt x="149" y="162"/>
                    </a:lnTo>
                    <a:lnTo>
                      <a:pt x="150" y="160"/>
                    </a:lnTo>
                    <a:lnTo>
                      <a:pt x="152" y="159"/>
                    </a:lnTo>
                    <a:lnTo>
                      <a:pt x="152" y="157"/>
                    </a:lnTo>
                    <a:lnTo>
                      <a:pt x="152" y="155"/>
                    </a:lnTo>
                    <a:lnTo>
                      <a:pt x="93" y="126"/>
                    </a:lnTo>
                    <a:lnTo>
                      <a:pt x="90" y="12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7" name="Freeform 743"/>
              <p:cNvSpPr/>
              <p:nvPr/>
            </p:nvSpPr>
            <p:spPr bwMode="auto">
              <a:xfrm>
                <a:off x="430" y="2247"/>
                <a:ext cx="153" cy="164"/>
              </a:xfrm>
              <a:custGeom>
                <a:gdLst>
                  <a:gd name="T0" fmla="+- 0 457 430"/>
                  <a:gd name="T1" fmla="*/ T0 w 153"/>
                  <a:gd name="T2" fmla="+- 0 2306 2247"/>
                  <a:gd name="T3" fmla="*/ 2306 h 164"/>
                  <a:gd name="T4" fmla="+- 0 457 430"/>
                  <a:gd name="T5" fmla="*/ T4 w 153"/>
                  <a:gd name="T6" fmla="+- 0 2318 2247"/>
                  <a:gd name="T7" fmla="*/ 2318 h 164"/>
                  <a:gd name="T8" fmla="+- 0 458 430"/>
                  <a:gd name="T9" fmla="*/ T8 w 153"/>
                  <a:gd name="T10" fmla="+- 0 2359 2247"/>
                  <a:gd name="T11" fmla="*/ 2359 h 164"/>
                  <a:gd name="T12" fmla="+- 0 457 430"/>
                  <a:gd name="T13" fmla="*/ T12 w 153"/>
                  <a:gd name="T14" fmla="+- 0 2376 2247"/>
                  <a:gd name="T15" fmla="*/ 2376 h 164"/>
                  <a:gd name="T16" fmla="+- 0 458 430"/>
                  <a:gd name="T17" fmla="*/ T16 w 153"/>
                  <a:gd name="T18" fmla="+- 0 2376 2247"/>
                  <a:gd name="T19" fmla="*/ 2376 h 164"/>
                  <a:gd name="T20" fmla="+- 0 460 430"/>
                  <a:gd name="T21" fmla="*/ T20 w 153"/>
                  <a:gd name="T22" fmla="+- 0 2375 2247"/>
                  <a:gd name="T23" fmla="*/ 2375 h 164"/>
                  <a:gd name="T24" fmla="+- 0 463 430"/>
                  <a:gd name="T25" fmla="*/ T24 w 153"/>
                  <a:gd name="T26" fmla="+- 0 2374 2247"/>
                  <a:gd name="T27" fmla="*/ 2374 h 164"/>
                  <a:gd name="T28" fmla="+- 0 468 430"/>
                  <a:gd name="T29" fmla="*/ T28 w 153"/>
                  <a:gd name="T30" fmla="+- 0 2371 2247"/>
                  <a:gd name="T31" fmla="*/ 2371 h 164"/>
                  <a:gd name="T32" fmla="+- 0 469 430"/>
                  <a:gd name="T33" fmla="*/ T32 w 153"/>
                  <a:gd name="T34" fmla="+- 0 2371 2247"/>
                  <a:gd name="T35" fmla="*/ 2371 h 164"/>
                  <a:gd name="T36" fmla="+- 0 468 430"/>
                  <a:gd name="T37" fmla="*/ T36 w 153"/>
                  <a:gd name="T38" fmla="+- 0 2366 2247"/>
                  <a:gd name="T39" fmla="*/ 2366 h 164"/>
                  <a:gd name="T40" fmla="+- 0 468 430"/>
                  <a:gd name="T41" fmla="*/ T40 w 153"/>
                  <a:gd name="T42" fmla="+- 0 2316 2247"/>
                  <a:gd name="T43" fmla="*/ 2316 h 164"/>
                  <a:gd name="T44" fmla="+- 0 568 430"/>
                  <a:gd name="T45" fmla="*/ T44 w 153"/>
                  <a:gd name="T46" fmla="+- 0 2316 2247"/>
                  <a:gd name="T47" fmla="*/ 2316 h 164"/>
                  <a:gd name="T48" fmla="+- 0 572 430"/>
                  <a:gd name="T49" fmla="*/ T48 w 153"/>
                  <a:gd name="T50" fmla="+- 0 2313 2247"/>
                  <a:gd name="T51" fmla="*/ 2313 h 164"/>
                  <a:gd name="T52" fmla="+- 0 572 430"/>
                  <a:gd name="T53" fmla="*/ T52 w 153"/>
                  <a:gd name="T54" fmla="+- 0 2313 2247"/>
                  <a:gd name="T55" fmla="*/ 2313 h 164"/>
                  <a:gd name="T56" fmla="+- 0 571 430"/>
                  <a:gd name="T57" fmla="*/ T56 w 153"/>
                  <a:gd name="T58" fmla="+- 0 2312 2247"/>
                  <a:gd name="T59" fmla="*/ 2312 h 164"/>
                  <a:gd name="T60" fmla="+- 0 467 430"/>
                  <a:gd name="T61" fmla="*/ T60 w 153"/>
                  <a:gd name="T62" fmla="+- 0 2312 2247"/>
                  <a:gd name="T63" fmla="*/ 2312 h 164"/>
                  <a:gd name="T64" fmla="+- 0 457 430"/>
                  <a:gd name="T65" fmla="*/ T64 w 153"/>
                  <a:gd name="T66" fmla="+- 0 2306 2247"/>
                  <a:gd name="T67" fmla="*/ 2306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53" h="164">
                    <a:moveTo>
                      <a:pt x="27" y="59"/>
                    </a:moveTo>
                    <a:lnTo>
                      <a:pt x="27" y="71"/>
                    </a:lnTo>
                    <a:lnTo>
                      <a:pt x="28" y="112"/>
                    </a:lnTo>
                    <a:lnTo>
                      <a:pt x="27" y="129"/>
                    </a:lnTo>
                    <a:lnTo>
                      <a:pt x="28" y="129"/>
                    </a:lnTo>
                    <a:lnTo>
                      <a:pt x="30" y="128"/>
                    </a:lnTo>
                    <a:lnTo>
                      <a:pt x="33" y="127"/>
                    </a:lnTo>
                    <a:lnTo>
                      <a:pt x="38" y="124"/>
                    </a:lnTo>
                    <a:lnTo>
                      <a:pt x="39" y="124"/>
                    </a:lnTo>
                    <a:lnTo>
                      <a:pt x="38" y="119"/>
                    </a:lnTo>
                    <a:lnTo>
                      <a:pt x="38" y="69"/>
                    </a:lnTo>
                    <a:lnTo>
                      <a:pt x="138" y="69"/>
                    </a:lnTo>
                    <a:lnTo>
                      <a:pt x="142" y="66"/>
                    </a:lnTo>
                    <a:lnTo>
                      <a:pt x="141" y="65"/>
                    </a:lnTo>
                    <a:lnTo>
                      <a:pt x="37" y="65"/>
                    </a:lnTo>
                    <a:lnTo>
                      <a:pt x="27"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8" name="Freeform 744"/>
              <p:cNvSpPr/>
              <p:nvPr/>
            </p:nvSpPr>
            <p:spPr bwMode="auto">
              <a:xfrm>
                <a:off x="430" y="2247"/>
                <a:ext cx="153" cy="164"/>
              </a:xfrm>
              <a:custGeom>
                <a:gdLst>
                  <a:gd name="T0" fmla="+- 0 568 430"/>
                  <a:gd name="T1" fmla="*/ T0 w 153"/>
                  <a:gd name="T2" fmla="+- 0 2316 2247"/>
                  <a:gd name="T3" fmla="*/ 2316 h 164"/>
                  <a:gd name="T4" fmla="+- 0 555 430"/>
                  <a:gd name="T5" fmla="*/ T4 w 153"/>
                  <a:gd name="T6" fmla="+- 0 2316 2247"/>
                  <a:gd name="T7" fmla="*/ 2316 h 164"/>
                  <a:gd name="T8" fmla="+- 0 555 430"/>
                  <a:gd name="T9" fmla="*/ T8 w 153"/>
                  <a:gd name="T10" fmla="+- 0 2364 2247"/>
                  <a:gd name="T11" fmla="*/ 2364 h 164"/>
                  <a:gd name="T12" fmla="+- 0 554 430"/>
                  <a:gd name="T13" fmla="*/ T12 w 153"/>
                  <a:gd name="T14" fmla="+- 0 2372 2247"/>
                  <a:gd name="T15" fmla="*/ 2372 h 164"/>
                  <a:gd name="T16" fmla="+- 0 561 430"/>
                  <a:gd name="T17" fmla="*/ T16 w 153"/>
                  <a:gd name="T18" fmla="+- 0 2369 2247"/>
                  <a:gd name="T19" fmla="*/ 2369 h 164"/>
                  <a:gd name="T20" fmla="+- 0 566 430"/>
                  <a:gd name="T21" fmla="*/ T20 w 153"/>
                  <a:gd name="T22" fmla="+- 0 2367 2247"/>
                  <a:gd name="T23" fmla="*/ 2367 h 164"/>
                  <a:gd name="T24" fmla="+- 0 567 430"/>
                  <a:gd name="T25" fmla="*/ T24 w 153"/>
                  <a:gd name="T26" fmla="+- 0 2366 2247"/>
                  <a:gd name="T27" fmla="*/ 2366 h 164"/>
                  <a:gd name="T28" fmla="+- 0 566 430"/>
                  <a:gd name="T29" fmla="*/ T28 w 153"/>
                  <a:gd name="T30" fmla="+- 0 2351 2247"/>
                  <a:gd name="T31" fmla="*/ 2351 h 164"/>
                  <a:gd name="T32" fmla="+- 0 566 430"/>
                  <a:gd name="T33" fmla="*/ T32 w 153"/>
                  <a:gd name="T34" fmla="+- 0 2318 2247"/>
                  <a:gd name="T35" fmla="*/ 2318 h 164"/>
                  <a:gd name="T36" fmla="+- 0 568 430"/>
                  <a:gd name="T37" fmla="*/ T36 w 153"/>
                  <a:gd name="T38" fmla="+- 0 2316 2247"/>
                  <a:gd name="T39" fmla="*/ 2316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53" h="164">
                    <a:moveTo>
                      <a:pt x="138" y="69"/>
                    </a:moveTo>
                    <a:lnTo>
                      <a:pt x="125" y="69"/>
                    </a:lnTo>
                    <a:lnTo>
                      <a:pt x="125" y="117"/>
                    </a:lnTo>
                    <a:lnTo>
                      <a:pt x="124" y="125"/>
                    </a:lnTo>
                    <a:lnTo>
                      <a:pt x="131" y="122"/>
                    </a:lnTo>
                    <a:lnTo>
                      <a:pt x="136" y="120"/>
                    </a:lnTo>
                    <a:lnTo>
                      <a:pt x="137" y="119"/>
                    </a:lnTo>
                    <a:lnTo>
                      <a:pt x="136" y="104"/>
                    </a:lnTo>
                    <a:lnTo>
                      <a:pt x="136" y="71"/>
                    </a:lnTo>
                    <a:lnTo>
                      <a:pt x="138" y="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0" name="Freeform 745"/>
              <p:cNvSpPr/>
              <p:nvPr/>
            </p:nvSpPr>
            <p:spPr bwMode="auto">
              <a:xfrm>
                <a:off x="430" y="2247"/>
                <a:ext cx="153" cy="164"/>
              </a:xfrm>
              <a:custGeom>
                <a:gdLst>
                  <a:gd name="T0" fmla="+- 0 558 430"/>
                  <a:gd name="T1" fmla="*/ T0 w 153"/>
                  <a:gd name="T2" fmla="+- 0 2304 2247"/>
                  <a:gd name="T3" fmla="*/ 2304 h 164"/>
                  <a:gd name="T4" fmla="+- 0 553 430"/>
                  <a:gd name="T5" fmla="*/ T4 w 153"/>
                  <a:gd name="T6" fmla="+- 0 2312 2247"/>
                  <a:gd name="T7" fmla="*/ 2312 h 164"/>
                  <a:gd name="T8" fmla="+- 0 571 430"/>
                  <a:gd name="T9" fmla="*/ T8 w 153"/>
                  <a:gd name="T10" fmla="+- 0 2312 2247"/>
                  <a:gd name="T11" fmla="*/ 2312 h 164"/>
                  <a:gd name="T12" fmla="+- 0 568 430"/>
                  <a:gd name="T13" fmla="*/ T12 w 153"/>
                  <a:gd name="T14" fmla="+- 0 2310 2247"/>
                  <a:gd name="T15" fmla="*/ 2310 h 164"/>
                  <a:gd name="T16" fmla="+- 0 558 430"/>
                  <a:gd name="T17" fmla="*/ T16 w 153"/>
                  <a:gd name="T18" fmla="+- 0 2304 2247"/>
                  <a:gd name="T19" fmla="*/ 2304 h 164"/>
                </a:gdLst>
                <a:cxnLst>
                  <a:cxn ang="0">
                    <a:pos x="T1" y="T3"/>
                  </a:cxn>
                  <a:cxn ang="0">
                    <a:pos x="T5" y="T7"/>
                  </a:cxn>
                  <a:cxn ang="0">
                    <a:pos x="T9" y="T11"/>
                  </a:cxn>
                  <a:cxn ang="0">
                    <a:pos x="T13" y="T15"/>
                  </a:cxn>
                  <a:cxn ang="0">
                    <a:pos x="T17" y="T19"/>
                  </a:cxn>
                </a:cxnLst>
                <a:rect l="0" t="0" r="r" b="b"/>
                <a:pathLst>
                  <a:path w="153" h="164">
                    <a:moveTo>
                      <a:pt x="128" y="57"/>
                    </a:moveTo>
                    <a:lnTo>
                      <a:pt x="123" y="65"/>
                    </a:lnTo>
                    <a:lnTo>
                      <a:pt x="141" y="65"/>
                    </a:lnTo>
                    <a:lnTo>
                      <a:pt x="138" y="63"/>
                    </a:lnTo>
                    <a:lnTo>
                      <a:pt x="128"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1" name="Freeform 746"/>
              <p:cNvSpPr/>
              <p:nvPr/>
            </p:nvSpPr>
            <p:spPr bwMode="auto">
              <a:xfrm>
                <a:off x="430" y="2247"/>
                <a:ext cx="153" cy="164"/>
              </a:xfrm>
              <a:custGeom>
                <a:gdLst>
                  <a:gd name="T0" fmla="+- 0 467 430"/>
                  <a:gd name="T1" fmla="*/ T0 w 153"/>
                  <a:gd name="T2" fmla="+- 0 2250 2247"/>
                  <a:gd name="T3" fmla="*/ 2250 h 164"/>
                  <a:gd name="T4" fmla="+- 0 467 430"/>
                  <a:gd name="T5" fmla="*/ T4 w 153"/>
                  <a:gd name="T6" fmla="+- 0 2260 2247"/>
                  <a:gd name="T7" fmla="*/ 2260 h 164"/>
                  <a:gd name="T8" fmla="+- 0 467 430"/>
                  <a:gd name="T9" fmla="*/ T8 w 153"/>
                  <a:gd name="T10" fmla="+- 0 2287 2247"/>
                  <a:gd name="T11" fmla="*/ 2287 h 164"/>
                  <a:gd name="T12" fmla="+- 0 466 430"/>
                  <a:gd name="T13" fmla="*/ T12 w 153"/>
                  <a:gd name="T14" fmla="+- 0 2304 2247"/>
                  <a:gd name="T15" fmla="*/ 2304 h 164"/>
                  <a:gd name="T16" fmla="+- 0 472 430"/>
                  <a:gd name="T17" fmla="*/ T16 w 153"/>
                  <a:gd name="T18" fmla="+- 0 2302 2247"/>
                  <a:gd name="T19" fmla="*/ 2302 h 164"/>
                  <a:gd name="T20" fmla="+- 0 476 430"/>
                  <a:gd name="T21" fmla="*/ T20 w 153"/>
                  <a:gd name="T22" fmla="+- 0 2300 2247"/>
                  <a:gd name="T23" fmla="*/ 2300 h 164"/>
                  <a:gd name="T24" fmla="+- 0 478 430"/>
                  <a:gd name="T25" fmla="*/ T24 w 153"/>
                  <a:gd name="T26" fmla="+- 0 2299 2247"/>
                  <a:gd name="T27" fmla="*/ 2299 h 164"/>
                  <a:gd name="T28" fmla="+- 0 478 430"/>
                  <a:gd name="T29" fmla="*/ T28 w 153"/>
                  <a:gd name="T30" fmla="+- 0 2291 2247"/>
                  <a:gd name="T31" fmla="*/ 2291 h 164"/>
                  <a:gd name="T32" fmla="+- 0 556 430"/>
                  <a:gd name="T33" fmla="*/ T32 w 153"/>
                  <a:gd name="T34" fmla="+- 0 2291 2247"/>
                  <a:gd name="T35" fmla="*/ 2291 h 164"/>
                  <a:gd name="T36" fmla="+- 0 556 430"/>
                  <a:gd name="T37" fmla="*/ T36 w 153"/>
                  <a:gd name="T38" fmla="+- 0 2287 2247"/>
                  <a:gd name="T39" fmla="*/ 2287 h 164"/>
                  <a:gd name="T40" fmla="+- 0 478 430"/>
                  <a:gd name="T41" fmla="*/ T40 w 153"/>
                  <a:gd name="T42" fmla="+- 0 2287 2247"/>
                  <a:gd name="T43" fmla="*/ 2287 h 164"/>
                  <a:gd name="T44" fmla="+- 0 478 430"/>
                  <a:gd name="T45" fmla="*/ T44 w 153"/>
                  <a:gd name="T46" fmla="+- 0 2260 2247"/>
                  <a:gd name="T47" fmla="*/ 2260 h 164"/>
                  <a:gd name="T48" fmla="+- 0 557 430"/>
                  <a:gd name="T49" fmla="*/ T48 w 153"/>
                  <a:gd name="T50" fmla="+- 0 2260 2247"/>
                  <a:gd name="T51" fmla="*/ 2260 h 164"/>
                  <a:gd name="T52" fmla="+- 0 561 430"/>
                  <a:gd name="T53" fmla="*/ T52 w 153"/>
                  <a:gd name="T54" fmla="+- 0 2257 2247"/>
                  <a:gd name="T55" fmla="*/ 2257 h 164"/>
                  <a:gd name="T56" fmla="+- 0 561 430"/>
                  <a:gd name="T57" fmla="*/ T56 w 153"/>
                  <a:gd name="T58" fmla="+- 0 2257 2247"/>
                  <a:gd name="T59" fmla="*/ 2257 h 164"/>
                  <a:gd name="T60" fmla="+- 0 559 430"/>
                  <a:gd name="T61" fmla="*/ T60 w 153"/>
                  <a:gd name="T62" fmla="+- 0 2256 2247"/>
                  <a:gd name="T63" fmla="*/ 2256 h 164"/>
                  <a:gd name="T64" fmla="+- 0 559 430"/>
                  <a:gd name="T65" fmla="*/ T64 w 153"/>
                  <a:gd name="T66" fmla="+- 0 2255 2247"/>
                  <a:gd name="T67" fmla="*/ 2255 h 164"/>
                  <a:gd name="T68" fmla="+- 0 478 430"/>
                  <a:gd name="T69" fmla="*/ T68 w 153"/>
                  <a:gd name="T70" fmla="+- 0 2255 2247"/>
                  <a:gd name="T71" fmla="*/ 2255 h 164"/>
                  <a:gd name="T72" fmla="+- 0 467 430"/>
                  <a:gd name="T73" fmla="*/ T72 w 153"/>
                  <a:gd name="T74" fmla="+- 0 2250 2247"/>
                  <a:gd name="T75" fmla="*/ 2250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Lst>
                <a:rect l="0" t="0" r="r" b="b"/>
                <a:pathLst>
                  <a:path w="153" h="164">
                    <a:moveTo>
                      <a:pt x="37" y="3"/>
                    </a:moveTo>
                    <a:lnTo>
                      <a:pt x="37" y="13"/>
                    </a:lnTo>
                    <a:lnTo>
                      <a:pt x="37" y="40"/>
                    </a:lnTo>
                    <a:lnTo>
                      <a:pt x="36" y="57"/>
                    </a:lnTo>
                    <a:lnTo>
                      <a:pt x="42" y="55"/>
                    </a:lnTo>
                    <a:lnTo>
                      <a:pt x="46" y="53"/>
                    </a:lnTo>
                    <a:lnTo>
                      <a:pt x="48" y="52"/>
                    </a:lnTo>
                    <a:lnTo>
                      <a:pt x="48" y="44"/>
                    </a:lnTo>
                    <a:lnTo>
                      <a:pt x="126" y="44"/>
                    </a:lnTo>
                    <a:lnTo>
                      <a:pt x="126" y="40"/>
                    </a:lnTo>
                    <a:lnTo>
                      <a:pt x="48" y="40"/>
                    </a:lnTo>
                    <a:lnTo>
                      <a:pt x="48" y="13"/>
                    </a:lnTo>
                    <a:lnTo>
                      <a:pt x="127" y="13"/>
                    </a:lnTo>
                    <a:lnTo>
                      <a:pt x="131" y="10"/>
                    </a:lnTo>
                    <a:lnTo>
                      <a:pt x="129" y="9"/>
                    </a:lnTo>
                    <a:lnTo>
                      <a:pt x="129" y="8"/>
                    </a:lnTo>
                    <a:lnTo>
                      <a:pt x="48" y="8"/>
                    </a:lnTo>
                    <a:lnTo>
                      <a:pt x="37"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3" name="Freeform 747"/>
              <p:cNvSpPr/>
              <p:nvPr/>
            </p:nvSpPr>
            <p:spPr bwMode="auto">
              <a:xfrm>
                <a:off x="430" y="2247"/>
                <a:ext cx="153" cy="164"/>
              </a:xfrm>
              <a:custGeom>
                <a:gdLst>
                  <a:gd name="T0" fmla="+- 0 556 430"/>
                  <a:gd name="T1" fmla="*/ T0 w 153"/>
                  <a:gd name="T2" fmla="+- 0 2291 2247"/>
                  <a:gd name="T3" fmla="*/ 2291 h 164"/>
                  <a:gd name="T4" fmla="+- 0 545 430"/>
                  <a:gd name="T5" fmla="*/ T4 w 153"/>
                  <a:gd name="T6" fmla="+- 0 2291 2247"/>
                  <a:gd name="T7" fmla="*/ 2291 h 164"/>
                  <a:gd name="T8" fmla="+- 0 545 430"/>
                  <a:gd name="T9" fmla="*/ T8 w 153"/>
                  <a:gd name="T10" fmla="+- 0 2299 2247"/>
                  <a:gd name="T11" fmla="*/ 2299 h 164"/>
                  <a:gd name="T12" fmla="+- 0 546 430"/>
                  <a:gd name="T13" fmla="*/ T12 w 153"/>
                  <a:gd name="T14" fmla="+- 0 2298 2247"/>
                  <a:gd name="T15" fmla="*/ 2298 h 164"/>
                  <a:gd name="T16" fmla="+- 0 551 430"/>
                  <a:gd name="T17" fmla="*/ T16 w 153"/>
                  <a:gd name="T18" fmla="+- 0 2296 2247"/>
                  <a:gd name="T19" fmla="*/ 2296 h 164"/>
                  <a:gd name="T20" fmla="+- 0 552 430"/>
                  <a:gd name="T21" fmla="*/ T20 w 153"/>
                  <a:gd name="T22" fmla="+- 0 2295 2247"/>
                  <a:gd name="T23" fmla="*/ 2295 h 164"/>
                  <a:gd name="T24" fmla="+- 0 554 430"/>
                  <a:gd name="T25" fmla="*/ T24 w 153"/>
                  <a:gd name="T26" fmla="+- 0 2294 2247"/>
                  <a:gd name="T27" fmla="*/ 2294 h 164"/>
                  <a:gd name="T28" fmla="+- 0 556 430"/>
                  <a:gd name="T29" fmla="*/ T28 w 153"/>
                  <a:gd name="T30" fmla="+- 0 2292 2247"/>
                  <a:gd name="T31" fmla="*/ 2292 h 164"/>
                  <a:gd name="T32" fmla="+- 0 556 430"/>
                  <a:gd name="T33" fmla="*/ T32 w 153"/>
                  <a:gd name="T34" fmla="+- 0 2291 2247"/>
                  <a:gd name="T35" fmla="*/ 2291 h 164"/>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53" h="164">
                    <a:moveTo>
                      <a:pt x="126" y="44"/>
                    </a:moveTo>
                    <a:lnTo>
                      <a:pt x="115" y="44"/>
                    </a:lnTo>
                    <a:lnTo>
                      <a:pt x="115" y="52"/>
                    </a:lnTo>
                    <a:lnTo>
                      <a:pt x="116" y="51"/>
                    </a:lnTo>
                    <a:lnTo>
                      <a:pt x="121" y="49"/>
                    </a:lnTo>
                    <a:lnTo>
                      <a:pt x="122" y="48"/>
                    </a:lnTo>
                    <a:lnTo>
                      <a:pt x="124" y="47"/>
                    </a:lnTo>
                    <a:lnTo>
                      <a:pt x="126" y="45"/>
                    </a:lnTo>
                    <a:lnTo>
                      <a:pt x="126" y="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4" name="Freeform 748"/>
              <p:cNvSpPr/>
              <p:nvPr/>
            </p:nvSpPr>
            <p:spPr bwMode="auto">
              <a:xfrm>
                <a:off x="430" y="2247"/>
                <a:ext cx="153" cy="164"/>
              </a:xfrm>
              <a:custGeom>
                <a:gdLst>
                  <a:gd name="T0" fmla="+- 0 557 430"/>
                  <a:gd name="T1" fmla="*/ T0 w 153"/>
                  <a:gd name="T2" fmla="+- 0 2260 2247"/>
                  <a:gd name="T3" fmla="*/ 2260 h 164"/>
                  <a:gd name="T4" fmla="+- 0 545 430"/>
                  <a:gd name="T5" fmla="*/ T4 w 153"/>
                  <a:gd name="T6" fmla="+- 0 2260 2247"/>
                  <a:gd name="T7" fmla="*/ 2260 h 164"/>
                  <a:gd name="T8" fmla="+- 0 545 430"/>
                  <a:gd name="T9" fmla="*/ T8 w 153"/>
                  <a:gd name="T10" fmla="+- 0 2287 2247"/>
                  <a:gd name="T11" fmla="*/ 2287 h 164"/>
                  <a:gd name="T12" fmla="+- 0 556 430"/>
                  <a:gd name="T13" fmla="*/ T12 w 153"/>
                  <a:gd name="T14" fmla="+- 0 2287 2247"/>
                  <a:gd name="T15" fmla="*/ 2287 h 164"/>
                  <a:gd name="T16" fmla="+- 0 555 430"/>
                  <a:gd name="T17" fmla="*/ T16 w 153"/>
                  <a:gd name="T18" fmla="+- 0 2278 2247"/>
                  <a:gd name="T19" fmla="*/ 2278 h 164"/>
                  <a:gd name="T20" fmla="+- 0 555 430"/>
                  <a:gd name="T21" fmla="*/ T20 w 153"/>
                  <a:gd name="T22" fmla="+- 0 2262 2247"/>
                  <a:gd name="T23" fmla="*/ 2262 h 164"/>
                  <a:gd name="T24" fmla="+- 0 557 430"/>
                  <a:gd name="T25" fmla="*/ T24 w 153"/>
                  <a:gd name="T26" fmla="+- 0 2260 2247"/>
                  <a:gd name="T27" fmla="*/ 2260 h 164"/>
                </a:gdLst>
                <a:cxnLst>
                  <a:cxn ang="0">
                    <a:pos x="T1" y="T3"/>
                  </a:cxn>
                  <a:cxn ang="0">
                    <a:pos x="T5" y="T7"/>
                  </a:cxn>
                  <a:cxn ang="0">
                    <a:pos x="T9" y="T11"/>
                  </a:cxn>
                  <a:cxn ang="0">
                    <a:pos x="T13" y="T15"/>
                  </a:cxn>
                  <a:cxn ang="0">
                    <a:pos x="T17" y="T19"/>
                  </a:cxn>
                  <a:cxn ang="0">
                    <a:pos x="T21" y="T23"/>
                  </a:cxn>
                  <a:cxn ang="0">
                    <a:pos x="T25" y="T27"/>
                  </a:cxn>
                </a:cxnLst>
                <a:rect l="0" t="0" r="r" b="b"/>
                <a:pathLst>
                  <a:path w="153" h="164">
                    <a:moveTo>
                      <a:pt x="127" y="13"/>
                    </a:moveTo>
                    <a:lnTo>
                      <a:pt x="115" y="13"/>
                    </a:lnTo>
                    <a:lnTo>
                      <a:pt x="115" y="40"/>
                    </a:lnTo>
                    <a:lnTo>
                      <a:pt x="126" y="40"/>
                    </a:lnTo>
                    <a:lnTo>
                      <a:pt x="125" y="31"/>
                    </a:lnTo>
                    <a:lnTo>
                      <a:pt x="125" y="15"/>
                    </a:lnTo>
                    <a:lnTo>
                      <a:pt x="127" y="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5" name="Freeform 749"/>
              <p:cNvSpPr/>
              <p:nvPr/>
            </p:nvSpPr>
            <p:spPr bwMode="auto">
              <a:xfrm>
                <a:off x="430" y="2247"/>
                <a:ext cx="153" cy="164"/>
              </a:xfrm>
              <a:custGeom>
                <a:gdLst>
                  <a:gd name="T0" fmla="+- 0 547 430"/>
                  <a:gd name="T1" fmla="*/ T0 w 153"/>
                  <a:gd name="T2" fmla="+- 0 2247 2247"/>
                  <a:gd name="T3" fmla="*/ 2247 h 164"/>
                  <a:gd name="T4" fmla="+- 0 541 430"/>
                  <a:gd name="T5" fmla="*/ T4 w 153"/>
                  <a:gd name="T6" fmla="+- 0 2255 2247"/>
                  <a:gd name="T7" fmla="*/ 2255 h 164"/>
                  <a:gd name="T8" fmla="+- 0 559 430"/>
                  <a:gd name="T9" fmla="*/ T8 w 153"/>
                  <a:gd name="T10" fmla="+- 0 2255 2247"/>
                  <a:gd name="T11" fmla="*/ 2255 h 164"/>
                  <a:gd name="T12" fmla="+- 0 557 430"/>
                  <a:gd name="T13" fmla="*/ T12 w 153"/>
                  <a:gd name="T14" fmla="+- 0 2254 2247"/>
                  <a:gd name="T15" fmla="*/ 2254 h 164"/>
                  <a:gd name="T16" fmla="+- 0 547 430"/>
                  <a:gd name="T17" fmla="*/ T16 w 153"/>
                  <a:gd name="T18" fmla="+- 0 2247 2247"/>
                  <a:gd name="T19" fmla="*/ 2247 h 164"/>
                </a:gdLst>
                <a:cxnLst>
                  <a:cxn ang="0">
                    <a:pos x="T1" y="T3"/>
                  </a:cxn>
                  <a:cxn ang="0">
                    <a:pos x="T5" y="T7"/>
                  </a:cxn>
                  <a:cxn ang="0">
                    <a:pos x="T9" y="T11"/>
                  </a:cxn>
                  <a:cxn ang="0">
                    <a:pos x="T13" y="T15"/>
                  </a:cxn>
                  <a:cxn ang="0">
                    <a:pos x="T17" y="T19"/>
                  </a:cxn>
                </a:cxnLst>
                <a:rect l="0" t="0" r="r" b="b"/>
                <a:pathLst>
                  <a:path w="153" h="164">
                    <a:moveTo>
                      <a:pt x="117" y="0"/>
                    </a:moveTo>
                    <a:lnTo>
                      <a:pt x="111" y="8"/>
                    </a:lnTo>
                    <a:lnTo>
                      <a:pt x="129" y="8"/>
                    </a:lnTo>
                    <a:lnTo>
                      <a:pt x="127" y="7"/>
                    </a:lnTo>
                    <a:lnTo>
                      <a:pt x="11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41" name="Group 750"/>
            <p:cNvGrpSpPr/>
            <p:nvPr/>
          </p:nvGrpSpPr>
          <p:grpSpPr>
            <a:xfrm>
              <a:off x="609" y="2250"/>
              <a:ext cx="163" cy="145"/>
              <a:chOff x="609" y="2250"/>
              <a:chExt cx="163" cy="145"/>
            </a:xfrm>
          </p:grpSpPr>
          <p:sp>
            <p:nvSpPr>
              <p:cNvPr id="2642" name="Freeform 751"/>
              <p:cNvSpPr/>
              <p:nvPr/>
            </p:nvSpPr>
            <p:spPr bwMode="auto">
              <a:xfrm>
                <a:off x="609" y="2250"/>
                <a:ext cx="163" cy="145"/>
              </a:xfrm>
              <a:custGeom>
                <a:gdLst>
                  <a:gd name="T0" fmla="+- 0 757 609"/>
                  <a:gd name="T1" fmla="*/ T0 w 163"/>
                  <a:gd name="T2" fmla="+- 0 2375 2250"/>
                  <a:gd name="T3" fmla="*/ 2375 h 145"/>
                  <a:gd name="T4" fmla="+- 0 749 609"/>
                  <a:gd name="T5" fmla="*/ T4 w 163"/>
                  <a:gd name="T6" fmla="+- 0 2387 2250"/>
                  <a:gd name="T7" fmla="*/ 2387 h 145"/>
                  <a:gd name="T8" fmla="+- 0 609 609"/>
                  <a:gd name="T9" fmla="*/ T8 w 163"/>
                  <a:gd name="T10" fmla="+- 0 2387 2250"/>
                  <a:gd name="T11" fmla="*/ 2387 h 145"/>
                  <a:gd name="T12" fmla="+- 0 616 609"/>
                  <a:gd name="T13" fmla="*/ T12 w 163"/>
                  <a:gd name="T14" fmla="+- 0 2395 2250"/>
                  <a:gd name="T15" fmla="*/ 2395 h 145"/>
                  <a:gd name="T16" fmla="+- 0 620 609"/>
                  <a:gd name="T17" fmla="*/ T16 w 163"/>
                  <a:gd name="T18" fmla="+- 0 2393 2250"/>
                  <a:gd name="T19" fmla="*/ 2393 h 145"/>
                  <a:gd name="T20" fmla="+- 0 627 609"/>
                  <a:gd name="T21" fmla="*/ T20 w 163"/>
                  <a:gd name="T22" fmla="+- 0 2392 2250"/>
                  <a:gd name="T23" fmla="*/ 2392 h 145"/>
                  <a:gd name="T24" fmla="+- 0 772 609"/>
                  <a:gd name="T25" fmla="*/ T24 w 163"/>
                  <a:gd name="T26" fmla="+- 0 2392 2250"/>
                  <a:gd name="T27" fmla="*/ 2392 h 145"/>
                  <a:gd name="T28" fmla="+- 0 772 609"/>
                  <a:gd name="T29" fmla="*/ T28 w 163"/>
                  <a:gd name="T30" fmla="+- 0 2391 2250"/>
                  <a:gd name="T31" fmla="*/ 2391 h 145"/>
                  <a:gd name="T32" fmla="+- 0 772 609"/>
                  <a:gd name="T33" fmla="*/ T32 w 163"/>
                  <a:gd name="T34" fmla="+- 0 2390 2250"/>
                  <a:gd name="T35" fmla="*/ 2390 h 145"/>
                  <a:gd name="T36" fmla="+- 0 771 609"/>
                  <a:gd name="T37" fmla="*/ T36 w 163"/>
                  <a:gd name="T38" fmla="+- 0 2390 2250"/>
                  <a:gd name="T39" fmla="*/ 2390 h 145"/>
                  <a:gd name="T40" fmla="+- 0 757 609"/>
                  <a:gd name="T41" fmla="*/ T40 w 163"/>
                  <a:gd name="T42" fmla="+- 0 2375 2250"/>
                  <a:gd name="T43" fmla="*/ 2375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3" h="145">
                    <a:moveTo>
                      <a:pt x="148" y="125"/>
                    </a:moveTo>
                    <a:lnTo>
                      <a:pt x="140" y="137"/>
                    </a:lnTo>
                    <a:lnTo>
                      <a:pt x="0" y="137"/>
                    </a:lnTo>
                    <a:lnTo>
                      <a:pt x="7" y="145"/>
                    </a:lnTo>
                    <a:lnTo>
                      <a:pt x="11" y="143"/>
                    </a:lnTo>
                    <a:lnTo>
                      <a:pt x="18" y="142"/>
                    </a:lnTo>
                    <a:lnTo>
                      <a:pt x="163" y="142"/>
                    </a:lnTo>
                    <a:lnTo>
                      <a:pt x="163" y="141"/>
                    </a:lnTo>
                    <a:lnTo>
                      <a:pt x="163" y="140"/>
                    </a:lnTo>
                    <a:lnTo>
                      <a:pt x="162" y="140"/>
                    </a:lnTo>
                    <a:lnTo>
                      <a:pt x="148"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3" name="Freeform 752"/>
              <p:cNvSpPr/>
              <p:nvPr/>
            </p:nvSpPr>
            <p:spPr bwMode="auto">
              <a:xfrm>
                <a:off x="609" y="2250"/>
                <a:ext cx="163" cy="145"/>
              </a:xfrm>
              <a:custGeom>
                <a:gdLst>
                  <a:gd name="T0" fmla="+- 0 697 609"/>
                  <a:gd name="T1" fmla="*/ T0 w 163"/>
                  <a:gd name="T2" fmla="+- 0 2267 2250"/>
                  <a:gd name="T3" fmla="*/ 2267 h 145"/>
                  <a:gd name="T4" fmla="+- 0 685 609"/>
                  <a:gd name="T5" fmla="*/ T4 w 163"/>
                  <a:gd name="T6" fmla="+- 0 2267 2250"/>
                  <a:gd name="T7" fmla="*/ 2267 h 145"/>
                  <a:gd name="T8" fmla="+- 0 685 609"/>
                  <a:gd name="T9" fmla="*/ T8 w 163"/>
                  <a:gd name="T10" fmla="+- 0 2387 2250"/>
                  <a:gd name="T11" fmla="*/ 2387 h 145"/>
                  <a:gd name="T12" fmla="+- 0 697 609"/>
                  <a:gd name="T13" fmla="*/ T12 w 163"/>
                  <a:gd name="T14" fmla="+- 0 2387 2250"/>
                  <a:gd name="T15" fmla="*/ 2387 h 145"/>
                  <a:gd name="T16" fmla="+- 0 697 609"/>
                  <a:gd name="T17" fmla="*/ T16 w 163"/>
                  <a:gd name="T18" fmla="+- 0 2267 2250"/>
                  <a:gd name="T19" fmla="*/ 2267 h 145"/>
                </a:gdLst>
                <a:cxnLst>
                  <a:cxn ang="0">
                    <a:pos x="T1" y="T3"/>
                  </a:cxn>
                  <a:cxn ang="0">
                    <a:pos x="T5" y="T7"/>
                  </a:cxn>
                  <a:cxn ang="0">
                    <a:pos x="T9" y="T11"/>
                  </a:cxn>
                  <a:cxn ang="0">
                    <a:pos x="T13" y="T15"/>
                  </a:cxn>
                  <a:cxn ang="0">
                    <a:pos x="T17" y="T19"/>
                  </a:cxn>
                </a:cxnLst>
                <a:rect l="0" t="0" r="r" b="b"/>
                <a:pathLst>
                  <a:path w="163" h="145">
                    <a:moveTo>
                      <a:pt x="88" y="17"/>
                    </a:moveTo>
                    <a:lnTo>
                      <a:pt x="76" y="17"/>
                    </a:lnTo>
                    <a:lnTo>
                      <a:pt x="76" y="137"/>
                    </a:lnTo>
                    <a:lnTo>
                      <a:pt x="88" y="137"/>
                    </a:lnTo>
                    <a:lnTo>
                      <a:pt x="88"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4" name="Freeform 753"/>
              <p:cNvSpPr/>
              <p:nvPr/>
            </p:nvSpPr>
            <p:spPr bwMode="auto">
              <a:xfrm>
                <a:off x="609" y="2250"/>
                <a:ext cx="163" cy="145"/>
              </a:xfrm>
              <a:custGeom>
                <a:gdLst>
                  <a:gd name="T0" fmla="+- 0 745 609"/>
                  <a:gd name="T1" fmla="*/ T0 w 163"/>
                  <a:gd name="T2" fmla="+- 0 2250 2250"/>
                  <a:gd name="T3" fmla="*/ 2250 h 145"/>
                  <a:gd name="T4" fmla="+- 0 737 609"/>
                  <a:gd name="T5" fmla="*/ T4 w 163"/>
                  <a:gd name="T6" fmla="+- 0 2262 2250"/>
                  <a:gd name="T7" fmla="*/ 2262 h 145"/>
                  <a:gd name="T8" fmla="+- 0 621 609"/>
                  <a:gd name="T9" fmla="*/ T8 w 163"/>
                  <a:gd name="T10" fmla="+- 0 2262 2250"/>
                  <a:gd name="T11" fmla="*/ 2262 h 145"/>
                  <a:gd name="T12" fmla="+- 0 628 609"/>
                  <a:gd name="T13" fmla="*/ T12 w 163"/>
                  <a:gd name="T14" fmla="+- 0 2270 2250"/>
                  <a:gd name="T15" fmla="*/ 2270 h 145"/>
                  <a:gd name="T16" fmla="+- 0 633 609"/>
                  <a:gd name="T17" fmla="*/ T16 w 163"/>
                  <a:gd name="T18" fmla="+- 0 2268 2250"/>
                  <a:gd name="T19" fmla="*/ 2268 h 145"/>
                  <a:gd name="T20" fmla="+- 0 639 609"/>
                  <a:gd name="T21" fmla="*/ T20 w 163"/>
                  <a:gd name="T22" fmla="+- 0 2267 2250"/>
                  <a:gd name="T23" fmla="*/ 2267 h 145"/>
                  <a:gd name="T24" fmla="+- 0 760 609"/>
                  <a:gd name="T25" fmla="*/ T24 w 163"/>
                  <a:gd name="T26" fmla="+- 0 2267 2250"/>
                  <a:gd name="T27" fmla="*/ 2267 h 145"/>
                  <a:gd name="T28" fmla="+- 0 760 609"/>
                  <a:gd name="T29" fmla="*/ T28 w 163"/>
                  <a:gd name="T30" fmla="+- 0 2267 2250"/>
                  <a:gd name="T31" fmla="*/ 2267 h 145"/>
                  <a:gd name="T32" fmla="+- 0 760 609"/>
                  <a:gd name="T33" fmla="*/ T32 w 163"/>
                  <a:gd name="T34" fmla="+- 0 2266 2250"/>
                  <a:gd name="T35" fmla="*/ 2266 h 145"/>
                  <a:gd name="T36" fmla="+- 0 760 609"/>
                  <a:gd name="T37" fmla="*/ T36 w 163"/>
                  <a:gd name="T38" fmla="+- 0 2265 2250"/>
                  <a:gd name="T39" fmla="*/ 2265 h 145"/>
                  <a:gd name="T40" fmla="+- 0 760 609"/>
                  <a:gd name="T41" fmla="*/ T40 w 163"/>
                  <a:gd name="T42" fmla="+- 0 2264 2250"/>
                  <a:gd name="T43" fmla="*/ 2264 h 145"/>
                  <a:gd name="T44" fmla="+- 0 745 609"/>
                  <a:gd name="T45" fmla="*/ T44 w 163"/>
                  <a:gd name="T46" fmla="+- 0 2250 2250"/>
                  <a:gd name="T47" fmla="*/ 2250 h 145"/>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63" h="145">
                    <a:moveTo>
                      <a:pt x="136" y="0"/>
                    </a:moveTo>
                    <a:lnTo>
                      <a:pt x="128" y="12"/>
                    </a:lnTo>
                    <a:lnTo>
                      <a:pt x="12" y="12"/>
                    </a:lnTo>
                    <a:lnTo>
                      <a:pt x="19" y="20"/>
                    </a:lnTo>
                    <a:lnTo>
                      <a:pt x="24" y="18"/>
                    </a:lnTo>
                    <a:lnTo>
                      <a:pt x="30" y="17"/>
                    </a:lnTo>
                    <a:lnTo>
                      <a:pt x="151" y="17"/>
                    </a:lnTo>
                    <a:lnTo>
                      <a:pt x="151" y="16"/>
                    </a:lnTo>
                    <a:lnTo>
                      <a:pt x="151" y="15"/>
                    </a:lnTo>
                    <a:lnTo>
                      <a:pt x="151" y="14"/>
                    </a:lnTo>
                    <a:lnTo>
                      <a:pt x="13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802" name="Picture 754"/>
              <p:cNvPicPr>
                <a:picLocks noChangeAspect="1" noChangeArrowheads="1"/>
              </p:cNvPicPr>
              <p:nvPr/>
            </p:nvPicPr>
            <p:blipFill>
              <a:blip r:embed="rId12">
                <a:extLst>
                  <a:ext uri="{28A0092B-C50C-407E-A947-70E740481C1C}">
                    <a14:useLocalDpi xmlns:a14="http://schemas.microsoft.com/office/drawing/2010/main" val="0"/>
                  </a:ext>
                </a:extLst>
              </a:blip>
              <a:stretch>
                <a:fillRect/>
              </a:stretch>
            </p:blipFill>
            <p:spPr bwMode="auto">
              <a:xfrm>
                <a:off x="69" y="2624"/>
                <a:ext cx="1306" cy="170"/>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2873" name="Group 755"/>
          <p:cNvGrpSpPr>
            <a:grpSpLocks noChangeAspect="1"/>
          </p:cNvGrpSpPr>
          <p:nvPr/>
        </p:nvGrpSpPr>
        <p:grpSpPr>
          <a:xfrm>
            <a:off x="10141598" y="2633877"/>
            <a:ext cx="1589638" cy="4049132"/>
            <a:chExt cx="1429" cy="3644"/>
          </a:xfrm>
        </p:grpSpPr>
        <p:grpSp>
          <p:nvGrpSpPr>
            <p:cNvPr id="2874" name="Group 756"/>
            <p:cNvGrpSpPr/>
            <p:nvPr/>
          </p:nvGrpSpPr>
          <p:grpSpPr>
            <a:xfrm>
              <a:off x="6" y="0"/>
              <a:ext cx="1418" cy="3644"/>
              <a:chOff x="6" y="0"/>
              <a:chExt cx="1418" cy="3644"/>
            </a:xfrm>
          </p:grpSpPr>
          <p:sp>
            <p:nvSpPr>
              <p:cNvPr id="2962" name="Freeform 757"/>
              <p:cNvSpPr/>
              <p:nvPr/>
            </p:nvSpPr>
            <p:spPr bwMode="auto">
              <a:xfrm>
                <a:off x="6" y="0"/>
                <a:ext cx="1418" cy="3644"/>
              </a:xfrm>
              <a:custGeom>
                <a:gdLst>
                  <a:gd name="T0" fmla="+- 0 1310 6"/>
                  <a:gd name="T1" fmla="*/ T0 w 1418"/>
                  <a:gd name="T2" fmla="*/ 0 h 3644"/>
                  <a:gd name="T3" fmla="+- 0 119 6"/>
                  <a:gd name="T4" fmla="*/ T3 w 1418"/>
                  <a:gd name="T5" fmla="*/ 0 h 3644"/>
                  <a:gd name="T6" fmla="+- 0 56 6"/>
                  <a:gd name="T7" fmla="*/ T6 w 1418"/>
                  <a:gd name="T8" fmla="*/ 20 h 3644"/>
                  <a:gd name="T9" fmla="+- 0 15 6"/>
                  <a:gd name="T10" fmla="*/ T9 w 1418"/>
                  <a:gd name="T11" fmla="*/ 69 h 3644"/>
                  <a:gd name="T12" fmla="+- 0 6 6"/>
                  <a:gd name="T13" fmla="*/ T12 w 1418"/>
                  <a:gd name="T14" fmla="*/ 3530 h 3644"/>
                  <a:gd name="T15" fmla="+- 0 8 6"/>
                  <a:gd name="T16" fmla="*/ T15 w 1418"/>
                  <a:gd name="T17" fmla="*/ 3553 h 3644"/>
                  <a:gd name="T18" fmla="+- 0 39 6"/>
                  <a:gd name="T19" fmla="*/ T18 w 1418"/>
                  <a:gd name="T20" fmla="*/ 3610 h 3644"/>
                  <a:gd name="T21" fmla="+- 0 96 6"/>
                  <a:gd name="T22" fmla="*/ T21 w 1418"/>
                  <a:gd name="T23" fmla="*/ 3641 h 3644"/>
                  <a:gd name="T24" fmla="+- 0 119 6"/>
                  <a:gd name="T25" fmla="*/ T24 w 1418"/>
                  <a:gd name="T26" fmla="*/ 3643 h 3644"/>
                  <a:gd name="T27" fmla="+- 0 1310 6"/>
                  <a:gd name="T28" fmla="*/ T27 w 1418"/>
                  <a:gd name="T29" fmla="*/ 3643 h 3644"/>
                  <a:gd name="T30" fmla="+- 0 1373 6"/>
                  <a:gd name="T31" fmla="*/ T30 w 1418"/>
                  <a:gd name="T32" fmla="*/ 3623 h 3644"/>
                  <a:gd name="T33" fmla="+- 0 1414 6"/>
                  <a:gd name="T34" fmla="*/ T33 w 1418"/>
                  <a:gd name="T35" fmla="*/ 3574 h 3644"/>
                  <a:gd name="T36" fmla="+- 0 1423 6"/>
                  <a:gd name="T37" fmla="*/ T36 w 1418"/>
                  <a:gd name="T38" fmla="*/ 113 h 3644"/>
                  <a:gd name="T39" fmla="+- 0 1421 6"/>
                  <a:gd name="T40" fmla="*/ T39 w 1418"/>
                  <a:gd name="T41" fmla="*/ 90 h 3644"/>
                  <a:gd name="T42" fmla="+- 0 1390 6"/>
                  <a:gd name="T43" fmla="*/ T42 w 1418"/>
                  <a:gd name="T44" fmla="*/ 33 h 3644"/>
                  <a:gd name="T45" fmla="+- 0 1332 6"/>
                  <a:gd name="T46" fmla="*/ T45 w 1418"/>
                  <a:gd name="T47" fmla="*/ 2 h 3644"/>
                  <a:gd name="T48" fmla="+- 0 1310 6"/>
                  <a:gd name="T49" fmla="*/ T48 w 1418"/>
                  <a:gd name="T50" fmla="*/ 0 h 3644"/>
                </a:gd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 ang="0">
                    <a:pos x="T31" y="T32"/>
                  </a:cxn>
                  <a:cxn ang="0">
                    <a:pos x="T34" y="T35"/>
                  </a:cxn>
                  <a:cxn ang="0">
                    <a:pos x="T37" y="T38"/>
                  </a:cxn>
                  <a:cxn ang="0">
                    <a:pos x="T40" y="T41"/>
                  </a:cxn>
                  <a:cxn ang="0">
                    <a:pos x="T43" y="T44"/>
                  </a:cxn>
                  <a:cxn ang="0">
                    <a:pos x="T46" y="T47"/>
                  </a:cxn>
                  <a:cxn ang="0">
                    <a:pos x="T49" y="T50"/>
                  </a:cxn>
                </a:cxnLst>
                <a:rect l="0" t="0" r="r" b="b"/>
                <a:pathLst>
                  <a:path w="1418" h="3644">
                    <a:moveTo>
                      <a:pt x="1304" y="0"/>
                    </a:moveTo>
                    <a:lnTo>
                      <a:pt x="113" y="0"/>
                    </a:lnTo>
                    <a:lnTo>
                      <a:pt x="50" y="20"/>
                    </a:lnTo>
                    <a:lnTo>
                      <a:pt x="9" y="69"/>
                    </a:lnTo>
                    <a:lnTo>
                      <a:pt x="0" y="3530"/>
                    </a:lnTo>
                    <a:lnTo>
                      <a:pt x="2" y="3553"/>
                    </a:lnTo>
                    <a:lnTo>
                      <a:pt x="33" y="3610"/>
                    </a:lnTo>
                    <a:lnTo>
                      <a:pt x="90" y="3641"/>
                    </a:lnTo>
                    <a:lnTo>
                      <a:pt x="113" y="3643"/>
                    </a:lnTo>
                    <a:lnTo>
                      <a:pt x="1304" y="3643"/>
                    </a:lnTo>
                    <a:lnTo>
                      <a:pt x="1367" y="3623"/>
                    </a:lnTo>
                    <a:lnTo>
                      <a:pt x="1408" y="3574"/>
                    </a:lnTo>
                    <a:lnTo>
                      <a:pt x="1417" y="113"/>
                    </a:lnTo>
                    <a:lnTo>
                      <a:pt x="1415" y="90"/>
                    </a:lnTo>
                    <a:lnTo>
                      <a:pt x="1384" y="33"/>
                    </a:lnTo>
                    <a:lnTo>
                      <a:pt x="1326" y="2"/>
                    </a:lnTo>
                    <a:lnTo>
                      <a:pt x="1304" y="0"/>
                    </a:lnTo>
                    <a:close/>
                  </a:path>
                </a:pathLst>
              </a:custGeom>
              <a:solidFill>
                <a:srgbClr val="FADC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75" name="Group 758"/>
            <p:cNvGrpSpPr/>
            <p:nvPr/>
          </p:nvGrpSpPr>
          <p:grpSpPr>
            <a:xfrm>
              <a:off x="6" y="497"/>
              <a:ext cx="1418" cy="2"/>
              <a:chOff x="6" y="497"/>
              <a:chExt cx="1418" cy="2"/>
            </a:xfrm>
          </p:grpSpPr>
          <p:sp>
            <p:nvSpPr>
              <p:cNvPr id="2960" name="Freeform 759"/>
              <p:cNvSpPr/>
              <p:nvPr/>
            </p:nvSpPr>
            <p:spPr bwMode="auto">
              <a:xfrm>
                <a:off x="6" y="49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961" name="Picture 760"/>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0" y="1003"/>
                <a:ext cx="1429" cy="323"/>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876" name="Group 761"/>
            <p:cNvGrpSpPr/>
            <p:nvPr/>
          </p:nvGrpSpPr>
          <p:grpSpPr>
            <a:xfrm>
              <a:off x="6" y="1720"/>
              <a:ext cx="1418" cy="2"/>
              <a:chOff x="6" y="1720"/>
              <a:chExt cx="1418" cy="2"/>
            </a:xfrm>
          </p:grpSpPr>
          <p:sp>
            <p:nvSpPr>
              <p:cNvPr id="2959" name="Freeform 762"/>
              <p:cNvSpPr/>
              <p:nvPr/>
            </p:nvSpPr>
            <p:spPr bwMode="auto">
              <a:xfrm>
                <a:off x="6" y="1720"/>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77" name="Group 763"/>
            <p:cNvGrpSpPr/>
            <p:nvPr/>
          </p:nvGrpSpPr>
          <p:grpSpPr>
            <a:xfrm>
              <a:off x="6" y="2112"/>
              <a:ext cx="1418" cy="2"/>
              <a:chOff x="6" y="2112"/>
              <a:chExt cx="1418" cy="2"/>
            </a:xfrm>
          </p:grpSpPr>
          <p:sp>
            <p:nvSpPr>
              <p:cNvPr id="2958" name="Freeform 764"/>
              <p:cNvSpPr/>
              <p:nvPr/>
            </p:nvSpPr>
            <p:spPr bwMode="auto">
              <a:xfrm>
                <a:off x="6" y="2112"/>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26">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78" name="Group 765"/>
            <p:cNvGrpSpPr/>
            <p:nvPr/>
          </p:nvGrpSpPr>
          <p:grpSpPr>
            <a:xfrm>
              <a:off x="6" y="2503"/>
              <a:ext cx="1418" cy="2"/>
              <a:chOff x="6" y="2503"/>
              <a:chExt cx="1418" cy="2"/>
            </a:xfrm>
          </p:grpSpPr>
          <p:sp>
            <p:nvSpPr>
              <p:cNvPr id="2957" name="Freeform 766"/>
              <p:cNvSpPr/>
              <p:nvPr/>
            </p:nvSpPr>
            <p:spPr bwMode="auto">
              <a:xfrm>
                <a:off x="6" y="2503"/>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201">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879" name="Group 767"/>
            <p:cNvGrpSpPr/>
            <p:nvPr/>
          </p:nvGrpSpPr>
          <p:grpSpPr>
            <a:xfrm>
              <a:off x="6" y="2927"/>
              <a:ext cx="1418" cy="2"/>
              <a:chOff x="6" y="2927"/>
              <a:chExt cx="1418" cy="2"/>
            </a:xfrm>
          </p:grpSpPr>
          <p:sp>
            <p:nvSpPr>
              <p:cNvPr id="2956" name="Freeform 768"/>
              <p:cNvSpPr/>
              <p:nvPr/>
            </p:nvSpPr>
            <p:spPr bwMode="auto">
              <a:xfrm>
                <a:off x="6" y="292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88">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56" name="Group 769"/>
            <p:cNvGrpSpPr/>
            <p:nvPr/>
          </p:nvGrpSpPr>
          <p:grpSpPr>
            <a:xfrm>
              <a:off x="6" y="3287"/>
              <a:ext cx="1418" cy="2"/>
              <a:chOff x="6" y="3287"/>
              <a:chExt cx="1418" cy="2"/>
            </a:xfrm>
          </p:grpSpPr>
          <p:sp>
            <p:nvSpPr>
              <p:cNvPr id="2955" name="Freeform 770"/>
              <p:cNvSpPr/>
              <p:nvPr/>
            </p:nvSpPr>
            <p:spPr bwMode="auto">
              <a:xfrm>
                <a:off x="6" y="3287"/>
                <a:ext cx="1418" cy="2"/>
              </a:xfrm>
              <a:custGeom>
                <a:gdLst>
                  <a:gd name="T0" fmla="+- 0 6 6"/>
                  <a:gd name="T1" fmla="*/ T0 w 1418"/>
                  <a:gd name="T2" fmla="+- 0 1423 6"/>
                  <a:gd name="T3" fmla="*/ T2 w 1418"/>
                </a:gdLst>
                <a:cxnLst>
                  <a:cxn ang="0">
                    <a:pos x="T1" y="0"/>
                  </a:cxn>
                  <a:cxn ang="0">
                    <a:pos x="T3" y="0"/>
                  </a:cxn>
                </a:cxnLst>
                <a:rect l="0" t="0" r="r" b="b"/>
                <a:pathLst>
                  <a:path w="1418">
                    <a:moveTo>
                      <a:pt x="0" y="0"/>
                    </a:moveTo>
                    <a:lnTo>
                      <a:pt x="1417" y="0"/>
                    </a:lnTo>
                  </a:path>
                </a:pathLst>
              </a:custGeom>
              <a:noFill/>
              <a:ln w="7163">
                <a:solidFill>
                  <a:srgbClr val="FFFFFF"/>
                </a:solidFill>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57" name="Group 771"/>
            <p:cNvGrpSpPr/>
            <p:nvPr/>
          </p:nvGrpSpPr>
          <p:grpSpPr>
            <a:xfrm>
              <a:off x="84" y="2626"/>
              <a:ext cx="170" cy="168"/>
              <a:chOff x="84" y="2626"/>
              <a:chExt cx="170" cy="168"/>
            </a:xfrm>
          </p:grpSpPr>
          <p:sp>
            <p:nvSpPr>
              <p:cNvPr id="2714" name="Freeform 772"/>
              <p:cNvSpPr/>
              <p:nvPr/>
            </p:nvSpPr>
            <p:spPr bwMode="auto">
              <a:xfrm>
                <a:off x="84" y="2626"/>
                <a:ext cx="170" cy="168"/>
              </a:xfrm>
              <a:custGeom>
                <a:gdLst>
                  <a:gd name="T0" fmla="+- 0 129 84"/>
                  <a:gd name="T1" fmla="*/ T0 w 170"/>
                  <a:gd name="T2" fmla="+- 0 2711 2626"/>
                  <a:gd name="T3" fmla="*/ 2711 h 168"/>
                  <a:gd name="T4" fmla="+- 0 119 84"/>
                  <a:gd name="T5" fmla="*/ T4 w 170"/>
                  <a:gd name="T6" fmla="+- 0 2711 2626"/>
                  <a:gd name="T7" fmla="*/ 2711 h 168"/>
                  <a:gd name="T8" fmla="+- 0 119 84"/>
                  <a:gd name="T9" fmla="*/ T8 w 170"/>
                  <a:gd name="T10" fmla="+- 0 2770 2626"/>
                  <a:gd name="T11" fmla="*/ 2770 h 168"/>
                  <a:gd name="T12" fmla="+- 0 118 84"/>
                  <a:gd name="T13" fmla="*/ T12 w 170"/>
                  <a:gd name="T14" fmla="+- 0 2794 2626"/>
                  <a:gd name="T15" fmla="*/ 2794 h 168"/>
                  <a:gd name="T16" fmla="+- 0 123 84"/>
                  <a:gd name="T17" fmla="*/ T16 w 170"/>
                  <a:gd name="T18" fmla="+- 0 2792 2626"/>
                  <a:gd name="T19" fmla="*/ 2792 h 168"/>
                  <a:gd name="T20" fmla="+- 0 127 84"/>
                  <a:gd name="T21" fmla="*/ T20 w 170"/>
                  <a:gd name="T22" fmla="+- 0 2790 2626"/>
                  <a:gd name="T23" fmla="*/ 2790 h 168"/>
                  <a:gd name="T24" fmla="+- 0 130 84"/>
                  <a:gd name="T25" fmla="*/ T24 w 170"/>
                  <a:gd name="T26" fmla="+- 0 2788 2626"/>
                  <a:gd name="T27" fmla="*/ 2788 h 168"/>
                  <a:gd name="T28" fmla="+- 0 129 84"/>
                  <a:gd name="T29" fmla="*/ T28 w 170"/>
                  <a:gd name="T30" fmla="+- 0 2770 2626"/>
                  <a:gd name="T31" fmla="*/ 2770 h 168"/>
                  <a:gd name="T32" fmla="+- 0 129 84"/>
                  <a:gd name="T33" fmla="*/ T32 w 170"/>
                  <a:gd name="T34" fmla="+- 0 2711 2626"/>
                  <a:gd name="T35" fmla="*/ 2711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68">
                    <a:moveTo>
                      <a:pt x="45" y="85"/>
                    </a:moveTo>
                    <a:lnTo>
                      <a:pt x="35" y="85"/>
                    </a:lnTo>
                    <a:lnTo>
                      <a:pt x="35" y="144"/>
                    </a:lnTo>
                    <a:lnTo>
                      <a:pt x="34" y="168"/>
                    </a:lnTo>
                    <a:lnTo>
                      <a:pt x="39" y="166"/>
                    </a:lnTo>
                    <a:lnTo>
                      <a:pt x="43" y="164"/>
                    </a:lnTo>
                    <a:lnTo>
                      <a:pt x="46" y="162"/>
                    </a:lnTo>
                    <a:lnTo>
                      <a:pt x="45" y="144"/>
                    </a:lnTo>
                    <a:lnTo>
                      <a:pt x="45" y="8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5" name="Freeform 773"/>
              <p:cNvSpPr/>
              <p:nvPr/>
            </p:nvSpPr>
            <p:spPr bwMode="auto">
              <a:xfrm>
                <a:off x="84" y="2626"/>
                <a:ext cx="170" cy="168"/>
              </a:xfrm>
              <a:custGeom>
                <a:gdLst>
                  <a:gd name="T0" fmla="+- 0 152 84"/>
                  <a:gd name="T1" fmla="*/ T0 w 170"/>
                  <a:gd name="T2" fmla="+- 0 2669 2626"/>
                  <a:gd name="T3" fmla="*/ 2669 h 168"/>
                  <a:gd name="T4" fmla="+- 0 134 84"/>
                  <a:gd name="T5" fmla="*/ T4 w 170"/>
                  <a:gd name="T6" fmla="+- 0 2669 2626"/>
                  <a:gd name="T7" fmla="*/ 2669 h 168"/>
                  <a:gd name="T8" fmla="+- 0 133 84"/>
                  <a:gd name="T9" fmla="*/ T8 w 170"/>
                  <a:gd name="T10" fmla="+- 0 2671 2626"/>
                  <a:gd name="T11" fmla="*/ 2671 h 168"/>
                  <a:gd name="T12" fmla="+- 0 125 84"/>
                  <a:gd name="T13" fmla="*/ T12 w 170"/>
                  <a:gd name="T14" fmla="+- 0 2688 2626"/>
                  <a:gd name="T15" fmla="*/ 2688 h 168"/>
                  <a:gd name="T16" fmla="+- 0 122 84"/>
                  <a:gd name="T17" fmla="*/ T16 w 170"/>
                  <a:gd name="T18" fmla="+- 0 2693 2626"/>
                  <a:gd name="T19" fmla="*/ 2693 h 168"/>
                  <a:gd name="T20" fmla="+- 0 84 84"/>
                  <a:gd name="T21" fmla="*/ T20 w 170"/>
                  <a:gd name="T22" fmla="+- 0 2740 2626"/>
                  <a:gd name="T23" fmla="*/ 2740 h 168"/>
                  <a:gd name="T24" fmla="+- 0 89 84"/>
                  <a:gd name="T25" fmla="*/ T24 w 170"/>
                  <a:gd name="T26" fmla="+- 0 2740 2626"/>
                  <a:gd name="T27" fmla="*/ 2740 h 168"/>
                  <a:gd name="T28" fmla="+- 0 103 84"/>
                  <a:gd name="T29" fmla="*/ T28 w 170"/>
                  <a:gd name="T30" fmla="+- 0 2727 2626"/>
                  <a:gd name="T31" fmla="*/ 2727 h 168"/>
                  <a:gd name="T32" fmla="+- 0 119 84"/>
                  <a:gd name="T33" fmla="*/ T32 w 170"/>
                  <a:gd name="T34" fmla="+- 0 2711 2626"/>
                  <a:gd name="T35" fmla="*/ 2711 h 168"/>
                  <a:gd name="T36" fmla="+- 0 129 84"/>
                  <a:gd name="T37" fmla="*/ T36 w 170"/>
                  <a:gd name="T38" fmla="+- 0 2711 2626"/>
                  <a:gd name="T39" fmla="*/ 2711 h 168"/>
                  <a:gd name="T40" fmla="+- 0 129 84"/>
                  <a:gd name="T41" fmla="*/ T40 w 170"/>
                  <a:gd name="T42" fmla="+- 0 2702 2626"/>
                  <a:gd name="T43" fmla="*/ 2702 h 168"/>
                  <a:gd name="T44" fmla="+- 0 137 84"/>
                  <a:gd name="T45" fmla="*/ T44 w 170"/>
                  <a:gd name="T46" fmla="+- 0 2702 2626"/>
                  <a:gd name="T47" fmla="*/ 2702 h 168"/>
                  <a:gd name="T48" fmla="+- 0 129 84"/>
                  <a:gd name="T49" fmla="*/ T48 w 170"/>
                  <a:gd name="T50" fmla="+- 0 2698 2626"/>
                  <a:gd name="T51" fmla="*/ 2698 h 168"/>
                  <a:gd name="T52" fmla="+- 0 133 84"/>
                  <a:gd name="T53" fmla="*/ T52 w 170"/>
                  <a:gd name="T54" fmla="+- 0 2691 2626"/>
                  <a:gd name="T55" fmla="*/ 2691 h 168"/>
                  <a:gd name="T56" fmla="+- 0 138 84"/>
                  <a:gd name="T57" fmla="*/ T56 w 170"/>
                  <a:gd name="T58" fmla="+- 0 2683 2626"/>
                  <a:gd name="T59" fmla="*/ 2683 h 168"/>
                  <a:gd name="T60" fmla="+- 0 145 84"/>
                  <a:gd name="T61" fmla="*/ T60 w 170"/>
                  <a:gd name="T62" fmla="+- 0 2673 2626"/>
                  <a:gd name="T63" fmla="*/ 2673 h 168"/>
                  <a:gd name="T64" fmla="+- 0 152 84"/>
                  <a:gd name="T65" fmla="*/ T64 w 170"/>
                  <a:gd name="T66" fmla="+- 0 2669 2626"/>
                  <a:gd name="T67" fmla="*/ 2669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70" h="168">
                    <a:moveTo>
                      <a:pt x="68" y="43"/>
                    </a:moveTo>
                    <a:lnTo>
                      <a:pt x="50" y="43"/>
                    </a:lnTo>
                    <a:lnTo>
                      <a:pt x="49" y="45"/>
                    </a:lnTo>
                    <a:lnTo>
                      <a:pt x="41" y="62"/>
                    </a:lnTo>
                    <a:lnTo>
                      <a:pt x="38" y="67"/>
                    </a:lnTo>
                    <a:lnTo>
                      <a:pt x="0" y="114"/>
                    </a:lnTo>
                    <a:lnTo>
                      <a:pt x="5" y="114"/>
                    </a:lnTo>
                    <a:lnTo>
                      <a:pt x="19" y="101"/>
                    </a:lnTo>
                    <a:lnTo>
                      <a:pt x="35" y="85"/>
                    </a:lnTo>
                    <a:lnTo>
                      <a:pt x="45" y="85"/>
                    </a:lnTo>
                    <a:lnTo>
                      <a:pt x="45" y="76"/>
                    </a:lnTo>
                    <a:lnTo>
                      <a:pt x="53" y="76"/>
                    </a:lnTo>
                    <a:lnTo>
                      <a:pt x="45" y="72"/>
                    </a:lnTo>
                    <a:lnTo>
                      <a:pt x="49" y="65"/>
                    </a:lnTo>
                    <a:lnTo>
                      <a:pt x="54" y="57"/>
                    </a:lnTo>
                    <a:lnTo>
                      <a:pt x="61" y="47"/>
                    </a:lnTo>
                    <a:lnTo>
                      <a:pt x="68" y="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6" name="Freeform 774"/>
              <p:cNvSpPr/>
              <p:nvPr/>
            </p:nvSpPr>
            <p:spPr bwMode="auto">
              <a:xfrm>
                <a:off x="84" y="2626"/>
                <a:ext cx="170" cy="168"/>
              </a:xfrm>
              <a:custGeom>
                <a:gdLst>
                  <a:gd name="T0" fmla="+- 0 137 84"/>
                  <a:gd name="T1" fmla="*/ T0 w 170"/>
                  <a:gd name="T2" fmla="+- 0 2702 2626"/>
                  <a:gd name="T3" fmla="*/ 2702 h 168"/>
                  <a:gd name="T4" fmla="+- 0 129 84"/>
                  <a:gd name="T5" fmla="*/ T4 w 170"/>
                  <a:gd name="T6" fmla="+- 0 2702 2626"/>
                  <a:gd name="T7" fmla="*/ 2702 h 168"/>
                  <a:gd name="T8" fmla="+- 0 134 84"/>
                  <a:gd name="T9" fmla="*/ T8 w 170"/>
                  <a:gd name="T10" fmla="+- 0 2707 2626"/>
                  <a:gd name="T11" fmla="*/ 2707 h 168"/>
                  <a:gd name="T12" fmla="+- 0 138 84"/>
                  <a:gd name="T13" fmla="*/ T12 w 170"/>
                  <a:gd name="T14" fmla="+- 0 2711 2626"/>
                  <a:gd name="T15" fmla="*/ 2711 h 168"/>
                  <a:gd name="T16" fmla="+- 0 141 84"/>
                  <a:gd name="T17" fmla="*/ T16 w 170"/>
                  <a:gd name="T18" fmla="+- 0 2719 2626"/>
                  <a:gd name="T19" fmla="*/ 2719 h 168"/>
                  <a:gd name="T20" fmla="+- 0 141 84"/>
                  <a:gd name="T21" fmla="*/ T20 w 170"/>
                  <a:gd name="T22" fmla="+- 0 2721 2626"/>
                  <a:gd name="T23" fmla="*/ 2721 h 168"/>
                  <a:gd name="T24" fmla="+- 0 142 84"/>
                  <a:gd name="T25" fmla="*/ T24 w 170"/>
                  <a:gd name="T26" fmla="+- 0 2722 2626"/>
                  <a:gd name="T27" fmla="*/ 2722 h 168"/>
                  <a:gd name="T28" fmla="+- 0 144 84"/>
                  <a:gd name="T29" fmla="*/ T28 w 170"/>
                  <a:gd name="T30" fmla="+- 0 2724 2626"/>
                  <a:gd name="T31" fmla="*/ 2724 h 168"/>
                  <a:gd name="T32" fmla="+- 0 145 84"/>
                  <a:gd name="T33" fmla="*/ T32 w 170"/>
                  <a:gd name="T34" fmla="+- 0 2725 2626"/>
                  <a:gd name="T35" fmla="*/ 2725 h 168"/>
                  <a:gd name="T36" fmla="+- 0 149 84"/>
                  <a:gd name="T37" fmla="*/ T36 w 170"/>
                  <a:gd name="T38" fmla="+- 0 2721 2626"/>
                  <a:gd name="T39" fmla="*/ 2721 h 168"/>
                  <a:gd name="T40" fmla="+- 0 150 84"/>
                  <a:gd name="T41" fmla="*/ T40 w 170"/>
                  <a:gd name="T42" fmla="+- 0 2719 2626"/>
                  <a:gd name="T43" fmla="*/ 2719 h 168"/>
                  <a:gd name="T44" fmla="+- 0 150 84"/>
                  <a:gd name="T45" fmla="*/ T44 w 170"/>
                  <a:gd name="T46" fmla="+- 0 2713 2626"/>
                  <a:gd name="T47" fmla="*/ 2713 h 168"/>
                  <a:gd name="T48" fmla="+- 0 150 84"/>
                  <a:gd name="T49" fmla="*/ T48 w 170"/>
                  <a:gd name="T50" fmla="+- 0 2711 2626"/>
                  <a:gd name="T51" fmla="*/ 2711 h 168"/>
                  <a:gd name="T52" fmla="+- 0 147 84"/>
                  <a:gd name="T53" fmla="*/ T52 w 170"/>
                  <a:gd name="T54" fmla="+- 0 2707 2626"/>
                  <a:gd name="T55" fmla="*/ 2707 h 168"/>
                  <a:gd name="T56" fmla="+- 0 140 84"/>
                  <a:gd name="T57" fmla="*/ T56 w 170"/>
                  <a:gd name="T58" fmla="+- 0 2704 2626"/>
                  <a:gd name="T59" fmla="*/ 2704 h 168"/>
                  <a:gd name="T60" fmla="+- 0 137 84"/>
                  <a:gd name="T61" fmla="*/ T60 w 170"/>
                  <a:gd name="T62" fmla="+- 0 2702 2626"/>
                  <a:gd name="T63" fmla="*/ 270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68">
                    <a:moveTo>
                      <a:pt x="53" y="76"/>
                    </a:moveTo>
                    <a:lnTo>
                      <a:pt x="45" y="76"/>
                    </a:lnTo>
                    <a:lnTo>
                      <a:pt x="50" y="81"/>
                    </a:lnTo>
                    <a:lnTo>
                      <a:pt x="54" y="85"/>
                    </a:lnTo>
                    <a:lnTo>
                      <a:pt x="57" y="93"/>
                    </a:lnTo>
                    <a:lnTo>
                      <a:pt x="57" y="95"/>
                    </a:lnTo>
                    <a:lnTo>
                      <a:pt x="58" y="96"/>
                    </a:lnTo>
                    <a:lnTo>
                      <a:pt x="60" y="98"/>
                    </a:lnTo>
                    <a:lnTo>
                      <a:pt x="61" y="99"/>
                    </a:lnTo>
                    <a:lnTo>
                      <a:pt x="65" y="95"/>
                    </a:lnTo>
                    <a:lnTo>
                      <a:pt x="66" y="93"/>
                    </a:lnTo>
                    <a:lnTo>
                      <a:pt x="66" y="87"/>
                    </a:lnTo>
                    <a:lnTo>
                      <a:pt x="66" y="85"/>
                    </a:lnTo>
                    <a:lnTo>
                      <a:pt x="63" y="81"/>
                    </a:lnTo>
                    <a:lnTo>
                      <a:pt x="56" y="78"/>
                    </a:lnTo>
                    <a:lnTo>
                      <a:pt x="53" y="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7" name="Freeform 775"/>
              <p:cNvSpPr/>
              <p:nvPr/>
            </p:nvSpPr>
            <p:spPr bwMode="auto">
              <a:xfrm>
                <a:off x="84" y="2626"/>
                <a:ext cx="170" cy="168"/>
              </a:xfrm>
              <a:custGeom>
                <a:gdLst>
                  <a:gd name="T0" fmla="+- 0 140 84"/>
                  <a:gd name="T1" fmla="*/ T0 w 170"/>
                  <a:gd name="T2" fmla="+- 0 2657 2626"/>
                  <a:gd name="T3" fmla="*/ 2657 h 168"/>
                  <a:gd name="T4" fmla="+- 0 134 84"/>
                  <a:gd name="T5" fmla="*/ T4 w 170"/>
                  <a:gd name="T6" fmla="+- 0 2665 2626"/>
                  <a:gd name="T7" fmla="*/ 2665 h 168"/>
                  <a:gd name="T8" fmla="+- 0 89 84"/>
                  <a:gd name="T9" fmla="*/ T8 w 170"/>
                  <a:gd name="T10" fmla="+- 0 2665 2626"/>
                  <a:gd name="T11" fmla="*/ 2665 h 168"/>
                  <a:gd name="T12" fmla="+- 0 95 84"/>
                  <a:gd name="T13" fmla="*/ T12 w 170"/>
                  <a:gd name="T14" fmla="+- 0 2672 2626"/>
                  <a:gd name="T15" fmla="*/ 2672 h 168"/>
                  <a:gd name="T16" fmla="+- 0 99 84"/>
                  <a:gd name="T17" fmla="*/ T16 w 170"/>
                  <a:gd name="T18" fmla="+- 0 2670 2626"/>
                  <a:gd name="T19" fmla="*/ 2670 h 168"/>
                  <a:gd name="T20" fmla="+- 0 104 84"/>
                  <a:gd name="T21" fmla="*/ T20 w 170"/>
                  <a:gd name="T22" fmla="+- 0 2669 2626"/>
                  <a:gd name="T23" fmla="*/ 2669 h 168"/>
                  <a:gd name="T24" fmla="+- 0 152 84"/>
                  <a:gd name="T25" fmla="*/ T24 w 170"/>
                  <a:gd name="T26" fmla="+- 0 2669 2626"/>
                  <a:gd name="T27" fmla="*/ 2669 h 168"/>
                  <a:gd name="T28" fmla="+- 0 152 84"/>
                  <a:gd name="T29" fmla="*/ T28 w 170"/>
                  <a:gd name="T30" fmla="+- 0 2669 2626"/>
                  <a:gd name="T31" fmla="*/ 2669 h 168"/>
                  <a:gd name="T32" fmla="+- 0 153 84"/>
                  <a:gd name="T33" fmla="*/ T32 w 170"/>
                  <a:gd name="T34" fmla="+- 0 2669 2626"/>
                  <a:gd name="T35" fmla="*/ 2669 h 168"/>
                  <a:gd name="T36" fmla="+- 0 154 84"/>
                  <a:gd name="T37" fmla="*/ T36 w 170"/>
                  <a:gd name="T38" fmla="+- 0 2668 2626"/>
                  <a:gd name="T39" fmla="*/ 2668 h 168"/>
                  <a:gd name="T40" fmla="+- 0 154 84"/>
                  <a:gd name="T41" fmla="*/ T40 w 170"/>
                  <a:gd name="T42" fmla="+- 0 2668 2626"/>
                  <a:gd name="T43" fmla="*/ 2668 h 168"/>
                  <a:gd name="T44" fmla="+- 0 153 84"/>
                  <a:gd name="T45" fmla="*/ T44 w 170"/>
                  <a:gd name="T46" fmla="+- 0 2667 2626"/>
                  <a:gd name="T47" fmla="*/ 2667 h 168"/>
                  <a:gd name="T48" fmla="+- 0 140 84"/>
                  <a:gd name="T49" fmla="*/ T48 w 170"/>
                  <a:gd name="T50" fmla="+- 0 2657 2626"/>
                  <a:gd name="T51" fmla="*/ 265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68">
                    <a:moveTo>
                      <a:pt x="56" y="31"/>
                    </a:moveTo>
                    <a:lnTo>
                      <a:pt x="50" y="39"/>
                    </a:lnTo>
                    <a:lnTo>
                      <a:pt x="5" y="39"/>
                    </a:lnTo>
                    <a:lnTo>
                      <a:pt x="11" y="46"/>
                    </a:lnTo>
                    <a:lnTo>
                      <a:pt x="15" y="44"/>
                    </a:lnTo>
                    <a:lnTo>
                      <a:pt x="20" y="43"/>
                    </a:lnTo>
                    <a:lnTo>
                      <a:pt x="68" y="43"/>
                    </a:lnTo>
                    <a:lnTo>
                      <a:pt x="69" y="43"/>
                    </a:lnTo>
                    <a:lnTo>
                      <a:pt x="70" y="42"/>
                    </a:lnTo>
                    <a:lnTo>
                      <a:pt x="69" y="41"/>
                    </a:lnTo>
                    <a:lnTo>
                      <a:pt x="56"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8" name="Freeform 776"/>
              <p:cNvSpPr/>
              <p:nvPr/>
            </p:nvSpPr>
            <p:spPr bwMode="auto">
              <a:xfrm>
                <a:off x="84" y="2626"/>
                <a:ext cx="170" cy="168"/>
              </a:xfrm>
              <a:custGeom>
                <a:gdLst>
                  <a:gd name="T0" fmla="+- 0 115 84"/>
                  <a:gd name="T1" fmla="*/ T0 w 170"/>
                  <a:gd name="T2" fmla="+- 0 2626 2626"/>
                  <a:gd name="T3" fmla="*/ 2626 h 168"/>
                  <a:gd name="T4" fmla="+- 0 113 84"/>
                  <a:gd name="T5" fmla="*/ T4 w 170"/>
                  <a:gd name="T6" fmla="+- 0 2628 2626"/>
                  <a:gd name="T7" fmla="*/ 2628 h 168"/>
                  <a:gd name="T8" fmla="+- 0 116 84"/>
                  <a:gd name="T9" fmla="*/ T8 w 170"/>
                  <a:gd name="T10" fmla="+- 0 2632 2626"/>
                  <a:gd name="T11" fmla="*/ 2632 h 168"/>
                  <a:gd name="T12" fmla="+- 0 119 84"/>
                  <a:gd name="T13" fmla="*/ T12 w 170"/>
                  <a:gd name="T14" fmla="+- 0 2635 2626"/>
                  <a:gd name="T15" fmla="*/ 2635 h 168"/>
                  <a:gd name="T16" fmla="+- 0 120 84"/>
                  <a:gd name="T17" fmla="*/ T16 w 170"/>
                  <a:gd name="T18" fmla="+- 0 2639 2626"/>
                  <a:gd name="T19" fmla="*/ 2639 h 168"/>
                  <a:gd name="T20" fmla="+- 0 122 84"/>
                  <a:gd name="T21" fmla="*/ T20 w 170"/>
                  <a:gd name="T22" fmla="+- 0 2642 2626"/>
                  <a:gd name="T23" fmla="*/ 2642 h 168"/>
                  <a:gd name="T24" fmla="+- 0 123 84"/>
                  <a:gd name="T25" fmla="*/ T24 w 170"/>
                  <a:gd name="T26" fmla="+- 0 2646 2626"/>
                  <a:gd name="T27" fmla="*/ 2646 h 168"/>
                  <a:gd name="T28" fmla="+- 0 125 84"/>
                  <a:gd name="T29" fmla="*/ T28 w 170"/>
                  <a:gd name="T30" fmla="+- 0 2653 2626"/>
                  <a:gd name="T31" fmla="*/ 2653 h 168"/>
                  <a:gd name="T32" fmla="+- 0 125 84"/>
                  <a:gd name="T33" fmla="*/ T32 w 170"/>
                  <a:gd name="T34" fmla="+- 0 2655 2626"/>
                  <a:gd name="T35" fmla="*/ 2655 h 168"/>
                  <a:gd name="T36" fmla="+- 0 126 84"/>
                  <a:gd name="T37" fmla="*/ T36 w 170"/>
                  <a:gd name="T38" fmla="+- 0 2656 2626"/>
                  <a:gd name="T39" fmla="*/ 2656 h 168"/>
                  <a:gd name="T40" fmla="+- 0 127 84"/>
                  <a:gd name="T41" fmla="*/ T40 w 170"/>
                  <a:gd name="T42" fmla="+- 0 2656 2626"/>
                  <a:gd name="T43" fmla="*/ 2656 h 168"/>
                  <a:gd name="T44" fmla="+- 0 128 84"/>
                  <a:gd name="T45" fmla="*/ T44 w 170"/>
                  <a:gd name="T46" fmla="+- 0 2657 2626"/>
                  <a:gd name="T47" fmla="*/ 2657 h 168"/>
                  <a:gd name="T48" fmla="+- 0 130 84"/>
                  <a:gd name="T49" fmla="*/ T48 w 170"/>
                  <a:gd name="T50" fmla="+- 0 2656 2626"/>
                  <a:gd name="T51" fmla="*/ 2656 h 168"/>
                  <a:gd name="T52" fmla="+- 0 136 84"/>
                  <a:gd name="T53" fmla="*/ T52 w 170"/>
                  <a:gd name="T54" fmla="+- 0 2644 2626"/>
                  <a:gd name="T55" fmla="*/ 2644 h 168"/>
                  <a:gd name="T56" fmla="+- 0 135 84"/>
                  <a:gd name="T57" fmla="*/ T56 w 170"/>
                  <a:gd name="T58" fmla="+- 0 2643 2626"/>
                  <a:gd name="T59" fmla="*/ 2643 h 168"/>
                  <a:gd name="T60" fmla="+- 0 134 84"/>
                  <a:gd name="T61" fmla="*/ T60 w 170"/>
                  <a:gd name="T62" fmla="+- 0 2640 2626"/>
                  <a:gd name="T63" fmla="*/ 2640 h 168"/>
                  <a:gd name="T64" fmla="+- 0 127 84"/>
                  <a:gd name="T65" fmla="*/ T64 w 170"/>
                  <a:gd name="T66" fmla="+- 0 2635 2626"/>
                  <a:gd name="T67" fmla="*/ 2635 h 168"/>
                  <a:gd name="T68" fmla="+- 0 115 84"/>
                  <a:gd name="T69" fmla="*/ T68 w 170"/>
                  <a:gd name="T70" fmla="+- 0 2626 2626"/>
                  <a:gd name="T71" fmla="*/ 2626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70" h="168">
                    <a:moveTo>
                      <a:pt x="31" y="0"/>
                    </a:moveTo>
                    <a:lnTo>
                      <a:pt x="29" y="2"/>
                    </a:lnTo>
                    <a:lnTo>
                      <a:pt x="32" y="6"/>
                    </a:lnTo>
                    <a:lnTo>
                      <a:pt x="35" y="9"/>
                    </a:lnTo>
                    <a:lnTo>
                      <a:pt x="36" y="13"/>
                    </a:lnTo>
                    <a:lnTo>
                      <a:pt x="38" y="16"/>
                    </a:lnTo>
                    <a:lnTo>
                      <a:pt x="39" y="20"/>
                    </a:lnTo>
                    <a:lnTo>
                      <a:pt x="41" y="27"/>
                    </a:lnTo>
                    <a:lnTo>
                      <a:pt x="41" y="29"/>
                    </a:lnTo>
                    <a:lnTo>
                      <a:pt x="42" y="30"/>
                    </a:lnTo>
                    <a:lnTo>
                      <a:pt x="43" y="30"/>
                    </a:lnTo>
                    <a:lnTo>
                      <a:pt x="44" y="31"/>
                    </a:lnTo>
                    <a:lnTo>
                      <a:pt x="46" y="30"/>
                    </a:lnTo>
                    <a:lnTo>
                      <a:pt x="52" y="18"/>
                    </a:lnTo>
                    <a:lnTo>
                      <a:pt x="51" y="17"/>
                    </a:lnTo>
                    <a:lnTo>
                      <a:pt x="50" y="14"/>
                    </a:lnTo>
                    <a:lnTo>
                      <a:pt x="43" y="9"/>
                    </a:lnTo>
                    <a:lnTo>
                      <a:pt x="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4" name="Freeform 777"/>
              <p:cNvSpPr/>
              <p:nvPr/>
            </p:nvSpPr>
            <p:spPr bwMode="auto">
              <a:xfrm>
                <a:off x="84" y="2626"/>
                <a:ext cx="170" cy="168"/>
              </a:xfrm>
              <a:custGeom>
                <a:gdLst>
                  <a:gd name="T0" fmla="+- 0 240 84"/>
                  <a:gd name="T1" fmla="*/ T0 w 170"/>
                  <a:gd name="T2" fmla="+- 0 2630 2626"/>
                  <a:gd name="T3" fmla="*/ 2630 h 168"/>
                  <a:gd name="T4" fmla="+- 0 231 84"/>
                  <a:gd name="T5" fmla="*/ T4 w 170"/>
                  <a:gd name="T6" fmla="+- 0 2641 2626"/>
                  <a:gd name="T7" fmla="*/ 2641 h 168"/>
                  <a:gd name="T8" fmla="+- 0 151 84"/>
                  <a:gd name="T9" fmla="*/ T8 w 170"/>
                  <a:gd name="T10" fmla="+- 0 2641 2626"/>
                  <a:gd name="T11" fmla="*/ 2641 h 168"/>
                  <a:gd name="T12" fmla="+- 0 157 84"/>
                  <a:gd name="T13" fmla="*/ T12 w 170"/>
                  <a:gd name="T14" fmla="+- 0 2648 2626"/>
                  <a:gd name="T15" fmla="*/ 2648 h 168"/>
                  <a:gd name="T16" fmla="+- 0 161 84"/>
                  <a:gd name="T17" fmla="*/ T16 w 170"/>
                  <a:gd name="T18" fmla="+- 0 2647 2626"/>
                  <a:gd name="T19" fmla="*/ 2647 h 168"/>
                  <a:gd name="T20" fmla="+- 0 166 84"/>
                  <a:gd name="T21" fmla="*/ T20 w 170"/>
                  <a:gd name="T22" fmla="+- 0 2647 2626"/>
                  <a:gd name="T23" fmla="*/ 2647 h 168"/>
                  <a:gd name="T24" fmla="+- 0 170 84"/>
                  <a:gd name="T25" fmla="*/ T24 w 170"/>
                  <a:gd name="T26" fmla="+- 0 2646 2626"/>
                  <a:gd name="T27" fmla="*/ 2646 h 168"/>
                  <a:gd name="T28" fmla="+- 0 253 84"/>
                  <a:gd name="T29" fmla="*/ T28 w 170"/>
                  <a:gd name="T30" fmla="+- 0 2646 2626"/>
                  <a:gd name="T31" fmla="*/ 2646 h 168"/>
                  <a:gd name="T32" fmla="+- 0 254 84"/>
                  <a:gd name="T33" fmla="*/ T32 w 170"/>
                  <a:gd name="T34" fmla="+- 0 2646 2626"/>
                  <a:gd name="T35" fmla="*/ 2646 h 168"/>
                  <a:gd name="T36" fmla="+- 0 254 84"/>
                  <a:gd name="T37" fmla="*/ T36 w 170"/>
                  <a:gd name="T38" fmla="+- 0 2645 2626"/>
                  <a:gd name="T39" fmla="*/ 2645 h 168"/>
                  <a:gd name="T40" fmla="+- 0 254 84"/>
                  <a:gd name="T41" fmla="*/ T40 w 170"/>
                  <a:gd name="T42" fmla="+- 0 2644 2626"/>
                  <a:gd name="T43" fmla="*/ 2644 h 168"/>
                  <a:gd name="T44" fmla="+- 0 252 84"/>
                  <a:gd name="T45" fmla="*/ T44 w 170"/>
                  <a:gd name="T46" fmla="+- 0 2642 2626"/>
                  <a:gd name="T47" fmla="*/ 2642 h 168"/>
                  <a:gd name="T48" fmla="+- 0 240 84"/>
                  <a:gd name="T49" fmla="*/ T48 w 170"/>
                  <a:gd name="T50" fmla="+- 0 2630 2626"/>
                  <a:gd name="T51" fmla="*/ 2630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68">
                    <a:moveTo>
                      <a:pt x="156" y="4"/>
                    </a:moveTo>
                    <a:lnTo>
                      <a:pt x="147" y="15"/>
                    </a:lnTo>
                    <a:lnTo>
                      <a:pt x="67" y="15"/>
                    </a:lnTo>
                    <a:lnTo>
                      <a:pt x="73" y="22"/>
                    </a:lnTo>
                    <a:lnTo>
                      <a:pt x="77" y="21"/>
                    </a:lnTo>
                    <a:lnTo>
                      <a:pt x="82" y="21"/>
                    </a:lnTo>
                    <a:lnTo>
                      <a:pt x="86" y="20"/>
                    </a:lnTo>
                    <a:lnTo>
                      <a:pt x="169" y="20"/>
                    </a:lnTo>
                    <a:lnTo>
                      <a:pt x="170" y="20"/>
                    </a:lnTo>
                    <a:lnTo>
                      <a:pt x="170" y="19"/>
                    </a:lnTo>
                    <a:lnTo>
                      <a:pt x="170" y="18"/>
                    </a:lnTo>
                    <a:lnTo>
                      <a:pt x="168" y="16"/>
                    </a:lnTo>
                    <a:lnTo>
                      <a:pt x="156" y="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5" name="Freeform 778"/>
              <p:cNvSpPr/>
              <p:nvPr/>
            </p:nvSpPr>
            <p:spPr bwMode="auto">
              <a:xfrm>
                <a:off x="84" y="2626"/>
                <a:ext cx="170" cy="168"/>
              </a:xfrm>
              <a:custGeom>
                <a:gdLst>
                  <a:gd name="T0" fmla="+- 0 237 84"/>
                  <a:gd name="T1" fmla="*/ T0 w 170"/>
                  <a:gd name="T2" fmla="+- 0 2705 2626"/>
                  <a:gd name="T3" fmla="*/ 2705 h 168"/>
                  <a:gd name="T4" fmla="+- 0 231 84"/>
                  <a:gd name="T5" fmla="*/ T4 w 170"/>
                  <a:gd name="T6" fmla="+- 0 2713 2626"/>
                  <a:gd name="T7" fmla="*/ 2713 h 168"/>
                  <a:gd name="T8" fmla="+- 0 156 84"/>
                  <a:gd name="T9" fmla="*/ T8 w 170"/>
                  <a:gd name="T10" fmla="+- 0 2713 2626"/>
                  <a:gd name="T11" fmla="*/ 2713 h 168"/>
                  <a:gd name="T12" fmla="+- 0 156 84"/>
                  <a:gd name="T13" fmla="*/ T12 w 170"/>
                  <a:gd name="T14" fmla="+- 0 2721 2626"/>
                  <a:gd name="T15" fmla="*/ 2721 h 168"/>
                  <a:gd name="T16" fmla="+- 0 156 84"/>
                  <a:gd name="T17" fmla="*/ T16 w 170"/>
                  <a:gd name="T18" fmla="+- 0 2776 2626"/>
                  <a:gd name="T19" fmla="*/ 2776 h 168"/>
                  <a:gd name="T20" fmla="+- 0 155 84"/>
                  <a:gd name="T21" fmla="*/ T20 w 170"/>
                  <a:gd name="T22" fmla="+- 0 2794 2626"/>
                  <a:gd name="T23" fmla="*/ 2794 h 168"/>
                  <a:gd name="T24" fmla="+- 0 160 84"/>
                  <a:gd name="T25" fmla="*/ T24 w 170"/>
                  <a:gd name="T26" fmla="+- 0 2793 2626"/>
                  <a:gd name="T27" fmla="*/ 2793 h 168"/>
                  <a:gd name="T28" fmla="+- 0 164 84"/>
                  <a:gd name="T29" fmla="*/ T28 w 170"/>
                  <a:gd name="T30" fmla="+- 0 2792 2626"/>
                  <a:gd name="T31" fmla="*/ 2792 h 168"/>
                  <a:gd name="T32" fmla="+- 0 167 84"/>
                  <a:gd name="T33" fmla="*/ T32 w 170"/>
                  <a:gd name="T34" fmla="+- 0 2789 2626"/>
                  <a:gd name="T35" fmla="*/ 2789 h 168"/>
                  <a:gd name="T36" fmla="+- 0 167 84"/>
                  <a:gd name="T37" fmla="*/ T36 w 170"/>
                  <a:gd name="T38" fmla="+- 0 2776 2626"/>
                  <a:gd name="T39" fmla="*/ 2776 h 168"/>
                  <a:gd name="T40" fmla="+- 0 244 84"/>
                  <a:gd name="T41" fmla="*/ T40 w 170"/>
                  <a:gd name="T42" fmla="+- 0 2776 2626"/>
                  <a:gd name="T43" fmla="*/ 2776 h 168"/>
                  <a:gd name="T44" fmla="+- 0 244 84"/>
                  <a:gd name="T45" fmla="*/ T44 w 170"/>
                  <a:gd name="T46" fmla="+- 0 2772 2626"/>
                  <a:gd name="T47" fmla="*/ 2772 h 168"/>
                  <a:gd name="T48" fmla="+- 0 167 84"/>
                  <a:gd name="T49" fmla="*/ T48 w 170"/>
                  <a:gd name="T50" fmla="+- 0 2772 2626"/>
                  <a:gd name="T51" fmla="*/ 2772 h 168"/>
                  <a:gd name="T52" fmla="+- 0 167 84"/>
                  <a:gd name="T53" fmla="*/ T52 w 170"/>
                  <a:gd name="T54" fmla="+- 0 2745 2626"/>
                  <a:gd name="T55" fmla="*/ 2745 h 168"/>
                  <a:gd name="T56" fmla="+- 0 243 84"/>
                  <a:gd name="T57" fmla="*/ T56 w 170"/>
                  <a:gd name="T58" fmla="+- 0 2745 2626"/>
                  <a:gd name="T59" fmla="*/ 2745 h 168"/>
                  <a:gd name="T60" fmla="+- 0 243 84"/>
                  <a:gd name="T61" fmla="*/ T60 w 170"/>
                  <a:gd name="T62" fmla="+- 0 2741 2626"/>
                  <a:gd name="T63" fmla="*/ 2741 h 168"/>
                  <a:gd name="T64" fmla="+- 0 167 84"/>
                  <a:gd name="T65" fmla="*/ T64 w 170"/>
                  <a:gd name="T66" fmla="+- 0 2741 2626"/>
                  <a:gd name="T67" fmla="*/ 2741 h 168"/>
                  <a:gd name="T68" fmla="+- 0 167 84"/>
                  <a:gd name="T69" fmla="*/ T68 w 170"/>
                  <a:gd name="T70" fmla="+- 0 2718 2626"/>
                  <a:gd name="T71" fmla="*/ 2718 h 168"/>
                  <a:gd name="T72" fmla="+- 0 248 84"/>
                  <a:gd name="T73" fmla="*/ T72 w 170"/>
                  <a:gd name="T74" fmla="+- 0 2718 2626"/>
                  <a:gd name="T75" fmla="*/ 2718 h 168"/>
                  <a:gd name="T76" fmla="+- 0 249 84"/>
                  <a:gd name="T77" fmla="*/ T76 w 170"/>
                  <a:gd name="T78" fmla="+- 0 2717 2626"/>
                  <a:gd name="T79" fmla="*/ 2717 h 168"/>
                  <a:gd name="T80" fmla="+- 0 250 84"/>
                  <a:gd name="T81" fmla="*/ T80 w 170"/>
                  <a:gd name="T82" fmla="+- 0 2716 2626"/>
                  <a:gd name="T83" fmla="*/ 2716 h 168"/>
                  <a:gd name="T84" fmla="+- 0 250 84"/>
                  <a:gd name="T85" fmla="*/ T84 w 170"/>
                  <a:gd name="T86" fmla="+- 0 2715 2626"/>
                  <a:gd name="T87" fmla="*/ 2715 h 168"/>
                  <a:gd name="T88" fmla="+- 0 249 84"/>
                  <a:gd name="T89" fmla="*/ T88 w 170"/>
                  <a:gd name="T90" fmla="+- 0 2714 2626"/>
                  <a:gd name="T91" fmla="*/ 2714 h 168"/>
                  <a:gd name="T92" fmla="+- 0 248 84"/>
                  <a:gd name="T93" fmla="*/ T92 w 170"/>
                  <a:gd name="T94" fmla="+- 0 2713 2626"/>
                  <a:gd name="T95" fmla="*/ 2713 h 168"/>
                  <a:gd name="T96" fmla="+- 0 169 84"/>
                  <a:gd name="T97" fmla="*/ T96 w 170"/>
                  <a:gd name="T98" fmla="+- 0 2713 2626"/>
                  <a:gd name="T99" fmla="*/ 2713 h 168"/>
                  <a:gd name="T100" fmla="+- 0 155 84"/>
                  <a:gd name="T101" fmla="*/ T100 w 170"/>
                  <a:gd name="T102" fmla="+- 0 2705 2626"/>
                  <a:gd name="T103" fmla="*/ 2705 h 168"/>
                  <a:gd name="T104" fmla="+- 0 237 84"/>
                  <a:gd name="T105" fmla="*/ T104 w 170"/>
                  <a:gd name="T106" fmla="+- 0 2705 2626"/>
                  <a:gd name="T107" fmla="*/ 2705 h 168"/>
                  <a:gd name="T108" fmla="+- 0 237 84"/>
                  <a:gd name="T109" fmla="*/ T108 w 170"/>
                  <a:gd name="T110" fmla="+- 0 2705 2626"/>
                  <a:gd name="T111" fmla="*/ 2705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Lst>
                <a:rect l="0" t="0" r="r" b="b"/>
                <a:pathLst>
                  <a:path w="170" h="168">
                    <a:moveTo>
                      <a:pt x="153" y="79"/>
                    </a:moveTo>
                    <a:lnTo>
                      <a:pt x="147" y="87"/>
                    </a:lnTo>
                    <a:lnTo>
                      <a:pt x="72" y="87"/>
                    </a:lnTo>
                    <a:lnTo>
                      <a:pt x="72" y="95"/>
                    </a:lnTo>
                    <a:lnTo>
                      <a:pt x="72" y="150"/>
                    </a:lnTo>
                    <a:lnTo>
                      <a:pt x="71" y="168"/>
                    </a:lnTo>
                    <a:lnTo>
                      <a:pt x="76" y="167"/>
                    </a:lnTo>
                    <a:lnTo>
                      <a:pt x="80" y="166"/>
                    </a:lnTo>
                    <a:lnTo>
                      <a:pt x="83" y="163"/>
                    </a:lnTo>
                    <a:lnTo>
                      <a:pt x="83" y="150"/>
                    </a:lnTo>
                    <a:lnTo>
                      <a:pt x="160" y="150"/>
                    </a:lnTo>
                    <a:lnTo>
                      <a:pt x="160" y="146"/>
                    </a:lnTo>
                    <a:lnTo>
                      <a:pt x="83" y="146"/>
                    </a:lnTo>
                    <a:lnTo>
                      <a:pt x="83" y="119"/>
                    </a:lnTo>
                    <a:lnTo>
                      <a:pt x="159" y="119"/>
                    </a:lnTo>
                    <a:lnTo>
                      <a:pt x="159" y="115"/>
                    </a:lnTo>
                    <a:lnTo>
                      <a:pt x="83" y="115"/>
                    </a:lnTo>
                    <a:lnTo>
                      <a:pt x="83" y="92"/>
                    </a:lnTo>
                    <a:lnTo>
                      <a:pt x="164" y="92"/>
                    </a:lnTo>
                    <a:lnTo>
                      <a:pt x="165" y="91"/>
                    </a:lnTo>
                    <a:lnTo>
                      <a:pt x="166" y="90"/>
                    </a:lnTo>
                    <a:lnTo>
                      <a:pt x="166" y="89"/>
                    </a:lnTo>
                    <a:lnTo>
                      <a:pt x="165" y="88"/>
                    </a:lnTo>
                    <a:lnTo>
                      <a:pt x="164" y="87"/>
                    </a:lnTo>
                    <a:lnTo>
                      <a:pt x="85" y="87"/>
                    </a:lnTo>
                    <a:lnTo>
                      <a:pt x="71" y="79"/>
                    </a:lnTo>
                    <a:lnTo>
                      <a:pt x="153"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6" name="Freeform 779"/>
              <p:cNvSpPr/>
              <p:nvPr/>
            </p:nvSpPr>
            <p:spPr bwMode="auto">
              <a:xfrm>
                <a:off x="84" y="2626"/>
                <a:ext cx="170" cy="168"/>
              </a:xfrm>
              <a:custGeom>
                <a:gdLst>
                  <a:gd name="T0" fmla="+- 0 244 84"/>
                  <a:gd name="T1" fmla="*/ T0 w 170"/>
                  <a:gd name="T2" fmla="+- 0 2776 2626"/>
                  <a:gd name="T3" fmla="*/ 2776 h 168"/>
                  <a:gd name="T4" fmla="+- 0 233 84"/>
                  <a:gd name="T5" fmla="*/ T4 w 170"/>
                  <a:gd name="T6" fmla="+- 0 2776 2626"/>
                  <a:gd name="T7" fmla="*/ 2776 h 168"/>
                  <a:gd name="T8" fmla="+- 0 233 84"/>
                  <a:gd name="T9" fmla="*/ T8 w 170"/>
                  <a:gd name="T10" fmla="+- 0 2791 2626"/>
                  <a:gd name="T11" fmla="*/ 2791 h 168"/>
                  <a:gd name="T12" fmla="+- 0 238 84"/>
                  <a:gd name="T13" fmla="*/ T12 w 170"/>
                  <a:gd name="T14" fmla="+- 0 2791 2626"/>
                  <a:gd name="T15" fmla="*/ 2791 h 168"/>
                  <a:gd name="T16" fmla="+- 0 242 84"/>
                  <a:gd name="T17" fmla="*/ T16 w 170"/>
                  <a:gd name="T18" fmla="+- 0 2789 2626"/>
                  <a:gd name="T19" fmla="*/ 2789 h 168"/>
                  <a:gd name="T20" fmla="+- 0 245 84"/>
                  <a:gd name="T21" fmla="*/ T20 w 170"/>
                  <a:gd name="T22" fmla="+- 0 2786 2626"/>
                  <a:gd name="T23" fmla="*/ 2786 h 168"/>
                  <a:gd name="T24" fmla="+- 0 244 84"/>
                  <a:gd name="T25" fmla="*/ T24 w 170"/>
                  <a:gd name="T26" fmla="+- 0 2776 2626"/>
                  <a:gd name="T27" fmla="*/ 2776 h 168"/>
                </a:gdLst>
                <a:cxnLst>
                  <a:cxn ang="0">
                    <a:pos x="T1" y="T3"/>
                  </a:cxn>
                  <a:cxn ang="0">
                    <a:pos x="T5" y="T7"/>
                  </a:cxn>
                  <a:cxn ang="0">
                    <a:pos x="T9" y="T11"/>
                  </a:cxn>
                  <a:cxn ang="0">
                    <a:pos x="T13" y="T15"/>
                  </a:cxn>
                  <a:cxn ang="0">
                    <a:pos x="T17" y="T19"/>
                  </a:cxn>
                  <a:cxn ang="0">
                    <a:pos x="T21" y="T23"/>
                  </a:cxn>
                  <a:cxn ang="0">
                    <a:pos x="T25" y="T27"/>
                  </a:cxn>
                </a:cxnLst>
                <a:rect l="0" t="0" r="r" b="b"/>
                <a:pathLst>
                  <a:path w="170" h="168">
                    <a:moveTo>
                      <a:pt x="160" y="150"/>
                    </a:moveTo>
                    <a:lnTo>
                      <a:pt x="149" y="150"/>
                    </a:lnTo>
                    <a:lnTo>
                      <a:pt x="149" y="165"/>
                    </a:lnTo>
                    <a:lnTo>
                      <a:pt x="154" y="165"/>
                    </a:lnTo>
                    <a:lnTo>
                      <a:pt x="158" y="163"/>
                    </a:lnTo>
                    <a:lnTo>
                      <a:pt x="161" y="160"/>
                    </a:lnTo>
                    <a:lnTo>
                      <a:pt x="160" y="1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7" name="Freeform 780"/>
              <p:cNvSpPr/>
              <p:nvPr/>
            </p:nvSpPr>
            <p:spPr bwMode="auto">
              <a:xfrm>
                <a:off x="84" y="2626"/>
                <a:ext cx="170" cy="168"/>
              </a:xfrm>
              <a:custGeom>
                <a:gdLst>
                  <a:gd name="T0" fmla="+- 0 204 84"/>
                  <a:gd name="T1" fmla="*/ T0 w 170"/>
                  <a:gd name="T2" fmla="+- 0 2745 2626"/>
                  <a:gd name="T3" fmla="*/ 2745 h 168"/>
                  <a:gd name="T4" fmla="+- 0 194 84"/>
                  <a:gd name="T5" fmla="*/ T4 w 170"/>
                  <a:gd name="T6" fmla="+- 0 2745 2626"/>
                  <a:gd name="T7" fmla="*/ 2745 h 168"/>
                  <a:gd name="T8" fmla="+- 0 194 84"/>
                  <a:gd name="T9" fmla="*/ T8 w 170"/>
                  <a:gd name="T10" fmla="+- 0 2772 2626"/>
                  <a:gd name="T11" fmla="*/ 2772 h 168"/>
                  <a:gd name="T12" fmla="+- 0 204 84"/>
                  <a:gd name="T13" fmla="*/ T12 w 170"/>
                  <a:gd name="T14" fmla="+- 0 2772 2626"/>
                  <a:gd name="T15" fmla="*/ 2772 h 168"/>
                  <a:gd name="T16" fmla="+- 0 204 84"/>
                  <a:gd name="T17" fmla="*/ T16 w 170"/>
                  <a:gd name="T18" fmla="+- 0 2745 2626"/>
                  <a:gd name="T19" fmla="*/ 2745 h 168"/>
                </a:gdLst>
                <a:cxnLst>
                  <a:cxn ang="0">
                    <a:pos x="T1" y="T3"/>
                  </a:cxn>
                  <a:cxn ang="0">
                    <a:pos x="T5" y="T7"/>
                  </a:cxn>
                  <a:cxn ang="0">
                    <a:pos x="T9" y="T11"/>
                  </a:cxn>
                  <a:cxn ang="0">
                    <a:pos x="T13" y="T15"/>
                  </a:cxn>
                  <a:cxn ang="0">
                    <a:pos x="T17" y="T19"/>
                  </a:cxn>
                </a:cxnLst>
                <a:rect l="0" t="0" r="r" b="b"/>
                <a:pathLst>
                  <a:path w="170" h="168">
                    <a:moveTo>
                      <a:pt x="120" y="119"/>
                    </a:moveTo>
                    <a:lnTo>
                      <a:pt x="110" y="119"/>
                    </a:lnTo>
                    <a:lnTo>
                      <a:pt x="110" y="146"/>
                    </a:lnTo>
                    <a:lnTo>
                      <a:pt x="120" y="146"/>
                    </a:lnTo>
                    <a:lnTo>
                      <a:pt x="120" y="1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8" name="Freeform 781"/>
              <p:cNvSpPr/>
              <p:nvPr/>
            </p:nvSpPr>
            <p:spPr bwMode="auto">
              <a:xfrm>
                <a:off x="84" y="2626"/>
                <a:ext cx="170" cy="168"/>
              </a:xfrm>
              <a:custGeom>
                <a:gdLst>
                  <a:gd name="T0" fmla="+- 0 243 84"/>
                  <a:gd name="T1" fmla="*/ T0 w 170"/>
                  <a:gd name="T2" fmla="+- 0 2745 2626"/>
                  <a:gd name="T3" fmla="*/ 2745 h 168"/>
                  <a:gd name="T4" fmla="+- 0 233 84"/>
                  <a:gd name="T5" fmla="*/ T4 w 170"/>
                  <a:gd name="T6" fmla="+- 0 2745 2626"/>
                  <a:gd name="T7" fmla="*/ 2745 h 168"/>
                  <a:gd name="T8" fmla="+- 0 233 84"/>
                  <a:gd name="T9" fmla="*/ T8 w 170"/>
                  <a:gd name="T10" fmla="+- 0 2772 2626"/>
                  <a:gd name="T11" fmla="*/ 2772 h 168"/>
                  <a:gd name="T12" fmla="+- 0 244 84"/>
                  <a:gd name="T13" fmla="*/ T12 w 170"/>
                  <a:gd name="T14" fmla="+- 0 2772 2626"/>
                  <a:gd name="T15" fmla="*/ 2772 h 168"/>
                  <a:gd name="T16" fmla="+- 0 243 84"/>
                  <a:gd name="T17" fmla="*/ T16 w 170"/>
                  <a:gd name="T18" fmla="+- 0 2745 2626"/>
                  <a:gd name="T19" fmla="*/ 2745 h 168"/>
                </a:gdLst>
                <a:cxnLst>
                  <a:cxn ang="0">
                    <a:pos x="T1" y="T3"/>
                  </a:cxn>
                  <a:cxn ang="0">
                    <a:pos x="T5" y="T7"/>
                  </a:cxn>
                  <a:cxn ang="0">
                    <a:pos x="T9" y="T11"/>
                  </a:cxn>
                  <a:cxn ang="0">
                    <a:pos x="T13" y="T15"/>
                  </a:cxn>
                  <a:cxn ang="0">
                    <a:pos x="T17" y="T19"/>
                  </a:cxn>
                </a:cxnLst>
                <a:rect l="0" t="0" r="r" b="b"/>
                <a:pathLst>
                  <a:path w="170" h="168">
                    <a:moveTo>
                      <a:pt x="159" y="119"/>
                    </a:moveTo>
                    <a:lnTo>
                      <a:pt x="149" y="119"/>
                    </a:lnTo>
                    <a:lnTo>
                      <a:pt x="149" y="146"/>
                    </a:lnTo>
                    <a:lnTo>
                      <a:pt x="160" y="146"/>
                    </a:lnTo>
                    <a:lnTo>
                      <a:pt x="159" y="1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9" name="Freeform 782"/>
              <p:cNvSpPr/>
              <p:nvPr/>
            </p:nvSpPr>
            <p:spPr bwMode="auto">
              <a:xfrm>
                <a:off x="84" y="2626"/>
                <a:ext cx="170" cy="168"/>
              </a:xfrm>
              <a:custGeom>
                <a:gdLst>
                  <a:gd name="T0" fmla="+- 0 204 84"/>
                  <a:gd name="T1" fmla="*/ T0 w 170"/>
                  <a:gd name="T2" fmla="+- 0 2718 2626"/>
                  <a:gd name="T3" fmla="*/ 2718 h 168"/>
                  <a:gd name="T4" fmla="+- 0 194 84"/>
                  <a:gd name="T5" fmla="*/ T4 w 170"/>
                  <a:gd name="T6" fmla="+- 0 2718 2626"/>
                  <a:gd name="T7" fmla="*/ 2718 h 168"/>
                  <a:gd name="T8" fmla="+- 0 194 84"/>
                  <a:gd name="T9" fmla="*/ T8 w 170"/>
                  <a:gd name="T10" fmla="+- 0 2741 2626"/>
                  <a:gd name="T11" fmla="*/ 2741 h 168"/>
                  <a:gd name="T12" fmla="+- 0 204 84"/>
                  <a:gd name="T13" fmla="*/ T12 w 170"/>
                  <a:gd name="T14" fmla="+- 0 2741 2626"/>
                  <a:gd name="T15" fmla="*/ 2741 h 168"/>
                  <a:gd name="T16" fmla="+- 0 204 84"/>
                  <a:gd name="T17" fmla="*/ T16 w 170"/>
                  <a:gd name="T18" fmla="+- 0 2718 2626"/>
                  <a:gd name="T19" fmla="*/ 2718 h 168"/>
                </a:gdLst>
                <a:cxnLst>
                  <a:cxn ang="0">
                    <a:pos x="T1" y="T3"/>
                  </a:cxn>
                  <a:cxn ang="0">
                    <a:pos x="T5" y="T7"/>
                  </a:cxn>
                  <a:cxn ang="0">
                    <a:pos x="T9" y="T11"/>
                  </a:cxn>
                  <a:cxn ang="0">
                    <a:pos x="T13" y="T15"/>
                  </a:cxn>
                  <a:cxn ang="0">
                    <a:pos x="T17" y="T19"/>
                  </a:cxn>
                </a:cxnLst>
                <a:rect l="0" t="0" r="r" b="b"/>
                <a:pathLst>
                  <a:path w="170" h="168">
                    <a:moveTo>
                      <a:pt x="120" y="92"/>
                    </a:moveTo>
                    <a:lnTo>
                      <a:pt x="110" y="92"/>
                    </a:lnTo>
                    <a:lnTo>
                      <a:pt x="110" y="115"/>
                    </a:lnTo>
                    <a:lnTo>
                      <a:pt x="120" y="115"/>
                    </a:lnTo>
                    <a:lnTo>
                      <a:pt x="120"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0" name="Freeform 783"/>
              <p:cNvSpPr/>
              <p:nvPr/>
            </p:nvSpPr>
            <p:spPr bwMode="auto">
              <a:xfrm>
                <a:off x="84" y="2626"/>
                <a:ext cx="170" cy="168"/>
              </a:xfrm>
              <a:custGeom>
                <a:gdLst>
                  <a:gd name="T0" fmla="+- 0 248 84"/>
                  <a:gd name="T1" fmla="*/ T0 w 170"/>
                  <a:gd name="T2" fmla="+- 0 2718 2626"/>
                  <a:gd name="T3" fmla="*/ 2718 h 168"/>
                  <a:gd name="T4" fmla="+- 0 233 84"/>
                  <a:gd name="T5" fmla="*/ T4 w 170"/>
                  <a:gd name="T6" fmla="+- 0 2718 2626"/>
                  <a:gd name="T7" fmla="*/ 2718 h 168"/>
                  <a:gd name="T8" fmla="+- 0 233 84"/>
                  <a:gd name="T9" fmla="*/ T8 w 170"/>
                  <a:gd name="T10" fmla="+- 0 2741 2626"/>
                  <a:gd name="T11" fmla="*/ 2741 h 168"/>
                  <a:gd name="T12" fmla="+- 0 243 84"/>
                  <a:gd name="T13" fmla="*/ T12 w 170"/>
                  <a:gd name="T14" fmla="+- 0 2741 2626"/>
                  <a:gd name="T15" fmla="*/ 2741 h 168"/>
                  <a:gd name="T16" fmla="+- 0 243 84"/>
                  <a:gd name="T17" fmla="*/ T16 w 170"/>
                  <a:gd name="T18" fmla="+- 0 2721 2626"/>
                  <a:gd name="T19" fmla="*/ 2721 h 168"/>
                  <a:gd name="T20" fmla="+- 0 248 84"/>
                  <a:gd name="T21" fmla="*/ T20 w 170"/>
                  <a:gd name="T22" fmla="+- 0 2718 2626"/>
                  <a:gd name="T23" fmla="*/ 2718 h 168"/>
                </a:gdLst>
                <a:cxnLst>
                  <a:cxn ang="0">
                    <a:pos x="T1" y="T3"/>
                  </a:cxn>
                  <a:cxn ang="0">
                    <a:pos x="T5" y="T7"/>
                  </a:cxn>
                  <a:cxn ang="0">
                    <a:pos x="T9" y="T11"/>
                  </a:cxn>
                  <a:cxn ang="0">
                    <a:pos x="T13" y="T15"/>
                  </a:cxn>
                  <a:cxn ang="0">
                    <a:pos x="T17" y="T19"/>
                  </a:cxn>
                  <a:cxn ang="0">
                    <a:pos x="T21" y="T23"/>
                  </a:cxn>
                </a:cxnLst>
                <a:rect l="0" t="0" r="r" b="b"/>
                <a:pathLst>
                  <a:path w="170" h="168">
                    <a:moveTo>
                      <a:pt x="164" y="92"/>
                    </a:moveTo>
                    <a:lnTo>
                      <a:pt x="149" y="92"/>
                    </a:lnTo>
                    <a:lnTo>
                      <a:pt x="149" y="115"/>
                    </a:lnTo>
                    <a:lnTo>
                      <a:pt x="159" y="115"/>
                    </a:lnTo>
                    <a:lnTo>
                      <a:pt x="159" y="95"/>
                    </a:lnTo>
                    <a:lnTo>
                      <a:pt x="164"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1" name="Freeform 784"/>
              <p:cNvSpPr/>
              <p:nvPr/>
            </p:nvSpPr>
            <p:spPr bwMode="auto">
              <a:xfrm>
                <a:off x="84" y="2626"/>
                <a:ext cx="170" cy="168"/>
              </a:xfrm>
              <a:custGeom>
                <a:gdLst>
                  <a:gd name="T0" fmla="+- 0 168 84"/>
                  <a:gd name="T1" fmla="*/ T0 w 170"/>
                  <a:gd name="T2" fmla="+- 0 2657 2626"/>
                  <a:gd name="T3" fmla="*/ 2657 h 168"/>
                  <a:gd name="T4" fmla="+- 0 169 84"/>
                  <a:gd name="T5" fmla="*/ T4 w 170"/>
                  <a:gd name="T6" fmla="+- 0 2671 2626"/>
                  <a:gd name="T7" fmla="*/ 2671 h 168"/>
                  <a:gd name="T8" fmla="+- 0 169 84"/>
                  <a:gd name="T9" fmla="*/ T8 w 170"/>
                  <a:gd name="T10" fmla="+- 0 2690 2626"/>
                  <a:gd name="T11" fmla="*/ 2690 h 168"/>
                  <a:gd name="T12" fmla="+- 0 168 84"/>
                  <a:gd name="T13" fmla="*/ T12 w 170"/>
                  <a:gd name="T14" fmla="+- 0 2705 2626"/>
                  <a:gd name="T15" fmla="*/ 2705 h 168"/>
                  <a:gd name="T16" fmla="+- 0 174 84"/>
                  <a:gd name="T17" fmla="*/ T16 w 170"/>
                  <a:gd name="T18" fmla="+- 0 2702 2626"/>
                  <a:gd name="T19" fmla="*/ 2702 h 168"/>
                  <a:gd name="T20" fmla="+- 0 177 84"/>
                  <a:gd name="T21" fmla="*/ T20 w 170"/>
                  <a:gd name="T22" fmla="+- 0 2701 2626"/>
                  <a:gd name="T23" fmla="*/ 2701 h 168"/>
                  <a:gd name="T24" fmla="+- 0 178 84"/>
                  <a:gd name="T25" fmla="*/ T24 w 170"/>
                  <a:gd name="T26" fmla="+- 0 2700 2626"/>
                  <a:gd name="T27" fmla="*/ 2700 h 168"/>
                  <a:gd name="T28" fmla="+- 0 178 84"/>
                  <a:gd name="T29" fmla="*/ T28 w 170"/>
                  <a:gd name="T30" fmla="+- 0 2695 2626"/>
                  <a:gd name="T31" fmla="*/ 2695 h 168"/>
                  <a:gd name="T32" fmla="+- 0 232 84"/>
                  <a:gd name="T33" fmla="*/ T32 w 170"/>
                  <a:gd name="T34" fmla="+- 0 2695 2626"/>
                  <a:gd name="T35" fmla="*/ 2695 h 168"/>
                  <a:gd name="T36" fmla="+- 0 232 84"/>
                  <a:gd name="T37" fmla="*/ T36 w 170"/>
                  <a:gd name="T38" fmla="+- 0 2690 2626"/>
                  <a:gd name="T39" fmla="*/ 2690 h 168"/>
                  <a:gd name="T40" fmla="+- 0 178 84"/>
                  <a:gd name="T41" fmla="*/ T40 w 170"/>
                  <a:gd name="T42" fmla="+- 0 2690 2626"/>
                  <a:gd name="T43" fmla="*/ 2690 h 168"/>
                  <a:gd name="T44" fmla="+- 0 178 84"/>
                  <a:gd name="T45" fmla="*/ T44 w 170"/>
                  <a:gd name="T46" fmla="+- 0 2668 2626"/>
                  <a:gd name="T47" fmla="*/ 2668 h 168"/>
                  <a:gd name="T48" fmla="+- 0 235 84"/>
                  <a:gd name="T49" fmla="*/ T48 w 170"/>
                  <a:gd name="T50" fmla="+- 0 2668 2626"/>
                  <a:gd name="T51" fmla="*/ 2668 h 168"/>
                  <a:gd name="T52" fmla="+- 0 237 84"/>
                  <a:gd name="T53" fmla="*/ T52 w 170"/>
                  <a:gd name="T54" fmla="+- 0 2667 2626"/>
                  <a:gd name="T55" fmla="*/ 2667 h 168"/>
                  <a:gd name="T56" fmla="+- 0 237 84"/>
                  <a:gd name="T57" fmla="*/ T56 w 170"/>
                  <a:gd name="T58" fmla="+- 0 2666 2626"/>
                  <a:gd name="T59" fmla="*/ 2666 h 168"/>
                  <a:gd name="T60" fmla="+- 0 237 84"/>
                  <a:gd name="T61" fmla="*/ T60 w 170"/>
                  <a:gd name="T62" fmla="+- 0 2665 2626"/>
                  <a:gd name="T63" fmla="*/ 2665 h 168"/>
                  <a:gd name="T64" fmla="+- 0 237 84"/>
                  <a:gd name="T65" fmla="*/ T64 w 170"/>
                  <a:gd name="T66" fmla="+- 0 2664 2626"/>
                  <a:gd name="T67" fmla="*/ 2664 h 168"/>
                  <a:gd name="T68" fmla="+- 0 235 84"/>
                  <a:gd name="T69" fmla="*/ T68 w 170"/>
                  <a:gd name="T70" fmla="+- 0 2663 2626"/>
                  <a:gd name="T71" fmla="*/ 2663 h 168"/>
                  <a:gd name="T72" fmla="+- 0 180 84"/>
                  <a:gd name="T73" fmla="*/ T72 w 170"/>
                  <a:gd name="T74" fmla="+- 0 2663 2626"/>
                  <a:gd name="T75" fmla="*/ 2663 h 168"/>
                  <a:gd name="T76" fmla="+- 0 168 84"/>
                  <a:gd name="T77" fmla="*/ T76 w 170"/>
                  <a:gd name="T78" fmla="+- 0 2657 2626"/>
                  <a:gd name="T79" fmla="*/ 265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68">
                    <a:moveTo>
                      <a:pt x="84" y="31"/>
                    </a:moveTo>
                    <a:lnTo>
                      <a:pt x="85" y="45"/>
                    </a:lnTo>
                    <a:lnTo>
                      <a:pt x="85" y="64"/>
                    </a:lnTo>
                    <a:lnTo>
                      <a:pt x="84" y="79"/>
                    </a:lnTo>
                    <a:lnTo>
                      <a:pt x="90" y="76"/>
                    </a:lnTo>
                    <a:lnTo>
                      <a:pt x="93" y="75"/>
                    </a:lnTo>
                    <a:lnTo>
                      <a:pt x="94" y="74"/>
                    </a:lnTo>
                    <a:lnTo>
                      <a:pt x="94" y="69"/>
                    </a:lnTo>
                    <a:lnTo>
                      <a:pt x="148" y="69"/>
                    </a:lnTo>
                    <a:lnTo>
                      <a:pt x="148" y="64"/>
                    </a:lnTo>
                    <a:lnTo>
                      <a:pt x="94" y="64"/>
                    </a:lnTo>
                    <a:lnTo>
                      <a:pt x="94" y="42"/>
                    </a:lnTo>
                    <a:lnTo>
                      <a:pt x="151" y="42"/>
                    </a:lnTo>
                    <a:lnTo>
                      <a:pt x="153" y="41"/>
                    </a:lnTo>
                    <a:lnTo>
                      <a:pt x="153" y="40"/>
                    </a:lnTo>
                    <a:lnTo>
                      <a:pt x="153" y="39"/>
                    </a:lnTo>
                    <a:lnTo>
                      <a:pt x="153" y="38"/>
                    </a:lnTo>
                    <a:lnTo>
                      <a:pt x="151" y="37"/>
                    </a:lnTo>
                    <a:lnTo>
                      <a:pt x="96" y="37"/>
                    </a:lnTo>
                    <a:lnTo>
                      <a:pt x="84" y="3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2" name="Freeform 785"/>
              <p:cNvSpPr/>
              <p:nvPr/>
            </p:nvSpPr>
            <p:spPr bwMode="auto">
              <a:xfrm>
                <a:off x="84" y="2626"/>
                <a:ext cx="170" cy="168"/>
              </a:xfrm>
              <a:custGeom>
                <a:gdLst>
                  <a:gd name="T0" fmla="+- 0 232 84"/>
                  <a:gd name="T1" fmla="*/ T0 w 170"/>
                  <a:gd name="T2" fmla="+- 0 2695 2626"/>
                  <a:gd name="T3" fmla="*/ 2695 h 168"/>
                  <a:gd name="T4" fmla="+- 0 222 84"/>
                  <a:gd name="T5" fmla="*/ T4 w 170"/>
                  <a:gd name="T6" fmla="+- 0 2695 2626"/>
                  <a:gd name="T7" fmla="*/ 2695 h 168"/>
                  <a:gd name="T8" fmla="+- 0 222 84"/>
                  <a:gd name="T9" fmla="*/ T8 w 170"/>
                  <a:gd name="T10" fmla="+- 0 2704 2626"/>
                  <a:gd name="T11" fmla="*/ 2704 h 168"/>
                  <a:gd name="T12" fmla="+- 0 226 84"/>
                  <a:gd name="T13" fmla="*/ T12 w 170"/>
                  <a:gd name="T14" fmla="+- 0 2702 2626"/>
                  <a:gd name="T15" fmla="*/ 2702 h 168"/>
                  <a:gd name="T16" fmla="+- 0 229 84"/>
                  <a:gd name="T17" fmla="*/ T16 w 170"/>
                  <a:gd name="T18" fmla="+- 0 2700 2626"/>
                  <a:gd name="T19" fmla="*/ 2700 h 168"/>
                  <a:gd name="T20" fmla="+- 0 233 84"/>
                  <a:gd name="T21" fmla="*/ T20 w 170"/>
                  <a:gd name="T22" fmla="+- 0 2698 2626"/>
                  <a:gd name="T23" fmla="*/ 2698 h 168"/>
                  <a:gd name="T24" fmla="+- 0 232 84"/>
                  <a:gd name="T25" fmla="*/ T24 w 170"/>
                  <a:gd name="T26" fmla="+- 0 2695 2626"/>
                  <a:gd name="T27" fmla="*/ 2695 h 168"/>
                </a:gdLst>
                <a:cxnLst>
                  <a:cxn ang="0">
                    <a:pos x="T1" y="T3"/>
                  </a:cxn>
                  <a:cxn ang="0">
                    <a:pos x="T5" y="T7"/>
                  </a:cxn>
                  <a:cxn ang="0">
                    <a:pos x="T9" y="T11"/>
                  </a:cxn>
                  <a:cxn ang="0">
                    <a:pos x="T13" y="T15"/>
                  </a:cxn>
                  <a:cxn ang="0">
                    <a:pos x="T17" y="T19"/>
                  </a:cxn>
                  <a:cxn ang="0">
                    <a:pos x="T21" y="T23"/>
                  </a:cxn>
                  <a:cxn ang="0">
                    <a:pos x="T25" y="T27"/>
                  </a:cxn>
                </a:cxnLst>
                <a:rect l="0" t="0" r="r" b="b"/>
                <a:pathLst>
                  <a:path w="170" h="168">
                    <a:moveTo>
                      <a:pt x="148" y="69"/>
                    </a:moveTo>
                    <a:lnTo>
                      <a:pt x="138" y="69"/>
                    </a:lnTo>
                    <a:lnTo>
                      <a:pt x="138" y="78"/>
                    </a:lnTo>
                    <a:lnTo>
                      <a:pt x="142" y="76"/>
                    </a:lnTo>
                    <a:lnTo>
                      <a:pt x="145" y="74"/>
                    </a:lnTo>
                    <a:lnTo>
                      <a:pt x="149" y="72"/>
                    </a:lnTo>
                    <a:lnTo>
                      <a:pt x="148" y="6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3" name="Freeform 786"/>
              <p:cNvSpPr/>
              <p:nvPr/>
            </p:nvSpPr>
            <p:spPr bwMode="auto">
              <a:xfrm>
                <a:off x="84" y="2626"/>
                <a:ext cx="170" cy="168"/>
              </a:xfrm>
              <a:custGeom>
                <a:gdLst>
                  <a:gd name="T0" fmla="+- 0 235 84"/>
                  <a:gd name="T1" fmla="*/ T0 w 170"/>
                  <a:gd name="T2" fmla="+- 0 2668 2626"/>
                  <a:gd name="T3" fmla="*/ 2668 h 168"/>
                  <a:gd name="T4" fmla="+- 0 222 84"/>
                  <a:gd name="T5" fmla="*/ T4 w 170"/>
                  <a:gd name="T6" fmla="+- 0 2668 2626"/>
                  <a:gd name="T7" fmla="*/ 2668 h 168"/>
                  <a:gd name="T8" fmla="+- 0 222 84"/>
                  <a:gd name="T9" fmla="*/ T8 w 170"/>
                  <a:gd name="T10" fmla="+- 0 2690 2626"/>
                  <a:gd name="T11" fmla="*/ 2690 h 168"/>
                  <a:gd name="T12" fmla="+- 0 232 84"/>
                  <a:gd name="T13" fmla="*/ T12 w 170"/>
                  <a:gd name="T14" fmla="+- 0 2690 2626"/>
                  <a:gd name="T15" fmla="*/ 2690 h 168"/>
                  <a:gd name="T16" fmla="+- 0 232 84"/>
                  <a:gd name="T17" fmla="*/ T16 w 170"/>
                  <a:gd name="T18" fmla="+- 0 2686 2626"/>
                  <a:gd name="T19" fmla="*/ 2686 h 168"/>
                  <a:gd name="T20" fmla="+- 0 232 84"/>
                  <a:gd name="T21" fmla="*/ T20 w 170"/>
                  <a:gd name="T22" fmla="+- 0 2671 2626"/>
                  <a:gd name="T23" fmla="*/ 2671 h 168"/>
                  <a:gd name="T24" fmla="+- 0 235 84"/>
                  <a:gd name="T25" fmla="*/ T24 w 170"/>
                  <a:gd name="T26" fmla="+- 0 2668 2626"/>
                  <a:gd name="T27" fmla="*/ 2668 h 168"/>
                </a:gdLst>
                <a:cxnLst>
                  <a:cxn ang="0">
                    <a:pos x="T1" y="T3"/>
                  </a:cxn>
                  <a:cxn ang="0">
                    <a:pos x="T5" y="T7"/>
                  </a:cxn>
                  <a:cxn ang="0">
                    <a:pos x="T9" y="T11"/>
                  </a:cxn>
                  <a:cxn ang="0">
                    <a:pos x="T13" y="T15"/>
                  </a:cxn>
                  <a:cxn ang="0">
                    <a:pos x="T17" y="T19"/>
                  </a:cxn>
                  <a:cxn ang="0">
                    <a:pos x="T21" y="T23"/>
                  </a:cxn>
                  <a:cxn ang="0">
                    <a:pos x="T25" y="T27"/>
                  </a:cxn>
                </a:cxnLst>
                <a:rect l="0" t="0" r="r" b="b"/>
                <a:pathLst>
                  <a:path w="170" h="168">
                    <a:moveTo>
                      <a:pt x="151" y="42"/>
                    </a:moveTo>
                    <a:lnTo>
                      <a:pt x="138" y="42"/>
                    </a:lnTo>
                    <a:lnTo>
                      <a:pt x="138" y="64"/>
                    </a:lnTo>
                    <a:lnTo>
                      <a:pt x="148" y="64"/>
                    </a:lnTo>
                    <a:lnTo>
                      <a:pt x="148" y="60"/>
                    </a:lnTo>
                    <a:lnTo>
                      <a:pt x="148" y="45"/>
                    </a:lnTo>
                    <a:lnTo>
                      <a:pt x="151" y="4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4" name="Freeform 787"/>
              <p:cNvSpPr/>
              <p:nvPr/>
            </p:nvSpPr>
            <p:spPr bwMode="auto">
              <a:xfrm>
                <a:off x="84" y="2626"/>
                <a:ext cx="170" cy="168"/>
              </a:xfrm>
              <a:custGeom>
                <a:gdLst>
                  <a:gd name="T0" fmla="+- 0 225 84"/>
                  <a:gd name="T1" fmla="*/ T0 w 170"/>
                  <a:gd name="T2" fmla="+- 0 2656 2626"/>
                  <a:gd name="T3" fmla="*/ 2656 h 168"/>
                  <a:gd name="T4" fmla="+- 0 219 84"/>
                  <a:gd name="T5" fmla="*/ T4 w 170"/>
                  <a:gd name="T6" fmla="+- 0 2663 2626"/>
                  <a:gd name="T7" fmla="*/ 2663 h 168"/>
                  <a:gd name="T8" fmla="+- 0 235 84"/>
                  <a:gd name="T9" fmla="*/ T8 w 170"/>
                  <a:gd name="T10" fmla="+- 0 2663 2626"/>
                  <a:gd name="T11" fmla="*/ 2663 h 168"/>
                  <a:gd name="T12" fmla="+- 0 225 84"/>
                  <a:gd name="T13" fmla="*/ T12 w 170"/>
                  <a:gd name="T14" fmla="+- 0 2656 2626"/>
                  <a:gd name="T15" fmla="*/ 2656 h 168"/>
                </a:gdLst>
                <a:cxnLst>
                  <a:cxn ang="0">
                    <a:pos x="T1" y="T3"/>
                  </a:cxn>
                  <a:cxn ang="0">
                    <a:pos x="T5" y="T7"/>
                  </a:cxn>
                  <a:cxn ang="0">
                    <a:pos x="T9" y="T11"/>
                  </a:cxn>
                  <a:cxn ang="0">
                    <a:pos x="T13" y="T15"/>
                  </a:cxn>
                </a:cxnLst>
                <a:rect l="0" t="0" r="r" b="b"/>
                <a:pathLst>
                  <a:path w="170" h="168">
                    <a:moveTo>
                      <a:pt x="141" y="30"/>
                    </a:moveTo>
                    <a:lnTo>
                      <a:pt x="135" y="37"/>
                    </a:lnTo>
                    <a:lnTo>
                      <a:pt x="151" y="37"/>
                    </a:lnTo>
                    <a:lnTo>
                      <a:pt x="141"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58" name="Group 788"/>
            <p:cNvGrpSpPr/>
            <p:nvPr/>
          </p:nvGrpSpPr>
          <p:grpSpPr>
            <a:xfrm>
              <a:off x="271" y="2627"/>
              <a:ext cx="157" cy="167"/>
              <a:chOff x="271" y="2627"/>
              <a:chExt cx="157" cy="167"/>
            </a:xfrm>
          </p:grpSpPr>
          <p:sp>
            <p:nvSpPr>
              <p:cNvPr id="2705" name="Freeform 789"/>
              <p:cNvSpPr/>
              <p:nvPr/>
            </p:nvSpPr>
            <p:spPr bwMode="auto">
              <a:xfrm>
                <a:off x="271" y="2627"/>
                <a:ext cx="157" cy="167"/>
              </a:xfrm>
              <a:custGeom>
                <a:gdLst>
                  <a:gd name="T0" fmla="+- 0 329 271"/>
                  <a:gd name="T1" fmla="*/ T0 w 157"/>
                  <a:gd name="T2" fmla="+- 0 2701 2627"/>
                  <a:gd name="T3" fmla="*/ 2701 h 167"/>
                  <a:gd name="T4" fmla="+- 0 319 271"/>
                  <a:gd name="T5" fmla="*/ T4 w 157"/>
                  <a:gd name="T6" fmla="+- 0 2701 2627"/>
                  <a:gd name="T7" fmla="*/ 2701 h 167"/>
                  <a:gd name="T8" fmla="+- 0 319 271"/>
                  <a:gd name="T9" fmla="*/ T8 w 157"/>
                  <a:gd name="T10" fmla="+- 0 2765 2627"/>
                  <a:gd name="T11" fmla="*/ 2765 h 167"/>
                  <a:gd name="T12" fmla="+- 0 317 271"/>
                  <a:gd name="T13" fmla="*/ T12 w 157"/>
                  <a:gd name="T14" fmla="+- 0 2793 2627"/>
                  <a:gd name="T15" fmla="*/ 2793 h 167"/>
                  <a:gd name="T16" fmla="+- 0 323 271"/>
                  <a:gd name="T17" fmla="*/ T16 w 157"/>
                  <a:gd name="T18" fmla="+- 0 2792 2627"/>
                  <a:gd name="T19" fmla="*/ 2792 h 167"/>
                  <a:gd name="T20" fmla="+- 0 327 271"/>
                  <a:gd name="T21" fmla="*/ T20 w 157"/>
                  <a:gd name="T22" fmla="+- 0 2790 2627"/>
                  <a:gd name="T23" fmla="*/ 2790 h 167"/>
                  <a:gd name="T24" fmla="+- 0 330 271"/>
                  <a:gd name="T25" fmla="*/ T24 w 157"/>
                  <a:gd name="T26" fmla="+- 0 2788 2627"/>
                  <a:gd name="T27" fmla="*/ 2788 h 167"/>
                  <a:gd name="T28" fmla="+- 0 329 271"/>
                  <a:gd name="T29" fmla="*/ T28 w 157"/>
                  <a:gd name="T30" fmla="+- 0 2765 2627"/>
                  <a:gd name="T31" fmla="*/ 2765 h 167"/>
                  <a:gd name="T32" fmla="+- 0 329 271"/>
                  <a:gd name="T33" fmla="*/ T32 w 157"/>
                  <a:gd name="T34" fmla="+- 0 2707 2627"/>
                  <a:gd name="T35" fmla="*/ 2707 h 167"/>
                  <a:gd name="T36" fmla="+- 0 336 271"/>
                  <a:gd name="T37" fmla="*/ T36 w 157"/>
                  <a:gd name="T38" fmla="+- 0 2707 2627"/>
                  <a:gd name="T39" fmla="*/ 2707 h 167"/>
                  <a:gd name="T40" fmla="+- 0 335 271"/>
                  <a:gd name="T41" fmla="*/ T40 w 157"/>
                  <a:gd name="T42" fmla="+- 0 2706 2627"/>
                  <a:gd name="T43" fmla="*/ 2706 h 167"/>
                  <a:gd name="T44" fmla="+- 0 329 271"/>
                  <a:gd name="T45" fmla="*/ T44 w 157"/>
                  <a:gd name="T46" fmla="+- 0 2704 2627"/>
                  <a:gd name="T47" fmla="*/ 2704 h 167"/>
                  <a:gd name="T48" fmla="+- 0 329 271"/>
                  <a:gd name="T49" fmla="*/ T48 w 157"/>
                  <a:gd name="T50" fmla="+- 0 2701 2627"/>
                  <a:gd name="T51" fmla="*/ 2701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57" h="167">
                    <a:moveTo>
                      <a:pt x="58" y="74"/>
                    </a:moveTo>
                    <a:lnTo>
                      <a:pt x="48" y="74"/>
                    </a:lnTo>
                    <a:lnTo>
                      <a:pt x="48" y="138"/>
                    </a:lnTo>
                    <a:lnTo>
                      <a:pt x="46" y="166"/>
                    </a:lnTo>
                    <a:lnTo>
                      <a:pt x="52" y="165"/>
                    </a:lnTo>
                    <a:lnTo>
                      <a:pt x="56" y="163"/>
                    </a:lnTo>
                    <a:lnTo>
                      <a:pt x="59" y="161"/>
                    </a:lnTo>
                    <a:lnTo>
                      <a:pt x="58" y="138"/>
                    </a:lnTo>
                    <a:lnTo>
                      <a:pt x="58" y="80"/>
                    </a:lnTo>
                    <a:lnTo>
                      <a:pt x="65" y="80"/>
                    </a:lnTo>
                    <a:lnTo>
                      <a:pt x="64" y="79"/>
                    </a:lnTo>
                    <a:lnTo>
                      <a:pt x="58" y="77"/>
                    </a:lnTo>
                    <a:lnTo>
                      <a:pt x="58"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6" name="Freeform 790"/>
              <p:cNvSpPr/>
              <p:nvPr/>
            </p:nvSpPr>
            <p:spPr bwMode="auto">
              <a:xfrm>
                <a:off x="271" y="2627"/>
                <a:ext cx="157" cy="167"/>
              </a:xfrm>
              <a:custGeom>
                <a:gdLst>
                  <a:gd name="T0" fmla="+- 0 329 271"/>
                  <a:gd name="T1" fmla="*/ T0 w 157"/>
                  <a:gd name="T2" fmla="+- 0 2687 2627"/>
                  <a:gd name="T3" fmla="*/ 2687 h 167"/>
                  <a:gd name="T4" fmla="+- 0 314 271"/>
                  <a:gd name="T5" fmla="*/ T4 w 157"/>
                  <a:gd name="T6" fmla="+- 0 2687 2627"/>
                  <a:gd name="T7" fmla="*/ 2687 h 167"/>
                  <a:gd name="T8" fmla="+- 0 311 271"/>
                  <a:gd name="T9" fmla="*/ T8 w 157"/>
                  <a:gd name="T10" fmla="+- 0 2696 2627"/>
                  <a:gd name="T11" fmla="*/ 2696 h 167"/>
                  <a:gd name="T12" fmla="+- 0 307 271"/>
                  <a:gd name="T13" fmla="*/ T12 w 157"/>
                  <a:gd name="T14" fmla="+- 0 2707 2627"/>
                  <a:gd name="T15" fmla="*/ 2707 h 167"/>
                  <a:gd name="T16" fmla="+- 0 271 271"/>
                  <a:gd name="T17" fmla="*/ T16 w 157"/>
                  <a:gd name="T18" fmla="+- 0 2763 2627"/>
                  <a:gd name="T19" fmla="*/ 2763 h 167"/>
                  <a:gd name="T20" fmla="+- 0 272 271"/>
                  <a:gd name="T21" fmla="*/ T20 w 157"/>
                  <a:gd name="T22" fmla="+- 0 2765 2627"/>
                  <a:gd name="T23" fmla="*/ 2765 h 167"/>
                  <a:gd name="T24" fmla="+- 0 311 271"/>
                  <a:gd name="T25" fmla="*/ T24 w 157"/>
                  <a:gd name="T26" fmla="+- 0 2716 2627"/>
                  <a:gd name="T27" fmla="*/ 2716 h 167"/>
                  <a:gd name="T28" fmla="+- 0 319 271"/>
                  <a:gd name="T29" fmla="*/ T28 w 157"/>
                  <a:gd name="T30" fmla="+- 0 2701 2627"/>
                  <a:gd name="T31" fmla="*/ 2701 h 167"/>
                  <a:gd name="T32" fmla="+- 0 329 271"/>
                  <a:gd name="T33" fmla="*/ T32 w 157"/>
                  <a:gd name="T34" fmla="+- 0 2701 2627"/>
                  <a:gd name="T35" fmla="*/ 2701 h 167"/>
                  <a:gd name="T36" fmla="+- 0 329 271"/>
                  <a:gd name="T37" fmla="*/ T36 w 157"/>
                  <a:gd name="T38" fmla="+- 0 2687 2627"/>
                  <a:gd name="T39" fmla="*/ 2687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57" h="167">
                    <a:moveTo>
                      <a:pt x="58" y="60"/>
                    </a:moveTo>
                    <a:lnTo>
                      <a:pt x="43" y="60"/>
                    </a:lnTo>
                    <a:lnTo>
                      <a:pt x="40" y="69"/>
                    </a:lnTo>
                    <a:lnTo>
                      <a:pt x="36" y="80"/>
                    </a:lnTo>
                    <a:lnTo>
                      <a:pt x="0" y="136"/>
                    </a:lnTo>
                    <a:lnTo>
                      <a:pt x="1" y="138"/>
                    </a:lnTo>
                    <a:lnTo>
                      <a:pt x="40" y="89"/>
                    </a:lnTo>
                    <a:lnTo>
                      <a:pt x="48" y="74"/>
                    </a:lnTo>
                    <a:lnTo>
                      <a:pt x="58" y="74"/>
                    </a:lnTo>
                    <a:lnTo>
                      <a:pt x="58"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7" name="Freeform 791"/>
              <p:cNvSpPr/>
              <p:nvPr/>
            </p:nvSpPr>
            <p:spPr bwMode="auto">
              <a:xfrm>
                <a:off x="271" y="2627"/>
                <a:ext cx="157" cy="167"/>
              </a:xfrm>
              <a:custGeom>
                <a:gdLst>
                  <a:gd name="T0" fmla="+- 0 336 271"/>
                  <a:gd name="T1" fmla="*/ T0 w 157"/>
                  <a:gd name="T2" fmla="+- 0 2707 2627"/>
                  <a:gd name="T3" fmla="*/ 2707 h 167"/>
                  <a:gd name="T4" fmla="+- 0 329 271"/>
                  <a:gd name="T5" fmla="*/ T4 w 157"/>
                  <a:gd name="T6" fmla="+- 0 2707 2627"/>
                  <a:gd name="T7" fmla="*/ 2707 h 167"/>
                  <a:gd name="T8" fmla="+- 0 335 271"/>
                  <a:gd name="T9" fmla="*/ T8 w 157"/>
                  <a:gd name="T10" fmla="+- 0 2711 2627"/>
                  <a:gd name="T11" fmla="*/ 2711 h 167"/>
                  <a:gd name="T12" fmla="+- 0 338 271"/>
                  <a:gd name="T13" fmla="*/ T12 w 157"/>
                  <a:gd name="T14" fmla="+- 0 2715 2627"/>
                  <a:gd name="T15" fmla="*/ 2715 h 167"/>
                  <a:gd name="T16" fmla="+- 0 349 271"/>
                  <a:gd name="T17" fmla="*/ T16 w 157"/>
                  <a:gd name="T18" fmla="+- 0 2735 2627"/>
                  <a:gd name="T19" fmla="*/ 2735 h 167"/>
                  <a:gd name="T20" fmla="+- 0 351 271"/>
                  <a:gd name="T21" fmla="*/ T20 w 157"/>
                  <a:gd name="T22" fmla="+- 0 2736 2627"/>
                  <a:gd name="T23" fmla="*/ 2736 h 167"/>
                  <a:gd name="T24" fmla="+- 0 357 271"/>
                  <a:gd name="T25" fmla="*/ T24 w 157"/>
                  <a:gd name="T26" fmla="+- 0 2725 2627"/>
                  <a:gd name="T27" fmla="*/ 2725 h 167"/>
                  <a:gd name="T28" fmla="+- 0 357 271"/>
                  <a:gd name="T29" fmla="*/ T28 w 157"/>
                  <a:gd name="T30" fmla="+- 0 2722 2627"/>
                  <a:gd name="T31" fmla="*/ 2722 h 167"/>
                  <a:gd name="T32" fmla="+- 0 354 271"/>
                  <a:gd name="T33" fmla="*/ T32 w 157"/>
                  <a:gd name="T34" fmla="+- 0 2717 2627"/>
                  <a:gd name="T35" fmla="*/ 2717 h 167"/>
                  <a:gd name="T36" fmla="+- 0 351 271"/>
                  <a:gd name="T37" fmla="*/ T36 w 157"/>
                  <a:gd name="T38" fmla="+- 0 2714 2627"/>
                  <a:gd name="T39" fmla="*/ 2714 h 167"/>
                  <a:gd name="T40" fmla="+- 0 341 271"/>
                  <a:gd name="T41" fmla="*/ T40 w 157"/>
                  <a:gd name="T42" fmla="+- 0 2709 2627"/>
                  <a:gd name="T43" fmla="*/ 2709 h 167"/>
                  <a:gd name="T44" fmla="+- 0 336 271"/>
                  <a:gd name="T45" fmla="*/ T44 w 157"/>
                  <a:gd name="T46" fmla="+- 0 2707 2627"/>
                  <a:gd name="T47" fmla="*/ 2707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57" h="167">
                    <a:moveTo>
                      <a:pt x="65" y="80"/>
                    </a:moveTo>
                    <a:lnTo>
                      <a:pt x="58" y="80"/>
                    </a:lnTo>
                    <a:lnTo>
                      <a:pt x="64" y="84"/>
                    </a:lnTo>
                    <a:lnTo>
                      <a:pt x="67" y="88"/>
                    </a:lnTo>
                    <a:lnTo>
                      <a:pt x="78" y="108"/>
                    </a:lnTo>
                    <a:lnTo>
                      <a:pt x="80" y="109"/>
                    </a:lnTo>
                    <a:lnTo>
                      <a:pt x="86" y="98"/>
                    </a:lnTo>
                    <a:lnTo>
                      <a:pt x="86" y="95"/>
                    </a:lnTo>
                    <a:lnTo>
                      <a:pt x="83" y="90"/>
                    </a:lnTo>
                    <a:lnTo>
                      <a:pt x="80" y="87"/>
                    </a:lnTo>
                    <a:lnTo>
                      <a:pt x="70" y="82"/>
                    </a:lnTo>
                    <a:lnTo>
                      <a:pt x="65"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8" name="Freeform 792"/>
              <p:cNvSpPr/>
              <p:nvPr/>
            </p:nvSpPr>
            <p:spPr bwMode="auto">
              <a:xfrm>
                <a:off x="271" y="2627"/>
                <a:ext cx="157" cy="167"/>
              </a:xfrm>
              <a:custGeom>
                <a:gdLst>
                  <a:gd name="T0" fmla="+- 0 356 271"/>
                  <a:gd name="T1" fmla="*/ T0 w 157"/>
                  <a:gd name="T2" fmla="+- 0 2673 2627"/>
                  <a:gd name="T3" fmla="*/ 2673 h 167"/>
                  <a:gd name="T4" fmla="+- 0 348 271"/>
                  <a:gd name="T5" fmla="*/ T4 w 157"/>
                  <a:gd name="T6" fmla="+- 0 2682 2627"/>
                  <a:gd name="T7" fmla="*/ 2682 h 167"/>
                  <a:gd name="T8" fmla="+- 0 276 271"/>
                  <a:gd name="T9" fmla="*/ T8 w 157"/>
                  <a:gd name="T10" fmla="+- 0 2682 2627"/>
                  <a:gd name="T11" fmla="*/ 2682 h 167"/>
                  <a:gd name="T12" fmla="+- 0 282 271"/>
                  <a:gd name="T13" fmla="*/ T12 w 157"/>
                  <a:gd name="T14" fmla="+- 0 2689 2627"/>
                  <a:gd name="T15" fmla="*/ 2689 h 167"/>
                  <a:gd name="T16" fmla="+- 0 284 271"/>
                  <a:gd name="T17" fmla="*/ T16 w 157"/>
                  <a:gd name="T18" fmla="+- 0 2688 2627"/>
                  <a:gd name="T19" fmla="*/ 2688 h 167"/>
                  <a:gd name="T20" fmla="+- 0 288 271"/>
                  <a:gd name="T21" fmla="*/ T20 w 157"/>
                  <a:gd name="T22" fmla="+- 0 2687 2627"/>
                  <a:gd name="T23" fmla="*/ 2687 h 167"/>
                  <a:gd name="T24" fmla="+- 0 293 271"/>
                  <a:gd name="T25" fmla="*/ T24 w 157"/>
                  <a:gd name="T26" fmla="+- 0 2687 2627"/>
                  <a:gd name="T27" fmla="*/ 2687 h 167"/>
                  <a:gd name="T28" fmla="+- 0 368 271"/>
                  <a:gd name="T29" fmla="*/ T28 w 157"/>
                  <a:gd name="T30" fmla="+- 0 2687 2627"/>
                  <a:gd name="T31" fmla="*/ 2687 h 167"/>
                  <a:gd name="T32" fmla="+- 0 369 271"/>
                  <a:gd name="T33" fmla="*/ T32 w 157"/>
                  <a:gd name="T34" fmla="+- 0 2687 2627"/>
                  <a:gd name="T35" fmla="*/ 2687 h 167"/>
                  <a:gd name="T36" fmla="+- 0 369 271"/>
                  <a:gd name="T37" fmla="*/ T36 w 157"/>
                  <a:gd name="T38" fmla="+- 0 2686 2627"/>
                  <a:gd name="T39" fmla="*/ 2686 h 167"/>
                  <a:gd name="T40" fmla="+- 0 368 271"/>
                  <a:gd name="T41" fmla="*/ T40 w 157"/>
                  <a:gd name="T42" fmla="+- 0 2684 2627"/>
                  <a:gd name="T43" fmla="*/ 2684 h 167"/>
                  <a:gd name="T44" fmla="+- 0 366 271"/>
                  <a:gd name="T45" fmla="*/ T44 w 157"/>
                  <a:gd name="T46" fmla="+- 0 2683 2627"/>
                  <a:gd name="T47" fmla="*/ 2683 h 167"/>
                  <a:gd name="T48" fmla="+- 0 356 271"/>
                  <a:gd name="T49" fmla="*/ T48 w 157"/>
                  <a:gd name="T50" fmla="+- 0 2673 2627"/>
                  <a:gd name="T51" fmla="*/ 2673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57" h="167">
                    <a:moveTo>
                      <a:pt x="85" y="46"/>
                    </a:moveTo>
                    <a:lnTo>
                      <a:pt x="77" y="55"/>
                    </a:lnTo>
                    <a:lnTo>
                      <a:pt x="5" y="55"/>
                    </a:lnTo>
                    <a:lnTo>
                      <a:pt x="11" y="62"/>
                    </a:lnTo>
                    <a:lnTo>
                      <a:pt x="13" y="61"/>
                    </a:lnTo>
                    <a:lnTo>
                      <a:pt x="17" y="60"/>
                    </a:lnTo>
                    <a:lnTo>
                      <a:pt x="22" y="60"/>
                    </a:lnTo>
                    <a:lnTo>
                      <a:pt x="97" y="60"/>
                    </a:lnTo>
                    <a:lnTo>
                      <a:pt x="98" y="60"/>
                    </a:lnTo>
                    <a:lnTo>
                      <a:pt x="98" y="59"/>
                    </a:lnTo>
                    <a:lnTo>
                      <a:pt x="97" y="57"/>
                    </a:lnTo>
                    <a:lnTo>
                      <a:pt x="95" y="56"/>
                    </a:lnTo>
                    <a:lnTo>
                      <a:pt x="85"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9" name="Freeform 793"/>
              <p:cNvSpPr/>
              <p:nvPr/>
            </p:nvSpPr>
            <p:spPr bwMode="auto">
              <a:xfrm>
                <a:off x="271" y="2627"/>
                <a:ext cx="157" cy="167"/>
              </a:xfrm>
              <a:custGeom>
                <a:gdLst>
                  <a:gd name="T0" fmla="+- 0 329 271"/>
                  <a:gd name="T1" fmla="*/ T0 w 157"/>
                  <a:gd name="T2" fmla="+- 0 2650 2627"/>
                  <a:gd name="T3" fmla="*/ 2650 h 167"/>
                  <a:gd name="T4" fmla="+- 0 319 271"/>
                  <a:gd name="T5" fmla="*/ T4 w 157"/>
                  <a:gd name="T6" fmla="+- 0 2650 2627"/>
                  <a:gd name="T7" fmla="*/ 2650 h 167"/>
                  <a:gd name="T8" fmla="+- 0 319 271"/>
                  <a:gd name="T9" fmla="*/ T8 w 157"/>
                  <a:gd name="T10" fmla="+- 0 2682 2627"/>
                  <a:gd name="T11" fmla="*/ 2682 h 167"/>
                  <a:gd name="T12" fmla="+- 0 329 271"/>
                  <a:gd name="T13" fmla="*/ T12 w 157"/>
                  <a:gd name="T14" fmla="+- 0 2682 2627"/>
                  <a:gd name="T15" fmla="*/ 2682 h 167"/>
                  <a:gd name="T16" fmla="+- 0 329 271"/>
                  <a:gd name="T17" fmla="*/ T16 w 157"/>
                  <a:gd name="T18" fmla="+- 0 2650 2627"/>
                  <a:gd name="T19" fmla="*/ 2650 h 167"/>
                </a:gdLst>
                <a:cxnLst>
                  <a:cxn ang="0">
                    <a:pos x="T1" y="T3"/>
                  </a:cxn>
                  <a:cxn ang="0">
                    <a:pos x="T5" y="T7"/>
                  </a:cxn>
                  <a:cxn ang="0">
                    <a:pos x="T9" y="T11"/>
                  </a:cxn>
                  <a:cxn ang="0">
                    <a:pos x="T13" y="T15"/>
                  </a:cxn>
                  <a:cxn ang="0">
                    <a:pos x="T17" y="T19"/>
                  </a:cxn>
                </a:cxnLst>
                <a:rect l="0" t="0" r="r" b="b"/>
                <a:pathLst>
                  <a:path w="157" h="167">
                    <a:moveTo>
                      <a:pt x="58" y="23"/>
                    </a:moveTo>
                    <a:lnTo>
                      <a:pt x="48" y="23"/>
                    </a:lnTo>
                    <a:lnTo>
                      <a:pt x="48" y="55"/>
                    </a:lnTo>
                    <a:lnTo>
                      <a:pt x="58" y="55"/>
                    </a:lnTo>
                    <a:lnTo>
                      <a:pt x="58" y="2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0" name="Freeform 794"/>
              <p:cNvSpPr/>
              <p:nvPr/>
            </p:nvSpPr>
            <p:spPr bwMode="auto">
              <a:xfrm>
                <a:off x="271" y="2627"/>
                <a:ext cx="157" cy="167"/>
              </a:xfrm>
              <a:custGeom>
                <a:gdLst>
                  <a:gd name="T0" fmla="+- 0 346 271"/>
                  <a:gd name="T1" fmla="*/ T0 w 157"/>
                  <a:gd name="T2" fmla="+- 0 2629 2627"/>
                  <a:gd name="T3" fmla="*/ 2629 h 167"/>
                  <a:gd name="T4" fmla="+- 0 277 271"/>
                  <a:gd name="T5" fmla="*/ T4 w 157"/>
                  <a:gd name="T6" fmla="+- 0 2656 2627"/>
                  <a:gd name="T7" fmla="*/ 2656 h 167"/>
                  <a:gd name="T8" fmla="+- 0 279 271"/>
                  <a:gd name="T9" fmla="*/ T8 w 157"/>
                  <a:gd name="T10" fmla="+- 0 2658 2627"/>
                  <a:gd name="T11" fmla="*/ 2658 h 167"/>
                  <a:gd name="T12" fmla="+- 0 296 271"/>
                  <a:gd name="T13" fmla="*/ T12 w 157"/>
                  <a:gd name="T14" fmla="+- 0 2655 2627"/>
                  <a:gd name="T15" fmla="*/ 2655 h 167"/>
                  <a:gd name="T16" fmla="+- 0 319 271"/>
                  <a:gd name="T17" fmla="*/ T16 w 157"/>
                  <a:gd name="T18" fmla="+- 0 2650 2627"/>
                  <a:gd name="T19" fmla="*/ 2650 h 167"/>
                  <a:gd name="T20" fmla="+- 0 329 271"/>
                  <a:gd name="T21" fmla="*/ T20 w 157"/>
                  <a:gd name="T22" fmla="+- 0 2650 2627"/>
                  <a:gd name="T23" fmla="*/ 2650 h 167"/>
                  <a:gd name="T24" fmla="+- 0 329 271"/>
                  <a:gd name="T25" fmla="*/ T24 w 157"/>
                  <a:gd name="T26" fmla="+- 0 2648 2627"/>
                  <a:gd name="T27" fmla="*/ 2648 h 167"/>
                  <a:gd name="T28" fmla="+- 0 351 271"/>
                  <a:gd name="T29" fmla="*/ T28 w 157"/>
                  <a:gd name="T30" fmla="+- 0 2642 2627"/>
                  <a:gd name="T31" fmla="*/ 2642 h 167"/>
                  <a:gd name="T32" fmla="+- 0 358 271"/>
                  <a:gd name="T33" fmla="*/ T32 w 157"/>
                  <a:gd name="T34" fmla="+- 0 2642 2627"/>
                  <a:gd name="T35" fmla="*/ 2642 h 167"/>
                  <a:gd name="T36" fmla="+- 0 358 271"/>
                  <a:gd name="T37" fmla="*/ T36 w 157"/>
                  <a:gd name="T38" fmla="+- 0 2640 2627"/>
                  <a:gd name="T39" fmla="*/ 2640 h 167"/>
                  <a:gd name="T40" fmla="+- 0 358 271"/>
                  <a:gd name="T41" fmla="*/ T40 w 157"/>
                  <a:gd name="T42" fmla="+- 0 2640 2627"/>
                  <a:gd name="T43" fmla="*/ 2640 h 167"/>
                  <a:gd name="T44" fmla="+- 0 346 271"/>
                  <a:gd name="T45" fmla="*/ T44 w 157"/>
                  <a:gd name="T46" fmla="+- 0 2629 2627"/>
                  <a:gd name="T47" fmla="*/ 2629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57" h="167">
                    <a:moveTo>
                      <a:pt x="75" y="2"/>
                    </a:moveTo>
                    <a:lnTo>
                      <a:pt x="6" y="29"/>
                    </a:lnTo>
                    <a:lnTo>
                      <a:pt x="8" y="31"/>
                    </a:lnTo>
                    <a:lnTo>
                      <a:pt x="25" y="28"/>
                    </a:lnTo>
                    <a:lnTo>
                      <a:pt x="48" y="23"/>
                    </a:lnTo>
                    <a:lnTo>
                      <a:pt x="58" y="23"/>
                    </a:lnTo>
                    <a:lnTo>
                      <a:pt x="58" y="21"/>
                    </a:lnTo>
                    <a:lnTo>
                      <a:pt x="80" y="15"/>
                    </a:lnTo>
                    <a:lnTo>
                      <a:pt x="87" y="15"/>
                    </a:lnTo>
                    <a:lnTo>
                      <a:pt x="87" y="13"/>
                    </a:lnTo>
                    <a:lnTo>
                      <a:pt x="75"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1" name="Freeform 795"/>
              <p:cNvSpPr/>
              <p:nvPr/>
            </p:nvSpPr>
            <p:spPr bwMode="auto">
              <a:xfrm>
                <a:off x="271" y="2627"/>
                <a:ext cx="157" cy="167"/>
              </a:xfrm>
              <a:custGeom>
                <a:gdLst>
                  <a:gd name="T0" fmla="+- 0 383 271"/>
                  <a:gd name="T1" fmla="*/ T0 w 157"/>
                  <a:gd name="T2" fmla="+- 0 2772 2627"/>
                  <a:gd name="T3" fmla="*/ 2772 h 167"/>
                  <a:gd name="T4" fmla="+- 0 383 271"/>
                  <a:gd name="T5" fmla="*/ T4 w 157"/>
                  <a:gd name="T6" fmla="+- 0 2774 2627"/>
                  <a:gd name="T7" fmla="*/ 2774 h 167"/>
                  <a:gd name="T8" fmla="+- 0 389 271"/>
                  <a:gd name="T9" fmla="*/ T8 w 157"/>
                  <a:gd name="T10" fmla="+- 0 2776 2627"/>
                  <a:gd name="T11" fmla="*/ 2776 h 167"/>
                  <a:gd name="T12" fmla="+- 0 393 271"/>
                  <a:gd name="T13" fmla="*/ T12 w 157"/>
                  <a:gd name="T14" fmla="+- 0 2778 2627"/>
                  <a:gd name="T15" fmla="*/ 2778 h 167"/>
                  <a:gd name="T16" fmla="+- 0 397 271"/>
                  <a:gd name="T17" fmla="*/ T16 w 157"/>
                  <a:gd name="T18" fmla="+- 0 2780 2627"/>
                  <a:gd name="T19" fmla="*/ 2780 h 167"/>
                  <a:gd name="T20" fmla="+- 0 399 271"/>
                  <a:gd name="T21" fmla="*/ T20 w 157"/>
                  <a:gd name="T22" fmla="+- 0 2781 2627"/>
                  <a:gd name="T23" fmla="*/ 2781 h 167"/>
                  <a:gd name="T24" fmla="+- 0 400 271"/>
                  <a:gd name="T25" fmla="*/ T24 w 157"/>
                  <a:gd name="T26" fmla="+- 0 2783 2627"/>
                  <a:gd name="T27" fmla="*/ 2783 h 167"/>
                  <a:gd name="T28" fmla="+- 0 401 271"/>
                  <a:gd name="T29" fmla="*/ T28 w 157"/>
                  <a:gd name="T30" fmla="+- 0 2784 2627"/>
                  <a:gd name="T31" fmla="*/ 2784 h 167"/>
                  <a:gd name="T32" fmla="+- 0 402 271"/>
                  <a:gd name="T33" fmla="*/ T32 w 157"/>
                  <a:gd name="T34" fmla="+- 0 2786 2627"/>
                  <a:gd name="T35" fmla="*/ 2786 h 167"/>
                  <a:gd name="T36" fmla="+- 0 402 271"/>
                  <a:gd name="T37" fmla="*/ T36 w 157"/>
                  <a:gd name="T38" fmla="+- 0 2787 2627"/>
                  <a:gd name="T39" fmla="*/ 2787 h 167"/>
                  <a:gd name="T40" fmla="+- 0 402 271"/>
                  <a:gd name="T41" fmla="*/ T40 w 157"/>
                  <a:gd name="T42" fmla="+- 0 2789 2627"/>
                  <a:gd name="T43" fmla="*/ 2789 h 167"/>
                  <a:gd name="T44" fmla="+- 0 403 271"/>
                  <a:gd name="T45" fmla="*/ T44 w 157"/>
                  <a:gd name="T46" fmla="+- 0 2791 2627"/>
                  <a:gd name="T47" fmla="*/ 2791 h 167"/>
                  <a:gd name="T48" fmla="+- 0 407 271"/>
                  <a:gd name="T49" fmla="*/ T48 w 157"/>
                  <a:gd name="T50" fmla="+- 0 2791 2627"/>
                  <a:gd name="T51" fmla="*/ 2791 h 167"/>
                  <a:gd name="T52" fmla="+- 0 421 271"/>
                  <a:gd name="T53" fmla="*/ T52 w 157"/>
                  <a:gd name="T54" fmla="+- 0 2775 2627"/>
                  <a:gd name="T55" fmla="*/ 2775 h 167"/>
                  <a:gd name="T56" fmla="+- 0 406 271"/>
                  <a:gd name="T57" fmla="*/ T56 w 157"/>
                  <a:gd name="T58" fmla="+- 0 2775 2627"/>
                  <a:gd name="T59" fmla="*/ 2775 h 167"/>
                  <a:gd name="T60" fmla="+- 0 400 271"/>
                  <a:gd name="T61" fmla="*/ T60 w 157"/>
                  <a:gd name="T62" fmla="+- 0 2775 2627"/>
                  <a:gd name="T63" fmla="*/ 2775 h 167"/>
                  <a:gd name="T64" fmla="+- 0 393 271"/>
                  <a:gd name="T65" fmla="*/ T64 w 157"/>
                  <a:gd name="T66" fmla="+- 0 2774 2627"/>
                  <a:gd name="T67" fmla="*/ 2774 h 167"/>
                  <a:gd name="T68" fmla="+- 0 383 271"/>
                  <a:gd name="T69" fmla="*/ T68 w 157"/>
                  <a:gd name="T70" fmla="+- 0 2772 2627"/>
                  <a:gd name="T71" fmla="*/ 2772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57" h="167">
                    <a:moveTo>
                      <a:pt x="112" y="145"/>
                    </a:moveTo>
                    <a:lnTo>
                      <a:pt x="112" y="147"/>
                    </a:lnTo>
                    <a:lnTo>
                      <a:pt x="118" y="149"/>
                    </a:lnTo>
                    <a:lnTo>
                      <a:pt x="122" y="151"/>
                    </a:lnTo>
                    <a:lnTo>
                      <a:pt x="126" y="153"/>
                    </a:lnTo>
                    <a:lnTo>
                      <a:pt x="128" y="154"/>
                    </a:lnTo>
                    <a:lnTo>
                      <a:pt x="129" y="156"/>
                    </a:lnTo>
                    <a:lnTo>
                      <a:pt x="130" y="157"/>
                    </a:lnTo>
                    <a:lnTo>
                      <a:pt x="131" y="159"/>
                    </a:lnTo>
                    <a:lnTo>
                      <a:pt x="131" y="160"/>
                    </a:lnTo>
                    <a:lnTo>
                      <a:pt x="131" y="162"/>
                    </a:lnTo>
                    <a:lnTo>
                      <a:pt x="132" y="164"/>
                    </a:lnTo>
                    <a:lnTo>
                      <a:pt x="136" y="164"/>
                    </a:lnTo>
                    <a:lnTo>
                      <a:pt x="150" y="148"/>
                    </a:lnTo>
                    <a:lnTo>
                      <a:pt x="135" y="148"/>
                    </a:lnTo>
                    <a:lnTo>
                      <a:pt x="129" y="148"/>
                    </a:lnTo>
                    <a:lnTo>
                      <a:pt x="122" y="147"/>
                    </a:lnTo>
                    <a:lnTo>
                      <a:pt x="112" y="14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2" name="Freeform 796"/>
              <p:cNvSpPr/>
              <p:nvPr/>
            </p:nvSpPr>
            <p:spPr bwMode="auto">
              <a:xfrm>
                <a:off x="271" y="2627"/>
                <a:ext cx="157" cy="167"/>
              </a:xfrm>
              <a:custGeom>
                <a:gdLst>
                  <a:gd name="T0" fmla="+- 0 410 271"/>
                  <a:gd name="T1" fmla="*/ T0 w 157"/>
                  <a:gd name="T2" fmla="+- 0 2627 2627"/>
                  <a:gd name="T3" fmla="*/ 2627 h 167"/>
                  <a:gd name="T4" fmla="+- 0 411 271"/>
                  <a:gd name="T5" fmla="*/ T4 w 157"/>
                  <a:gd name="T6" fmla="+- 0 2648 2627"/>
                  <a:gd name="T7" fmla="*/ 2648 h 167"/>
                  <a:gd name="T8" fmla="+- 0 411 271"/>
                  <a:gd name="T9" fmla="*/ T8 w 157"/>
                  <a:gd name="T10" fmla="+- 0 2771 2627"/>
                  <a:gd name="T11" fmla="*/ 2771 h 167"/>
                  <a:gd name="T12" fmla="+- 0 410 271"/>
                  <a:gd name="T13" fmla="*/ T12 w 157"/>
                  <a:gd name="T14" fmla="+- 0 2773 2627"/>
                  <a:gd name="T15" fmla="*/ 2773 h 167"/>
                  <a:gd name="T16" fmla="+- 0 408 271"/>
                  <a:gd name="T17" fmla="*/ T16 w 157"/>
                  <a:gd name="T18" fmla="+- 0 2775 2627"/>
                  <a:gd name="T19" fmla="*/ 2775 h 167"/>
                  <a:gd name="T20" fmla="+- 0 406 271"/>
                  <a:gd name="T21" fmla="*/ T20 w 157"/>
                  <a:gd name="T22" fmla="+- 0 2775 2627"/>
                  <a:gd name="T23" fmla="*/ 2775 h 167"/>
                  <a:gd name="T24" fmla="+- 0 421 271"/>
                  <a:gd name="T25" fmla="*/ T24 w 157"/>
                  <a:gd name="T26" fmla="+- 0 2775 2627"/>
                  <a:gd name="T27" fmla="*/ 2775 h 167"/>
                  <a:gd name="T28" fmla="+- 0 421 271"/>
                  <a:gd name="T29" fmla="*/ T28 w 157"/>
                  <a:gd name="T30" fmla="+- 0 2639 2627"/>
                  <a:gd name="T31" fmla="*/ 2639 h 167"/>
                  <a:gd name="T32" fmla="+- 0 425 271"/>
                  <a:gd name="T33" fmla="*/ T32 w 157"/>
                  <a:gd name="T34" fmla="+- 0 2637 2627"/>
                  <a:gd name="T35" fmla="*/ 2637 h 167"/>
                  <a:gd name="T36" fmla="+- 0 426 271"/>
                  <a:gd name="T37" fmla="*/ T36 w 157"/>
                  <a:gd name="T38" fmla="+- 0 2636 2627"/>
                  <a:gd name="T39" fmla="*/ 2636 h 167"/>
                  <a:gd name="T40" fmla="+- 0 427 271"/>
                  <a:gd name="T41" fmla="*/ T40 w 157"/>
                  <a:gd name="T42" fmla="+- 0 2635 2627"/>
                  <a:gd name="T43" fmla="*/ 2635 h 167"/>
                  <a:gd name="T44" fmla="+- 0 426 271"/>
                  <a:gd name="T45" fmla="*/ T44 w 157"/>
                  <a:gd name="T46" fmla="+- 0 2634 2627"/>
                  <a:gd name="T47" fmla="*/ 2634 h 167"/>
                  <a:gd name="T48" fmla="+- 0 425 271"/>
                  <a:gd name="T49" fmla="*/ T48 w 157"/>
                  <a:gd name="T50" fmla="+- 0 2633 2627"/>
                  <a:gd name="T51" fmla="*/ 2633 h 167"/>
                  <a:gd name="T52" fmla="+- 0 423 271"/>
                  <a:gd name="T53" fmla="*/ T52 w 157"/>
                  <a:gd name="T54" fmla="+- 0 2632 2627"/>
                  <a:gd name="T55" fmla="*/ 2632 h 167"/>
                  <a:gd name="T56" fmla="+- 0 410 271"/>
                  <a:gd name="T57" fmla="*/ T56 w 157"/>
                  <a:gd name="T58" fmla="+- 0 2627 2627"/>
                  <a:gd name="T59" fmla="*/ 2627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57" h="167">
                    <a:moveTo>
                      <a:pt x="139" y="0"/>
                    </a:moveTo>
                    <a:lnTo>
                      <a:pt x="140" y="21"/>
                    </a:lnTo>
                    <a:lnTo>
                      <a:pt x="140" y="144"/>
                    </a:lnTo>
                    <a:lnTo>
                      <a:pt x="139" y="146"/>
                    </a:lnTo>
                    <a:lnTo>
                      <a:pt x="137" y="148"/>
                    </a:lnTo>
                    <a:lnTo>
                      <a:pt x="135" y="148"/>
                    </a:lnTo>
                    <a:lnTo>
                      <a:pt x="150" y="148"/>
                    </a:lnTo>
                    <a:lnTo>
                      <a:pt x="150" y="12"/>
                    </a:lnTo>
                    <a:lnTo>
                      <a:pt x="154" y="10"/>
                    </a:lnTo>
                    <a:lnTo>
                      <a:pt x="155" y="9"/>
                    </a:lnTo>
                    <a:lnTo>
                      <a:pt x="156" y="8"/>
                    </a:lnTo>
                    <a:lnTo>
                      <a:pt x="155" y="7"/>
                    </a:lnTo>
                    <a:lnTo>
                      <a:pt x="154" y="6"/>
                    </a:lnTo>
                    <a:lnTo>
                      <a:pt x="152" y="5"/>
                    </a:lnTo>
                    <a:lnTo>
                      <a:pt x="13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3" name="Freeform 797"/>
              <p:cNvSpPr/>
              <p:nvPr/>
            </p:nvSpPr>
            <p:spPr bwMode="auto">
              <a:xfrm>
                <a:off x="271" y="2627"/>
                <a:ext cx="157" cy="167"/>
              </a:xfrm>
              <a:custGeom>
                <a:gdLst>
                  <a:gd name="T0" fmla="+- 0 375 271"/>
                  <a:gd name="T1" fmla="*/ T0 w 157"/>
                  <a:gd name="T2" fmla="+- 0 2648 2627"/>
                  <a:gd name="T3" fmla="*/ 2648 h 167"/>
                  <a:gd name="T4" fmla="+- 0 376 271"/>
                  <a:gd name="T5" fmla="*/ T4 w 157"/>
                  <a:gd name="T6" fmla="+- 0 2666 2627"/>
                  <a:gd name="T7" fmla="*/ 2666 h 167"/>
                  <a:gd name="T8" fmla="+- 0 376 271"/>
                  <a:gd name="T9" fmla="*/ T8 w 157"/>
                  <a:gd name="T10" fmla="+- 0 2718 2627"/>
                  <a:gd name="T11" fmla="*/ 2718 h 167"/>
                  <a:gd name="T12" fmla="+- 0 375 271"/>
                  <a:gd name="T13" fmla="*/ T12 w 157"/>
                  <a:gd name="T14" fmla="+- 0 2750 2627"/>
                  <a:gd name="T15" fmla="*/ 2750 h 167"/>
                  <a:gd name="T16" fmla="+- 0 381 271"/>
                  <a:gd name="T17" fmla="*/ T16 w 157"/>
                  <a:gd name="T18" fmla="+- 0 2748 2627"/>
                  <a:gd name="T19" fmla="*/ 2748 h 167"/>
                  <a:gd name="T20" fmla="+- 0 385 271"/>
                  <a:gd name="T21" fmla="*/ T20 w 157"/>
                  <a:gd name="T22" fmla="+- 0 2746 2627"/>
                  <a:gd name="T23" fmla="*/ 2746 h 167"/>
                  <a:gd name="T24" fmla="+- 0 388 271"/>
                  <a:gd name="T25" fmla="*/ T24 w 157"/>
                  <a:gd name="T26" fmla="+- 0 2744 2627"/>
                  <a:gd name="T27" fmla="*/ 2744 h 167"/>
                  <a:gd name="T28" fmla="+- 0 387 271"/>
                  <a:gd name="T29" fmla="*/ T28 w 157"/>
                  <a:gd name="T30" fmla="+- 0 2723 2627"/>
                  <a:gd name="T31" fmla="*/ 2723 h 167"/>
                  <a:gd name="T32" fmla="+- 0 387 271"/>
                  <a:gd name="T33" fmla="*/ T32 w 157"/>
                  <a:gd name="T34" fmla="+- 0 2660 2627"/>
                  <a:gd name="T35" fmla="*/ 2660 h 167"/>
                  <a:gd name="T36" fmla="+- 0 391 271"/>
                  <a:gd name="T37" fmla="*/ T36 w 157"/>
                  <a:gd name="T38" fmla="+- 0 2657 2627"/>
                  <a:gd name="T39" fmla="*/ 2657 h 167"/>
                  <a:gd name="T40" fmla="+- 0 392 271"/>
                  <a:gd name="T41" fmla="*/ T40 w 157"/>
                  <a:gd name="T42" fmla="+- 0 2657 2627"/>
                  <a:gd name="T43" fmla="*/ 2657 h 167"/>
                  <a:gd name="T44" fmla="+- 0 392 271"/>
                  <a:gd name="T45" fmla="*/ T44 w 157"/>
                  <a:gd name="T46" fmla="+- 0 2656 2627"/>
                  <a:gd name="T47" fmla="*/ 2656 h 167"/>
                  <a:gd name="T48" fmla="+- 0 392 271"/>
                  <a:gd name="T49" fmla="*/ T48 w 157"/>
                  <a:gd name="T50" fmla="+- 0 2655 2627"/>
                  <a:gd name="T51" fmla="*/ 2655 h 167"/>
                  <a:gd name="T52" fmla="+- 0 391 271"/>
                  <a:gd name="T53" fmla="*/ T52 w 157"/>
                  <a:gd name="T54" fmla="+- 0 2655 2627"/>
                  <a:gd name="T55" fmla="*/ 2655 h 167"/>
                  <a:gd name="T56" fmla="+- 0 390 271"/>
                  <a:gd name="T57" fmla="*/ T56 w 157"/>
                  <a:gd name="T58" fmla="+- 0 2654 2627"/>
                  <a:gd name="T59" fmla="*/ 2654 h 167"/>
                  <a:gd name="T60" fmla="+- 0 375 271"/>
                  <a:gd name="T61" fmla="*/ T60 w 157"/>
                  <a:gd name="T62" fmla="+- 0 2648 2627"/>
                  <a:gd name="T63" fmla="*/ 2648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57" h="167">
                    <a:moveTo>
                      <a:pt x="104" y="21"/>
                    </a:moveTo>
                    <a:lnTo>
                      <a:pt x="105" y="39"/>
                    </a:lnTo>
                    <a:lnTo>
                      <a:pt x="105" y="91"/>
                    </a:lnTo>
                    <a:lnTo>
                      <a:pt x="104" y="123"/>
                    </a:lnTo>
                    <a:lnTo>
                      <a:pt x="110" y="121"/>
                    </a:lnTo>
                    <a:lnTo>
                      <a:pt x="114" y="119"/>
                    </a:lnTo>
                    <a:lnTo>
                      <a:pt x="117" y="117"/>
                    </a:lnTo>
                    <a:lnTo>
                      <a:pt x="116" y="96"/>
                    </a:lnTo>
                    <a:lnTo>
                      <a:pt x="116" y="33"/>
                    </a:lnTo>
                    <a:lnTo>
                      <a:pt x="120" y="30"/>
                    </a:lnTo>
                    <a:lnTo>
                      <a:pt x="121" y="30"/>
                    </a:lnTo>
                    <a:lnTo>
                      <a:pt x="121" y="29"/>
                    </a:lnTo>
                    <a:lnTo>
                      <a:pt x="121" y="28"/>
                    </a:lnTo>
                    <a:lnTo>
                      <a:pt x="120" y="28"/>
                    </a:lnTo>
                    <a:lnTo>
                      <a:pt x="119" y="27"/>
                    </a:lnTo>
                    <a:lnTo>
                      <a:pt x="104"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59" name="Group 798"/>
            <p:cNvGrpSpPr/>
            <p:nvPr/>
          </p:nvGrpSpPr>
          <p:grpSpPr>
            <a:xfrm>
              <a:off x="87" y="2242"/>
              <a:ext cx="171" cy="168"/>
              <a:chOff x="87" y="2242"/>
              <a:chExt cx="171" cy="168"/>
            </a:xfrm>
          </p:grpSpPr>
          <p:sp>
            <p:nvSpPr>
              <p:cNvPr id="2698" name="Freeform 799"/>
              <p:cNvSpPr/>
              <p:nvPr/>
            </p:nvSpPr>
            <p:spPr bwMode="auto">
              <a:xfrm>
                <a:off x="87" y="2242"/>
                <a:ext cx="171" cy="168"/>
              </a:xfrm>
              <a:custGeom>
                <a:gdLst>
                  <a:gd name="T0" fmla="+- 0 197 87"/>
                  <a:gd name="T1" fmla="*/ T0 w 171"/>
                  <a:gd name="T2" fmla="+- 0 2308 2242"/>
                  <a:gd name="T3" fmla="*/ 2308 h 168"/>
                  <a:gd name="T4" fmla="+- 0 187 87"/>
                  <a:gd name="T5" fmla="*/ T4 w 171"/>
                  <a:gd name="T6" fmla="+- 0 2308 2242"/>
                  <a:gd name="T7" fmla="*/ 2308 h 168"/>
                  <a:gd name="T8" fmla="+- 0 186 87"/>
                  <a:gd name="T9" fmla="*/ T8 w 171"/>
                  <a:gd name="T10" fmla="+- 0 2389 2242"/>
                  <a:gd name="T11" fmla="*/ 2389 h 168"/>
                  <a:gd name="T12" fmla="+- 0 185 87"/>
                  <a:gd name="T13" fmla="*/ T12 w 171"/>
                  <a:gd name="T14" fmla="+- 0 2410 2242"/>
                  <a:gd name="T15" fmla="*/ 2410 h 168"/>
                  <a:gd name="T16" fmla="+- 0 190 87"/>
                  <a:gd name="T17" fmla="*/ T16 w 171"/>
                  <a:gd name="T18" fmla="+- 0 2409 2242"/>
                  <a:gd name="T19" fmla="*/ 2409 h 168"/>
                  <a:gd name="T20" fmla="+- 0 195 87"/>
                  <a:gd name="T21" fmla="*/ T20 w 171"/>
                  <a:gd name="T22" fmla="+- 0 2406 2242"/>
                  <a:gd name="T23" fmla="*/ 2406 h 168"/>
                  <a:gd name="T24" fmla="+- 0 198 87"/>
                  <a:gd name="T25" fmla="*/ T24 w 171"/>
                  <a:gd name="T26" fmla="+- 0 2403 2242"/>
                  <a:gd name="T27" fmla="*/ 2403 h 168"/>
                  <a:gd name="T28" fmla="+- 0 197 87"/>
                  <a:gd name="T29" fmla="*/ T28 w 171"/>
                  <a:gd name="T30" fmla="+- 0 2389 2242"/>
                  <a:gd name="T31" fmla="*/ 2389 h 168"/>
                  <a:gd name="T32" fmla="+- 0 197 87"/>
                  <a:gd name="T33" fmla="*/ T32 w 171"/>
                  <a:gd name="T34" fmla="+- 0 2308 2242"/>
                  <a:gd name="T35" fmla="*/ 2308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1" h="168">
                    <a:moveTo>
                      <a:pt x="110" y="66"/>
                    </a:moveTo>
                    <a:lnTo>
                      <a:pt x="100" y="66"/>
                    </a:lnTo>
                    <a:lnTo>
                      <a:pt x="99" y="147"/>
                    </a:lnTo>
                    <a:lnTo>
                      <a:pt x="98" y="168"/>
                    </a:lnTo>
                    <a:lnTo>
                      <a:pt x="103" y="167"/>
                    </a:lnTo>
                    <a:lnTo>
                      <a:pt x="108" y="164"/>
                    </a:lnTo>
                    <a:lnTo>
                      <a:pt x="111" y="161"/>
                    </a:lnTo>
                    <a:lnTo>
                      <a:pt x="110" y="147"/>
                    </a:lnTo>
                    <a:lnTo>
                      <a:pt x="110"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9" name="Freeform 800"/>
              <p:cNvSpPr/>
              <p:nvPr/>
            </p:nvSpPr>
            <p:spPr bwMode="auto">
              <a:xfrm>
                <a:off x="87" y="2242"/>
                <a:ext cx="171" cy="168"/>
              </a:xfrm>
              <a:custGeom>
                <a:gdLst>
                  <a:gd name="T0" fmla="+- 0 127 87"/>
                  <a:gd name="T1" fmla="*/ T0 w 171"/>
                  <a:gd name="T2" fmla="+- 0 2302 2242"/>
                  <a:gd name="T3" fmla="*/ 2302 h 168"/>
                  <a:gd name="T4" fmla="+- 0 117 87"/>
                  <a:gd name="T5" fmla="*/ T4 w 171"/>
                  <a:gd name="T6" fmla="+- 0 2302 2242"/>
                  <a:gd name="T7" fmla="*/ 2302 h 168"/>
                  <a:gd name="T8" fmla="+- 0 117 87"/>
                  <a:gd name="T9" fmla="*/ T8 w 171"/>
                  <a:gd name="T10" fmla="+- 0 2386 2242"/>
                  <a:gd name="T11" fmla="*/ 2386 h 168"/>
                  <a:gd name="T12" fmla="+- 0 116 87"/>
                  <a:gd name="T13" fmla="*/ T12 w 171"/>
                  <a:gd name="T14" fmla="+- 0 2409 2242"/>
                  <a:gd name="T15" fmla="*/ 2409 h 168"/>
                  <a:gd name="T16" fmla="+- 0 121 87"/>
                  <a:gd name="T17" fmla="*/ T16 w 171"/>
                  <a:gd name="T18" fmla="+- 0 2407 2242"/>
                  <a:gd name="T19" fmla="*/ 2407 h 168"/>
                  <a:gd name="T20" fmla="+- 0 125 87"/>
                  <a:gd name="T21" fmla="*/ T20 w 171"/>
                  <a:gd name="T22" fmla="+- 0 2405 2242"/>
                  <a:gd name="T23" fmla="*/ 2405 h 168"/>
                  <a:gd name="T24" fmla="+- 0 128 87"/>
                  <a:gd name="T25" fmla="*/ T24 w 171"/>
                  <a:gd name="T26" fmla="+- 0 2402 2242"/>
                  <a:gd name="T27" fmla="*/ 2402 h 168"/>
                  <a:gd name="T28" fmla="+- 0 127 87"/>
                  <a:gd name="T29" fmla="*/ T28 w 171"/>
                  <a:gd name="T30" fmla="+- 0 2389 2242"/>
                  <a:gd name="T31" fmla="*/ 2389 h 168"/>
                  <a:gd name="T32" fmla="+- 0 127 87"/>
                  <a:gd name="T33" fmla="*/ T32 w 171"/>
                  <a:gd name="T34" fmla="+- 0 2302 2242"/>
                  <a:gd name="T35" fmla="*/ 230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1" h="168">
                    <a:moveTo>
                      <a:pt x="40" y="60"/>
                    </a:moveTo>
                    <a:lnTo>
                      <a:pt x="30" y="60"/>
                    </a:lnTo>
                    <a:lnTo>
                      <a:pt x="30" y="144"/>
                    </a:lnTo>
                    <a:lnTo>
                      <a:pt x="29" y="167"/>
                    </a:lnTo>
                    <a:lnTo>
                      <a:pt x="34" y="165"/>
                    </a:lnTo>
                    <a:lnTo>
                      <a:pt x="38" y="163"/>
                    </a:lnTo>
                    <a:lnTo>
                      <a:pt x="41" y="160"/>
                    </a:lnTo>
                    <a:lnTo>
                      <a:pt x="40" y="147"/>
                    </a:lnTo>
                    <a:lnTo>
                      <a:pt x="40" y="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0" name="Freeform 801"/>
              <p:cNvSpPr/>
              <p:nvPr/>
            </p:nvSpPr>
            <p:spPr bwMode="auto">
              <a:xfrm>
                <a:off x="87" y="2242"/>
                <a:ext cx="171" cy="168"/>
              </a:xfrm>
              <a:custGeom>
                <a:gdLst>
                  <a:gd name="T0" fmla="+- 0 197 87"/>
                  <a:gd name="T1" fmla="*/ T0 w 171"/>
                  <a:gd name="T2" fmla="+- 0 2292 2242"/>
                  <a:gd name="T3" fmla="*/ 2292 h 168"/>
                  <a:gd name="T4" fmla="+- 0 180 87"/>
                  <a:gd name="T5" fmla="*/ T4 w 171"/>
                  <a:gd name="T6" fmla="+- 0 2292 2242"/>
                  <a:gd name="T7" fmla="*/ 2292 h 168"/>
                  <a:gd name="T8" fmla="+- 0 180 87"/>
                  <a:gd name="T9" fmla="*/ T8 w 171"/>
                  <a:gd name="T10" fmla="+- 0 2294 2242"/>
                  <a:gd name="T11" fmla="*/ 2294 h 168"/>
                  <a:gd name="T12" fmla="+- 0 173 87"/>
                  <a:gd name="T13" fmla="*/ T12 w 171"/>
                  <a:gd name="T14" fmla="+- 0 2313 2242"/>
                  <a:gd name="T15" fmla="*/ 2313 h 168"/>
                  <a:gd name="T16" fmla="+- 0 139 87"/>
                  <a:gd name="T17" fmla="*/ T16 w 171"/>
                  <a:gd name="T18" fmla="+- 0 2369 2242"/>
                  <a:gd name="T19" fmla="*/ 2369 h 168"/>
                  <a:gd name="T20" fmla="+- 0 128 87"/>
                  <a:gd name="T21" fmla="*/ T20 w 171"/>
                  <a:gd name="T22" fmla="+- 0 2381 2242"/>
                  <a:gd name="T23" fmla="*/ 2381 h 168"/>
                  <a:gd name="T24" fmla="+- 0 130 87"/>
                  <a:gd name="T25" fmla="*/ T24 w 171"/>
                  <a:gd name="T26" fmla="+- 0 2383 2242"/>
                  <a:gd name="T27" fmla="*/ 2383 h 168"/>
                  <a:gd name="T28" fmla="+- 0 157 87"/>
                  <a:gd name="T29" fmla="*/ T28 w 171"/>
                  <a:gd name="T30" fmla="+- 0 2357 2242"/>
                  <a:gd name="T31" fmla="*/ 2357 h 168"/>
                  <a:gd name="T32" fmla="+- 0 161 87"/>
                  <a:gd name="T33" fmla="*/ T32 w 171"/>
                  <a:gd name="T34" fmla="+- 0 2351 2242"/>
                  <a:gd name="T35" fmla="*/ 2351 h 168"/>
                  <a:gd name="T36" fmla="+- 0 166 87"/>
                  <a:gd name="T37" fmla="*/ T36 w 171"/>
                  <a:gd name="T38" fmla="+- 0 2345 2242"/>
                  <a:gd name="T39" fmla="*/ 2345 h 168"/>
                  <a:gd name="T40" fmla="+- 0 174 87"/>
                  <a:gd name="T41" fmla="*/ T40 w 171"/>
                  <a:gd name="T42" fmla="+- 0 2333 2242"/>
                  <a:gd name="T43" fmla="*/ 2333 h 168"/>
                  <a:gd name="T44" fmla="+- 0 180 87"/>
                  <a:gd name="T45" fmla="*/ T44 w 171"/>
                  <a:gd name="T46" fmla="+- 0 2322 2242"/>
                  <a:gd name="T47" fmla="*/ 2322 h 168"/>
                  <a:gd name="T48" fmla="+- 0 187 87"/>
                  <a:gd name="T49" fmla="*/ T48 w 171"/>
                  <a:gd name="T50" fmla="+- 0 2308 2242"/>
                  <a:gd name="T51" fmla="*/ 2308 h 168"/>
                  <a:gd name="T52" fmla="+- 0 197 87"/>
                  <a:gd name="T53" fmla="*/ T52 w 171"/>
                  <a:gd name="T54" fmla="+- 0 2308 2242"/>
                  <a:gd name="T55" fmla="*/ 2308 h 168"/>
                  <a:gd name="T56" fmla="+- 0 197 87"/>
                  <a:gd name="T57" fmla="*/ T56 w 171"/>
                  <a:gd name="T58" fmla="+- 0 2292 2242"/>
                  <a:gd name="T59" fmla="*/ 229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71" h="168">
                    <a:moveTo>
                      <a:pt x="110" y="50"/>
                    </a:moveTo>
                    <a:lnTo>
                      <a:pt x="93" y="50"/>
                    </a:lnTo>
                    <a:lnTo>
                      <a:pt x="93" y="52"/>
                    </a:lnTo>
                    <a:lnTo>
                      <a:pt x="86" y="71"/>
                    </a:lnTo>
                    <a:lnTo>
                      <a:pt x="52" y="127"/>
                    </a:lnTo>
                    <a:lnTo>
                      <a:pt x="41" y="139"/>
                    </a:lnTo>
                    <a:lnTo>
                      <a:pt x="43" y="141"/>
                    </a:lnTo>
                    <a:lnTo>
                      <a:pt x="70" y="115"/>
                    </a:lnTo>
                    <a:lnTo>
                      <a:pt x="74" y="109"/>
                    </a:lnTo>
                    <a:lnTo>
                      <a:pt x="79" y="103"/>
                    </a:lnTo>
                    <a:lnTo>
                      <a:pt x="87" y="91"/>
                    </a:lnTo>
                    <a:lnTo>
                      <a:pt x="93" y="80"/>
                    </a:lnTo>
                    <a:lnTo>
                      <a:pt x="100" y="66"/>
                    </a:lnTo>
                    <a:lnTo>
                      <a:pt x="110" y="66"/>
                    </a:lnTo>
                    <a:lnTo>
                      <a:pt x="110"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1" name="Freeform 802"/>
              <p:cNvSpPr/>
              <p:nvPr/>
            </p:nvSpPr>
            <p:spPr bwMode="auto">
              <a:xfrm>
                <a:off x="87" y="2242"/>
                <a:ext cx="171" cy="168"/>
              </a:xfrm>
              <a:custGeom>
                <a:gdLst>
                  <a:gd name="T0" fmla="+- 0 204 87"/>
                  <a:gd name="T1" fmla="*/ T0 w 171"/>
                  <a:gd name="T2" fmla="+- 0 2292 2242"/>
                  <a:gd name="T3" fmla="*/ 2292 h 168"/>
                  <a:gd name="T4" fmla="+- 0 200 87"/>
                  <a:gd name="T5" fmla="*/ T4 w 171"/>
                  <a:gd name="T6" fmla="+- 0 2292 2242"/>
                  <a:gd name="T7" fmla="*/ 2292 h 168"/>
                  <a:gd name="T8" fmla="+- 0 203 87"/>
                  <a:gd name="T9" fmla="*/ T8 w 171"/>
                  <a:gd name="T10" fmla="+- 0 2310 2242"/>
                  <a:gd name="T11" fmla="*/ 2310 h 168"/>
                  <a:gd name="T12" fmla="+- 0 234 87"/>
                  <a:gd name="T13" fmla="*/ T12 w 171"/>
                  <a:gd name="T14" fmla="+- 0 2371 2242"/>
                  <a:gd name="T15" fmla="*/ 2371 h 168"/>
                  <a:gd name="T16" fmla="+- 0 239 87"/>
                  <a:gd name="T17" fmla="*/ T16 w 171"/>
                  <a:gd name="T18" fmla="+- 0 2376 2242"/>
                  <a:gd name="T19" fmla="*/ 2376 h 168"/>
                  <a:gd name="T20" fmla="+- 0 240 87"/>
                  <a:gd name="T21" fmla="*/ T20 w 171"/>
                  <a:gd name="T22" fmla="+- 0 2374 2242"/>
                  <a:gd name="T23" fmla="*/ 2374 h 168"/>
                  <a:gd name="T24" fmla="+- 0 242 87"/>
                  <a:gd name="T25" fmla="*/ T24 w 171"/>
                  <a:gd name="T26" fmla="+- 0 2373 2242"/>
                  <a:gd name="T27" fmla="*/ 2373 h 168"/>
                  <a:gd name="T28" fmla="+- 0 246 87"/>
                  <a:gd name="T29" fmla="*/ T28 w 171"/>
                  <a:gd name="T30" fmla="+- 0 2371 2242"/>
                  <a:gd name="T31" fmla="*/ 2371 h 168"/>
                  <a:gd name="T32" fmla="+- 0 251 87"/>
                  <a:gd name="T33" fmla="*/ T32 w 171"/>
                  <a:gd name="T34" fmla="+- 0 2370 2242"/>
                  <a:gd name="T35" fmla="*/ 2370 h 168"/>
                  <a:gd name="T36" fmla="+- 0 258 87"/>
                  <a:gd name="T37" fmla="*/ T36 w 171"/>
                  <a:gd name="T38" fmla="+- 0 2370 2242"/>
                  <a:gd name="T39" fmla="*/ 2370 h 168"/>
                  <a:gd name="T40" fmla="+- 0 258 87"/>
                  <a:gd name="T41" fmla="*/ T40 w 171"/>
                  <a:gd name="T42" fmla="+- 0 2368 2242"/>
                  <a:gd name="T43" fmla="*/ 2368 h 168"/>
                  <a:gd name="T44" fmla="+- 0 212 87"/>
                  <a:gd name="T45" fmla="*/ T44 w 171"/>
                  <a:gd name="T46" fmla="+- 0 2320 2242"/>
                  <a:gd name="T47" fmla="*/ 2320 h 168"/>
                  <a:gd name="T48" fmla="+- 0 206 87"/>
                  <a:gd name="T49" fmla="*/ T48 w 171"/>
                  <a:gd name="T50" fmla="+- 0 2301 2242"/>
                  <a:gd name="T51" fmla="*/ 2301 h 168"/>
                  <a:gd name="T52" fmla="+- 0 204 87"/>
                  <a:gd name="T53" fmla="*/ T52 w 171"/>
                  <a:gd name="T54" fmla="+- 0 2292 2242"/>
                  <a:gd name="T55" fmla="*/ 229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71" h="168">
                    <a:moveTo>
                      <a:pt x="117" y="50"/>
                    </a:moveTo>
                    <a:lnTo>
                      <a:pt x="113" y="50"/>
                    </a:lnTo>
                    <a:lnTo>
                      <a:pt x="116" y="68"/>
                    </a:lnTo>
                    <a:lnTo>
                      <a:pt x="147" y="129"/>
                    </a:lnTo>
                    <a:lnTo>
                      <a:pt x="152" y="134"/>
                    </a:lnTo>
                    <a:lnTo>
                      <a:pt x="153" y="132"/>
                    </a:lnTo>
                    <a:lnTo>
                      <a:pt x="155" y="131"/>
                    </a:lnTo>
                    <a:lnTo>
                      <a:pt x="159" y="129"/>
                    </a:lnTo>
                    <a:lnTo>
                      <a:pt x="164" y="128"/>
                    </a:lnTo>
                    <a:lnTo>
                      <a:pt x="171" y="128"/>
                    </a:lnTo>
                    <a:lnTo>
                      <a:pt x="171" y="126"/>
                    </a:lnTo>
                    <a:lnTo>
                      <a:pt x="125" y="78"/>
                    </a:lnTo>
                    <a:lnTo>
                      <a:pt x="119" y="59"/>
                    </a:lnTo>
                    <a:lnTo>
                      <a:pt x="117" y="5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2" name="Freeform 803"/>
              <p:cNvSpPr/>
              <p:nvPr/>
            </p:nvSpPr>
            <p:spPr bwMode="auto">
              <a:xfrm>
                <a:off x="87" y="2242"/>
                <a:ext cx="171" cy="168"/>
              </a:xfrm>
              <a:custGeom>
                <a:gdLst>
                  <a:gd name="T0" fmla="+- 0 131 87"/>
                  <a:gd name="T1" fmla="*/ T0 w 171"/>
                  <a:gd name="T2" fmla="+- 0 2242 2242"/>
                  <a:gd name="T3" fmla="*/ 2242 h 168"/>
                  <a:gd name="T4" fmla="+- 0 130 87"/>
                  <a:gd name="T5" fmla="*/ T4 w 171"/>
                  <a:gd name="T6" fmla="+- 0 2247 2242"/>
                  <a:gd name="T7" fmla="*/ 2247 h 168"/>
                  <a:gd name="T8" fmla="+- 0 128 87"/>
                  <a:gd name="T9" fmla="*/ T8 w 171"/>
                  <a:gd name="T10" fmla="+- 0 2255 2242"/>
                  <a:gd name="T11" fmla="*/ 2255 h 168"/>
                  <a:gd name="T12" fmla="+- 0 127 87"/>
                  <a:gd name="T13" fmla="*/ T12 w 171"/>
                  <a:gd name="T14" fmla="+- 0 2259 2242"/>
                  <a:gd name="T15" fmla="*/ 2259 h 168"/>
                  <a:gd name="T16" fmla="+- 0 99 87"/>
                  <a:gd name="T17" fmla="*/ T16 w 171"/>
                  <a:gd name="T18" fmla="+- 0 2320 2242"/>
                  <a:gd name="T19" fmla="*/ 2320 h 168"/>
                  <a:gd name="T20" fmla="+- 0 87 87"/>
                  <a:gd name="T21" fmla="*/ T20 w 171"/>
                  <a:gd name="T22" fmla="+- 0 2340 2242"/>
                  <a:gd name="T23" fmla="*/ 2340 h 168"/>
                  <a:gd name="T24" fmla="+- 0 93 87"/>
                  <a:gd name="T25" fmla="*/ T24 w 171"/>
                  <a:gd name="T26" fmla="+- 0 2336 2242"/>
                  <a:gd name="T27" fmla="*/ 2336 h 168"/>
                  <a:gd name="T28" fmla="+- 0 105 87"/>
                  <a:gd name="T29" fmla="*/ T28 w 171"/>
                  <a:gd name="T30" fmla="+- 0 2321 2242"/>
                  <a:gd name="T31" fmla="*/ 2321 h 168"/>
                  <a:gd name="T32" fmla="+- 0 117 87"/>
                  <a:gd name="T33" fmla="*/ T32 w 171"/>
                  <a:gd name="T34" fmla="+- 0 2302 2242"/>
                  <a:gd name="T35" fmla="*/ 2302 h 168"/>
                  <a:gd name="T36" fmla="+- 0 127 87"/>
                  <a:gd name="T37" fmla="*/ T36 w 171"/>
                  <a:gd name="T38" fmla="+- 0 2302 2242"/>
                  <a:gd name="T39" fmla="*/ 2302 h 168"/>
                  <a:gd name="T40" fmla="+- 0 127 87"/>
                  <a:gd name="T41" fmla="*/ T40 w 171"/>
                  <a:gd name="T42" fmla="+- 0 2299 2242"/>
                  <a:gd name="T43" fmla="*/ 2299 h 168"/>
                  <a:gd name="T44" fmla="+- 0 130 87"/>
                  <a:gd name="T45" fmla="*/ T44 w 171"/>
                  <a:gd name="T46" fmla="+- 0 2297 2242"/>
                  <a:gd name="T47" fmla="*/ 2297 h 168"/>
                  <a:gd name="T48" fmla="+- 0 132 87"/>
                  <a:gd name="T49" fmla="*/ T48 w 171"/>
                  <a:gd name="T50" fmla="+- 0 2296 2242"/>
                  <a:gd name="T51" fmla="*/ 2296 h 168"/>
                  <a:gd name="T52" fmla="+- 0 132 87"/>
                  <a:gd name="T53" fmla="*/ T52 w 171"/>
                  <a:gd name="T54" fmla="+- 0 2295 2242"/>
                  <a:gd name="T55" fmla="*/ 2295 h 168"/>
                  <a:gd name="T56" fmla="+- 0 130 87"/>
                  <a:gd name="T57" fmla="*/ T56 w 171"/>
                  <a:gd name="T58" fmla="+- 0 2294 2242"/>
                  <a:gd name="T59" fmla="*/ 2294 h 168"/>
                  <a:gd name="T60" fmla="+- 0 124 87"/>
                  <a:gd name="T61" fmla="*/ T60 w 171"/>
                  <a:gd name="T62" fmla="+- 0 2291 2242"/>
                  <a:gd name="T63" fmla="*/ 2291 h 168"/>
                  <a:gd name="T64" fmla="+- 0 130 87"/>
                  <a:gd name="T65" fmla="*/ T64 w 171"/>
                  <a:gd name="T66" fmla="+- 0 2279 2242"/>
                  <a:gd name="T67" fmla="*/ 2279 h 168"/>
                  <a:gd name="T68" fmla="+- 0 135 87"/>
                  <a:gd name="T69" fmla="*/ T68 w 171"/>
                  <a:gd name="T70" fmla="+- 0 2268 2242"/>
                  <a:gd name="T71" fmla="*/ 2268 h 168"/>
                  <a:gd name="T72" fmla="+- 0 141 87"/>
                  <a:gd name="T73" fmla="*/ T72 w 171"/>
                  <a:gd name="T74" fmla="+- 0 2256 2242"/>
                  <a:gd name="T75" fmla="*/ 2256 h 168"/>
                  <a:gd name="T76" fmla="+- 0 146 87"/>
                  <a:gd name="T77" fmla="*/ T76 w 171"/>
                  <a:gd name="T78" fmla="+- 0 2255 2242"/>
                  <a:gd name="T79" fmla="*/ 2255 h 168"/>
                  <a:gd name="T80" fmla="+- 0 147 87"/>
                  <a:gd name="T81" fmla="*/ T80 w 171"/>
                  <a:gd name="T82" fmla="+- 0 2255 2242"/>
                  <a:gd name="T83" fmla="*/ 2255 h 168"/>
                  <a:gd name="T84" fmla="+- 0 148 87"/>
                  <a:gd name="T85" fmla="*/ T84 w 171"/>
                  <a:gd name="T86" fmla="+- 0 2254 2242"/>
                  <a:gd name="T87" fmla="*/ 2254 h 168"/>
                  <a:gd name="T88" fmla="+- 0 148 87"/>
                  <a:gd name="T89" fmla="*/ T88 w 171"/>
                  <a:gd name="T90" fmla="+- 0 2253 2242"/>
                  <a:gd name="T91" fmla="*/ 2253 h 168"/>
                  <a:gd name="T92" fmla="+- 0 147 87"/>
                  <a:gd name="T93" fmla="*/ T92 w 171"/>
                  <a:gd name="T94" fmla="+- 0 2252 2242"/>
                  <a:gd name="T95" fmla="*/ 2252 h 168"/>
                  <a:gd name="T96" fmla="+- 0 146 87"/>
                  <a:gd name="T97" fmla="*/ T96 w 171"/>
                  <a:gd name="T98" fmla="+- 0 2251 2242"/>
                  <a:gd name="T99" fmla="*/ 2251 h 168"/>
                  <a:gd name="T100" fmla="+- 0 131 87"/>
                  <a:gd name="T101" fmla="*/ T100 w 171"/>
                  <a:gd name="T102" fmla="+- 0 2242 2242"/>
                  <a:gd name="T103" fmla="*/ 2242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Lst>
                <a:rect l="0" t="0" r="r" b="b"/>
                <a:pathLst>
                  <a:path w="171" h="168">
                    <a:moveTo>
                      <a:pt x="44" y="0"/>
                    </a:moveTo>
                    <a:lnTo>
                      <a:pt x="43" y="5"/>
                    </a:lnTo>
                    <a:lnTo>
                      <a:pt x="41" y="13"/>
                    </a:lnTo>
                    <a:lnTo>
                      <a:pt x="40" y="17"/>
                    </a:lnTo>
                    <a:lnTo>
                      <a:pt x="12" y="78"/>
                    </a:lnTo>
                    <a:lnTo>
                      <a:pt x="0" y="98"/>
                    </a:lnTo>
                    <a:lnTo>
                      <a:pt x="6" y="94"/>
                    </a:lnTo>
                    <a:lnTo>
                      <a:pt x="18" y="79"/>
                    </a:lnTo>
                    <a:lnTo>
                      <a:pt x="30" y="60"/>
                    </a:lnTo>
                    <a:lnTo>
                      <a:pt x="40" y="60"/>
                    </a:lnTo>
                    <a:lnTo>
                      <a:pt x="40" y="57"/>
                    </a:lnTo>
                    <a:lnTo>
                      <a:pt x="43" y="55"/>
                    </a:lnTo>
                    <a:lnTo>
                      <a:pt x="45" y="54"/>
                    </a:lnTo>
                    <a:lnTo>
                      <a:pt x="45" y="53"/>
                    </a:lnTo>
                    <a:lnTo>
                      <a:pt x="43" y="52"/>
                    </a:lnTo>
                    <a:lnTo>
                      <a:pt x="37" y="49"/>
                    </a:lnTo>
                    <a:lnTo>
                      <a:pt x="43" y="37"/>
                    </a:lnTo>
                    <a:lnTo>
                      <a:pt x="48" y="26"/>
                    </a:lnTo>
                    <a:lnTo>
                      <a:pt x="54" y="14"/>
                    </a:lnTo>
                    <a:lnTo>
                      <a:pt x="59" y="13"/>
                    </a:lnTo>
                    <a:lnTo>
                      <a:pt x="60" y="13"/>
                    </a:lnTo>
                    <a:lnTo>
                      <a:pt x="61" y="12"/>
                    </a:lnTo>
                    <a:lnTo>
                      <a:pt x="61" y="11"/>
                    </a:lnTo>
                    <a:lnTo>
                      <a:pt x="60" y="10"/>
                    </a:lnTo>
                    <a:lnTo>
                      <a:pt x="59" y="9"/>
                    </a:lnTo>
                    <a:lnTo>
                      <a:pt x="4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3" name="Freeform 804"/>
              <p:cNvSpPr/>
              <p:nvPr/>
            </p:nvSpPr>
            <p:spPr bwMode="auto">
              <a:xfrm>
                <a:off x="87" y="2242"/>
                <a:ext cx="171" cy="168"/>
              </a:xfrm>
              <a:custGeom>
                <a:gdLst>
                  <a:gd name="T0" fmla="+- 0 238 87"/>
                  <a:gd name="T1" fmla="*/ T0 w 171"/>
                  <a:gd name="T2" fmla="+- 0 2277 2242"/>
                  <a:gd name="T3" fmla="*/ 2277 h 168"/>
                  <a:gd name="T4" fmla="+- 0 229 87"/>
                  <a:gd name="T5" fmla="*/ T4 w 171"/>
                  <a:gd name="T6" fmla="+- 0 2287 2242"/>
                  <a:gd name="T7" fmla="*/ 2287 h 168"/>
                  <a:gd name="T8" fmla="+- 0 136 87"/>
                  <a:gd name="T9" fmla="*/ T8 w 171"/>
                  <a:gd name="T10" fmla="+- 0 2287 2242"/>
                  <a:gd name="T11" fmla="*/ 2287 h 168"/>
                  <a:gd name="T12" fmla="+- 0 143 87"/>
                  <a:gd name="T13" fmla="*/ T12 w 171"/>
                  <a:gd name="T14" fmla="+- 0 2294 2242"/>
                  <a:gd name="T15" fmla="*/ 2294 h 168"/>
                  <a:gd name="T16" fmla="+- 0 148 87"/>
                  <a:gd name="T17" fmla="*/ T16 w 171"/>
                  <a:gd name="T18" fmla="+- 0 2292 2242"/>
                  <a:gd name="T19" fmla="*/ 2292 h 168"/>
                  <a:gd name="T20" fmla="+- 0 152 87"/>
                  <a:gd name="T21" fmla="*/ T20 w 171"/>
                  <a:gd name="T22" fmla="+- 0 2292 2242"/>
                  <a:gd name="T23" fmla="*/ 2292 h 168"/>
                  <a:gd name="T24" fmla="+- 0 250 87"/>
                  <a:gd name="T25" fmla="*/ T24 w 171"/>
                  <a:gd name="T26" fmla="+- 0 2292 2242"/>
                  <a:gd name="T27" fmla="*/ 2292 h 168"/>
                  <a:gd name="T28" fmla="+- 0 251 87"/>
                  <a:gd name="T29" fmla="*/ T28 w 171"/>
                  <a:gd name="T30" fmla="+- 0 2291 2242"/>
                  <a:gd name="T31" fmla="*/ 2291 h 168"/>
                  <a:gd name="T32" fmla="+- 0 252 87"/>
                  <a:gd name="T33" fmla="*/ T32 w 171"/>
                  <a:gd name="T34" fmla="+- 0 2290 2242"/>
                  <a:gd name="T35" fmla="*/ 2290 h 168"/>
                  <a:gd name="T36" fmla="+- 0 251 87"/>
                  <a:gd name="T37" fmla="*/ T36 w 171"/>
                  <a:gd name="T38" fmla="+- 0 2289 2242"/>
                  <a:gd name="T39" fmla="*/ 2289 h 168"/>
                  <a:gd name="T40" fmla="+- 0 250 87"/>
                  <a:gd name="T41" fmla="*/ T40 w 171"/>
                  <a:gd name="T42" fmla="+- 0 2288 2242"/>
                  <a:gd name="T43" fmla="*/ 2288 h 168"/>
                  <a:gd name="T44" fmla="+- 0 238 87"/>
                  <a:gd name="T45" fmla="*/ T44 w 171"/>
                  <a:gd name="T46" fmla="+- 0 2277 2242"/>
                  <a:gd name="T47" fmla="*/ 2277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Lst>
                <a:rect l="0" t="0" r="r" b="b"/>
                <a:pathLst>
                  <a:path w="171" h="168">
                    <a:moveTo>
                      <a:pt x="151" y="35"/>
                    </a:moveTo>
                    <a:lnTo>
                      <a:pt x="142" y="45"/>
                    </a:lnTo>
                    <a:lnTo>
                      <a:pt x="49" y="45"/>
                    </a:lnTo>
                    <a:lnTo>
                      <a:pt x="56" y="52"/>
                    </a:lnTo>
                    <a:lnTo>
                      <a:pt x="61" y="50"/>
                    </a:lnTo>
                    <a:lnTo>
                      <a:pt x="65" y="50"/>
                    </a:lnTo>
                    <a:lnTo>
                      <a:pt x="163" y="50"/>
                    </a:lnTo>
                    <a:lnTo>
                      <a:pt x="164" y="49"/>
                    </a:lnTo>
                    <a:lnTo>
                      <a:pt x="165" y="48"/>
                    </a:lnTo>
                    <a:lnTo>
                      <a:pt x="164" y="47"/>
                    </a:lnTo>
                    <a:lnTo>
                      <a:pt x="163" y="46"/>
                    </a:lnTo>
                    <a:lnTo>
                      <a:pt x="151" y="3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4" name="Freeform 805"/>
              <p:cNvSpPr/>
              <p:nvPr/>
            </p:nvSpPr>
            <p:spPr bwMode="auto">
              <a:xfrm>
                <a:off x="87" y="2242"/>
                <a:ext cx="171" cy="168"/>
              </a:xfrm>
              <a:custGeom>
                <a:gdLst>
                  <a:gd name="T0" fmla="+- 0 186 87"/>
                  <a:gd name="T1" fmla="*/ T0 w 171"/>
                  <a:gd name="T2" fmla="+- 0 2243 2242"/>
                  <a:gd name="T3" fmla="*/ 2243 h 168"/>
                  <a:gd name="T4" fmla="+- 0 186 87"/>
                  <a:gd name="T5" fmla="*/ T4 w 171"/>
                  <a:gd name="T6" fmla="+- 0 2255 2242"/>
                  <a:gd name="T7" fmla="*/ 2255 h 168"/>
                  <a:gd name="T8" fmla="+- 0 187 87"/>
                  <a:gd name="T9" fmla="*/ T8 w 171"/>
                  <a:gd name="T10" fmla="+- 0 2287 2242"/>
                  <a:gd name="T11" fmla="*/ 2287 h 168"/>
                  <a:gd name="T12" fmla="+- 0 197 87"/>
                  <a:gd name="T13" fmla="*/ T12 w 171"/>
                  <a:gd name="T14" fmla="+- 0 2287 2242"/>
                  <a:gd name="T15" fmla="*/ 2287 h 168"/>
                  <a:gd name="T16" fmla="+- 0 197 87"/>
                  <a:gd name="T17" fmla="*/ T16 w 171"/>
                  <a:gd name="T18" fmla="+- 0 2256 2242"/>
                  <a:gd name="T19" fmla="*/ 2256 h 168"/>
                  <a:gd name="T20" fmla="+- 0 203 87"/>
                  <a:gd name="T21" fmla="*/ T20 w 171"/>
                  <a:gd name="T22" fmla="+- 0 2252 2242"/>
                  <a:gd name="T23" fmla="*/ 2252 h 168"/>
                  <a:gd name="T24" fmla="+- 0 203 87"/>
                  <a:gd name="T25" fmla="*/ T24 w 171"/>
                  <a:gd name="T26" fmla="+- 0 2251 2242"/>
                  <a:gd name="T27" fmla="*/ 2251 h 168"/>
                  <a:gd name="T28" fmla="+- 0 203 87"/>
                  <a:gd name="T29" fmla="*/ T28 w 171"/>
                  <a:gd name="T30" fmla="+- 0 2250 2242"/>
                  <a:gd name="T31" fmla="*/ 2250 h 168"/>
                  <a:gd name="T32" fmla="+- 0 202 87"/>
                  <a:gd name="T33" fmla="*/ T32 w 171"/>
                  <a:gd name="T34" fmla="+- 0 2250 2242"/>
                  <a:gd name="T35" fmla="*/ 2250 h 168"/>
                  <a:gd name="T36" fmla="+- 0 201 87"/>
                  <a:gd name="T37" fmla="*/ T36 w 171"/>
                  <a:gd name="T38" fmla="+- 0 2249 2242"/>
                  <a:gd name="T39" fmla="*/ 2249 h 168"/>
                  <a:gd name="T40" fmla="+- 0 186 87"/>
                  <a:gd name="T41" fmla="*/ T40 w 171"/>
                  <a:gd name="T42" fmla="+- 0 2243 2242"/>
                  <a:gd name="T43" fmla="*/ 2243 h 168"/>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1" h="168">
                    <a:moveTo>
                      <a:pt x="99" y="1"/>
                    </a:moveTo>
                    <a:lnTo>
                      <a:pt x="99" y="13"/>
                    </a:lnTo>
                    <a:lnTo>
                      <a:pt x="100" y="45"/>
                    </a:lnTo>
                    <a:lnTo>
                      <a:pt x="110" y="45"/>
                    </a:lnTo>
                    <a:lnTo>
                      <a:pt x="110" y="14"/>
                    </a:lnTo>
                    <a:lnTo>
                      <a:pt x="116" y="10"/>
                    </a:lnTo>
                    <a:lnTo>
                      <a:pt x="116" y="9"/>
                    </a:lnTo>
                    <a:lnTo>
                      <a:pt x="116" y="8"/>
                    </a:lnTo>
                    <a:lnTo>
                      <a:pt x="115" y="8"/>
                    </a:lnTo>
                    <a:lnTo>
                      <a:pt x="114" y="7"/>
                    </a:lnTo>
                    <a:lnTo>
                      <a:pt x="99"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0" name="Group 806"/>
            <p:cNvGrpSpPr/>
            <p:nvPr/>
          </p:nvGrpSpPr>
          <p:grpSpPr>
            <a:xfrm>
              <a:off x="267" y="2241"/>
              <a:ext cx="170" cy="170"/>
              <a:chOff x="267" y="2241"/>
              <a:chExt cx="170" cy="170"/>
            </a:xfrm>
          </p:grpSpPr>
          <p:sp>
            <p:nvSpPr>
              <p:cNvPr id="2938" name="Freeform 807"/>
              <p:cNvSpPr/>
              <p:nvPr/>
            </p:nvSpPr>
            <p:spPr bwMode="auto">
              <a:xfrm>
                <a:off x="267" y="2241"/>
                <a:ext cx="170" cy="170"/>
              </a:xfrm>
              <a:custGeom>
                <a:gdLst>
                  <a:gd name="T0" fmla="+- 0 301 267"/>
                  <a:gd name="T1" fmla="*/ T0 w 170"/>
                  <a:gd name="T2" fmla="+- 0 2303 2241"/>
                  <a:gd name="T3" fmla="*/ 2303 h 170"/>
                  <a:gd name="T4" fmla="+- 0 291 267"/>
                  <a:gd name="T5" fmla="*/ T4 w 170"/>
                  <a:gd name="T6" fmla="+- 0 2303 2241"/>
                  <a:gd name="T7" fmla="*/ 2303 h 170"/>
                  <a:gd name="T8" fmla="+- 0 291 267"/>
                  <a:gd name="T9" fmla="*/ T8 w 170"/>
                  <a:gd name="T10" fmla="+- 0 2383 2241"/>
                  <a:gd name="T11" fmla="*/ 2383 h 170"/>
                  <a:gd name="T12" fmla="+- 0 290 267"/>
                  <a:gd name="T13" fmla="*/ T12 w 170"/>
                  <a:gd name="T14" fmla="+- 0 2410 2241"/>
                  <a:gd name="T15" fmla="*/ 2410 h 170"/>
                  <a:gd name="T16" fmla="+- 0 294 267"/>
                  <a:gd name="T17" fmla="*/ T16 w 170"/>
                  <a:gd name="T18" fmla="+- 0 2409 2241"/>
                  <a:gd name="T19" fmla="*/ 2409 h 170"/>
                  <a:gd name="T20" fmla="+- 0 298 267"/>
                  <a:gd name="T21" fmla="*/ T20 w 170"/>
                  <a:gd name="T22" fmla="+- 0 2407 2241"/>
                  <a:gd name="T23" fmla="*/ 2407 h 170"/>
                  <a:gd name="T24" fmla="+- 0 302 267"/>
                  <a:gd name="T25" fmla="*/ T24 w 170"/>
                  <a:gd name="T26" fmla="+- 0 2404 2241"/>
                  <a:gd name="T27" fmla="*/ 2404 h 170"/>
                  <a:gd name="T28" fmla="+- 0 301 267"/>
                  <a:gd name="T29" fmla="*/ T28 w 170"/>
                  <a:gd name="T30" fmla="+- 0 2383 2241"/>
                  <a:gd name="T31" fmla="*/ 2383 h 170"/>
                  <a:gd name="T32" fmla="+- 0 301 267"/>
                  <a:gd name="T33" fmla="*/ T32 w 170"/>
                  <a:gd name="T34" fmla="+- 0 2303 2241"/>
                  <a:gd name="T35" fmla="*/ 230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70">
                    <a:moveTo>
                      <a:pt x="34" y="62"/>
                    </a:moveTo>
                    <a:lnTo>
                      <a:pt x="24" y="62"/>
                    </a:lnTo>
                    <a:lnTo>
                      <a:pt x="24" y="142"/>
                    </a:lnTo>
                    <a:lnTo>
                      <a:pt x="23" y="169"/>
                    </a:lnTo>
                    <a:lnTo>
                      <a:pt x="27" y="168"/>
                    </a:lnTo>
                    <a:lnTo>
                      <a:pt x="31" y="166"/>
                    </a:lnTo>
                    <a:lnTo>
                      <a:pt x="35" y="163"/>
                    </a:lnTo>
                    <a:lnTo>
                      <a:pt x="34" y="142"/>
                    </a:lnTo>
                    <a:lnTo>
                      <a:pt x="34" y="6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9" name="Freeform 808"/>
              <p:cNvSpPr/>
              <p:nvPr/>
            </p:nvSpPr>
            <p:spPr bwMode="auto">
              <a:xfrm>
                <a:off x="267" y="2241"/>
                <a:ext cx="170" cy="170"/>
              </a:xfrm>
              <a:custGeom>
                <a:gdLst>
                  <a:gd name="T0" fmla="+- 0 302 267"/>
                  <a:gd name="T1" fmla="*/ T0 w 170"/>
                  <a:gd name="T2" fmla="+- 0 2241 2241"/>
                  <a:gd name="T3" fmla="*/ 2241 h 170"/>
                  <a:gd name="T4" fmla="+- 0 282 267"/>
                  <a:gd name="T5" fmla="*/ T4 w 170"/>
                  <a:gd name="T6" fmla="+- 0 2306 2241"/>
                  <a:gd name="T7" fmla="*/ 2306 h 170"/>
                  <a:gd name="T8" fmla="+- 0 267 267"/>
                  <a:gd name="T9" fmla="*/ T8 w 170"/>
                  <a:gd name="T10" fmla="+- 0 2334 2241"/>
                  <a:gd name="T11" fmla="*/ 2334 h 170"/>
                  <a:gd name="T12" fmla="+- 0 269 267"/>
                  <a:gd name="T13" fmla="*/ T12 w 170"/>
                  <a:gd name="T14" fmla="+- 0 2336 2241"/>
                  <a:gd name="T15" fmla="*/ 2336 h 170"/>
                  <a:gd name="T16" fmla="+- 0 291 267"/>
                  <a:gd name="T17" fmla="*/ T16 w 170"/>
                  <a:gd name="T18" fmla="+- 0 2303 2241"/>
                  <a:gd name="T19" fmla="*/ 2303 h 170"/>
                  <a:gd name="T20" fmla="+- 0 301 267"/>
                  <a:gd name="T21" fmla="*/ T20 w 170"/>
                  <a:gd name="T22" fmla="+- 0 2303 2241"/>
                  <a:gd name="T23" fmla="*/ 2303 h 170"/>
                  <a:gd name="T24" fmla="+- 0 301 267"/>
                  <a:gd name="T25" fmla="*/ T24 w 170"/>
                  <a:gd name="T26" fmla="+- 0 2302 2241"/>
                  <a:gd name="T27" fmla="*/ 2302 h 170"/>
                  <a:gd name="T28" fmla="+- 0 306 267"/>
                  <a:gd name="T29" fmla="*/ T28 w 170"/>
                  <a:gd name="T30" fmla="+- 0 2299 2241"/>
                  <a:gd name="T31" fmla="*/ 2299 h 170"/>
                  <a:gd name="T32" fmla="+- 0 306 267"/>
                  <a:gd name="T33" fmla="*/ T32 w 170"/>
                  <a:gd name="T34" fmla="+- 0 2298 2241"/>
                  <a:gd name="T35" fmla="*/ 2298 h 170"/>
                  <a:gd name="T36" fmla="+- 0 305 267"/>
                  <a:gd name="T37" fmla="*/ T36 w 170"/>
                  <a:gd name="T38" fmla="+- 0 2297 2241"/>
                  <a:gd name="T39" fmla="*/ 2297 h 170"/>
                  <a:gd name="T40" fmla="+- 0 297 267"/>
                  <a:gd name="T41" fmla="*/ T40 w 170"/>
                  <a:gd name="T42" fmla="+- 0 2292 2241"/>
                  <a:gd name="T43" fmla="*/ 2292 h 170"/>
                  <a:gd name="T44" fmla="+- 0 304 267"/>
                  <a:gd name="T45" fmla="*/ T44 w 170"/>
                  <a:gd name="T46" fmla="+- 0 2275 2241"/>
                  <a:gd name="T47" fmla="*/ 2275 h 170"/>
                  <a:gd name="T48" fmla="+- 0 309 267"/>
                  <a:gd name="T49" fmla="*/ T48 w 170"/>
                  <a:gd name="T50" fmla="+- 0 2263 2241"/>
                  <a:gd name="T51" fmla="*/ 2263 h 170"/>
                  <a:gd name="T52" fmla="+- 0 311 267"/>
                  <a:gd name="T53" fmla="*/ T52 w 170"/>
                  <a:gd name="T54" fmla="+- 0 2258 2241"/>
                  <a:gd name="T55" fmla="*/ 2258 h 170"/>
                  <a:gd name="T56" fmla="+- 0 313 267"/>
                  <a:gd name="T57" fmla="*/ T56 w 170"/>
                  <a:gd name="T58" fmla="+- 0 2254 2241"/>
                  <a:gd name="T59" fmla="*/ 2254 h 170"/>
                  <a:gd name="T60" fmla="+- 0 318 267"/>
                  <a:gd name="T61" fmla="*/ T60 w 170"/>
                  <a:gd name="T62" fmla="+- 0 2252 2241"/>
                  <a:gd name="T63" fmla="*/ 2252 h 170"/>
                  <a:gd name="T64" fmla="+- 0 318 267"/>
                  <a:gd name="T65" fmla="*/ T64 w 170"/>
                  <a:gd name="T66" fmla="+- 0 2252 2241"/>
                  <a:gd name="T67" fmla="*/ 2252 h 170"/>
                  <a:gd name="T68" fmla="+- 0 318 267"/>
                  <a:gd name="T69" fmla="*/ T68 w 170"/>
                  <a:gd name="T70" fmla="+- 0 2251 2241"/>
                  <a:gd name="T71" fmla="*/ 2251 h 170"/>
                  <a:gd name="T72" fmla="+- 0 318 267"/>
                  <a:gd name="T73" fmla="*/ T72 w 170"/>
                  <a:gd name="T74" fmla="+- 0 2250 2241"/>
                  <a:gd name="T75" fmla="*/ 2250 h 170"/>
                  <a:gd name="T76" fmla="+- 0 302 267"/>
                  <a:gd name="T77" fmla="*/ T76 w 170"/>
                  <a:gd name="T78" fmla="+- 0 2241 2241"/>
                  <a:gd name="T79" fmla="*/ 2241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70" h="170">
                    <a:moveTo>
                      <a:pt x="35" y="0"/>
                    </a:moveTo>
                    <a:lnTo>
                      <a:pt x="15" y="65"/>
                    </a:lnTo>
                    <a:lnTo>
                      <a:pt x="0" y="93"/>
                    </a:lnTo>
                    <a:lnTo>
                      <a:pt x="2" y="95"/>
                    </a:lnTo>
                    <a:lnTo>
                      <a:pt x="24" y="62"/>
                    </a:lnTo>
                    <a:lnTo>
                      <a:pt x="34" y="62"/>
                    </a:lnTo>
                    <a:lnTo>
                      <a:pt x="34" y="61"/>
                    </a:lnTo>
                    <a:lnTo>
                      <a:pt x="39" y="58"/>
                    </a:lnTo>
                    <a:lnTo>
                      <a:pt x="39" y="57"/>
                    </a:lnTo>
                    <a:lnTo>
                      <a:pt x="38" y="56"/>
                    </a:lnTo>
                    <a:lnTo>
                      <a:pt x="30" y="51"/>
                    </a:lnTo>
                    <a:lnTo>
                      <a:pt x="37" y="34"/>
                    </a:lnTo>
                    <a:lnTo>
                      <a:pt x="42" y="22"/>
                    </a:lnTo>
                    <a:lnTo>
                      <a:pt x="44" y="17"/>
                    </a:lnTo>
                    <a:lnTo>
                      <a:pt x="46" y="13"/>
                    </a:lnTo>
                    <a:lnTo>
                      <a:pt x="51" y="11"/>
                    </a:lnTo>
                    <a:lnTo>
                      <a:pt x="51" y="10"/>
                    </a:lnTo>
                    <a:lnTo>
                      <a:pt x="51" y="9"/>
                    </a:lnTo>
                    <a:lnTo>
                      <a:pt x="3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0" name="Freeform 809"/>
              <p:cNvSpPr/>
              <p:nvPr/>
            </p:nvSpPr>
            <p:spPr bwMode="auto">
              <a:xfrm>
                <a:off x="267" y="2241"/>
                <a:ext cx="170" cy="170"/>
              </a:xfrm>
              <a:custGeom>
                <a:gdLst>
                  <a:gd name="T0" fmla="+- 0 377 267"/>
                  <a:gd name="T1" fmla="*/ T0 w 170"/>
                  <a:gd name="T2" fmla="+- 0 2325 2241"/>
                  <a:gd name="T3" fmla="*/ 2325 h 170"/>
                  <a:gd name="T4" fmla="+- 0 373 267"/>
                  <a:gd name="T5" fmla="*/ T4 w 170"/>
                  <a:gd name="T6" fmla="+- 0 2325 2241"/>
                  <a:gd name="T7" fmla="*/ 2325 h 170"/>
                  <a:gd name="T8" fmla="+- 0 374 267"/>
                  <a:gd name="T9" fmla="*/ T8 w 170"/>
                  <a:gd name="T10" fmla="+- 0 2334 2241"/>
                  <a:gd name="T11" fmla="*/ 2334 h 170"/>
                  <a:gd name="T12" fmla="+- 0 375 267"/>
                  <a:gd name="T13" fmla="*/ T12 w 170"/>
                  <a:gd name="T14" fmla="+- 0 2339 2241"/>
                  <a:gd name="T15" fmla="*/ 2339 h 170"/>
                  <a:gd name="T16" fmla="+- 0 376 267"/>
                  <a:gd name="T17" fmla="*/ T16 w 170"/>
                  <a:gd name="T18" fmla="+- 0 2345 2241"/>
                  <a:gd name="T19" fmla="*/ 2345 h 170"/>
                  <a:gd name="T20" fmla="+- 0 378 267"/>
                  <a:gd name="T21" fmla="*/ T20 w 170"/>
                  <a:gd name="T22" fmla="+- 0 2355 2241"/>
                  <a:gd name="T23" fmla="*/ 2355 h 170"/>
                  <a:gd name="T24" fmla="+- 0 381 267"/>
                  <a:gd name="T25" fmla="*/ T24 w 170"/>
                  <a:gd name="T26" fmla="+- 0 2362 2241"/>
                  <a:gd name="T27" fmla="*/ 2362 h 170"/>
                  <a:gd name="T28" fmla="+- 0 386 267"/>
                  <a:gd name="T29" fmla="*/ T28 w 170"/>
                  <a:gd name="T30" fmla="+- 0 2371 2241"/>
                  <a:gd name="T31" fmla="*/ 2371 h 170"/>
                  <a:gd name="T32" fmla="+- 0 379 267"/>
                  <a:gd name="T33" fmla="*/ T32 w 170"/>
                  <a:gd name="T34" fmla="+- 0 2378 2241"/>
                  <a:gd name="T35" fmla="*/ 2378 h 170"/>
                  <a:gd name="T36" fmla="+- 0 372 267"/>
                  <a:gd name="T37" fmla="*/ T36 w 170"/>
                  <a:gd name="T38" fmla="+- 0 2384 2241"/>
                  <a:gd name="T39" fmla="*/ 2384 h 170"/>
                  <a:gd name="T40" fmla="+- 0 357 267"/>
                  <a:gd name="T41" fmla="*/ T40 w 170"/>
                  <a:gd name="T42" fmla="+- 0 2395 2241"/>
                  <a:gd name="T43" fmla="*/ 2395 h 170"/>
                  <a:gd name="T44" fmla="+- 0 347 267"/>
                  <a:gd name="T45" fmla="*/ T44 w 170"/>
                  <a:gd name="T46" fmla="+- 0 2401 2241"/>
                  <a:gd name="T47" fmla="*/ 2401 h 170"/>
                  <a:gd name="T48" fmla="+- 0 333 267"/>
                  <a:gd name="T49" fmla="*/ T48 w 170"/>
                  <a:gd name="T50" fmla="+- 0 2408 2241"/>
                  <a:gd name="T51" fmla="*/ 2408 h 170"/>
                  <a:gd name="T52" fmla="+- 0 335 267"/>
                  <a:gd name="T53" fmla="*/ T52 w 170"/>
                  <a:gd name="T54" fmla="+- 0 2410 2241"/>
                  <a:gd name="T55" fmla="*/ 2410 h 170"/>
                  <a:gd name="T56" fmla="+- 0 391 267"/>
                  <a:gd name="T57" fmla="*/ T56 w 170"/>
                  <a:gd name="T58" fmla="+- 0 2378 2241"/>
                  <a:gd name="T59" fmla="*/ 2378 h 170"/>
                  <a:gd name="T60" fmla="+- 0 405 267"/>
                  <a:gd name="T61" fmla="*/ T60 w 170"/>
                  <a:gd name="T62" fmla="+- 0 2378 2241"/>
                  <a:gd name="T63" fmla="*/ 2378 h 170"/>
                  <a:gd name="T64" fmla="+- 0 403 267"/>
                  <a:gd name="T65" fmla="*/ T64 w 170"/>
                  <a:gd name="T66" fmla="+- 0 2376 2241"/>
                  <a:gd name="T67" fmla="*/ 2376 h 170"/>
                  <a:gd name="T68" fmla="+- 0 397 267"/>
                  <a:gd name="T69" fmla="*/ T68 w 170"/>
                  <a:gd name="T70" fmla="+- 0 2371 2241"/>
                  <a:gd name="T71" fmla="*/ 2371 h 170"/>
                  <a:gd name="T72" fmla="+- 0 401 267"/>
                  <a:gd name="T73" fmla="*/ T72 w 170"/>
                  <a:gd name="T74" fmla="+- 0 2364 2241"/>
                  <a:gd name="T75" fmla="*/ 2364 h 170"/>
                  <a:gd name="T76" fmla="+- 0 391 267"/>
                  <a:gd name="T77" fmla="*/ T76 w 170"/>
                  <a:gd name="T78" fmla="+- 0 2364 2241"/>
                  <a:gd name="T79" fmla="*/ 2364 h 170"/>
                  <a:gd name="T80" fmla="+- 0 377 267"/>
                  <a:gd name="T81" fmla="*/ T80 w 170"/>
                  <a:gd name="T82" fmla="+- 0 2329 2241"/>
                  <a:gd name="T83" fmla="*/ 2329 h 170"/>
                  <a:gd name="T84" fmla="+- 0 377 267"/>
                  <a:gd name="T85" fmla="*/ T84 w 170"/>
                  <a:gd name="T86" fmla="+- 0 2325 2241"/>
                  <a:gd name="T87" fmla="*/ 2325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70" h="170">
                    <a:moveTo>
                      <a:pt x="110" y="84"/>
                    </a:moveTo>
                    <a:lnTo>
                      <a:pt x="106" y="84"/>
                    </a:lnTo>
                    <a:lnTo>
                      <a:pt x="107" y="93"/>
                    </a:lnTo>
                    <a:lnTo>
                      <a:pt x="108" y="98"/>
                    </a:lnTo>
                    <a:lnTo>
                      <a:pt x="109" y="104"/>
                    </a:lnTo>
                    <a:lnTo>
                      <a:pt x="111" y="114"/>
                    </a:lnTo>
                    <a:lnTo>
                      <a:pt x="114" y="121"/>
                    </a:lnTo>
                    <a:lnTo>
                      <a:pt x="119" y="130"/>
                    </a:lnTo>
                    <a:lnTo>
                      <a:pt x="112" y="137"/>
                    </a:lnTo>
                    <a:lnTo>
                      <a:pt x="105" y="143"/>
                    </a:lnTo>
                    <a:lnTo>
                      <a:pt x="90" y="154"/>
                    </a:lnTo>
                    <a:lnTo>
                      <a:pt x="80" y="160"/>
                    </a:lnTo>
                    <a:lnTo>
                      <a:pt x="66" y="167"/>
                    </a:lnTo>
                    <a:lnTo>
                      <a:pt x="68" y="169"/>
                    </a:lnTo>
                    <a:lnTo>
                      <a:pt x="124" y="137"/>
                    </a:lnTo>
                    <a:lnTo>
                      <a:pt x="138" y="137"/>
                    </a:lnTo>
                    <a:lnTo>
                      <a:pt x="136" y="135"/>
                    </a:lnTo>
                    <a:lnTo>
                      <a:pt x="130" y="130"/>
                    </a:lnTo>
                    <a:lnTo>
                      <a:pt x="134" y="123"/>
                    </a:lnTo>
                    <a:lnTo>
                      <a:pt x="124" y="123"/>
                    </a:lnTo>
                    <a:lnTo>
                      <a:pt x="110" y="88"/>
                    </a:lnTo>
                    <a:lnTo>
                      <a:pt x="110"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1" name="Freeform 810"/>
              <p:cNvSpPr/>
              <p:nvPr/>
            </p:nvSpPr>
            <p:spPr bwMode="auto">
              <a:xfrm>
                <a:off x="267" y="2241"/>
                <a:ext cx="170" cy="170"/>
              </a:xfrm>
              <a:custGeom>
                <a:gdLst>
                  <a:gd name="T0" fmla="+- 0 320 267"/>
                  <a:gd name="T1" fmla="*/ T0 w 170"/>
                  <a:gd name="T2" fmla="+- 0 2248 2241"/>
                  <a:gd name="T3" fmla="*/ 2248 h 170"/>
                  <a:gd name="T4" fmla="+- 0 322 267"/>
                  <a:gd name="T5" fmla="*/ T4 w 170"/>
                  <a:gd name="T6" fmla="+- 0 2273 2241"/>
                  <a:gd name="T7" fmla="*/ 2273 h 170"/>
                  <a:gd name="T8" fmla="+- 0 321 267"/>
                  <a:gd name="T9" fmla="*/ T8 w 170"/>
                  <a:gd name="T10" fmla="+- 0 2387 2241"/>
                  <a:gd name="T11" fmla="*/ 2387 h 170"/>
                  <a:gd name="T12" fmla="+- 0 320 267"/>
                  <a:gd name="T13" fmla="*/ T12 w 170"/>
                  <a:gd name="T14" fmla="+- 0 2409 2241"/>
                  <a:gd name="T15" fmla="*/ 2409 h 170"/>
                  <a:gd name="T16" fmla="+- 0 323 267"/>
                  <a:gd name="T17" fmla="*/ T16 w 170"/>
                  <a:gd name="T18" fmla="+- 0 2408 2241"/>
                  <a:gd name="T19" fmla="*/ 2408 h 170"/>
                  <a:gd name="T20" fmla="+- 0 327 267"/>
                  <a:gd name="T21" fmla="*/ T20 w 170"/>
                  <a:gd name="T22" fmla="+- 0 2406 2241"/>
                  <a:gd name="T23" fmla="*/ 2406 h 170"/>
                  <a:gd name="T24" fmla="+- 0 332 267"/>
                  <a:gd name="T25" fmla="*/ T24 w 170"/>
                  <a:gd name="T26" fmla="+- 0 2404 2241"/>
                  <a:gd name="T27" fmla="*/ 2404 h 170"/>
                  <a:gd name="T28" fmla="+- 0 331 267"/>
                  <a:gd name="T29" fmla="*/ T28 w 170"/>
                  <a:gd name="T30" fmla="+- 0 2388 2241"/>
                  <a:gd name="T31" fmla="*/ 2388 h 170"/>
                  <a:gd name="T32" fmla="+- 0 331 267"/>
                  <a:gd name="T33" fmla="*/ T32 w 170"/>
                  <a:gd name="T34" fmla="+- 0 2356 2241"/>
                  <a:gd name="T35" fmla="*/ 2356 h 170"/>
                  <a:gd name="T36" fmla="+- 0 368 267"/>
                  <a:gd name="T37" fmla="*/ T36 w 170"/>
                  <a:gd name="T38" fmla="+- 0 2356 2241"/>
                  <a:gd name="T39" fmla="*/ 2356 h 170"/>
                  <a:gd name="T40" fmla="+- 0 369 267"/>
                  <a:gd name="T41" fmla="*/ T40 w 170"/>
                  <a:gd name="T42" fmla="+- 0 2356 2241"/>
                  <a:gd name="T43" fmla="*/ 2356 h 170"/>
                  <a:gd name="T44" fmla="+- 0 369 267"/>
                  <a:gd name="T45" fmla="*/ T44 w 170"/>
                  <a:gd name="T46" fmla="+- 0 2355 2241"/>
                  <a:gd name="T47" fmla="*/ 2355 h 170"/>
                  <a:gd name="T48" fmla="+- 0 369 267"/>
                  <a:gd name="T49" fmla="*/ T48 w 170"/>
                  <a:gd name="T50" fmla="+- 0 2354 2241"/>
                  <a:gd name="T51" fmla="*/ 2354 h 170"/>
                  <a:gd name="T52" fmla="+- 0 366 267"/>
                  <a:gd name="T53" fmla="*/ T52 w 170"/>
                  <a:gd name="T54" fmla="+- 0 2351 2241"/>
                  <a:gd name="T55" fmla="*/ 2351 h 170"/>
                  <a:gd name="T56" fmla="+- 0 331 267"/>
                  <a:gd name="T57" fmla="*/ T56 w 170"/>
                  <a:gd name="T58" fmla="+- 0 2351 2241"/>
                  <a:gd name="T59" fmla="*/ 2351 h 170"/>
                  <a:gd name="T60" fmla="+- 0 331 267"/>
                  <a:gd name="T61" fmla="*/ T60 w 170"/>
                  <a:gd name="T62" fmla="+- 0 2327 2241"/>
                  <a:gd name="T63" fmla="*/ 2327 h 170"/>
                  <a:gd name="T64" fmla="+- 0 364 267"/>
                  <a:gd name="T65" fmla="*/ T64 w 170"/>
                  <a:gd name="T66" fmla="+- 0 2327 2241"/>
                  <a:gd name="T67" fmla="*/ 2327 h 170"/>
                  <a:gd name="T68" fmla="+- 0 365 267"/>
                  <a:gd name="T69" fmla="*/ T68 w 170"/>
                  <a:gd name="T70" fmla="+- 0 2327 2241"/>
                  <a:gd name="T71" fmla="*/ 2327 h 170"/>
                  <a:gd name="T72" fmla="+- 0 365 267"/>
                  <a:gd name="T73" fmla="*/ T72 w 170"/>
                  <a:gd name="T74" fmla="+- 0 2326 2241"/>
                  <a:gd name="T75" fmla="*/ 2326 h 170"/>
                  <a:gd name="T76" fmla="+- 0 365 267"/>
                  <a:gd name="T77" fmla="*/ T76 w 170"/>
                  <a:gd name="T78" fmla="+- 0 2326 2241"/>
                  <a:gd name="T79" fmla="*/ 2326 h 170"/>
                  <a:gd name="T80" fmla="+- 0 365 267"/>
                  <a:gd name="T81" fmla="*/ T80 w 170"/>
                  <a:gd name="T82" fmla="+- 0 2325 2241"/>
                  <a:gd name="T83" fmla="*/ 2325 h 170"/>
                  <a:gd name="T84" fmla="+- 0 364 267"/>
                  <a:gd name="T85" fmla="*/ T84 w 170"/>
                  <a:gd name="T86" fmla="+- 0 2324 2241"/>
                  <a:gd name="T87" fmla="*/ 2324 h 170"/>
                  <a:gd name="T88" fmla="+- 0 362 267"/>
                  <a:gd name="T89" fmla="*/ T88 w 170"/>
                  <a:gd name="T90" fmla="+- 0 2322 2241"/>
                  <a:gd name="T91" fmla="*/ 2322 h 170"/>
                  <a:gd name="T92" fmla="+- 0 331 267"/>
                  <a:gd name="T93" fmla="*/ T92 w 170"/>
                  <a:gd name="T94" fmla="+- 0 2322 2241"/>
                  <a:gd name="T95" fmla="*/ 2322 h 170"/>
                  <a:gd name="T96" fmla="+- 0 331 267"/>
                  <a:gd name="T97" fmla="*/ T96 w 170"/>
                  <a:gd name="T98" fmla="+- 0 2299 2241"/>
                  <a:gd name="T99" fmla="*/ 2299 h 170"/>
                  <a:gd name="T100" fmla="+- 0 367 267"/>
                  <a:gd name="T101" fmla="*/ T100 w 170"/>
                  <a:gd name="T102" fmla="+- 0 2299 2241"/>
                  <a:gd name="T103" fmla="*/ 2299 h 170"/>
                  <a:gd name="T104" fmla="+- 0 367 267"/>
                  <a:gd name="T105" fmla="*/ T104 w 170"/>
                  <a:gd name="T106" fmla="+- 0 2295 2241"/>
                  <a:gd name="T107" fmla="*/ 2295 h 170"/>
                  <a:gd name="T108" fmla="+- 0 331 267"/>
                  <a:gd name="T109" fmla="*/ T108 w 170"/>
                  <a:gd name="T110" fmla="+- 0 2295 2241"/>
                  <a:gd name="T111" fmla="*/ 2295 h 170"/>
                  <a:gd name="T112" fmla="+- 0 331 267"/>
                  <a:gd name="T113" fmla="*/ T112 w 170"/>
                  <a:gd name="T114" fmla="+- 0 2262 2241"/>
                  <a:gd name="T115" fmla="*/ 2262 h 170"/>
                  <a:gd name="T116" fmla="+- 0 370 267"/>
                  <a:gd name="T117" fmla="*/ T116 w 170"/>
                  <a:gd name="T118" fmla="+- 0 2262 2241"/>
                  <a:gd name="T119" fmla="*/ 2262 h 170"/>
                  <a:gd name="T120" fmla="+- 0 371 267"/>
                  <a:gd name="T121" fmla="*/ T120 w 170"/>
                  <a:gd name="T122" fmla="+- 0 2260 2241"/>
                  <a:gd name="T123" fmla="*/ 2260 h 170"/>
                  <a:gd name="T124" fmla="+- 0 372 267"/>
                  <a:gd name="T125" fmla="*/ T124 w 170"/>
                  <a:gd name="T126" fmla="+- 0 2260 2241"/>
                  <a:gd name="T127" fmla="*/ 2260 h 170"/>
                  <a:gd name="T128" fmla="+- 0 373 267"/>
                  <a:gd name="T129" fmla="*/ T128 w 170"/>
                  <a:gd name="T130" fmla="+- 0 2259 2241"/>
                  <a:gd name="T131" fmla="*/ 2259 h 170"/>
                  <a:gd name="T132" fmla="+- 0 373 267"/>
                  <a:gd name="T133" fmla="*/ T132 w 170"/>
                  <a:gd name="T134" fmla="+- 0 2258 2241"/>
                  <a:gd name="T135" fmla="*/ 2258 h 170"/>
                  <a:gd name="T136" fmla="+- 0 372 267"/>
                  <a:gd name="T137" fmla="*/ T136 w 170"/>
                  <a:gd name="T138" fmla="+- 0 2257 2241"/>
                  <a:gd name="T139" fmla="*/ 2257 h 170"/>
                  <a:gd name="T140" fmla="+- 0 372 267"/>
                  <a:gd name="T141" fmla="*/ T140 w 170"/>
                  <a:gd name="T142" fmla="+- 0 2257 2241"/>
                  <a:gd name="T143" fmla="*/ 2257 h 170"/>
                  <a:gd name="T144" fmla="+- 0 333 267"/>
                  <a:gd name="T145" fmla="*/ T144 w 170"/>
                  <a:gd name="T146" fmla="+- 0 2257 2241"/>
                  <a:gd name="T147" fmla="*/ 2257 h 170"/>
                  <a:gd name="T148" fmla="+- 0 320 267"/>
                  <a:gd name="T149" fmla="*/ T148 w 170"/>
                  <a:gd name="T150" fmla="+- 0 2248 2241"/>
                  <a:gd name="T151" fmla="*/ 2248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 ang="0">
                    <a:pos x="T89" y="T91"/>
                  </a:cxn>
                  <a:cxn ang="0">
                    <a:pos x="T93" y="T95"/>
                  </a:cxn>
                  <a:cxn ang="0">
                    <a:pos x="T97" y="T99"/>
                  </a:cxn>
                  <a:cxn ang="0">
                    <a:pos x="T101" y="T103"/>
                  </a:cxn>
                  <a:cxn ang="0">
                    <a:pos x="T105" y="T107"/>
                  </a:cxn>
                  <a:cxn ang="0">
                    <a:pos x="T109" y="T111"/>
                  </a:cxn>
                  <a:cxn ang="0">
                    <a:pos x="T113" y="T115"/>
                  </a:cxn>
                  <a:cxn ang="0">
                    <a:pos x="T117" y="T119"/>
                  </a:cxn>
                  <a:cxn ang="0">
                    <a:pos x="T121" y="T123"/>
                  </a:cxn>
                  <a:cxn ang="0">
                    <a:pos x="T125" y="T127"/>
                  </a:cxn>
                  <a:cxn ang="0">
                    <a:pos x="T129" y="T131"/>
                  </a:cxn>
                  <a:cxn ang="0">
                    <a:pos x="T133" y="T135"/>
                  </a:cxn>
                  <a:cxn ang="0">
                    <a:pos x="T137" y="T139"/>
                  </a:cxn>
                  <a:cxn ang="0">
                    <a:pos x="T141" y="T143"/>
                  </a:cxn>
                  <a:cxn ang="0">
                    <a:pos x="T145" y="T147"/>
                  </a:cxn>
                  <a:cxn ang="0">
                    <a:pos x="T149" y="T151"/>
                  </a:cxn>
                </a:cxnLst>
                <a:rect l="0" t="0" r="r" b="b"/>
                <a:pathLst>
                  <a:path w="170" h="170">
                    <a:moveTo>
                      <a:pt x="53" y="7"/>
                    </a:moveTo>
                    <a:lnTo>
                      <a:pt x="55" y="32"/>
                    </a:lnTo>
                    <a:lnTo>
                      <a:pt x="54" y="146"/>
                    </a:lnTo>
                    <a:lnTo>
                      <a:pt x="53" y="168"/>
                    </a:lnTo>
                    <a:lnTo>
                      <a:pt x="56" y="167"/>
                    </a:lnTo>
                    <a:lnTo>
                      <a:pt x="60" y="165"/>
                    </a:lnTo>
                    <a:lnTo>
                      <a:pt x="65" y="163"/>
                    </a:lnTo>
                    <a:lnTo>
                      <a:pt x="64" y="147"/>
                    </a:lnTo>
                    <a:lnTo>
                      <a:pt x="64" y="115"/>
                    </a:lnTo>
                    <a:lnTo>
                      <a:pt x="101" y="115"/>
                    </a:lnTo>
                    <a:lnTo>
                      <a:pt x="102" y="115"/>
                    </a:lnTo>
                    <a:lnTo>
                      <a:pt x="102" y="114"/>
                    </a:lnTo>
                    <a:lnTo>
                      <a:pt x="102" y="113"/>
                    </a:lnTo>
                    <a:lnTo>
                      <a:pt x="99" y="110"/>
                    </a:lnTo>
                    <a:lnTo>
                      <a:pt x="64" y="110"/>
                    </a:lnTo>
                    <a:lnTo>
                      <a:pt x="64" y="86"/>
                    </a:lnTo>
                    <a:lnTo>
                      <a:pt x="97" y="86"/>
                    </a:lnTo>
                    <a:lnTo>
                      <a:pt x="98" y="86"/>
                    </a:lnTo>
                    <a:lnTo>
                      <a:pt x="98" y="85"/>
                    </a:lnTo>
                    <a:lnTo>
                      <a:pt x="98" y="84"/>
                    </a:lnTo>
                    <a:lnTo>
                      <a:pt x="97" y="83"/>
                    </a:lnTo>
                    <a:lnTo>
                      <a:pt x="95" y="81"/>
                    </a:lnTo>
                    <a:lnTo>
                      <a:pt x="64" y="81"/>
                    </a:lnTo>
                    <a:lnTo>
                      <a:pt x="64" y="58"/>
                    </a:lnTo>
                    <a:lnTo>
                      <a:pt x="100" y="58"/>
                    </a:lnTo>
                    <a:lnTo>
                      <a:pt x="100" y="54"/>
                    </a:lnTo>
                    <a:lnTo>
                      <a:pt x="64" y="54"/>
                    </a:lnTo>
                    <a:lnTo>
                      <a:pt x="64" y="21"/>
                    </a:lnTo>
                    <a:lnTo>
                      <a:pt x="103" y="21"/>
                    </a:lnTo>
                    <a:lnTo>
                      <a:pt x="104" y="19"/>
                    </a:lnTo>
                    <a:lnTo>
                      <a:pt x="105" y="19"/>
                    </a:lnTo>
                    <a:lnTo>
                      <a:pt x="106" y="18"/>
                    </a:lnTo>
                    <a:lnTo>
                      <a:pt x="106" y="17"/>
                    </a:lnTo>
                    <a:lnTo>
                      <a:pt x="105" y="16"/>
                    </a:lnTo>
                    <a:lnTo>
                      <a:pt x="66" y="16"/>
                    </a:lnTo>
                    <a:lnTo>
                      <a:pt x="53" y="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2" name="Freeform 811"/>
              <p:cNvSpPr/>
              <p:nvPr/>
            </p:nvSpPr>
            <p:spPr bwMode="auto">
              <a:xfrm>
                <a:off x="267" y="2241"/>
                <a:ext cx="170" cy="170"/>
              </a:xfrm>
              <a:custGeom>
                <a:gdLst>
                  <a:gd name="T0" fmla="+- 0 405 267"/>
                  <a:gd name="T1" fmla="*/ T0 w 170"/>
                  <a:gd name="T2" fmla="+- 0 2378 2241"/>
                  <a:gd name="T3" fmla="*/ 2378 h 170"/>
                  <a:gd name="T4" fmla="+- 0 391 267"/>
                  <a:gd name="T5" fmla="*/ T4 w 170"/>
                  <a:gd name="T6" fmla="+- 0 2378 2241"/>
                  <a:gd name="T7" fmla="*/ 2378 h 170"/>
                  <a:gd name="T8" fmla="+- 0 402 267"/>
                  <a:gd name="T9" fmla="*/ T8 w 170"/>
                  <a:gd name="T10" fmla="+- 0 2389 2241"/>
                  <a:gd name="T11" fmla="*/ 2389 h 170"/>
                  <a:gd name="T12" fmla="+- 0 404 267"/>
                  <a:gd name="T13" fmla="*/ T12 w 170"/>
                  <a:gd name="T14" fmla="+- 0 2392 2241"/>
                  <a:gd name="T15" fmla="*/ 2392 h 170"/>
                  <a:gd name="T16" fmla="+- 0 410 267"/>
                  <a:gd name="T17" fmla="*/ T16 w 170"/>
                  <a:gd name="T18" fmla="+- 0 2397 2241"/>
                  <a:gd name="T19" fmla="*/ 2397 h 170"/>
                  <a:gd name="T20" fmla="+- 0 420 267"/>
                  <a:gd name="T21" fmla="*/ T20 w 170"/>
                  <a:gd name="T22" fmla="+- 0 2404 2241"/>
                  <a:gd name="T23" fmla="*/ 2404 h 170"/>
                  <a:gd name="T24" fmla="+- 0 422 267"/>
                  <a:gd name="T25" fmla="*/ T24 w 170"/>
                  <a:gd name="T26" fmla="+- 0 2401 2241"/>
                  <a:gd name="T27" fmla="*/ 2401 h 170"/>
                  <a:gd name="T28" fmla="+- 0 424 267"/>
                  <a:gd name="T29" fmla="*/ T28 w 170"/>
                  <a:gd name="T30" fmla="+- 0 2399 2241"/>
                  <a:gd name="T31" fmla="*/ 2399 h 170"/>
                  <a:gd name="T32" fmla="+- 0 429 267"/>
                  <a:gd name="T33" fmla="*/ T32 w 170"/>
                  <a:gd name="T34" fmla="+- 0 2397 2241"/>
                  <a:gd name="T35" fmla="*/ 2397 h 170"/>
                  <a:gd name="T36" fmla="+- 0 432 267"/>
                  <a:gd name="T37" fmla="*/ T36 w 170"/>
                  <a:gd name="T38" fmla="+- 0 2397 2241"/>
                  <a:gd name="T39" fmla="*/ 2397 h 170"/>
                  <a:gd name="T40" fmla="+- 0 436 267"/>
                  <a:gd name="T41" fmla="*/ T40 w 170"/>
                  <a:gd name="T42" fmla="+- 0 2397 2241"/>
                  <a:gd name="T43" fmla="*/ 2397 h 170"/>
                  <a:gd name="T44" fmla="+- 0 437 267"/>
                  <a:gd name="T45" fmla="*/ T44 w 170"/>
                  <a:gd name="T46" fmla="+- 0 2395 2241"/>
                  <a:gd name="T47" fmla="*/ 2395 h 170"/>
                  <a:gd name="T48" fmla="+- 0 427 267"/>
                  <a:gd name="T49" fmla="*/ T48 w 170"/>
                  <a:gd name="T50" fmla="+- 0 2391 2241"/>
                  <a:gd name="T51" fmla="*/ 2391 h 170"/>
                  <a:gd name="T52" fmla="+- 0 419 267"/>
                  <a:gd name="T53" fmla="*/ T52 w 170"/>
                  <a:gd name="T54" fmla="+- 0 2388 2241"/>
                  <a:gd name="T55" fmla="*/ 2388 h 170"/>
                  <a:gd name="T56" fmla="+- 0 408 267"/>
                  <a:gd name="T57" fmla="*/ T56 w 170"/>
                  <a:gd name="T58" fmla="+- 0 2381 2241"/>
                  <a:gd name="T59" fmla="*/ 2381 h 170"/>
                  <a:gd name="T60" fmla="+- 0 405 267"/>
                  <a:gd name="T61" fmla="*/ T60 w 170"/>
                  <a:gd name="T62" fmla="+- 0 2378 2241"/>
                  <a:gd name="T63" fmla="*/ 2378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70" h="170">
                    <a:moveTo>
                      <a:pt x="138" y="137"/>
                    </a:moveTo>
                    <a:lnTo>
                      <a:pt x="124" y="137"/>
                    </a:lnTo>
                    <a:lnTo>
                      <a:pt x="135" y="148"/>
                    </a:lnTo>
                    <a:lnTo>
                      <a:pt x="137" y="151"/>
                    </a:lnTo>
                    <a:lnTo>
                      <a:pt x="143" y="156"/>
                    </a:lnTo>
                    <a:lnTo>
                      <a:pt x="153" y="163"/>
                    </a:lnTo>
                    <a:lnTo>
                      <a:pt x="155" y="160"/>
                    </a:lnTo>
                    <a:lnTo>
                      <a:pt x="157" y="158"/>
                    </a:lnTo>
                    <a:lnTo>
                      <a:pt x="162" y="156"/>
                    </a:lnTo>
                    <a:lnTo>
                      <a:pt x="165" y="156"/>
                    </a:lnTo>
                    <a:lnTo>
                      <a:pt x="169" y="156"/>
                    </a:lnTo>
                    <a:lnTo>
                      <a:pt x="170" y="154"/>
                    </a:lnTo>
                    <a:lnTo>
                      <a:pt x="160" y="150"/>
                    </a:lnTo>
                    <a:lnTo>
                      <a:pt x="152" y="147"/>
                    </a:lnTo>
                    <a:lnTo>
                      <a:pt x="141" y="140"/>
                    </a:lnTo>
                    <a:lnTo>
                      <a:pt x="138" y="13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3" name="Freeform 812"/>
              <p:cNvSpPr/>
              <p:nvPr/>
            </p:nvSpPr>
            <p:spPr bwMode="auto">
              <a:xfrm>
                <a:off x="267" y="2241"/>
                <a:ext cx="170" cy="170"/>
              </a:xfrm>
              <a:custGeom>
                <a:gdLst>
                  <a:gd name="T0" fmla="+- 0 436 267"/>
                  <a:gd name="T1" fmla="*/ T0 w 170"/>
                  <a:gd name="T2" fmla="+- 0 2397 2241"/>
                  <a:gd name="T3" fmla="*/ 2397 h 170"/>
                  <a:gd name="T4" fmla="+- 0 432 267"/>
                  <a:gd name="T5" fmla="*/ T4 w 170"/>
                  <a:gd name="T6" fmla="+- 0 2397 2241"/>
                  <a:gd name="T7" fmla="*/ 2397 h 170"/>
                  <a:gd name="T8" fmla="+- 0 436 267"/>
                  <a:gd name="T9" fmla="*/ T8 w 170"/>
                  <a:gd name="T10" fmla="+- 0 2397 2241"/>
                  <a:gd name="T11" fmla="*/ 2397 h 170"/>
                  <a:gd name="T12" fmla="+- 0 436 267"/>
                  <a:gd name="T13" fmla="*/ T12 w 170"/>
                  <a:gd name="T14" fmla="+- 0 2397 2241"/>
                  <a:gd name="T15" fmla="*/ 2397 h 170"/>
                </a:gdLst>
                <a:cxnLst>
                  <a:cxn ang="0">
                    <a:pos x="T1" y="T3"/>
                  </a:cxn>
                  <a:cxn ang="0">
                    <a:pos x="T5" y="T7"/>
                  </a:cxn>
                  <a:cxn ang="0">
                    <a:pos x="T9" y="T11"/>
                  </a:cxn>
                  <a:cxn ang="0">
                    <a:pos x="T13" y="T15"/>
                  </a:cxn>
                </a:cxnLst>
                <a:rect l="0" t="0" r="r" b="b"/>
                <a:pathLst>
                  <a:path w="170" h="170">
                    <a:moveTo>
                      <a:pt x="169" y="156"/>
                    </a:moveTo>
                    <a:lnTo>
                      <a:pt x="165" y="156"/>
                    </a:lnTo>
                    <a:lnTo>
                      <a:pt x="169"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8" name="Freeform 813"/>
              <p:cNvSpPr/>
              <p:nvPr/>
            </p:nvSpPr>
            <p:spPr bwMode="auto">
              <a:xfrm>
                <a:off x="267" y="2241"/>
                <a:ext cx="170" cy="170"/>
              </a:xfrm>
              <a:custGeom>
                <a:gdLst>
                  <a:gd name="T0" fmla="+- 0 426 267"/>
                  <a:gd name="T1" fmla="*/ T0 w 170"/>
                  <a:gd name="T2" fmla="+- 0 2325 2241"/>
                  <a:gd name="T3" fmla="*/ 2325 h 170"/>
                  <a:gd name="T4" fmla="+- 0 408 267"/>
                  <a:gd name="T5" fmla="*/ T4 w 170"/>
                  <a:gd name="T6" fmla="+- 0 2325 2241"/>
                  <a:gd name="T7" fmla="*/ 2325 h 170"/>
                  <a:gd name="T8" fmla="+- 0 407 267"/>
                  <a:gd name="T9" fmla="*/ T8 w 170"/>
                  <a:gd name="T10" fmla="+- 0 2330 2241"/>
                  <a:gd name="T11" fmla="*/ 2330 h 170"/>
                  <a:gd name="T12" fmla="+- 0 405 267"/>
                  <a:gd name="T13" fmla="*/ T12 w 170"/>
                  <a:gd name="T14" fmla="+- 0 2335 2241"/>
                  <a:gd name="T15" fmla="*/ 2335 h 170"/>
                  <a:gd name="T16" fmla="+- 0 399 267"/>
                  <a:gd name="T17" fmla="*/ T16 w 170"/>
                  <a:gd name="T18" fmla="+- 0 2349 2241"/>
                  <a:gd name="T19" fmla="*/ 2349 h 170"/>
                  <a:gd name="T20" fmla="+- 0 396 267"/>
                  <a:gd name="T21" fmla="*/ T20 w 170"/>
                  <a:gd name="T22" fmla="+- 0 2357 2241"/>
                  <a:gd name="T23" fmla="*/ 2357 h 170"/>
                  <a:gd name="T24" fmla="+- 0 391 267"/>
                  <a:gd name="T25" fmla="*/ T24 w 170"/>
                  <a:gd name="T26" fmla="+- 0 2364 2241"/>
                  <a:gd name="T27" fmla="*/ 2364 h 170"/>
                  <a:gd name="T28" fmla="+- 0 401 267"/>
                  <a:gd name="T29" fmla="*/ T28 w 170"/>
                  <a:gd name="T30" fmla="+- 0 2364 2241"/>
                  <a:gd name="T31" fmla="*/ 2364 h 170"/>
                  <a:gd name="T32" fmla="+- 0 419 267"/>
                  <a:gd name="T33" fmla="*/ T32 w 170"/>
                  <a:gd name="T34" fmla="+- 0 2329 2241"/>
                  <a:gd name="T35" fmla="*/ 2329 h 170"/>
                  <a:gd name="T36" fmla="+- 0 424 267"/>
                  <a:gd name="T37" fmla="*/ T36 w 170"/>
                  <a:gd name="T38" fmla="+- 0 2327 2241"/>
                  <a:gd name="T39" fmla="*/ 2327 h 170"/>
                  <a:gd name="T40" fmla="+- 0 425 267"/>
                  <a:gd name="T41" fmla="*/ T40 w 170"/>
                  <a:gd name="T42" fmla="+- 0 2326 2241"/>
                  <a:gd name="T43" fmla="*/ 2326 h 170"/>
                  <a:gd name="T44" fmla="+- 0 426 267"/>
                  <a:gd name="T45" fmla="*/ T44 w 170"/>
                  <a:gd name="T46" fmla="+- 0 2326 2241"/>
                  <a:gd name="T47" fmla="*/ 2326 h 170"/>
                  <a:gd name="T48" fmla="+- 0 426 267"/>
                  <a:gd name="T49" fmla="*/ T48 w 170"/>
                  <a:gd name="T50" fmla="+- 0 2325 2241"/>
                  <a:gd name="T51" fmla="*/ 2325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70">
                    <a:moveTo>
                      <a:pt x="159" y="84"/>
                    </a:moveTo>
                    <a:lnTo>
                      <a:pt x="141" y="84"/>
                    </a:lnTo>
                    <a:lnTo>
                      <a:pt x="140" y="89"/>
                    </a:lnTo>
                    <a:lnTo>
                      <a:pt x="138" y="94"/>
                    </a:lnTo>
                    <a:lnTo>
                      <a:pt x="132" y="108"/>
                    </a:lnTo>
                    <a:lnTo>
                      <a:pt x="129" y="116"/>
                    </a:lnTo>
                    <a:lnTo>
                      <a:pt x="124" y="123"/>
                    </a:lnTo>
                    <a:lnTo>
                      <a:pt x="134" y="123"/>
                    </a:lnTo>
                    <a:lnTo>
                      <a:pt x="152" y="88"/>
                    </a:lnTo>
                    <a:lnTo>
                      <a:pt x="157" y="86"/>
                    </a:lnTo>
                    <a:lnTo>
                      <a:pt x="158" y="85"/>
                    </a:lnTo>
                    <a:lnTo>
                      <a:pt x="159" y="85"/>
                    </a:lnTo>
                    <a:lnTo>
                      <a:pt x="159" y="8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9" name="Freeform 814"/>
              <p:cNvSpPr/>
              <p:nvPr/>
            </p:nvSpPr>
            <p:spPr bwMode="auto">
              <a:xfrm>
                <a:off x="267" y="2241"/>
                <a:ext cx="170" cy="170"/>
              </a:xfrm>
              <a:custGeom>
                <a:gdLst>
                  <a:gd name="T0" fmla="+- 0 357 267"/>
                  <a:gd name="T1" fmla="*/ T0 w 170"/>
                  <a:gd name="T2" fmla="+- 0 2343 2241"/>
                  <a:gd name="T3" fmla="*/ 2343 h 170"/>
                  <a:gd name="T4" fmla="+- 0 350 267"/>
                  <a:gd name="T5" fmla="*/ T4 w 170"/>
                  <a:gd name="T6" fmla="+- 0 2351 2241"/>
                  <a:gd name="T7" fmla="*/ 2351 h 170"/>
                  <a:gd name="T8" fmla="+- 0 366 267"/>
                  <a:gd name="T9" fmla="*/ T8 w 170"/>
                  <a:gd name="T10" fmla="+- 0 2351 2241"/>
                  <a:gd name="T11" fmla="*/ 2351 h 170"/>
                  <a:gd name="T12" fmla="+- 0 357 267"/>
                  <a:gd name="T13" fmla="*/ T12 w 170"/>
                  <a:gd name="T14" fmla="+- 0 2343 2241"/>
                  <a:gd name="T15" fmla="*/ 2343 h 170"/>
                </a:gdLst>
                <a:cxnLst>
                  <a:cxn ang="0">
                    <a:pos x="T1" y="T3"/>
                  </a:cxn>
                  <a:cxn ang="0">
                    <a:pos x="T5" y="T7"/>
                  </a:cxn>
                  <a:cxn ang="0">
                    <a:pos x="T9" y="T11"/>
                  </a:cxn>
                  <a:cxn ang="0">
                    <a:pos x="T13" y="T15"/>
                  </a:cxn>
                </a:cxnLst>
                <a:rect l="0" t="0" r="r" b="b"/>
                <a:pathLst>
                  <a:path w="170" h="170">
                    <a:moveTo>
                      <a:pt x="90" y="102"/>
                    </a:moveTo>
                    <a:lnTo>
                      <a:pt x="83" y="110"/>
                    </a:lnTo>
                    <a:lnTo>
                      <a:pt x="99" y="110"/>
                    </a:lnTo>
                    <a:lnTo>
                      <a:pt x="90"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0" name="Freeform 815"/>
              <p:cNvSpPr/>
              <p:nvPr/>
            </p:nvSpPr>
            <p:spPr bwMode="auto">
              <a:xfrm>
                <a:off x="267" y="2241"/>
                <a:ext cx="170" cy="170"/>
              </a:xfrm>
              <a:custGeom>
                <a:gdLst>
                  <a:gd name="T0" fmla="+- 0 413 267"/>
                  <a:gd name="T1" fmla="*/ T0 w 170"/>
                  <a:gd name="T2" fmla="+- 0 2314 2241"/>
                  <a:gd name="T3" fmla="*/ 2314 h 170"/>
                  <a:gd name="T4" fmla="+- 0 407 267"/>
                  <a:gd name="T5" fmla="*/ T4 w 170"/>
                  <a:gd name="T6" fmla="+- 0 2321 2241"/>
                  <a:gd name="T7" fmla="*/ 2321 h 170"/>
                  <a:gd name="T8" fmla="+- 0 365 267"/>
                  <a:gd name="T9" fmla="*/ T8 w 170"/>
                  <a:gd name="T10" fmla="+- 0 2321 2241"/>
                  <a:gd name="T11" fmla="*/ 2321 h 170"/>
                  <a:gd name="T12" fmla="+- 0 371 267"/>
                  <a:gd name="T13" fmla="*/ T12 w 170"/>
                  <a:gd name="T14" fmla="+- 0 2326 2241"/>
                  <a:gd name="T15" fmla="*/ 2326 h 170"/>
                  <a:gd name="T16" fmla="+- 0 373 267"/>
                  <a:gd name="T17" fmla="*/ T16 w 170"/>
                  <a:gd name="T18" fmla="+- 0 2325 2241"/>
                  <a:gd name="T19" fmla="*/ 2325 h 170"/>
                  <a:gd name="T20" fmla="+- 0 426 267"/>
                  <a:gd name="T21" fmla="*/ T20 w 170"/>
                  <a:gd name="T22" fmla="+- 0 2325 2241"/>
                  <a:gd name="T23" fmla="*/ 2325 h 170"/>
                  <a:gd name="T24" fmla="+- 0 425 267"/>
                  <a:gd name="T25" fmla="*/ T24 w 170"/>
                  <a:gd name="T26" fmla="+- 0 2324 2241"/>
                  <a:gd name="T27" fmla="*/ 2324 h 170"/>
                  <a:gd name="T28" fmla="+- 0 424 267"/>
                  <a:gd name="T29" fmla="*/ T28 w 170"/>
                  <a:gd name="T30" fmla="+- 0 2323 2241"/>
                  <a:gd name="T31" fmla="*/ 2323 h 170"/>
                  <a:gd name="T32" fmla="+- 0 413 267"/>
                  <a:gd name="T33" fmla="*/ T32 w 170"/>
                  <a:gd name="T34" fmla="+- 0 2314 2241"/>
                  <a:gd name="T35" fmla="*/ 2314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70" h="170">
                    <a:moveTo>
                      <a:pt x="146" y="73"/>
                    </a:moveTo>
                    <a:lnTo>
                      <a:pt x="140" y="80"/>
                    </a:lnTo>
                    <a:lnTo>
                      <a:pt x="98" y="80"/>
                    </a:lnTo>
                    <a:lnTo>
                      <a:pt x="104" y="85"/>
                    </a:lnTo>
                    <a:lnTo>
                      <a:pt x="106" y="84"/>
                    </a:lnTo>
                    <a:lnTo>
                      <a:pt x="159" y="84"/>
                    </a:lnTo>
                    <a:lnTo>
                      <a:pt x="158" y="83"/>
                    </a:lnTo>
                    <a:lnTo>
                      <a:pt x="157" y="82"/>
                    </a:lnTo>
                    <a:lnTo>
                      <a:pt x="146" y="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1" name="Freeform 816"/>
              <p:cNvSpPr/>
              <p:nvPr/>
            </p:nvSpPr>
            <p:spPr bwMode="auto">
              <a:xfrm>
                <a:off x="267" y="2241"/>
                <a:ext cx="170" cy="170"/>
              </a:xfrm>
              <a:custGeom>
                <a:gdLst>
                  <a:gd name="T0" fmla="+- 0 354 267"/>
                  <a:gd name="T1" fmla="*/ T0 w 170"/>
                  <a:gd name="T2" fmla="+- 0 2315 2241"/>
                  <a:gd name="T3" fmla="*/ 2315 h 170"/>
                  <a:gd name="T4" fmla="+- 0 347 267"/>
                  <a:gd name="T5" fmla="*/ T4 w 170"/>
                  <a:gd name="T6" fmla="+- 0 2322 2241"/>
                  <a:gd name="T7" fmla="*/ 2322 h 170"/>
                  <a:gd name="T8" fmla="+- 0 362 267"/>
                  <a:gd name="T9" fmla="*/ T8 w 170"/>
                  <a:gd name="T10" fmla="+- 0 2322 2241"/>
                  <a:gd name="T11" fmla="*/ 2322 h 170"/>
                  <a:gd name="T12" fmla="+- 0 354 267"/>
                  <a:gd name="T13" fmla="*/ T12 w 170"/>
                  <a:gd name="T14" fmla="+- 0 2315 2241"/>
                  <a:gd name="T15" fmla="*/ 2315 h 170"/>
                </a:gdLst>
                <a:cxnLst>
                  <a:cxn ang="0">
                    <a:pos x="T1" y="T3"/>
                  </a:cxn>
                  <a:cxn ang="0">
                    <a:pos x="T5" y="T7"/>
                  </a:cxn>
                  <a:cxn ang="0">
                    <a:pos x="T9" y="T11"/>
                  </a:cxn>
                  <a:cxn ang="0">
                    <a:pos x="T13" y="T15"/>
                  </a:cxn>
                </a:cxnLst>
                <a:rect l="0" t="0" r="r" b="b"/>
                <a:pathLst>
                  <a:path w="170" h="170">
                    <a:moveTo>
                      <a:pt x="87" y="74"/>
                    </a:moveTo>
                    <a:lnTo>
                      <a:pt x="80" y="81"/>
                    </a:lnTo>
                    <a:lnTo>
                      <a:pt x="95" y="81"/>
                    </a:lnTo>
                    <a:lnTo>
                      <a:pt x="87"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2" name="Freeform 817"/>
              <p:cNvSpPr/>
              <p:nvPr/>
            </p:nvSpPr>
            <p:spPr bwMode="auto">
              <a:xfrm>
                <a:off x="267" y="2241"/>
                <a:ext cx="170" cy="170"/>
              </a:xfrm>
              <a:custGeom>
                <a:gdLst>
                  <a:gd name="T0" fmla="+- 0 367 267"/>
                  <a:gd name="T1" fmla="*/ T0 w 170"/>
                  <a:gd name="T2" fmla="+- 0 2299 2241"/>
                  <a:gd name="T3" fmla="*/ 2299 h 170"/>
                  <a:gd name="T4" fmla="+- 0 358 267"/>
                  <a:gd name="T5" fmla="*/ T4 w 170"/>
                  <a:gd name="T6" fmla="+- 0 2299 2241"/>
                  <a:gd name="T7" fmla="*/ 2299 h 170"/>
                  <a:gd name="T8" fmla="+- 0 358 267"/>
                  <a:gd name="T9" fmla="*/ T8 w 170"/>
                  <a:gd name="T10" fmla="+- 0 2306 2241"/>
                  <a:gd name="T11" fmla="*/ 2306 h 170"/>
                  <a:gd name="T12" fmla="+- 0 362 267"/>
                  <a:gd name="T13" fmla="*/ T12 w 170"/>
                  <a:gd name="T14" fmla="+- 0 2305 2241"/>
                  <a:gd name="T15" fmla="*/ 2305 h 170"/>
                  <a:gd name="T16" fmla="+- 0 365 267"/>
                  <a:gd name="T17" fmla="*/ T16 w 170"/>
                  <a:gd name="T18" fmla="+- 0 2304 2241"/>
                  <a:gd name="T19" fmla="*/ 2304 h 170"/>
                  <a:gd name="T20" fmla="+- 0 368 267"/>
                  <a:gd name="T21" fmla="*/ T20 w 170"/>
                  <a:gd name="T22" fmla="+- 0 2302 2241"/>
                  <a:gd name="T23" fmla="*/ 2302 h 170"/>
                  <a:gd name="T24" fmla="+- 0 367 267"/>
                  <a:gd name="T25" fmla="*/ T24 w 170"/>
                  <a:gd name="T26" fmla="+- 0 2299 2241"/>
                  <a:gd name="T27" fmla="*/ 2299 h 170"/>
                </a:gdLst>
                <a:cxnLst>
                  <a:cxn ang="0">
                    <a:pos x="T1" y="T3"/>
                  </a:cxn>
                  <a:cxn ang="0">
                    <a:pos x="T5" y="T7"/>
                  </a:cxn>
                  <a:cxn ang="0">
                    <a:pos x="T9" y="T11"/>
                  </a:cxn>
                  <a:cxn ang="0">
                    <a:pos x="T13" y="T15"/>
                  </a:cxn>
                  <a:cxn ang="0">
                    <a:pos x="T17" y="T19"/>
                  </a:cxn>
                  <a:cxn ang="0">
                    <a:pos x="T21" y="T23"/>
                  </a:cxn>
                  <a:cxn ang="0">
                    <a:pos x="T25" y="T27"/>
                  </a:cxn>
                </a:cxnLst>
                <a:rect l="0" t="0" r="r" b="b"/>
                <a:pathLst>
                  <a:path w="170" h="170">
                    <a:moveTo>
                      <a:pt x="100" y="58"/>
                    </a:moveTo>
                    <a:lnTo>
                      <a:pt x="91" y="58"/>
                    </a:lnTo>
                    <a:lnTo>
                      <a:pt x="91" y="65"/>
                    </a:lnTo>
                    <a:lnTo>
                      <a:pt x="95" y="64"/>
                    </a:lnTo>
                    <a:lnTo>
                      <a:pt x="98" y="63"/>
                    </a:lnTo>
                    <a:lnTo>
                      <a:pt x="101" y="61"/>
                    </a:lnTo>
                    <a:lnTo>
                      <a:pt x="100" y="5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3" name="Freeform 818"/>
              <p:cNvSpPr/>
              <p:nvPr/>
            </p:nvSpPr>
            <p:spPr bwMode="auto">
              <a:xfrm>
                <a:off x="267" y="2241"/>
                <a:ext cx="170" cy="170"/>
              </a:xfrm>
              <a:custGeom>
                <a:gdLst>
                  <a:gd name="T0" fmla="+- 0 420 267"/>
                  <a:gd name="T1" fmla="*/ T0 w 170"/>
                  <a:gd name="T2" fmla="+- 0 2298 2241"/>
                  <a:gd name="T3" fmla="*/ 2298 h 170"/>
                  <a:gd name="T4" fmla="+- 0 409 267"/>
                  <a:gd name="T5" fmla="*/ T4 w 170"/>
                  <a:gd name="T6" fmla="+- 0 2298 2241"/>
                  <a:gd name="T7" fmla="*/ 2298 h 170"/>
                  <a:gd name="T8" fmla="+- 0 409 267"/>
                  <a:gd name="T9" fmla="*/ T8 w 170"/>
                  <a:gd name="T10" fmla="+- 0 2305 2241"/>
                  <a:gd name="T11" fmla="*/ 2305 h 170"/>
                  <a:gd name="T12" fmla="+- 0 412 267"/>
                  <a:gd name="T13" fmla="*/ T12 w 170"/>
                  <a:gd name="T14" fmla="+- 0 2305 2241"/>
                  <a:gd name="T15" fmla="*/ 2305 h 170"/>
                  <a:gd name="T16" fmla="+- 0 414 267"/>
                  <a:gd name="T17" fmla="*/ T16 w 170"/>
                  <a:gd name="T18" fmla="+- 0 2304 2241"/>
                  <a:gd name="T19" fmla="*/ 2304 h 170"/>
                  <a:gd name="T20" fmla="+- 0 417 267"/>
                  <a:gd name="T21" fmla="*/ T20 w 170"/>
                  <a:gd name="T22" fmla="+- 0 2302 2241"/>
                  <a:gd name="T23" fmla="*/ 2302 h 170"/>
                  <a:gd name="T24" fmla="+- 0 420 267"/>
                  <a:gd name="T25" fmla="*/ T24 w 170"/>
                  <a:gd name="T26" fmla="+- 0 2301 2241"/>
                  <a:gd name="T27" fmla="*/ 2301 h 170"/>
                  <a:gd name="T28" fmla="+- 0 420 267"/>
                  <a:gd name="T29" fmla="*/ T28 w 170"/>
                  <a:gd name="T30" fmla="+- 0 2298 2241"/>
                  <a:gd name="T31" fmla="*/ 2298 h 170"/>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70" h="170">
                    <a:moveTo>
                      <a:pt x="153" y="57"/>
                    </a:moveTo>
                    <a:lnTo>
                      <a:pt x="142" y="57"/>
                    </a:lnTo>
                    <a:lnTo>
                      <a:pt x="142" y="64"/>
                    </a:lnTo>
                    <a:lnTo>
                      <a:pt x="145" y="64"/>
                    </a:lnTo>
                    <a:lnTo>
                      <a:pt x="147" y="63"/>
                    </a:lnTo>
                    <a:lnTo>
                      <a:pt x="150" y="61"/>
                    </a:lnTo>
                    <a:lnTo>
                      <a:pt x="153" y="60"/>
                    </a:lnTo>
                    <a:lnTo>
                      <a:pt x="153" y="5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4" name="Freeform 819"/>
              <p:cNvSpPr/>
              <p:nvPr/>
            </p:nvSpPr>
            <p:spPr bwMode="auto">
              <a:xfrm>
                <a:off x="267" y="2241"/>
                <a:ext cx="170" cy="170"/>
              </a:xfrm>
              <a:custGeom>
                <a:gdLst>
                  <a:gd name="T0" fmla="+- 0 423 267"/>
                  <a:gd name="T1" fmla="*/ T0 w 170"/>
                  <a:gd name="T2" fmla="+- 0 2260 2241"/>
                  <a:gd name="T3" fmla="*/ 2260 h 170"/>
                  <a:gd name="T4" fmla="+- 0 409 267"/>
                  <a:gd name="T5" fmla="*/ T4 w 170"/>
                  <a:gd name="T6" fmla="+- 0 2260 2241"/>
                  <a:gd name="T7" fmla="*/ 2260 h 170"/>
                  <a:gd name="T8" fmla="+- 0 409 267"/>
                  <a:gd name="T9" fmla="*/ T8 w 170"/>
                  <a:gd name="T10" fmla="+- 0 2293 2241"/>
                  <a:gd name="T11" fmla="*/ 2293 h 170"/>
                  <a:gd name="T12" fmla="+- 0 374 267"/>
                  <a:gd name="T13" fmla="*/ T12 w 170"/>
                  <a:gd name="T14" fmla="+- 0 2293 2241"/>
                  <a:gd name="T15" fmla="*/ 2293 h 170"/>
                  <a:gd name="T16" fmla="+- 0 381 267"/>
                  <a:gd name="T17" fmla="*/ T16 w 170"/>
                  <a:gd name="T18" fmla="+- 0 2300 2241"/>
                  <a:gd name="T19" fmla="*/ 2300 h 170"/>
                  <a:gd name="T20" fmla="+- 0 386 267"/>
                  <a:gd name="T21" fmla="*/ T20 w 170"/>
                  <a:gd name="T22" fmla="+- 0 2299 2241"/>
                  <a:gd name="T23" fmla="*/ 2299 h 170"/>
                  <a:gd name="T24" fmla="+- 0 391 267"/>
                  <a:gd name="T25" fmla="*/ T24 w 170"/>
                  <a:gd name="T26" fmla="+- 0 2298 2241"/>
                  <a:gd name="T27" fmla="*/ 2298 h 170"/>
                  <a:gd name="T28" fmla="+- 0 420 267"/>
                  <a:gd name="T29" fmla="*/ T28 w 170"/>
                  <a:gd name="T30" fmla="+- 0 2298 2241"/>
                  <a:gd name="T31" fmla="*/ 2298 h 170"/>
                  <a:gd name="T32" fmla="+- 0 419 267"/>
                  <a:gd name="T33" fmla="*/ T32 w 170"/>
                  <a:gd name="T34" fmla="+- 0 2289 2241"/>
                  <a:gd name="T35" fmla="*/ 2289 h 170"/>
                  <a:gd name="T36" fmla="+- 0 419 267"/>
                  <a:gd name="T37" fmla="*/ T36 w 170"/>
                  <a:gd name="T38" fmla="+- 0 2263 2241"/>
                  <a:gd name="T39" fmla="*/ 2263 h 170"/>
                  <a:gd name="T40" fmla="+- 0 423 267"/>
                  <a:gd name="T41" fmla="*/ T40 w 170"/>
                  <a:gd name="T42" fmla="+- 0 2260 2241"/>
                  <a:gd name="T43" fmla="*/ 2260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70" h="170">
                    <a:moveTo>
                      <a:pt x="156" y="19"/>
                    </a:moveTo>
                    <a:lnTo>
                      <a:pt x="142" y="19"/>
                    </a:lnTo>
                    <a:lnTo>
                      <a:pt x="142" y="52"/>
                    </a:lnTo>
                    <a:lnTo>
                      <a:pt x="107" y="52"/>
                    </a:lnTo>
                    <a:lnTo>
                      <a:pt x="114" y="59"/>
                    </a:lnTo>
                    <a:lnTo>
                      <a:pt x="119" y="58"/>
                    </a:lnTo>
                    <a:lnTo>
                      <a:pt x="124" y="57"/>
                    </a:lnTo>
                    <a:lnTo>
                      <a:pt x="153" y="57"/>
                    </a:lnTo>
                    <a:lnTo>
                      <a:pt x="152" y="48"/>
                    </a:lnTo>
                    <a:lnTo>
                      <a:pt x="152" y="22"/>
                    </a:lnTo>
                    <a:lnTo>
                      <a:pt x="156" y="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5" name="Freeform 820"/>
              <p:cNvSpPr/>
              <p:nvPr/>
            </p:nvSpPr>
            <p:spPr bwMode="auto">
              <a:xfrm>
                <a:off x="267" y="2241"/>
                <a:ext cx="170" cy="170"/>
              </a:xfrm>
              <a:custGeom>
                <a:gdLst>
                  <a:gd name="T0" fmla="+- 0 370 267"/>
                  <a:gd name="T1" fmla="*/ T0 w 170"/>
                  <a:gd name="T2" fmla="+- 0 2262 2241"/>
                  <a:gd name="T3" fmla="*/ 2262 h 170"/>
                  <a:gd name="T4" fmla="+- 0 358 267"/>
                  <a:gd name="T5" fmla="*/ T4 w 170"/>
                  <a:gd name="T6" fmla="+- 0 2262 2241"/>
                  <a:gd name="T7" fmla="*/ 2262 h 170"/>
                  <a:gd name="T8" fmla="+- 0 358 267"/>
                  <a:gd name="T9" fmla="*/ T8 w 170"/>
                  <a:gd name="T10" fmla="+- 0 2295 2241"/>
                  <a:gd name="T11" fmla="*/ 2295 h 170"/>
                  <a:gd name="T12" fmla="+- 0 367 267"/>
                  <a:gd name="T13" fmla="*/ T12 w 170"/>
                  <a:gd name="T14" fmla="+- 0 2295 2241"/>
                  <a:gd name="T15" fmla="*/ 2295 h 170"/>
                  <a:gd name="T16" fmla="+- 0 367 267"/>
                  <a:gd name="T17" fmla="*/ T16 w 170"/>
                  <a:gd name="T18" fmla="+- 0 2293 2241"/>
                  <a:gd name="T19" fmla="*/ 2293 h 170"/>
                  <a:gd name="T20" fmla="+- 0 367 267"/>
                  <a:gd name="T21" fmla="*/ T20 w 170"/>
                  <a:gd name="T22" fmla="+- 0 2264 2241"/>
                  <a:gd name="T23" fmla="*/ 2264 h 170"/>
                  <a:gd name="T24" fmla="+- 0 370 267"/>
                  <a:gd name="T25" fmla="*/ T24 w 170"/>
                  <a:gd name="T26" fmla="+- 0 2262 2241"/>
                  <a:gd name="T27" fmla="*/ 2262 h 170"/>
                </a:gdLst>
                <a:cxnLst>
                  <a:cxn ang="0">
                    <a:pos x="T1" y="T3"/>
                  </a:cxn>
                  <a:cxn ang="0">
                    <a:pos x="T5" y="T7"/>
                  </a:cxn>
                  <a:cxn ang="0">
                    <a:pos x="T9" y="T11"/>
                  </a:cxn>
                  <a:cxn ang="0">
                    <a:pos x="T13" y="T15"/>
                  </a:cxn>
                  <a:cxn ang="0">
                    <a:pos x="T17" y="T19"/>
                  </a:cxn>
                  <a:cxn ang="0">
                    <a:pos x="T21" y="T23"/>
                  </a:cxn>
                  <a:cxn ang="0">
                    <a:pos x="T25" y="T27"/>
                  </a:cxn>
                </a:cxnLst>
                <a:rect l="0" t="0" r="r" b="b"/>
                <a:pathLst>
                  <a:path w="170" h="170">
                    <a:moveTo>
                      <a:pt x="103" y="21"/>
                    </a:moveTo>
                    <a:lnTo>
                      <a:pt x="91" y="21"/>
                    </a:lnTo>
                    <a:lnTo>
                      <a:pt x="91" y="54"/>
                    </a:lnTo>
                    <a:lnTo>
                      <a:pt x="100" y="54"/>
                    </a:lnTo>
                    <a:lnTo>
                      <a:pt x="100" y="52"/>
                    </a:lnTo>
                    <a:lnTo>
                      <a:pt x="100" y="23"/>
                    </a:lnTo>
                    <a:lnTo>
                      <a:pt x="103"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6" name="Freeform 821"/>
              <p:cNvSpPr/>
              <p:nvPr/>
            </p:nvSpPr>
            <p:spPr bwMode="auto">
              <a:xfrm>
                <a:off x="267" y="2241"/>
                <a:ext cx="170" cy="170"/>
              </a:xfrm>
              <a:custGeom>
                <a:gdLst>
                  <a:gd name="T0" fmla="+- 0 413 267"/>
                  <a:gd name="T1" fmla="*/ T0 w 170"/>
                  <a:gd name="T2" fmla="+- 0 2249 2241"/>
                  <a:gd name="T3" fmla="*/ 2249 h 170"/>
                  <a:gd name="T4" fmla="+- 0 408 267"/>
                  <a:gd name="T5" fmla="*/ T4 w 170"/>
                  <a:gd name="T6" fmla="+- 0 2255 2241"/>
                  <a:gd name="T7" fmla="*/ 2255 h 170"/>
                  <a:gd name="T8" fmla="+- 0 374 267"/>
                  <a:gd name="T9" fmla="*/ T8 w 170"/>
                  <a:gd name="T10" fmla="+- 0 2255 2241"/>
                  <a:gd name="T11" fmla="*/ 2255 h 170"/>
                  <a:gd name="T12" fmla="+- 0 380 267"/>
                  <a:gd name="T13" fmla="*/ T12 w 170"/>
                  <a:gd name="T14" fmla="+- 0 2262 2241"/>
                  <a:gd name="T15" fmla="*/ 2262 h 170"/>
                  <a:gd name="T16" fmla="+- 0 385 267"/>
                  <a:gd name="T17" fmla="*/ T16 w 170"/>
                  <a:gd name="T18" fmla="+- 0 2260 2241"/>
                  <a:gd name="T19" fmla="*/ 2260 h 170"/>
                  <a:gd name="T20" fmla="+- 0 390 267"/>
                  <a:gd name="T21" fmla="*/ T20 w 170"/>
                  <a:gd name="T22" fmla="+- 0 2260 2241"/>
                  <a:gd name="T23" fmla="*/ 2260 h 170"/>
                  <a:gd name="T24" fmla="+- 0 423 267"/>
                  <a:gd name="T25" fmla="*/ T24 w 170"/>
                  <a:gd name="T26" fmla="+- 0 2260 2241"/>
                  <a:gd name="T27" fmla="*/ 2260 h 170"/>
                  <a:gd name="T28" fmla="+- 0 424 267"/>
                  <a:gd name="T29" fmla="*/ T28 w 170"/>
                  <a:gd name="T30" fmla="+- 0 2259 2241"/>
                  <a:gd name="T31" fmla="*/ 2259 h 170"/>
                  <a:gd name="T32" fmla="+- 0 425 267"/>
                  <a:gd name="T33" fmla="*/ T32 w 170"/>
                  <a:gd name="T34" fmla="+- 0 2258 2241"/>
                  <a:gd name="T35" fmla="*/ 2258 h 170"/>
                  <a:gd name="T36" fmla="+- 0 425 267"/>
                  <a:gd name="T37" fmla="*/ T36 w 170"/>
                  <a:gd name="T38" fmla="+- 0 2257 2241"/>
                  <a:gd name="T39" fmla="*/ 2257 h 170"/>
                  <a:gd name="T40" fmla="+- 0 424 267"/>
                  <a:gd name="T41" fmla="*/ T40 w 170"/>
                  <a:gd name="T42" fmla="+- 0 2256 2241"/>
                  <a:gd name="T43" fmla="*/ 2256 h 170"/>
                  <a:gd name="T44" fmla="+- 0 423 267"/>
                  <a:gd name="T45" fmla="*/ T44 w 170"/>
                  <a:gd name="T46" fmla="+- 0 2256 2241"/>
                  <a:gd name="T47" fmla="*/ 2256 h 170"/>
                  <a:gd name="T48" fmla="+- 0 413 267"/>
                  <a:gd name="T49" fmla="*/ T48 w 170"/>
                  <a:gd name="T50" fmla="+- 0 2249 2241"/>
                  <a:gd name="T51" fmla="*/ 2249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70" h="170">
                    <a:moveTo>
                      <a:pt x="146" y="8"/>
                    </a:moveTo>
                    <a:lnTo>
                      <a:pt x="141" y="14"/>
                    </a:lnTo>
                    <a:lnTo>
                      <a:pt x="107" y="14"/>
                    </a:lnTo>
                    <a:lnTo>
                      <a:pt x="113" y="21"/>
                    </a:lnTo>
                    <a:lnTo>
                      <a:pt x="118" y="19"/>
                    </a:lnTo>
                    <a:lnTo>
                      <a:pt x="123" y="19"/>
                    </a:lnTo>
                    <a:lnTo>
                      <a:pt x="156" y="19"/>
                    </a:lnTo>
                    <a:lnTo>
                      <a:pt x="157" y="18"/>
                    </a:lnTo>
                    <a:lnTo>
                      <a:pt x="158" y="17"/>
                    </a:lnTo>
                    <a:lnTo>
                      <a:pt x="158" y="16"/>
                    </a:lnTo>
                    <a:lnTo>
                      <a:pt x="157" y="15"/>
                    </a:lnTo>
                    <a:lnTo>
                      <a:pt x="156" y="15"/>
                    </a:lnTo>
                    <a:lnTo>
                      <a:pt x="146" y="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7" name="Freeform 822"/>
              <p:cNvSpPr/>
              <p:nvPr/>
            </p:nvSpPr>
            <p:spPr bwMode="auto">
              <a:xfrm>
                <a:off x="267" y="2241"/>
                <a:ext cx="170" cy="170"/>
              </a:xfrm>
              <a:custGeom>
                <a:gdLst>
                  <a:gd name="T0" fmla="+- 0 361 267"/>
                  <a:gd name="T1" fmla="*/ T0 w 170"/>
                  <a:gd name="T2" fmla="+- 0 2250 2241"/>
                  <a:gd name="T3" fmla="*/ 2250 h 170"/>
                  <a:gd name="T4" fmla="+- 0 356 267"/>
                  <a:gd name="T5" fmla="*/ T4 w 170"/>
                  <a:gd name="T6" fmla="+- 0 2257 2241"/>
                  <a:gd name="T7" fmla="*/ 2257 h 170"/>
                  <a:gd name="T8" fmla="+- 0 372 267"/>
                  <a:gd name="T9" fmla="*/ T8 w 170"/>
                  <a:gd name="T10" fmla="+- 0 2257 2241"/>
                  <a:gd name="T11" fmla="*/ 2257 h 170"/>
                  <a:gd name="T12" fmla="+- 0 370 267"/>
                  <a:gd name="T13" fmla="*/ T12 w 170"/>
                  <a:gd name="T14" fmla="+- 0 2256 2241"/>
                  <a:gd name="T15" fmla="*/ 2256 h 170"/>
                  <a:gd name="T16" fmla="+- 0 361 267"/>
                  <a:gd name="T17" fmla="*/ T16 w 170"/>
                  <a:gd name="T18" fmla="+- 0 2250 2241"/>
                  <a:gd name="T19" fmla="*/ 2250 h 170"/>
                </a:gdLst>
                <a:cxnLst>
                  <a:cxn ang="0">
                    <a:pos x="T1" y="T3"/>
                  </a:cxn>
                  <a:cxn ang="0">
                    <a:pos x="T5" y="T7"/>
                  </a:cxn>
                  <a:cxn ang="0">
                    <a:pos x="T9" y="T11"/>
                  </a:cxn>
                  <a:cxn ang="0">
                    <a:pos x="T13" y="T15"/>
                  </a:cxn>
                  <a:cxn ang="0">
                    <a:pos x="T17" y="T19"/>
                  </a:cxn>
                </a:cxnLst>
                <a:rect l="0" t="0" r="r" b="b"/>
                <a:pathLst>
                  <a:path w="170" h="170">
                    <a:moveTo>
                      <a:pt x="94" y="9"/>
                    </a:moveTo>
                    <a:lnTo>
                      <a:pt x="89" y="16"/>
                    </a:lnTo>
                    <a:lnTo>
                      <a:pt x="105" y="16"/>
                    </a:lnTo>
                    <a:lnTo>
                      <a:pt x="103" y="15"/>
                    </a:lnTo>
                    <a:lnTo>
                      <a:pt x="94" y="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1" name="Group 823"/>
            <p:cNvGrpSpPr/>
            <p:nvPr/>
          </p:nvGrpSpPr>
          <p:grpSpPr>
            <a:xfrm>
              <a:off x="87" y="1844"/>
              <a:ext cx="169" cy="170"/>
              <a:chOff x="87" y="1844"/>
              <a:chExt cx="169" cy="170"/>
            </a:xfrm>
          </p:grpSpPr>
          <p:sp>
            <p:nvSpPr>
              <p:cNvPr id="2931" name="Freeform 824"/>
              <p:cNvSpPr/>
              <p:nvPr/>
            </p:nvSpPr>
            <p:spPr bwMode="auto">
              <a:xfrm>
                <a:off x="87" y="1844"/>
                <a:ext cx="169" cy="170"/>
              </a:xfrm>
              <a:custGeom>
                <a:gdLst>
                  <a:gd name="T0" fmla="+- 0 121 87"/>
                  <a:gd name="T1" fmla="*/ T0 w 169"/>
                  <a:gd name="T2" fmla="+- 0 1930 1844"/>
                  <a:gd name="T3" fmla="*/ 1930 h 170"/>
                  <a:gd name="T4" fmla="+- 0 123 87"/>
                  <a:gd name="T5" fmla="*/ T4 w 169"/>
                  <a:gd name="T6" fmla="+- 0 1952 1844"/>
                  <a:gd name="T7" fmla="*/ 1952 h 170"/>
                  <a:gd name="T8" fmla="+- 0 123 87"/>
                  <a:gd name="T9" fmla="*/ T8 w 169"/>
                  <a:gd name="T10" fmla="+- 0 1985 1844"/>
                  <a:gd name="T11" fmla="*/ 1985 h 170"/>
                  <a:gd name="T12" fmla="+- 0 121 87"/>
                  <a:gd name="T13" fmla="*/ T12 w 169"/>
                  <a:gd name="T14" fmla="+- 0 2014 1844"/>
                  <a:gd name="T15" fmla="*/ 2014 h 170"/>
                  <a:gd name="T16" fmla="+- 0 129 87"/>
                  <a:gd name="T17" fmla="*/ T16 w 169"/>
                  <a:gd name="T18" fmla="+- 0 2011 1844"/>
                  <a:gd name="T19" fmla="*/ 2011 h 170"/>
                  <a:gd name="T20" fmla="+- 0 133 87"/>
                  <a:gd name="T21" fmla="*/ T20 w 169"/>
                  <a:gd name="T22" fmla="+- 0 2009 1844"/>
                  <a:gd name="T23" fmla="*/ 2009 h 170"/>
                  <a:gd name="T24" fmla="+- 0 133 87"/>
                  <a:gd name="T25" fmla="*/ T24 w 169"/>
                  <a:gd name="T26" fmla="+- 0 2000 1844"/>
                  <a:gd name="T27" fmla="*/ 2000 h 170"/>
                  <a:gd name="T28" fmla="+- 0 224 87"/>
                  <a:gd name="T29" fmla="*/ T28 w 169"/>
                  <a:gd name="T30" fmla="+- 0 2000 1844"/>
                  <a:gd name="T31" fmla="*/ 2000 h 170"/>
                  <a:gd name="T32" fmla="+- 0 223 87"/>
                  <a:gd name="T33" fmla="*/ T32 w 169"/>
                  <a:gd name="T34" fmla="+- 0 1995 1844"/>
                  <a:gd name="T35" fmla="*/ 1995 h 170"/>
                  <a:gd name="T36" fmla="+- 0 133 87"/>
                  <a:gd name="T37" fmla="*/ T36 w 169"/>
                  <a:gd name="T38" fmla="+- 0 1995 1844"/>
                  <a:gd name="T39" fmla="*/ 1995 h 170"/>
                  <a:gd name="T40" fmla="+- 0 133 87"/>
                  <a:gd name="T41" fmla="*/ T40 w 169"/>
                  <a:gd name="T42" fmla="+- 0 1946 1844"/>
                  <a:gd name="T43" fmla="*/ 1946 h 170"/>
                  <a:gd name="T44" fmla="+- 0 225 87"/>
                  <a:gd name="T45" fmla="*/ T44 w 169"/>
                  <a:gd name="T46" fmla="+- 0 1946 1844"/>
                  <a:gd name="T47" fmla="*/ 1946 h 170"/>
                  <a:gd name="T48" fmla="+- 0 228 87"/>
                  <a:gd name="T49" fmla="*/ T48 w 169"/>
                  <a:gd name="T50" fmla="+- 0 1943 1844"/>
                  <a:gd name="T51" fmla="*/ 1943 h 170"/>
                  <a:gd name="T52" fmla="+- 0 229 87"/>
                  <a:gd name="T53" fmla="*/ T52 w 169"/>
                  <a:gd name="T54" fmla="+- 0 1942 1844"/>
                  <a:gd name="T55" fmla="*/ 1942 h 170"/>
                  <a:gd name="T56" fmla="+- 0 229 87"/>
                  <a:gd name="T57" fmla="*/ T56 w 169"/>
                  <a:gd name="T58" fmla="+- 0 1941 1844"/>
                  <a:gd name="T59" fmla="*/ 1941 h 170"/>
                  <a:gd name="T60" fmla="+- 0 135 87"/>
                  <a:gd name="T61" fmla="*/ T60 w 169"/>
                  <a:gd name="T62" fmla="+- 0 1941 1844"/>
                  <a:gd name="T63" fmla="*/ 1941 h 170"/>
                  <a:gd name="T64" fmla="+- 0 121 87"/>
                  <a:gd name="T65" fmla="*/ T64 w 169"/>
                  <a:gd name="T66" fmla="+- 0 1930 1844"/>
                  <a:gd name="T67" fmla="*/ 1930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9" h="170">
                    <a:moveTo>
                      <a:pt x="34" y="86"/>
                    </a:moveTo>
                    <a:lnTo>
                      <a:pt x="36" y="108"/>
                    </a:lnTo>
                    <a:lnTo>
                      <a:pt x="36" y="141"/>
                    </a:lnTo>
                    <a:lnTo>
                      <a:pt x="34" y="170"/>
                    </a:lnTo>
                    <a:lnTo>
                      <a:pt x="42" y="167"/>
                    </a:lnTo>
                    <a:lnTo>
                      <a:pt x="46" y="165"/>
                    </a:lnTo>
                    <a:lnTo>
                      <a:pt x="46" y="156"/>
                    </a:lnTo>
                    <a:lnTo>
                      <a:pt x="137" y="156"/>
                    </a:lnTo>
                    <a:lnTo>
                      <a:pt x="136" y="151"/>
                    </a:lnTo>
                    <a:lnTo>
                      <a:pt x="46" y="151"/>
                    </a:lnTo>
                    <a:lnTo>
                      <a:pt x="46" y="102"/>
                    </a:lnTo>
                    <a:lnTo>
                      <a:pt x="138" y="102"/>
                    </a:lnTo>
                    <a:lnTo>
                      <a:pt x="141" y="99"/>
                    </a:lnTo>
                    <a:lnTo>
                      <a:pt x="142" y="98"/>
                    </a:lnTo>
                    <a:lnTo>
                      <a:pt x="142" y="97"/>
                    </a:lnTo>
                    <a:lnTo>
                      <a:pt x="48" y="97"/>
                    </a:lnTo>
                    <a:lnTo>
                      <a:pt x="34" y="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2" name="Freeform 825"/>
              <p:cNvSpPr/>
              <p:nvPr/>
            </p:nvSpPr>
            <p:spPr bwMode="auto">
              <a:xfrm>
                <a:off x="87" y="1844"/>
                <a:ext cx="169" cy="170"/>
              </a:xfrm>
              <a:custGeom>
                <a:gdLst>
                  <a:gd name="T0" fmla="+- 0 224 87"/>
                  <a:gd name="T1" fmla="*/ T0 w 169"/>
                  <a:gd name="T2" fmla="+- 0 2000 1844"/>
                  <a:gd name="T3" fmla="*/ 2000 h 170"/>
                  <a:gd name="T4" fmla="+- 0 212 87"/>
                  <a:gd name="T5" fmla="*/ T4 w 169"/>
                  <a:gd name="T6" fmla="+- 0 2000 1844"/>
                  <a:gd name="T7" fmla="*/ 2000 h 170"/>
                  <a:gd name="T8" fmla="+- 0 212 87"/>
                  <a:gd name="T9" fmla="*/ T8 w 169"/>
                  <a:gd name="T10" fmla="+- 0 2013 1844"/>
                  <a:gd name="T11" fmla="*/ 2013 h 170"/>
                  <a:gd name="T12" fmla="+- 0 218 87"/>
                  <a:gd name="T13" fmla="*/ T12 w 169"/>
                  <a:gd name="T14" fmla="+- 0 2011 1844"/>
                  <a:gd name="T15" fmla="*/ 2011 h 170"/>
                  <a:gd name="T16" fmla="+- 0 222 87"/>
                  <a:gd name="T17" fmla="*/ T16 w 169"/>
                  <a:gd name="T18" fmla="+- 0 2009 1844"/>
                  <a:gd name="T19" fmla="*/ 2009 h 170"/>
                  <a:gd name="T20" fmla="+- 0 225 87"/>
                  <a:gd name="T21" fmla="*/ T20 w 169"/>
                  <a:gd name="T22" fmla="+- 0 2007 1844"/>
                  <a:gd name="T23" fmla="*/ 2007 h 170"/>
                  <a:gd name="T24" fmla="+- 0 224 87"/>
                  <a:gd name="T25" fmla="*/ T24 w 169"/>
                  <a:gd name="T26" fmla="+- 0 2000 1844"/>
                  <a:gd name="T27" fmla="*/ 2000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7" y="156"/>
                    </a:moveTo>
                    <a:lnTo>
                      <a:pt x="125" y="156"/>
                    </a:lnTo>
                    <a:lnTo>
                      <a:pt x="125" y="169"/>
                    </a:lnTo>
                    <a:lnTo>
                      <a:pt x="131" y="167"/>
                    </a:lnTo>
                    <a:lnTo>
                      <a:pt x="135" y="165"/>
                    </a:lnTo>
                    <a:lnTo>
                      <a:pt x="138" y="163"/>
                    </a:lnTo>
                    <a:lnTo>
                      <a:pt x="137"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3" name="Freeform 826"/>
              <p:cNvSpPr/>
              <p:nvPr/>
            </p:nvSpPr>
            <p:spPr bwMode="auto">
              <a:xfrm>
                <a:off x="87" y="1844"/>
                <a:ext cx="169" cy="170"/>
              </a:xfrm>
              <a:custGeom>
                <a:gdLst>
                  <a:gd name="T0" fmla="+- 0 225 87"/>
                  <a:gd name="T1" fmla="*/ T0 w 169"/>
                  <a:gd name="T2" fmla="+- 0 1946 1844"/>
                  <a:gd name="T3" fmla="*/ 1946 h 170"/>
                  <a:gd name="T4" fmla="+- 0 212 87"/>
                  <a:gd name="T5" fmla="*/ T4 w 169"/>
                  <a:gd name="T6" fmla="+- 0 1946 1844"/>
                  <a:gd name="T7" fmla="*/ 1946 h 170"/>
                  <a:gd name="T8" fmla="+- 0 212 87"/>
                  <a:gd name="T9" fmla="*/ T8 w 169"/>
                  <a:gd name="T10" fmla="+- 0 1995 1844"/>
                  <a:gd name="T11" fmla="*/ 1995 h 170"/>
                  <a:gd name="T12" fmla="+- 0 223 87"/>
                  <a:gd name="T13" fmla="*/ T12 w 169"/>
                  <a:gd name="T14" fmla="+- 0 1995 1844"/>
                  <a:gd name="T15" fmla="*/ 1995 h 170"/>
                  <a:gd name="T16" fmla="+- 0 223 87"/>
                  <a:gd name="T17" fmla="*/ T16 w 169"/>
                  <a:gd name="T18" fmla="+- 0 1991 1844"/>
                  <a:gd name="T19" fmla="*/ 1991 h 170"/>
                  <a:gd name="T20" fmla="+- 0 223 87"/>
                  <a:gd name="T21" fmla="*/ T20 w 169"/>
                  <a:gd name="T22" fmla="+- 0 1947 1844"/>
                  <a:gd name="T23" fmla="*/ 1947 h 170"/>
                  <a:gd name="T24" fmla="+- 0 225 87"/>
                  <a:gd name="T25" fmla="*/ T24 w 169"/>
                  <a:gd name="T26" fmla="+- 0 1946 1844"/>
                  <a:gd name="T27" fmla="*/ 1946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8" y="102"/>
                    </a:moveTo>
                    <a:lnTo>
                      <a:pt x="125" y="102"/>
                    </a:lnTo>
                    <a:lnTo>
                      <a:pt x="125" y="151"/>
                    </a:lnTo>
                    <a:lnTo>
                      <a:pt x="136" y="151"/>
                    </a:lnTo>
                    <a:lnTo>
                      <a:pt x="136" y="147"/>
                    </a:lnTo>
                    <a:lnTo>
                      <a:pt x="136" y="103"/>
                    </a:lnTo>
                    <a:lnTo>
                      <a:pt x="138" y="1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4" name="Freeform 827"/>
              <p:cNvSpPr/>
              <p:nvPr/>
            </p:nvSpPr>
            <p:spPr bwMode="auto">
              <a:xfrm>
                <a:off x="87" y="1844"/>
                <a:ext cx="169" cy="170"/>
              </a:xfrm>
              <a:custGeom>
                <a:gdLst>
                  <a:gd name="T0" fmla="+- 0 217 87"/>
                  <a:gd name="T1" fmla="*/ T0 w 169"/>
                  <a:gd name="T2" fmla="+- 0 1932 1844"/>
                  <a:gd name="T3" fmla="*/ 1932 h 170"/>
                  <a:gd name="T4" fmla="+- 0 209 87"/>
                  <a:gd name="T5" fmla="*/ T4 w 169"/>
                  <a:gd name="T6" fmla="+- 0 1941 1844"/>
                  <a:gd name="T7" fmla="*/ 1941 h 170"/>
                  <a:gd name="T8" fmla="+- 0 229 87"/>
                  <a:gd name="T9" fmla="*/ T8 w 169"/>
                  <a:gd name="T10" fmla="+- 0 1941 1844"/>
                  <a:gd name="T11" fmla="*/ 1941 h 170"/>
                  <a:gd name="T12" fmla="+- 0 229 87"/>
                  <a:gd name="T13" fmla="*/ T12 w 169"/>
                  <a:gd name="T14" fmla="+- 0 1941 1844"/>
                  <a:gd name="T15" fmla="*/ 1941 h 170"/>
                  <a:gd name="T16" fmla="+- 0 228 87"/>
                  <a:gd name="T17" fmla="*/ T16 w 169"/>
                  <a:gd name="T18" fmla="+- 0 1940 1844"/>
                  <a:gd name="T19" fmla="*/ 1940 h 170"/>
                  <a:gd name="T20" fmla="+- 0 227 87"/>
                  <a:gd name="T21" fmla="*/ T20 w 169"/>
                  <a:gd name="T22" fmla="+- 0 1939 1844"/>
                  <a:gd name="T23" fmla="*/ 1939 h 170"/>
                  <a:gd name="T24" fmla="+- 0 217 87"/>
                  <a:gd name="T25" fmla="*/ T24 w 169"/>
                  <a:gd name="T26" fmla="+- 0 1932 1844"/>
                  <a:gd name="T27" fmla="*/ 1932 h 170"/>
                </a:gdLst>
                <a:cxnLst>
                  <a:cxn ang="0">
                    <a:pos x="T1" y="T3"/>
                  </a:cxn>
                  <a:cxn ang="0">
                    <a:pos x="T5" y="T7"/>
                  </a:cxn>
                  <a:cxn ang="0">
                    <a:pos x="T9" y="T11"/>
                  </a:cxn>
                  <a:cxn ang="0">
                    <a:pos x="T13" y="T15"/>
                  </a:cxn>
                  <a:cxn ang="0">
                    <a:pos x="T17" y="T19"/>
                  </a:cxn>
                  <a:cxn ang="0">
                    <a:pos x="T21" y="T23"/>
                  </a:cxn>
                  <a:cxn ang="0">
                    <a:pos x="T25" y="T27"/>
                  </a:cxn>
                </a:cxnLst>
                <a:rect l="0" t="0" r="r" b="b"/>
                <a:pathLst>
                  <a:path w="169" h="170">
                    <a:moveTo>
                      <a:pt x="130" y="88"/>
                    </a:moveTo>
                    <a:lnTo>
                      <a:pt x="122" y="97"/>
                    </a:lnTo>
                    <a:lnTo>
                      <a:pt x="142" y="97"/>
                    </a:lnTo>
                    <a:lnTo>
                      <a:pt x="141" y="96"/>
                    </a:lnTo>
                    <a:lnTo>
                      <a:pt x="140" y="95"/>
                    </a:lnTo>
                    <a:lnTo>
                      <a:pt x="130" y="8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5" name="Freeform 828"/>
              <p:cNvSpPr/>
              <p:nvPr/>
            </p:nvSpPr>
            <p:spPr bwMode="auto">
              <a:xfrm>
                <a:off x="87" y="1844"/>
                <a:ext cx="169" cy="170"/>
              </a:xfrm>
              <a:custGeom>
                <a:gdLst>
                  <a:gd name="T0" fmla="+- 0 167 87"/>
                  <a:gd name="T1" fmla="*/ T0 w 169"/>
                  <a:gd name="T2" fmla="+- 0 1844 1844"/>
                  <a:gd name="T3" fmla="*/ 1844 h 170"/>
                  <a:gd name="T4" fmla="+- 0 117 87"/>
                  <a:gd name="T5" fmla="*/ T4 w 169"/>
                  <a:gd name="T6" fmla="+- 0 1908 1844"/>
                  <a:gd name="T7" fmla="*/ 1908 h 170"/>
                  <a:gd name="T8" fmla="+- 0 87 87"/>
                  <a:gd name="T9" fmla="*/ T8 w 169"/>
                  <a:gd name="T10" fmla="+- 0 1934 1844"/>
                  <a:gd name="T11" fmla="*/ 1934 h 170"/>
                  <a:gd name="T12" fmla="+- 0 89 87"/>
                  <a:gd name="T13" fmla="*/ T12 w 169"/>
                  <a:gd name="T14" fmla="+- 0 1936 1844"/>
                  <a:gd name="T15" fmla="*/ 1936 h 170"/>
                  <a:gd name="T16" fmla="+- 0 144 87"/>
                  <a:gd name="T17" fmla="*/ T16 w 169"/>
                  <a:gd name="T18" fmla="+- 0 1896 1844"/>
                  <a:gd name="T19" fmla="*/ 1896 h 170"/>
                  <a:gd name="T20" fmla="+- 0 164 87"/>
                  <a:gd name="T21" fmla="*/ T20 w 169"/>
                  <a:gd name="T22" fmla="+- 0 1873 1844"/>
                  <a:gd name="T23" fmla="*/ 1873 h 170"/>
                  <a:gd name="T24" fmla="+- 0 174 87"/>
                  <a:gd name="T25" fmla="*/ T24 w 169"/>
                  <a:gd name="T26" fmla="+- 0 1865 1844"/>
                  <a:gd name="T27" fmla="*/ 1865 h 170"/>
                  <a:gd name="T28" fmla="+- 0 180 87"/>
                  <a:gd name="T29" fmla="*/ T28 w 169"/>
                  <a:gd name="T30" fmla="+- 0 1865 1844"/>
                  <a:gd name="T31" fmla="*/ 1865 h 170"/>
                  <a:gd name="T32" fmla="+- 0 176 87"/>
                  <a:gd name="T33" fmla="*/ T32 w 169"/>
                  <a:gd name="T34" fmla="+- 0 1860 1844"/>
                  <a:gd name="T35" fmla="*/ 1860 h 170"/>
                  <a:gd name="T36" fmla="+- 0 184 87"/>
                  <a:gd name="T37" fmla="*/ T36 w 169"/>
                  <a:gd name="T38" fmla="+- 0 1857 1844"/>
                  <a:gd name="T39" fmla="*/ 1857 h 170"/>
                  <a:gd name="T40" fmla="+- 0 185 87"/>
                  <a:gd name="T41" fmla="*/ T40 w 169"/>
                  <a:gd name="T42" fmla="+- 0 1857 1844"/>
                  <a:gd name="T43" fmla="*/ 1857 h 170"/>
                  <a:gd name="T44" fmla="+- 0 185 87"/>
                  <a:gd name="T45" fmla="*/ T44 w 169"/>
                  <a:gd name="T46" fmla="+- 0 1857 1844"/>
                  <a:gd name="T47" fmla="*/ 1857 h 170"/>
                  <a:gd name="T48" fmla="+- 0 185 87"/>
                  <a:gd name="T49" fmla="*/ T48 w 169"/>
                  <a:gd name="T50" fmla="+- 0 1856 1844"/>
                  <a:gd name="T51" fmla="*/ 1856 h 170"/>
                  <a:gd name="T52" fmla="+- 0 184 87"/>
                  <a:gd name="T53" fmla="*/ T52 w 169"/>
                  <a:gd name="T54" fmla="+- 0 1855 1844"/>
                  <a:gd name="T55" fmla="*/ 1855 h 170"/>
                  <a:gd name="T56" fmla="+- 0 183 87"/>
                  <a:gd name="T57" fmla="*/ T56 w 169"/>
                  <a:gd name="T58" fmla="+- 0 1854 1844"/>
                  <a:gd name="T59" fmla="*/ 1854 h 170"/>
                  <a:gd name="T60" fmla="+- 0 167 87"/>
                  <a:gd name="T61" fmla="*/ T60 w 169"/>
                  <a:gd name="T62" fmla="+- 0 1844 1844"/>
                  <a:gd name="T63" fmla="*/ 1844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70">
                    <a:moveTo>
                      <a:pt x="80" y="0"/>
                    </a:moveTo>
                    <a:lnTo>
                      <a:pt x="30" y="64"/>
                    </a:lnTo>
                    <a:lnTo>
                      <a:pt x="0" y="90"/>
                    </a:lnTo>
                    <a:lnTo>
                      <a:pt x="2" y="92"/>
                    </a:lnTo>
                    <a:lnTo>
                      <a:pt x="57" y="52"/>
                    </a:lnTo>
                    <a:lnTo>
                      <a:pt x="77" y="29"/>
                    </a:lnTo>
                    <a:lnTo>
                      <a:pt x="87" y="21"/>
                    </a:lnTo>
                    <a:lnTo>
                      <a:pt x="93" y="21"/>
                    </a:lnTo>
                    <a:lnTo>
                      <a:pt x="89" y="16"/>
                    </a:lnTo>
                    <a:lnTo>
                      <a:pt x="97" y="13"/>
                    </a:lnTo>
                    <a:lnTo>
                      <a:pt x="98" y="13"/>
                    </a:lnTo>
                    <a:lnTo>
                      <a:pt x="98" y="12"/>
                    </a:lnTo>
                    <a:lnTo>
                      <a:pt x="97" y="11"/>
                    </a:lnTo>
                    <a:lnTo>
                      <a:pt x="96" y="10"/>
                    </a:lnTo>
                    <a:lnTo>
                      <a:pt x="8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6" name="Freeform 829"/>
              <p:cNvSpPr/>
              <p:nvPr/>
            </p:nvSpPr>
            <p:spPr bwMode="auto">
              <a:xfrm>
                <a:off x="87" y="1844"/>
                <a:ext cx="169" cy="170"/>
              </a:xfrm>
              <a:custGeom>
                <a:gdLst>
                  <a:gd name="T0" fmla="+- 0 180 87"/>
                  <a:gd name="T1" fmla="*/ T0 w 169"/>
                  <a:gd name="T2" fmla="+- 0 1865 1844"/>
                  <a:gd name="T3" fmla="*/ 1865 h 170"/>
                  <a:gd name="T4" fmla="+- 0 174 87"/>
                  <a:gd name="T5" fmla="*/ T4 w 169"/>
                  <a:gd name="T6" fmla="+- 0 1865 1844"/>
                  <a:gd name="T7" fmla="*/ 1865 h 170"/>
                  <a:gd name="T8" fmla="+- 0 188 87"/>
                  <a:gd name="T9" fmla="*/ T8 w 169"/>
                  <a:gd name="T10" fmla="+- 0 1883 1844"/>
                  <a:gd name="T11" fmla="*/ 1883 h 170"/>
                  <a:gd name="T12" fmla="+- 0 237 87"/>
                  <a:gd name="T13" fmla="*/ T12 w 169"/>
                  <a:gd name="T14" fmla="+- 0 1921 1844"/>
                  <a:gd name="T15" fmla="*/ 1921 h 170"/>
                  <a:gd name="T16" fmla="+- 0 239 87"/>
                  <a:gd name="T17" fmla="*/ T16 w 169"/>
                  <a:gd name="T18" fmla="+- 0 1918 1844"/>
                  <a:gd name="T19" fmla="*/ 1918 h 170"/>
                  <a:gd name="T20" fmla="+- 0 242 87"/>
                  <a:gd name="T21" fmla="*/ T20 w 169"/>
                  <a:gd name="T22" fmla="+- 0 1915 1844"/>
                  <a:gd name="T23" fmla="*/ 1915 h 170"/>
                  <a:gd name="T24" fmla="+- 0 247 87"/>
                  <a:gd name="T25" fmla="*/ T24 w 169"/>
                  <a:gd name="T26" fmla="+- 0 1913 1844"/>
                  <a:gd name="T27" fmla="*/ 1913 h 170"/>
                  <a:gd name="T28" fmla="+- 0 255 87"/>
                  <a:gd name="T29" fmla="*/ T28 w 169"/>
                  <a:gd name="T30" fmla="+- 0 1913 1844"/>
                  <a:gd name="T31" fmla="*/ 1913 h 170"/>
                  <a:gd name="T32" fmla="+- 0 256 87"/>
                  <a:gd name="T33" fmla="*/ T32 w 169"/>
                  <a:gd name="T34" fmla="+- 0 1910 1844"/>
                  <a:gd name="T35" fmla="*/ 1910 h 170"/>
                  <a:gd name="T36" fmla="+- 0 248 87"/>
                  <a:gd name="T37" fmla="*/ T36 w 169"/>
                  <a:gd name="T38" fmla="+- 0 1908 1844"/>
                  <a:gd name="T39" fmla="*/ 1908 h 170"/>
                  <a:gd name="T40" fmla="+- 0 239 87"/>
                  <a:gd name="T41" fmla="*/ T40 w 169"/>
                  <a:gd name="T42" fmla="+- 0 1906 1844"/>
                  <a:gd name="T43" fmla="*/ 1906 h 170"/>
                  <a:gd name="T44" fmla="+- 0 220 87"/>
                  <a:gd name="T45" fmla="*/ T44 w 169"/>
                  <a:gd name="T46" fmla="+- 0 1899 1844"/>
                  <a:gd name="T47" fmla="*/ 1899 h 170"/>
                  <a:gd name="T48" fmla="+- 0 211 87"/>
                  <a:gd name="T49" fmla="*/ T48 w 169"/>
                  <a:gd name="T50" fmla="+- 0 1893 1844"/>
                  <a:gd name="T51" fmla="*/ 1893 h 170"/>
                  <a:gd name="T52" fmla="+- 0 192 87"/>
                  <a:gd name="T53" fmla="*/ T52 w 169"/>
                  <a:gd name="T54" fmla="+- 0 1877 1844"/>
                  <a:gd name="T55" fmla="*/ 1877 h 170"/>
                  <a:gd name="T56" fmla="+- 0 183 87"/>
                  <a:gd name="T57" fmla="*/ T56 w 169"/>
                  <a:gd name="T58" fmla="+- 0 1869 1844"/>
                  <a:gd name="T59" fmla="*/ 1869 h 170"/>
                  <a:gd name="T60" fmla="+- 0 180 87"/>
                  <a:gd name="T61" fmla="*/ T60 w 169"/>
                  <a:gd name="T62" fmla="+- 0 1865 1844"/>
                  <a:gd name="T63" fmla="*/ 1865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9" h="170">
                    <a:moveTo>
                      <a:pt x="93" y="21"/>
                    </a:moveTo>
                    <a:lnTo>
                      <a:pt x="87" y="21"/>
                    </a:lnTo>
                    <a:lnTo>
                      <a:pt x="101" y="39"/>
                    </a:lnTo>
                    <a:lnTo>
                      <a:pt x="150" y="77"/>
                    </a:lnTo>
                    <a:lnTo>
                      <a:pt x="152" y="74"/>
                    </a:lnTo>
                    <a:lnTo>
                      <a:pt x="155" y="71"/>
                    </a:lnTo>
                    <a:lnTo>
                      <a:pt x="160" y="69"/>
                    </a:lnTo>
                    <a:lnTo>
                      <a:pt x="168" y="69"/>
                    </a:lnTo>
                    <a:lnTo>
                      <a:pt x="169" y="66"/>
                    </a:lnTo>
                    <a:lnTo>
                      <a:pt x="161" y="64"/>
                    </a:lnTo>
                    <a:lnTo>
                      <a:pt x="152" y="62"/>
                    </a:lnTo>
                    <a:lnTo>
                      <a:pt x="133" y="55"/>
                    </a:lnTo>
                    <a:lnTo>
                      <a:pt x="124" y="49"/>
                    </a:lnTo>
                    <a:lnTo>
                      <a:pt x="105" y="33"/>
                    </a:lnTo>
                    <a:lnTo>
                      <a:pt x="96" y="25"/>
                    </a:lnTo>
                    <a:lnTo>
                      <a:pt x="93" y="2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7" name="Freeform 830"/>
              <p:cNvSpPr/>
              <p:nvPr/>
            </p:nvSpPr>
            <p:spPr bwMode="auto">
              <a:xfrm>
                <a:off x="87" y="1844"/>
                <a:ext cx="169" cy="170"/>
              </a:xfrm>
              <a:custGeom>
                <a:gdLst>
                  <a:gd name="T0" fmla="+- 0 202 87"/>
                  <a:gd name="T1" fmla="*/ T0 w 169"/>
                  <a:gd name="T2" fmla="+- 0 1903 1844"/>
                  <a:gd name="T3" fmla="*/ 1903 h 170"/>
                  <a:gd name="T4" fmla="+- 0 194 87"/>
                  <a:gd name="T5" fmla="*/ T4 w 169"/>
                  <a:gd name="T6" fmla="+- 0 1912 1844"/>
                  <a:gd name="T7" fmla="*/ 1912 h 170"/>
                  <a:gd name="T8" fmla="+- 0 132 87"/>
                  <a:gd name="T9" fmla="*/ T8 w 169"/>
                  <a:gd name="T10" fmla="+- 0 1912 1844"/>
                  <a:gd name="T11" fmla="*/ 1912 h 170"/>
                  <a:gd name="T12" fmla="+- 0 141 87"/>
                  <a:gd name="T13" fmla="*/ T12 w 169"/>
                  <a:gd name="T14" fmla="+- 0 1921 1844"/>
                  <a:gd name="T15" fmla="*/ 1921 h 170"/>
                  <a:gd name="T16" fmla="+- 0 146 87"/>
                  <a:gd name="T17" fmla="*/ T16 w 169"/>
                  <a:gd name="T18" fmla="+- 0 1918 1844"/>
                  <a:gd name="T19" fmla="*/ 1918 h 170"/>
                  <a:gd name="T20" fmla="+- 0 150 87"/>
                  <a:gd name="T21" fmla="*/ T20 w 169"/>
                  <a:gd name="T22" fmla="+- 0 1917 1844"/>
                  <a:gd name="T23" fmla="*/ 1917 h 170"/>
                  <a:gd name="T24" fmla="+- 0 214 87"/>
                  <a:gd name="T25" fmla="*/ T24 w 169"/>
                  <a:gd name="T26" fmla="+- 0 1917 1844"/>
                  <a:gd name="T27" fmla="*/ 1917 h 170"/>
                  <a:gd name="T28" fmla="+- 0 214 87"/>
                  <a:gd name="T29" fmla="*/ T28 w 169"/>
                  <a:gd name="T30" fmla="+- 0 1916 1844"/>
                  <a:gd name="T31" fmla="*/ 1916 h 170"/>
                  <a:gd name="T32" fmla="+- 0 213 87"/>
                  <a:gd name="T33" fmla="*/ T32 w 169"/>
                  <a:gd name="T34" fmla="+- 0 1915 1844"/>
                  <a:gd name="T35" fmla="*/ 1915 h 170"/>
                  <a:gd name="T36" fmla="+- 0 202 87"/>
                  <a:gd name="T37" fmla="*/ T36 w 169"/>
                  <a:gd name="T38" fmla="+- 0 1903 1844"/>
                  <a:gd name="T39" fmla="*/ 1903 h 170"/>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9" h="170">
                    <a:moveTo>
                      <a:pt x="115" y="59"/>
                    </a:moveTo>
                    <a:lnTo>
                      <a:pt x="107" y="68"/>
                    </a:lnTo>
                    <a:lnTo>
                      <a:pt x="45" y="68"/>
                    </a:lnTo>
                    <a:lnTo>
                      <a:pt x="54" y="77"/>
                    </a:lnTo>
                    <a:lnTo>
                      <a:pt x="59" y="74"/>
                    </a:lnTo>
                    <a:lnTo>
                      <a:pt x="63" y="73"/>
                    </a:lnTo>
                    <a:lnTo>
                      <a:pt x="127" y="73"/>
                    </a:lnTo>
                    <a:lnTo>
                      <a:pt x="127" y="72"/>
                    </a:lnTo>
                    <a:lnTo>
                      <a:pt x="126" y="71"/>
                    </a:lnTo>
                    <a:lnTo>
                      <a:pt x="115"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2" name="Group 831"/>
            <p:cNvGrpSpPr/>
            <p:nvPr/>
          </p:nvGrpSpPr>
          <p:grpSpPr>
            <a:xfrm>
              <a:off x="271" y="1845"/>
              <a:ext cx="161" cy="169"/>
              <a:chOff x="271" y="1845"/>
              <a:chExt cx="161" cy="169"/>
            </a:xfrm>
          </p:grpSpPr>
          <p:sp>
            <p:nvSpPr>
              <p:cNvPr id="2919" name="Freeform 832"/>
              <p:cNvSpPr/>
              <p:nvPr/>
            </p:nvSpPr>
            <p:spPr bwMode="auto">
              <a:xfrm>
                <a:off x="271" y="1845"/>
                <a:ext cx="161" cy="169"/>
              </a:xfrm>
              <a:custGeom>
                <a:gdLst>
                  <a:gd name="T0" fmla="+- 0 371 271"/>
                  <a:gd name="T1" fmla="*/ T0 w 161"/>
                  <a:gd name="T2" fmla="+- 0 1993 1845"/>
                  <a:gd name="T3" fmla="*/ 1993 h 169"/>
                  <a:gd name="T4" fmla="+- 0 371 271"/>
                  <a:gd name="T5" fmla="*/ T4 w 161"/>
                  <a:gd name="T6" fmla="+- 0 1996 1845"/>
                  <a:gd name="T7" fmla="*/ 1996 h 169"/>
                  <a:gd name="T8" fmla="+- 0 380 271"/>
                  <a:gd name="T9" fmla="*/ T8 w 161"/>
                  <a:gd name="T10" fmla="+- 0 1998 1845"/>
                  <a:gd name="T11" fmla="*/ 1998 h 169"/>
                  <a:gd name="T12" fmla="+- 0 386 271"/>
                  <a:gd name="T13" fmla="*/ T12 w 161"/>
                  <a:gd name="T14" fmla="+- 0 2000 1845"/>
                  <a:gd name="T15" fmla="*/ 2000 h 169"/>
                  <a:gd name="T16" fmla="+- 0 392 271"/>
                  <a:gd name="T17" fmla="*/ T16 w 161"/>
                  <a:gd name="T18" fmla="+- 0 2004 1845"/>
                  <a:gd name="T19" fmla="*/ 2004 h 169"/>
                  <a:gd name="T20" fmla="+- 0 393 271"/>
                  <a:gd name="T21" fmla="*/ T20 w 161"/>
                  <a:gd name="T22" fmla="+- 0 2006 1845"/>
                  <a:gd name="T23" fmla="*/ 2006 h 169"/>
                  <a:gd name="T24" fmla="+- 0 395 271"/>
                  <a:gd name="T25" fmla="*/ T24 w 161"/>
                  <a:gd name="T26" fmla="+- 0 2012 1845"/>
                  <a:gd name="T27" fmla="*/ 2012 h 169"/>
                  <a:gd name="T28" fmla="+- 0 395 271"/>
                  <a:gd name="T29" fmla="*/ T28 w 161"/>
                  <a:gd name="T30" fmla="+- 0 2014 1845"/>
                  <a:gd name="T31" fmla="*/ 2014 h 169"/>
                  <a:gd name="T32" fmla="+- 0 401 271"/>
                  <a:gd name="T33" fmla="*/ T32 w 161"/>
                  <a:gd name="T34" fmla="+- 0 2012 1845"/>
                  <a:gd name="T35" fmla="*/ 2012 h 169"/>
                  <a:gd name="T36" fmla="+- 0 406 271"/>
                  <a:gd name="T37" fmla="*/ T36 w 161"/>
                  <a:gd name="T38" fmla="+- 0 2010 1845"/>
                  <a:gd name="T39" fmla="*/ 2010 h 169"/>
                  <a:gd name="T40" fmla="+- 0 413 271"/>
                  <a:gd name="T41" fmla="*/ T40 w 161"/>
                  <a:gd name="T42" fmla="+- 0 2004 1845"/>
                  <a:gd name="T43" fmla="*/ 2004 h 169"/>
                  <a:gd name="T44" fmla="+- 0 416 271"/>
                  <a:gd name="T45" fmla="*/ T44 w 161"/>
                  <a:gd name="T46" fmla="+- 0 2001 1845"/>
                  <a:gd name="T47" fmla="*/ 2001 h 169"/>
                  <a:gd name="T48" fmla="+- 0 418 271"/>
                  <a:gd name="T49" fmla="*/ T48 w 161"/>
                  <a:gd name="T50" fmla="+- 0 1997 1845"/>
                  <a:gd name="T51" fmla="*/ 1997 h 169"/>
                  <a:gd name="T52" fmla="+- 0 394 271"/>
                  <a:gd name="T53" fmla="*/ T52 w 161"/>
                  <a:gd name="T54" fmla="+- 0 1997 1845"/>
                  <a:gd name="T55" fmla="*/ 1997 h 169"/>
                  <a:gd name="T56" fmla="+- 0 386 271"/>
                  <a:gd name="T57" fmla="*/ T56 w 161"/>
                  <a:gd name="T58" fmla="+- 0 1996 1845"/>
                  <a:gd name="T59" fmla="*/ 1996 h 169"/>
                  <a:gd name="T60" fmla="+- 0 371 271"/>
                  <a:gd name="T61" fmla="*/ T60 w 161"/>
                  <a:gd name="T62" fmla="+- 0 1993 1845"/>
                  <a:gd name="T63" fmla="*/ 1993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1" h="169">
                    <a:moveTo>
                      <a:pt x="100" y="148"/>
                    </a:moveTo>
                    <a:lnTo>
                      <a:pt x="100" y="151"/>
                    </a:lnTo>
                    <a:lnTo>
                      <a:pt x="109" y="153"/>
                    </a:lnTo>
                    <a:lnTo>
                      <a:pt x="115" y="155"/>
                    </a:lnTo>
                    <a:lnTo>
                      <a:pt x="121" y="159"/>
                    </a:lnTo>
                    <a:lnTo>
                      <a:pt x="122" y="161"/>
                    </a:lnTo>
                    <a:lnTo>
                      <a:pt x="124" y="167"/>
                    </a:lnTo>
                    <a:lnTo>
                      <a:pt x="124" y="169"/>
                    </a:lnTo>
                    <a:lnTo>
                      <a:pt x="130" y="167"/>
                    </a:lnTo>
                    <a:lnTo>
                      <a:pt x="135" y="165"/>
                    </a:lnTo>
                    <a:lnTo>
                      <a:pt x="142" y="159"/>
                    </a:lnTo>
                    <a:lnTo>
                      <a:pt x="145" y="156"/>
                    </a:lnTo>
                    <a:lnTo>
                      <a:pt x="147" y="152"/>
                    </a:lnTo>
                    <a:lnTo>
                      <a:pt x="123" y="152"/>
                    </a:lnTo>
                    <a:lnTo>
                      <a:pt x="115" y="151"/>
                    </a:lnTo>
                    <a:lnTo>
                      <a:pt x="100" y="14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0" name="Freeform 833"/>
              <p:cNvSpPr/>
              <p:nvPr/>
            </p:nvSpPr>
            <p:spPr bwMode="auto">
              <a:xfrm>
                <a:off x="271" y="1845"/>
                <a:ext cx="161" cy="169"/>
              </a:xfrm>
              <a:custGeom>
                <a:gdLst>
                  <a:gd name="T0" fmla="+- 0 342 271"/>
                  <a:gd name="T1" fmla="*/ T0 w 161"/>
                  <a:gd name="T2" fmla="+- 0 1970 1845"/>
                  <a:gd name="T3" fmla="*/ 1970 h 169"/>
                  <a:gd name="T4" fmla="+- 0 278 271"/>
                  <a:gd name="T5" fmla="*/ T4 w 161"/>
                  <a:gd name="T6" fmla="+- 0 1987 1845"/>
                  <a:gd name="T7" fmla="*/ 1987 h 169"/>
                  <a:gd name="T8" fmla="+- 0 272 271"/>
                  <a:gd name="T9" fmla="*/ T8 w 161"/>
                  <a:gd name="T10" fmla="+- 0 1988 1845"/>
                  <a:gd name="T11" fmla="*/ 1988 h 169"/>
                  <a:gd name="T12" fmla="+- 0 281 271"/>
                  <a:gd name="T13" fmla="*/ T12 w 161"/>
                  <a:gd name="T14" fmla="+- 0 2002 1845"/>
                  <a:gd name="T15" fmla="*/ 2002 h 169"/>
                  <a:gd name="T16" fmla="+- 0 290 271"/>
                  <a:gd name="T17" fmla="*/ T16 w 161"/>
                  <a:gd name="T18" fmla="+- 0 1996 1845"/>
                  <a:gd name="T19" fmla="*/ 1996 h 169"/>
                  <a:gd name="T20" fmla="+- 0 300 271"/>
                  <a:gd name="T21" fmla="*/ T20 w 161"/>
                  <a:gd name="T22" fmla="+- 0 1991 1845"/>
                  <a:gd name="T23" fmla="*/ 1991 h 169"/>
                  <a:gd name="T24" fmla="+- 0 324 271"/>
                  <a:gd name="T25" fmla="*/ T24 w 161"/>
                  <a:gd name="T26" fmla="+- 0 1981 1845"/>
                  <a:gd name="T27" fmla="*/ 1981 h 169"/>
                  <a:gd name="T28" fmla="+- 0 335 271"/>
                  <a:gd name="T29" fmla="*/ T28 w 161"/>
                  <a:gd name="T30" fmla="+- 0 1977 1845"/>
                  <a:gd name="T31" fmla="*/ 1977 h 169"/>
                  <a:gd name="T32" fmla="+- 0 344 271"/>
                  <a:gd name="T33" fmla="*/ T32 w 161"/>
                  <a:gd name="T34" fmla="+- 0 1972 1845"/>
                  <a:gd name="T35" fmla="*/ 1972 h 169"/>
                  <a:gd name="T36" fmla="+- 0 342 271"/>
                  <a:gd name="T37" fmla="*/ T36 w 161"/>
                  <a:gd name="T38" fmla="+- 0 1970 1845"/>
                  <a:gd name="T39" fmla="*/ 197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1" h="169">
                    <a:moveTo>
                      <a:pt x="71" y="125"/>
                    </a:moveTo>
                    <a:lnTo>
                      <a:pt x="7" y="142"/>
                    </a:lnTo>
                    <a:lnTo>
                      <a:pt x="1" y="143"/>
                    </a:lnTo>
                    <a:lnTo>
                      <a:pt x="10" y="157"/>
                    </a:lnTo>
                    <a:lnTo>
                      <a:pt x="19" y="151"/>
                    </a:lnTo>
                    <a:lnTo>
                      <a:pt x="29" y="146"/>
                    </a:lnTo>
                    <a:lnTo>
                      <a:pt x="53" y="136"/>
                    </a:lnTo>
                    <a:lnTo>
                      <a:pt x="64" y="132"/>
                    </a:lnTo>
                    <a:lnTo>
                      <a:pt x="73" y="127"/>
                    </a:lnTo>
                    <a:lnTo>
                      <a:pt x="71" y="12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3" name="Freeform 834"/>
              <p:cNvSpPr/>
              <p:nvPr/>
            </p:nvSpPr>
            <p:spPr bwMode="auto">
              <a:xfrm>
                <a:off x="271" y="1845"/>
                <a:ext cx="161" cy="169"/>
              </a:xfrm>
              <a:custGeom>
                <a:gdLst>
                  <a:gd name="T0" fmla="+- 0 429 271"/>
                  <a:gd name="T1" fmla="*/ T0 w 161"/>
                  <a:gd name="T2" fmla="+- 0 1892 1845"/>
                  <a:gd name="T3" fmla="*/ 1892 h 169"/>
                  <a:gd name="T4" fmla="+- 0 414 271"/>
                  <a:gd name="T5" fmla="*/ T4 w 161"/>
                  <a:gd name="T6" fmla="+- 0 1892 1845"/>
                  <a:gd name="T7" fmla="*/ 1892 h 169"/>
                  <a:gd name="T8" fmla="+- 0 413 271"/>
                  <a:gd name="T9" fmla="*/ T8 w 161"/>
                  <a:gd name="T10" fmla="+- 0 1916 1845"/>
                  <a:gd name="T11" fmla="*/ 1916 h 169"/>
                  <a:gd name="T12" fmla="+- 0 412 271"/>
                  <a:gd name="T13" fmla="*/ T12 w 161"/>
                  <a:gd name="T14" fmla="+- 0 1937 1845"/>
                  <a:gd name="T15" fmla="*/ 1937 h 169"/>
                  <a:gd name="T16" fmla="+- 0 400 271"/>
                  <a:gd name="T17" fmla="*/ T16 w 161"/>
                  <a:gd name="T18" fmla="+- 0 1997 1845"/>
                  <a:gd name="T19" fmla="*/ 1997 h 169"/>
                  <a:gd name="T20" fmla="+- 0 394 271"/>
                  <a:gd name="T21" fmla="*/ T20 w 161"/>
                  <a:gd name="T22" fmla="+- 0 1997 1845"/>
                  <a:gd name="T23" fmla="*/ 1997 h 169"/>
                  <a:gd name="T24" fmla="+- 0 418 271"/>
                  <a:gd name="T25" fmla="*/ T24 w 161"/>
                  <a:gd name="T26" fmla="+- 0 1997 1845"/>
                  <a:gd name="T27" fmla="*/ 1997 h 169"/>
                  <a:gd name="T28" fmla="+- 0 425 271"/>
                  <a:gd name="T29" fmla="*/ T28 w 161"/>
                  <a:gd name="T30" fmla="+- 0 1895 1845"/>
                  <a:gd name="T31" fmla="*/ 1895 h 169"/>
                  <a:gd name="T32" fmla="+- 0 429 271"/>
                  <a:gd name="T33" fmla="*/ T32 w 161"/>
                  <a:gd name="T34" fmla="+- 0 1892 1845"/>
                  <a:gd name="T35" fmla="*/ 1892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1" h="169">
                    <a:moveTo>
                      <a:pt x="158" y="47"/>
                    </a:moveTo>
                    <a:lnTo>
                      <a:pt x="143" y="47"/>
                    </a:lnTo>
                    <a:lnTo>
                      <a:pt x="142" y="71"/>
                    </a:lnTo>
                    <a:lnTo>
                      <a:pt x="141" y="92"/>
                    </a:lnTo>
                    <a:lnTo>
                      <a:pt x="129" y="152"/>
                    </a:lnTo>
                    <a:lnTo>
                      <a:pt x="123" y="152"/>
                    </a:lnTo>
                    <a:lnTo>
                      <a:pt x="147" y="152"/>
                    </a:lnTo>
                    <a:lnTo>
                      <a:pt x="154" y="50"/>
                    </a:lnTo>
                    <a:lnTo>
                      <a:pt x="158"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4" name="Freeform 835"/>
              <p:cNvSpPr/>
              <p:nvPr/>
            </p:nvSpPr>
            <p:spPr bwMode="auto">
              <a:xfrm>
                <a:off x="271" y="1845"/>
                <a:ext cx="161" cy="169"/>
              </a:xfrm>
              <a:custGeom>
                <a:gdLst>
                  <a:gd name="T0" fmla="+- 0 325 271"/>
                  <a:gd name="T1" fmla="*/ T0 w 161"/>
                  <a:gd name="T2" fmla="+- 0 1910 1845"/>
                  <a:gd name="T3" fmla="*/ 1910 h 169"/>
                  <a:gd name="T4" fmla="+- 0 314 271"/>
                  <a:gd name="T5" fmla="*/ T4 w 161"/>
                  <a:gd name="T6" fmla="+- 0 1910 1845"/>
                  <a:gd name="T7" fmla="*/ 1910 h 169"/>
                  <a:gd name="T8" fmla="+- 0 310 271"/>
                  <a:gd name="T9" fmla="*/ T8 w 161"/>
                  <a:gd name="T10" fmla="+- 0 1916 1845"/>
                  <a:gd name="T11" fmla="*/ 1916 h 169"/>
                  <a:gd name="T12" fmla="+- 0 296 271"/>
                  <a:gd name="T13" fmla="*/ T12 w 161"/>
                  <a:gd name="T14" fmla="+- 0 1939 1845"/>
                  <a:gd name="T15" fmla="*/ 1939 h 169"/>
                  <a:gd name="T16" fmla="+- 0 293 271"/>
                  <a:gd name="T17" fmla="*/ T16 w 161"/>
                  <a:gd name="T18" fmla="+- 0 1942 1845"/>
                  <a:gd name="T19" fmla="*/ 1942 h 169"/>
                  <a:gd name="T20" fmla="+- 0 287 271"/>
                  <a:gd name="T21" fmla="*/ T20 w 161"/>
                  <a:gd name="T22" fmla="+- 0 1947 1845"/>
                  <a:gd name="T23" fmla="*/ 1947 h 169"/>
                  <a:gd name="T24" fmla="+- 0 284 271"/>
                  <a:gd name="T25" fmla="*/ T24 w 161"/>
                  <a:gd name="T26" fmla="+- 0 1948 1845"/>
                  <a:gd name="T27" fmla="*/ 1948 h 169"/>
                  <a:gd name="T28" fmla="+- 0 280 271"/>
                  <a:gd name="T29" fmla="*/ T28 w 161"/>
                  <a:gd name="T30" fmla="+- 0 1949 1845"/>
                  <a:gd name="T31" fmla="*/ 1949 h 169"/>
                  <a:gd name="T32" fmla="+- 0 287 271"/>
                  <a:gd name="T33" fmla="*/ T32 w 161"/>
                  <a:gd name="T34" fmla="+- 0 1963 1845"/>
                  <a:gd name="T35" fmla="*/ 1963 h 169"/>
                  <a:gd name="T36" fmla="+- 0 331 271"/>
                  <a:gd name="T37" fmla="*/ T36 w 161"/>
                  <a:gd name="T38" fmla="+- 0 1948 1845"/>
                  <a:gd name="T39" fmla="*/ 1948 h 169"/>
                  <a:gd name="T40" fmla="+- 0 295 271"/>
                  <a:gd name="T41" fmla="*/ T40 w 161"/>
                  <a:gd name="T42" fmla="+- 0 1948 1845"/>
                  <a:gd name="T43" fmla="*/ 1948 h 169"/>
                  <a:gd name="T44" fmla="+- 0 301 271"/>
                  <a:gd name="T45" fmla="*/ T44 w 161"/>
                  <a:gd name="T46" fmla="+- 0 1941 1845"/>
                  <a:gd name="T47" fmla="*/ 1941 h 169"/>
                  <a:gd name="T48" fmla="+- 0 307 271"/>
                  <a:gd name="T49" fmla="*/ T48 w 161"/>
                  <a:gd name="T50" fmla="+- 0 1934 1845"/>
                  <a:gd name="T51" fmla="*/ 1934 h 169"/>
                  <a:gd name="T52" fmla="+- 0 313 271"/>
                  <a:gd name="T53" fmla="*/ T52 w 161"/>
                  <a:gd name="T54" fmla="+- 0 1926 1845"/>
                  <a:gd name="T55" fmla="*/ 1926 h 169"/>
                  <a:gd name="T56" fmla="+- 0 323 271"/>
                  <a:gd name="T57" fmla="*/ T56 w 161"/>
                  <a:gd name="T58" fmla="+- 0 1912 1845"/>
                  <a:gd name="T59" fmla="*/ 1912 h 169"/>
                  <a:gd name="T60" fmla="+- 0 325 271"/>
                  <a:gd name="T61" fmla="*/ T60 w 161"/>
                  <a:gd name="T62" fmla="+- 0 1910 1845"/>
                  <a:gd name="T63" fmla="*/ 191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1" h="169">
                    <a:moveTo>
                      <a:pt x="54" y="65"/>
                    </a:moveTo>
                    <a:lnTo>
                      <a:pt x="43" y="65"/>
                    </a:lnTo>
                    <a:lnTo>
                      <a:pt x="39" y="71"/>
                    </a:lnTo>
                    <a:lnTo>
                      <a:pt x="25" y="94"/>
                    </a:lnTo>
                    <a:lnTo>
                      <a:pt x="22" y="97"/>
                    </a:lnTo>
                    <a:lnTo>
                      <a:pt x="16" y="102"/>
                    </a:lnTo>
                    <a:lnTo>
                      <a:pt x="13" y="103"/>
                    </a:lnTo>
                    <a:lnTo>
                      <a:pt x="9" y="104"/>
                    </a:lnTo>
                    <a:lnTo>
                      <a:pt x="16" y="118"/>
                    </a:lnTo>
                    <a:lnTo>
                      <a:pt x="60" y="103"/>
                    </a:lnTo>
                    <a:lnTo>
                      <a:pt x="24" y="103"/>
                    </a:lnTo>
                    <a:lnTo>
                      <a:pt x="30" y="96"/>
                    </a:lnTo>
                    <a:lnTo>
                      <a:pt x="36" y="89"/>
                    </a:lnTo>
                    <a:lnTo>
                      <a:pt x="42" y="81"/>
                    </a:lnTo>
                    <a:lnTo>
                      <a:pt x="52" y="67"/>
                    </a:lnTo>
                    <a:lnTo>
                      <a:pt x="54" y="6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5" name="Freeform 836"/>
              <p:cNvSpPr/>
              <p:nvPr/>
            </p:nvSpPr>
            <p:spPr bwMode="auto">
              <a:xfrm>
                <a:off x="271" y="1845"/>
                <a:ext cx="161" cy="169"/>
              </a:xfrm>
              <a:custGeom>
                <a:gdLst>
                  <a:gd name="T0" fmla="+- 0 365 271"/>
                  <a:gd name="T1" fmla="*/ T0 w 161"/>
                  <a:gd name="T2" fmla="+- 0 1920 1845"/>
                  <a:gd name="T3" fmla="*/ 1920 h 169"/>
                  <a:gd name="T4" fmla="+- 0 364 271"/>
                  <a:gd name="T5" fmla="*/ T4 w 161"/>
                  <a:gd name="T6" fmla="+- 0 1921 1845"/>
                  <a:gd name="T7" fmla="*/ 1921 h 169"/>
                  <a:gd name="T8" fmla="+- 0 371 271"/>
                  <a:gd name="T9" fmla="*/ T8 w 161"/>
                  <a:gd name="T10" fmla="+- 0 1930 1845"/>
                  <a:gd name="T11" fmla="*/ 1930 h 169"/>
                  <a:gd name="T12" fmla="+- 0 374 271"/>
                  <a:gd name="T13" fmla="*/ T12 w 161"/>
                  <a:gd name="T14" fmla="+- 0 1936 1845"/>
                  <a:gd name="T15" fmla="*/ 1936 h 169"/>
                  <a:gd name="T16" fmla="+- 0 377 271"/>
                  <a:gd name="T17" fmla="*/ T16 w 161"/>
                  <a:gd name="T18" fmla="+- 0 1943 1845"/>
                  <a:gd name="T19" fmla="*/ 1943 h 169"/>
                  <a:gd name="T20" fmla="+- 0 378 271"/>
                  <a:gd name="T21" fmla="*/ T20 w 161"/>
                  <a:gd name="T22" fmla="+- 0 1946 1845"/>
                  <a:gd name="T23" fmla="*/ 1946 h 169"/>
                  <a:gd name="T24" fmla="+- 0 379 271"/>
                  <a:gd name="T25" fmla="*/ T24 w 161"/>
                  <a:gd name="T26" fmla="+- 0 1952 1845"/>
                  <a:gd name="T27" fmla="*/ 1952 h 169"/>
                  <a:gd name="T28" fmla="+- 0 380 271"/>
                  <a:gd name="T29" fmla="*/ T28 w 161"/>
                  <a:gd name="T30" fmla="+- 0 1954 1845"/>
                  <a:gd name="T31" fmla="*/ 1954 h 169"/>
                  <a:gd name="T32" fmla="+- 0 385 271"/>
                  <a:gd name="T33" fmla="*/ T32 w 161"/>
                  <a:gd name="T34" fmla="+- 0 1959 1845"/>
                  <a:gd name="T35" fmla="*/ 1959 h 169"/>
                  <a:gd name="T36" fmla="+- 0 386 271"/>
                  <a:gd name="T37" fmla="*/ T36 w 161"/>
                  <a:gd name="T38" fmla="+- 0 1959 1845"/>
                  <a:gd name="T39" fmla="*/ 1959 h 169"/>
                  <a:gd name="T40" fmla="+- 0 387 271"/>
                  <a:gd name="T41" fmla="*/ T40 w 161"/>
                  <a:gd name="T42" fmla="+- 0 1958 1845"/>
                  <a:gd name="T43" fmla="*/ 1958 h 169"/>
                  <a:gd name="T44" fmla="+- 0 388 271"/>
                  <a:gd name="T45" fmla="*/ T44 w 161"/>
                  <a:gd name="T46" fmla="+- 0 1957 1845"/>
                  <a:gd name="T47" fmla="*/ 1957 h 169"/>
                  <a:gd name="T48" fmla="+- 0 389 271"/>
                  <a:gd name="T49" fmla="*/ T48 w 161"/>
                  <a:gd name="T50" fmla="+- 0 1955 1845"/>
                  <a:gd name="T51" fmla="*/ 1955 h 169"/>
                  <a:gd name="T52" fmla="+- 0 390 271"/>
                  <a:gd name="T53" fmla="*/ T52 w 161"/>
                  <a:gd name="T54" fmla="+- 0 1953 1845"/>
                  <a:gd name="T55" fmla="*/ 1953 h 169"/>
                  <a:gd name="T56" fmla="+- 0 391 271"/>
                  <a:gd name="T57" fmla="*/ T56 w 161"/>
                  <a:gd name="T58" fmla="+- 0 1949 1845"/>
                  <a:gd name="T59" fmla="*/ 1949 h 169"/>
                  <a:gd name="T60" fmla="+- 0 392 271"/>
                  <a:gd name="T61" fmla="*/ T60 w 161"/>
                  <a:gd name="T62" fmla="+- 0 1946 1845"/>
                  <a:gd name="T63" fmla="*/ 1946 h 169"/>
                  <a:gd name="T64" fmla="+- 0 390 271"/>
                  <a:gd name="T65" fmla="*/ T64 w 161"/>
                  <a:gd name="T66" fmla="+- 0 1940 1845"/>
                  <a:gd name="T67" fmla="*/ 1940 h 169"/>
                  <a:gd name="T68" fmla="+- 0 388 271"/>
                  <a:gd name="T69" fmla="*/ T68 w 161"/>
                  <a:gd name="T70" fmla="+- 0 1937 1845"/>
                  <a:gd name="T71" fmla="*/ 1937 h 169"/>
                  <a:gd name="T72" fmla="+- 0 380 271"/>
                  <a:gd name="T73" fmla="*/ T72 w 161"/>
                  <a:gd name="T74" fmla="+- 0 1929 1845"/>
                  <a:gd name="T75" fmla="*/ 1929 h 169"/>
                  <a:gd name="T76" fmla="+- 0 373 271"/>
                  <a:gd name="T77" fmla="*/ T76 w 161"/>
                  <a:gd name="T78" fmla="+- 0 1925 1845"/>
                  <a:gd name="T79" fmla="*/ 1925 h 169"/>
                  <a:gd name="T80" fmla="+- 0 365 271"/>
                  <a:gd name="T81" fmla="*/ T80 w 161"/>
                  <a:gd name="T82" fmla="+- 0 1920 1845"/>
                  <a:gd name="T83" fmla="*/ 1920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61" h="169">
                    <a:moveTo>
                      <a:pt x="94" y="75"/>
                    </a:moveTo>
                    <a:lnTo>
                      <a:pt x="93" y="76"/>
                    </a:lnTo>
                    <a:lnTo>
                      <a:pt x="100" y="85"/>
                    </a:lnTo>
                    <a:lnTo>
                      <a:pt x="103" y="91"/>
                    </a:lnTo>
                    <a:lnTo>
                      <a:pt x="106" y="98"/>
                    </a:lnTo>
                    <a:lnTo>
                      <a:pt x="107" y="101"/>
                    </a:lnTo>
                    <a:lnTo>
                      <a:pt x="108" y="107"/>
                    </a:lnTo>
                    <a:lnTo>
                      <a:pt x="109" y="109"/>
                    </a:lnTo>
                    <a:lnTo>
                      <a:pt x="114" y="114"/>
                    </a:lnTo>
                    <a:lnTo>
                      <a:pt x="115" y="114"/>
                    </a:lnTo>
                    <a:lnTo>
                      <a:pt x="116" y="113"/>
                    </a:lnTo>
                    <a:lnTo>
                      <a:pt x="117" y="112"/>
                    </a:lnTo>
                    <a:lnTo>
                      <a:pt x="118" y="110"/>
                    </a:lnTo>
                    <a:lnTo>
                      <a:pt x="119" y="108"/>
                    </a:lnTo>
                    <a:lnTo>
                      <a:pt x="120" y="104"/>
                    </a:lnTo>
                    <a:lnTo>
                      <a:pt x="121" y="101"/>
                    </a:lnTo>
                    <a:lnTo>
                      <a:pt x="119" y="95"/>
                    </a:lnTo>
                    <a:lnTo>
                      <a:pt x="117" y="92"/>
                    </a:lnTo>
                    <a:lnTo>
                      <a:pt x="109" y="84"/>
                    </a:lnTo>
                    <a:lnTo>
                      <a:pt x="102" y="80"/>
                    </a:lnTo>
                    <a:lnTo>
                      <a:pt x="94" y="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6" name="Freeform 837"/>
              <p:cNvSpPr/>
              <p:nvPr/>
            </p:nvSpPr>
            <p:spPr bwMode="auto">
              <a:xfrm>
                <a:off x="271" y="1845"/>
                <a:ext cx="161" cy="169"/>
              </a:xfrm>
              <a:custGeom>
                <a:gdLst>
                  <a:gd name="T0" fmla="+- 0 335 271"/>
                  <a:gd name="T1" fmla="*/ T0 w 161"/>
                  <a:gd name="T2" fmla="+- 0 1944 1845"/>
                  <a:gd name="T3" fmla="*/ 1944 h 169"/>
                  <a:gd name="T4" fmla="+- 0 295 271"/>
                  <a:gd name="T5" fmla="*/ T4 w 161"/>
                  <a:gd name="T6" fmla="+- 0 1948 1845"/>
                  <a:gd name="T7" fmla="*/ 1948 h 169"/>
                  <a:gd name="T8" fmla="+- 0 331 271"/>
                  <a:gd name="T9" fmla="*/ T8 w 161"/>
                  <a:gd name="T10" fmla="+- 0 1948 1845"/>
                  <a:gd name="T11" fmla="*/ 1948 h 169"/>
                  <a:gd name="T12" fmla="+- 0 339 271"/>
                  <a:gd name="T13" fmla="*/ T12 w 161"/>
                  <a:gd name="T14" fmla="+- 0 1946 1845"/>
                  <a:gd name="T15" fmla="*/ 1946 h 169"/>
                  <a:gd name="T16" fmla="+- 0 335 271"/>
                  <a:gd name="T17" fmla="*/ T16 w 161"/>
                  <a:gd name="T18" fmla="+- 0 1944 1845"/>
                  <a:gd name="T19" fmla="*/ 1944 h 169"/>
                </a:gdLst>
                <a:cxnLst>
                  <a:cxn ang="0">
                    <a:pos x="T1" y="T3"/>
                  </a:cxn>
                  <a:cxn ang="0">
                    <a:pos x="T5" y="T7"/>
                  </a:cxn>
                  <a:cxn ang="0">
                    <a:pos x="T9" y="T11"/>
                  </a:cxn>
                  <a:cxn ang="0">
                    <a:pos x="T13" y="T15"/>
                  </a:cxn>
                  <a:cxn ang="0">
                    <a:pos x="T17" y="T19"/>
                  </a:cxn>
                </a:cxnLst>
                <a:rect l="0" t="0" r="r" b="b"/>
                <a:pathLst>
                  <a:path w="161" h="169">
                    <a:moveTo>
                      <a:pt x="64" y="99"/>
                    </a:moveTo>
                    <a:lnTo>
                      <a:pt x="24" y="103"/>
                    </a:lnTo>
                    <a:lnTo>
                      <a:pt x="60" y="103"/>
                    </a:lnTo>
                    <a:lnTo>
                      <a:pt x="68" y="101"/>
                    </a:lnTo>
                    <a:lnTo>
                      <a:pt x="64" y="9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7" name="Freeform 838"/>
              <p:cNvSpPr/>
              <p:nvPr/>
            </p:nvSpPr>
            <p:spPr bwMode="auto">
              <a:xfrm>
                <a:off x="271" y="1845"/>
                <a:ext cx="161" cy="169"/>
              </a:xfrm>
              <a:custGeom>
                <a:gdLst>
                  <a:gd name="T0" fmla="+- 0 374 271"/>
                  <a:gd name="T1" fmla="*/ T0 w 161"/>
                  <a:gd name="T2" fmla="+- 0 1845 1845"/>
                  <a:gd name="T3" fmla="*/ 1845 h 169"/>
                  <a:gd name="T4" fmla="+- 0 347 271"/>
                  <a:gd name="T5" fmla="*/ T4 w 161"/>
                  <a:gd name="T6" fmla="+- 0 1922 1845"/>
                  <a:gd name="T7" fmla="*/ 1922 h 169"/>
                  <a:gd name="T8" fmla="+- 0 339 271"/>
                  <a:gd name="T9" fmla="*/ T8 w 161"/>
                  <a:gd name="T10" fmla="+- 0 1937 1845"/>
                  <a:gd name="T11" fmla="*/ 1937 h 169"/>
                  <a:gd name="T12" fmla="+- 0 341 271"/>
                  <a:gd name="T13" fmla="*/ T12 w 161"/>
                  <a:gd name="T14" fmla="+- 0 1939 1845"/>
                  <a:gd name="T15" fmla="*/ 1939 h 169"/>
                  <a:gd name="T16" fmla="+- 0 370 271"/>
                  <a:gd name="T17" fmla="*/ T16 w 161"/>
                  <a:gd name="T18" fmla="+- 0 1892 1845"/>
                  <a:gd name="T19" fmla="*/ 1892 h 169"/>
                  <a:gd name="T20" fmla="+- 0 429 271"/>
                  <a:gd name="T21" fmla="*/ T20 w 161"/>
                  <a:gd name="T22" fmla="+- 0 1892 1845"/>
                  <a:gd name="T23" fmla="*/ 1892 h 169"/>
                  <a:gd name="T24" fmla="+- 0 431 271"/>
                  <a:gd name="T25" fmla="*/ T24 w 161"/>
                  <a:gd name="T26" fmla="+- 0 1891 1845"/>
                  <a:gd name="T27" fmla="*/ 1891 h 169"/>
                  <a:gd name="T28" fmla="+- 0 432 271"/>
                  <a:gd name="T29" fmla="*/ T28 w 161"/>
                  <a:gd name="T30" fmla="+- 0 1890 1845"/>
                  <a:gd name="T31" fmla="*/ 1890 h 169"/>
                  <a:gd name="T32" fmla="+- 0 432 271"/>
                  <a:gd name="T33" fmla="*/ T32 w 161"/>
                  <a:gd name="T34" fmla="+- 0 1889 1845"/>
                  <a:gd name="T35" fmla="*/ 1889 h 169"/>
                  <a:gd name="T36" fmla="+- 0 431 271"/>
                  <a:gd name="T37" fmla="*/ T36 w 161"/>
                  <a:gd name="T38" fmla="+- 0 1888 1845"/>
                  <a:gd name="T39" fmla="*/ 1888 h 169"/>
                  <a:gd name="T40" fmla="+- 0 430 271"/>
                  <a:gd name="T41" fmla="*/ T40 w 161"/>
                  <a:gd name="T42" fmla="+- 0 1887 1845"/>
                  <a:gd name="T43" fmla="*/ 1887 h 169"/>
                  <a:gd name="T44" fmla="+- 0 371 271"/>
                  <a:gd name="T45" fmla="*/ T44 w 161"/>
                  <a:gd name="T46" fmla="+- 0 1887 1845"/>
                  <a:gd name="T47" fmla="*/ 1887 h 169"/>
                  <a:gd name="T48" fmla="+- 0 383 271"/>
                  <a:gd name="T49" fmla="*/ T48 w 161"/>
                  <a:gd name="T50" fmla="+- 0 1858 1845"/>
                  <a:gd name="T51" fmla="*/ 1858 h 169"/>
                  <a:gd name="T52" fmla="+- 0 388 271"/>
                  <a:gd name="T53" fmla="*/ T52 w 161"/>
                  <a:gd name="T54" fmla="+- 0 1856 1845"/>
                  <a:gd name="T55" fmla="*/ 1856 h 169"/>
                  <a:gd name="T56" fmla="+- 0 390 271"/>
                  <a:gd name="T57" fmla="*/ T56 w 161"/>
                  <a:gd name="T58" fmla="+- 0 1856 1845"/>
                  <a:gd name="T59" fmla="*/ 1856 h 169"/>
                  <a:gd name="T60" fmla="+- 0 391 271"/>
                  <a:gd name="T61" fmla="*/ T60 w 161"/>
                  <a:gd name="T62" fmla="+- 0 1855 1845"/>
                  <a:gd name="T63" fmla="*/ 1855 h 169"/>
                  <a:gd name="T64" fmla="+- 0 391 271"/>
                  <a:gd name="T65" fmla="*/ T64 w 161"/>
                  <a:gd name="T66" fmla="+- 0 1854 1845"/>
                  <a:gd name="T67" fmla="*/ 1854 h 169"/>
                  <a:gd name="T68" fmla="+- 0 390 271"/>
                  <a:gd name="T69" fmla="*/ T68 w 161"/>
                  <a:gd name="T70" fmla="+- 0 1853 1845"/>
                  <a:gd name="T71" fmla="*/ 1853 h 169"/>
                  <a:gd name="T72" fmla="+- 0 387 271"/>
                  <a:gd name="T73" fmla="*/ T72 w 161"/>
                  <a:gd name="T74" fmla="+- 0 1852 1845"/>
                  <a:gd name="T75" fmla="*/ 1852 h 169"/>
                  <a:gd name="T76" fmla="+- 0 374 271"/>
                  <a:gd name="T77" fmla="*/ T76 w 161"/>
                  <a:gd name="T78" fmla="+- 0 1845 1845"/>
                  <a:gd name="T79" fmla="*/ 1845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1" h="169">
                    <a:moveTo>
                      <a:pt x="103" y="0"/>
                    </a:moveTo>
                    <a:lnTo>
                      <a:pt x="76" y="77"/>
                    </a:lnTo>
                    <a:lnTo>
                      <a:pt x="68" y="92"/>
                    </a:lnTo>
                    <a:lnTo>
                      <a:pt x="70" y="94"/>
                    </a:lnTo>
                    <a:lnTo>
                      <a:pt x="99" y="47"/>
                    </a:lnTo>
                    <a:lnTo>
                      <a:pt x="158" y="47"/>
                    </a:lnTo>
                    <a:lnTo>
                      <a:pt x="160" y="46"/>
                    </a:lnTo>
                    <a:lnTo>
                      <a:pt x="161" y="45"/>
                    </a:lnTo>
                    <a:lnTo>
                      <a:pt x="161" y="44"/>
                    </a:lnTo>
                    <a:lnTo>
                      <a:pt x="160" y="43"/>
                    </a:lnTo>
                    <a:lnTo>
                      <a:pt x="159" y="42"/>
                    </a:lnTo>
                    <a:lnTo>
                      <a:pt x="100" y="42"/>
                    </a:lnTo>
                    <a:lnTo>
                      <a:pt x="112" y="13"/>
                    </a:lnTo>
                    <a:lnTo>
                      <a:pt x="117" y="11"/>
                    </a:lnTo>
                    <a:lnTo>
                      <a:pt x="119" y="11"/>
                    </a:lnTo>
                    <a:lnTo>
                      <a:pt x="120" y="10"/>
                    </a:lnTo>
                    <a:lnTo>
                      <a:pt x="120" y="9"/>
                    </a:lnTo>
                    <a:lnTo>
                      <a:pt x="119" y="8"/>
                    </a:lnTo>
                    <a:lnTo>
                      <a:pt x="116" y="7"/>
                    </a:lnTo>
                    <a:lnTo>
                      <a:pt x="10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8" name="Freeform 839"/>
              <p:cNvSpPr/>
              <p:nvPr/>
            </p:nvSpPr>
            <p:spPr bwMode="auto">
              <a:xfrm>
                <a:off x="271" y="1845"/>
                <a:ext cx="161" cy="169"/>
              </a:xfrm>
              <a:custGeom>
                <a:gdLst>
                  <a:gd name="T0" fmla="+- 0 307 271"/>
                  <a:gd name="T1" fmla="*/ T0 w 161"/>
                  <a:gd name="T2" fmla="+- 0 1851 1845"/>
                  <a:gd name="T3" fmla="*/ 1851 h 169"/>
                  <a:gd name="T4" fmla="+- 0 277 271"/>
                  <a:gd name="T5" fmla="*/ T4 w 161"/>
                  <a:gd name="T6" fmla="+- 0 1906 1845"/>
                  <a:gd name="T7" fmla="*/ 1906 h 169"/>
                  <a:gd name="T8" fmla="+- 0 271 271"/>
                  <a:gd name="T9" fmla="*/ T8 w 161"/>
                  <a:gd name="T10" fmla="+- 0 1908 1845"/>
                  <a:gd name="T11" fmla="*/ 1908 h 169"/>
                  <a:gd name="T12" fmla="+- 0 279 271"/>
                  <a:gd name="T13" fmla="*/ T12 w 161"/>
                  <a:gd name="T14" fmla="+- 0 1920 1845"/>
                  <a:gd name="T15" fmla="*/ 1920 h 169"/>
                  <a:gd name="T16" fmla="+- 0 289 271"/>
                  <a:gd name="T17" fmla="*/ T16 w 161"/>
                  <a:gd name="T18" fmla="+- 0 1915 1845"/>
                  <a:gd name="T19" fmla="*/ 1915 h 169"/>
                  <a:gd name="T20" fmla="+- 0 298 271"/>
                  <a:gd name="T21" fmla="*/ T20 w 161"/>
                  <a:gd name="T22" fmla="+- 0 1913 1845"/>
                  <a:gd name="T23" fmla="*/ 1913 h 169"/>
                  <a:gd name="T24" fmla="+- 0 314 271"/>
                  <a:gd name="T25" fmla="*/ T24 w 161"/>
                  <a:gd name="T26" fmla="+- 0 1910 1845"/>
                  <a:gd name="T27" fmla="*/ 1910 h 169"/>
                  <a:gd name="T28" fmla="+- 0 325 271"/>
                  <a:gd name="T29" fmla="*/ T28 w 161"/>
                  <a:gd name="T30" fmla="+- 0 1910 1845"/>
                  <a:gd name="T31" fmla="*/ 1910 h 169"/>
                  <a:gd name="T32" fmla="+- 0 327 271"/>
                  <a:gd name="T33" fmla="*/ T32 w 161"/>
                  <a:gd name="T34" fmla="+- 0 1906 1845"/>
                  <a:gd name="T35" fmla="*/ 1906 h 169"/>
                  <a:gd name="T36" fmla="+- 0 295 271"/>
                  <a:gd name="T37" fmla="*/ T36 w 161"/>
                  <a:gd name="T38" fmla="+- 0 1906 1845"/>
                  <a:gd name="T39" fmla="*/ 1906 h 169"/>
                  <a:gd name="T40" fmla="+- 0 292 271"/>
                  <a:gd name="T41" fmla="*/ T40 w 161"/>
                  <a:gd name="T42" fmla="+- 0 1896 1845"/>
                  <a:gd name="T43" fmla="*/ 1896 h 169"/>
                  <a:gd name="T44" fmla="+- 0 317 271"/>
                  <a:gd name="T45" fmla="*/ T44 w 161"/>
                  <a:gd name="T46" fmla="+- 0 1861 1845"/>
                  <a:gd name="T47" fmla="*/ 1861 h 169"/>
                  <a:gd name="T48" fmla="+- 0 321 271"/>
                  <a:gd name="T49" fmla="*/ T48 w 161"/>
                  <a:gd name="T50" fmla="+- 0 1860 1845"/>
                  <a:gd name="T51" fmla="*/ 1860 h 169"/>
                  <a:gd name="T52" fmla="+- 0 323 271"/>
                  <a:gd name="T53" fmla="*/ T52 w 161"/>
                  <a:gd name="T54" fmla="+- 0 1860 1845"/>
                  <a:gd name="T55" fmla="*/ 1860 h 169"/>
                  <a:gd name="T56" fmla="+- 0 324 271"/>
                  <a:gd name="T57" fmla="*/ T56 w 161"/>
                  <a:gd name="T58" fmla="+- 0 1860 1845"/>
                  <a:gd name="T59" fmla="*/ 1860 h 169"/>
                  <a:gd name="T60" fmla="+- 0 324 271"/>
                  <a:gd name="T61" fmla="*/ T60 w 161"/>
                  <a:gd name="T62" fmla="+- 0 1859 1845"/>
                  <a:gd name="T63" fmla="*/ 1859 h 169"/>
                  <a:gd name="T64" fmla="+- 0 324 271"/>
                  <a:gd name="T65" fmla="*/ T64 w 161"/>
                  <a:gd name="T66" fmla="+- 0 1859 1845"/>
                  <a:gd name="T67" fmla="*/ 1859 h 169"/>
                  <a:gd name="T68" fmla="+- 0 323 271"/>
                  <a:gd name="T69" fmla="*/ T68 w 161"/>
                  <a:gd name="T70" fmla="+- 0 1858 1845"/>
                  <a:gd name="T71" fmla="*/ 1858 h 169"/>
                  <a:gd name="T72" fmla="+- 0 321 271"/>
                  <a:gd name="T73" fmla="*/ T72 w 161"/>
                  <a:gd name="T74" fmla="+- 0 1856 1845"/>
                  <a:gd name="T75" fmla="*/ 1856 h 169"/>
                  <a:gd name="T76" fmla="+- 0 307 271"/>
                  <a:gd name="T77" fmla="*/ T76 w 161"/>
                  <a:gd name="T78" fmla="+- 0 1851 1845"/>
                  <a:gd name="T79" fmla="*/ 1851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1" h="169">
                    <a:moveTo>
                      <a:pt x="36" y="6"/>
                    </a:moveTo>
                    <a:lnTo>
                      <a:pt x="6" y="61"/>
                    </a:lnTo>
                    <a:lnTo>
                      <a:pt x="0" y="63"/>
                    </a:lnTo>
                    <a:lnTo>
                      <a:pt x="8" y="75"/>
                    </a:lnTo>
                    <a:lnTo>
                      <a:pt x="18" y="70"/>
                    </a:lnTo>
                    <a:lnTo>
                      <a:pt x="27" y="68"/>
                    </a:lnTo>
                    <a:lnTo>
                      <a:pt x="43" y="65"/>
                    </a:lnTo>
                    <a:lnTo>
                      <a:pt x="54" y="65"/>
                    </a:lnTo>
                    <a:lnTo>
                      <a:pt x="56" y="61"/>
                    </a:lnTo>
                    <a:lnTo>
                      <a:pt x="24" y="61"/>
                    </a:lnTo>
                    <a:lnTo>
                      <a:pt x="21" y="51"/>
                    </a:lnTo>
                    <a:lnTo>
                      <a:pt x="46" y="16"/>
                    </a:lnTo>
                    <a:lnTo>
                      <a:pt x="50" y="15"/>
                    </a:lnTo>
                    <a:lnTo>
                      <a:pt x="52" y="15"/>
                    </a:lnTo>
                    <a:lnTo>
                      <a:pt x="53" y="15"/>
                    </a:lnTo>
                    <a:lnTo>
                      <a:pt x="53" y="14"/>
                    </a:lnTo>
                    <a:lnTo>
                      <a:pt x="52" y="13"/>
                    </a:lnTo>
                    <a:lnTo>
                      <a:pt x="50" y="11"/>
                    </a:lnTo>
                    <a:lnTo>
                      <a:pt x="36"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9" name="Freeform 840"/>
              <p:cNvSpPr/>
              <p:nvPr/>
            </p:nvSpPr>
            <p:spPr bwMode="auto">
              <a:xfrm>
                <a:off x="271" y="1845"/>
                <a:ext cx="161" cy="169"/>
              </a:xfrm>
              <a:custGeom>
                <a:gdLst>
                  <a:gd name="T0" fmla="+- 0 331 271"/>
                  <a:gd name="T1" fmla="*/ T0 w 161"/>
                  <a:gd name="T2" fmla="+- 0 1877 1845"/>
                  <a:gd name="T3" fmla="*/ 1877 h 169"/>
                  <a:gd name="T4" fmla="+- 0 327 271"/>
                  <a:gd name="T5" fmla="*/ T4 w 161"/>
                  <a:gd name="T6" fmla="+- 0 1885 1845"/>
                  <a:gd name="T7" fmla="*/ 1885 h 169"/>
                  <a:gd name="T8" fmla="+- 0 323 271"/>
                  <a:gd name="T9" fmla="*/ T8 w 161"/>
                  <a:gd name="T10" fmla="+- 0 1894 1845"/>
                  <a:gd name="T11" fmla="*/ 1894 h 169"/>
                  <a:gd name="T12" fmla="+- 0 317 271"/>
                  <a:gd name="T13" fmla="*/ T12 w 161"/>
                  <a:gd name="T14" fmla="+- 0 1905 1845"/>
                  <a:gd name="T15" fmla="*/ 1905 h 169"/>
                  <a:gd name="T16" fmla="+- 0 295 271"/>
                  <a:gd name="T17" fmla="*/ T16 w 161"/>
                  <a:gd name="T18" fmla="+- 0 1906 1845"/>
                  <a:gd name="T19" fmla="*/ 1906 h 169"/>
                  <a:gd name="T20" fmla="+- 0 327 271"/>
                  <a:gd name="T21" fmla="*/ T20 w 161"/>
                  <a:gd name="T22" fmla="+- 0 1906 1845"/>
                  <a:gd name="T23" fmla="*/ 1906 h 169"/>
                  <a:gd name="T24" fmla="+- 0 337 271"/>
                  <a:gd name="T25" fmla="*/ T24 w 161"/>
                  <a:gd name="T26" fmla="+- 0 1892 1845"/>
                  <a:gd name="T27" fmla="*/ 1892 h 169"/>
                  <a:gd name="T28" fmla="+- 0 342 271"/>
                  <a:gd name="T29" fmla="*/ T28 w 161"/>
                  <a:gd name="T30" fmla="+- 0 1891 1845"/>
                  <a:gd name="T31" fmla="*/ 1891 h 169"/>
                  <a:gd name="T32" fmla="+- 0 344 271"/>
                  <a:gd name="T33" fmla="*/ T32 w 161"/>
                  <a:gd name="T34" fmla="+- 0 1891 1845"/>
                  <a:gd name="T35" fmla="*/ 1891 h 169"/>
                  <a:gd name="T36" fmla="+- 0 345 271"/>
                  <a:gd name="T37" fmla="*/ T36 w 161"/>
                  <a:gd name="T38" fmla="+- 0 1890 1845"/>
                  <a:gd name="T39" fmla="*/ 1890 h 169"/>
                  <a:gd name="T40" fmla="+- 0 345 271"/>
                  <a:gd name="T41" fmla="*/ T40 w 161"/>
                  <a:gd name="T42" fmla="+- 0 1889 1845"/>
                  <a:gd name="T43" fmla="*/ 1889 h 169"/>
                  <a:gd name="T44" fmla="+- 0 345 271"/>
                  <a:gd name="T45" fmla="*/ T44 w 161"/>
                  <a:gd name="T46" fmla="+- 0 1888 1845"/>
                  <a:gd name="T47" fmla="*/ 1888 h 169"/>
                  <a:gd name="T48" fmla="+- 0 343 271"/>
                  <a:gd name="T49" fmla="*/ T48 w 161"/>
                  <a:gd name="T50" fmla="+- 0 1887 1845"/>
                  <a:gd name="T51" fmla="*/ 1887 h 169"/>
                  <a:gd name="T52" fmla="+- 0 331 271"/>
                  <a:gd name="T53" fmla="*/ T52 w 161"/>
                  <a:gd name="T54" fmla="+- 0 1877 1845"/>
                  <a:gd name="T55" fmla="*/ 1877 h 169"/>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1" h="169">
                    <a:moveTo>
                      <a:pt x="60" y="32"/>
                    </a:moveTo>
                    <a:lnTo>
                      <a:pt x="56" y="40"/>
                    </a:lnTo>
                    <a:lnTo>
                      <a:pt x="52" y="49"/>
                    </a:lnTo>
                    <a:lnTo>
                      <a:pt x="46" y="60"/>
                    </a:lnTo>
                    <a:lnTo>
                      <a:pt x="24" y="61"/>
                    </a:lnTo>
                    <a:lnTo>
                      <a:pt x="56" y="61"/>
                    </a:lnTo>
                    <a:lnTo>
                      <a:pt x="66" y="47"/>
                    </a:lnTo>
                    <a:lnTo>
                      <a:pt x="71" y="46"/>
                    </a:lnTo>
                    <a:lnTo>
                      <a:pt x="73" y="46"/>
                    </a:lnTo>
                    <a:lnTo>
                      <a:pt x="74" y="45"/>
                    </a:lnTo>
                    <a:lnTo>
                      <a:pt x="74" y="44"/>
                    </a:lnTo>
                    <a:lnTo>
                      <a:pt x="74" y="43"/>
                    </a:lnTo>
                    <a:lnTo>
                      <a:pt x="72" y="42"/>
                    </a:lnTo>
                    <a:lnTo>
                      <a:pt x="60"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0" name="Freeform 841"/>
              <p:cNvSpPr/>
              <p:nvPr/>
            </p:nvSpPr>
            <p:spPr bwMode="auto">
              <a:xfrm>
                <a:off x="271" y="1845"/>
                <a:ext cx="161" cy="169"/>
              </a:xfrm>
              <a:custGeom>
                <a:gdLst>
                  <a:gd name="T0" fmla="+- 0 418 271"/>
                  <a:gd name="T1" fmla="*/ T0 w 161"/>
                  <a:gd name="T2" fmla="+- 0 1878 1845"/>
                  <a:gd name="T3" fmla="*/ 1878 h 169"/>
                  <a:gd name="T4" fmla="+- 0 412 271"/>
                  <a:gd name="T5" fmla="*/ T4 w 161"/>
                  <a:gd name="T6" fmla="+- 0 1887 1845"/>
                  <a:gd name="T7" fmla="*/ 1887 h 169"/>
                  <a:gd name="T8" fmla="+- 0 430 271"/>
                  <a:gd name="T9" fmla="*/ T8 w 161"/>
                  <a:gd name="T10" fmla="+- 0 1887 1845"/>
                  <a:gd name="T11" fmla="*/ 1887 h 169"/>
                  <a:gd name="T12" fmla="+- 0 428 271"/>
                  <a:gd name="T13" fmla="*/ T12 w 161"/>
                  <a:gd name="T14" fmla="+- 0 1886 1845"/>
                  <a:gd name="T15" fmla="*/ 1886 h 169"/>
                  <a:gd name="T16" fmla="+- 0 418 271"/>
                  <a:gd name="T17" fmla="*/ T16 w 161"/>
                  <a:gd name="T18" fmla="+- 0 1878 1845"/>
                  <a:gd name="T19" fmla="*/ 1878 h 169"/>
                </a:gdLst>
                <a:cxnLst>
                  <a:cxn ang="0">
                    <a:pos x="T1" y="T3"/>
                  </a:cxn>
                  <a:cxn ang="0">
                    <a:pos x="T5" y="T7"/>
                  </a:cxn>
                  <a:cxn ang="0">
                    <a:pos x="T9" y="T11"/>
                  </a:cxn>
                  <a:cxn ang="0">
                    <a:pos x="T13" y="T15"/>
                  </a:cxn>
                  <a:cxn ang="0">
                    <a:pos x="T17" y="T19"/>
                  </a:cxn>
                </a:cxnLst>
                <a:rect l="0" t="0" r="r" b="b"/>
                <a:pathLst>
                  <a:path w="161" h="169">
                    <a:moveTo>
                      <a:pt x="147" y="33"/>
                    </a:moveTo>
                    <a:lnTo>
                      <a:pt x="141" y="42"/>
                    </a:lnTo>
                    <a:lnTo>
                      <a:pt x="159" y="42"/>
                    </a:lnTo>
                    <a:lnTo>
                      <a:pt x="157" y="41"/>
                    </a:lnTo>
                    <a:lnTo>
                      <a:pt x="14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3" name="Group 842"/>
            <p:cNvGrpSpPr/>
            <p:nvPr/>
          </p:nvGrpSpPr>
          <p:grpSpPr>
            <a:xfrm>
              <a:off x="450" y="1845"/>
              <a:ext cx="168" cy="162"/>
              <a:chOff x="450" y="1845"/>
              <a:chExt cx="168" cy="162"/>
            </a:xfrm>
          </p:grpSpPr>
          <p:sp>
            <p:nvSpPr>
              <p:cNvPr id="2685" name="Freeform 843"/>
              <p:cNvSpPr/>
              <p:nvPr/>
            </p:nvSpPr>
            <p:spPr bwMode="auto">
              <a:xfrm>
                <a:off x="450" y="1845"/>
                <a:ext cx="168" cy="162"/>
              </a:xfrm>
              <a:custGeom>
                <a:gdLst>
                  <a:gd name="T0" fmla="+- 0 598 450"/>
                  <a:gd name="T1" fmla="*/ T0 w 168"/>
                  <a:gd name="T2" fmla="+- 0 1989 1845"/>
                  <a:gd name="T3" fmla="*/ 1989 h 162"/>
                  <a:gd name="T4" fmla="+- 0 589 450"/>
                  <a:gd name="T5" fmla="*/ T4 w 168"/>
                  <a:gd name="T6" fmla="+- 0 2000 1845"/>
                  <a:gd name="T7" fmla="*/ 2000 h 162"/>
                  <a:gd name="T8" fmla="+- 0 450 450"/>
                  <a:gd name="T9" fmla="*/ T8 w 168"/>
                  <a:gd name="T10" fmla="+- 0 2000 1845"/>
                  <a:gd name="T11" fmla="*/ 2000 h 162"/>
                  <a:gd name="T12" fmla="+- 0 457 450"/>
                  <a:gd name="T13" fmla="*/ T12 w 168"/>
                  <a:gd name="T14" fmla="+- 0 2007 1845"/>
                  <a:gd name="T15" fmla="*/ 2007 h 162"/>
                  <a:gd name="T16" fmla="+- 0 460 450"/>
                  <a:gd name="T17" fmla="*/ T16 w 168"/>
                  <a:gd name="T18" fmla="+- 0 2006 1845"/>
                  <a:gd name="T19" fmla="*/ 2006 h 162"/>
                  <a:gd name="T20" fmla="+- 0 465 450"/>
                  <a:gd name="T21" fmla="*/ T20 w 168"/>
                  <a:gd name="T22" fmla="+- 0 2005 1845"/>
                  <a:gd name="T23" fmla="*/ 2005 h 162"/>
                  <a:gd name="T24" fmla="+- 0 470 450"/>
                  <a:gd name="T25" fmla="*/ T24 w 168"/>
                  <a:gd name="T26" fmla="+- 0 2005 1845"/>
                  <a:gd name="T27" fmla="*/ 2005 h 162"/>
                  <a:gd name="T28" fmla="+- 0 612 450"/>
                  <a:gd name="T29" fmla="*/ T28 w 168"/>
                  <a:gd name="T30" fmla="+- 0 2005 1845"/>
                  <a:gd name="T31" fmla="*/ 2005 h 162"/>
                  <a:gd name="T32" fmla="+- 0 613 450"/>
                  <a:gd name="T33" fmla="*/ T32 w 168"/>
                  <a:gd name="T34" fmla="+- 0 2004 1845"/>
                  <a:gd name="T35" fmla="*/ 2004 h 162"/>
                  <a:gd name="T36" fmla="+- 0 613 450"/>
                  <a:gd name="T37" fmla="*/ T36 w 168"/>
                  <a:gd name="T38" fmla="+- 0 2003 1845"/>
                  <a:gd name="T39" fmla="*/ 2003 h 162"/>
                  <a:gd name="T40" fmla="+- 0 612 450"/>
                  <a:gd name="T41" fmla="*/ T40 w 168"/>
                  <a:gd name="T42" fmla="+- 0 2002 1845"/>
                  <a:gd name="T43" fmla="*/ 2002 h 162"/>
                  <a:gd name="T44" fmla="+- 0 611 450"/>
                  <a:gd name="T45" fmla="*/ T44 w 168"/>
                  <a:gd name="T46" fmla="+- 0 2001 1845"/>
                  <a:gd name="T47" fmla="*/ 2001 h 162"/>
                  <a:gd name="T48" fmla="+- 0 598 450"/>
                  <a:gd name="T49" fmla="*/ T48 w 168"/>
                  <a:gd name="T50" fmla="+- 0 1989 1845"/>
                  <a:gd name="T51" fmla="*/ 1989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8" h="162">
                    <a:moveTo>
                      <a:pt x="148" y="144"/>
                    </a:moveTo>
                    <a:lnTo>
                      <a:pt x="139" y="155"/>
                    </a:lnTo>
                    <a:lnTo>
                      <a:pt x="0" y="155"/>
                    </a:lnTo>
                    <a:lnTo>
                      <a:pt x="7" y="162"/>
                    </a:lnTo>
                    <a:lnTo>
                      <a:pt x="10" y="161"/>
                    </a:lnTo>
                    <a:lnTo>
                      <a:pt x="15" y="160"/>
                    </a:lnTo>
                    <a:lnTo>
                      <a:pt x="20" y="160"/>
                    </a:lnTo>
                    <a:lnTo>
                      <a:pt x="162" y="160"/>
                    </a:lnTo>
                    <a:lnTo>
                      <a:pt x="163" y="159"/>
                    </a:lnTo>
                    <a:lnTo>
                      <a:pt x="163" y="158"/>
                    </a:lnTo>
                    <a:lnTo>
                      <a:pt x="162" y="157"/>
                    </a:lnTo>
                    <a:lnTo>
                      <a:pt x="161" y="156"/>
                    </a:lnTo>
                    <a:lnTo>
                      <a:pt x="148" y="14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6" name="Freeform 844"/>
              <p:cNvSpPr/>
              <p:nvPr/>
            </p:nvSpPr>
            <p:spPr bwMode="auto">
              <a:xfrm>
                <a:off x="450" y="1845"/>
                <a:ext cx="168" cy="162"/>
              </a:xfrm>
              <a:custGeom>
                <a:gdLst>
                  <a:gd name="T0" fmla="+- 0 595 450"/>
                  <a:gd name="T1" fmla="*/ T0 w 168"/>
                  <a:gd name="T2" fmla="+- 0 1952 1845"/>
                  <a:gd name="T3" fmla="*/ 1952 h 162"/>
                  <a:gd name="T4" fmla="+- 0 490 450"/>
                  <a:gd name="T5" fmla="*/ T4 w 168"/>
                  <a:gd name="T6" fmla="+- 0 1952 1845"/>
                  <a:gd name="T7" fmla="*/ 1952 h 162"/>
                  <a:gd name="T8" fmla="+- 0 489 450"/>
                  <a:gd name="T9" fmla="*/ T8 w 168"/>
                  <a:gd name="T10" fmla="+- 0 1952 1845"/>
                  <a:gd name="T11" fmla="*/ 1952 h 162"/>
                  <a:gd name="T12" fmla="+- 0 525 450"/>
                  <a:gd name="T13" fmla="*/ T12 w 168"/>
                  <a:gd name="T14" fmla="+- 0 1952 1845"/>
                  <a:gd name="T15" fmla="*/ 1952 h 162"/>
                  <a:gd name="T16" fmla="+- 0 525 450"/>
                  <a:gd name="T17" fmla="*/ T16 w 168"/>
                  <a:gd name="T18" fmla="+- 0 2000 1845"/>
                  <a:gd name="T19" fmla="*/ 2000 h 162"/>
                  <a:gd name="T20" fmla="+- 0 536 450"/>
                  <a:gd name="T21" fmla="*/ T20 w 168"/>
                  <a:gd name="T22" fmla="+- 0 2000 1845"/>
                  <a:gd name="T23" fmla="*/ 2000 h 162"/>
                  <a:gd name="T24" fmla="+- 0 536 450"/>
                  <a:gd name="T25" fmla="*/ T24 w 168"/>
                  <a:gd name="T26" fmla="+- 0 1952 1845"/>
                  <a:gd name="T27" fmla="*/ 1952 h 162"/>
                  <a:gd name="T28" fmla="+- 0 595 450"/>
                  <a:gd name="T29" fmla="*/ T28 w 168"/>
                  <a:gd name="T30" fmla="+- 0 1952 1845"/>
                  <a:gd name="T31" fmla="*/ 1952 h 16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8" h="162">
                    <a:moveTo>
                      <a:pt x="145" y="107"/>
                    </a:moveTo>
                    <a:lnTo>
                      <a:pt x="40" y="107"/>
                    </a:lnTo>
                    <a:lnTo>
                      <a:pt x="39" y="107"/>
                    </a:lnTo>
                    <a:lnTo>
                      <a:pt x="75" y="107"/>
                    </a:lnTo>
                    <a:lnTo>
                      <a:pt x="75" y="155"/>
                    </a:lnTo>
                    <a:lnTo>
                      <a:pt x="86" y="155"/>
                    </a:lnTo>
                    <a:lnTo>
                      <a:pt x="86" y="107"/>
                    </a:lnTo>
                    <a:lnTo>
                      <a:pt x="145"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2" name="Freeform 845"/>
              <p:cNvSpPr/>
              <p:nvPr/>
            </p:nvSpPr>
            <p:spPr bwMode="auto">
              <a:xfrm>
                <a:off x="450" y="1845"/>
                <a:ext cx="168" cy="162"/>
              </a:xfrm>
              <a:custGeom>
                <a:gdLst>
                  <a:gd name="T0" fmla="+- 0 566 450"/>
                  <a:gd name="T1" fmla="*/ T0 w 168"/>
                  <a:gd name="T2" fmla="+- 0 1958 1845"/>
                  <a:gd name="T3" fmla="*/ 1958 h 162"/>
                  <a:gd name="T4" fmla="+- 0 563 450"/>
                  <a:gd name="T5" fmla="*/ T4 w 168"/>
                  <a:gd name="T6" fmla="+- 0 1969 1845"/>
                  <a:gd name="T7" fmla="*/ 1969 h 162"/>
                  <a:gd name="T8" fmla="+- 0 559 450"/>
                  <a:gd name="T9" fmla="*/ T8 w 168"/>
                  <a:gd name="T10" fmla="+- 0 1978 1845"/>
                  <a:gd name="T11" fmla="*/ 1978 h 162"/>
                  <a:gd name="T12" fmla="+- 0 550 450"/>
                  <a:gd name="T13" fmla="*/ T12 w 168"/>
                  <a:gd name="T14" fmla="+- 0 1995 1845"/>
                  <a:gd name="T15" fmla="*/ 1995 h 162"/>
                  <a:gd name="T16" fmla="+- 0 548 450"/>
                  <a:gd name="T17" fmla="*/ T16 w 168"/>
                  <a:gd name="T18" fmla="+- 0 1999 1845"/>
                  <a:gd name="T19" fmla="*/ 1999 h 162"/>
                  <a:gd name="T20" fmla="+- 0 548 450"/>
                  <a:gd name="T21" fmla="*/ T20 w 168"/>
                  <a:gd name="T22" fmla="+- 0 2000 1845"/>
                  <a:gd name="T23" fmla="*/ 2000 h 162"/>
                  <a:gd name="T24" fmla="+- 0 553 450"/>
                  <a:gd name="T25" fmla="*/ T24 w 168"/>
                  <a:gd name="T26" fmla="+- 0 2000 1845"/>
                  <a:gd name="T27" fmla="*/ 2000 h 162"/>
                  <a:gd name="T28" fmla="+- 0 554 450"/>
                  <a:gd name="T29" fmla="*/ T28 w 168"/>
                  <a:gd name="T30" fmla="+- 0 1998 1845"/>
                  <a:gd name="T31" fmla="*/ 1998 h 162"/>
                  <a:gd name="T32" fmla="+- 0 556 450"/>
                  <a:gd name="T33" fmla="*/ T32 w 168"/>
                  <a:gd name="T34" fmla="+- 0 1996 1845"/>
                  <a:gd name="T35" fmla="*/ 1996 h 162"/>
                  <a:gd name="T36" fmla="+- 0 574 450"/>
                  <a:gd name="T37" fmla="*/ T36 w 168"/>
                  <a:gd name="T38" fmla="+- 0 1971 1845"/>
                  <a:gd name="T39" fmla="*/ 1971 h 162"/>
                  <a:gd name="T40" fmla="+- 0 581 450"/>
                  <a:gd name="T41" fmla="*/ T40 w 168"/>
                  <a:gd name="T42" fmla="+- 0 1969 1845"/>
                  <a:gd name="T43" fmla="*/ 1969 h 162"/>
                  <a:gd name="T44" fmla="+- 0 582 450"/>
                  <a:gd name="T45" fmla="*/ T44 w 168"/>
                  <a:gd name="T46" fmla="+- 0 1968 1845"/>
                  <a:gd name="T47" fmla="*/ 1968 h 162"/>
                  <a:gd name="T48" fmla="+- 0 582 450"/>
                  <a:gd name="T49" fmla="*/ T48 w 168"/>
                  <a:gd name="T50" fmla="+- 0 1968 1845"/>
                  <a:gd name="T51" fmla="*/ 1968 h 162"/>
                  <a:gd name="T52" fmla="+- 0 581 450"/>
                  <a:gd name="T53" fmla="*/ T52 w 168"/>
                  <a:gd name="T54" fmla="+- 0 1967 1845"/>
                  <a:gd name="T55" fmla="*/ 1967 h 162"/>
                  <a:gd name="T56" fmla="+- 0 579 450"/>
                  <a:gd name="T57" fmla="*/ T56 w 168"/>
                  <a:gd name="T58" fmla="+- 0 1966 1845"/>
                  <a:gd name="T59" fmla="*/ 1966 h 162"/>
                  <a:gd name="T60" fmla="+- 0 566 450"/>
                  <a:gd name="T61" fmla="*/ T60 w 168"/>
                  <a:gd name="T62" fmla="+- 0 1958 1845"/>
                  <a:gd name="T63" fmla="*/ 1958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8" h="162">
                    <a:moveTo>
                      <a:pt x="116" y="113"/>
                    </a:moveTo>
                    <a:lnTo>
                      <a:pt x="113" y="124"/>
                    </a:lnTo>
                    <a:lnTo>
                      <a:pt x="109" y="133"/>
                    </a:lnTo>
                    <a:lnTo>
                      <a:pt x="100" y="150"/>
                    </a:lnTo>
                    <a:lnTo>
                      <a:pt x="98" y="154"/>
                    </a:lnTo>
                    <a:lnTo>
                      <a:pt x="98" y="155"/>
                    </a:lnTo>
                    <a:lnTo>
                      <a:pt x="103" y="155"/>
                    </a:lnTo>
                    <a:lnTo>
                      <a:pt x="104" y="153"/>
                    </a:lnTo>
                    <a:lnTo>
                      <a:pt x="106" y="151"/>
                    </a:lnTo>
                    <a:lnTo>
                      <a:pt x="124" y="126"/>
                    </a:lnTo>
                    <a:lnTo>
                      <a:pt x="131" y="124"/>
                    </a:lnTo>
                    <a:lnTo>
                      <a:pt x="132" y="123"/>
                    </a:lnTo>
                    <a:lnTo>
                      <a:pt x="131" y="122"/>
                    </a:lnTo>
                    <a:lnTo>
                      <a:pt x="129" y="121"/>
                    </a:lnTo>
                    <a:lnTo>
                      <a:pt x="116" y="11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3" name="Freeform 846"/>
              <p:cNvSpPr/>
              <p:nvPr/>
            </p:nvSpPr>
            <p:spPr bwMode="auto">
              <a:xfrm>
                <a:off x="450" y="1845"/>
                <a:ext cx="168" cy="162"/>
              </a:xfrm>
              <a:custGeom>
                <a:gdLst>
                  <a:gd name="T0" fmla="+- 0 486 450"/>
                  <a:gd name="T1" fmla="*/ T0 w 168"/>
                  <a:gd name="T2" fmla="+- 0 1960 1845"/>
                  <a:gd name="T3" fmla="*/ 1960 h 162"/>
                  <a:gd name="T4" fmla="+- 0 485 450"/>
                  <a:gd name="T5" fmla="*/ T4 w 168"/>
                  <a:gd name="T6" fmla="+- 0 1961 1845"/>
                  <a:gd name="T7" fmla="*/ 1961 h 162"/>
                  <a:gd name="T8" fmla="+- 0 488 450"/>
                  <a:gd name="T9" fmla="*/ T8 w 168"/>
                  <a:gd name="T10" fmla="+- 0 1966 1845"/>
                  <a:gd name="T11" fmla="*/ 1966 h 162"/>
                  <a:gd name="T12" fmla="+- 0 491 450"/>
                  <a:gd name="T13" fmla="*/ T12 w 168"/>
                  <a:gd name="T14" fmla="+- 0 1970 1845"/>
                  <a:gd name="T15" fmla="*/ 1970 h 162"/>
                  <a:gd name="T16" fmla="+- 0 496 450"/>
                  <a:gd name="T17" fmla="*/ T16 w 168"/>
                  <a:gd name="T18" fmla="+- 0 1988 1845"/>
                  <a:gd name="T19" fmla="*/ 1988 h 162"/>
                  <a:gd name="T20" fmla="+- 0 497 450"/>
                  <a:gd name="T21" fmla="*/ T20 w 168"/>
                  <a:gd name="T22" fmla="+- 0 1990 1845"/>
                  <a:gd name="T23" fmla="*/ 1990 h 162"/>
                  <a:gd name="T24" fmla="+- 0 497 450"/>
                  <a:gd name="T25" fmla="*/ T24 w 168"/>
                  <a:gd name="T26" fmla="+- 0 1991 1845"/>
                  <a:gd name="T27" fmla="*/ 1991 h 162"/>
                  <a:gd name="T28" fmla="+- 0 498 450"/>
                  <a:gd name="T29" fmla="*/ T28 w 168"/>
                  <a:gd name="T30" fmla="+- 0 1993 1845"/>
                  <a:gd name="T31" fmla="*/ 1993 h 162"/>
                  <a:gd name="T32" fmla="+- 0 499 450"/>
                  <a:gd name="T33" fmla="*/ T32 w 168"/>
                  <a:gd name="T34" fmla="+- 0 1994 1845"/>
                  <a:gd name="T35" fmla="*/ 1994 h 162"/>
                  <a:gd name="T36" fmla="+- 0 500 450"/>
                  <a:gd name="T37" fmla="*/ T36 w 168"/>
                  <a:gd name="T38" fmla="+- 0 1994 1845"/>
                  <a:gd name="T39" fmla="*/ 1994 h 162"/>
                  <a:gd name="T40" fmla="+- 0 501 450"/>
                  <a:gd name="T41" fmla="*/ T40 w 168"/>
                  <a:gd name="T42" fmla="+- 0 1994 1845"/>
                  <a:gd name="T43" fmla="*/ 1994 h 162"/>
                  <a:gd name="T44" fmla="+- 0 503 450"/>
                  <a:gd name="T45" fmla="*/ T44 w 168"/>
                  <a:gd name="T46" fmla="+- 0 1993 1845"/>
                  <a:gd name="T47" fmla="*/ 1993 h 162"/>
                  <a:gd name="T48" fmla="+- 0 504 450"/>
                  <a:gd name="T49" fmla="*/ T48 w 168"/>
                  <a:gd name="T50" fmla="+- 0 1992 1845"/>
                  <a:gd name="T51" fmla="*/ 1992 h 162"/>
                  <a:gd name="T52" fmla="+- 0 506 450"/>
                  <a:gd name="T53" fmla="*/ T52 w 168"/>
                  <a:gd name="T54" fmla="+- 0 1990 1845"/>
                  <a:gd name="T55" fmla="*/ 1990 h 162"/>
                  <a:gd name="T56" fmla="+- 0 507 450"/>
                  <a:gd name="T57" fmla="*/ T56 w 168"/>
                  <a:gd name="T58" fmla="+- 0 1989 1845"/>
                  <a:gd name="T59" fmla="*/ 1989 h 162"/>
                  <a:gd name="T60" fmla="+- 0 508 450"/>
                  <a:gd name="T61" fmla="*/ T60 w 168"/>
                  <a:gd name="T62" fmla="+- 0 1985 1845"/>
                  <a:gd name="T63" fmla="*/ 1985 h 162"/>
                  <a:gd name="T64" fmla="+- 0 508 450"/>
                  <a:gd name="T65" fmla="*/ T64 w 168"/>
                  <a:gd name="T66" fmla="+- 0 1982 1845"/>
                  <a:gd name="T67" fmla="*/ 1982 h 162"/>
                  <a:gd name="T68" fmla="+- 0 506 450"/>
                  <a:gd name="T69" fmla="*/ T68 w 168"/>
                  <a:gd name="T70" fmla="+- 0 1975 1845"/>
                  <a:gd name="T71" fmla="*/ 1975 h 162"/>
                  <a:gd name="T72" fmla="+- 0 499 450"/>
                  <a:gd name="T73" fmla="*/ T72 w 168"/>
                  <a:gd name="T74" fmla="+- 0 1968 1845"/>
                  <a:gd name="T75" fmla="*/ 1968 h 162"/>
                  <a:gd name="T76" fmla="+- 0 486 450"/>
                  <a:gd name="T77" fmla="*/ T76 w 168"/>
                  <a:gd name="T78" fmla="+- 0 1960 1845"/>
                  <a:gd name="T79" fmla="*/ 1960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8" h="162">
                    <a:moveTo>
                      <a:pt x="36" y="115"/>
                    </a:moveTo>
                    <a:lnTo>
                      <a:pt x="35" y="116"/>
                    </a:lnTo>
                    <a:lnTo>
                      <a:pt x="38" y="121"/>
                    </a:lnTo>
                    <a:lnTo>
                      <a:pt x="41" y="125"/>
                    </a:lnTo>
                    <a:lnTo>
                      <a:pt x="46" y="143"/>
                    </a:lnTo>
                    <a:lnTo>
                      <a:pt x="47" y="145"/>
                    </a:lnTo>
                    <a:lnTo>
                      <a:pt x="47" y="146"/>
                    </a:lnTo>
                    <a:lnTo>
                      <a:pt x="48" y="148"/>
                    </a:lnTo>
                    <a:lnTo>
                      <a:pt x="49" y="149"/>
                    </a:lnTo>
                    <a:lnTo>
                      <a:pt x="50" y="149"/>
                    </a:lnTo>
                    <a:lnTo>
                      <a:pt x="51" y="149"/>
                    </a:lnTo>
                    <a:lnTo>
                      <a:pt x="53" y="148"/>
                    </a:lnTo>
                    <a:lnTo>
                      <a:pt x="54" y="147"/>
                    </a:lnTo>
                    <a:lnTo>
                      <a:pt x="56" y="145"/>
                    </a:lnTo>
                    <a:lnTo>
                      <a:pt x="57" y="144"/>
                    </a:lnTo>
                    <a:lnTo>
                      <a:pt x="58" y="140"/>
                    </a:lnTo>
                    <a:lnTo>
                      <a:pt x="58" y="137"/>
                    </a:lnTo>
                    <a:lnTo>
                      <a:pt x="56" y="130"/>
                    </a:lnTo>
                    <a:lnTo>
                      <a:pt x="49" y="123"/>
                    </a:lnTo>
                    <a:lnTo>
                      <a:pt x="36" y="11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4" name="Freeform 847"/>
              <p:cNvSpPr/>
              <p:nvPr/>
            </p:nvSpPr>
            <p:spPr bwMode="auto">
              <a:xfrm>
                <a:off x="450" y="1845"/>
                <a:ext cx="168" cy="162"/>
              </a:xfrm>
              <a:custGeom>
                <a:gdLst>
                  <a:gd name="T0" fmla="+- 0 582 450"/>
                  <a:gd name="T1" fmla="*/ T0 w 168"/>
                  <a:gd name="T2" fmla="+- 0 1937 1845"/>
                  <a:gd name="T3" fmla="*/ 1937 h 162"/>
                  <a:gd name="T4" fmla="+- 0 573 450"/>
                  <a:gd name="T5" fmla="*/ T4 w 168"/>
                  <a:gd name="T6" fmla="+- 0 1947 1845"/>
                  <a:gd name="T7" fmla="*/ 1947 h 162"/>
                  <a:gd name="T8" fmla="+- 0 467 450"/>
                  <a:gd name="T9" fmla="*/ T8 w 168"/>
                  <a:gd name="T10" fmla="+- 0 1947 1845"/>
                  <a:gd name="T11" fmla="*/ 1947 h 162"/>
                  <a:gd name="T12" fmla="+- 0 471 450"/>
                  <a:gd name="T13" fmla="*/ T12 w 168"/>
                  <a:gd name="T14" fmla="+- 0 1952 1845"/>
                  <a:gd name="T15" fmla="*/ 1952 h 162"/>
                  <a:gd name="T16" fmla="+- 0 474 450"/>
                  <a:gd name="T17" fmla="*/ T16 w 168"/>
                  <a:gd name="T18" fmla="+- 0 1955 1845"/>
                  <a:gd name="T19" fmla="*/ 1955 h 162"/>
                  <a:gd name="T20" fmla="+- 0 478 450"/>
                  <a:gd name="T21" fmla="*/ T20 w 168"/>
                  <a:gd name="T22" fmla="+- 0 1953 1845"/>
                  <a:gd name="T23" fmla="*/ 1953 h 162"/>
                  <a:gd name="T24" fmla="+- 0 482 450"/>
                  <a:gd name="T25" fmla="*/ T24 w 168"/>
                  <a:gd name="T26" fmla="+- 0 1953 1845"/>
                  <a:gd name="T27" fmla="*/ 1953 h 162"/>
                  <a:gd name="T28" fmla="+- 0 489 450"/>
                  <a:gd name="T29" fmla="*/ T28 w 168"/>
                  <a:gd name="T30" fmla="+- 0 1952 1845"/>
                  <a:gd name="T31" fmla="*/ 1952 h 162"/>
                  <a:gd name="T32" fmla="+- 0 490 450"/>
                  <a:gd name="T33" fmla="*/ T32 w 168"/>
                  <a:gd name="T34" fmla="+- 0 1952 1845"/>
                  <a:gd name="T35" fmla="*/ 1952 h 162"/>
                  <a:gd name="T36" fmla="+- 0 595 450"/>
                  <a:gd name="T37" fmla="*/ T36 w 168"/>
                  <a:gd name="T38" fmla="+- 0 1952 1845"/>
                  <a:gd name="T39" fmla="*/ 1952 h 162"/>
                  <a:gd name="T40" fmla="+- 0 596 450"/>
                  <a:gd name="T41" fmla="*/ T40 w 168"/>
                  <a:gd name="T42" fmla="+- 0 1951 1845"/>
                  <a:gd name="T43" fmla="*/ 1951 h 162"/>
                  <a:gd name="T44" fmla="+- 0 595 450"/>
                  <a:gd name="T45" fmla="*/ T44 w 168"/>
                  <a:gd name="T46" fmla="+- 0 1950 1845"/>
                  <a:gd name="T47" fmla="*/ 1950 h 162"/>
                  <a:gd name="T48" fmla="+- 0 594 450"/>
                  <a:gd name="T49" fmla="*/ T48 w 168"/>
                  <a:gd name="T50" fmla="+- 0 1949 1845"/>
                  <a:gd name="T51" fmla="*/ 1949 h 162"/>
                  <a:gd name="T52" fmla="+- 0 582 450"/>
                  <a:gd name="T53" fmla="*/ T52 w 168"/>
                  <a:gd name="T54" fmla="+- 0 1937 1845"/>
                  <a:gd name="T55" fmla="*/ 1937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8" h="162">
                    <a:moveTo>
                      <a:pt x="132" y="92"/>
                    </a:moveTo>
                    <a:lnTo>
                      <a:pt x="123" y="102"/>
                    </a:lnTo>
                    <a:lnTo>
                      <a:pt x="17" y="102"/>
                    </a:lnTo>
                    <a:lnTo>
                      <a:pt x="21" y="107"/>
                    </a:lnTo>
                    <a:lnTo>
                      <a:pt x="24" y="110"/>
                    </a:lnTo>
                    <a:lnTo>
                      <a:pt x="28" y="108"/>
                    </a:lnTo>
                    <a:lnTo>
                      <a:pt x="32" y="108"/>
                    </a:lnTo>
                    <a:lnTo>
                      <a:pt x="39" y="107"/>
                    </a:lnTo>
                    <a:lnTo>
                      <a:pt x="40" y="107"/>
                    </a:lnTo>
                    <a:lnTo>
                      <a:pt x="145" y="107"/>
                    </a:lnTo>
                    <a:lnTo>
                      <a:pt x="146" y="106"/>
                    </a:lnTo>
                    <a:lnTo>
                      <a:pt x="145" y="105"/>
                    </a:lnTo>
                    <a:lnTo>
                      <a:pt x="144" y="104"/>
                    </a:lnTo>
                    <a:lnTo>
                      <a:pt x="132"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5" name="Freeform 848"/>
              <p:cNvSpPr/>
              <p:nvPr/>
            </p:nvSpPr>
            <p:spPr bwMode="auto">
              <a:xfrm>
                <a:off x="450" y="1845"/>
                <a:ext cx="168" cy="162"/>
              </a:xfrm>
              <a:custGeom>
                <a:gdLst>
                  <a:gd name="T0" fmla="+- 0 536 450"/>
                  <a:gd name="T1" fmla="*/ T0 w 168"/>
                  <a:gd name="T2" fmla="+- 0 1919 1845"/>
                  <a:gd name="T3" fmla="*/ 1919 h 162"/>
                  <a:gd name="T4" fmla="+- 0 525 450"/>
                  <a:gd name="T5" fmla="*/ T4 w 168"/>
                  <a:gd name="T6" fmla="+- 0 1919 1845"/>
                  <a:gd name="T7" fmla="*/ 1919 h 162"/>
                  <a:gd name="T8" fmla="+- 0 525 450"/>
                  <a:gd name="T9" fmla="*/ T8 w 168"/>
                  <a:gd name="T10" fmla="+- 0 1947 1845"/>
                  <a:gd name="T11" fmla="*/ 1947 h 162"/>
                  <a:gd name="T12" fmla="+- 0 536 450"/>
                  <a:gd name="T13" fmla="*/ T12 w 168"/>
                  <a:gd name="T14" fmla="+- 0 1947 1845"/>
                  <a:gd name="T15" fmla="*/ 1947 h 162"/>
                  <a:gd name="T16" fmla="+- 0 536 450"/>
                  <a:gd name="T17" fmla="*/ T16 w 168"/>
                  <a:gd name="T18" fmla="+- 0 1919 1845"/>
                  <a:gd name="T19" fmla="*/ 1919 h 162"/>
                </a:gdLst>
                <a:cxnLst>
                  <a:cxn ang="0">
                    <a:pos x="T1" y="T3"/>
                  </a:cxn>
                  <a:cxn ang="0">
                    <a:pos x="T5" y="T7"/>
                  </a:cxn>
                  <a:cxn ang="0">
                    <a:pos x="T9" y="T11"/>
                  </a:cxn>
                  <a:cxn ang="0">
                    <a:pos x="T13" y="T15"/>
                  </a:cxn>
                  <a:cxn ang="0">
                    <a:pos x="T17" y="T19"/>
                  </a:cxn>
                </a:cxnLst>
                <a:rect l="0" t="0" r="r" b="b"/>
                <a:pathLst>
                  <a:path w="168" h="162">
                    <a:moveTo>
                      <a:pt x="86" y="74"/>
                    </a:moveTo>
                    <a:lnTo>
                      <a:pt x="75" y="74"/>
                    </a:lnTo>
                    <a:lnTo>
                      <a:pt x="75" y="102"/>
                    </a:lnTo>
                    <a:lnTo>
                      <a:pt x="86" y="102"/>
                    </a:lnTo>
                    <a:lnTo>
                      <a:pt x="86"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6" name="Freeform 849"/>
              <p:cNvSpPr/>
              <p:nvPr/>
            </p:nvSpPr>
            <p:spPr bwMode="auto">
              <a:xfrm>
                <a:off x="450" y="1845"/>
                <a:ext cx="168" cy="162"/>
              </a:xfrm>
              <a:custGeom>
                <a:gdLst>
                  <a:gd name="T0" fmla="+- 0 524 450"/>
                  <a:gd name="T1" fmla="*/ T0 w 168"/>
                  <a:gd name="T2" fmla="+- 0 1845 1845"/>
                  <a:gd name="T3" fmla="*/ 1845 h 162"/>
                  <a:gd name="T4" fmla="+- 0 492 450"/>
                  <a:gd name="T5" fmla="*/ T4 w 168"/>
                  <a:gd name="T6" fmla="+- 0 1897 1845"/>
                  <a:gd name="T7" fmla="*/ 1897 h 162"/>
                  <a:gd name="T8" fmla="+- 0 450 450"/>
                  <a:gd name="T9" fmla="*/ T8 w 168"/>
                  <a:gd name="T10" fmla="+- 0 1933 1845"/>
                  <a:gd name="T11" fmla="*/ 1933 h 162"/>
                  <a:gd name="T12" fmla="+- 0 463 450"/>
                  <a:gd name="T13" fmla="*/ T12 w 168"/>
                  <a:gd name="T14" fmla="+- 0 1928 1845"/>
                  <a:gd name="T15" fmla="*/ 1928 h 162"/>
                  <a:gd name="T16" fmla="+- 0 516 450"/>
                  <a:gd name="T17" fmla="*/ T16 w 168"/>
                  <a:gd name="T18" fmla="+- 0 1882 1845"/>
                  <a:gd name="T19" fmla="*/ 1882 h 162"/>
                  <a:gd name="T20" fmla="+- 0 522 450"/>
                  <a:gd name="T21" fmla="*/ T20 w 168"/>
                  <a:gd name="T22" fmla="+- 0 1874 1845"/>
                  <a:gd name="T23" fmla="*/ 1874 h 162"/>
                  <a:gd name="T24" fmla="+- 0 528 450"/>
                  <a:gd name="T25" fmla="*/ T24 w 168"/>
                  <a:gd name="T26" fmla="+- 0 1867 1845"/>
                  <a:gd name="T27" fmla="*/ 1867 h 162"/>
                  <a:gd name="T28" fmla="+- 0 533 450"/>
                  <a:gd name="T29" fmla="*/ T28 w 168"/>
                  <a:gd name="T30" fmla="+- 0 1859 1845"/>
                  <a:gd name="T31" fmla="*/ 1859 h 162"/>
                  <a:gd name="T32" fmla="+- 0 537 450"/>
                  <a:gd name="T33" fmla="*/ T32 w 168"/>
                  <a:gd name="T34" fmla="+- 0 1859 1845"/>
                  <a:gd name="T35" fmla="*/ 1859 h 162"/>
                  <a:gd name="T36" fmla="+- 0 536 450"/>
                  <a:gd name="T37" fmla="*/ T36 w 168"/>
                  <a:gd name="T38" fmla="+- 0 1857 1845"/>
                  <a:gd name="T39" fmla="*/ 1857 h 162"/>
                  <a:gd name="T40" fmla="+- 0 541 450"/>
                  <a:gd name="T41" fmla="*/ T40 w 168"/>
                  <a:gd name="T42" fmla="+- 0 1855 1845"/>
                  <a:gd name="T43" fmla="*/ 1855 h 162"/>
                  <a:gd name="T44" fmla="+- 0 541 450"/>
                  <a:gd name="T45" fmla="*/ T44 w 168"/>
                  <a:gd name="T46" fmla="+- 0 1855 1845"/>
                  <a:gd name="T47" fmla="*/ 1855 h 162"/>
                  <a:gd name="T48" fmla="+- 0 542 450"/>
                  <a:gd name="T49" fmla="*/ T48 w 168"/>
                  <a:gd name="T50" fmla="+- 0 1854 1845"/>
                  <a:gd name="T51" fmla="*/ 1854 h 162"/>
                  <a:gd name="T52" fmla="+- 0 541 450"/>
                  <a:gd name="T53" fmla="*/ T52 w 168"/>
                  <a:gd name="T54" fmla="+- 0 1854 1845"/>
                  <a:gd name="T55" fmla="*/ 1854 h 162"/>
                  <a:gd name="T56" fmla="+- 0 540 450"/>
                  <a:gd name="T57" fmla="*/ T56 w 168"/>
                  <a:gd name="T58" fmla="+- 0 1853 1845"/>
                  <a:gd name="T59" fmla="*/ 1853 h 162"/>
                  <a:gd name="T60" fmla="+- 0 524 450"/>
                  <a:gd name="T61" fmla="*/ T60 w 168"/>
                  <a:gd name="T62" fmla="+- 0 1845 1845"/>
                  <a:gd name="T63" fmla="*/ 1845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8" h="162">
                    <a:moveTo>
                      <a:pt x="74" y="0"/>
                    </a:moveTo>
                    <a:lnTo>
                      <a:pt x="42" y="52"/>
                    </a:lnTo>
                    <a:lnTo>
                      <a:pt x="0" y="88"/>
                    </a:lnTo>
                    <a:lnTo>
                      <a:pt x="13" y="83"/>
                    </a:lnTo>
                    <a:lnTo>
                      <a:pt x="66" y="37"/>
                    </a:lnTo>
                    <a:lnTo>
                      <a:pt x="72" y="29"/>
                    </a:lnTo>
                    <a:lnTo>
                      <a:pt x="78" y="22"/>
                    </a:lnTo>
                    <a:lnTo>
                      <a:pt x="83" y="14"/>
                    </a:lnTo>
                    <a:lnTo>
                      <a:pt x="87" y="14"/>
                    </a:lnTo>
                    <a:lnTo>
                      <a:pt x="86" y="12"/>
                    </a:lnTo>
                    <a:lnTo>
                      <a:pt x="91" y="10"/>
                    </a:lnTo>
                    <a:lnTo>
                      <a:pt x="92" y="9"/>
                    </a:lnTo>
                    <a:lnTo>
                      <a:pt x="91" y="9"/>
                    </a:lnTo>
                    <a:lnTo>
                      <a:pt x="90" y="8"/>
                    </a:lnTo>
                    <a:lnTo>
                      <a:pt x="7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7" name="Freeform 850"/>
              <p:cNvSpPr/>
              <p:nvPr/>
            </p:nvSpPr>
            <p:spPr bwMode="auto">
              <a:xfrm>
                <a:off x="450" y="1845"/>
                <a:ext cx="168" cy="162"/>
              </a:xfrm>
              <a:custGeom>
                <a:gdLst>
                  <a:gd name="T0" fmla="+- 0 560 450"/>
                  <a:gd name="T1" fmla="*/ T0 w 168"/>
                  <a:gd name="T2" fmla="+- 0 1904 1845"/>
                  <a:gd name="T3" fmla="*/ 1904 h 162"/>
                  <a:gd name="T4" fmla="+- 0 552 450"/>
                  <a:gd name="T5" fmla="*/ T4 w 168"/>
                  <a:gd name="T6" fmla="+- 0 1915 1845"/>
                  <a:gd name="T7" fmla="*/ 1915 h 162"/>
                  <a:gd name="T8" fmla="+- 0 488 450"/>
                  <a:gd name="T9" fmla="*/ T8 w 168"/>
                  <a:gd name="T10" fmla="+- 0 1915 1845"/>
                  <a:gd name="T11" fmla="*/ 1915 h 162"/>
                  <a:gd name="T12" fmla="+- 0 495 450"/>
                  <a:gd name="T13" fmla="*/ T12 w 168"/>
                  <a:gd name="T14" fmla="+- 0 1923 1845"/>
                  <a:gd name="T15" fmla="*/ 1923 h 162"/>
                  <a:gd name="T16" fmla="+- 0 499 450"/>
                  <a:gd name="T17" fmla="*/ T16 w 168"/>
                  <a:gd name="T18" fmla="+- 0 1921 1845"/>
                  <a:gd name="T19" fmla="*/ 1921 h 162"/>
                  <a:gd name="T20" fmla="+- 0 503 450"/>
                  <a:gd name="T21" fmla="*/ T20 w 168"/>
                  <a:gd name="T22" fmla="+- 0 1920 1845"/>
                  <a:gd name="T23" fmla="*/ 1920 h 162"/>
                  <a:gd name="T24" fmla="+- 0 508 450"/>
                  <a:gd name="T25" fmla="*/ T24 w 168"/>
                  <a:gd name="T26" fmla="+- 0 1919 1845"/>
                  <a:gd name="T27" fmla="*/ 1919 h 162"/>
                  <a:gd name="T28" fmla="+- 0 536 450"/>
                  <a:gd name="T29" fmla="*/ T28 w 168"/>
                  <a:gd name="T30" fmla="+- 0 1919 1845"/>
                  <a:gd name="T31" fmla="*/ 1919 h 162"/>
                  <a:gd name="T32" fmla="+- 0 572 450"/>
                  <a:gd name="T33" fmla="*/ T32 w 168"/>
                  <a:gd name="T34" fmla="+- 0 1919 1845"/>
                  <a:gd name="T35" fmla="*/ 1919 h 162"/>
                  <a:gd name="T36" fmla="+- 0 572 450"/>
                  <a:gd name="T37" fmla="*/ T36 w 168"/>
                  <a:gd name="T38" fmla="+- 0 1919 1845"/>
                  <a:gd name="T39" fmla="*/ 1919 h 162"/>
                  <a:gd name="T40" fmla="+- 0 572 450"/>
                  <a:gd name="T41" fmla="*/ T40 w 168"/>
                  <a:gd name="T42" fmla="+- 0 1918 1845"/>
                  <a:gd name="T43" fmla="*/ 1918 h 162"/>
                  <a:gd name="T44" fmla="+- 0 572 450"/>
                  <a:gd name="T45" fmla="*/ T44 w 168"/>
                  <a:gd name="T46" fmla="+- 0 1918 1845"/>
                  <a:gd name="T47" fmla="*/ 1918 h 162"/>
                  <a:gd name="T48" fmla="+- 0 571 450"/>
                  <a:gd name="T49" fmla="*/ T48 w 168"/>
                  <a:gd name="T50" fmla="+- 0 1916 1845"/>
                  <a:gd name="T51" fmla="*/ 1916 h 162"/>
                  <a:gd name="T52" fmla="+- 0 560 450"/>
                  <a:gd name="T53" fmla="*/ T52 w 168"/>
                  <a:gd name="T54" fmla="+- 0 1904 1845"/>
                  <a:gd name="T55" fmla="*/ 1904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8" h="162">
                    <a:moveTo>
                      <a:pt x="110" y="59"/>
                    </a:moveTo>
                    <a:lnTo>
                      <a:pt x="102" y="70"/>
                    </a:lnTo>
                    <a:lnTo>
                      <a:pt x="38" y="70"/>
                    </a:lnTo>
                    <a:lnTo>
                      <a:pt x="45" y="78"/>
                    </a:lnTo>
                    <a:lnTo>
                      <a:pt x="49" y="76"/>
                    </a:lnTo>
                    <a:lnTo>
                      <a:pt x="53" y="75"/>
                    </a:lnTo>
                    <a:lnTo>
                      <a:pt x="58" y="74"/>
                    </a:lnTo>
                    <a:lnTo>
                      <a:pt x="86" y="74"/>
                    </a:lnTo>
                    <a:lnTo>
                      <a:pt x="122" y="74"/>
                    </a:lnTo>
                    <a:lnTo>
                      <a:pt x="122" y="73"/>
                    </a:lnTo>
                    <a:lnTo>
                      <a:pt x="121" y="71"/>
                    </a:lnTo>
                    <a:lnTo>
                      <a:pt x="110"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18" name="Freeform 851"/>
              <p:cNvSpPr/>
              <p:nvPr/>
            </p:nvSpPr>
            <p:spPr bwMode="auto">
              <a:xfrm>
                <a:off x="450" y="1845"/>
                <a:ext cx="168" cy="162"/>
              </a:xfrm>
              <a:custGeom>
                <a:gdLst>
                  <a:gd name="T0" fmla="+- 0 537 450"/>
                  <a:gd name="T1" fmla="*/ T0 w 168"/>
                  <a:gd name="T2" fmla="+- 0 1859 1845"/>
                  <a:gd name="T3" fmla="*/ 1859 h 162"/>
                  <a:gd name="T4" fmla="+- 0 533 450"/>
                  <a:gd name="T5" fmla="*/ T4 w 168"/>
                  <a:gd name="T6" fmla="+- 0 1859 1845"/>
                  <a:gd name="T7" fmla="*/ 1859 h 162"/>
                  <a:gd name="T8" fmla="+- 0 539 450"/>
                  <a:gd name="T9" fmla="*/ T8 w 168"/>
                  <a:gd name="T10" fmla="+- 0 1871 1845"/>
                  <a:gd name="T11" fmla="*/ 1871 h 162"/>
                  <a:gd name="T12" fmla="+- 0 584 450"/>
                  <a:gd name="T13" fmla="*/ T12 w 168"/>
                  <a:gd name="T14" fmla="+- 0 1915 1845"/>
                  <a:gd name="T15" fmla="*/ 1915 h 162"/>
                  <a:gd name="T16" fmla="+- 0 598 450"/>
                  <a:gd name="T17" fmla="*/ T16 w 168"/>
                  <a:gd name="T18" fmla="+- 0 1923 1845"/>
                  <a:gd name="T19" fmla="*/ 1923 h 162"/>
                  <a:gd name="T20" fmla="+- 0 601 450"/>
                  <a:gd name="T21" fmla="*/ T20 w 168"/>
                  <a:gd name="T22" fmla="+- 0 1919 1845"/>
                  <a:gd name="T23" fmla="*/ 1919 h 162"/>
                  <a:gd name="T24" fmla="+- 0 603 450"/>
                  <a:gd name="T25" fmla="*/ T24 w 168"/>
                  <a:gd name="T26" fmla="+- 0 1915 1845"/>
                  <a:gd name="T27" fmla="*/ 1915 h 162"/>
                  <a:gd name="T28" fmla="+- 0 608 450"/>
                  <a:gd name="T29" fmla="*/ T28 w 168"/>
                  <a:gd name="T30" fmla="+- 0 1914 1845"/>
                  <a:gd name="T31" fmla="*/ 1914 h 162"/>
                  <a:gd name="T32" fmla="+- 0 617 450"/>
                  <a:gd name="T33" fmla="*/ T32 w 168"/>
                  <a:gd name="T34" fmla="+- 0 1913 1845"/>
                  <a:gd name="T35" fmla="*/ 1913 h 162"/>
                  <a:gd name="T36" fmla="+- 0 615 450"/>
                  <a:gd name="T37" fmla="*/ T36 w 168"/>
                  <a:gd name="T38" fmla="+- 0 1910 1845"/>
                  <a:gd name="T39" fmla="*/ 1910 h 162"/>
                  <a:gd name="T40" fmla="+- 0 596 450"/>
                  <a:gd name="T41" fmla="*/ T40 w 168"/>
                  <a:gd name="T42" fmla="+- 0 1906 1845"/>
                  <a:gd name="T43" fmla="*/ 1906 h 162"/>
                  <a:gd name="T44" fmla="+- 0 577 450"/>
                  <a:gd name="T45" fmla="*/ T44 w 168"/>
                  <a:gd name="T46" fmla="+- 0 1897 1845"/>
                  <a:gd name="T47" fmla="*/ 1897 h 162"/>
                  <a:gd name="T48" fmla="+- 0 564 450"/>
                  <a:gd name="T49" fmla="*/ T48 w 168"/>
                  <a:gd name="T50" fmla="+- 0 1889 1845"/>
                  <a:gd name="T51" fmla="*/ 1889 h 162"/>
                  <a:gd name="T52" fmla="+- 0 555 450"/>
                  <a:gd name="T53" fmla="*/ T52 w 168"/>
                  <a:gd name="T54" fmla="+- 0 1882 1845"/>
                  <a:gd name="T55" fmla="*/ 1882 h 162"/>
                  <a:gd name="T56" fmla="+- 0 550 450"/>
                  <a:gd name="T57" fmla="*/ T56 w 168"/>
                  <a:gd name="T58" fmla="+- 0 1876 1845"/>
                  <a:gd name="T59" fmla="*/ 1876 h 162"/>
                  <a:gd name="T60" fmla="+- 0 544 450"/>
                  <a:gd name="T61" fmla="*/ T60 w 168"/>
                  <a:gd name="T62" fmla="+- 0 1869 1845"/>
                  <a:gd name="T63" fmla="*/ 1869 h 162"/>
                  <a:gd name="T64" fmla="+- 0 540 450"/>
                  <a:gd name="T65" fmla="*/ T64 w 168"/>
                  <a:gd name="T66" fmla="+- 0 1863 1845"/>
                  <a:gd name="T67" fmla="*/ 1863 h 162"/>
                  <a:gd name="T68" fmla="+- 0 537 450"/>
                  <a:gd name="T69" fmla="*/ T68 w 168"/>
                  <a:gd name="T70" fmla="+- 0 1859 1845"/>
                  <a:gd name="T71" fmla="*/ 1859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8" h="162">
                    <a:moveTo>
                      <a:pt x="87" y="14"/>
                    </a:moveTo>
                    <a:lnTo>
                      <a:pt x="83" y="14"/>
                    </a:lnTo>
                    <a:lnTo>
                      <a:pt x="89" y="26"/>
                    </a:lnTo>
                    <a:lnTo>
                      <a:pt x="134" y="70"/>
                    </a:lnTo>
                    <a:lnTo>
                      <a:pt x="148" y="78"/>
                    </a:lnTo>
                    <a:lnTo>
                      <a:pt x="151" y="74"/>
                    </a:lnTo>
                    <a:lnTo>
                      <a:pt x="153" y="70"/>
                    </a:lnTo>
                    <a:lnTo>
                      <a:pt x="158" y="69"/>
                    </a:lnTo>
                    <a:lnTo>
                      <a:pt x="167" y="68"/>
                    </a:lnTo>
                    <a:lnTo>
                      <a:pt x="165" y="65"/>
                    </a:lnTo>
                    <a:lnTo>
                      <a:pt x="146" y="61"/>
                    </a:lnTo>
                    <a:lnTo>
                      <a:pt x="127" y="52"/>
                    </a:lnTo>
                    <a:lnTo>
                      <a:pt x="114" y="44"/>
                    </a:lnTo>
                    <a:lnTo>
                      <a:pt x="105" y="37"/>
                    </a:lnTo>
                    <a:lnTo>
                      <a:pt x="100" y="31"/>
                    </a:lnTo>
                    <a:lnTo>
                      <a:pt x="94" y="24"/>
                    </a:lnTo>
                    <a:lnTo>
                      <a:pt x="90" y="18"/>
                    </a:lnTo>
                    <a:lnTo>
                      <a:pt x="87"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4" name="Group 852"/>
            <p:cNvGrpSpPr/>
            <p:nvPr/>
          </p:nvGrpSpPr>
          <p:grpSpPr>
            <a:xfrm>
              <a:off x="92" y="1429"/>
              <a:ext cx="161" cy="167"/>
              <a:chOff x="92" y="1429"/>
              <a:chExt cx="161" cy="167"/>
            </a:xfrm>
          </p:grpSpPr>
          <p:sp>
            <p:nvSpPr>
              <p:cNvPr id="2675" name="Freeform 853"/>
              <p:cNvSpPr/>
              <p:nvPr/>
            </p:nvSpPr>
            <p:spPr bwMode="auto">
              <a:xfrm>
                <a:off x="92" y="1429"/>
                <a:ext cx="161" cy="167"/>
              </a:xfrm>
              <a:custGeom>
                <a:gdLst>
                  <a:gd name="T0" fmla="+- 0 180 92"/>
                  <a:gd name="T1" fmla="*/ T0 w 161"/>
                  <a:gd name="T2" fmla="+- 0 1535 1429"/>
                  <a:gd name="T3" fmla="*/ 1535 h 167"/>
                  <a:gd name="T4" fmla="+- 0 175 92"/>
                  <a:gd name="T5" fmla="*/ T4 w 161"/>
                  <a:gd name="T6" fmla="+- 0 1535 1429"/>
                  <a:gd name="T7" fmla="*/ 1535 h 167"/>
                  <a:gd name="T8" fmla="+- 0 176 92"/>
                  <a:gd name="T9" fmla="*/ T8 w 161"/>
                  <a:gd name="T10" fmla="+- 0 1540 1429"/>
                  <a:gd name="T11" fmla="*/ 1540 h 167"/>
                  <a:gd name="T12" fmla="+- 0 219 92"/>
                  <a:gd name="T13" fmla="*/ T12 w 161"/>
                  <a:gd name="T14" fmla="+- 0 1587 1429"/>
                  <a:gd name="T15" fmla="*/ 1587 h 167"/>
                  <a:gd name="T16" fmla="+- 0 232 92"/>
                  <a:gd name="T17" fmla="*/ T16 w 161"/>
                  <a:gd name="T18" fmla="+- 0 1595 1429"/>
                  <a:gd name="T19" fmla="*/ 1595 h 167"/>
                  <a:gd name="T20" fmla="+- 0 235 92"/>
                  <a:gd name="T21" fmla="*/ T20 w 161"/>
                  <a:gd name="T22" fmla="+- 0 1592 1429"/>
                  <a:gd name="T23" fmla="*/ 1592 h 167"/>
                  <a:gd name="T24" fmla="+- 0 237 92"/>
                  <a:gd name="T25" fmla="*/ T24 w 161"/>
                  <a:gd name="T26" fmla="+- 0 1590 1429"/>
                  <a:gd name="T27" fmla="*/ 1590 h 167"/>
                  <a:gd name="T28" fmla="+- 0 244 92"/>
                  <a:gd name="T29" fmla="*/ T28 w 161"/>
                  <a:gd name="T30" fmla="+- 0 1588 1429"/>
                  <a:gd name="T31" fmla="*/ 1588 h 167"/>
                  <a:gd name="T32" fmla="+- 0 248 92"/>
                  <a:gd name="T33" fmla="*/ T32 w 161"/>
                  <a:gd name="T34" fmla="+- 0 1587 1429"/>
                  <a:gd name="T35" fmla="*/ 1587 h 167"/>
                  <a:gd name="T36" fmla="+- 0 252 92"/>
                  <a:gd name="T37" fmla="*/ T36 w 161"/>
                  <a:gd name="T38" fmla="+- 0 1586 1429"/>
                  <a:gd name="T39" fmla="*/ 1586 h 167"/>
                  <a:gd name="T40" fmla="+- 0 246 92"/>
                  <a:gd name="T41" fmla="*/ T40 w 161"/>
                  <a:gd name="T42" fmla="+- 0 1582 1429"/>
                  <a:gd name="T43" fmla="*/ 1582 h 167"/>
                  <a:gd name="T44" fmla="+- 0 191 92"/>
                  <a:gd name="T45" fmla="*/ T44 w 161"/>
                  <a:gd name="T46" fmla="+- 0 1554 1429"/>
                  <a:gd name="T47" fmla="*/ 1554 h 167"/>
                  <a:gd name="T48" fmla="+- 0 186 92"/>
                  <a:gd name="T49" fmla="*/ T48 w 161"/>
                  <a:gd name="T50" fmla="+- 0 1546 1429"/>
                  <a:gd name="T51" fmla="*/ 1546 h 167"/>
                  <a:gd name="T52" fmla="+- 0 180 92"/>
                  <a:gd name="T53" fmla="*/ T52 w 161"/>
                  <a:gd name="T54" fmla="+- 0 1535 1429"/>
                  <a:gd name="T55" fmla="*/ 1535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1" h="167">
                    <a:moveTo>
                      <a:pt x="88" y="106"/>
                    </a:moveTo>
                    <a:lnTo>
                      <a:pt x="83" y="106"/>
                    </a:lnTo>
                    <a:lnTo>
                      <a:pt x="84" y="111"/>
                    </a:lnTo>
                    <a:lnTo>
                      <a:pt x="127" y="158"/>
                    </a:lnTo>
                    <a:lnTo>
                      <a:pt x="140" y="166"/>
                    </a:lnTo>
                    <a:lnTo>
                      <a:pt x="143" y="163"/>
                    </a:lnTo>
                    <a:lnTo>
                      <a:pt x="145" y="161"/>
                    </a:lnTo>
                    <a:lnTo>
                      <a:pt x="152" y="159"/>
                    </a:lnTo>
                    <a:lnTo>
                      <a:pt x="156" y="158"/>
                    </a:lnTo>
                    <a:lnTo>
                      <a:pt x="160" y="157"/>
                    </a:lnTo>
                    <a:lnTo>
                      <a:pt x="154" y="153"/>
                    </a:lnTo>
                    <a:lnTo>
                      <a:pt x="99" y="125"/>
                    </a:lnTo>
                    <a:lnTo>
                      <a:pt x="94" y="117"/>
                    </a:lnTo>
                    <a:lnTo>
                      <a:pt x="88"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6" name="Freeform 854"/>
              <p:cNvSpPr/>
              <p:nvPr/>
            </p:nvSpPr>
            <p:spPr bwMode="auto">
              <a:xfrm>
                <a:off x="92" y="1429"/>
                <a:ext cx="161" cy="167"/>
              </a:xfrm>
              <a:custGeom>
                <a:gdLst>
                  <a:gd name="T0" fmla="+- 0 172 92"/>
                  <a:gd name="T1" fmla="*/ T0 w 161"/>
                  <a:gd name="T2" fmla="+- 0 1535 1429"/>
                  <a:gd name="T3" fmla="*/ 1535 h 167"/>
                  <a:gd name="T4" fmla="+- 0 161 92"/>
                  <a:gd name="T5" fmla="*/ T4 w 161"/>
                  <a:gd name="T6" fmla="+- 0 1535 1429"/>
                  <a:gd name="T7" fmla="*/ 1535 h 167"/>
                  <a:gd name="T8" fmla="+- 0 158 92"/>
                  <a:gd name="T9" fmla="*/ T8 w 161"/>
                  <a:gd name="T10" fmla="+- 0 1542 1429"/>
                  <a:gd name="T11" fmla="*/ 1542 h 167"/>
                  <a:gd name="T12" fmla="+- 0 153 92"/>
                  <a:gd name="T13" fmla="*/ T12 w 161"/>
                  <a:gd name="T14" fmla="+- 0 1549 1429"/>
                  <a:gd name="T15" fmla="*/ 1549 h 167"/>
                  <a:gd name="T16" fmla="+- 0 100 92"/>
                  <a:gd name="T17" fmla="*/ T16 w 161"/>
                  <a:gd name="T18" fmla="+- 0 1588 1429"/>
                  <a:gd name="T19" fmla="*/ 1588 h 167"/>
                  <a:gd name="T20" fmla="+- 0 92 92"/>
                  <a:gd name="T21" fmla="*/ T20 w 161"/>
                  <a:gd name="T22" fmla="+- 0 1591 1429"/>
                  <a:gd name="T23" fmla="*/ 1591 h 167"/>
                  <a:gd name="T24" fmla="+- 0 97 92"/>
                  <a:gd name="T25" fmla="*/ T24 w 161"/>
                  <a:gd name="T26" fmla="+- 0 1593 1429"/>
                  <a:gd name="T27" fmla="*/ 1593 h 167"/>
                  <a:gd name="T28" fmla="+- 0 161 92"/>
                  <a:gd name="T29" fmla="*/ T28 w 161"/>
                  <a:gd name="T30" fmla="+- 0 1555 1429"/>
                  <a:gd name="T31" fmla="*/ 1555 h 167"/>
                  <a:gd name="T32" fmla="+- 0 169 92"/>
                  <a:gd name="T33" fmla="*/ T32 w 161"/>
                  <a:gd name="T34" fmla="+- 0 1545 1429"/>
                  <a:gd name="T35" fmla="*/ 1545 h 167"/>
                  <a:gd name="T36" fmla="+- 0 172 92"/>
                  <a:gd name="T37" fmla="*/ T36 w 161"/>
                  <a:gd name="T38" fmla="+- 0 1535 1429"/>
                  <a:gd name="T39" fmla="*/ 1535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Lst>
                <a:rect l="0" t="0" r="r" b="b"/>
                <a:pathLst>
                  <a:path w="161" h="167">
                    <a:moveTo>
                      <a:pt x="80" y="106"/>
                    </a:moveTo>
                    <a:lnTo>
                      <a:pt x="69" y="106"/>
                    </a:lnTo>
                    <a:lnTo>
                      <a:pt x="66" y="113"/>
                    </a:lnTo>
                    <a:lnTo>
                      <a:pt x="61" y="120"/>
                    </a:lnTo>
                    <a:lnTo>
                      <a:pt x="8" y="159"/>
                    </a:lnTo>
                    <a:lnTo>
                      <a:pt x="0" y="162"/>
                    </a:lnTo>
                    <a:lnTo>
                      <a:pt x="5" y="164"/>
                    </a:lnTo>
                    <a:lnTo>
                      <a:pt x="69" y="126"/>
                    </a:lnTo>
                    <a:lnTo>
                      <a:pt x="77" y="116"/>
                    </a:lnTo>
                    <a:lnTo>
                      <a:pt x="80"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7" name="Freeform 855"/>
              <p:cNvSpPr/>
              <p:nvPr/>
            </p:nvSpPr>
            <p:spPr bwMode="auto">
              <a:xfrm>
                <a:off x="92" y="1429"/>
                <a:ext cx="161" cy="167"/>
              </a:xfrm>
              <a:custGeom>
                <a:gdLst>
                  <a:gd name="T0" fmla="+- 0 238 92"/>
                  <a:gd name="T1" fmla="*/ T0 w 161"/>
                  <a:gd name="T2" fmla="+- 0 1520 1429"/>
                  <a:gd name="T3" fmla="*/ 1520 h 167"/>
                  <a:gd name="T4" fmla="+- 0 228 92"/>
                  <a:gd name="T5" fmla="*/ T4 w 161"/>
                  <a:gd name="T6" fmla="+- 0 1531 1429"/>
                  <a:gd name="T7" fmla="*/ 1531 h 167"/>
                  <a:gd name="T8" fmla="+- 0 98 92"/>
                  <a:gd name="T9" fmla="*/ T8 w 161"/>
                  <a:gd name="T10" fmla="+- 0 1531 1429"/>
                  <a:gd name="T11" fmla="*/ 1531 h 167"/>
                  <a:gd name="T12" fmla="+- 0 110 92"/>
                  <a:gd name="T13" fmla="*/ T12 w 161"/>
                  <a:gd name="T14" fmla="+- 0 1541 1429"/>
                  <a:gd name="T15" fmla="*/ 1541 h 167"/>
                  <a:gd name="T16" fmla="+- 0 131 92"/>
                  <a:gd name="T17" fmla="*/ T16 w 161"/>
                  <a:gd name="T18" fmla="+- 0 1535 1429"/>
                  <a:gd name="T19" fmla="*/ 1535 h 167"/>
                  <a:gd name="T20" fmla="+- 0 249 92"/>
                  <a:gd name="T21" fmla="*/ T20 w 161"/>
                  <a:gd name="T22" fmla="+- 0 1535 1429"/>
                  <a:gd name="T23" fmla="*/ 1535 h 167"/>
                  <a:gd name="T24" fmla="+- 0 250 92"/>
                  <a:gd name="T25" fmla="*/ T24 w 161"/>
                  <a:gd name="T26" fmla="+- 0 1535 1429"/>
                  <a:gd name="T27" fmla="*/ 1535 h 167"/>
                  <a:gd name="T28" fmla="+- 0 250 92"/>
                  <a:gd name="T29" fmla="*/ T28 w 161"/>
                  <a:gd name="T30" fmla="+- 0 1534 1429"/>
                  <a:gd name="T31" fmla="*/ 1534 h 167"/>
                  <a:gd name="T32" fmla="+- 0 250 92"/>
                  <a:gd name="T33" fmla="*/ T32 w 161"/>
                  <a:gd name="T34" fmla="+- 0 1533 1429"/>
                  <a:gd name="T35" fmla="*/ 1533 h 167"/>
                  <a:gd name="T36" fmla="+- 0 249 92"/>
                  <a:gd name="T37" fmla="*/ T36 w 161"/>
                  <a:gd name="T38" fmla="+- 0 1532 1429"/>
                  <a:gd name="T39" fmla="*/ 1532 h 167"/>
                  <a:gd name="T40" fmla="+- 0 238 92"/>
                  <a:gd name="T41" fmla="*/ T40 w 161"/>
                  <a:gd name="T42" fmla="+- 0 1520 1429"/>
                  <a:gd name="T43" fmla="*/ 1520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Lst>
                <a:rect l="0" t="0" r="r" b="b"/>
                <a:pathLst>
                  <a:path w="161" h="167">
                    <a:moveTo>
                      <a:pt x="146" y="91"/>
                    </a:moveTo>
                    <a:lnTo>
                      <a:pt x="136" y="102"/>
                    </a:lnTo>
                    <a:lnTo>
                      <a:pt x="6" y="102"/>
                    </a:lnTo>
                    <a:lnTo>
                      <a:pt x="18" y="112"/>
                    </a:lnTo>
                    <a:lnTo>
                      <a:pt x="39" y="106"/>
                    </a:lnTo>
                    <a:lnTo>
                      <a:pt x="157" y="106"/>
                    </a:lnTo>
                    <a:lnTo>
                      <a:pt x="158" y="106"/>
                    </a:lnTo>
                    <a:lnTo>
                      <a:pt x="158" y="105"/>
                    </a:lnTo>
                    <a:lnTo>
                      <a:pt x="158" y="104"/>
                    </a:lnTo>
                    <a:lnTo>
                      <a:pt x="157" y="103"/>
                    </a:lnTo>
                    <a:lnTo>
                      <a:pt x="146"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8" name="Freeform 856"/>
              <p:cNvSpPr/>
              <p:nvPr/>
            </p:nvSpPr>
            <p:spPr bwMode="auto">
              <a:xfrm>
                <a:off x="92" y="1429"/>
                <a:ext cx="161" cy="167"/>
              </a:xfrm>
              <a:custGeom>
                <a:gdLst>
                  <a:gd name="T0" fmla="+- 0 249 92"/>
                  <a:gd name="T1" fmla="*/ T0 w 161"/>
                  <a:gd name="T2" fmla="+- 0 1461 1429"/>
                  <a:gd name="T3" fmla="*/ 1461 h 167"/>
                  <a:gd name="T4" fmla="+- 0 231 92"/>
                  <a:gd name="T5" fmla="*/ T4 w 161"/>
                  <a:gd name="T6" fmla="+- 0 1461 1429"/>
                  <a:gd name="T7" fmla="*/ 1461 h 167"/>
                  <a:gd name="T8" fmla="+- 0 230 92"/>
                  <a:gd name="T9" fmla="*/ T8 w 161"/>
                  <a:gd name="T10" fmla="+- 0 1463 1429"/>
                  <a:gd name="T11" fmla="*/ 1463 h 167"/>
                  <a:gd name="T12" fmla="+- 0 228 92"/>
                  <a:gd name="T13" fmla="*/ T12 w 161"/>
                  <a:gd name="T14" fmla="+- 0 1467 1429"/>
                  <a:gd name="T15" fmla="*/ 1467 h 167"/>
                  <a:gd name="T16" fmla="+- 0 179 92"/>
                  <a:gd name="T17" fmla="*/ T16 w 161"/>
                  <a:gd name="T18" fmla="+- 0 1509 1429"/>
                  <a:gd name="T19" fmla="*/ 1509 h 167"/>
                  <a:gd name="T20" fmla="+- 0 162 92"/>
                  <a:gd name="T21" fmla="*/ T20 w 161"/>
                  <a:gd name="T22" fmla="+- 0 1515 1429"/>
                  <a:gd name="T23" fmla="*/ 1515 h 167"/>
                  <a:gd name="T24" fmla="+- 0 164 92"/>
                  <a:gd name="T25" fmla="*/ T24 w 161"/>
                  <a:gd name="T26" fmla="+- 0 1521 1429"/>
                  <a:gd name="T27" fmla="*/ 1521 h 167"/>
                  <a:gd name="T28" fmla="+- 0 164 92"/>
                  <a:gd name="T29" fmla="*/ T28 w 161"/>
                  <a:gd name="T30" fmla="+- 0 1523 1429"/>
                  <a:gd name="T31" fmla="*/ 1523 h 167"/>
                  <a:gd name="T32" fmla="+- 0 162 92"/>
                  <a:gd name="T33" fmla="*/ T32 w 161"/>
                  <a:gd name="T34" fmla="+- 0 1531 1429"/>
                  <a:gd name="T35" fmla="*/ 1531 h 167"/>
                  <a:gd name="T36" fmla="+- 0 174 92"/>
                  <a:gd name="T37" fmla="*/ T36 w 161"/>
                  <a:gd name="T38" fmla="+- 0 1531 1429"/>
                  <a:gd name="T39" fmla="*/ 1531 h 167"/>
                  <a:gd name="T40" fmla="+- 0 176 92"/>
                  <a:gd name="T41" fmla="*/ T40 w 161"/>
                  <a:gd name="T42" fmla="+- 0 1524 1429"/>
                  <a:gd name="T43" fmla="*/ 1524 h 167"/>
                  <a:gd name="T44" fmla="+- 0 180 92"/>
                  <a:gd name="T45" fmla="*/ T44 w 161"/>
                  <a:gd name="T46" fmla="+- 0 1522 1429"/>
                  <a:gd name="T47" fmla="*/ 1522 h 167"/>
                  <a:gd name="T48" fmla="+- 0 181 92"/>
                  <a:gd name="T49" fmla="*/ T48 w 161"/>
                  <a:gd name="T50" fmla="+- 0 1521 1429"/>
                  <a:gd name="T51" fmla="*/ 1521 h 167"/>
                  <a:gd name="T52" fmla="+- 0 181 92"/>
                  <a:gd name="T53" fmla="*/ T52 w 161"/>
                  <a:gd name="T54" fmla="+- 0 1521 1429"/>
                  <a:gd name="T55" fmla="*/ 1521 h 167"/>
                  <a:gd name="T56" fmla="+- 0 180 92"/>
                  <a:gd name="T57" fmla="*/ T56 w 161"/>
                  <a:gd name="T58" fmla="+- 0 1520 1429"/>
                  <a:gd name="T59" fmla="*/ 1520 h 167"/>
                  <a:gd name="T60" fmla="+- 0 178 92"/>
                  <a:gd name="T61" fmla="*/ T60 w 161"/>
                  <a:gd name="T62" fmla="+- 0 1519 1429"/>
                  <a:gd name="T63" fmla="*/ 1519 h 167"/>
                  <a:gd name="T64" fmla="+- 0 173 92"/>
                  <a:gd name="T65" fmla="*/ T64 w 161"/>
                  <a:gd name="T66" fmla="+- 0 1517 1429"/>
                  <a:gd name="T67" fmla="*/ 1517 h 167"/>
                  <a:gd name="T68" fmla="+- 0 183 92"/>
                  <a:gd name="T69" fmla="*/ T68 w 161"/>
                  <a:gd name="T70" fmla="+- 0 1513 1429"/>
                  <a:gd name="T71" fmla="*/ 1513 h 167"/>
                  <a:gd name="T72" fmla="+- 0 235 92"/>
                  <a:gd name="T73" fmla="*/ T72 w 161"/>
                  <a:gd name="T74" fmla="+- 0 1476 1429"/>
                  <a:gd name="T75" fmla="*/ 1476 h 167"/>
                  <a:gd name="T76" fmla="+- 0 242 92"/>
                  <a:gd name="T77" fmla="*/ T76 w 161"/>
                  <a:gd name="T78" fmla="+- 0 1465 1429"/>
                  <a:gd name="T79" fmla="*/ 1465 h 167"/>
                  <a:gd name="T80" fmla="+- 0 249 92"/>
                  <a:gd name="T81" fmla="*/ T80 w 161"/>
                  <a:gd name="T82" fmla="+- 0 1462 1429"/>
                  <a:gd name="T83" fmla="*/ 1462 h 167"/>
                  <a:gd name="T84" fmla="+- 0 249 92"/>
                  <a:gd name="T85" fmla="*/ T84 w 161"/>
                  <a:gd name="T86" fmla="+- 0 1461 1429"/>
                  <a:gd name="T87" fmla="*/ 1461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 ang="0">
                    <a:pos x="T85" y="T87"/>
                  </a:cxn>
                </a:cxnLst>
                <a:rect l="0" t="0" r="r" b="b"/>
                <a:pathLst>
                  <a:path w="161" h="167">
                    <a:moveTo>
                      <a:pt x="157" y="32"/>
                    </a:moveTo>
                    <a:lnTo>
                      <a:pt x="139" y="32"/>
                    </a:lnTo>
                    <a:lnTo>
                      <a:pt x="138" y="34"/>
                    </a:lnTo>
                    <a:lnTo>
                      <a:pt x="136" y="38"/>
                    </a:lnTo>
                    <a:lnTo>
                      <a:pt x="87" y="80"/>
                    </a:lnTo>
                    <a:lnTo>
                      <a:pt x="70" y="86"/>
                    </a:lnTo>
                    <a:lnTo>
                      <a:pt x="72" y="92"/>
                    </a:lnTo>
                    <a:lnTo>
                      <a:pt x="72" y="94"/>
                    </a:lnTo>
                    <a:lnTo>
                      <a:pt x="70" y="102"/>
                    </a:lnTo>
                    <a:lnTo>
                      <a:pt x="82" y="102"/>
                    </a:lnTo>
                    <a:lnTo>
                      <a:pt x="84" y="95"/>
                    </a:lnTo>
                    <a:lnTo>
                      <a:pt x="88" y="93"/>
                    </a:lnTo>
                    <a:lnTo>
                      <a:pt x="89" y="92"/>
                    </a:lnTo>
                    <a:lnTo>
                      <a:pt x="88" y="91"/>
                    </a:lnTo>
                    <a:lnTo>
                      <a:pt x="86" y="90"/>
                    </a:lnTo>
                    <a:lnTo>
                      <a:pt x="81" y="88"/>
                    </a:lnTo>
                    <a:lnTo>
                      <a:pt x="91" y="84"/>
                    </a:lnTo>
                    <a:lnTo>
                      <a:pt x="143" y="47"/>
                    </a:lnTo>
                    <a:lnTo>
                      <a:pt x="150" y="36"/>
                    </a:lnTo>
                    <a:lnTo>
                      <a:pt x="157" y="33"/>
                    </a:lnTo>
                    <a:lnTo>
                      <a:pt x="157"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9" name="Freeform 857"/>
              <p:cNvSpPr/>
              <p:nvPr/>
            </p:nvSpPr>
            <p:spPr bwMode="auto">
              <a:xfrm>
                <a:off x="92" y="1429"/>
                <a:ext cx="161" cy="167"/>
              </a:xfrm>
              <a:custGeom>
                <a:gdLst>
                  <a:gd name="T0" fmla="+- 0 155 92"/>
                  <a:gd name="T1" fmla="*/ T0 w 161"/>
                  <a:gd name="T2" fmla="+- 0 1483 1429"/>
                  <a:gd name="T3" fmla="*/ 1483 h 167"/>
                  <a:gd name="T4" fmla="+- 0 145 92"/>
                  <a:gd name="T5" fmla="*/ T4 w 161"/>
                  <a:gd name="T6" fmla="+- 0 1483 1429"/>
                  <a:gd name="T7" fmla="*/ 1483 h 167"/>
                  <a:gd name="T8" fmla="+- 0 145 92"/>
                  <a:gd name="T9" fmla="*/ T8 w 161"/>
                  <a:gd name="T10" fmla="+- 0 1500 1429"/>
                  <a:gd name="T11" fmla="*/ 1500 h 167"/>
                  <a:gd name="T12" fmla="+- 0 144 92"/>
                  <a:gd name="T13" fmla="*/ T12 w 161"/>
                  <a:gd name="T14" fmla="+- 0 1518 1429"/>
                  <a:gd name="T15" fmla="*/ 1518 h 167"/>
                  <a:gd name="T16" fmla="+- 0 149 92"/>
                  <a:gd name="T17" fmla="*/ T16 w 161"/>
                  <a:gd name="T18" fmla="+- 0 1517 1429"/>
                  <a:gd name="T19" fmla="*/ 1517 h 167"/>
                  <a:gd name="T20" fmla="+- 0 152 92"/>
                  <a:gd name="T21" fmla="*/ T20 w 161"/>
                  <a:gd name="T22" fmla="+- 0 1516 1429"/>
                  <a:gd name="T23" fmla="*/ 1516 h 167"/>
                  <a:gd name="T24" fmla="+- 0 155 92"/>
                  <a:gd name="T25" fmla="*/ T24 w 161"/>
                  <a:gd name="T26" fmla="+- 0 1514 1429"/>
                  <a:gd name="T27" fmla="*/ 1514 h 167"/>
                  <a:gd name="T28" fmla="+- 0 155 92"/>
                  <a:gd name="T29" fmla="*/ T28 w 161"/>
                  <a:gd name="T30" fmla="+- 0 1500 1429"/>
                  <a:gd name="T31" fmla="*/ 1500 h 167"/>
                  <a:gd name="T32" fmla="+- 0 155 92"/>
                  <a:gd name="T33" fmla="*/ T32 w 161"/>
                  <a:gd name="T34" fmla="+- 0 1483 1429"/>
                  <a:gd name="T35" fmla="*/ 1483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Lst>
                <a:rect l="0" t="0" r="r" b="b"/>
                <a:pathLst>
                  <a:path w="161" h="167">
                    <a:moveTo>
                      <a:pt x="63" y="54"/>
                    </a:moveTo>
                    <a:lnTo>
                      <a:pt x="53" y="54"/>
                    </a:lnTo>
                    <a:lnTo>
                      <a:pt x="53" y="71"/>
                    </a:lnTo>
                    <a:lnTo>
                      <a:pt x="52" y="89"/>
                    </a:lnTo>
                    <a:lnTo>
                      <a:pt x="57" y="88"/>
                    </a:lnTo>
                    <a:lnTo>
                      <a:pt x="60" y="87"/>
                    </a:lnTo>
                    <a:lnTo>
                      <a:pt x="63" y="85"/>
                    </a:lnTo>
                    <a:lnTo>
                      <a:pt x="63" y="71"/>
                    </a:lnTo>
                    <a:lnTo>
                      <a:pt x="63" y="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0" name="Freeform 858"/>
              <p:cNvSpPr/>
              <p:nvPr/>
            </p:nvSpPr>
            <p:spPr bwMode="auto">
              <a:xfrm>
                <a:off x="92" y="1429"/>
                <a:ext cx="161" cy="167"/>
              </a:xfrm>
              <a:custGeom>
                <a:gdLst>
                  <a:gd name="T0" fmla="+- 0 144 92"/>
                  <a:gd name="T1" fmla="*/ T0 w 161"/>
                  <a:gd name="T2" fmla="+- 0 1430 1429"/>
                  <a:gd name="T3" fmla="*/ 1430 h 167"/>
                  <a:gd name="T4" fmla="+- 0 145 92"/>
                  <a:gd name="T5" fmla="*/ T4 w 161"/>
                  <a:gd name="T6" fmla="+- 0 1451 1429"/>
                  <a:gd name="T7" fmla="*/ 1451 h 167"/>
                  <a:gd name="T8" fmla="+- 0 128 92"/>
                  <a:gd name="T9" fmla="*/ T8 w 161"/>
                  <a:gd name="T10" fmla="+- 0 1485 1429"/>
                  <a:gd name="T11" fmla="*/ 1485 h 167"/>
                  <a:gd name="T12" fmla="+- 0 109 92"/>
                  <a:gd name="T13" fmla="*/ T12 w 161"/>
                  <a:gd name="T14" fmla="+- 0 1493 1429"/>
                  <a:gd name="T15" fmla="*/ 1493 h 167"/>
                  <a:gd name="T16" fmla="+- 0 94 92"/>
                  <a:gd name="T17" fmla="*/ T16 w 161"/>
                  <a:gd name="T18" fmla="+- 0 1498 1429"/>
                  <a:gd name="T19" fmla="*/ 1498 h 167"/>
                  <a:gd name="T20" fmla="+- 0 104 92"/>
                  <a:gd name="T21" fmla="*/ T20 w 161"/>
                  <a:gd name="T22" fmla="+- 0 1510 1429"/>
                  <a:gd name="T23" fmla="*/ 1510 h 167"/>
                  <a:gd name="T24" fmla="+- 0 111 92"/>
                  <a:gd name="T25" fmla="*/ T24 w 161"/>
                  <a:gd name="T26" fmla="+- 0 1504 1429"/>
                  <a:gd name="T27" fmla="*/ 1504 h 167"/>
                  <a:gd name="T28" fmla="+- 0 117 92"/>
                  <a:gd name="T29" fmla="*/ T28 w 161"/>
                  <a:gd name="T30" fmla="+- 0 1500 1429"/>
                  <a:gd name="T31" fmla="*/ 1500 h 167"/>
                  <a:gd name="T32" fmla="+- 0 120 92"/>
                  <a:gd name="T33" fmla="*/ T32 w 161"/>
                  <a:gd name="T34" fmla="+- 0 1498 1429"/>
                  <a:gd name="T35" fmla="*/ 1498 h 167"/>
                  <a:gd name="T36" fmla="+- 0 123 92"/>
                  <a:gd name="T37" fmla="*/ T36 w 161"/>
                  <a:gd name="T38" fmla="+- 0 1496 1429"/>
                  <a:gd name="T39" fmla="*/ 1496 h 167"/>
                  <a:gd name="T40" fmla="+- 0 135 92"/>
                  <a:gd name="T41" fmla="*/ T40 w 161"/>
                  <a:gd name="T42" fmla="+- 0 1489 1429"/>
                  <a:gd name="T43" fmla="*/ 1489 h 167"/>
                  <a:gd name="T44" fmla="+- 0 145 92"/>
                  <a:gd name="T45" fmla="*/ T44 w 161"/>
                  <a:gd name="T46" fmla="+- 0 1483 1429"/>
                  <a:gd name="T47" fmla="*/ 1483 h 167"/>
                  <a:gd name="T48" fmla="+- 0 155 92"/>
                  <a:gd name="T49" fmla="*/ T48 w 161"/>
                  <a:gd name="T50" fmla="+- 0 1483 1429"/>
                  <a:gd name="T51" fmla="*/ 1483 h 167"/>
                  <a:gd name="T52" fmla="+- 0 155 92"/>
                  <a:gd name="T53" fmla="*/ T52 w 161"/>
                  <a:gd name="T54" fmla="+- 0 1443 1429"/>
                  <a:gd name="T55" fmla="*/ 1443 h 167"/>
                  <a:gd name="T56" fmla="+- 0 160 92"/>
                  <a:gd name="T57" fmla="*/ T56 w 161"/>
                  <a:gd name="T58" fmla="+- 0 1440 1429"/>
                  <a:gd name="T59" fmla="*/ 1440 h 167"/>
                  <a:gd name="T60" fmla="+- 0 161 92"/>
                  <a:gd name="T61" fmla="*/ T60 w 161"/>
                  <a:gd name="T62" fmla="+- 0 1439 1429"/>
                  <a:gd name="T63" fmla="*/ 1439 h 167"/>
                  <a:gd name="T64" fmla="+- 0 161 92"/>
                  <a:gd name="T65" fmla="*/ T64 w 161"/>
                  <a:gd name="T66" fmla="+- 0 1438 1429"/>
                  <a:gd name="T67" fmla="*/ 1438 h 167"/>
                  <a:gd name="T68" fmla="+- 0 160 92"/>
                  <a:gd name="T69" fmla="*/ T68 w 161"/>
                  <a:gd name="T70" fmla="+- 0 1438 1429"/>
                  <a:gd name="T71" fmla="*/ 1438 h 167"/>
                  <a:gd name="T72" fmla="+- 0 158 92"/>
                  <a:gd name="T73" fmla="*/ T72 w 161"/>
                  <a:gd name="T74" fmla="+- 0 1437 1429"/>
                  <a:gd name="T75" fmla="*/ 1437 h 167"/>
                  <a:gd name="T76" fmla="+- 0 144 92"/>
                  <a:gd name="T77" fmla="*/ T76 w 161"/>
                  <a:gd name="T78" fmla="+- 0 1430 1429"/>
                  <a:gd name="T79" fmla="*/ 1430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1" h="167">
                    <a:moveTo>
                      <a:pt x="52" y="1"/>
                    </a:moveTo>
                    <a:lnTo>
                      <a:pt x="53" y="22"/>
                    </a:lnTo>
                    <a:lnTo>
                      <a:pt x="36" y="56"/>
                    </a:lnTo>
                    <a:lnTo>
                      <a:pt x="17" y="64"/>
                    </a:lnTo>
                    <a:lnTo>
                      <a:pt x="2" y="69"/>
                    </a:lnTo>
                    <a:lnTo>
                      <a:pt x="12" y="81"/>
                    </a:lnTo>
                    <a:lnTo>
                      <a:pt x="19" y="75"/>
                    </a:lnTo>
                    <a:lnTo>
                      <a:pt x="25" y="71"/>
                    </a:lnTo>
                    <a:lnTo>
                      <a:pt x="28" y="69"/>
                    </a:lnTo>
                    <a:lnTo>
                      <a:pt x="31" y="67"/>
                    </a:lnTo>
                    <a:lnTo>
                      <a:pt x="43" y="60"/>
                    </a:lnTo>
                    <a:lnTo>
                      <a:pt x="53" y="54"/>
                    </a:lnTo>
                    <a:lnTo>
                      <a:pt x="63" y="54"/>
                    </a:lnTo>
                    <a:lnTo>
                      <a:pt x="63" y="14"/>
                    </a:lnTo>
                    <a:lnTo>
                      <a:pt x="68" y="11"/>
                    </a:lnTo>
                    <a:lnTo>
                      <a:pt x="69" y="10"/>
                    </a:lnTo>
                    <a:lnTo>
                      <a:pt x="69" y="9"/>
                    </a:lnTo>
                    <a:lnTo>
                      <a:pt x="68" y="9"/>
                    </a:lnTo>
                    <a:lnTo>
                      <a:pt x="66" y="8"/>
                    </a:lnTo>
                    <a:lnTo>
                      <a:pt x="52" y="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1" name="Freeform 859"/>
              <p:cNvSpPr/>
              <p:nvPr/>
            </p:nvSpPr>
            <p:spPr bwMode="auto">
              <a:xfrm>
                <a:off x="92" y="1429"/>
                <a:ext cx="161" cy="167"/>
              </a:xfrm>
              <a:custGeom>
                <a:gdLst>
                  <a:gd name="T0" fmla="+- 0 176 92"/>
                  <a:gd name="T1" fmla="*/ T0 w 161"/>
                  <a:gd name="T2" fmla="+- 0 1470 1429"/>
                  <a:gd name="T3" fmla="*/ 1470 h 167"/>
                  <a:gd name="T4" fmla="+- 0 175 92"/>
                  <a:gd name="T5" fmla="*/ T4 w 161"/>
                  <a:gd name="T6" fmla="+- 0 1472 1429"/>
                  <a:gd name="T7" fmla="*/ 1472 h 167"/>
                  <a:gd name="T8" fmla="+- 0 180 92"/>
                  <a:gd name="T9" fmla="*/ T8 w 161"/>
                  <a:gd name="T10" fmla="+- 0 1478 1429"/>
                  <a:gd name="T11" fmla="*/ 1478 h 167"/>
                  <a:gd name="T12" fmla="+- 0 183 92"/>
                  <a:gd name="T13" fmla="*/ T12 w 161"/>
                  <a:gd name="T14" fmla="+- 0 1481 1429"/>
                  <a:gd name="T15" fmla="*/ 1481 h 167"/>
                  <a:gd name="T16" fmla="+- 0 186 92"/>
                  <a:gd name="T17" fmla="*/ T16 w 161"/>
                  <a:gd name="T18" fmla="+- 0 1485 1429"/>
                  <a:gd name="T19" fmla="*/ 1485 h 167"/>
                  <a:gd name="T20" fmla="+- 0 187 92"/>
                  <a:gd name="T21" fmla="*/ T20 w 161"/>
                  <a:gd name="T22" fmla="+- 0 1488 1429"/>
                  <a:gd name="T23" fmla="*/ 1488 h 167"/>
                  <a:gd name="T24" fmla="+- 0 188 92"/>
                  <a:gd name="T25" fmla="*/ T24 w 161"/>
                  <a:gd name="T26" fmla="+- 0 1492 1429"/>
                  <a:gd name="T27" fmla="*/ 1492 h 167"/>
                  <a:gd name="T28" fmla="+- 0 189 92"/>
                  <a:gd name="T29" fmla="*/ T28 w 161"/>
                  <a:gd name="T30" fmla="+- 0 1494 1429"/>
                  <a:gd name="T31" fmla="*/ 1494 h 167"/>
                  <a:gd name="T32" fmla="+- 0 194 92"/>
                  <a:gd name="T33" fmla="*/ T32 w 161"/>
                  <a:gd name="T34" fmla="+- 0 1498 1429"/>
                  <a:gd name="T35" fmla="*/ 1498 h 167"/>
                  <a:gd name="T36" fmla="+- 0 195 92"/>
                  <a:gd name="T37" fmla="*/ T36 w 161"/>
                  <a:gd name="T38" fmla="+- 0 1498 1429"/>
                  <a:gd name="T39" fmla="*/ 1498 h 167"/>
                  <a:gd name="T40" fmla="+- 0 198 92"/>
                  <a:gd name="T41" fmla="*/ T40 w 161"/>
                  <a:gd name="T42" fmla="+- 0 1495 1429"/>
                  <a:gd name="T43" fmla="*/ 1495 h 167"/>
                  <a:gd name="T44" fmla="+- 0 199 92"/>
                  <a:gd name="T45" fmla="*/ T44 w 161"/>
                  <a:gd name="T46" fmla="+- 0 1493 1429"/>
                  <a:gd name="T47" fmla="*/ 1493 h 167"/>
                  <a:gd name="T48" fmla="+- 0 199 92"/>
                  <a:gd name="T49" fmla="*/ T48 w 161"/>
                  <a:gd name="T50" fmla="+- 0 1489 1429"/>
                  <a:gd name="T51" fmla="*/ 1489 h 167"/>
                  <a:gd name="T52" fmla="+- 0 198 92"/>
                  <a:gd name="T53" fmla="*/ T52 w 161"/>
                  <a:gd name="T54" fmla="+- 0 1487 1429"/>
                  <a:gd name="T55" fmla="*/ 1487 h 167"/>
                  <a:gd name="T56" fmla="+- 0 196 92"/>
                  <a:gd name="T57" fmla="*/ T56 w 161"/>
                  <a:gd name="T58" fmla="+- 0 1482 1429"/>
                  <a:gd name="T59" fmla="*/ 1482 h 167"/>
                  <a:gd name="T60" fmla="+- 0 193 92"/>
                  <a:gd name="T61" fmla="*/ T60 w 161"/>
                  <a:gd name="T62" fmla="+- 0 1480 1429"/>
                  <a:gd name="T63" fmla="*/ 1480 h 167"/>
                  <a:gd name="T64" fmla="+- 0 184 92"/>
                  <a:gd name="T65" fmla="*/ T64 w 161"/>
                  <a:gd name="T66" fmla="+- 0 1475 1429"/>
                  <a:gd name="T67" fmla="*/ 1475 h 167"/>
                  <a:gd name="T68" fmla="+- 0 176 92"/>
                  <a:gd name="T69" fmla="*/ T68 w 161"/>
                  <a:gd name="T70" fmla="+- 0 1470 1429"/>
                  <a:gd name="T71" fmla="*/ 1470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1" h="167">
                    <a:moveTo>
                      <a:pt x="84" y="41"/>
                    </a:moveTo>
                    <a:lnTo>
                      <a:pt x="83" y="43"/>
                    </a:lnTo>
                    <a:lnTo>
                      <a:pt x="88" y="49"/>
                    </a:lnTo>
                    <a:lnTo>
                      <a:pt x="91" y="52"/>
                    </a:lnTo>
                    <a:lnTo>
                      <a:pt x="94" y="56"/>
                    </a:lnTo>
                    <a:lnTo>
                      <a:pt x="95" y="59"/>
                    </a:lnTo>
                    <a:lnTo>
                      <a:pt x="96" y="63"/>
                    </a:lnTo>
                    <a:lnTo>
                      <a:pt x="97" y="65"/>
                    </a:lnTo>
                    <a:lnTo>
                      <a:pt x="102" y="69"/>
                    </a:lnTo>
                    <a:lnTo>
                      <a:pt x="103" y="69"/>
                    </a:lnTo>
                    <a:lnTo>
                      <a:pt x="106" y="66"/>
                    </a:lnTo>
                    <a:lnTo>
                      <a:pt x="107" y="64"/>
                    </a:lnTo>
                    <a:lnTo>
                      <a:pt x="107" y="60"/>
                    </a:lnTo>
                    <a:lnTo>
                      <a:pt x="106" y="58"/>
                    </a:lnTo>
                    <a:lnTo>
                      <a:pt x="104" y="53"/>
                    </a:lnTo>
                    <a:lnTo>
                      <a:pt x="101" y="51"/>
                    </a:lnTo>
                    <a:lnTo>
                      <a:pt x="92" y="46"/>
                    </a:lnTo>
                    <a:lnTo>
                      <a:pt x="84" y="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2" name="Freeform 860"/>
              <p:cNvSpPr/>
              <p:nvPr/>
            </p:nvSpPr>
            <p:spPr bwMode="auto">
              <a:xfrm>
                <a:off x="92" y="1429"/>
                <a:ext cx="161" cy="167"/>
              </a:xfrm>
              <a:custGeom>
                <a:gdLst>
                  <a:gd name="T0" fmla="+- 0 185 92"/>
                  <a:gd name="T1" fmla="*/ T0 w 161"/>
                  <a:gd name="T2" fmla="+- 0 1429 1429"/>
                  <a:gd name="T3" fmla="*/ 1429 h 167"/>
                  <a:gd name="T4" fmla="+- 0 161 92"/>
                  <a:gd name="T5" fmla="*/ T4 w 161"/>
                  <a:gd name="T6" fmla="+- 0 1479 1429"/>
                  <a:gd name="T7" fmla="*/ 1479 h 167"/>
                  <a:gd name="T8" fmla="+- 0 164 92"/>
                  <a:gd name="T9" fmla="*/ T8 w 161"/>
                  <a:gd name="T10" fmla="+- 0 1481 1429"/>
                  <a:gd name="T11" fmla="*/ 1481 h 167"/>
                  <a:gd name="T12" fmla="+- 0 181 92"/>
                  <a:gd name="T13" fmla="*/ T12 w 161"/>
                  <a:gd name="T14" fmla="+- 0 1461 1429"/>
                  <a:gd name="T15" fmla="*/ 1461 h 167"/>
                  <a:gd name="T16" fmla="+- 0 249 92"/>
                  <a:gd name="T17" fmla="*/ T16 w 161"/>
                  <a:gd name="T18" fmla="+- 0 1461 1429"/>
                  <a:gd name="T19" fmla="*/ 1461 h 167"/>
                  <a:gd name="T20" fmla="+- 0 250 92"/>
                  <a:gd name="T21" fmla="*/ T20 w 161"/>
                  <a:gd name="T22" fmla="+- 0 1461 1429"/>
                  <a:gd name="T23" fmla="*/ 1461 h 167"/>
                  <a:gd name="T24" fmla="+- 0 250 92"/>
                  <a:gd name="T25" fmla="*/ T24 w 161"/>
                  <a:gd name="T26" fmla="+- 0 1459 1429"/>
                  <a:gd name="T27" fmla="*/ 1459 h 167"/>
                  <a:gd name="T28" fmla="+- 0 249 92"/>
                  <a:gd name="T29" fmla="*/ T28 w 161"/>
                  <a:gd name="T30" fmla="+- 0 1458 1429"/>
                  <a:gd name="T31" fmla="*/ 1458 h 167"/>
                  <a:gd name="T32" fmla="+- 0 248 92"/>
                  <a:gd name="T33" fmla="*/ T32 w 161"/>
                  <a:gd name="T34" fmla="+- 0 1457 1429"/>
                  <a:gd name="T35" fmla="*/ 1457 h 167"/>
                  <a:gd name="T36" fmla="+- 0 184 92"/>
                  <a:gd name="T37" fmla="*/ T36 w 161"/>
                  <a:gd name="T38" fmla="+- 0 1457 1429"/>
                  <a:gd name="T39" fmla="*/ 1457 h 167"/>
                  <a:gd name="T40" fmla="+- 0 195 92"/>
                  <a:gd name="T41" fmla="*/ T40 w 161"/>
                  <a:gd name="T42" fmla="+- 0 1442 1429"/>
                  <a:gd name="T43" fmla="*/ 1442 h 167"/>
                  <a:gd name="T44" fmla="+- 0 200 92"/>
                  <a:gd name="T45" fmla="*/ T44 w 161"/>
                  <a:gd name="T46" fmla="+- 0 1441 1429"/>
                  <a:gd name="T47" fmla="*/ 1441 h 167"/>
                  <a:gd name="T48" fmla="+- 0 201 92"/>
                  <a:gd name="T49" fmla="*/ T48 w 161"/>
                  <a:gd name="T50" fmla="+- 0 1440 1429"/>
                  <a:gd name="T51" fmla="*/ 1440 h 167"/>
                  <a:gd name="T52" fmla="+- 0 201 92"/>
                  <a:gd name="T53" fmla="*/ T52 w 161"/>
                  <a:gd name="T54" fmla="+- 0 1439 1429"/>
                  <a:gd name="T55" fmla="*/ 1439 h 167"/>
                  <a:gd name="T56" fmla="+- 0 201 92"/>
                  <a:gd name="T57" fmla="*/ T56 w 161"/>
                  <a:gd name="T58" fmla="+- 0 1438 1429"/>
                  <a:gd name="T59" fmla="*/ 1438 h 167"/>
                  <a:gd name="T60" fmla="+- 0 185 92"/>
                  <a:gd name="T61" fmla="*/ T60 w 161"/>
                  <a:gd name="T62" fmla="+- 0 1429 1429"/>
                  <a:gd name="T63" fmla="*/ 1429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1" h="167">
                    <a:moveTo>
                      <a:pt x="93" y="0"/>
                    </a:moveTo>
                    <a:lnTo>
                      <a:pt x="69" y="50"/>
                    </a:lnTo>
                    <a:lnTo>
                      <a:pt x="72" y="52"/>
                    </a:lnTo>
                    <a:lnTo>
                      <a:pt x="89" y="32"/>
                    </a:lnTo>
                    <a:lnTo>
                      <a:pt x="157" y="32"/>
                    </a:lnTo>
                    <a:lnTo>
                      <a:pt x="158" y="32"/>
                    </a:lnTo>
                    <a:lnTo>
                      <a:pt x="158" y="30"/>
                    </a:lnTo>
                    <a:lnTo>
                      <a:pt x="157" y="29"/>
                    </a:lnTo>
                    <a:lnTo>
                      <a:pt x="156" y="28"/>
                    </a:lnTo>
                    <a:lnTo>
                      <a:pt x="92" y="28"/>
                    </a:lnTo>
                    <a:lnTo>
                      <a:pt x="103" y="13"/>
                    </a:lnTo>
                    <a:lnTo>
                      <a:pt x="108" y="12"/>
                    </a:lnTo>
                    <a:lnTo>
                      <a:pt x="109" y="11"/>
                    </a:lnTo>
                    <a:lnTo>
                      <a:pt x="109" y="10"/>
                    </a:lnTo>
                    <a:lnTo>
                      <a:pt x="109" y="9"/>
                    </a:lnTo>
                    <a:lnTo>
                      <a:pt x="9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3" name="Freeform 861"/>
              <p:cNvSpPr/>
              <p:nvPr/>
            </p:nvSpPr>
            <p:spPr bwMode="auto">
              <a:xfrm>
                <a:off x="92" y="1429"/>
                <a:ext cx="161" cy="167"/>
              </a:xfrm>
              <a:custGeom>
                <a:gdLst>
                  <a:gd name="T0" fmla="+- 0 110 92"/>
                  <a:gd name="T1" fmla="*/ T0 w 161"/>
                  <a:gd name="T2" fmla="+- 0 1446 1429"/>
                  <a:gd name="T3" fmla="*/ 1446 h 167"/>
                  <a:gd name="T4" fmla="+- 0 109 92"/>
                  <a:gd name="T5" fmla="*/ T4 w 161"/>
                  <a:gd name="T6" fmla="+- 0 1448 1429"/>
                  <a:gd name="T7" fmla="*/ 1448 h 167"/>
                  <a:gd name="T8" fmla="+- 0 114 92"/>
                  <a:gd name="T9" fmla="*/ T8 w 161"/>
                  <a:gd name="T10" fmla="+- 0 1455 1429"/>
                  <a:gd name="T11" fmla="*/ 1455 h 167"/>
                  <a:gd name="T12" fmla="+- 0 118 92"/>
                  <a:gd name="T13" fmla="*/ T12 w 161"/>
                  <a:gd name="T14" fmla="+- 0 1460 1429"/>
                  <a:gd name="T15" fmla="*/ 1460 h 167"/>
                  <a:gd name="T16" fmla="+- 0 119 92"/>
                  <a:gd name="T17" fmla="*/ T16 w 161"/>
                  <a:gd name="T18" fmla="+- 0 1462 1429"/>
                  <a:gd name="T19" fmla="*/ 1462 h 167"/>
                  <a:gd name="T20" fmla="+- 0 121 92"/>
                  <a:gd name="T21" fmla="*/ T20 w 161"/>
                  <a:gd name="T22" fmla="+- 0 1465 1429"/>
                  <a:gd name="T23" fmla="*/ 1465 h 167"/>
                  <a:gd name="T24" fmla="+- 0 122 92"/>
                  <a:gd name="T25" fmla="*/ T24 w 161"/>
                  <a:gd name="T26" fmla="+- 0 1468 1429"/>
                  <a:gd name="T27" fmla="*/ 1468 h 167"/>
                  <a:gd name="T28" fmla="+- 0 129 92"/>
                  <a:gd name="T29" fmla="*/ T28 w 161"/>
                  <a:gd name="T30" fmla="+- 0 1477 1429"/>
                  <a:gd name="T31" fmla="*/ 1477 h 167"/>
                  <a:gd name="T32" fmla="+- 0 130 92"/>
                  <a:gd name="T33" fmla="*/ T32 w 161"/>
                  <a:gd name="T34" fmla="+- 0 1477 1429"/>
                  <a:gd name="T35" fmla="*/ 1477 h 167"/>
                  <a:gd name="T36" fmla="+- 0 131 92"/>
                  <a:gd name="T37" fmla="*/ T36 w 161"/>
                  <a:gd name="T38" fmla="+- 0 1476 1429"/>
                  <a:gd name="T39" fmla="*/ 1476 h 167"/>
                  <a:gd name="T40" fmla="+- 0 132 92"/>
                  <a:gd name="T41" fmla="*/ T40 w 161"/>
                  <a:gd name="T42" fmla="+- 0 1475 1429"/>
                  <a:gd name="T43" fmla="*/ 1475 h 167"/>
                  <a:gd name="T44" fmla="+- 0 133 92"/>
                  <a:gd name="T45" fmla="*/ T44 w 161"/>
                  <a:gd name="T46" fmla="+- 0 1474 1429"/>
                  <a:gd name="T47" fmla="*/ 1474 h 167"/>
                  <a:gd name="T48" fmla="+- 0 134 92"/>
                  <a:gd name="T49" fmla="*/ T48 w 161"/>
                  <a:gd name="T50" fmla="+- 0 1468 1429"/>
                  <a:gd name="T51" fmla="*/ 1468 h 167"/>
                  <a:gd name="T52" fmla="+- 0 133 92"/>
                  <a:gd name="T53" fmla="*/ T52 w 161"/>
                  <a:gd name="T54" fmla="+- 0 1465 1429"/>
                  <a:gd name="T55" fmla="*/ 1465 h 167"/>
                  <a:gd name="T56" fmla="+- 0 128 92"/>
                  <a:gd name="T57" fmla="*/ T56 w 161"/>
                  <a:gd name="T58" fmla="+- 0 1458 1429"/>
                  <a:gd name="T59" fmla="*/ 1458 h 167"/>
                  <a:gd name="T60" fmla="+- 0 121 92"/>
                  <a:gd name="T61" fmla="*/ T60 w 161"/>
                  <a:gd name="T62" fmla="+- 0 1453 1429"/>
                  <a:gd name="T63" fmla="*/ 1453 h 167"/>
                  <a:gd name="T64" fmla="+- 0 110 92"/>
                  <a:gd name="T65" fmla="*/ T64 w 161"/>
                  <a:gd name="T66" fmla="+- 0 1446 1429"/>
                  <a:gd name="T67" fmla="*/ 1446 h 167"/>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Lst>
                <a:rect l="0" t="0" r="r" b="b"/>
                <a:pathLst>
                  <a:path w="161" h="167">
                    <a:moveTo>
                      <a:pt x="18" y="17"/>
                    </a:moveTo>
                    <a:lnTo>
                      <a:pt x="17" y="19"/>
                    </a:lnTo>
                    <a:lnTo>
                      <a:pt x="22" y="26"/>
                    </a:lnTo>
                    <a:lnTo>
                      <a:pt x="26" y="31"/>
                    </a:lnTo>
                    <a:lnTo>
                      <a:pt x="27" y="33"/>
                    </a:lnTo>
                    <a:lnTo>
                      <a:pt x="29" y="36"/>
                    </a:lnTo>
                    <a:lnTo>
                      <a:pt x="30" y="39"/>
                    </a:lnTo>
                    <a:lnTo>
                      <a:pt x="37" y="48"/>
                    </a:lnTo>
                    <a:lnTo>
                      <a:pt x="38" y="48"/>
                    </a:lnTo>
                    <a:lnTo>
                      <a:pt x="39" y="47"/>
                    </a:lnTo>
                    <a:lnTo>
                      <a:pt x="40" y="46"/>
                    </a:lnTo>
                    <a:lnTo>
                      <a:pt x="41" y="45"/>
                    </a:lnTo>
                    <a:lnTo>
                      <a:pt x="42" y="39"/>
                    </a:lnTo>
                    <a:lnTo>
                      <a:pt x="41" y="36"/>
                    </a:lnTo>
                    <a:lnTo>
                      <a:pt x="36" y="29"/>
                    </a:lnTo>
                    <a:lnTo>
                      <a:pt x="29" y="24"/>
                    </a:lnTo>
                    <a:lnTo>
                      <a:pt x="18"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4" name="Freeform 862"/>
              <p:cNvSpPr/>
              <p:nvPr/>
            </p:nvSpPr>
            <p:spPr bwMode="auto">
              <a:xfrm>
                <a:off x="92" y="1429"/>
                <a:ext cx="161" cy="167"/>
              </a:xfrm>
              <a:custGeom>
                <a:gdLst>
                  <a:gd name="T0" fmla="+- 0 238 92"/>
                  <a:gd name="T1" fmla="*/ T0 w 161"/>
                  <a:gd name="T2" fmla="+- 0 1449 1429"/>
                  <a:gd name="T3" fmla="*/ 1449 h 167"/>
                  <a:gd name="T4" fmla="+- 0 231 92"/>
                  <a:gd name="T5" fmla="*/ T4 w 161"/>
                  <a:gd name="T6" fmla="+- 0 1457 1429"/>
                  <a:gd name="T7" fmla="*/ 1457 h 167"/>
                  <a:gd name="T8" fmla="+- 0 248 92"/>
                  <a:gd name="T9" fmla="*/ T8 w 161"/>
                  <a:gd name="T10" fmla="+- 0 1457 1429"/>
                  <a:gd name="T11" fmla="*/ 1457 h 167"/>
                  <a:gd name="T12" fmla="+- 0 238 92"/>
                  <a:gd name="T13" fmla="*/ T12 w 161"/>
                  <a:gd name="T14" fmla="+- 0 1449 1429"/>
                  <a:gd name="T15" fmla="*/ 1449 h 167"/>
                </a:gdLst>
                <a:cxnLst>
                  <a:cxn ang="0">
                    <a:pos x="T1" y="T3"/>
                  </a:cxn>
                  <a:cxn ang="0">
                    <a:pos x="T5" y="T7"/>
                  </a:cxn>
                  <a:cxn ang="0">
                    <a:pos x="T9" y="T11"/>
                  </a:cxn>
                  <a:cxn ang="0">
                    <a:pos x="T13" y="T15"/>
                  </a:cxn>
                </a:cxnLst>
                <a:rect l="0" t="0" r="r" b="b"/>
                <a:pathLst>
                  <a:path w="161" h="167">
                    <a:moveTo>
                      <a:pt x="146" y="20"/>
                    </a:moveTo>
                    <a:lnTo>
                      <a:pt x="139" y="28"/>
                    </a:lnTo>
                    <a:lnTo>
                      <a:pt x="156" y="28"/>
                    </a:lnTo>
                    <a:lnTo>
                      <a:pt x="146"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665" name="Group 863"/>
            <p:cNvGrpSpPr/>
            <p:nvPr/>
          </p:nvGrpSpPr>
          <p:grpSpPr>
            <a:xfrm>
              <a:off x="270" y="1429"/>
              <a:ext cx="168" cy="162"/>
              <a:chOff x="270" y="1429"/>
              <a:chExt cx="168" cy="162"/>
            </a:xfrm>
          </p:grpSpPr>
          <p:sp>
            <p:nvSpPr>
              <p:cNvPr id="2666" name="Freeform 864"/>
              <p:cNvSpPr/>
              <p:nvPr/>
            </p:nvSpPr>
            <p:spPr bwMode="auto">
              <a:xfrm>
                <a:off x="270" y="1429"/>
                <a:ext cx="168" cy="162"/>
              </a:xfrm>
              <a:custGeom>
                <a:gdLst>
                  <a:gd name="T0" fmla="+- 0 418 270"/>
                  <a:gd name="T1" fmla="*/ T0 w 168"/>
                  <a:gd name="T2" fmla="+- 0 1572 1429"/>
                  <a:gd name="T3" fmla="*/ 1572 h 162"/>
                  <a:gd name="T4" fmla="+- 0 409 270"/>
                  <a:gd name="T5" fmla="*/ T4 w 168"/>
                  <a:gd name="T6" fmla="+- 0 1583 1429"/>
                  <a:gd name="T7" fmla="*/ 1583 h 162"/>
                  <a:gd name="T8" fmla="+- 0 270 270"/>
                  <a:gd name="T9" fmla="*/ T8 w 168"/>
                  <a:gd name="T10" fmla="+- 0 1583 1429"/>
                  <a:gd name="T11" fmla="*/ 1583 h 162"/>
                  <a:gd name="T12" fmla="+- 0 277 270"/>
                  <a:gd name="T13" fmla="*/ T12 w 168"/>
                  <a:gd name="T14" fmla="+- 0 1591 1429"/>
                  <a:gd name="T15" fmla="*/ 1591 h 162"/>
                  <a:gd name="T16" fmla="+- 0 280 270"/>
                  <a:gd name="T17" fmla="*/ T16 w 168"/>
                  <a:gd name="T18" fmla="+- 0 1589 1429"/>
                  <a:gd name="T19" fmla="*/ 1589 h 162"/>
                  <a:gd name="T20" fmla="+- 0 285 270"/>
                  <a:gd name="T21" fmla="*/ T20 w 168"/>
                  <a:gd name="T22" fmla="+- 0 1589 1429"/>
                  <a:gd name="T23" fmla="*/ 1589 h 162"/>
                  <a:gd name="T24" fmla="+- 0 290 270"/>
                  <a:gd name="T25" fmla="*/ T24 w 168"/>
                  <a:gd name="T26" fmla="+- 0 1588 1429"/>
                  <a:gd name="T27" fmla="*/ 1588 h 162"/>
                  <a:gd name="T28" fmla="+- 0 432 270"/>
                  <a:gd name="T29" fmla="*/ T28 w 168"/>
                  <a:gd name="T30" fmla="+- 0 1588 1429"/>
                  <a:gd name="T31" fmla="*/ 1588 h 162"/>
                  <a:gd name="T32" fmla="+- 0 433 270"/>
                  <a:gd name="T33" fmla="*/ T32 w 168"/>
                  <a:gd name="T34" fmla="+- 0 1588 1429"/>
                  <a:gd name="T35" fmla="*/ 1588 h 162"/>
                  <a:gd name="T36" fmla="+- 0 433 270"/>
                  <a:gd name="T37" fmla="*/ T36 w 168"/>
                  <a:gd name="T38" fmla="+- 0 1587 1429"/>
                  <a:gd name="T39" fmla="*/ 1587 h 162"/>
                  <a:gd name="T40" fmla="+- 0 432 270"/>
                  <a:gd name="T41" fmla="*/ T40 w 168"/>
                  <a:gd name="T42" fmla="+- 0 1586 1429"/>
                  <a:gd name="T43" fmla="*/ 1586 h 162"/>
                  <a:gd name="T44" fmla="+- 0 431 270"/>
                  <a:gd name="T45" fmla="*/ T44 w 168"/>
                  <a:gd name="T46" fmla="+- 0 1584 1429"/>
                  <a:gd name="T47" fmla="*/ 1584 h 162"/>
                  <a:gd name="T48" fmla="+- 0 418 270"/>
                  <a:gd name="T49" fmla="*/ T48 w 168"/>
                  <a:gd name="T50" fmla="+- 0 1572 1429"/>
                  <a:gd name="T51" fmla="*/ 1572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Lst>
                <a:rect l="0" t="0" r="r" b="b"/>
                <a:pathLst>
                  <a:path w="168" h="162">
                    <a:moveTo>
                      <a:pt x="148" y="143"/>
                    </a:moveTo>
                    <a:lnTo>
                      <a:pt x="139" y="154"/>
                    </a:lnTo>
                    <a:lnTo>
                      <a:pt x="0" y="154"/>
                    </a:lnTo>
                    <a:lnTo>
                      <a:pt x="7" y="162"/>
                    </a:lnTo>
                    <a:lnTo>
                      <a:pt x="10" y="160"/>
                    </a:lnTo>
                    <a:lnTo>
                      <a:pt x="15" y="160"/>
                    </a:lnTo>
                    <a:lnTo>
                      <a:pt x="20" y="159"/>
                    </a:lnTo>
                    <a:lnTo>
                      <a:pt x="162" y="159"/>
                    </a:lnTo>
                    <a:lnTo>
                      <a:pt x="163" y="159"/>
                    </a:lnTo>
                    <a:lnTo>
                      <a:pt x="163" y="158"/>
                    </a:lnTo>
                    <a:lnTo>
                      <a:pt x="162" y="157"/>
                    </a:lnTo>
                    <a:lnTo>
                      <a:pt x="161" y="155"/>
                    </a:lnTo>
                    <a:lnTo>
                      <a:pt x="148" y="14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7" name="Freeform 865"/>
              <p:cNvSpPr/>
              <p:nvPr/>
            </p:nvSpPr>
            <p:spPr bwMode="auto">
              <a:xfrm>
                <a:off x="270" y="1429"/>
                <a:ext cx="168" cy="162"/>
              </a:xfrm>
              <a:custGeom>
                <a:gdLst>
                  <a:gd name="T0" fmla="+- 0 415 270"/>
                  <a:gd name="T1" fmla="*/ T0 w 168"/>
                  <a:gd name="T2" fmla="+- 0 1535 1429"/>
                  <a:gd name="T3" fmla="*/ 1535 h 162"/>
                  <a:gd name="T4" fmla="+- 0 310 270"/>
                  <a:gd name="T5" fmla="*/ T4 w 168"/>
                  <a:gd name="T6" fmla="+- 0 1535 1429"/>
                  <a:gd name="T7" fmla="*/ 1535 h 162"/>
                  <a:gd name="T8" fmla="+- 0 309 270"/>
                  <a:gd name="T9" fmla="*/ T8 w 168"/>
                  <a:gd name="T10" fmla="+- 0 1535 1429"/>
                  <a:gd name="T11" fmla="*/ 1535 h 162"/>
                  <a:gd name="T12" fmla="+- 0 345 270"/>
                  <a:gd name="T13" fmla="*/ T12 w 168"/>
                  <a:gd name="T14" fmla="+- 0 1535 1429"/>
                  <a:gd name="T15" fmla="*/ 1535 h 162"/>
                  <a:gd name="T16" fmla="+- 0 345 270"/>
                  <a:gd name="T17" fmla="*/ T16 w 168"/>
                  <a:gd name="T18" fmla="+- 0 1583 1429"/>
                  <a:gd name="T19" fmla="*/ 1583 h 162"/>
                  <a:gd name="T20" fmla="+- 0 356 270"/>
                  <a:gd name="T21" fmla="*/ T20 w 168"/>
                  <a:gd name="T22" fmla="+- 0 1583 1429"/>
                  <a:gd name="T23" fmla="*/ 1583 h 162"/>
                  <a:gd name="T24" fmla="+- 0 356 270"/>
                  <a:gd name="T25" fmla="*/ T24 w 168"/>
                  <a:gd name="T26" fmla="+- 0 1535 1429"/>
                  <a:gd name="T27" fmla="*/ 1535 h 162"/>
                  <a:gd name="T28" fmla="+- 0 415 270"/>
                  <a:gd name="T29" fmla="*/ T28 w 168"/>
                  <a:gd name="T30" fmla="+- 0 1535 1429"/>
                  <a:gd name="T31" fmla="*/ 1535 h 162"/>
                </a:gdLst>
                <a:cxnLst>
                  <a:cxn ang="0">
                    <a:pos x="T1" y="T3"/>
                  </a:cxn>
                  <a:cxn ang="0">
                    <a:pos x="T5" y="T7"/>
                  </a:cxn>
                  <a:cxn ang="0">
                    <a:pos x="T9" y="T11"/>
                  </a:cxn>
                  <a:cxn ang="0">
                    <a:pos x="T13" y="T15"/>
                  </a:cxn>
                  <a:cxn ang="0">
                    <a:pos x="T17" y="T19"/>
                  </a:cxn>
                  <a:cxn ang="0">
                    <a:pos x="T21" y="T23"/>
                  </a:cxn>
                  <a:cxn ang="0">
                    <a:pos x="T25" y="T27"/>
                  </a:cxn>
                  <a:cxn ang="0">
                    <a:pos x="T29" y="T31"/>
                  </a:cxn>
                </a:cxnLst>
                <a:rect l="0" t="0" r="r" b="b"/>
                <a:pathLst>
                  <a:path w="168" h="162">
                    <a:moveTo>
                      <a:pt x="145" y="106"/>
                    </a:moveTo>
                    <a:lnTo>
                      <a:pt x="40" y="106"/>
                    </a:lnTo>
                    <a:lnTo>
                      <a:pt x="39" y="106"/>
                    </a:lnTo>
                    <a:lnTo>
                      <a:pt x="75" y="106"/>
                    </a:lnTo>
                    <a:lnTo>
                      <a:pt x="75" y="154"/>
                    </a:lnTo>
                    <a:lnTo>
                      <a:pt x="86" y="154"/>
                    </a:lnTo>
                    <a:lnTo>
                      <a:pt x="86" y="106"/>
                    </a:lnTo>
                    <a:lnTo>
                      <a:pt x="145" y="1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8" name="Freeform 866"/>
              <p:cNvSpPr/>
              <p:nvPr/>
            </p:nvSpPr>
            <p:spPr bwMode="auto">
              <a:xfrm>
                <a:off x="270" y="1429"/>
                <a:ext cx="168" cy="162"/>
              </a:xfrm>
              <a:custGeom>
                <a:gdLst>
                  <a:gd name="T0" fmla="+- 0 386 270"/>
                  <a:gd name="T1" fmla="*/ T0 w 168"/>
                  <a:gd name="T2" fmla="+- 0 1541 1429"/>
                  <a:gd name="T3" fmla="*/ 1541 h 162"/>
                  <a:gd name="T4" fmla="+- 0 383 270"/>
                  <a:gd name="T5" fmla="*/ T4 w 168"/>
                  <a:gd name="T6" fmla="+- 0 1552 1429"/>
                  <a:gd name="T7" fmla="*/ 1552 h 162"/>
                  <a:gd name="T8" fmla="+- 0 379 270"/>
                  <a:gd name="T9" fmla="*/ T8 w 168"/>
                  <a:gd name="T10" fmla="+- 0 1562 1429"/>
                  <a:gd name="T11" fmla="*/ 1562 h 162"/>
                  <a:gd name="T12" fmla="+- 0 368 270"/>
                  <a:gd name="T13" fmla="*/ T12 w 168"/>
                  <a:gd name="T14" fmla="+- 0 1582 1429"/>
                  <a:gd name="T15" fmla="*/ 1582 h 162"/>
                  <a:gd name="T16" fmla="+- 0 368 270"/>
                  <a:gd name="T17" fmla="*/ T16 w 168"/>
                  <a:gd name="T18" fmla="+- 0 1583 1429"/>
                  <a:gd name="T19" fmla="*/ 1583 h 162"/>
                  <a:gd name="T20" fmla="+- 0 373 270"/>
                  <a:gd name="T21" fmla="*/ T20 w 168"/>
                  <a:gd name="T22" fmla="+- 0 1583 1429"/>
                  <a:gd name="T23" fmla="*/ 1583 h 162"/>
                  <a:gd name="T24" fmla="+- 0 374 270"/>
                  <a:gd name="T25" fmla="*/ T24 w 168"/>
                  <a:gd name="T26" fmla="+- 0 1582 1429"/>
                  <a:gd name="T27" fmla="*/ 1582 h 162"/>
                  <a:gd name="T28" fmla="+- 0 376 270"/>
                  <a:gd name="T29" fmla="*/ T28 w 168"/>
                  <a:gd name="T30" fmla="+- 0 1580 1429"/>
                  <a:gd name="T31" fmla="*/ 1580 h 162"/>
                  <a:gd name="T32" fmla="+- 0 394 270"/>
                  <a:gd name="T33" fmla="*/ T32 w 168"/>
                  <a:gd name="T34" fmla="+- 0 1555 1429"/>
                  <a:gd name="T35" fmla="*/ 1555 h 162"/>
                  <a:gd name="T36" fmla="+- 0 401 270"/>
                  <a:gd name="T37" fmla="*/ T36 w 168"/>
                  <a:gd name="T38" fmla="+- 0 1552 1429"/>
                  <a:gd name="T39" fmla="*/ 1552 h 162"/>
                  <a:gd name="T40" fmla="+- 0 402 270"/>
                  <a:gd name="T41" fmla="*/ T40 w 168"/>
                  <a:gd name="T42" fmla="+- 0 1552 1429"/>
                  <a:gd name="T43" fmla="*/ 1552 h 162"/>
                  <a:gd name="T44" fmla="+- 0 402 270"/>
                  <a:gd name="T45" fmla="*/ T44 w 168"/>
                  <a:gd name="T46" fmla="+- 0 1551 1429"/>
                  <a:gd name="T47" fmla="*/ 1551 h 162"/>
                  <a:gd name="T48" fmla="+- 0 401 270"/>
                  <a:gd name="T49" fmla="*/ T48 w 168"/>
                  <a:gd name="T50" fmla="+- 0 1551 1429"/>
                  <a:gd name="T51" fmla="*/ 1551 h 162"/>
                  <a:gd name="T52" fmla="+- 0 399 270"/>
                  <a:gd name="T53" fmla="*/ T52 w 168"/>
                  <a:gd name="T54" fmla="+- 0 1550 1429"/>
                  <a:gd name="T55" fmla="*/ 1550 h 162"/>
                  <a:gd name="T56" fmla="+- 0 386 270"/>
                  <a:gd name="T57" fmla="*/ T56 w 168"/>
                  <a:gd name="T58" fmla="+- 0 1541 1429"/>
                  <a:gd name="T59" fmla="*/ 1541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Lst>
                <a:rect l="0" t="0" r="r" b="b"/>
                <a:pathLst>
                  <a:path w="168" h="162">
                    <a:moveTo>
                      <a:pt x="116" y="112"/>
                    </a:moveTo>
                    <a:lnTo>
                      <a:pt x="113" y="123"/>
                    </a:lnTo>
                    <a:lnTo>
                      <a:pt x="109" y="133"/>
                    </a:lnTo>
                    <a:lnTo>
                      <a:pt x="98" y="153"/>
                    </a:lnTo>
                    <a:lnTo>
                      <a:pt x="98" y="154"/>
                    </a:lnTo>
                    <a:lnTo>
                      <a:pt x="103" y="154"/>
                    </a:lnTo>
                    <a:lnTo>
                      <a:pt x="104" y="153"/>
                    </a:lnTo>
                    <a:lnTo>
                      <a:pt x="106" y="151"/>
                    </a:lnTo>
                    <a:lnTo>
                      <a:pt x="124" y="126"/>
                    </a:lnTo>
                    <a:lnTo>
                      <a:pt x="131" y="123"/>
                    </a:lnTo>
                    <a:lnTo>
                      <a:pt x="132" y="123"/>
                    </a:lnTo>
                    <a:lnTo>
                      <a:pt x="132" y="122"/>
                    </a:lnTo>
                    <a:lnTo>
                      <a:pt x="131" y="122"/>
                    </a:lnTo>
                    <a:lnTo>
                      <a:pt x="129" y="121"/>
                    </a:lnTo>
                    <a:lnTo>
                      <a:pt x="116" y="11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69" name="Freeform 867"/>
              <p:cNvSpPr/>
              <p:nvPr/>
            </p:nvSpPr>
            <p:spPr bwMode="auto">
              <a:xfrm>
                <a:off x="270" y="1429"/>
                <a:ext cx="168" cy="162"/>
              </a:xfrm>
              <a:custGeom>
                <a:gdLst>
                  <a:gd name="T0" fmla="+- 0 306 270"/>
                  <a:gd name="T1" fmla="*/ T0 w 168"/>
                  <a:gd name="T2" fmla="+- 0 1543 1429"/>
                  <a:gd name="T3" fmla="*/ 1543 h 162"/>
                  <a:gd name="T4" fmla="+- 0 305 270"/>
                  <a:gd name="T5" fmla="*/ T4 w 168"/>
                  <a:gd name="T6" fmla="+- 0 1545 1429"/>
                  <a:gd name="T7" fmla="*/ 1545 h 162"/>
                  <a:gd name="T8" fmla="+- 0 308 270"/>
                  <a:gd name="T9" fmla="*/ T8 w 168"/>
                  <a:gd name="T10" fmla="+- 0 1550 1429"/>
                  <a:gd name="T11" fmla="*/ 1550 h 162"/>
                  <a:gd name="T12" fmla="+- 0 311 270"/>
                  <a:gd name="T13" fmla="*/ T12 w 168"/>
                  <a:gd name="T14" fmla="+- 0 1554 1429"/>
                  <a:gd name="T15" fmla="*/ 1554 h 162"/>
                  <a:gd name="T16" fmla="+- 0 316 270"/>
                  <a:gd name="T17" fmla="*/ T16 w 168"/>
                  <a:gd name="T18" fmla="+- 0 1572 1429"/>
                  <a:gd name="T19" fmla="*/ 1572 h 162"/>
                  <a:gd name="T20" fmla="+- 0 317 270"/>
                  <a:gd name="T21" fmla="*/ T20 w 168"/>
                  <a:gd name="T22" fmla="+- 0 1574 1429"/>
                  <a:gd name="T23" fmla="*/ 1574 h 162"/>
                  <a:gd name="T24" fmla="+- 0 317 270"/>
                  <a:gd name="T25" fmla="*/ T24 w 168"/>
                  <a:gd name="T26" fmla="+- 0 1574 1429"/>
                  <a:gd name="T27" fmla="*/ 1574 h 162"/>
                  <a:gd name="T28" fmla="+- 0 318 270"/>
                  <a:gd name="T29" fmla="*/ T28 w 168"/>
                  <a:gd name="T30" fmla="+- 0 1576 1429"/>
                  <a:gd name="T31" fmla="*/ 1576 h 162"/>
                  <a:gd name="T32" fmla="+- 0 319 270"/>
                  <a:gd name="T33" fmla="*/ T32 w 168"/>
                  <a:gd name="T34" fmla="+- 0 1577 1429"/>
                  <a:gd name="T35" fmla="*/ 1577 h 162"/>
                  <a:gd name="T36" fmla="+- 0 320 270"/>
                  <a:gd name="T37" fmla="*/ T36 w 168"/>
                  <a:gd name="T38" fmla="+- 0 1577 1429"/>
                  <a:gd name="T39" fmla="*/ 1577 h 162"/>
                  <a:gd name="T40" fmla="+- 0 321 270"/>
                  <a:gd name="T41" fmla="*/ T40 w 168"/>
                  <a:gd name="T42" fmla="+- 0 1577 1429"/>
                  <a:gd name="T43" fmla="*/ 1577 h 162"/>
                  <a:gd name="T44" fmla="+- 0 323 270"/>
                  <a:gd name="T45" fmla="*/ T44 w 168"/>
                  <a:gd name="T46" fmla="+- 0 1577 1429"/>
                  <a:gd name="T47" fmla="*/ 1577 h 162"/>
                  <a:gd name="T48" fmla="+- 0 324 270"/>
                  <a:gd name="T49" fmla="*/ T48 w 168"/>
                  <a:gd name="T50" fmla="+- 0 1575 1429"/>
                  <a:gd name="T51" fmla="*/ 1575 h 162"/>
                  <a:gd name="T52" fmla="+- 0 326 270"/>
                  <a:gd name="T53" fmla="*/ T52 w 168"/>
                  <a:gd name="T54" fmla="+- 0 1574 1429"/>
                  <a:gd name="T55" fmla="*/ 1574 h 162"/>
                  <a:gd name="T56" fmla="+- 0 327 270"/>
                  <a:gd name="T57" fmla="*/ T56 w 168"/>
                  <a:gd name="T58" fmla="+- 0 1572 1429"/>
                  <a:gd name="T59" fmla="*/ 1572 h 162"/>
                  <a:gd name="T60" fmla="+- 0 328 270"/>
                  <a:gd name="T61" fmla="*/ T60 w 168"/>
                  <a:gd name="T62" fmla="+- 0 1568 1429"/>
                  <a:gd name="T63" fmla="*/ 1568 h 162"/>
                  <a:gd name="T64" fmla="+- 0 328 270"/>
                  <a:gd name="T65" fmla="*/ T64 w 168"/>
                  <a:gd name="T66" fmla="+- 0 1565 1429"/>
                  <a:gd name="T67" fmla="*/ 1565 h 162"/>
                  <a:gd name="T68" fmla="+- 0 326 270"/>
                  <a:gd name="T69" fmla="*/ T68 w 168"/>
                  <a:gd name="T70" fmla="+- 0 1558 1429"/>
                  <a:gd name="T71" fmla="*/ 1558 h 162"/>
                  <a:gd name="T72" fmla="+- 0 319 270"/>
                  <a:gd name="T73" fmla="*/ T72 w 168"/>
                  <a:gd name="T74" fmla="+- 0 1552 1429"/>
                  <a:gd name="T75" fmla="*/ 1552 h 162"/>
                  <a:gd name="T76" fmla="+- 0 306 270"/>
                  <a:gd name="T77" fmla="*/ T76 w 168"/>
                  <a:gd name="T78" fmla="+- 0 1543 1429"/>
                  <a:gd name="T79" fmla="*/ 1543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Lst>
                <a:rect l="0" t="0" r="r" b="b"/>
                <a:pathLst>
                  <a:path w="168" h="162">
                    <a:moveTo>
                      <a:pt x="36" y="114"/>
                    </a:moveTo>
                    <a:lnTo>
                      <a:pt x="35" y="116"/>
                    </a:lnTo>
                    <a:lnTo>
                      <a:pt x="38" y="121"/>
                    </a:lnTo>
                    <a:lnTo>
                      <a:pt x="41" y="125"/>
                    </a:lnTo>
                    <a:lnTo>
                      <a:pt x="46" y="143"/>
                    </a:lnTo>
                    <a:lnTo>
                      <a:pt x="47" y="145"/>
                    </a:lnTo>
                    <a:lnTo>
                      <a:pt x="48" y="147"/>
                    </a:lnTo>
                    <a:lnTo>
                      <a:pt x="49" y="148"/>
                    </a:lnTo>
                    <a:lnTo>
                      <a:pt x="50" y="148"/>
                    </a:lnTo>
                    <a:lnTo>
                      <a:pt x="51" y="148"/>
                    </a:lnTo>
                    <a:lnTo>
                      <a:pt x="53" y="148"/>
                    </a:lnTo>
                    <a:lnTo>
                      <a:pt x="54" y="146"/>
                    </a:lnTo>
                    <a:lnTo>
                      <a:pt x="56" y="145"/>
                    </a:lnTo>
                    <a:lnTo>
                      <a:pt x="57" y="143"/>
                    </a:lnTo>
                    <a:lnTo>
                      <a:pt x="58" y="139"/>
                    </a:lnTo>
                    <a:lnTo>
                      <a:pt x="58" y="136"/>
                    </a:lnTo>
                    <a:lnTo>
                      <a:pt x="56" y="129"/>
                    </a:lnTo>
                    <a:lnTo>
                      <a:pt x="49" y="123"/>
                    </a:lnTo>
                    <a:lnTo>
                      <a:pt x="36" y="1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0" name="Freeform 868"/>
              <p:cNvSpPr/>
              <p:nvPr/>
            </p:nvSpPr>
            <p:spPr bwMode="auto">
              <a:xfrm>
                <a:off x="270" y="1429"/>
                <a:ext cx="168" cy="162"/>
              </a:xfrm>
              <a:custGeom>
                <a:gdLst>
                  <a:gd name="T0" fmla="+- 0 402 270"/>
                  <a:gd name="T1" fmla="*/ T0 w 168"/>
                  <a:gd name="T2" fmla="+- 0 1520 1429"/>
                  <a:gd name="T3" fmla="*/ 1520 h 162"/>
                  <a:gd name="T4" fmla="+- 0 393 270"/>
                  <a:gd name="T5" fmla="*/ T4 w 168"/>
                  <a:gd name="T6" fmla="+- 0 1531 1429"/>
                  <a:gd name="T7" fmla="*/ 1531 h 162"/>
                  <a:gd name="T8" fmla="+- 0 287 270"/>
                  <a:gd name="T9" fmla="*/ T8 w 168"/>
                  <a:gd name="T10" fmla="+- 0 1531 1429"/>
                  <a:gd name="T11" fmla="*/ 1531 h 162"/>
                  <a:gd name="T12" fmla="+- 0 291 270"/>
                  <a:gd name="T13" fmla="*/ T12 w 168"/>
                  <a:gd name="T14" fmla="+- 0 1535 1429"/>
                  <a:gd name="T15" fmla="*/ 1535 h 162"/>
                  <a:gd name="T16" fmla="+- 0 294 270"/>
                  <a:gd name="T17" fmla="*/ T16 w 168"/>
                  <a:gd name="T18" fmla="+- 0 1538 1429"/>
                  <a:gd name="T19" fmla="*/ 1538 h 162"/>
                  <a:gd name="T20" fmla="+- 0 298 270"/>
                  <a:gd name="T21" fmla="*/ T20 w 168"/>
                  <a:gd name="T22" fmla="+- 0 1537 1429"/>
                  <a:gd name="T23" fmla="*/ 1537 h 162"/>
                  <a:gd name="T24" fmla="+- 0 302 270"/>
                  <a:gd name="T25" fmla="*/ T24 w 168"/>
                  <a:gd name="T26" fmla="+- 0 1536 1429"/>
                  <a:gd name="T27" fmla="*/ 1536 h 162"/>
                  <a:gd name="T28" fmla="+- 0 309 270"/>
                  <a:gd name="T29" fmla="*/ T28 w 168"/>
                  <a:gd name="T30" fmla="+- 0 1535 1429"/>
                  <a:gd name="T31" fmla="*/ 1535 h 162"/>
                  <a:gd name="T32" fmla="+- 0 310 270"/>
                  <a:gd name="T33" fmla="*/ T32 w 168"/>
                  <a:gd name="T34" fmla="+- 0 1535 1429"/>
                  <a:gd name="T35" fmla="*/ 1535 h 162"/>
                  <a:gd name="T36" fmla="+- 0 415 270"/>
                  <a:gd name="T37" fmla="*/ T36 w 168"/>
                  <a:gd name="T38" fmla="+- 0 1535 1429"/>
                  <a:gd name="T39" fmla="*/ 1535 h 162"/>
                  <a:gd name="T40" fmla="+- 0 416 270"/>
                  <a:gd name="T41" fmla="*/ T40 w 168"/>
                  <a:gd name="T42" fmla="+- 0 1535 1429"/>
                  <a:gd name="T43" fmla="*/ 1535 h 162"/>
                  <a:gd name="T44" fmla="+- 0 415 270"/>
                  <a:gd name="T45" fmla="*/ T44 w 168"/>
                  <a:gd name="T46" fmla="+- 0 1534 1429"/>
                  <a:gd name="T47" fmla="*/ 1534 h 162"/>
                  <a:gd name="T48" fmla="+- 0 414 270"/>
                  <a:gd name="T49" fmla="*/ T48 w 168"/>
                  <a:gd name="T50" fmla="+- 0 1532 1429"/>
                  <a:gd name="T51" fmla="*/ 1532 h 162"/>
                  <a:gd name="T52" fmla="+- 0 402 270"/>
                  <a:gd name="T53" fmla="*/ T52 w 168"/>
                  <a:gd name="T54" fmla="+- 0 1520 1429"/>
                  <a:gd name="T55" fmla="*/ 1520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8" h="162">
                    <a:moveTo>
                      <a:pt x="132" y="91"/>
                    </a:moveTo>
                    <a:lnTo>
                      <a:pt x="123" y="102"/>
                    </a:lnTo>
                    <a:lnTo>
                      <a:pt x="17" y="102"/>
                    </a:lnTo>
                    <a:lnTo>
                      <a:pt x="21" y="106"/>
                    </a:lnTo>
                    <a:lnTo>
                      <a:pt x="24" y="109"/>
                    </a:lnTo>
                    <a:lnTo>
                      <a:pt x="28" y="108"/>
                    </a:lnTo>
                    <a:lnTo>
                      <a:pt x="32" y="107"/>
                    </a:lnTo>
                    <a:lnTo>
                      <a:pt x="39" y="106"/>
                    </a:lnTo>
                    <a:lnTo>
                      <a:pt x="40" y="106"/>
                    </a:lnTo>
                    <a:lnTo>
                      <a:pt x="145" y="106"/>
                    </a:lnTo>
                    <a:lnTo>
                      <a:pt x="146" y="106"/>
                    </a:lnTo>
                    <a:lnTo>
                      <a:pt x="145" y="105"/>
                    </a:lnTo>
                    <a:lnTo>
                      <a:pt x="144" y="103"/>
                    </a:lnTo>
                    <a:lnTo>
                      <a:pt x="132"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1" name="Freeform 869"/>
              <p:cNvSpPr/>
              <p:nvPr/>
            </p:nvSpPr>
            <p:spPr bwMode="auto">
              <a:xfrm>
                <a:off x="270" y="1429"/>
                <a:ext cx="168" cy="162"/>
              </a:xfrm>
              <a:custGeom>
                <a:gdLst>
                  <a:gd name="T0" fmla="+- 0 356 270"/>
                  <a:gd name="T1" fmla="*/ T0 w 168"/>
                  <a:gd name="T2" fmla="+- 0 1503 1429"/>
                  <a:gd name="T3" fmla="*/ 1503 h 162"/>
                  <a:gd name="T4" fmla="+- 0 345 270"/>
                  <a:gd name="T5" fmla="*/ T4 w 168"/>
                  <a:gd name="T6" fmla="+- 0 1503 1429"/>
                  <a:gd name="T7" fmla="*/ 1503 h 162"/>
                  <a:gd name="T8" fmla="+- 0 345 270"/>
                  <a:gd name="T9" fmla="*/ T8 w 168"/>
                  <a:gd name="T10" fmla="+- 0 1531 1429"/>
                  <a:gd name="T11" fmla="*/ 1531 h 162"/>
                  <a:gd name="T12" fmla="+- 0 356 270"/>
                  <a:gd name="T13" fmla="*/ T12 w 168"/>
                  <a:gd name="T14" fmla="+- 0 1531 1429"/>
                  <a:gd name="T15" fmla="*/ 1531 h 162"/>
                  <a:gd name="T16" fmla="+- 0 356 270"/>
                  <a:gd name="T17" fmla="*/ T16 w 168"/>
                  <a:gd name="T18" fmla="+- 0 1503 1429"/>
                  <a:gd name="T19" fmla="*/ 1503 h 162"/>
                </a:gdLst>
                <a:cxnLst>
                  <a:cxn ang="0">
                    <a:pos x="T1" y="T3"/>
                  </a:cxn>
                  <a:cxn ang="0">
                    <a:pos x="T5" y="T7"/>
                  </a:cxn>
                  <a:cxn ang="0">
                    <a:pos x="T9" y="T11"/>
                  </a:cxn>
                  <a:cxn ang="0">
                    <a:pos x="T13" y="T15"/>
                  </a:cxn>
                  <a:cxn ang="0">
                    <a:pos x="T17" y="T19"/>
                  </a:cxn>
                </a:cxnLst>
                <a:rect l="0" t="0" r="r" b="b"/>
                <a:pathLst>
                  <a:path w="168" h="162">
                    <a:moveTo>
                      <a:pt x="86" y="74"/>
                    </a:moveTo>
                    <a:lnTo>
                      <a:pt x="75" y="74"/>
                    </a:lnTo>
                    <a:lnTo>
                      <a:pt x="75" y="102"/>
                    </a:lnTo>
                    <a:lnTo>
                      <a:pt x="86" y="102"/>
                    </a:lnTo>
                    <a:lnTo>
                      <a:pt x="86"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2" name="Freeform 870"/>
              <p:cNvSpPr/>
              <p:nvPr/>
            </p:nvSpPr>
            <p:spPr bwMode="auto">
              <a:xfrm>
                <a:off x="270" y="1429"/>
                <a:ext cx="168" cy="162"/>
              </a:xfrm>
              <a:custGeom>
                <a:gdLst>
                  <a:gd name="T0" fmla="+- 0 344 270"/>
                  <a:gd name="T1" fmla="*/ T0 w 168"/>
                  <a:gd name="T2" fmla="+- 0 1429 1429"/>
                  <a:gd name="T3" fmla="*/ 1429 h 162"/>
                  <a:gd name="T4" fmla="+- 0 312 270"/>
                  <a:gd name="T5" fmla="*/ T4 w 168"/>
                  <a:gd name="T6" fmla="+- 0 1481 1429"/>
                  <a:gd name="T7" fmla="*/ 1481 h 162"/>
                  <a:gd name="T8" fmla="+- 0 270 270"/>
                  <a:gd name="T9" fmla="*/ T8 w 168"/>
                  <a:gd name="T10" fmla="+- 0 1517 1429"/>
                  <a:gd name="T11" fmla="*/ 1517 h 162"/>
                  <a:gd name="T12" fmla="+- 0 283 270"/>
                  <a:gd name="T13" fmla="*/ T12 w 168"/>
                  <a:gd name="T14" fmla="+- 0 1511 1429"/>
                  <a:gd name="T15" fmla="*/ 1511 h 162"/>
                  <a:gd name="T16" fmla="+- 0 336 270"/>
                  <a:gd name="T17" fmla="*/ T16 w 168"/>
                  <a:gd name="T18" fmla="+- 0 1465 1429"/>
                  <a:gd name="T19" fmla="*/ 1465 h 162"/>
                  <a:gd name="T20" fmla="+- 0 342 270"/>
                  <a:gd name="T21" fmla="*/ T20 w 168"/>
                  <a:gd name="T22" fmla="+- 0 1458 1429"/>
                  <a:gd name="T23" fmla="*/ 1458 h 162"/>
                  <a:gd name="T24" fmla="+- 0 348 270"/>
                  <a:gd name="T25" fmla="*/ T24 w 168"/>
                  <a:gd name="T26" fmla="+- 0 1450 1429"/>
                  <a:gd name="T27" fmla="*/ 1450 h 162"/>
                  <a:gd name="T28" fmla="+- 0 353 270"/>
                  <a:gd name="T29" fmla="*/ T28 w 168"/>
                  <a:gd name="T30" fmla="+- 0 1443 1429"/>
                  <a:gd name="T31" fmla="*/ 1443 h 162"/>
                  <a:gd name="T32" fmla="+- 0 357 270"/>
                  <a:gd name="T33" fmla="*/ T32 w 168"/>
                  <a:gd name="T34" fmla="+- 0 1443 1429"/>
                  <a:gd name="T35" fmla="*/ 1443 h 162"/>
                  <a:gd name="T36" fmla="+- 0 356 270"/>
                  <a:gd name="T37" fmla="*/ T36 w 168"/>
                  <a:gd name="T38" fmla="+- 0 1441 1429"/>
                  <a:gd name="T39" fmla="*/ 1441 h 162"/>
                  <a:gd name="T40" fmla="+- 0 361 270"/>
                  <a:gd name="T41" fmla="*/ T40 w 168"/>
                  <a:gd name="T42" fmla="+- 0 1439 1429"/>
                  <a:gd name="T43" fmla="*/ 1439 h 162"/>
                  <a:gd name="T44" fmla="+- 0 361 270"/>
                  <a:gd name="T45" fmla="*/ T44 w 168"/>
                  <a:gd name="T46" fmla="+- 0 1438 1429"/>
                  <a:gd name="T47" fmla="*/ 1438 h 162"/>
                  <a:gd name="T48" fmla="+- 0 362 270"/>
                  <a:gd name="T49" fmla="*/ T48 w 168"/>
                  <a:gd name="T50" fmla="+- 0 1437 1429"/>
                  <a:gd name="T51" fmla="*/ 1437 h 162"/>
                  <a:gd name="T52" fmla="+- 0 361 270"/>
                  <a:gd name="T53" fmla="*/ T52 w 168"/>
                  <a:gd name="T54" fmla="+- 0 1437 1429"/>
                  <a:gd name="T55" fmla="*/ 1437 h 162"/>
                  <a:gd name="T56" fmla="+- 0 360 270"/>
                  <a:gd name="T57" fmla="*/ T56 w 168"/>
                  <a:gd name="T58" fmla="+- 0 1436 1429"/>
                  <a:gd name="T59" fmla="*/ 1436 h 162"/>
                  <a:gd name="T60" fmla="+- 0 344 270"/>
                  <a:gd name="T61" fmla="*/ T60 w 168"/>
                  <a:gd name="T62" fmla="+- 0 1429 1429"/>
                  <a:gd name="T63" fmla="*/ 1429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168" h="162">
                    <a:moveTo>
                      <a:pt x="74" y="0"/>
                    </a:moveTo>
                    <a:lnTo>
                      <a:pt x="42" y="52"/>
                    </a:lnTo>
                    <a:lnTo>
                      <a:pt x="0" y="88"/>
                    </a:lnTo>
                    <a:lnTo>
                      <a:pt x="13" y="82"/>
                    </a:lnTo>
                    <a:lnTo>
                      <a:pt x="66" y="36"/>
                    </a:lnTo>
                    <a:lnTo>
                      <a:pt x="72" y="29"/>
                    </a:lnTo>
                    <a:lnTo>
                      <a:pt x="78" y="21"/>
                    </a:lnTo>
                    <a:lnTo>
                      <a:pt x="83" y="14"/>
                    </a:lnTo>
                    <a:lnTo>
                      <a:pt x="87" y="14"/>
                    </a:lnTo>
                    <a:lnTo>
                      <a:pt x="86" y="12"/>
                    </a:lnTo>
                    <a:lnTo>
                      <a:pt x="91" y="10"/>
                    </a:lnTo>
                    <a:lnTo>
                      <a:pt x="91" y="9"/>
                    </a:lnTo>
                    <a:lnTo>
                      <a:pt x="92" y="8"/>
                    </a:lnTo>
                    <a:lnTo>
                      <a:pt x="91" y="8"/>
                    </a:lnTo>
                    <a:lnTo>
                      <a:pt x="90" y="7"/>
                    </a:lnTo>
                    <a:lnTo>
                      <a:pt x="7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3" name="Freeform 871"/>
              <p:cNvSpPr/>
              <p:nvPr/>
            </p:nvSpPr>
            <p:spPr bwMode="auto">
              <a:xfrm>
                <a:off x="270" y="1429"/>
                <a:ext cx="168" cy="162"/>
              </a:xfrm>
              <a:custGeom>
                <a:gdLst>
                  <a:gd name="T0" fmla="+- 0 380 270"/>
                  <a:gd name="T1" fmla="*/ T0 w 168"/>
                  <a:gd name="T2" fmla="+- 0 1488 1429"/>
                  <a:gd name="T3" fmla="*/ 1488 h 162"/>
                  <a:gd name="T4" fmla="+- 0 372 270"/>
                  <a:gd name="T5" fmla="*/ T4 w 168"/>
                  <a:gd name="T6" fmla="+- 0 1498 1429"/>
                  <a:gd name="T7" fmla="*/ 1498 h 162"/>
                  <a:gd name="T8" fmla="+- 0 308 270"/>
                  <a:gd name="T9" fmla="*/ T8 w 168"/>
                  <a:gd name="T10" fmla="+- 0 1498 1429"/>
                  <a:gd name="T11" fmla="*/ 1498 h 162"/>
                  <a:gd name="T12" fmla="+- 0 315 270"/>
                  <a:gd name="T13" fmla="*/ T12 w 168"/>
                  <a:gd name="T14" fmla="+- 0 1506 1429"/>
                  <a:gd name="T15" fmla="*/ 1506 h 162"/>
                  <a:gd name="T16" fmla="+- 0 319 270"/>
                  <a:gd name="T17" fmla="*/ T16 w 168"/>
                  <a:gd name="T18" fmla="+- 0 1504 1429"/>
                  <a:gd name="T19" fmla="*/ 1504 h 162"/>
                  <a:gd name="T20" fmla="+- 0 323 270"/>
                  <a:gd name="T21" fmla="*/ T20 w 168"/>
                  <a:gd name="T22" fmla="+- 0 1503 1429"/>
                  <a:gd name="T23" fmla="*/ 1503 h 162"/>
                  <a:gd name="T24" fmla="+- 0 328 270"/>
                  <a:gd name="T25" fmla="*/ T24 w 168"/>
                  <a:gd name="T26" fmla="+- 0 1503 1429"/>
                  <a:gd name="T27" fmla="*/ 1503 h 162"/>
                  <a:gd name="T28" fmla="+- 0 356 270"/>
                  <a:gd name="T29" fmla="*/ T28 w 168"/>
                  <a:gd name="T30" fmla="+- 0 1503 1429"/>
                  <a:gd name="T31" fmla="*/ 1503 h 162"/>
                  <a:gd name="T32" fmla="+- 0 392 270"/>
                  <a:gd name="T33" fmla="*/ T32 w 168"/>
                  <a:gd name="T34" fmla="+- 0 1502 1429"/>
                  <a:gd name="T35" fmla="*/ 1502 h 162"/>
                  <a:gd name="T36" fmla="+- 0 392 270"/>
                  <a:gd name="T37" fmla="*/ T36 w 168"/>
                  <a:gd name="T38" fmla="+- 0 1502 1429"/>
                  <a:gd name="T39" fmla="*/ 1502 h 162"/>
                  <a:gd name="T40" fmla="+- 0 392 270"/>
                  <a:gd name="T41" fmla="*/ T40 w 168"/>
                  <a:gd name="T42" fmla="+- 0 1502 1429"/>
                  <a:gd name="T43" fmla="*/ 1502 h 162"/>
                  <a:gd name="T44" fmla="+- 0 392 270"/>
                  <a:gd name="T45" fmla="*/ T44 w 168"/>
                  <a:gd name="T46" fmla="+- 0 1501 1429"/>
                  <a:gd name="T47" fmla="*/ 1501 h 162"/>
                  <a:gd name="T48" fmla="+- 0 391 270"/>
                  <a:gd name="T49" fmla="*/ T48 w 168"/>
                  <a:gd name="T50" fmla="+- 0 1500 1429"/>
                  <a:gd name="T51" fmla="*/ 1500 h 162"/>
                  <a:gd name="T52" fmla="+- 0 380 270"/>
                  <a:gd name="T53" fmla="*/ T52 w 168"/>
                  <a:gd name="T54" fmla="+- 0 1488 1429"/>
                  <a:gd name="T55" fmla="*/ 1488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Lst>
                <a:rect l="0" t="0" r="r" b="b"/>
                <a:pathLst>
                  <a:path w="168" h="162">
                    <a:moveTo>
                      <a:pt x="110" y="59"/>
                    </a:moveTo>
                    <a:lnTo>
                      <a:pt x="102" y="69"/>
                    </a:lnTo>
                    <a:lnTo>
                      <a:pt x="38" y="69"/>
                    </a:lnTo>
                    <a:lnTo>
                      <a:pt x="45" y="77"/>
                    </a:lnTo>
                    <a:lnTo>
                      <a:pt x="49" y="75"/>
                    </a:lnTo>
                    <a:lnTo>
                      <a:pt x="53" y="74"/>
                    </a:lnTo>
                    <a:lnTo>
                      <a:pt x="58" y="74"/>
                    </a:lnTo>
                    <a:lnTo>
                      <a:pt x="86" y="74"/>
                    </a:lnTo>
                    <a:lnTo>
                      <a:pt x="122" y="73"/>
                    </a:lnTo>
                    <a:lnTo>
                      <a:pt x="122" y="72"/>
                    </a:lnTo>
                    <a:lnTo>
                      <a:pt x="121" y="71"/>
                    </a:lnTo>
                    <a:lnTo>
                      <a:pt x="110"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4" name="Freeform 872"/>
              <p:cNvSpPr/>
              <p:nvPr/>
            </p:nvSpPr>
            <p:spPr bwMode="auto">
              <a:xfrm>
                <a:off x="270" y="1429"/>
                <a:ext cx="168" cy="162"/>
              </a:xfrm>
              <a:custGeom>
                <a:gdLst>
                  <a:gd name="T0" fmla="+- 0 357 270"/>
                  <a:gd name="T1" fmla="*/ T0 w 168"/>
                  <a:gd name="T2" fmla="+- 0 1443 1429"/>
                  <a:gd name="T3" fmla="*/ 1443 h 162"/>
                  <a:gd name="T4" fmla="+- 0 353 270"/>
                  <a:gd name="T5" fmla="*/ T4 w 168"/>
                  <a:gd name="T6" fmla="+- 0 1443 1429"/>
                  <a:gd name="T7" fmla="*/ 1443 h 162"/>
                  <a:gd name="T8" fmla="+- 0 359 270"/>
                  <a:gd name="T9" fmla="*/ T8 w 168"/>
                  <a:gd name="T10" fmla="+- 0 1455 1429"/>
                  <a:gd name="T11" fmla="*/ 1455 h 162"/>
                  <a:gd name="T12" fmla="+- 0 404 270"/>
                  <a:gd name="T13" fmla="*/ T12 w 168"/>
                  <a:gd name="T14" fmla="+- 0 1498 1429"/>
                  <a:gd name="T15" fmla="*/ 1498 h 162"/>
                  <a:gd name="T16" fmla="+- 0 418 270"/>
                  <a:gd name="T17" fmla="*/ T16 w 168"/>
                  <a:gd name="T18" fmla="+- 0 1506 1429"/>
                  <a:gd name="T19" fmla="*/ 1506 h 162"/>
                  <a:gd name="T20" fmla="+- 0 421 270"/>
                  <a:gd name="T21" fmla="*/ T20 w 168"/>
                  <a:gd name="T22" fmla="+- 0 1502 1429"/>
                  <a:gd name="T23" fmla="*/ 1502 h 162"/>
                  <a:gd name="T24" fmla="+- 0 423 270"/>
                  <a:gd name="T25" fmla="*/ T24 w 168"/>
                  <a:gd name="T26" fmla="+- 0 1499 1429"/>
                  <a:gd name="T27" fmla="*/ 1499 h 162"/>
                  <a:gd name="T28" fmla="+- 0 428 270"/>
                  <a:gd name="T29" fmla="*/ T28 w 168"/>
                  <a:gd name="T30" fmla="+- 0 1497 1429"/>
                  <a:gd name="T31" fmla="*/ 1497 h 162"/>
                  <a:gd name="T32" fmla="+- 0 437 270"/>
                  <a:gd name="T33" fmla="*/ T32 w 168"/>
                  <a:gd name="T34" fmla="+- 0 1496 1429"/>
                  <a:gd name="T35" fmla="*/ 1496 h 162"/>
                  <a:gd name="T36" fmla="+- 0 435 270"/>
                  <a:gd name="T37" fmla="*/ T36 w 168"/>
                  <a:gd name="T38" fmla="+- 0 1494 1429"/>
                  <a:gd name="T39" fmla="*/ 1494 h 162"/>
                  <a:gd name="T40" fmla="+- 0 416 270"/>
                  <a:gd name="T41" fmla="*/ T40 w 168"/>
                  <a:gd name="T42" fmla="+- 0 1489 1429"/>
                  <a:gd name="T43" fmla="*/ 1489 h 162"/>
                  <a:gd name="T44" fmla="+- 0 397 270"/>
                  <a:gd name="T45" fmla="*/ T44 w 168"/>
                  <a:gd name="T46" fmla="+- 0 1480 1429"/>
                  <a:gd name="T47" fmla="*/ 1480 h 162"/>
                  <a:gd name="T48" fmla="+- 0 384 270"/>
                  <a:gd name="T49" fmla="*/ T48 w 168"/>
                  <a:gd name="T50" fmla="+- 0 1473 1429"/>
                  <a:gd name="T51" fmla="*/ 1473 h 162"/>
                  <a:gd name="T52" fmla="+- 0 375 270"/>
                  <a:gd name="T53" fmla="*/ T52 w 168"/>
                  <a:gd name="T54" fmla="+- 0 1466 1429"/>
                  <a:gd name="T55" fmla="*/ 1466 h 162"/>
                  <a:gd name="T56" fmla="+- 0 370 270"/>
                  <a:gd name="T57" fmla="*/ T56 w 168"/>
                  <a:gd name="T58" fmla="+- 0 1459 1429"/>
                  <a:gd name="T59" fmla="*/ 1459 h 162"/>
                  <a:gd name="T60" fmla="+- 0 364 270"/>
                  <a:gd name="T61" fmla="*/ T60 w 168"/>
                  <a:gd name="T62" fmla="+- 0 1453 1429"/>
                  <a:gd name="T63" fmla="*/ 1453 h 162"/>
                  <a:gd name="T64" fmla="+- 0 360 270"/>
                  <a:gd name="T65" fmla="*/ T64 w 168"/>
                  <a:gd name="T66" fmla="+- 0 1447 1429"/>
                  <a:gd name="T67" fmla="*/ 1447 h 162"/>
                  <a:gd name="T68" fmla="+- 0 357 270"/>
                  <a:gd name="T69" fmla="*/ T68 w 168"/>
                  <a:gd name="T70" fmla="+- 0 1443 1429"/>
                  <a:gd name="T71" fmla="*/ 1443 h 162"/>
                </a:gd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Lst>
                <a:rect l="0" t="0" r="r" b="b"/>
                <a:pathLst>
                  <a:path w="168" h="162">
                    <a:moveTo>
                      <a:pt x="87" y="14"/>
                    </a:moveTo>
                    <a:lnTo>
                      <a:pt x="83" y="14"/>
                    </a:lnTo>
                    <a:lnTo>
                      <a:pt x="89" y="26"/>
                    </a:lnTo>
                    <a:lnTo>
                      <a:pt x="134" y="69"/>
                    </a:lnTo>
                    <a:lnTo>
                      <a:pt x="148" y="77"/>
                    </a:lnTo>
                    <a:lnTo>
                      <a:pt x="151" y="73"/>
                    </a:lnTo>
                    <a:lnTo>
                      <a:pt x="153" y="70"/>
                    </a:lnTo>
                    <a:lnTo>
                      <a:pt x="158" y="68"/>
                    </a:lnTo>
                    <a:lnTo>
                      <a:pt x="167" y="67"/>
                    </a:lnTo>
                    <a:lnTo>
                      <a:pt x="165" y="65"/>
                    </a:lnTo>
                    <a:lnTo>
                      <a:pt x="146" y="60"/>
                    </a:lnTo>
                    <a:lnTo>
                      <a:pt x="127" y="51"/>
                    </a:lnTo>
                    <a:lnTo>
                      <a:pt x="114" y="44"/>
                    </a:lnTo>
                    <a:lnTo>
                      <a:pt x="105" y="37"/>
                    </a:lnTo>
                    <a:lnTo>
                      <a:pt x="100" y="30"/>
                    </a:lnTo>
                    <a:lnTo>
                      <a:pt x="94" y="24"/>
                    </a:lnTo>
                    <a:lnTo>
                      <a:pt x="90" y="18"/>
                    </a:lnTo>
                    <a:lnTo>
                      <a:pt x="87" y="1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921" name="Picture 873"/>
              <p:cNvPicPr>
                <a:picLocks noChangeAspect="1" noChangeArrowheads="1"/>
              </p:cNvPicPr>
              <p:nvPr/>
            </p:nvPicPr>
            <p:blipFill>
              <a:blip r:embed="rId14">
                <a:extLst>
                  <a:ext uri="{28A0092B-C50C-407E-A947-70E740481C1C}">
                    <a14:useLocalDpi xmlns:a14="http://schemas.microsoft.com/office/drawing/2010/main" val="0"/>
                  </a:ext>
                </a:extLst>
              </a:blip>
              <a:stretch>
                <a:fillRect/>
              </a:stretch>
            </p:blipFill>
            <p:spPr bwMode="auto">
              <a:xfrm>
                <a:off x="97" y="666"/>
                <a:ext cx="340" cy="171"/>
              </a:xfrm>
              <a:prstGeom prst="rect">
                <a:avLst/>
              </a:prstGeom>
              <a:noFill/>
              <a:extLst>
                <a:ext uri="{909E8E84-426E-40DD-AFC4-6F175D3DCCD1}">
                  <a14:hiddenFill xmlns:a14="http://schemas.microsoft.com/office/drawing/2010/main">
                    <a:solidFill>
                      <a:srgbClr val="FFFFFF"/>
                    </a:solidFill>
                  </a14:hiddenFill>
                </a:ext>
              </a:extLst>
            </p:spPr>
          </p:pic>
          <p:pic>
            <p:nvPicPr>
              <p:cNvPr id="2922" name="Picture 874"/>
              <p:cNvPicPr>
                <a:picLocks noChangeAspect="1" noChangeArrowheads="1"/>
              </p:cNvPicPr>
              <p:nvPr/>
            </p:nvPicPr>
            <p:blipFill>
              <a:blip r:embed="rId15">
                <a:extLst>
                  <a:ext uri="{28A0092B-C50C-407E-A947-70E740481C1C}">
                    <a14:useLocalDpi xmlns:a14="http://schemas.microsoft.com/office/drawing/2010/main" val="0"/>
                  </a:ext>
                </a:extLst>
              </a:blip>
              <a:stretch>
                <a:fillRect/>
              </a:stretch>
            </p:blipFill>
            <p:spPr bwMode="auto">
              <a:xfrm>
                <a:off x="88" y="170"/>
                <a:ext cx="349" cy="171"/>
              </a:xfrm>
              <a:prstGeom prst="rect">
                <a:avLst/>
              </a:prstGeom>
              <a:noFill/>
              <a:extLst>
                <a:ext uri="{909E8E84-426E-40DD-AFC4-6F175D3DCCD1}">
                  <a14:hiddenFill xmlns:a14="http://schemas.microsoft.com/office/drawing/2010/main">
                    <a:solidFill>
                      <a:srgbClr val="FFFFFF"/>
                    </a:solidFill>
                  </a14:hiddenFill>
                </a:ext>
              </a:extLst>
            </p:spPr>
          </p:pic>
        </p:grpSp>
      </p:grpSp>
      <p:sp>
        <p:nvSpPr>
          <p:cNvPr id="2963" name="PB18"/>
          <p:cNvSpPr/>
          <p:nvPr/>
        </p:nvSpPr>
        <p:spPr>
          <a:xfrm>
            <a:off x="0" y="6839712"/>
            <a:ext cx="5225142"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2964" name="PageNumberTextBox18"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罗宾斯组织行为学第18版中文ppt-1全文共42页，当前为第18页。</a:t>
            </a:r>
          </a:p>
        </p:txBody>
      </p:sp>
    </p:spTree>
    <p:extLst>
      <p:ext uri="{BB962C8B-B14F-4D97-AF65-F5344CB8AC3E}">
        <p14:creationId xmlns:p14="http://schemas.microsoft.com/office/powerpoint/2010/main" val="3381303329"/>
      </p:ext>
    </p:extLst>
  </p:cSld>
  <p:clrMapOvr>
    <a:masterClrMapping/>
  </p:clrMapOvr>
  <p:transition spd="slow">
    <p:split orient="vert"/>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描述管理者在应用组织行为学的概念时面临的挑战和</a:t>
            </a:r>
            <a:r>
              <a:rPr lang="zh-CN" altLang="en-US" sz="3600" smtClean="0">
                <a:solidFill>
                  <a:srgbClr val="C00000"/>
                </a:solidFill>
                <a:cs typeface="Arial Narrow"/>
              </a:rPr>
              <a:t>机遇（</a:t>
            </a:r>
            <a:r>
              <a:rPr lang="en-US" altLang="zh-CN" sz="3600" smtClean="0">
                <a:solidFill>
                  <a:srgbClr val="C00000"/>
                </a:solidFill>
                <a:cs typeface="Arial Narrow"/>
              </a:rPr>
              <a:t>2/12</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smtClean="0"/>
              <a:t>应对</a:t>
            </a:r>
            <a:r>
              <a:rPr lang="zh-CN" altLang="en-US" sz="2400" b="1"/>
              <a:t>经济压力</a:t>
            </a:r>
          </a:p>
          <a:p>
            <a:pPr marL="740664" lvl="2" indent="-283464">
              <a:lnSpc>
                <a:spcPct val="150000"/>
              </a:lnSpc>
              <a:buFont typeface="Arial" pitchFamily="34" charset="0"/>
              <a:buChar char="–"/>
              <a:defRPr/>
            </a:pPr>
            <a:r>
              <a:rPr lang="zh-CN" altLang="en-US" sz="2400"/>
              <a:t>在经济形势艰难时期，有效的管理是一种资产。</a:t>
            </a:r>
          </a:p>
          <a:p>
            <a:pPr marL="740664" lvl="2" indent="-283464">
              <a:lnSpc>
                <a:spcPct val="150000"/>
              </a:lnSpc>
              <a:buFont typeface="Arial" pitchFamily="34" charset="0"/>
              <a:buChar char="–"/>
              <a:defRPr/>
            </a:pPr>
            <a:r>
              <a:rPr lang="zh-CN" altLang="en-US" sz="2400"/>
              <a:t>在繁荣时期，解如何奖励和留住员工是十分重要的。</a:t>
            </a:r>
          </a:p>
          <a:p>
            <a:pPr marL="740664" lvl="2" indent="-283464">
              <a:lnSpc>
                <a:spcPct val="150000"/>
              </a:lnSpc>
              <a:buFont typeface="Arial" pitchFamily="34" charset="0"/>
              <a:buChar char="–"/>
              <a:defRPr/>
            </a:pPr>
            <a:r>
              <a:rPr lang="zh-CN" altLang="en-US" sz="2400"/>
              <a:t>在艰难时期</a:t>
            </a:r>
            <a:r>
              <a:rPr lang="en-US" altLang="zh-CN" sz="2400"/>
              <a:t>,</a:t>
            </a:r>
            <a:r>
              <a:rPr lang="zh-CN" altLang="en-US" sz="2400"/>
              <a:t>如何处理压力、做出决策和积极应对则更为重要。 </a:t>
            </a:r>
          </a:p>
        </p:txBody>
      </p:sp>
      <p:sp>
        <p:nvSpPr>
          <p:cNvPr id="10" name="PB19"/>
          <p:cNvSpPr/>
          <p:nvPr/>
        </p:nvSpPr>
        <p:spPr>
          <a:xfrm>
            <a:off x="0" y="6839712"/>
            <a:ext cx="5515428"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19"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罗宾斯组织行为学第18版中文ppt-1全文共42页，当前为第19页。</a:t>
            </a:r>
          </a:p>
        </p:txBody>
      </p:sp>
    </p:spTree>
    <p:extLst>
      <p:ext uri="{BB962C8B-B14F-4D97-AF65-F5344CB8AC3E}">
        <p14:creationId xmlns:p14="http://schemas.microsoft.com/office/powerpoint/2010/main" val="2676100427"/>
      </p:ext>
    </p:extLst>
  </p:cSld>
  <p:clrMapOvr>
    <a:masterClrMapping/>
  </p:clrMapOvr>
  <p:transition spd="slow">
    <p:split orient="vert"/>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描述管理者在应用组织行为学的概念时面临的挑战和</a:t>
            </a:r>
            <a:r>
              <a:rPr lang="zh-CN" altLang="en-US" sz="3600" smtClean="0">
                <a:solidFill>
                  <a:srgbClr val="C00000"/>
                </a:solidFill>
                <a:cs typeface="Arial Narrow"/>
              </a:rPr>
              <a:t>机遇（</a:t>
            </a:r>
            <a:r>
              <a:rPr lang="en-US" altLang="zh-CN" sz="3600" smtClean="0">
                <a:solidFill>
                  <a:srgbClr val="C00000"/>
                </a:solidFill>
                <a:cs typeface="Arial Narrow"/>
              </a:rPr>
              <a:t>3/12</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smtClean="0"/>
              <a:t>回应</a:t>
            </a:r>
            <a:r>
              <a:rPr lang="zh-CN" altLang="en-US" sz="2400" b="1"/>
              <a:t>全球化 </a:t>
            </a:r>
          </a:p>
          <a:p>
            <a:pPr marL="740664" lvl="2" indent="-283464">
              <a:lnSpc>
                <a:spcPct val="150000"/>
              </a:lnSpc>
              <a:buFont typeface="Arial" pitchFamily="34" charset="0"/>
              <a:buChar char="–"/>
              <a:defRPr/>
            </a:pPr>
            <a:r>
              <a:rPr lang="zh-CN" altLang="en-US" sz="2400"/>
              <a:t>日益增多的海外</a:t>
            </a:r>
            <a:r>
              <a:rPr lang="zh-CN" altLang="en-US" sz="2400" smtClean="0"/>
              <a:t>任务。</a:t>
            </a:r>
            <a:endParaRPr lang="en-US" altLang="zh-CN" sz="2400" smtClean="0"/>
          </a:p>
          <a:p>
            <a:pPr marL="740664" lvl="2" indent="-283464">
              <a:lnSpc>
                <a:spcPct val="150000"/>
              </a:lnSpc>
              <a:buFont typeface="Arial" pitchFamily="34" charset="0"/>
              <a:buChar char="–"/>
              <a:defRPr/>
            </a:pPr>
            <a:r>
              <a:rPr lang="zh-CN" altLang="en-US" sz="2400" smtClean="0"/>
              <a:t>与</a:t>
            </a:r>
            <a:r>
              <a:rPr lang="zh-CN" altLang="en-US" sz="2400"/>
              <a:t>不同文化背景的人一起</a:t>
            </a:r>
            <a:r>
              <a:rPr lang="zh-CN" altLang="en-US" sz="2400" smtClean="0"/>
              <a:t>工作。</a:t>
            </a:r>
            <a:endParaRPr lang="zh-CN" altLang="en-US" sz="2400"/>
          </a:p>
          <a:p>
            <a:pPr marL="740664" lvl="2" indent="-283464">
              <a:lnSpc>
                <a:spcPct val="150000"/>
              </a:lnSpc>
              <a:buFont typeface="Arial" pitchFamily="34" charset="0"/>
              <a:buChar char="–"/>
              <a:defRPr/>
            </a:pPr>
            <a:r>
              <a:rPr lang="zh-CN" altLang="en-US" sz="2400"/>
              <a:t>关注低劳动力成本国家的就业</a:t>
            </a:r>
            <a:r>
              <a:rPr lang="zh-CN" altLang="en-US" sz="2400" smtClean="0"/>
              <a:t>趋势。 </a:t>
            </a:r>
            <a:endParaRPr lang="zh-CN" altLang="en-US" sz="2400"/>
          </a:p>
          <a:p>
            <a:pPr marL="740664" lvl="2" indent="-283464">
              <a:lnSpc>
                <a:spcPct val="150000"/>
              </a:lnSpc>
              <a:buFont typeface="Arial" pitchFamily="34" charset="0"/>
              <a:buChar char="–"/>
              <a:defRPr/>
            </a:pPr>
            <a:r>
              <a:rPr lang="zh-CN" altLang="en-US" sz="2400"/>
              <a:t>适应不同的文化和监管</a:t>
            </a:r>
            <a:r>
              <a:rPr lang="zh-CN" altLang="en-US" sz="2400" smtClean="0"/>
              <a:t>规范。</a:t>
            </a:r>
            <a:endParaRPr lang="zh-CN" altLang="en-US" sz="2400"/>
          </a:p>
        </p:txBody>
      </p:sp>
      <p:sp>
        <p:nvSpPr>
          <p:cNvPr id="10" name="PB20"/>
          <p:cNvSpPr/>
          <p:nvPr/>
        </p:nvSpPr>
        <p:spPr>
          <a:xfrm>
            <a:off x="0" y="6839712"/>
            <a:ext cx="5805714"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20"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罗宾斯组织行为学第18版中文ppt-1全文共42页，当前为第20页。</a:t>
            </a:r>
          </a:p>
        </p:txBody>
      </p:sp>
    </p:spTree>
    <p:extLst>
      <p:ext uri="{BB962C8B-B14F-4D97-AF65-F5344CB8AC3E}">
        <p14:creationId xmlns:p14="http://schemas.microsoft.com/office/powerpoint/2010/main" val="739869091"/>
      </p:ext>
    </p:extLst>
  </p:cSld>
  <p:clrMapOvr>
    <a:masterClrMapping/>
  </p:clrMapOvr>
  <p:transition spd="slow">
    <p:split orient="vert"/>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itle 1"/>
          <p:cNvSpPr txBox="1"/>
          <p:nvPr/>
        </p:nvSpPr>
        <p:spPr>
          <a:xfrm>
            <a:off x="609600" y="215372"/>
            <a:ext cx="10972800" cy="1097280"/>
          </a:xfrm>
          <a:prstGeom prst="rect">
            <a:avLst/>
          </a:prstGeom>
        </p:spPr>
        <p:txBody>
          <a:bodyPr anchor="b" anchorCtr="0"/>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a:solidFill>
                  <a:srgbClr val="C00000"/>
                </a:solidFill>
                <a:cs typeface="Arial Narrow"/>
              </a:rPr>
              <a:t>描述管理者在应用组织行为学的概念时面临的挑战和</a:t>
            </a:r>
            <a:r>
              <a:rPr lang="zh-CN" altLang="en-US" sz="3600" smtClean="0">
                <a:solidFill>
                  <a:srgbClr val="C00000"/>
                </a:solidFill>
                <a:cs typeface="Arial Narrow"/>
              </a:rPr>
              <a:t>机遇（</a:t>
            </a:r>
            <a:r>
              <a:rPr lang="en-US" altLang="zh-CN" sz="3600" smtClean="0">
                <a:solidFill>
                  <a:srgbClr val="C00000"/>
                </a:solidFill>
                <a:cs typeface="Arial Narrow"/>
              </a:rPr>
              <a:t>4/12</a:t>
            </a:r>
            <a:r>
              <a:rPr lang="zh-CN" altLang="en-US" sz="3600" smtClean="0">
                <a:solidFill>
                  <a:srgbClr val="C00000"/>
                </a:solidFill>
                <a:cs typeface="Arial Narrow"/>
              </a:rPr>
              <a:t>）</a:t>
            </a:r>
            <a:endParaRPr lang="en-US" altLang="zh-CN" sz="3600">
              <a:solidFill>
                <a:srgbClr val="C00000"/>
              </a:solidFill>
              <a:cs typeface="Arial Narrow"/>
            </a:endParaRPr>
          </a:p>
        </p:txBody>
      </p:sp>
      <p:sp>
        <p:nvSpPr>
          <p:cNvPr id="9" name="Content Placeholder 2"/>
          <p:cNvSpPr txBox="1"/>
          <p:nvPr/>
        </p:nvSpPr>
        <p:spPr>
          <a:xfrm>
            <a:off x="609600" y="1600201"/>
            <a:ext cx="10972800" cy="4525963"/>
          </a:xfrm>
          <a:prstGeom prst="rect">
            <a:avLst/>
          </a:prstGeom>
        </p:spPr>
        <p:txBody>
          <a:bodyPr/>
          <a:lstStyle>
            <a:defPPr>
              <a:defRPr lang="zh-CN"/>
            </a:defPPr>
            <a:lvl1pPr marL="118872" indent="-118872" algn="l" defTabSz="914400" rtl="0" eaLnBrk="1" latinLnBrk="0" hangingPunct="1">
              <a:lnSpc>
                <a:spcPct val="90000"/>
              </a:lnSpc>
              <a:spcBef>
                <a:spcPts val="1000"/>
              </a:spcBef>
              <a:buClr>
                <a:srgbClr val="007FA3"/>
              </a:buClr>
              <a:buSzPct val="25000"/>
              <a:buFont typeface="Arial" pitchFamily="34" charset="0"/>
              <a:buChar char="•"/>
              <a:defRPr sz="1600" kern="1200">
                <a:solidFill>
                  <a:schemeClr val="tx1"/>
                </a:solidFill>
                <a:latin typeface="+mn-lt"/>
                <a:ea typeface="+mn-ea"/>
                <a:cs typeface="+mn-cs"/>
              </a:defRPr>
            </a:lvl1pPr>
            <a:lvl2pPr marL="569913" indent="-28575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Clr>
                <a:srgbClr val="007FA3"/>
              </a:buClr>
              <a:buFont typeface="Arial" pitchFamily="34" charset="0"/>
              <a:buChar char="•"/>
              <a:defRPr sz="1600" kern="1200">
                <a:solidFill>
                  <a:schemeClr val="tx1"/>
                </a:solidFill>
                <a:latin typeface="+mn-lt"/>
                <a:ea typeface="+mn-ea"/>
                <a:cs typeface="+mn-cs"/>
              </a:defRPr>
            </a:lvl9pPr>
          </a:lstStyle>
          <a:p>
            <a:pPr marL="342900" lvl="2" indent="-342900">
              <a:lnSpc>
                <a:spcPct val="100000"/>
              </a:lnSpc>
              <a:spcBef>
                <a:spcPts val="1500"/>
              </a:spcBef>
              <a:buClrTx/>
              <a:defRPr/>
            </a:pPr>
            <a:r>
              <a:rPr lang="zh-CN" altLang="en-US" sz="2400" b="1" smtClean="0"/>
              <a:t>管理</a:t>
            </a:r>
            <a:r>
              <a:rPr lang="zh-CN" altLang="en-US" sz="2400" b="1"/>
              <a:t>劳动力多元化 </a:t>
            </a:r>
          </a:p>
          <a:p>
            <a:pPr marL="740664" lvl="2" indent="-283464">
              <a:lnSpc>
                <a:spcPct val="150000"/>
              </a:lnSpc>
              <a:buFont typeface="Arial" pitchFamily="34" charset="0"/>
              <a:buChar char="–"/>
              <a:defRPr/>
            </a:pPr>
            <a:r>
              <a:rPr lang="zh-CN" altLang="en-US" sz="2400"/>
              <a:t>劳动力多元化</a:t>
            </a:r>
            <a:r>
              <a:rPr lang="en-US" altLang="zh-CN" sz="2400"/>
              <a:t>——</a:t>
            </a:r>
            <a:r>
              <a:rPr lang="zh-CN" altLang="en-US" sz="2400"/>
              <a:t>组织中的男性劳动力和女性</a:t>
            </a:r>
            <a:r>
              <a:rPr lang="zh-CN" altLang="en-US" sz="2400" smtClean="0"/>
              <a:t>劳动力；不同</a:t>
            </a:r>
            <a:r>
              <a:rPr lang="zh-CN" altLang="en-US" sz="2400"/>
              <a:t>种族和民族</a:t>
            </a:r>
            <a:r>
              <a:rPr lang="zh-CN" altLang="en-US" sz="2400" smtClean="0"/>
              <a:t>团体；在</a:t>
            </a:r>
            <a:r>
              <a:rPr lang="zh-CN" altLang="en-US" sz="2400"/>
              <a:t>生理或心理能力上各不相同的</a:t>
            </a:r>
            <a:r>
              <a:rPr lang="zh-CN" altLang="en-US" sz="2400" smtClean="0"/>
              <a:t>个体；年龄</a:t>
            </a:r>
            <a:r>
              <a:rPr lang="zh-CN" altLang="en-US" sz="2400"/>
              <a:t>和性取向不同的人。</a:t>
            </a:r>
          </a:p>
        </p:txBody>
      </p:sp>
      <p:sp>
        <p:nvSpPr>
          <p:cNvPr id="10" name="PB21"/>
          <p:cNvSpPr/>
          <p:nvPr/>
        </p:nvSpPr>
        <p:spPr>
          <a:xfrm>
            <a:off x="0" y="6839712"/>
            <a:ext cx="6096000" cy="18288"/>
          </a:xfrm>
          <a:prstGeom prst="rect">
            <a:avLst/>
          </a:prstGeom>
          <a:solidFill>
            <a:srgbClr val="F6CA05"/>
          </a:solidFill>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Light"/>
                <a:ea typeface="+mn-ea"/>
                <a:cs typeface="+mn-cs"/>
              </a:defRPr>
            </a:lvl1pPr>
            <a:lvl2pPr marL="457200" algn="l" defTabSz="914400" rtl="0" eaLnBrk="1" latinLnBrk="0" hangingPunct="1">
              <a:defRPr sz="1800" kern="1200">
                <a:solidFill>
                  <a:srgbClr val="FFFFFF"/>
                </a:solidFill>
                <a:latin typeface="微软雅黑 Light"/>
                <a:ea typeface="+mn-ea"/>
                <a:cs typeface="+mn-cs"/>
              </a:defRPr>
            </a:lvl2pPr>
            <a:lvl3pPr marL="914400" algn="l" defTabSz="914400" rtl="0" eaLnBrk="1" latinLnBrk="0" hangingPunct="1">
              <a:defRPr sz="1800" kern="1200">
                <a:solidFill>
                  <a:srgbClr val="FFFFFF"/>
                </a:solidFill>
                <a:latin typeface="微软雅黑 Light"/>
                <a:ea typeface="+mn-ea"/>
                <a:cs typeface="+mn-cs"/>
              </a:defRPr>
            </a:lvl3pPr>
            <a:lvl4pPr marL="1371600" algn="l" defTabSz="914400" rtl="0" eaLnBrk="1" latinLnBrk="0" hangingPunct="1">
              <a:defRPr sz="1800" kern="1200">
                <a:solidFill>
                  <a:srgbClr val="FFFFFF"/>
                </a:solidFill>
                <a:latin typeface="微软雅黑 Light"/>
                <a:ea typeface="+mn-ea"/>
                <a:cs typeface="+mn-cs"/>
              </a:defRPr>
            </a:lvl4pPr>
            <a:lvl5pPr marL="1828800" algn="l" defTabSz="914400" rtl="0" eaLnBrk="1" latinLnBrk="0" hangingPunct="1">
              <a:defRPr sz="1800" kern="1200">
                <a:solidFill>
                  <a:srgbClr val="FFFFFF"/>
                </a:solidFill>
                <a:latin typeface="微软雅黑 Light"/>
                <a:ea typeface="+mn-ea"/>
                <a:cs typeface="+mn-cs"/>
              </a:defRPr>
            </a:lvl5pPr>
            <a:lvl6pPr marL="2286000" algn="l" defTabSz="914400" rtl="0" eaLnBrk="1" latinLnBrk="0" hangingPunct="1">
              <a:defRPr sz="1800" kern="1200">
                <a:solidFill>
                  <a:srgbClr val="FFFFFF"/>
                </a:solidFill>
                <a:latin typeface="微软雅黑 Light"/>
                <a:ea typeface="+mn-ea"/>
                <a:cs typeface="+mn-cs"/>
              </a:defRPr>
            </a:lvl6pPr>
            <a:lvl7pPr marL="2743200" algn="l" defTabSz="914400" rtl="0" eaLnBrk="1" latinLnBrk="0" hangingPunct="1">
              <a:defRPr sz="1800" kern="1200">
                <a:solidFill>
                  <a:srgbClr val="FFFFFF"/>
                </a:solidFill>
                <a:latin typeface="微软雅黑 Light"/>
                <a:ea typeface="+mn-ea"/>
                <a:cs typeface="+mn-cs"/>
              </a:defRPr>
            </a:lvl7pPr>
            <a:lvl8pPr marL="3200400" algn="l" defTabSz="914400" rtl="0" eaLnBrk="1" latinLnBrk="0" hangingPunct="1">
              <a:defRPr sz="1800" kern="1200">
                <a:solidFill>
                  <a:srgbClr val="FFFFFF"/>
                </a:solidFill>
                <a:latin typeface="微软雅黑 Light"/>
                <a:ea typeface="+mn-ea"/>
                <a:cs typeface="+mn-cs"/>
              </a:defRPr>
            </a:lvl8pPr>
            <a:lvl9pPr marL="3657600" algn="l" defTabSz="914400" rtl="0" eaLnBrk="1" latinLnBrk="0" hangingPunct="1">
              <a:defRPr sz="1800" kern="1200">
                <a:solidFill>
                  <a:srgbClr val="FFFFFF"/>
                </a:solidFill>
                <a:latin typeface="微软雅黑 Light"/>
                <a:ea typeface="+mn-ea"/>
                <a:cs typeface="+mn-cs"/>
              </a:defRPr>
            </a:lvl9pPr>
          </a:lstStyle>
          <a:p>
            <a:pPr algn="ctr"/>
          </a:p>
        </p:txBody>
      </p:sp>
      <p:sp>
        <p:nvSpPr>
          <p:cNvPr id="11" name="PageNumberTextBox21" hidden="1"/>
          <p:cNvSpPr txBox="1"/>
          <p:nvPr/>
        </p:nvSpPr>
        <p:spPr>
          <a:xfrm>
            <a:off x="6096000" y="6583680"/>
            <a:ext cx="6096000" cy="27432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1200"/>
              <a:t>罗宾斯组织行为学第18版中文ppt-1全文共42页，当前为第21页。</a:t>
            </a:r>
          </a:p>
        </p:txBody>
      </p:sp>
    </p:spTree>
    <p:extLst>
      <p:ext uri="{BB962C8B-B14F-4D97-AF65-F5344CB8AC3E}">
        <p14:creationId xmlns:p14="http://schemas.microsoft.com/office/powerpoint/2010/main" val="107255432"/>
      </p:ext>
    </p:extLst>
  </p:cSld>
  <p:clrMapOvr>
    <a:masterClrMapping/>
  </p:clrMapOvr>
  <p:transition spd="slow">
    <p:split orient="vert"/>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https://d.book118.com/686024010110010050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PLU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s14l2bm">
      <a:majorFont>
        <a:latin typeface="微软雅黑 Light"/>
        <a:ea typeface="微软雅黑"/>
        <a:cs typeface="Arial"/>
      </a:majorFont>
      <a:minorFont>
        <a:latin typeface="微软雅黑 Light"/>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22</Slides>
  <Notes>19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22</vt:i4>
      </vt:variant>
    </vt:vector>
  </HeadingPairs>
  <TitlesOfParts>
    <vt:vector baseType="lpstr" size="32">
      <vt:lpstr>Arial</vt:lpstr>
      <vt:lpstr>Calibri</vt:lpstr>
      <vt:lpstr>微软雅黑 Light</vt:lpstr>
      <vt:lpstr>微软雅黑</vt:lpstr>
      <vt:lpstr>ＭＳ Ｐゴシック</vt:lpstr>
      <vt:lpstr>Lucida Sans Unicode</vt:lpstr>
      <vt:lpstr>Arial Narrow</vt:lpstr>
      <vt:lpstr>宋体</vt:lpstr>
      <vt:lpstr>Times New Roman</vt:lpstr>
      <vt:lpstr>Office Theme</vt:lpstr>
      <vt:lpstr>PowerPoint Presentation</vt:lpstr>
      <vt:lpstr>PowerPoint Presentation</vt:lpstr>
      <vt:lpstr>学习目标</vt:lpstr>
      <vt:lpstr>阐释人际技能在工作场所中的重要性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2024-09-15T16:14:48.839</cp:lastPrinted>
  <dcterms:created xsi:type="dcterms:W3CDTF">2024-09-15T08:14:48Z</dcterms:created>
  <dcterms:modified xsi:type="dcterms:W3CDTF">2024-09-15T08:14:52Z</dcterms:modified>
</cp:coreProperties>
</file>