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0645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74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tags" Target="../tags/tag11.xml" /><Relationship Id="rId13" Type="http://schemas.openxmlformats.org/officeDocument/2006/relationships/tags" Target="../tags/tag12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.xml" /><Relationship Id="rId2" Type="http://schemas.openxmlformats.org/officeDocument/2006/relationships/tags" Target="../tags/tag14.xml" /><Relationship Id="rId3" Type="http://schemas.openxmlformats.org/officeDocument/2006/relationships/tags" Target="../tags/tag15.xml" /><Relationship Id="rId4" Type="http://schemas.openxmlformats.org/officeDocument/2006/relationships/tags" Target="../tags/tag16.xml" /><Relationship Id="rId5" Type="http://schemas.openxmlformats.org/officeDocument/2006/relationships/tags" Target="../tags/tag17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7.xml" /><Relationship Id="rId2" Type="http://schemas.openxmlformats.org/officeDocument/2006/relationships/tags" Target="../tags/tag48.xml" /><Relationship Id="rId3" Type="http://schemas.openxmlformats.org/officeDocument/2006/relationships/tags" Target="../tags/tag49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4.xml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10" Type="http://schemas.openxmlformats.org/officeDocument/2006/relationships/tags" Target="../tags/tag67.xml" /><Relationship Id="rId11" Type="http://schemas.openxmlformats.org/officeDocument/2006/relationships/tags" Target="../tags/tag68.xml" /><Relationship Id="rId12" Type="http://schemas.openxmlformats.org/officeDocument/2006/relationships/tags" Target="../tags/tag69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tags" Target="../tags/tag66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76BB88-6986-493A-A0ED-8063A6DF89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F66AEA-34AA-4B48-A96B-CB142129E0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D2AC87-50CA-405D-A6A7-5E6C0BFC44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47DD836-F6E6-424D-8C6C-29F9C95DAD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8D7142F-EA68-48C4-AA3C-8A5547818B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26600F4-3F62-4D10-A409-545EF60C70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97D3854-3639-4865-9536-862EF179CF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D9E782A-EF96-4681-8039-7ED05B0212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DA28A7-E11C-42C9-8EBD-95D5F3140C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92A181-B7AC-4030-A131-A40BD9B69B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18A14E-A948-4894-87FA-CD54AEA98C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编辑母版标题</a:t>
            </a:r>
            <a:endParaRPr lang="zh-CN" altLang="en-US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tIns="144145" anchor="t" anchorCtr="0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marL="0" indent="0" algn="ctr">
              <a:buNone/>
              <a:defRPr sz="11500" b="1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编辑母版标题</a:t>
            </a:r>
            <a:endParaRPr lang="zh-CN" altLang="en-US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vert="horz" lIns="0" tIns="179705" rIns="0" bIns="0" rtlCol="0" anchor="t" anchorCtr="0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vert="horz" lIns="0" tIns="0" rIns="0" bIns="0" rtlCol="0" anchor="t" anchorCtr="0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vert="horz" lIns="0" tIns="0" rIns="0" bIns="0" rtlCol="0" anchor="t" anchorCtr="0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5.png" /><Relationship Id="rId13" Type="http://schemas.openxmlformats.org/officeDocument/2006/relationships/tags" Target="../tags/tag70.xml" /><Relationship Id="rId14" Type="http://schemas.openxmlformats.org/officeDocument/2006/relationships/tags" Target="../tags/tag71.xml" /><Relationship Id="rId15" Type="http://schemas.openxmlformats.org/officeDocument/2006/relationships/tags" Target="../tags/tag72.xml" /><Relationship Id="rId16" Type="http://schemas.openxmlformats.org/officeDocument/2006/relationships/tags" Target="../tags/tag73.xml" /><Relationship Id="rId17" Type="http://schemas.openxmlformats.org/officeDocument/2006/relationships/tags" Target="../tags/tag74.xml" /><Relationship Id="rId18" Type="http://schemas.openxmlformats.org/officeDocument/2006/relationships/tags" Target="../tags/tag75.xml" /><Relationship Id="rId19" Type="http://schemas.openxmlformats.org/officeDocument/2006/relationships/tags" Target="../tags/tag76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506444" r:id="rId2"/>
    <p:sldLayoutId id="2147506445" r:id="rId3"/>
    <p:sldLayoutId id="2147506446" r:id="rId4"/>
    <p:sldLayoutId id="2147506447" r:id="rId5"/>
    <p:sldLayoutId id="2147506448" r:id="rId6"/>
    <p:sldLayoutId id="2147506449" r:id="rId7"/>
    <p:sldLayoutId id="2147506450" r:id="rId8"/>
    <p:sldLayoutId id="2147506451" r:id="rId9"/>
    <p:sldLayoutId id="2147506452" r:id="rId10"/>
    <p:sldLayoutId id="2147506453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1.xml" /><Relationship Id="rId11" Type="http://schemas.openxmlformats.org/officeDocument/2006/relationships/tags" Target="../tags/tag92.xml" /><Relationship Id="rId12" Type="http://schemas.openxmlformats.org/officeDocument/2006/relationships/tags" Target="../tags/tag93.xml" /><Relationship Id="rId13" Type="http://schemas.openxmlformats.org/officeDocument/2006/relationships/tags" Target="../tags/tag94.xml" /><Relationship Id="rId14" Type="http://schemas.openxmlformats.org/officeDocument/2006/relationships/tags" Target="../tags/tag95.xml" /><Relationship Id="rId15" Type="http://schemas.openxmlformats.org/officeDocument/2006/relationships/tags" Target="../tags/tag96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tags" Target="../tags/tag90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7.xml" /><Relationship Id="rId3" Type="http://schemas.openxmlformats.org/officeDocument/2006/relationships/tags" Target="../tags/tag98.xml" /><Relationship Id="rId4" Type="http://schemas.openxmlformats.org/officeDocument/2006/relationships/tags" Target="../tags/tag9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08.xml" /><Relationship Id="rId11" Type="http://schemas.openxmlformats.org/officeDocument/2006/relationships/tags" Target="../tags/tag109.xml" /><Relationship Id="rId12" Type="http://schemas.openxmlformats.org/officeDocument/2006/relationships/tags" Target="../tags/tag110.xml" /><Relationship Id="rId13" Type="http://schemas.openxmlformats.org/officeDocument/2006/relationships/tags" Target="../tags/tag111.xml" /><Relationship Id="rId2" Type="http://schemas.openxmlformats.org/officeDocument/2006/relationships/tags" Target="../tags/tag100.xml" /><Relationship Id="rId3" Type="http://schemas.openxmlformats.org/officeDocument/2006/relationships/tags" Target="../tags/tag101.xml" /><Relationship Id="rId4" Type="http://schemas.openxmlformats.org/officeDocument/2006/relationships/tags" Target="../tags/tag102.xml" /><Relationship Id="rId5" Type="http://schemas.openxmlformats.org/officeDocument/2006/relationships/tags" Target="../tags/tag103.xml" /><Relationship Id="rId6" Type="http://schemas.openxmlformats.org/officeDocument/2006/relationships/tags" Target="../tags/tag104.xml" /><Relationship Id="rId7" Type="http://schemas.openxmlformats.org/officeDocument/2006/relationships/tags" Target="../tags/tag105.xml" /><Relationship Id="rId8" Type="http://schemas.openxmlformats.org/officeDocument/2006/relationships/tags" Target="../tags/tag106.xml" /><Relationship Id="rId9" Type="http://schemas.openxmlformats.org/officeDocument/2006/relationships/tags" Target="../tags/tag10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0.xml" /><Relationship Id="rId11" Type="http://schemas.openxmlformats.org/officeDocument/2006/relationships/tags" Target="../tags/tag121.xml" /><Relationship Id="rId12" Type="http://schemas.openxmlformats.org/officeDocument/2006/relationships/tags" Target="../tags/tag122.xml" /><Relationship Id="rId13" Type="http://schemas.openxmlformats.org/officeDocument/2006/relationships/tags" Target="../tags/tag123.xml" /><Relationship Id="rId2" Type="http://schemas.openxmlformats.org/officeDocument/2006/relationships/tags" Target="../tags/tag112.xml" /><Relationship Id="rId3" Type="http://schemas.openxmlformats.org/officeDocument/2006/relationships/tags" Target="../tags/tag113.xml" /><Relationship Id="rId4" Type="http://schemas.openxmlformats.org/officeDocument/2006/relationships/tags" Target="../tags/tag114.xml" /><Relationship Id="rId5" Type="http://schemas.openxmlformats.org/officeDocument/2006/relationships/tags" Target="../tags/tag115.xml" /><Relationship Id="rId6" Type="http://schemas.openxmlformats.org/officeDocument/2006/relationships/tags" Target="../tags/tag116.xml" /><Relationship Id="rId7" Type="http://schemas.openxmlformats.org/officeDocument/2006/relationships/tags" Target="../tags/tag117.xml" /><Relationship Id="rId8" Type="http://schemas.openxmlformats.org/officeDocument/2006/relationships/tags" Target="../tags/tag118.xml" /><Relationship Id="rId9" Type="http://schemas.openxmlformats.org/officeDocument/2006/relationships/tags" Target="../tags/tag119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4.xml" /><Relationship Id="rId3" Type="http://schemas.openxmlformats.org/officeDocument/2006/relationships/tags" Target="../tags/tag125.xml" /><Relationship Id="rId4" Type="http://schemas.openxmlformats.org/officeDocument/2006/relationships/tags" Target="../tags/tag12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5.xml" /><Relationship Id="rId11" Type="http://schemas.openxmlformats.org/officeDocument/2006/relationships/tags" Target="../tags/tag136.xml" /><Relationship Id="rId12" Type="http://schemas.openxmlformats.org/officeDocument/2006/relationships/tags" Target="../tags/tag137.xml" /><Relationship Id="rId13" Type="http://schemas.openxmlformats.org/officeDocument/2006/relationships/tags" Target="../tags/tag138.xml" /><Relationship Id="rId2" Type="http://schemas.openxmlformats.org/officeDocument/2006/relationships/tags" Target="../tags/tag127.xml" /><Relationship Id="rId3" Type="http://schemas.openxmlformats.org/officeDocument/2006/relationships/tags" Target="../tags/tag128.xml" /><Relationship Id="rId4" Type="http://schemas.openxmlformats.org/officeDocument/2006/relationships/tags" Target="../tags/tag129.xml" /><Relationship Id="rId5" Type="http://schemas.openxmlformats.org/officeDocument/2006/relationships/tags" Target="../tags/tag130.xml" /><Relationship Id="rId6" Type="http://schemas.openxmlformats.org/officeDocument/2006/relationships/tags" Target="../tags/tag131.xml" /><Relationship Id="rId7" Type="http://schemas.openxmlformats.org/officeDocument/2006/relationships/tags" Target="../tags/tag132.xml" /><Relationship Id="rId8" Type="http://schemas.openxmlformats.org/officeDocument/2006/relationships/tags" Target="../tags/tag133.xml" /><Relationship Id="rId9" Type="http://schemas.openxmlformats.org/officeDocument/2006/relationships/tags" Target="../tags/tag13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7.xml" /><Relationship Id="rId11" Type="http://schemas.openxmlformats.org/officeDocument/2006/relationships/tags" Target="../tags/tag148.xml" /><Relationship Id="rId12" Type="http://schemas.openxmlformats.org/officeDocument/2006/relationships/tags" Target="../tags/tag149.xml" /><Relationship Id="rId13" Type="http://schemas.openxmlformats.org/officeDocument/2006/relationships/tags" Target="../tags/tag150.xml" /><Relationship Id="rId2" Type="http://schemas.openxmlformats.org/officeDocument/2006/relationships/tags" Target="../tags/tag139.xml" /><Relationship Id="rId3" Type="http://schemas.openxmlformats.org/officeDocument/2006/relationships/tags" Target="../tags/tag140.xml" /><Relationship Id="rId4" Type="http://schemas.openxmlformats.org/officeDocument/2006/relationships/tags" Target="../tags/tag141.xml" /><Relationship Id="rId5" Type="http://schemas.openxmlformats.org/officeDocument/2006/relationships/tags" Target="../tags/tag142.xml" /><Relationship Id="rId6" Type="http://schemas.openxmlformats.org/officeDocument/2006/relationships/tags" Target="../tags/tag143.xml" /><Relationship Id="rId7" Type="http://schemas.openxmlformats.org/officeDocument/2006/relationships/tags" Target="../tags/tag144.xml" /><Relationship Id="rId8" Type="http://schemas.openxmlformats.org/officeDocument/2006/relationships/tags" Target="../tags/tag145.xml" /><Relationship Id="rId9" Type="http://schemas.openxmlformats.org/officeDocument/2006/relationships/tags" Target="../tags/tag14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1.xml" /><Relationship Id="rId3" Type="http://schemas.openxmlformats.org/officeDocument/2006/relationships/tags" Target="../tags/tag152.xml" /><Relationship Id="rId4" Type="http://schemas.openxmlformats.org/officeDocument/2006/relationships/tags" Target="../tags/tag15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2.xml" /><Relationship Id="rId11" Type="http://schemas.openxmlformats.org/officeDocument/2006/relationships/tags" Target="../tags/tag163.xml" /><Relationship Id="rId12" Type="http://schemas.openxmlformats.org/officeDocument/2006/relationships/tags" Target="../tags/tag164.xml" /><Relationship Id="rId13" Type="http://schemas.openxmlformats.org/officeDocument/2006/relationships/tags" Target="../tags/tag165.xml" /><Relationship Id="rId14" Type="http://schemas.openxmlformats.org/officeDocument/2006/relationships/tags" Target="../tags/tag166.xml" /><Relationship Id="rId15" Type="http://schemas.openxmlformats.org/officeDocument/2006/relationships/tags" Target="../tags/tag167.xml" /><Relationship Id="rId16" Type="http://schemas.openxmlformats.org/officeDocument/2006/relationships/tags" Target="../tags/tag168.xml" /><Relationship Id="rId17" Type="http://schemas.openxmlformats.org/officeDocument/2006/relationships/tags" Target="../tags/tag169.xml" /><Relationship Id="rId18" Type="http://schemas.openxmlformats.org/officeDocument/2006/relationships/tags" Target="../tags/tag170.xml" /><Relationship Id="rId19" Type="http://schemas.openxmlformats.org/officeDocument/2006/relationships/tags" Target="../tags/tag171.xml" /><Relationship Id="rId2" Type="http://schemas.openxmlformats.org/officeDocument/2006/relationships/tags" Target="../tags/tag154.xml" /><Relationship Id="rId20" Type="http://schemas.openxmlformats.org/officeDocument/2006/relationships/tags" Target="../tags/tag172.xml" /><Relationship Id="rId21" Type="http://schemas.openxmlformats.org/officeDocument/2006/relationships/tags" Target="../tags/tag173.xml" /><Relationship Id="rId3" Type="http://schemas.openxmlformats.org/officeDocument/2006/relationships/tags" Target="../tags/tag155.xml" /><Relationship Id="rId4" Type="http://schemas.openxmlformats.org/officeDocument/2006/relationships/tags" Target="../tags/tag156.xml" /><Relationship Id="rId5" Type="http://schemas.openxmlformats.org/officeDocument/2006/relationships/tags" Target="../tags/tag157.xml" /><Relationship Id="rId6" Type="http://schemas.openxmlformats.org/officeDocument/2006/relationships/tags" Target="../tags/tag158.xml" /><Relationship Id="rId7" Type="http://schemas.openxmlformats.org/officeDocument/2006/relationships/tags" Target="../tags/tag159.xml" /><Relationship Id="rId8" Type="http://schemas.openxmlformats.org/officeDocument/2006/relationships/tags" Target="../tags/tag160.xml" /><Relationship Id="rId9" Type="http://schemas.openxmlformats.org/officeDocument/2006/relationships/tags" Target="../tags/tag161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86031043113010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基层党建工作自查自纠工作总结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 altLang="zh-CN"/>
              <a:t>YOUR LOGO</a:t>
            </a:r>
            <a:endParaRPr lang="en-US" altLang="zh-CN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汇报时间：</a:t>
            </a:r>
            <a:r>
              <a:rPr lang="en-US" altLang="zh-CN"/>
              <a:t>20X-XX-XX</a:t>
            </a:r>
            <a:endParaRPr lang="en-US" altLang="zh-CN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altLang="zh-CN"/>
              <a:t>目录</a:t>
            </a:r>
            <a:endParaRPr lang="en-US" altLang="zh-CN"/>
          </a:p>
        </p:txBody>
      </p:sp>
      <p:sp>
        <p:nvSpPr>
          <p:cNvPr id="1048824" name="序号"/>
          <p:cNvSpPr txBox="1"/>
          <p:nvPr>
            <p:custDataLst>
              <p:tags r:id="rId3"/>
            </p:custDataLst>
          </p:nvPr>
        </p:nvSpPr>
        <p:spPr>
          <a:xfrm>
            <a:off x="1171575" y="1962150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4"/>
            </p:custDataLst>
          </p:nvPr>
        </p:nvSpPr>
        <p:spPr>
          <a:xfrm>
            <a:off x="1171575" y="2767965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工作背景和目标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5"/>
            </p:custDataLst>
          </p:nvPr>
        </p:nvSpPr>
        <p:spPr>
          <a:xfrm>
            <a:off x="4873625" y="1962150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6"/>
            </p:custDataLst>
          </p:nvPr>
        </p:nvSpPr>
        <p:spPr>
          <a:xfrm>
            <a:off x="4873625" y="2767965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工作内容和方法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7"/>
            </p:custDataLst>
          </p:nvPr>
        </p:nvSpPr>
        <p:spPr>
          <a:xfrm>
            <a:off x="8575675" y="1962150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8"/>
            </p:custDataLst>
          </p:nvPr>
        </p:nvSpPr>
        <p:spPr>
          <a:xfrm>
            <a:off x="8575675" y="2767965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工作成果和亮点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9"/>
            </p:custDataLst>
          </p:nvPr>
        </p:nvSpPr>
        <p:spPr>
          <a:xfrm>
            <a:off x="1171575" y="3691255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10"/>
            </p:custDataLst>
          </p:nvPr>
        </p:nvSpPr>
        <p:spPr>
          <a:xfrm>
            <a:off x="1171575" y="4497070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问题与不足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1"/>
            </p:custDataLst>
          </p:nvPr>
        </p:nvSpPr>
        <p:spPr>
          <a:xfrm>
            <a:off x="4873625" y="3691255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2"/>
            </p:custDataLst>
          </p:nvPr>
        </p:nvSpPr>
        <p:spPr>
          <a:xfrm>
            <a:off x="4873625" y="4497070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工作展望和计划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3"/>
            </p:custDataLst>
          </p:nvPr>
        </p:nvSpPr>
        <p:spPr>
          <a:xfrm>
            <a:off x="8575675" y="3691255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4"/>
            </p:custDataLst>
          </p:nvPr>
        </p:nvSpPr>
        <p:spPr>
          <a:xfrm>
            <a:off x="8575675" y="4497070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总结与建议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5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工作背景和目标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1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工作背景介绍</a:t>
            </a:r>
            <a:endParaRPr lang="zh-CN" altLang="en-US"/>
          </a:p>
        </p:txBody>
      </p:sp>
      <p:sp>
        <p:nvSpPr>
          <p:cNvPr id="1048914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18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22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26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30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目的：加强基层党建工作，推动全面从严治党向基层延伸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8932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意义：促进基层党组织建设，提高党员素质，增强党组织的创造力、凝聚力、战斗力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8934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背景：基层党建工作的重要性和必要性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8936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目标：提高基层党组织的组织力、凝聚力、战斗力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目标概述</a:t>
            </a:r>
            <a:endParaRPr lang="zh-CN" altLang="en-US"/>
          </a:p>
        </p:txBody>
      </p:sp>
      <p:sp>
        <p:nvSpPr>
          <p:cNvPr id="1048972" name="矩形 5"/>
          <p:cNvSpPr/>
          <p:nvPr>
            <p:custDataLst>
              <p:tags r:id="rId2"/>
            </p:custDataLst>
          </p:nvPr>
        </p:nvSpPr>
        <p:spPr>
          <a:xfrm>
            <a:off x="838200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74" name="矩形 10"/>
          <p:cNvSpPr/>
          <p:nvPr>
            <p:custDataLst>
              <p:tags r:id="rId3"/>
            </p:custDataLst>
          </p:nvPr>
        </p:nvSpPr>
        <p:spPr>
          <a:xfrm>
            <a:off x="117814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76" name="TextBox 2"/>
          <p:cNvSpPr txBox="1"/>
          <p:nvPr>
            <p:custDataLst>
              <p:tags r:id="rId4"/>
            </p:custDataLst>
          </p:nvPr>
        </p:nvSpPr>
        <p:spPr>
          <a:xfrm>
            <a:off x="986772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提升基层党建工作水平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8978" name="矩形 6"/>
          <p:cNvSpPr/>
          <p:nvPr>
            <p:custDataLst>
              <p:tags r:id="rId5"/>
            </p:custDataLst>
          </p:nvPr>
        </p:nvSpPr>
        <p:spPr>
          <a:xfrm>
            <a:off x="3521057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80" name="矩形 11"/>
          <p:cNvSpPr/>
          <p:nvPr>
            <p:custDataLst>
              <p:tags r:id="rId6"/>
            </p:custDataLst>
          </p:nvPr>
        </p:nvSpPr>
        <p:spPr>
          <a:xfrm>
            <a:off x="3879342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82" name="TextBox 2"/>
          <p:cNvSpPr txBox="1"/>
          <p:nvPr>
            <p:custDataLst>
              <p:tags r:id="rId7"/>
            </p:custDataLst>
          </p:nvPr>
        </p:nvSpPr>
        <p:spPr>
          <a:xfrm>
            <a:off x="3669017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加强党员思想政治教育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8984" name="矩形 33"/>
          <p:cNvSpPr/>
          <p:nvPr>
            <p:custDataLst>
              <p:tags r:id="rId8"/>
            </p:custDataLst>
          </p:nvPr>
        </p:nvSpPr>
        <p:spPr>
          <a:xfrm>
            <a:off x="6199634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86" name="矩形 37"/>
          <p:cNvSpPr/>
          <p:nvPr>
            <p:custDataLst>
              <p:tags r:id="rId9"/>
            </p:custDataLst>
          </p:nvPr>
        </p:nvSpPr>
        <p:spPr>
          <a:xfrm>
            <a:off x="6539576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88" name="TextBox 2"/>
          <p:cNvSpPr txBox="1"/>
          <p:nvPr>
            <p:custDataLst>
              <p:tags r:id="rId10"/>
            </p:custDataLst>
          </p:nvPr>
        </p:nvSpPr>
        <p:spPr>
          <a:xfrm>
            <a:off x="6348206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促进党组织建设和发展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8990" name="矩形 34"/>
          <p:cNvSpPr/>
          <p:nvPr>
            <p:custDataLst>
              <p:tags r:id="rId11"/>
            </p:custDataLst>
          </p:nvPr>
        </p:nvSpPr>
        <p:spPr>
          <a:xfrm>
            <a:off x="8872708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92" name="矩形 38"/>
          <p:cNvSpPr/>
          <p:nvPr>
            <p:custDataLst>
              <p:tags r:id="rId12"/>
            </p:custDataLst>
          </p:nvPr>
        </p:nvSpPr>
        <p:spPr>
          <a:xfrm>
            <a:off x="923099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94" name="TextBox 2"/>
          <p:cNvSpPr txBox="1"/>
          <p:nvPr>
            <p:custDataLst>
              <p:tags r:id="rId13"/>
            </p:custDataLst>
          </p:nvPr>
        </p:nvSpPr>
        <p:spPr>
          <a:xfrm>
            <a:off x="9021280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落实党的方针政策和决策部署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2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工作内容和方法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03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6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工作内容详细介绍</a:t>
            </a:r>
            <a:endParaRPr lang="zh-CN" altLang="en-US"/>
          </a:p>
        </p:txBody>
      </p:sp>
      <p:sp>
        <p:nvSpPr>
          <p:cNvPr id="1049066" name="矩形 15"/>
          <p:cNvSpPr/>
          <p:nvPr>
            <p:custDataLst>
              <p:tags r:id="rId2"/>
            </p:custDataLst>
          </p:nvPr>
        </p:nvSpPr>
        <p:spPr>
          <a:xfrm>
            <a:off x="2384776" y="1446120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制定自查自纠工作方案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任意多边形 17"/>
          <p:cNvSpPr/>
          <p:nvPr>
            <p:custDataLst>
              <p:tags r:id="rId3"/>
            </p:custDataLst>
          </p:nvPr>
        </p:nvSpPr>
        <p:spPr>
          <a:xfrm flipV="1">
            <a:off x="2305533" y="136440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0" name="任意多边形 18"/>
          <p:cNvSpPr/>
          <p:nvPr>
            <p:custDataLst>
              <p:tags r:id="rId4"/>
            </p:custDataLst>
          </p:nvPr>
        </p:nvSpPr>
        <p:spPr>
          <a:xfrm flipH="1">
            <a:off x="8559143" y="193148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2" name="矩形 27"/>
          <p:cNvSpPr/>
          <p:nvPr>
            <p:custDataLst>
              <p:tags r:id="rId5"/>
            </p:custDataLst>
          </p:nvPr>
        </p:nvSpPr>
        <p:spPr>
          <a:xfrm>
            <a:off x="2384776" y="2778396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组织开展自查自纠工作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任意多边形 29"/>
          <p:cNvSpPr/>
          <p:nvPr>
            <p:custDataLst>
              <p:tags r:id="rId6"/>
            </p:custDataLst>
          </p:nvPr>
        </p:nvSpPr>
        <p:spPr>
          <a:xfrm flipV="1">
            <a:off x="2305533" y="269667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6" name="任意多边形 30"/>
          <p:cNvSpPr/>
          <p:nvPr>
            <p:custDataLst>
              <p:tags r:id="rId7"/>
            </p:custDataLst>
          </p:nvPr>
        </p:nvSpPr>
        <p:spPr>
          <a:xfrm flipH="1">
            <a:off x="8559143" y="3263761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8" name="矩形 5"/>
          <p:cNvSpPr/>
          <p:nvPr>
            <p:custDataLst>
              <p:tags r:id="rId8"/>
            </p:custDataLst>
          </p:nvPr>
        </p:nvSpPr>
        <p:spPr>
          <a:xfrm>
            <a:off x="2384776" y="4110673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汇总分析自查自纠结果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任意多边形 7"/>
          <p:cNvSpPr/>
          <p:nvPr>
            <p:custDataLst>
              <p:tags r:id="rId9"/>
            </p:custDataLst>
          </p:nvPr>
        </p:nvSpPr>
        <p:spPr>
          <a:xfrm flipV="1">
            <a:off x="2305533" y="4028953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2" name="任意多边形 8"/>
          <p:cNvSpPr/>
          <p:nvPr>
            <p:custDataLst>
              <p:tags r:id="rId10"/>
            </p:custDataLst>
          </p:nvPr>
        </p:nvSpPr>
        <p:spPr>
          <a:xfrm flipH="1">
            <a:off x="8559143" y="459603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4" name="矩形 10"/>
          <p:cNvSpPr/>
          <p:nvPr>
            <p:custDataLst>
              <p:tags r:id="rId11"/>
            </p:custDataLst>
          </p:nvPr>
        </p:nvSpPr>
        <p:spPr>
          <a:xfrm>
            <a:off x="2384776" y="5442949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制定整改措施并落实整改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任意多边形 12"/>
          <p:cNvSpPr/>
          <p:nvPr>
            <p:custDataLst>
              <p:tags r:id="rId12"/>
            </p:custDataLst>
          </p:nvPr>
        </p:nvSpPr>
        <p:spPr>
          <a:xfrm flipV="1">
            <a:off x="2305533" y="536123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8" name="任意多边形 13"/>
          <p:cNvSpPr/>
          <p:nvPr>
            <p:custDataLst>
              <p:tags r:id="rId13"/>
            </p:custDataLst>
          </p:nvPr>
        </p:nvSpPr>
        <p:spPr>
          <a:xfrm flipH="1">
            <a:off x="8559143" y="592831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采用的方法和措施</a:t>
            </a:r>
            <a:endParaRPr lang="zh-CN" altLang="en-US"/>
          </a:p>
        </p:txBody>
      </p:sp>
      <p:sp>
        <p:nvSpPr>
          <p:cNvPr id="1049124" name="矩形 15"/>
          <p:cNvSpPr/>
          <p:nvPr>
            <p:custDataLst>
              <p:tags r:id="rId2"/>
            </p:custDataLst>
          </p:nvPr>
        </p:nvSpPr>
        <p:spPr>
          <a:xfrm>
            <a:off x="2384776" y="1446120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实地调查：深入基层了解实际情况，收集第一手资料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任意多边形 17"/>
          <p:cNvSpPr/>
          <p:nvPr>
            <p:custDataLst>
              <p:tags r:id="rId3"/>
            </p:custDataLst>
          </p:nvPr>
        </p:nvSpPr>
        <p:spPr>
          <a:xfrm flipV="1">
            <a:off x="2305533" y="136440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8" name="任意多边形 18"/>
          <p:cNvSpPr/>
          <p:nvPr>
            <p:custDataLst>
              <p:tags r:id="rId4"/>
            </p:custDataLst>
          </p:nvPr>
        </p:nvSpPr>
        <p:spPr>
          <a:xfrm flipH="1">
            <a:off x="8559143" y="193148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30" name="矩形 27"/>
          <p:cNvSpPr/>
          <p:nvPr>
            <p:custDataLst>
              <p:tags r:id="rId5"/>
            </p:custDataLst>
          </p:nvPr>
        </p:nvSpPr>
        <p:spPr>
          <a:xfrm>
            <a:off x="2384776" y="2778396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问卷调查：通过问卷了解群众对基层党建工作的意见和建议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任意多边形 29"/>
          <p:cNvSpPr/>
          <p:nvPr>
            <p:custDataLst>
              <p:tags r:id="rId6"/>
            </p:custDataLst>
          </p:nvPr>
        </p:nvSpPr>
        <p:spPr>
          <a:xfrm flipV="1">
            <a:off x="2305533" y="269667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34" name="任意多边形 30"/>
          <p:cNvSpPr/>
          <p:nvPr>
            <p:custDataLst>
              <p:tags r:id="rId7"/>
            </p:custDataLst>
          </p:nvPr>
        </p:nvSpPr>
        <p:spPr>
          <a:xfrm flipH="1">
            <a:off x="8559143" y="3263761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36" name="矩形 5"/>
          <p:cNvSpPr/>
          <p:nvPr>
            <p:custDataLst>
              <p:tags r:id="rId8"/>
            </p:custDataLst>
          </p:nvPr>
        </p:nvSpPr>
        <p:spPr>
          <a:xfrm>
            <a:off x="2384776" y="4110673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座谈交流：组织座谈会，与基层党员干部面对面交流，听取意见和建议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任意多边形 7"/>
          <p:cNvSpPr/>
          <p:nvPr>
            <p:custDataLst>
              <p:tags r:id="rId9"/>
            </p:custDataLst>
          </p:nvPr>
        </p:nvSpPr>
        <p:spPr>
          <a:xfrm flipV="1">
            <a:off x="2305533" y="4028953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40" name="任意多边形 8"/>
          <p:cNvSpPr/>
          <p:nvPr>
            <p:custDataLst>
              <p:tags r:id="rId10"/>
            </p:custDataLst>
          </p:nvPr>
        </p:nvSpPr>
        <p:spPr>
          <a:xfrm flipH="1">
            <a:off x="8559143" y="459603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42" name="矩形 10"/>
          <p:cNvSpPr/>
          <p:nvPr>
            <p:custDataLst>
              <p:tags r:id="rId11"/>
            </p:custDataLst>
          </p:nvPr>
        </p:nvSpPr>
        <p:spPr>
          <a:xfrm>
            <a:off x="2384776" y="5442949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查阅资料：查阅相关文件、资料和档案，了解基层党建工作的发展历程和现状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任意多边形 12"/>
          <p:cNvSpPr/>
          <p:nvPr>
            <p:custDataLst>
              <p:tags r:id="rId12"/>
            </p:custDataLst>
          </p:nvPr>
        </p:nvSpPr>
        <p:spPr>
          <a:xfrm flipV="1">
            <a:off x="2305533" y="536123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46" name="任意多边形 13"/>
          <p:cNvSpPr/>
          <p:nvPr>
            <p:custDataLst>
              <p:tags r:id="rId13"/>
            </p:custDataLst>
          </p:nvPr>
        </p:nvSpPr>
        <p:spPr>
          <a:xfrm flipH="1">
            <a:off x="8559143" y="592831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8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工作成果和亮点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8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03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1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成果总结</a:t>
            </a:r>
            <a:endParaRPr lang="zh-CN" altLang="en-US"/>
          </a:p>
        </p:txBody>
      </p:sp>
      <p:sp>
        <p:nvSpPr>
          <p:cNvPr id="1049218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0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基层党建工作取得显著成效，有效提升了组织力、凝聚力和战斗力。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加强党员队伍建设，提高了党员素质和党性教育质量。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8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深入推进党风廉政建设，营造了风清气正的良好政治生态。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创新工作方式方法，形成了具有特色的基层党建工作品牌。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https://d.book118.com/686031043113010101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24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72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  <p:tag name="KSO_WM_TEMPLATE_THUMBS_INDEX" val="1、9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标题"/>
  <p:tag name="KSO_WM_UNIT_TYPE" val="a"/>
  <p:tag name="KSO_WM_UNIT_VALUE" val="3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8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f*2"/>
  <p:tag name="KSO_WM_UNIT_INDEX" val="2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24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f*1"/>
  <p:tag name="KSO_WM_UNIT_INDEX" val="1"/>
  <p:tag name="KSO_WM_UNIT_LAYERLEVEL" val="1"/>
  <p:tag name="KSO_WM_UNIT_NOCLEAR" val="0"/>
  <p:tag name="KSO_WM_UNIT_PRESET_TEXT" val="汇报时间：20X-XX-XX"/>
  <p:tag name="KSO_WM_UNIT_SUBTYPE" val="c"/>
  <p:tag name="KSO_WM_UNIT_TYPE" val="f"/>
  <p:tag name="KSO_WM_UNIT_VALUE" val="8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f*3"/>
  <p:tag name="KSO_WM_UNIT_INDEX" val="3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44"/>
</p:tagLst>
</file>

<file path=ppt/tags/tag82.xml><?xml version="1.0" encoding="utf-8"?>
<p:tagLst xmlns:p="http://schemas.openxmlformats.org/presentationml/2006/main">
  <p:tag name="KSO_WM_BEAUTIFY_FLAG" val="#wm#"/>
  <p:tag name="KSO_WM_SLIDE_ID" val="custom20230982_1"/>
  <p:tag name="KSO_WM_SLIDE_INDEX" val="1"/>
  <p:tag name="KSO_WM_SLIDE_ITEM_CNT" val="0"/>
  <p:tag name="KSO_WM_SLIDE_LAYOUT" val="a_b_f"/>
  <p:tag name="KSO_WM_SLIDE_LAYOUT_CNT" val="1_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  <p:tag name="KSO_WM_TEMPLATE_THUMBS_INDEX" val="1、9"/>
</p:tagLst>
</file>

<file path=ppt/tags/tag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3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6_1"/>
  <p:tag name="KSO_WM_UNIT_INDEX" val="1_6_1"/>
  <p:tag name="KSO_WM_UNIT_LAYERLEVEL" val="1_1_1"/>
  <p:tag name="KSO_WM_UNIT_PRESET_TEXT" val="06"/>
  <p:tag name="KSO_WM_UNIT_SUBTYPE" val="d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6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82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1"/>
  <p:tag name="KSO_WM_UNIT_DIAGRAM_ISNUMVISUAL" val="0"/>
  <p:tag name="KSO_WM_UNIT_DIAGRAM_ISREFERUNIT" val="0"/>
  <p:tag name="KSO_WM_UNIT_HIGHLIGHT" val="0"/>
  <p:tag name="KSO_WM_UNIT_ID" val="custom20230982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99.xml><?xml version="1.0" encoding="utf-8"?>
<p:tagLst xmlns:p="http://schemas.openxmlformats.org/presentationml/2006/main">
  <p:tag name="KSO_WM_BEAUTIFY_FLAG" val="#wm#"/>
  <p:tag name="KSO_WM_SLIDE_ID" val="custom2023098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1"/>
  <p:tag name="KSO_WM_UNIT_DIAGRAM_ISNUMVISUAL" val="0"/>
  <p:tag name="KSO_WM_UNIT_DIAGRAM_ISREFERUNIT" val="0"/>
  <p:tag name="KSO_WM_UNIT_HIGHLIGHT" val="0"/>
  <p:tag name="KSO_WM_UNIT_ID" val="custom20230982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126.xml><?xml version="1.0" encoding="utf-8"?>
<p:tagLst xmlns:p="http://schemas.openxmlformats.org/presentationml/2006/main">
  <p:tag name="KSO_WM_BEAUTIFY_FLAG" val="#wm#"/>
  <p:tag name="KSO_WM_SLIDE_ID" val="custom2023098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1"/>
  <p:tag name="KSO_WM_UNIT_DIAGRAM_ISNUMVISUAL" val="0"/>
  <p:tag name="KSO_WM_UNIT_DIAGRAM_ISREFERUNIT" val="0"/>
  <p:tag name="KSO_WM_UNIT_HIGHLIGHT" val="0"/>
  <p:tag name="KSO_WM_UNIT_ID" val="custom20230982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153.xml><?xml version="1.0" encoding="utf-8"?>
<p:tagLst xmlns:p="http://schemas.openxmlformats.org/presentationml/2006/main">
  <p:tag name="KSO_WM_BEAUTIFY_FLAG" val="#wm#"/>
  <p:tag name="KSO_WM_SLIDE_ID" val="custom2023098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74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50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微软雅黑</vt:lpstr>
      <vt:lpstr>宋体</vt:lpstr>
      <vt:lpstr>Office Theme</vt:lpstr>
      <vt:lpstr>基层党建工作自查自纠工作总结</vt:lpstr>
      <vt:lpstr>目录</vt:lpstr>
      <vt:lpstr>工作背景和目标</vt:lpstr>
      <vt:lpstr>工作背景介绍</vt:lpstr>
      <vt:lpstr>目标概述</vt:lpstr>
      <vt:lpstr>工作内容和方法</vt:lpstr>
      <vt:lpstr>工作内容详细介绍</vt:lpstr>
      <vt:lpstr>采用的方法和措施</vt:lpstr>
      <vt:lpstr>工作成果和亮点</vt:lpstr>
      <vt:lpstr>成果总结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2024-09-25T22:07:28.647</cp:lastPrinted>
  <dcterms:created xsi:type="dcterms:W3CDTF">2024-09-25T14:07:28Z</dcterms:created>
  <dcterms:modified xsi:type="dcterms:W3CDTF">2024-09-25T14:07:30Z</dcterms:modified>
</cp:coreProperties>
</file>