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5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2080B-F5FD-44A7-9D34-322DEEF0A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08DD7-F7E3-4B6F-8B8E-7DB5F6370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46EE9-729A-4437-A9B5-BE164EDD9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23F10-1462-4B7D-AB87-0069EAA9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A4FAC0-7019-4473-BA03-93F0363F2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434E6-598C-4D53-AF84-A3AB2BA22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29868-8BEB-4933-BDE9-3A4935619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D884A-8591-45CF-9256-7C3282C6B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CF645-F981-428C-915B-9162CEE12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3D23A-6A82-4BE6-AEAF-6CFD46ECB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CFDE6-8325-41FB-A8AF-658E6114B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23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26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28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29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0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1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3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27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85000">
                    <a:schemeClr val="accent2">
                      <a:alpha val="5000"/>
                    </a:schemeClr>
                  </a:gs>
                  <a:gs pos="0">
                    <a:schemeClr val="accent2">
                      <a:alpha val="70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4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35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7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5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17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7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55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6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1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18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20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1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2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3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4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5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19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85000">
                  <a:schemeClr val="accent2">
                    <a:alpha val="5000"/>
                  </a:schemeClr>
                </a:gs>
                <a:gs pos="0">
                  <a:schemeClr val="accent2">
                    <a:alpha val="70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100000">
                <a:schemeClr val="accent2">
                  <a:alpha val="0"/>
                </a:schemeClr>
              </a:gs>
              <a:gs pos="28000">
                <a:schemeClr val="accent2"/>
              </a:gs>
              <a:gs pos="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100000">
                <a:schemeClr val="accent1"/>
              </a:gs>
              <a:gs pos="48000">
                <a:schemeClr val="accent2">
                  <a:alpha val="7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5214315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社交媒体上的网络欺凌和心理健康影响研究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网络欺凌的现状和影响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8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1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社交媒体与心理健康的关系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12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7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网络欺凌的预防和应对措施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18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22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心理健康的维护和促进策略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24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研究方法和未来研究方向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4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uFillTx/>
                <a:latin typeface="+中文标题" charset="0"/>
                <a:ea typeface="+mj-ea"/>
              </a:rPr>
              <a:t>结论和建议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43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网络欺凌的现状和影响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网络欺凌的定义和类型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网络欺凌的定义：指通过互联网或其他电子媒体手段，故意对他人进行恶意的、侮辱性的、攻击性的行为。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网络欺凌的类型：包括但不限于网络暴力、网络谣言、网络诽谤、网络恐吓等。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网络欺凌的危害：不仅对受害者造成心理伤害，还可能引发社会问题，破坏网络环境。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网络欺凌的预防措施：包括加强网络监管、提高公众意识、建立举报机制等。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社交媒体上网络欺凌的普遍性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社交媒体用户数量庞大，网络欺凌现象普遍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网络欺凌形式多样，包括言语暴力、恶意造谣等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网络欺凌对受害者造成严重的心理伤害，如自尊心受损、抑郁等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网络欺凌还可能导致受害者产生自杀倾向和行为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网络欺凌对受害者的心理健康影响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受害者出现心理问题，如抑郁、焦虑、自卑等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受害者自尊心受损，产生自卑感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受害者社交能力受到影响，难以建立正常的人际关系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受害者可能出现自杀倾向，影响生命安全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社交媒体与心理健康的关系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社交媒体使用与心理健康的关联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社交媒体使用频率与心理健康的关系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社交媒体上的负面评论和心理健康的关系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社交媒体使用与焦虑、抑郁等心理问题的关联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社交媒体使用与自我认同和心理健康的关联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社交媒体上的信息传播与心理健康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社交媒体的信息传播方式对心理健康的影响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社交媒体上的信息传播对心理健康的积极作用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如何在社交媒体上维护良好的心理健康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社交媒体上的网络欺凌对心理健康的负面影响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社交媒体使用与自我认同和心理健康的关系</a:t>
            </a:r>
            <a:endParaRPr lang="zh-CN" altLang="en-US"/>
          </a:p>
        </p:txBody>
      </p:sp>
      <p:sp>
        <p:nvSpPr>
          <p:cNvPr id="8" name="梯形 7"/>
          <p:cNvSpPr/>
          <p:nvPr>
            <p:custDataLst>
              <p:tags r:id="rId2"/>
            </p:custDataLst>
          </p:nvPr>
        </p:nvSpPr>
        <p:spPr>
          <a:xfrm flipV="1">
            <a:off x="551935" y="2601749"/>
            <a:ext cx="2524205" cy="244719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" name="任意多边形: 形状 9"/>
          <p:cNvSpPr/>
          <p:nvPr>
            <p:custDataLst>
              <p:tags r:id="rId3"/>
            </p:custDataLst>
          </p:nvPr>
        </p:nvSpPr>
        <p:spPr>
          <a:xfrm>
            <a:off x="634145" y="2279973"/>
            <a:ext cx="2356447" cy="3304255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1" name="矩形: 圆顶角 10"/>
          <p:cNvSpPr/>
          <p:nvPr>
            <p:custDataLst>
              <p:tags r:id="rId4"/>
            </p:custDataLst>
          </p:nvPr>
        </p:nvSpPr>
        <p:spPr>
          <a:xfrm flipH="1">
            <a:off x="551935" y="1958196"/>
            <a:ext cx="2524205" cy="643597"/>
          </a:xfrm>
          <a:prstGeom prst="round2SameRect">
            <a:avLst/>
          </a:prstGeom>
          <a:gradFill flip="none" rotWithShape="1">
            <a:gsLst>
              <a:gs pos="100000">
                <a:schemeClr val="accent1"/>
              </a:gs>
              <a:gs pos="0">
                <a:schemeClr val="accent1">
                  <a:lumMod val="70000"/>
                  <a:lumOff val="30000"/>
                  <a:alpha val="100000"/>
                </a:schemeClr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36" name="正文"/>
          <p:cNvSpPr txBox="1"/>
          <p:nvPr>
            <p:custDataLst>
              <p:tags r:id="rId5"/>
            </p:custDataLst>
          </p:nvPr>
        </p:nvSpPr>
        <p:spPr>
          <a:xfrm>
            <a:off x="681673" y="2879852"/>
            <a:ext cx="2264795" cy="270476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社交媒体使用对自我认同的影响：社交媒体提供了展示自我和获取他人认可的平台，但过度依赖可能导致自我认同的扭曲。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41" name="梯形 40"/>
          <p:cNvSpPr/>
          <p:nvPr>
            <p:custDataLst>
              <p:tags r:id="rId6"/>
            </p:custDataLst>
          </p:nvPr>
        </p:nvSpPr>
        <p:spPr>
          <a:xfrm flipV="1">
            <a:off x="3406820" y="2601749"/>
            <a:ext cx="2524205" cy="244719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42" name="任意多边形: 形状 41"/>
          <p:cNvSpPr/>
          <p:nvPr>
            <p:custDataLst>
              <p:tags r:id="rId7"/>
            </p:custDataLst>
          </p:nvPr>
        </p:nvSpPr>
        <p:spPr>
          <a:xfrm>
            <a:off x="3489031" y="2279973"/>
            <a:ext cx="2356447" cy="3304255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43" name="矩形: 圆顶角 42"/>
          <p:cNvSpPr/>
          <p:nvPr>
            <p:custDataLst>
              <p:tags r:id="rId8"/>
            </p:custDataLst>
          </p:nvPr>
        </p:nvSpPr>
        <p:spPr>
          <a:xfrm flipH="1">
            <a:off x="3406820" y="1958196"/>
            <a:ext cx="2524205" cy="643597"/>
          </a:xfrm>
          <a:prstGeom prst="round2SameRect">
            <a:avLst/>
          </a:prstGeom>
          <a:gradFill flip="none" rotWithShape="1">
            <a:gsLst>
              <a:gs pos="100000">
                <a:schemeClr val="accent1"/>
              </a:gs>
              <a:gs pos="0">
                <a:schemeClr val="accent1">
                  <a:lumMod val="70000"/>
                  <a:lumOff val="30000"/>
                  <a:alpha val="100000"/>
                </a:schemeClr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40" name="正文"/>
          <p:cNvSpPr txBox="1"/>
          <p:nvPr>
            <p:custDataLst>
              <p:tags r:id="rId9"/>
            </p:custDataLst>
          </p:nvPr>
        </p:nvSpPr>
        <p:spPr>
          <a:xfrm>
            <a:off x="3536559" y="2879852"/>
            <a:ext cx="2264795" cy="270476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社交媒体使用对心理健康的影响：社交媒体上的网络欺凌、负面评论等可能对个人的心理健康产生负面影响，如自尊心受损、抑郁和焦虑等。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47" name="梯形 46"/>
          <p:cNvSpPr/>
          <p:nvPr>
            <p:custDataLst>
              <p:tags r:id="rId10"/>
            </p:custDataLst>
          </p:nvPr>
        </p:nvSpPr>
        <p:spPr>
          <a:xfrm flipV="1">
            <a:off x="6261705" y="2601749"/>
            <a:ext cx="2524205" cy="244719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48" name="任意多边形: 形状 47"/>
          <p:cNvSpPr/>
          <p:nvPr>
            <p:custDataLst>
              <p:tags r:id="rId11"/>
            </p:custDataLst>
          </p:nvPr>
        </p:nvSpPr>
        <p:spPr>
          <a:xfrm>
            <a:off x="6343916" y="2279973"/>
            <a:ext cx="2356447" cy="3304255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49" name="矩形: 圆顶角 48"/>
          <p:cNvSpPr/>
          <p:nvPr>
            <p:custDataLst>
              <p:tags r:id="rId12"/>
            </p:custDataLst>
          </p:nvPr>
        </p:nvSpPr>
        <p:spPr>
          <a:xfrm flipH="1">
            <a:off x="6261705" y="1958196"/>
            <a:ext cx="2524205" cy="643597"/>
          </a:xfrm>
          <a:prstGeom prst="round2SameRect">
            <a:avLst/>
          </a:prstGeom>
          <a:gradFill flip="none" rotWithShape="1">
            <a:gsLst>
              <a:gs pos="100000">
                <a:schemeClr val="accent1"/>
              </a:gs>
              <a:gs pos="0">
                <a:schemeClr val="accent1">
                  <a:lumMod val="70000"/>
                  <a:lumOff val="30000"/>
                  <a:alpha val="100000"/>
                </a:schemeClr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46" name="正文"/>
          <p:cNvSpPr txBox="1"/>
          <p:nvPr>
            <p:custDataLst>
              <p:tags r:id="rId13"/>
            </p:custDataLst>
          </p:nvPr>
        </p:nvSpPr>
        <p:spPr>
          <a:xfrm>
            <a:off x="6391444" y="2879852"/>
            <a:ext cx="2264795" cy="270476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社交媒体使用与心理健康的相互关系：社交媒体使用和心理健康之间存在相互影响，过度使用可能导致心理健康问题，而心理健康问题也可能促使人们更频繁地使用社交媒体。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53" name="梯形 52"/>
          <p:cNvSpPr/>
          <p:nvPr>
            <p:custDataLst>
              <p:tags r:id="rId14"/>
            </p:custDataLst>
          </p:nvPr>
        </p:nvSpPr>
        <p:spPr>
          <a:xfrm flipV="1">
            <a:off x="9115948" y="2601749"/>
            <a:ext cx="2524205" cy="244719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54" name="任意多边形: 形状 53"/>
          <p:cNvSpPr/>
          <p:nvPr>
            <p:custDataLst>
              <p:tags r:id="rId15"/>
            </p:custDataLst>
          </p:nvPr>
        </p:nvSpPr>
        <p:spPr>
          <a:xfrm>
            <a:off x="9198801" y="2279973"/>
            <a:ext cx="2356447" cy="3304255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55" name="矩形: 圆顶角 54"/>
          <p:cNvSpPr/>
          <p:nvPr>
            <p:custDataLst>
              <p:tags r:id="rId16"/>
            </p:custDataLst>
          </p:nvPr>
        </p:nvSpPr>
        <p:spPr>
          <a:xfrm flipH="1">
            <a:off x="9115948" y="1958196"/>
            <a:ext cx="2524205" cy="643597"/>
          </a:xfrm>
          <a:prstGeom prst="round2SameRect">
            <a:avLst/>
          </a:prstGeom>
          <a:gradFill flip="none" rotWithShape="1">
            <a:gsLst>
              <a:gs pos="100000">
                <a:schemeClr val="accent1"/>
              </a:gs>
              <a:gs pos="0">
                <a:schemeClr val="accent1">
                  <a:lumMod val="70000"/>
                  <a:lumOff val="30000"/>
                  <a:alpha val="100000"/>
                </a:schemeClr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52" name="正文"/>
          <p:cNvSpPr txBox="1"/>
          <p:nvPr>
            <p:custDataLst>
              <p:tags r:id="rId17"/>
            </p:custDataLst>
          </p:nvPr>
        </p:nvSpPr>
        <p:spPr>
          <a:xfrm>
            <a:off x="9245687" y="2879852"/>
            <a:ext cx="2264795" cy="270476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应对策略和建议：针对社交媒体使用与自我认同和心理健康的关系，可以提出一系列应对策略和建议，如提高公众意识、加强教育和监管、提供心理支持和辅导等。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网络欺凌的预防和应对措施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标题：家庭、学校和社会的责任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家庭责任：家长应加强对孩子的网络使用教育，引导他们正确使用社交媒体，并关注他们的心理健康状况。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学校责任：学校应加强网络安全教育，提高学生的网络素养，同时建立心理辅导机制，为学生提供心理支持和帮助。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社会责任：政府应制定相关法律法规，加强对网络欺凌行为的打击和惩处，同时加强宣传教育，提高公众对网络欺凌的认知和意识。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媒体责任：媒体应加强对网络欺凌的报道和宣传，提高公众对网络欺凌的关注度和意识，同时加强对心理健康知识的普及和宣传。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社交媒体的监管和政策建议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建立完善的监管机制：加强对社交媒体的监管，制定相关政策和法规，对网络欺凌行为进行打击和惩处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加强教育和宣传：提高公众对网络欺凌的认识和意识，鼓励人们积极参与预防和应对网络欺凌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建立举报和投诉机制：为受害者提供方便的举报和投诉渠道，及时处理和解决网络欺凌问题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加强技术手段的运用：利用技术手段对网络欺凌行为进行监测和识别，及时采取措施予以制止和惩处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https://d.book118.com/686052143154010055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EXT_FORE_SCHEMECOLOR_INDEX" val="6"/>
  <p:tag name="KSO_WM_UNIT_TEXT_LINE_FILL_TYPE" val="2"/>
  <p:tag name="KSO_WM_UNIT_TYPE" val="a"/>
  <p:tag name="KSO_WM_UNIT_USESOURCEFORMAT_APPLY" val="0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" val="5"/>
  <p:tag name="KSO_WM_UNIT_TEXT_LINE_FILL_TYPE" val="2"/>
  <p:tag name="KSO_WM_UNIT_TYPE" val="b"/>
  <p:tag name="KSO_WM_UNIT_USESOURCEFORMAT_APPLY" val="0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46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6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8.xml><?xml version="1.0" encoding="utf-8"?>
<p:tagLst xmlns:p="http://schemas.openxmlformats.org/presentationml/2006/main">
  <p:tag name="KSO_WM_TEMPLATE_CATEGORY" val="custom"/>
  <p:tag name="KSO_WM_TEMPLATE_INDEX" val="2023099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100000">
              <a:schemeClr val="accent1"/>
            </a:gs>
            <a:gs pos="48000">
              <a:schemeClr val="accent2">
                <a:alpha val="70000"/>
              </a:schemeClr>
            </a:gs>
          </a:gsLst>
          <a:lin ang="10800000" scaled="1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宋体</vt:lpstr>
      <vt:lpstr>Office Theme</vt:lpstr>
      <vt:lpstr>社交媒体上的网络欺凌和心理健康影响研究</vt:lpstr>
      <vt:lpstr>目录</vt:lpstr>
      <vt:lpstr>网络欺凌的现状和影响</vt:lpstr>
      <vt:lpstr>网络欺凌的定义和类型</vt:lpstr>
      <vt:lpstr>社交媒体上网络欺凌的普遍性</vt:lpstr>
      <vt:lpstr>网络欺凌对受害者的心理健康影响</vt:lpstr>
      <vt:lpstr>社交媒体与心理健康的关系</vt:lpstr>
      <vt:lpstr>社交媒体使用与心理健康的关联</vt:lpstr>
      <vt:lpstr>社交媒体上的信息传播与心理健康</vt:lpstr>
      <vt:lpstr>社交媒体使用与自我认同和心理健康的关系</vt:lpstr>
      <vt:lpstr>网络欺凌的预防和应对措施</vt:lpstr>
      <vt:lpstr>标题：家庭、学校和社会的责任</vt:lpstr>
      <vt:lpstr>社交媒体的监管和政策建议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2024-09-23T07:30:45.402</cp:lastPrinted>
  <dcterms:created xsi:type="dcterms:W3CDTF">2024-09-22T23:30:45Z</dcterms:created>
  <dcterms:modified xsi:type="dcterms:W3CDTF">2024-09-22T23:30:47Z</dcterms:modified>
</cp:coreProperties>
</file>