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4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9B7F0-810F-44A7-9EF2-4A839351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FC86A-3A51-44D8-A3F5-153EC997A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CD68A-F4BB-4242-B5AC-67369CA8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50174-E57E-4582-837E-F3F15DD36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0EC38-B9DC-492E-B326-57FCAB040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D2B3F0-1E14-472C-9C03-CC8DF30B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D5E0B5-4265-4231-91BF-AF8BDFD5D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F6490-3AE6-4016-8AEA-4069A7602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29BC9-2D95-436D-A682-ADC2E89A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4224B7-3054-4FDA-8282-6EA80B5E0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D7D3B-76AA-4610-B65C-F80CDB58A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../media/image1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pic>
        <p:nvPicPr>
          <p:cNvPr id="183298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0" y="-15875"/>
            <a:ext cx="9155112" cy="6873875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83299" name=""/>
          <p:cNvSpPr/>
          <p:nvPr>
            <p:ph type="title"/>
          </p:nvPr>
        </p:nvSpPr>
        <p:spPr>
          <a:xfrm>
            <a:off x="323850" y="260350"/>
            <a:ext cx="8382000" cy="1143000"/>
          </a:xfrm>
          <a:prstGeom prst="rect">
            <a:avLst/>
          </a:prstGeom>
          <a:noFill/>
          <a:ln>
            <a:noFill/>
            <a:miter lim="800000"/>
          </a:ln>
          <a:effectLst>
            <a:outerShdw dist="35921" dir="2700000" algn="ctr">
              <a:schemeClr val="tx1"/>
            </a:outerShdw>
          </a:effectLst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/>
        </p:txBody>
      </p:sp>
      <p:sp>
        <p:nvSpPr>
          <p:cNvPr id="183300" name=""/>
          <p:cNvSpPr/>
          <p:nvPr>
            <p:ph type="body" idx="1"/>
          </p:nvPr>
        </p:nvSpPr>
        <p:spPr>
          <a:xfrm>
            <a:off x="395288" y="1700212"/>
            <a:ext cx="8382000" cy="457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32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8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4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5pPr>
          </a:lstStyle>
          <a:p>
            <a:pPr lvl="4"/>
          </a:p>
        </p:txBody>
      </p:sp>
      <p:sp>
        <p:nvSpPr>
          <p:cNvPr id="183305" name=""/>
          <p:cNvSpPr/>
          <p:nvPr/>
        </p:nvSpPr>
        <p:spPr>
          <a:xfrm>
            <a:off x="5741988" y="188912"/>
            <a:ext cx="2997200" cy="3365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>
                <a:solidFill>
                  <a:srgbClr val="666633"/>
                </a:solidFill>
                <a:latin typeface="黑体" pitchFamily="2" charset="-122"/>
                <a:ea typeface="黑体" pitchFamily="2" charset="-122"/>
              </a:rPr>
              <a:t>第四章 　数据和函数的可视化</a:t>
            </a:r>
            <a:endParaRPr lang="zh-CN" altLang="en-US" sz="1600">
              <a:solidFill>
                <a:srgbClr val="666633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83307" name=""/>
          <p:cNvSpPr/>
          <p:nvPr/>
        </p:nvSpPr>
        <p:spPr>
          <a:xfrm>
            <a:off x="323850" y="6308725"/>
            <a:ext cx="1079500" cy="3365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1600">
                <a:solidFill>
                  <a:srgbClr val="666633"/>
                </a:solidFill>
                <a:latin typeface="黑体" pitchFamily="2" charset="-122"/>
                <a:ea typeface="黑体" pitchFamily="2" charset="-122"/>
              </a:rPr>
              <a:t>仿真技术</a:t>
            </a:r>
            <a:endParaRPr lang="zh-CN" altLang="en-US" sz="1600">
              <a:solidFill>
                <a:srgbClr val="666633"/>
              </a:solidFill>
              <a:latin typeface="黑体" pitchFamily="2" charset="-122"/>
              <a:ea typeface="黑体" pitchFamily="2" charset="-122"/>
            </a:endParaRPr>
          </a:p>
        </p:txBody>
      </p:sp>
      <p:cxnSp>
        <p:nvCxnSpPr>
          <p:cNvPr id="183309" name=""/>
          <p:cNvCxnSpPr/>
          <p:nvPr/>
        </p:nvCxnSpPr>
        <p:spPr>
          <a:xfrm>
            <a:off x="395288" y="6308725"/>
            <a:ext cx="5905500" cy="0"/>
          </a:xfrm>
          <a:prstGeom prst="line">
            <a:avLst/>
          </a:prstGeom>
          <a:noFill/>
          <a:ln w="88900" cmpd="tri">
            <a:solidFill>
              <a:srgbClr val="333333"/>
            </a:solidFill>
            <a:miter lim="800000"/>
          </a:ln>
        </p:spPr>
      </p:cxnSp>
      <p:cxnSp>
        <p:nvCxnSpPr>
          <p:cNvPr id="183310" name=""/>
          <p:cNvCxnSpPr/>
          <p:nvPr/>
        </p:nvCxnSpPr>
        <p:spPr>
          <a:xfrm>
            <a:off x="2700338" y="549275"/>
            <a:ext cx="5905500" cy="0"/>
          </a:xfrm>
          <a:prstGeom prst="line">
            <a:avLst/>
          </a:prstGeom>
          <a:noFill/>
          <a:ln w="88900" cmpd="tri">
            <a:solidFill>
              <a:srgbClr val="333333"/>
            </a:solidFill>
            <a:miter lim="800000"/>
          </a:ln>
        </p:spPr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38" r:id="rId2"/>
    <p:sldLayoutId id="2147483839" r:id="rId3"/>
  </p:sldLayoutIdLst>
  <p:transition>
    <p:wipe dir="r"/>
  </p:transition>
  <p:timing/>
  <p:hf sldNum="0" hdr="0" dt="0"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500" b="0" i="0" u="none" baseline="0">
          <a:solidFill>
            <a:srgbClr val="FB9D05"/>
          </a:solidFill>
          <a:latin typeface="-머리굴림M" pitchFamily="18" charset="-127"/>
          <a:ea typeface="-머리굴림M" pitchFamily="18" charset="-127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3200" b="0" i="0" u="none" baseline="0">
          <a:solidFill>
            <a:srgbClr val="427337"/>
          </a:solidFill>
          <a:latin typeface="-윤고딕140" pitchFamily="18" charset="-127"/>
          <a:ea typeface="-윤고딕140" pitchFamily="18" charset="-127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800" b="0" i="0" u="none" baseline="0">
          <a:solidFill>
            <a:srgbClr val="427337"/>
          </a:solidFill>
          <a:latin typeface="-윤고딕140" pitchFamily="18" charset="-127"/>
          <a:ea typeface="-윤고딕140" pitchFamily="18" charset="-127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400" b="0" i="0" u="none" baseline="0">
          <a:solidFill>
            <a:srgbClr val="427337"/>
          </a:solidFill>
          <a:latin typeface="-윤고딕140" pitchFamily="18" charset="-127"/>
          <a:ea typeface="-윤고딕140" pitchFamily="18" charset="-127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000" b="0" i="0" u="none" baseline="0">
          <a:solidFill>
            <a:srgbClr val="427337"/>
          </a:solidFill>
          <a:latin typeface="-윤고딕140" pitchFamily="18" charset="-127"/>
          <a:ea typeface="-윤고딕140" pitchFamily="18" charset="-127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000" b="0" i="0" u="none" baseline="0">
          <a:solidFill>
            <a:srgbClr val="427337"/>
          </a:solidFill>
          <a:latin typeface="-윤고딕140" pitchFamily="18" charset="-127"/>
          <a:ea typeface="-윤고딕140" pitchFamily="18" charset="-127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wmf" /><Relationship Id="rId4" Type="http://schemas.openxmlformats.org/officeDocument/2006/relationships/image" Target="../media/image6.png" /><Relationship Id="rId5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1.wmf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5.bin" TargetMode="Internal" /><Relationship Id="rId7" Type="http://schemas.openxmlformats.org/officeDocument/2006/relationships/image" Target="../media/image13.wmf" /><Relationship Id="rId8" Type="http://schemas.openxmlformats.org/officeDocument/2006/relationships/image" Target="../media/image14.png" /><Relationship Id="rId9" Type="http://schemas.openxmlformats.org/officeDocument/2006/relationships/vmlDrawing" Target="../drawings/vmlDrawing2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16.wmf" /><Relationship Id="rId4" Type="http://schemas.openxmlformats.org/officeDocument/2006/relationships/image" Target="../media/image17.png" /><Relationship Id="rId5" Type="http://schemas.openxmlformats.org/officeDocument/2006/relationships/vmlDrawing" Target="../drawings/vmlDrawing3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1000315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"/>
          <p:cNvSpPr/>
          <p:nvPr>
            <p:ph type="title"/>
          </p:nvPr>
        </p:nvSpPr>
        <p:spPr>
          <a:xfrm>
            <a:off x="323850" y="638175"/>
            <a:ext cx="8382000" cy="765175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/>
            <a:r>
              <a:rPr lang="zh-CN" altLang="en-US" sz="3200">
                <a:solidFill>
                  <a:srgbClr val="666633"/>
                </a:solidFill>
                <a:latin typeface="黑体" pitchFamily="2" charset="-122"/>
                <a:ea typeface="黑体" pitchFamily="2" charset="-122"/>
              </a:rPr>
              <a:t>第四章  </a:t>
            </a:r>
            <a:r>
              <a:rPr lang="zh-CN" altLang="en-US" sz="32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数据及函数的可视化</a:t>
            </a:r>
            <a:endParaRPr lang="zh-CN" altLang="en-US" sz="3200">
              <a:solidFill>
                <a:srgbClr val="666633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0246" name=""/>
          <p:cNvSpPr/>
          <p:nvPr>
            <p:ph type="body" idx="4294967295"/>
          </p:nvPr>
        </p:nvSpPr>
        <p:spPr>
          <a:xfrm>
            <a:off x="1331912" y="2933700"/>
            <a:ext cx="6426200" cy="2565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32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8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4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5pPr>
          </a:lstStyle>
          <a:p>
            <a:pPr lvl="0">
              <a:buNone/>
            </a:pPr>
            <a:r>
              <a:rPr lang="zh-CN" altLang="en-US" sz="2800">
                <a:solidFill>
                  <a:schemeClr val="accent2"/>
                </a:solidFill>
                <a:ea typeface="黑体" pitchFamily="2" charset="-122"/>
              </a:rPr>
              <a:t>本章主要内容如下：</a:t>
            </a:r>
            <a:endParaRPr lang="zh-CN" altLang="en-US" sz="2800">
              <a:solidFill>
                <a:schemeClr val="accent2"/>
              </a:solidFill>
              <a:ea typeface="黑体" pitchFamily="2" charset="-122"/>
            </a:endParaRPr>
          </a:p>
          <a:p>
            <a:pPr lvl="2">
              <a:spcBef>
                <a:spcPct val="80000"/>
              </a:spcBef>
              <a:buNone/>
            </a:pPr>
            <a:r>
              <a:rPr lang="en-US" altLang="zh-CN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4.1  </a:t>
            </a:r>
            <a:r>
              <a:rPr lang="zh-CN" altLang="en-US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可视化的基本步骤</a:t>
            </a:r>
            <a:endParaRPr lang="zh-CN" altLang="en-US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>
              <a:buNone/>
            </a:pPr>
            <a:r>
              <a:rPr lang="en-US" altLang="zh-CN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4.2  </a:t>
            </a:r>
            <a:r>
              <a:rPr lang="zh-CN" altLang="en-US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二维曲线绘图</a:t>
            </a:r>
            <a:endParaRPr lang="zh-CN" altLang="en-US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>
              <a:buNone/>
            </a:pPr>
            <a:r>
              <a:rPr lang="en-US" altLang="zh-CN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4.3  </a:t>
            </a:r>
            <a:r>
              <a:rPr lang="zh-CN" altLang="en-US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三维曲线绘图</a:t>
            </a:r>
            <a:endParaRPr lang="zh-CN" altLang="en-US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>
              <a:buNone/>
            </a:pPr>
            <a:r>
              <a:rPr lang="en-US" altLang="zh-CN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4.4  </a:t>
            </a:r>
            <a:r>
              <a:rPr lang="zh-CN" altLang="en-US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图形窗功能简介</a:t>
            </a:r>
            <a:endParaRPr lang="zh-CN" altLang="en-US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buNone/>
            </a:pPr>
            <a:endParaRPr lang="zh-CN" altLang="en-US" sz="2400">
              <a:solidFill>
                <a:schemeClr val="tx1"/>
              </a:solidFill>
              <a:ea typeface="黑体" pitchFamily="2" charset="-122"/>
            </a:endParaRPr>
          </a:p>
          <a:p>
            <a:pPr lvl="2">
              <a:spcBef>
                <a:spcPct val="40000"/>
              </a:spcBef>
              <a:buNone/>
            </a:pPr>
            <a:endParaRPr lang="zh-CN" altLang="en-US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0248" name=""/>
          <p:cNvSpPr/>
          <p:nvPr/>
        </p:nvSpPr>
        <p:spPr>
          <a:xfrm>
            <a:off x="611188" y="1493838"/>
            <a:ext cx="8056562" cy="1187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 algn="just"/>
            <a:r>
              <a:rPr lang="zh-CN" altLang="en-US"/>
              <a:t>       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数据可视化是数据分析、系统分析的一种重要方法。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MATLAB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具有丰富且易于理解和使用的绘图指令，数据和函数的可视化是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MATLAB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的重要组成部分。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0249" name="TextBox 102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154" name=""/>
          <p:cNvSpPr/>
          <p:nvPr>
            <p:ph type="title"/>
          </p:nvPr>
        </p:nvSpPr>
        <p:spPr>
          <a:xfrm>
            <a:off x="341312" y="728662"/>
            <a:ext cx="8382000" cy="676275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4.1  </a:t>
            </a:r>
            <a:r>
              <a:rPr lang="zh-CN" altLang="en-US" sz="2800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可视化的基本步骤</a:t>
            </a:r>
            <a:endParaRPr lang="zh-CN" altLang="en-US" sz="2800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05155" name=""/>
          <p:cNvSpPr/>
          <p:nvPr>
            <p:ph type="body" idx="4294967295"/>
          </p:nvPr>
        </p:nvSpPr>
        <p:spPr>
          <a:xfrm>
            <a:off x="611188" y="1628775"/>
            <a:ext cx="7245350" cy="297021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32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8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4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lang="en-US" altLang="zh-CN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1.   </a:t>
            </a:r>
            <a:r>
              <a:rPr lang="zh-CN" altLang="en-US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曲线数据准备（以二维图形为例）：</a:t>
            </a:r>
            <a:endParaRPr lang="zh-CN" altLang="en-US" sz="24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1">
              <a:lnSpc>
                <a:spcPct val="90000"/>
              </a:lnSpc>
              <a:spcBef>
                <a:spcPct val="3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选取一个参变量采样向量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1">
              <a:lnSpc>
                <a:spcPct val="90000"/>
              </a:lnSpc>
              <a:buClr>
                <a:srgbClr val="FF6600"/>
              </a:buClr>
              <a:buFont typeface="Wingdings" pitchFamily="2" charset="2"/>
              <a:buChar char="n"/>
            </a:pP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计算各坐标数据向量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30000"/>
              </a:spcBef>
              <a:buClr>
                <a:srgbClr val="FF6600"/>
              </a:buClr>
              <a:buFont typeface="Wingdings" pitchFamily="2" charset="2"/>
              <a:buNone/>
            </a:pPr>
            <a:r>
              <a:rPr lang="en-US" altLang="zh-CN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2.</a:t>
            </a:r>
            <a:r>
              <a:rPr lang="en-US" altLang="zh-CN" sz="2400">
                <a:solidFill>
                  <a:schemeClr val="tx1"/>
                </a:solidFill>
                <a:ea typeface="黑体" pitchFamily="2" charset="-122"/>
              </a:rPr>
              <a:t>  </a:t>
            </a:r>
            <a:r>
              <a:rPr lang="zh-CN" altLang="en-US" sz="2400">
                <a:solidFill>
                  <a:schemeClr val="tx1"/>
                </a:solidFill>
                <a:ea typeface="黑体" pitchFamily="2" charset="-122"/>
              </a:rPr>
              <a:t>选定图形窗及子图位置；</a:t>
            </a:r>
            <a:endParaRPr lang="zh-CN" altLang="en-US" sz="2400">
              <a:solidFill>
                <a:schemeClr val="tx1"/>
              </a:solidFill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30000"/>
              </a:spcBef>
              <a:buClr>
                <a:srgbClr val="FF6600"/>
              </a:buClr>
              <a:buFont typeface="Wingdings" pitchFamily="2" charset="2"/>
              <a:buNone/>
            </a:pPr>
            <a:r>
              <a:rPr lang="en-US" altLang="zh-CN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3.   </a:t>
            </a:r>
            <a:r>
              <a:rPr lang="zh-CN" altLang="en-US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调用曲线绘图指令；</a:t>
            </a:r>
            <a:endParaRPr lang="zh-CN" altLang="en-US" sz="24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30000"/>
              </a:spcBef>
              <a:buNone/>
            </a:pPr>
            <a:r>
              <a:rPr lang="en-US" altLang="zh-CN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4.   </a:t>
            </a:r>
            <a:r>
              <a:rPr lang="zh-CN" altLang="en-US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设置轴的范围</a:t>
            </a:r>
            <a:endParaRPr lang="zh-CN" altLang="en-US" sz="24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0">
              <a:lnSpc>
                <a:spcPct val="90000"/>
              </a:lnSpc>
              <a:spcBef>
                <a:spcPct val="30000"/>
              </a:spcBef>
              <a:buNone/>
            </a:pPr>
            <a:r>
              <a:rPr lang="en-US" altLang="zh-CN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5.   </a:t>
            </a:r>
            <a:r>
              <a:rPr lang="zh-CN" altLang="en-US" sz="24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图形注释（图名、坐标名、图例、文字说明）。</a:t>
            </a:r>
            <a:endParaRPr lang="en-US" altLang="zh-CN" sz="24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>
              <a:lnSpc>
                <a:spcPct val="90000"/>
              </a:lnSpc>
              <a:spcBef>
                <a:spcPct val="40000"/>
              </a:spcBef>
              <a:buNone/>
            </a:pPr>
            <a:endParaRPr lang="zh-CN" altLang="en-US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05156" name="TextBox 3051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数据及函数的可视化共36页，您现在浏览的是第2页!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226" name=""/>
          <p:cNvSpPr/>
          <p:nvPr/>
        </p:nvSpPr>
        <p:spPr>
          <a:xfrm>
            <a:off x="522288" y="638175"/>
            <a:ext cx="54102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例用图形表示 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y=sin(t)sin(9t).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08227" name=""/>
          <p:cNvSpPr/>
          <p:nvPr/>
        </p:nvSpPr>
        <p:spPr>
          <a:xfrm>
            <a:off x="522288" y="1089025"/>
            <a:ext cx="7848600" cy="1401762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1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t=(0:100)/100*pi; 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1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y=sin(t).*sin(9*t);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1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subplot(2,1,1),plot(t,y,'r.'),axis([0,pi,-1,1]),title('</a:t>
            </a:r>
            <a:r>
              <a:rPr lang="zh-CN" altLang="en-US" sz="2000">
                <a:latin typeface="Times New Roman" pitchFamily="18" charset="0"/>
                <a:ea typeface="宋体" pitchFamily="2" charset="-122"/>
              </a:rPr>
              <a:t>子图</a:t>
            </a: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1')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1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subplot(2,1,2),plot(t,y),axis([0,pi,-1,1]),title('</a:t>
            </a:r>
            <a:r>
              <a:rPr lang="zh-CN" altLang="en-US" sz="2000">
                <a:latin typeface="Times New Roman" pitchFamily="18" charset="0"/>
                <a:ea typeface="宋体" pitchFamily="2" charset="-122"/>
              </a:rPr>
              <a:t>子图</a:t>
            </a: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2')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08228" name=""/>
          <p:cNvSpPr/>
          <p:nvPr/>
        </p:nvSpPr>
        <p:spPr>
          <a:xfrm>
            <a:off x="4616450" y="1089025"/>
            <a:ext cx="3752850" cy="366712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黑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黑体" pitchFamily="2" charset="-122"/>
              </a:rPr>
              <a:t>产生参变量采样向量</a:t>
            </a:r>
            <a:endParaRPr lang="zh-CN" altLang="en-US" sz="18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08229" name=""/>
          <p:cNvSpPr/>
          <p:nvPr/>
        </p:nvSpPr>
        <p:spPr>
          <a:xfrm>
            <a:off x="4616450" y="1449388"/>
            <a:ext cx="3751262" cy="366712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黑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黑体" pitchFamily="2" charset="-122"/>
              </a:rPr>
              <a:t>产生数据向量</a:t>
            </a:r>
            <a:endParaRPr lang="zh-CN" altLang="en-US" sz="18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08230" name=""/>
          <p:cNvSpPr/>
          <p:nvPr/>
        </p:nvSpPr>
        <p:spPr>
          <a:xfrm>
            <a:off x="6372225" y="1854200"/>
            <a:ext cx="1981200" cy="641350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黑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黑体" pitchFamily="2" charset="-122"/>
              </a:rPr>
              <a:t>确定子图、线</a:t>
            </a:r>
            <a:r>
              <a:rPr lang="en-US" altLang="zh-CN" sz="1800">
                <a:latin typeface="Times New Roman" pitchFamily="18" charset="0"/>
                <a:ea typeface="黑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黑体" pitchFamily="2" charset="-122"/>
              </a:rPr>
              <a:t>型、注释等</a:t>
            </a:r>
            <a:endParaRPr lang="zh-CN" altLang="en-US" sz="1800">
              <a:latin typeface="Times New Roman" pitchFamily="18" charset="0"/>
              <a:ea typeface="黑体" pitchFamily="2" charset="-122"/>
            </a:endParaRPr>
          </a:p>
        </p:txBody>
      </p:sp>
      <p:pic>
        <p:nvPicPr>
          <p:cNvPr id="308231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2051050" y="2528888"/>
            <a:ext cx="4884738" cy="3663950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08232" name="TextBox 3082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数据及函数的可视化共36页，您现在浏览的是第3页!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82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8227" grpId="0"/>
      <p:bldP spid="308228" grpId="1"/>
      <p:bldP spid="308229" grpId="2"/>
      <p:bldP spid="308230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298" name=""/>
          <p:cNvSpPr/>
          <p:nvPr/>
        </p:nvSpPr>
        <p:spPr>
          <a:xfrm>
            <a:off x="431800" y="638175"/>
            <a:ext cx="7620000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例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3-1】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二维曲线绘图基本指令演示一。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grpSp>
        <p:nvGrpSpPr>
          <p:cNvPr id="311299" name=""/>
          <p:cNvGrpSpPr/>
          <p:nvPr/>
        </p:nvGrpSpPr>
        <p:grpSpPr>
          <a:xfrm>
            <a:off x="657225" y="1089025"/>
            <a:ext cx="5791200" cy="1604962"/>
            <a:chOff x="584" y="629"/>
            <a:chExt cx="3648" cy="1011"/>
          </a:xfrm>
        </p:grpSpPr>
        <p:sp>
          <p:nvSpPr>
            <p:cNvPr id="311300" name=""/>
            <p:cNvSpPr/>
            <p:nvPr/>
          </p:nvSpPr>
          <p:spPr>
            <a:xfrm>
              <a:off x="584" y="629"/>
              <a:ext cx="3648" cy="1011"/>
            </a:xfrm>
            <a:prstGeom prst="rect">
              <a:avLst/>
            </a:prstGeom>
            <a:solidFill>
              <a:srgbClr val="EAEAEA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&gt;&gt; t=(0:pi/50:2*pi)';	</a:t>
              </a:r>
              <a:endParaRPr lang="en-US" altLang="zh-CN" sz="18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k=0.4:0.1:1;		</a:t>
              </a:r>
              <a:endParaRPr lang="en-US" altLang="zh-CN" sz="18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Y=cos(t)*k;		</a:t>
              </a:r>
              <a:endParaRPr lang="en-US" altLang="zh-CN" sz="18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plot(Y)		</a:t>
              </a:r>
              <a:endParaRPr lang="en-US" altLang="zh-CN" sz="1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1301" name=""/>
            <p:cNvSpPr/>
            <p:nvPr/>
          </p:nvSpPr>
          <p:spPr>
            <a:xfrm>
              <a:off x="2072" y="629"/>
              <a:ext cx="2160" cy="231"/>
            </a:xfrm>
            <a:prstGeom prst="rect">
              <a:avLst/>
            </a:prstGeom>
            <a:solidFill>
              <a:srgbClr val="CCFF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生成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(101*1)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的时间采样列向量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1302" name=""/>
            <p:cNvSpPr/>
            <p:nvPr/>
          </p:nvSpPr>
          <p:spPr>
            <a:xfrm>
              <a:off x="2072" y="917"/>
              <a:ext cx="2160" cy="231"/>
            </a:xfrm>
            <a:prstGeom prst="rect">
              <a:avLst/>
            </a:prstGeom>
            <a:solidFill>
              <a:srgbClr val="CCFF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生成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(1*7)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的行向量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1303" name=""/>
            <p:cNvSpPr/>
            <p:nvPr/>
          </p:nvSpPr>
          <p:spPr>
            <a:xfrm>
              <a:off x="2072" y="1205"/>
              <a:ext cx="2160" cy="231"/>
            </a:xfrm>
            <a:prstGeom prst="rect">
              <a:avLst/>
            </a:prstGeom>
            <a:solidFill>
              <a:srgbClr val="CCFF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生成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(101*7)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的矩阵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</p:grpSp>
      <p:pic>
        <p:nvPicPr>
          <p:cNvPr id="311304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402012" y="2754312"/>
            <a:ext cx="4819650" cy="344646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11305" name="TextBox 31130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数据及函数的可视化共36页，您现在浏览的是第4页!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1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326" name=""/>
          <p:cNvSpPr/>
          <p:nvPr/>
        </p:nvSpPr>
        <p:spPr>
          <a:xfrm>
            <a:off x="476250" y="684212"/>
            <a:ext cx="8229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例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3-2】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二维曲线绘图基本指令演示二：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plot(t,Y)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、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plot(Y,t)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所绘图形的比较。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12328" name=""/>
          <p:cNvSpPr/>
          <p:nvPr/>
        </p:nvSpPr>
        <p:spPr>
          <a:xfrm>
            <a:off x="657225" y="1538288"/>
            <a:ext cx="5562600" cy="1604962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&gt;&gt; t=(0:pi/50:2*pi)';	</a:t>
            </a:r>
            <a:endParaRPr lang="en-US" altLang="zh-CN" sz="18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k=0.4:0.1:1;		</a:t>
            </a:r>
            <a:endParaRPr lang="en-US" altLang="zh-CN" sz="18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Y=cos(t)*k;		</a:t>
            </a:r>
            <a:endParaRPr lang="en-US" altLang="zh-CN" sz="18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plot(t,y)		</a:t>
            </a:r>
            <a:endParaRPr lang="en-US" altLang="zh-CN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12329" name=""/>
          <p:cNvSpPr/>
          <p:nvPr/>
        </p:nvSpPr>
        <p:spPr>
          <a:xfrm>
            <a:off x="2790825" y="2452688"/>
            <a:ext cx="3429000" cy="366712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宋体" pitchFamily="2" charset="-122"/>
              </a:rPr>
              <a:t>生成</a:t>
            </a: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(101*7)</a:t>
            </a:r>
            <a:r>
              <a:rPr lang="zh-CN" altLang="en-US" sz="1800">
                <a:latin typeface="Times New Roman" pitchFamily="18" charset="0"/>
                <a:ea typeface="宋体" pitchFamily="2" charset="-122"/>
              </a:rPr>
              <a:t>的矩阵</a:t>
            </a:r>
            <a:endParaRPr lang="zh-CN" altLang="en-US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12330" name=""/>
          <p:cNvSpPr/>
          <p:nvPr/>
        </p:nvSpPr>
        <p:spPr>
          <a:xfrm>
            <a:off x="2790825" y="1995488"/>
            <a:ext cx="3429000" cy="366712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宋体" pitchFamily="2" charset="-122"/>
              </a:rPr>
              <a:t>生成</a:t>
            </a: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(1*7)</a:t>
            </a:r>
            <a:r>
              <a:rPr lang="zh-CN" altLang="en-US" sz="1800">
                <a:latin typeface="Times New Roman" pitchFamily="18" charset="0"/>
                <a:ea typeface="宋体" pitchFamily="2" charset="-122"/>
              </a:rPr>
              <a:t>的行向量</a:t>
            </a:r>
            <a:endParaRPr lang="zh-CN" altLang="en-US" sz="18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12331" name=""/>
          <p:cNvSpPr/>
          <p:nvPr/>
        </p:nvSpPr>
        <p:spPr>
          <a:xfrm>
            <a:off x="2790825" y="1538288"/>
            <a:ext cx="3429000" cy="366712"/>
          </a:xfrm>
          <a:prstGeom prst="rect">
            <a:avLst/>
          </a:prstGeom>
          <a:solidFill>
            <a:srgbClr val="CCFFFF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%</a:t>
            </a:r>
            <a:r>
              <a:rPr lang="zh-CN" altLang="en-US" sz="1800">
                <a:latin typeface="Times New Roman" pitchFamily="18" charset="0"/>
                <a:ea typeface="宋体" pitchFamily="2" charset="-122"/>
              </a:rPr>
              <a:t>生成</a:t>
            </a:r>
            <a:r>
              <a:rPr lang="en-US" altLang="zh-CN" sz="1800">
                <a:latin typeface="Times New Roman" pitchFamily="18" charset="0"/>
                <a:ea typeface="宋体" pitchFamily="2" charset="-122"/>
              </a:rPr>
              <a:t>(101*1)</a:t>
            </a:r>
            <a:r>
              <a:rPr lang="zh-CN" altLang="en-US" sz="1800">
                <a:latin typeface="Times New Roman" pitchFamily="18" charset="0"/>
                <a:ea typeface="宋体" pitchFamily="2" charset="-122"/>
              </a:rPr>
              <a:t>的列向量</a:t>
            </a:r>
            <a:endParaRPr lang="zh-CN" altLang="en-US" sz="1800">
              <a:latin typeface="Times New Roman" pitchFamily="18" charset="0"/>
              <a:ea typeface="宋体" pitchFamily="2" charset="-122"/>
            </a:endParaRPr>
          </a:p>
        </p:txBody>
      </p:sp>
      <p:pic>
        <p:nvPicPr>
          <p:cNvPr id="31233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041650" y="3249612"/>
            <a:ext cx="4938712" cy="29051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12334" name="TextBox 3123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数据及函数的可视化共36页，您现在浏览的是第5页!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14433" name=""/>
          <p:cNvGrpSpPr/>
          <p:nvPr/>
        </p:nvGrpSpPr>
        <p:grpSpPr>
          <a:xfrm>
            <a:off x="431800" y="684212"/>
            <a:ext cx="7543800" cy="801688"/>
            <a:chOff x="243" y="374"/>
            <a:chExt cx="4752" cy="505"/>
          </a:xfrm>
        </p:grpSpPr>
        <p:sp>
          <p:nvSpPr>
            <p:cNvPr id="314422" name=""/>
            <p:cNvSpPr/>
            <p:nvPr/>
          </p:nvSpPr>
          <p:spPr>
            <a:xfrm>
              <a:off x="243" y="374"/>
              <a:ext cx="4752" cy="24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anchor="ctr" anchorCtr="0"/>
            <a:lstStyle>
              <a:defPPr algn="l" rtl="0" eaLnBrk="1" hangingPunct="1">
                <a:defRPr kumimoji="1" lang="ko-KR" altLang="en-US"/>
              </a:defPPr>
              <a:lvl1pPr marL="0" indent="0" algn="ctr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4500" b="0" i="0" u="none" baseline="0">
                  <a:solidFill>
                    <a:srgbClr val="FB9D05"/>
                  </a:solidFill>
                  <a:latin typeface="-머리굴림M" pitchFamily="18" charset="-127"/>
                  <a:ea typeface="-머리굴림M" pitchFamily="18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 algn="l"/>
              <a:r>
                <a:rPr lang="en-US" altLang="zh-CN" sz="2000">
                  <a:solidFill>
                    <a:schemeClr val="tx1"/>
                  </a:solidFill>
                  <a:latin typeface="Times New Roman" pitchFamily="18" charset="0"/>
                  <a:ea typeface="黑体" pitchFamily="2" charset="-122"/>
                </a:rPr>
                <a:t>【</a:t>
              </a:r>
              <a:r>
                <a:rPr lang="zh-CN" altLang="en-US" sz="2000">
                  <a:solidFill>
                    <a:schemeClr val="tx1"/>
                  </a:solidFill>
                  <a:latin typeface="Times New Roman" pitchFamily="18" charset="0"/>
                  <a:ea typeface="黑体" pitchFamily="2" charset="-122"/>
                </a:rPr>
                <a:t>例</a:t>
              </a:r>
              <a:r>
                <a:rPr lang="en-US" altLang="zh-CN" sz="2000">
                  <a:solidFill>
                    <a:schemeClr val="tx1"/>
                  </a:solidFill>
                  <a:latin typeface="Times New Roman" pitchFamily="18" charset="0"/>
                  <a:ea typeface="黑体" pitchFamily="2" charset="-122"/>
                </a:rPr>
                <a:t>3-3】</a:t>
              </a:r>
              <a:r>
                <a:rPr lang="zh-CN" altLang="en-US" sz="2000">
                  <a:solidFill>
                    <a:schemeClr val="tx1"/>
                  </a:solidFill>
                  <a:latin typeface="Times New Roman" pitchFamily="18" charset="0"/>
                  <a:ea typeface="黑体" pitchFamily="2" charset="-122"/>
                </a:rPr>
                <a:t>二维曲线绘图基本指令演示三：色彩和线型。</a:t>
              </a:r>
              <a:endPara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4424" name=""/>
            <p:cNvSpPr/>
            <p:nvPr/>
          </p:nvSpPr>
          <p:spPr>
            <a:xfrm>
              <a:off x="300" y="629"/>
              <a:ext cx="4195" cy="25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marL="0" lvl="0" indent="0" algn="just">
                <a:tabLst>
                  <a:tab pos="269875"/>
                </a:tabLst>
              </a:pPr>
              <a:r>
                <a:rPr lang="zh-CN" altLang="en-US" sz="2000">
                  <a:latin typeface="黑体" pitchFamily="2" charset="-122"/>
                  <a:ea typeface="黑体" pitchFamily="2" charset="-122"/>
                </a:rPr>
                <a:t>用图形表示连续调制波形                及其包络线。</a:t>
              </a:r>
              <a:r>
                <a:rPr lang="zh-CN" altLang="en-US" sz="1000" b="1">
                  <a:solidFill>
                    <a:srgbClr val="008000"/>
                  </a:solidFill>
                  <a:latin typeface="Courier New" pitchFamily="49" charset="0"/>
                  <a:ea typeface="宋体" pitchFamily="2" charset="-122"/>
                </a:rPr>
                <a:t>	</a:t>
              </a:r>
              <a:r>
                <a:rPr lang="zh-CN" altLang="en-US" sz="1100">
                  <a:latin typeface="Times New Roman" pitchFamily="18" charset="0"/>
                  <a:ea typeface="宋体" pitchFamily="2" charset="-122"/>
                </a:rPr>
                <a:t> </a:t>
              </a:r>
              <a:endParaRPr lang="zh-CN" altLang="en-US">
                <a:latin typeface="Times New Roman" pitchFamily="18" charset="0"/>
                <a:ea typeface="宋体" pitchFamily="2" charset="-122"/>
              </a:endParaRPr>
            </a:p>
          </p:txBody>
        </p:sp>
        <p:graphicFrame>
          <p:nvGraphicFramePr>
            <p:cNvPr id="314425" name=""/>
            <p:cNvGraphicFramePr>
              <a:graphicFrameLocks noChangeAspect="1"/>
            </p:cNvGraphicFramePr>
            <p:nvPr/>
          </p:nvGraphicFramePr>
          <p:xfrm>
            <a:off x="2142" y="636"/>
            <a:ext cx="1163" cy="22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2" progId="Equation.3">
                    <p:embed/>
                  </p:oleObj>
                </mc:Choice>
                <mc:Fallback>
                  <p:oleObj r:id="rId2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2142" y="636"/>
                          <a:ext cx="1163" cy="227"/>
                        </a:xfrm>
                        <a:prstGeom prst="rect">
                          <a:avLst/>
                        </a:prstGeom>
                        <a:solidFill>
                          <a:srgbClr val="000000"/>
                        </a:solidFill>
                      </p:spPr>
                    </p:pic>
                  </p:oleObj>
                </mc:Fallback>
              </mc:AlternateContent>
            </a:graphicData>
          </a:graphic>
        </p:graphicFrame>
      </p:grpSp>
      <p:pic>
        <p:nvPicPr>
          <p:cNvPr id="314427" name=""/>
          <p:cNvPicPr/>
          <p:nvPr/>
        </p:nvPicPr>
        <p:blipFill>
          <a:blip r:embed="rId4"/>
          <a:stretch>
            <a:fillRect/>
          </a:stretch>
        </p:blipFill>
        <p:spPr>
          <a:xfrm>
            <a:off x="3176588" y="3227388"/>
            <a:ext cx="5356225" cy="301307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grpSp>
        <p:nvGrpSpPr>
          <p:cNvPr id="314432" name=""/>
          <p:cNvGrpSpPr/>
          <p:nvPr/>
        </p:nvGrpSpPr>
        <p:grpSpPr>
          <a:xfrm>
            <a:off x="792162" y="1584325"/>
            <a:ext cx="6210300" cy="1573212"/>
            <a:chOff x="329" y="771"/>
            <a:chExt cx="3912" cy="991"/>
          </a:xfrm>
        </p:grpSpPr>
        <p:sp>
          <p:nvSpPr>
            <p:cNvPr id="314426" name=""/>
            <p:cNvSpPr/>
            <p:nvPr/>
          </p:nvSpPr>
          <p:spPr>
            <a:xfrm>
              <a:off x="329" y="771"/>
              <a:ext cx="3912" cy="991"/>
            </a:xfrm>
            <a:prstGeom prst="rect">
              <a:avLst/>
            </a:prstGeom>
            <a:solidFill>
              <a:srgbClr val="EAEAEA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10000"/>
                </a:spcBef>
              </a:pPr>
              <a:r>
                <a:rPr lang="en-US" altLang="zh-CN" sz="1800">
                  <a:latin typeface="Times New Roman" pitchFamily="18" charset="0"/>
                  <a:ea typeface="宋体" pitchFamily="2" charset="-122"/>
                </a:rPr>
                <a:t>&gt;&gt; t=(0:pi/100:pi)';		</a:t>
              </a:r>
              <a:endParaRPr lang="en-US" altLang="zh-CN" sz="1800">
                <a:latin typeface="Times New Roman" pitchFamily="18" charset="0"/>
                <a:ea typeface="宋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1800">
                  <a:latin typeface="Times New Roman" pitchFamily="18" charset="0"/>
                  <a:ea typeface="宋体" pitchFamily="2" charset="-122"/>
                </a:rPr>
                <a:t>y1=sin(t)*[1,-1];		</a:t>
              </a:r>
              <a:endParaRPr lang="en-US" altLang="zh-CN" sz="1800">
                <a:latin typeface="Times New Roman" pitchFamily="18" charset="0"/>
                <a:ea typeface="宋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1800">
                  <a:latin typeface="Times New Roman" pitchFamily="18" charset="0"/>
                  <a:ea typeface="宋体" pitchFamily="2" charset="-122"/>
                </a:rPr>
                <a:t>y2=sin(t).*sin(9*t);	</a:t>
              </a:r>
              <a:endParaRPr lang="en-US" altLang="zh-CN" sz="1800">
                <a:latin typeface="Times New Roman" pitchFamily="18" charset="0"/>
                <a:ea typeface="宋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1800">
                  <a:latin typeface="Times New Roman" pitchFamily="18" charset="0"/>
                  <a:ea typeface="宋体" pitchFamily="2" charset="-122"/>
                </a:rPr>
                <a:t>plot(t,y1,'r:',t,y2,'b')</a:t>
              </a:r>
              <a:endParaRPr lang="en-US" altLang="zh-CN" sz="1800">
                <a:latin typeface="Times New Roman" pitchFamily="18" charset="0"/>
                <a:ea typeface="宋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1800">
                  <a:latin typeface="Times New Roman" pitchFamily="18" charset="0"/>
                  <a:ea typeface="宋体" pitchFamily="2" charset="-122"/>
                </a:rPr>
                <a:t>axis([0,pi,-1,1])</a:t>
              </a:r>
              <a:endParaRPr lang="en-US" altLang="zh-CN" sz="1800">
                <a:latin typeface="Times New Roman" pitchFamily="18" charset="0"/>
                <a:ea typeface="宋体" pitchFamily="2" charset="-122"/>
              </a:endParaRPr>
            </a:p>
          </p:txBody>
        </p:sp>
        <p:sp>
          <p:nvSpPr>
            <p:cNvPr id="314428" name=""/>
            <p:cNvSpPr/>
            <p:nvPr/>
          </p:nvSpPr>
          <p:spPr>
            <a:xfrm>
              <a:off x="1774" y="788"/>
              <a:ext cx="2467" cy="212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生成（</a:t>
              </a: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101*1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）的时间采样列向量</a:t>
              </a:r>
              <a:endParaRPr lang="zh-CN" altLang="en-US" sz="16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4429" name=""/>
            <p:cNvSpPr/>
            <p:nvPr/>
          </p:nvSpPr>
          <p:spPr>
            <a:xfrm>
              <a:off x="1774" y="998"/>
              <a:ext cx="2467" cy="212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生成（</a:t>
              </a: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101*2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）的矩阵（包络线函数值）</a:t>
              </a:r>
              <a:endParaRPr lang="zh-CN" altLang="en-US" sz="16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4430" name=""/>
            <p:cNvSpPr/>
            <p:nvPr/>
          </p:nvSpPr>
          <p:spPr>
            <a:xfrm>
              <a:off x="1774" y="1196"/>
              <a:ext cx="2467" cy="212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生成（</a:t>
              </a: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101*1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）的调制波列向量</a:t>
              </a:r>
              <a:endParaRPr lang="zh-CN" altLang="en-US" sz="16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4431" name=""/>
            <p:cNvSpPr/>
            <p:nvPr/>
          </p:nvSpPr>
          <p:spPr>
            <a:xfrm>
              <a:off x="1774" y="1395"/>
              <a:ext cx="2467" cy="212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用红虚线绘</a:t>
              </a: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y1</a:t>
              </a:r>
              <a:r>
                <a:rPr lang="zh-CN" altLang="en-US" sz="1600">
                  <a:latin typeface="Times New Roman" pitchFamily="18" charset="0"/>
                  <a:ea typeface="黑体" pitchFamily="2" charset="-122"/>
                </a:rPr>
                <a:t>，用蓝实线绘</a:t>
              </a:r>
              <a:r>
                <a:rPr lang="en-US" altLang="zh-CN" sz="1600">
                  <a:latin typeface="Times New Roman" pitchFamily="18" charset="0"/>
                  <a:ea typeface="黑体" pitchFamily="2" charset="-122"/>
                </a:rPr>
                <a:t>y2</a:t>
              </a:r>
              <a:endParaRPr lang="en-US" altLang="zh-CN" sz="1600">
                <a:latin typeface="Times New Roman" pitchFamily="18" charset="0"/>
                <a:ea typeface="黑体" pitchFamily="2" charset="-122"/>
              </a:endParaRPr>
            </a:p>
          </p:txBody>
        </p:sp>
      </p:grpSp>
      <p:sp>
        <p:nvSpPr>
          <p:cNvPr id="314434" name="TextBox 3144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数据及函数的可视化共36页，您现在浏览的是第6页!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4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16465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627438" y="3159125"/>
            <a:ext cx="4702175" cy="305911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16466" name=""/>
          <p:cNvSpPr/>
          <p:nvPr/>
        </p:nvSpPr>
        <p:spPr>
          <a:xfrm>
            <a:off x="250825" y="503238"/>
            <a:ext cx="8686800" cy="6096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0" lvl="0" indent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例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3-4】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二维曲线绘图基本指令演示四：数据点形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(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函数与例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3-3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相同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grpSp>
        <p:nvGrpSpPr>
          <p:cNvPr id="316472" name=""/>
          <p:cNvGrpSpPr/>
          <p:nvPr/>
        </p:nvGrpSpPr>
        <p:grpSpPr>
          <a:xfrm>
            <a:off x="701675" y="1042988"/>
            <a:ext cx="6542088" cy="2071688"/>
            <a:chOff x="432" y="576"/>
            <a:chExt cx="4121" cy="1305"/>
          </a:xfrm>
        </p:grpSpPr>
        <p:sp>
          <p:nvSpPr>
            <p:cNvPr id="316464" name=""/>
            <p:cNvSpPr/>
            <p:nvPr/>
          </p:nvSpPr>
          <p:spPr>
            <a:xfrm>
              <a:off x="432" y="576"/>
              <a:ext cx="4121" cy="1305"/>
            </a:xfrm>
            <a:prstGeom prst="rect">
              <a:avLst/>
            </a:prstGeom>
            <a:solidFill>
              <a:srgbClr val="EAEAEA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1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&gt;&gt; t=(0:pi/100:pi)';		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y2=sin(t).*sin(9*t);	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t1=pi*(0:9)/9;			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y3=sin(t1).*sin(9*t1);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plot(t,y2,'b',t1,y3,'bp')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1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axis([0,pi,-1,1])	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6469" name=""/>
            <p:cNvSpPr/>
            <p:nvPr/>
          </p:nvSpPr>
          <p:spPr>
            <a:xfrm>
              <a:off x="2115" y="1480"/>
              <a:ext cx="2438" cy="231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用蓝实线绘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y2,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用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☆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对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y3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进行标志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6470" name=""/>
            <p:cNvSpPr/>
            <p:nvPr/>
          </p:nvSpPr>
          <p:spPr>
            <a:xfrm>
              <a:off x="2115" y="1026"/>
              <a:ext cx="2438" cy="231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生成（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1*10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）数据标志点采样向量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16471" name=""/>
            <p:cNvSpPr/>
            <p:nvPr/>
          </p:nvSpPr>
          <p:spPr>
            <a:xfrm>
              <a:off x="2115" y="1253"/>
              <a:ext cx="2438" cy="231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生成（</a:t>
              </a: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1*10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）数据标志点数据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</p:grpSp>
      <p:sp>
        <p:nvSpPr>
          <p:cNvPr id="316473" name="TextBox 31647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数据及函数的可视化共36页，您现在浏览的是第7页!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6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514" name=""/>
          <p:cNvSpPr/>
          <p:nvPr>
            <p:ph type="body" idx="4294967295"/>
          </p:nvPr>
        </p:nvSpPr>
        <p:spPr>
          <a:xfrm>
            <a:off x="385762" y="728662"/>
            <a:ext cx="8461375" cy="2295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609600" indent="-6096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32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1pPr>
            <a:lvl2pPr marL="990600" indent="-5334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8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2pPr>
            <a:lvl3pPr marL="1371600" indent="-4572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4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3pPr>
            <a:lvl4pPr marL="17526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4pPr>
            <a:lvl5pPr marL="2209800" indent="-381000" algn="l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ko-KR" altLang="en-US" sz="2000" b="0" i="0" u="none" baseline="0">
                <a:solidFill>
                  <a:srgbClr val="427337"/>
                </a:solidFill>
                <a:latin typeface="-윤고딕140" pitchFamily="18" charset="-127"/>
                <a:ea typeface="-윤고딕140" pitchFamily="18" charset="-127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lang="en-US" altLang="zh-CN" sz="2400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4.2.3  </a:t>
            </a:r>
            <a:r>
              <a:rPr lang="zh-CN" altLang="en-US" sz="2400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图形控制</a:t>
            </a:r>
            <a:endParaRPr lang="zh-CN" altLang="en-US" sz="2400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lvl="1" algn="just">
              <a:spcBef>
                <a:spcPct val="30000"/>
              </a:spcBef>
              <a:buFont typeface="Wingdings" pitchFamily="2" charset="2"/>
              <a:buAutoNum type="alphaLcParenR" startAt="2"/>
            </a:pP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分格线和坐标框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 algn="just">
              <a:spcBef>
                <a:spcPct val="1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grid on  </a:t>
            </a: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画出分格线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 algn="just">
              <a:spcBef>
                <a:spcPct val="1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grid off  </a:t>
            </a: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不画分格线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 algn="just">
              <a:spcBef>
                <a:spcPct val="1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box on   </a:t>
            </a: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使当前坐标呈封闭形式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 algn="just">
              <a:spcBef>
                <a:spcPct val="1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box off  </a:t>
            </a:r>
            <a:r>
              <a:rPr lang="zh-CN" altLang="en-US" sz="2000">
                <a:solidFill>
                  <a:schemeClr val="tx1"/>
                </a:solidFill>
                <a:latin typeface="Times New Roman" pitchFamily="18" charset="0"/>
                <a:ea typeface="黑体" pitchFamily="2" charset="-122"/>
              </a:rPr>
              <a:t>使当前坐标呈开启形式</a:t>
            </a: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 algn="just">
              <a:spcBef>
                <a:spcPct val="30000"/>
              </a:spcBef>
              <a:buClr>
                <a:srgbClr val="FF6600"/>
              </a:buClr>
              <a:buFont typeface="Wingdings" pitchFamily="2" charset="2"/>
              <a:buChar char="n"/>
            </a:pPr>
            <a:endParaRPr lang="zh-CN" altLang="en-US" sz="20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  <a:p>
            <a:pPr lvl="2" algn="just">
              <a:spcBef>
                <a:spcPct val="30000"/>
              </a:spcBef>
              <a:buClr>
                <a:srgbClr val="FF6600"/>
              </a:buClr>
              <a:buFont typeface="Wingdings" pitchFamily="2" charset="2"/>
              <a:buChar char="n"/>
            </a:pPr>
            <a:endParaRPr lang="zh-CN" altLang="en-US" sz="800">
              <a:solidFill>
                <a:schemeClr val="tx1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20515" name=""/>
          <p:cNvSpPr/>
          <p:nvPr/>
        </p:nvSpPr>
        <p:spPr>
          <a:xfrm>
            <a:off x="5697538" y="1133475"/>
            <a:ext cx="2700338" cy="996950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 algn="just">
              <a:lnSpc>
                <a:spcPct val="110000"/>
              </a:lnSpc>
              <a:spcBef>
                <a:spcPct val="50000"/>
              </a:spcBef>
              <a:buClr>
                <a:schemeClr val="accent2"/>
              </a:buClr>
              <a:buFont typeface="Wingdings" pitchFamily="2" charset="2"/>
              <a:buChar char="n"/>
            </a:pPr>
            <a:r>
              <a:rPr lang="en-US" altLang="zh-CN" sz="18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1800">
                <a:latin typeface="Times New Roman" pitchFamily="18" charset="0"/>
                <a:ea typeface="黑体" pitchFamily="2" charset="-122"/>
              </a:rPr>
              <a:t>说明</a:t>
            </a:r>
            <a:r>
              <a:rPr lang="en-US" altLang="zh-CN" sz="1800">
                <a:latin typeface="Times New Roman" pitchFamily="18" charset="0"/>
                <a:ea typeface="黑体" pitchFamily="2" charset="-122"/>
              </a:rPr>
              <a:t>】</a:t>
            </a:r>
            <a:r>
              <a:rPr lang="zh-CN" altLang="en-US" sz="1800">
                <a:latin typeface="Times New Roman" pitchFamily="18" charset="0"/>
                <a:ea typeface="黑体" pitchFamily="2" charset="-122"/>
              </a:rPr>
              <a:t>缺省时，不画分格线；坐标呈封闭形式。</a:t>
            </a:r>
            <a:endParaRPr lang="zh-CN" altLang="en-US" sz="1800">
              <a:latin typeface="Times New Roman" pitchFamily="18" charset="0"/>
              <a:ea typeface="黑体" pitchFamily="2" charset="-122"/>
            </a:endParaRPr>
          </a:p>
        </p:txBody>
      </p:sp>
      <p:pic>
        <p:nvPicPr>
          <p:cNvPr id="320516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927100" y="2933700"/>
            <a:ext cx="7200900" cy="3209925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20517" name="TextBox 32051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数据及函数的可视化共36页，您现在浏览的是第8页!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538" name=""/>
          <p:cNvSpPr/>
          <p:nvPr>
            <p:ph type="title"/>
          </p:nvPr>
        </p:nvSpPr>
        <p:spPr>
          <a:xfrm>
            <a:off x="341312" y="684212"/>
            <a:ext cx="8382000" cy="585788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4.2  </a:t>
            </a:r>
            <a:r>
              <a:rPr lang="zh-CN" altLang="en-US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二维曲线绘图</a:t>
            </a:r>
            <a:endParaRPr lang="zh-CN" altLang="en-US" sz="2800">
              <a:solidFill>
                <a:srgbClr val="666633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21552" name=""/>
          <p:cNvSpPr/>
          <p:nvPr/>
        </p:nvSpPr>
        <p:spPr>
          <a:xfrm>
            <a:off x="746125" y="2573338"/>
            <a:ext cx="3286125" cy="1311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 algn="just">
              <a:spcBef>
                <a:spcPct val="50000"/>
              </a:spcBef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        利用精细指令可以对图形进行精细控制，例如在图形指定位置显示各种字符，公式等。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pic>
        <p:nvPicPr>
          <p:cNvPr id="321553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4076700" y="1989138"/>
            <a:ext cx="4770438" cy="357981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21555" name=""/>
          <p:cNvSpPr/>
          <p:nvPr/>
        </p:nvSpPr>
        <p:spPr>
          <a:xfrm>
            <a:off x="341312" y="1268412"/>
            <a:ext cx="6345238" cy="1238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4.2.3  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图形控制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40000"/>
              </a:spcBef>
              <a:buAutoNum type="alphaLcParenR" startAt="3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图形标识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371600" lvl="2" indent="-457200">
              <a:spcBef>
                <a:spcPct val="4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精细指令形式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21556" name="TextBox 32155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数据及函数的可视化共36页，您现在浏览的是第9页!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658" name=""/>
          <p:cNvSpPr/>
          <p:nvPr/>
        </p:nvSpPr>
        <p:spPr>
          <a:xfrm>
            <a:off x="431800" y="2979738"/>
            <a:ext cx="5175250" cy="2952750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t=pi*(0:1/100:1);beta=asin(1);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y=1-exp(-2*t).*sin(5*t+beta);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plot(t,y)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text(3.0,1.14,'\bf\alpha = 2')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text(3.0,1.10,'\rm\omega = 5')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xlabel('\fontsize{14}\bft')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ylabel('\fontsize{14}y')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  <a:p>
            <a:pPr lvl="0">
              <a:spcBef>
                <a:spcPct val="20000"/>
              </a:spcBef>
            </a:pPr>
            <a:r>
              <a:rPr lang="en-US" altLang="zh-CN" sz="2000">
                <a:latin typeface="Times New Roman" pitchFamily="18" charset="0"/>
                <a:ea typeface="宋体" pitchFamily="2" charset="-122"/>
              </a:rPr>
              <a:t>title('\rm y=1-e^{-\alphat}sin(\omegat+\beta)')</a:t>
            </a:r>
            <a:endParaRPr lang="en-US" altLang="zh-CN" sz="2000">
              <a:latin typeface="Times New Roman" pitchFamily="18" charset="0"/>
              <a:ea typeface="宋体" pitchFamily="2" charset="-122"/>
            </a:endParaRPr>
          </a:p>
        </p:txBody>
      </p:sp>
      <p:sp>
        <p:nvSpPr>
          <p:cNvPr id="326659" name=""/>
          <p:cNvSpPr/>
          <p:nvPr/>
        </p:nvSpPr>
        <p:spPr>
          <a:xfrm>
            <a:off x="431800" y="2349500"/>
            <a:ext cx="30607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>
                <a:latin typeface="Times New Roman" pitchFamily="18" charset="0"/>
                <a:ea typeface="黑体" pitchFamily="2" charset="-122"/>
              </a:rPr>
              <a:t>例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3-6 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精细指令示例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</p:txBody>
      </p:sp>
      <p:pic>
        <p:nvPicPr>
          <p:cNvPr id="32666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3806825" y="773112"/>
            <a:ext cx="5130800" cy="4240212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sp>
        <p:nvSpPr>
          <p:cNvPr id="326661" name="TextBox 32666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数据及函数的可视化共36页，您现在浏览的是第10页!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730" name=""/>
          <p:cNvSpPr/>
          <p:nvPr/>
        </p:nvSpPr>
        <p:spPr>
          <a:xfrm>
            <a:off x="296862" y="638175"/>
            <a:ext cx="77724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0" lvl="0" indent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例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3-7】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已知系统单位阶跃响应和单位脉冲响应分别为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29731" name=""/>
          <p:cNvSpPr/>
          <p:nvPr/>
        </p:nvSpPr>
        <p:spPr>
          <a:xfrm>
            <a:off x="476250" y="2663825"/>
            <a:ext cx="8305800" cy="70167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/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其中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,                                                        .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用双纵坐标图画出这两个函数在区间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[0,4]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上的曲线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. 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329732" name=""/>
          <p:cNvGraphicFramePr>
            <a:graphicFrameLocks noChangeAspect="1"/>
          </p:cNvGraphicFramePr>
          <p:nvPr/>
        </p:nvGraphicFramePr>
        <p:xfrm>
          <a:off x="2592388" y="1066800"/>
          <a:ext cx="4454525" cy="812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公式" r:id="rId2" progId="Equation.3">
                  <p:embed/>
                </p:oleObj>
              </mc:Choice>
              <mc:Fallback>
                <p:oleObj name="公式"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2592388" y="1066800"/>
                        <a:ext cx="4454525" cy="812800"/>
                      </a:xfrm>
                      <a:prstGeom prst="rect">
                        <a:avLst/>
                      </a:prstGeom>
                      <a:solidFill>
                        <a:srgbClr val="000000"/>
                      </a:solidFill>
                    </p:spPr>
                  </p:pic>
                </p:oleObj>
              </mc:Fallback>
            </mc:AlternateContent>
          </a:graphicData>
        </a:graphic>
      </p:graphicFrame>
      <p:sp>
        <p:nvSpPr>
          <p:cNvPr id="329739" name=""/>
          <p:cNvSpPr/>
          <p:nvPr/>
        </p:nvSpPr>
        <p:spPr>
          <a:xfrm>
            <a:off x="566738" y="3429000"/>
            <a:ext cx="4319588" cy="2530475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t=0:0.02:3;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xi=0.5;wn=5;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sxi=sqrt(1-xi^2);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sita=atan(sxi/xi);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wd=wn*sxi;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y1=1-exp(-xi*wn*t).*sin(wd*t+sita)/sxi;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y2=wn*exp(-xi*wn*t).*sin(wd*t)/sxi;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lvl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plotyy(t,y1,t,y2)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329740" name=""/>
          <p:cNvGraphicFramePr>
            <a:graphicFrameLocks noChangeAspect="1"/>
          </p:cNvGraphicFramePr>
          <p:nvPr>
            <p:ph sz="half" idx="1"/>
          </p:nvPr>
        </p:nvGraphicFramePr>
        <p:xfrm>
          <a:off x="2546350" y="1854200"/>
          <a:ext cx="2474912" cy="695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公式" r:id="rId4" progId="Equation.3">
                  <p:embed/>
                </p:oleObj>
              </mc:Choice>
              <mc:Fallback>
                <p:oleObj name="公式" r:id="rId4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546350" y="1854200"/>
                        <a:ext cx="2474912" cy="6953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29742" name=""/>
          <p:cNvGraphicFramePr>
            <a:graphicFrameLocks noChangeAspect="1"/>
          </p:cNvGraphicFramePr>
          <p:nvPr>
            <p:ph sz="quarter" idx="2"/>
          </p:nvPr>
        </p:nvGraphicFramePr>
        <p:xfrm>
          <a:off x="1196975" y="2619375"/>
          <a:ext cx="3465512" cy="4318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6" progId="Equation.3">
                  <p:embed/>
                </p:oleObj>
              </mc:Choice>
              <mc:Fallback>
                <p:oleObj name="公式" r:id="rId6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196975" y="2619375"/>
                        <a:ext cx="3465512" cy="4318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329748" name=""/>
          <p:cNvPicPr/>
          <p:nvPr>
            <p:ph sz="quarter" idx="3"/>
          </p:nvPr>
        </p:nvPicPr>
        <p:blipFill>
          <a:blip r:embed="rId8">
            <a:alphaModFix/>
          </a:blip>
          <a:stretch>
            <a:fillRect/>
          </a:stretch>
        </p:blipFill>
        <p:spPr>
          <a:xfrm>
            <a:off x="5202238" y="3371850"/>
            <a:ext cx="3465512" cy="2600325"/>
          </a:xfrm>
          <a:prstGeom prst="rect">
            <a:avLst/>
          </a:prstGeom>
          <a:noFill/>
          <a:ln w="9525" cap="flat" cmpd="sng">
            <a:noFill/>
            <a:prstDash val="solid"/>
            <a:miter lim="800000"/>
          </a:ln>
          <a:effectLst/>
        </p:spPr>
      </p:pic>
      <p:sp>
        <p:nvSpPr>
          <p:cNvPr id="329749" name="TextBox 32974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数据及函数的可视化共36页，您现在浏览的是第11页!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3297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9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2" dur="500"/>
                                        <p:tgtEl>
                                          <p:spTgt spid="329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97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898" name=""/>
          <p:cNvSpPr/>
          <p:nvPr>
            <p:ph type="title"/>
          </p:nvPr>
        </p:nvSpPr>
        <p:spPr>
          <a:xfrm>
            <a:off x="323850" y="260350"/>
            <a:ext cx="8382000" cy="1143000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4.2  </a:t>
            </a:r>
            <a:r>
              <a:rPr lang="zh-CN" altLang="en-US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二维曲线绘图</a:t>
            </a:r>
            <a:endParaRPr lang="zh-CN" altLang="en-US" sz="2800">
              <a:solidFill>
                <a:srgbClr val="666633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36899" name=""/>
          <p:cNvSpPr/>
          <p:nvPr/>
        </p:nvSpPr>
        <p:spPr>
          <a:xfrm>
            <a:off x="296862" y="1133475"/>
            <a:ext cx="8324850" cy="2946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4.2.3  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图形控制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40000"/>
              </a:spcBef>
              <a:buAutoNum type="alphaLcParenR" startAt="5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多子图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40000"/>
              </a:spcBef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       MATLAB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允许用户在同一个图形窗里布置几幅独立的子图。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371600" lvl="2" indent="-457200">
              <a:spcBef>
                <a:spcPct val="4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subplot(m,n,k)</a:t>
            </a:r>
            <a:endParaRPr lang="en-US" altLang="zh-CN" sz="2000" b="1">
              <a:latin typeface="Times New Roman" pitchFamily="18" charset="0"/>
              <a:ea typeface="黑体" pitchFamily="2" charset="-122"/>
            </a:endParaRPr>
          </a:p>
          <a:p>
            <a:pPr marL="1371600" lvl="2" indent="-457200">
              <a:spcBef>
                <a:spcPct val="40000"/>
              </a:spcBef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       使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(m×n)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幅子图中的第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k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幅成为当前图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.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marL="1371600" lvl="2" indent="-457200">
              <a:spcBef>
                <a:spcPct val="4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subplot(‘position’,[left bottom widt hight])</a:t>
            </a:r>
            <a:endParaRPr lang="en-US" altLang="zh-CN" sz="2000" b="1">
              <a:latin typeface="Times New Roman" pitchFamily="18" charset="0"/>
              <a:ea typeface="黑体" pitchFamily="2" charset="-122"/>
            </a:endParaRPr>
          </a:p>
          <a:p>
            <a:pPr marL="1371600" lvl="2" indent="-457200">
              <a:spcBef>
                <a:spcPct val="40000"/>
              </a:spcBef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       在指定位置开辟子图，并成为当前图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.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36900" name=""/>
          <p:cNvSpPr/>
          <p:nvPr/>
        </p:nvSpPr>
        <p:spPr>
          <a:xfrm>
            <a:off x="431800" y="4103688"/>
            <a:ext cx="8191500" cy="2012950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>
              <a:spcBef>
                <a:spcPct val="50000"/>
              </a:spcBef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说明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】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marL="457200" lvl="0" indent="-457200" algn="just">
              <a:spcBef>
                <a:spcPct val="15000"/>
              </a:spcBef>
              <a:buAutoNum type="arabicParenR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subplot(m,n,k)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表示图形窗有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(m×n)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幅子图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,k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是子图编号。序号编排原则是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: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左上方为幅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,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向右向下依次排号。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457200" lvl="0" indent="-457200" algn="just">
              <a:spcBef>
                <a:spcPct val="15000"/>
              </a:spcBef>
              <a:buAutoNum type="arabicParenR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subplot(‘position’,[left bottom widt hight])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产生的子图位置由人工指定，指定位置的四元组采用归一化的标称单位，即认为图形窗的高、宽的取值范围都是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[0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1]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。</a:t>
            </a:r>
            <a:endParaRPr lang="zh-CN" altLang="en-US" sz="20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36901" name="TextBox 3369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数据及函数的可视化共36页，您现在浏览的是第12页!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6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336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946" name=""/>
          <p:cNvSpPr/>
          <p:nvPr>
            <p:ph type="title"/>
          </p:nvPr>
        </p:nvSpPr>
        <p:spPr>
          <a:xfrm>
            <a:off x="323850" y="323850"/>
            <a:ext cx="8382000" cy="1079500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4.3  </a:t>
            </a:r>
            <a:r>
              <a:rPr lang="zh-CN" altLang="en-US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三维曲线绘图</a:t>
            </a:r>
            <a:endParaRPr lang="zh-CN" altLang="en-US" sz="2800">
              <a:solidFill>
                <a:srgbClr val="666633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38947" name=""/>
          <p:cNvSpPr/>
          <p:nvPr/>
        </p:nvSpPr>
        <p:spPr>
          <a:xfrm>
            <a:off x="296862" y="1223962"/>
            <a:ext cx="8324850" cy="2282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4.3.1  plot3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的基本调用格式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40000"/>
              </a:spcBef>
              <a:buClr>
                <a:schemeClr val="accent2"/>
              </a:buClr>
              <a:buFont typeface="Wingdings" pitchFamily="2" charset="2"/>
              <a:buChar char="n"/>
            </a:pPr>
            <a:r>
              <a:rPr lang="en-US" altLang="zh-CN">
                <a:latin typeface="Times New Roman" pitchFamily="18" charset="0"/>
                <a:ea typeface="黑体" pitchFamily="2" charset="-122"/>
              </a:rPr>
              <a:t>plot3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在三维曲线绘图指令中是最易理解的，其使用格式与</a:t>
            </a:r>
            <a:r>
              <a:rPr lang="en-US" altLang="zh-CN" b="1">
                <a:latin typeface="Times New Roman" pitchFamily="18" charset="0"/>
                <a:ea typeface="黑体" pitchFamily="2" charset="-122"/>
              </a:rPr>
              <a:t>plot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十分相似。具体如下：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  <a:p>
            <a:pPr marL="1371600" lvl="2" indent="-457200">
              <a:spcBef>
                <a:spcPct val="4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>
                <a:latin typeface="Times New Roman" pitchFamily="18" charset="0"/>
              </a:rPr>
              <a:t>plot3(X,Y,Z,’s’)</a:t>
            </a:r>
            <a:endParaRPr lang="en-US" altLang="zh-CN">
              <a:latin typeface="Times New Roman" pitchFamily="18" charset="0"/>
            </a:endParaRPr>
          </a:p>
          <a:p>
            <a:pPr marL="1371600" lvl="2" indent="-457200">
              <a:spcBef>
                <a:spcPct val="4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>
                <a:latin typeface="Times New Roman" pitchFamily="18" charset="0"/>
              </a:rPr>
              <a:t>plot3(X1,Y1,Z1,’s1’,X2,Y2,Z2,’s2’,…)</a:t>
            </a:r>
            <a:endParaRPr lang="zh-CN" altLang="en-US">
              <a:latin typeface="Times New Roman" pitchFamily="18" charset="0"/>
            </a:endParaRPr>
          </a:p>
        </p:txBody>
      </p:sp>
      <p:sp>
        <p:nvSpPr>
          <p:cNvPr id="338952" name=""/>
          <p:cNvSpPr/>
          <p:nvPr/>
        </p:nvSpPr>
        <p:spPr>
          <a:xfrm>
            <a:off x="476250" y="3743325"/>
            <a:ext cx="8229600" cy="2162175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说明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】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>
              <a:spcBef>
                <a:spcPct val="20000"/>
              </a:spcBef>
              <a:buAutoNum type="arabicParenR"/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X,Y,Z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为同维向量时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,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绘制以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X,Y,Z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元素为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x,y,z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坐标的三维曲线。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>
              <a:spcBef>
                <a:spcPct val="20000"/>
              </a:spcBef>
              <a:buAutoNum type="arabicParenR"/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X,Y,Z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为同维矩阵时，以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X,Y,Z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对应列元素为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x,y,z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坐标分别绘制曲线，曲线条数等于矩阵列数。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20000"/>
              </a:spcBef>
              <a:buAutoNum type="arabicParenR"/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s,s1,s2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的意义与二维情况完全相同，可以缺省。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>
              <a:spcBef>
                <a:spcPct val="20000"/>
              </a:spcBef>
              <a:buAutoNum type="arabicParenR"/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(X1,Y1,Z1,’s1’),(X2,Y2,Z2,’s2’)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的结构和作用与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(X,Y,Z,’s’)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相同。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38953" name="TextBox 33895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数据及函数的可视化共36页，您现在浏览的是第13页!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3389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95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994" name=""/>
          <p:cNvSpPr/>
          <p:nvPr>
            <p:ph type="title"/>
          </p:nvPr>
        </p:nvSpPr>
        <p:spPr>
          <a:xfrm>
            <a:off x="385762" y="458788"/>
            <a:ext cx="8382000" cy="944562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4.3  </a:t>
            </a:r>
            <a:r>
              <a:rPr lang="zh-CN" altLang="en-US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三维曲线绘图</a:t>
            </a:r>
            <a:endParaRPr lang="zh-CN" altLang="en-US" sz="2800">
              <a:solidFill>
                <a:srgbClr val="666633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0995" name=""/>
          <p:cNvSpPr/>
          <p:nvPr/>
        </p:nvSpPr>
        <p:spPr>
          <a:xfrm>
            <a:off x="341312" y="1314450"/>
            <a:ext cx="8324850" cy="19542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4.3.2  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三维网线图和曲面图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3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b="1">
                <a:latin typeface="Times New Roman" pitchFamily="18" charset="0"/>
                <a:ea typeface="黑体" pitchFamily="2" charset="-122"/>
              </a:rPr>
              <a:t>plot3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只能绘制单参数的三维曲线图，而三维网线图和曲面图则比较复杂，主要表现于绘图数据的准备，图形的色彩、明暗、光照和视点处理。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lnSpc>
                <a:spcPct val="80000"/>
              </a:lnSpc>
              <a:spcBef>
                <a:spcPct val="20000"/>
              </a:spcBef>
            </a:pP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1000" name=""/>
          <p:cNvSpPr/>
          <p:nvPr/>
        </p:nvSpPr>
        <p:spPr>
          <a:xfrm>
            <a:off x="746125" y="3024188"/>
            <a:ext cx="7748588" cy="2806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>
              <a:buAutoNum type="arabicPeriod"/>
            </a:pPr>
            <a:r>
              <a:rPr lang="zh-CN" altLang="en-US">
                <a:latin typeface="Times New Roman" pitchFamily="18" charset="0"/>
                <a:ea typeface="黑体" pitchFamily="2" charset="-122"/>
              </a:rPr>
              <a:t>数据准备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  <a:p>
            <a:pPr marL="457200" lvl="0" indent="-457200">
              <a:spcBef>
                <a:spcPct val="30000"/>
              </a:spcBef>
            </a:pPr>
            <a:r>
              <a:rPr lang="zh-CN" altLang="en-US">
                <a:latin typeface="Times New Roman" pitchFamily="18" charset="0"/>
                <a:ea typeface="黑体" pitchFamily="2" charset="-122"/>
              </a:rPr>
              <a:t>              画函数 </a:t>
            </a:r>
            <a:r>
              <a:rPr lang="en-US" altLang="zh-CN" i="1">
                <a:latin typeface="Times New Roman" pitchFamily="18" charset="0"/>
                <a:ea typeface="黑体" pitchFamily="2" charset="-122"/>
              </a:rPr>
              <a:t>z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=</a:t>
            </a:r>
            <a:r>
              <a:rPr lang="en-US" altLang="zh-CN" i="1">
                <a:latin typeface="Times New Roman" pitchFamily="18" charset="0"/>
                <a:ea typeface="黑体" pitchFamily="2" charset="-122"/>
              </a:rPr>
              <a:t>f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(</a:t>
            </a:r>
            <a:r>
              <a:rPr lang="en-US" altLang="zh-CN" i="1">
                <a:latin typeface="Times New Roman" pitchFamily="18" charset="0"/>
                <a:ea typeface="黑体" pitchFamily="2" charset="-122"/>
              </a:rPr>
              <a:t>x,y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) 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所代表的三维空间曲面，需要做以下数据准备：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  <a:p>
            <a:pPr marL="914400" lvl="1" indent="-457200">
              <a:spcBef>
                <a:spcPct val="30000"/>
              </a:spcBef>
              <a:buAutoNum type="alphaLcParenR"/>
            </a:pPr>
            <a:r>
              <a:rPr lang="zh-CN" altLang="en-US">
                <a:latin typeface="Times New Roman" pitchFamily="18" charset="0"/>
                <a:ea typeface="黑体" pitchFamily="2" charset="-122"/>
              </a:rPr>
              <a:t>确定自变量</a:t>
            </a:r>
            <a:r>
              <a:rPr lang="en-US" altLang="zh-CN" i="1">
                <a:latin typeface="Times New Roman" pitchFamily="18" charset="0"/>
                <a:ea typeface="黑体" pitchFamily="2" charset="-122"/>
              </a:rPr>
              <a:t>x</a:t>
            </a:r>
            <a:r>
              <a:rPr lang="en-US" altLang="zh-CN">
                <a:latin typeface="Times New Roman" pitchFamily="18" charset="0"/>
                <a:ea typeface="黑体" pitchFamily="2" charset="-122"/>
              </a:rPr>
              <a:t>,</a:t>
            </a:r>
            <a:r>
              <a:rPr lang="en-US" altLang="zh-CN" i="1">
                <a:latin typeface="Times New Roman" pitchFamily="18" charset="0"/>
                <a:ea typeface="黑体" pitchFamily="2" charset="-122"/>
              </a:rPr>
              <a:t>y</a:t>
            </a:r>
            <a:r>
              <a:rPr lang="zh-CN" altLang="en-US">
                <a:latin typeface="Times New Roman" pitchFamily="18" charset="0"/>
                <a:ea typeface="黑体" pitchFamily="2" charset="-122"/>
              </a:rPr>
              <a:t>的取值范围和取值间隔。</a:t>
            </a:r>
            <a:endParaRPr lang="zh-CN" altLang="en-US">
              <a:latin typeface="Times New Roman" pitchFamily="18" charset="0"/>
              <a:ea typeface="黑体" pitchFamily="2" charset="-122"/>
            </a:endParaRPr>
          </a:p>
          <a:p>
            <a:pPr marL="457200" lvl="0" indent="-457200"/>
            <a:r>
              <a:rPr lang="zh-CN" altLang="en-US">
                <a:latin typeface="Times New Roman" pitchFamily="18" charset="0"/>
                <a:ea typeface="黑体" pitchFamily="2" charset="-122"/>
              </a:rPr>
              <a:t>		      </a:t>
            </a:r>
            <a:r>
              <a:rPr lang="en-US" altLang="zh-CN" b="1">
                <a:latin typeface="Times New Roman" pitchFamily="18" charset="0"/>
                <a:ea typeface="黑体" pitchFamily="2" charset="-122"/>
              </a:rPr>
              <a:t>x=x1:dx:x2;</a:t>
            </a:r>
            <a:endParaRPr lang="en-US" altLang="zh-CN" b="1">
              <a:latin typeface="Times New Roman" pitchFamily="18" charset="0"/>
              <a:ea typeface="黑体" pitchFamily="2" charset="-122"/>
            </a:endParaRPr>
          </a:p>
          <a:p>
            <a:pPr marL="457200" lvl="0" indent="-457200"/>
            <a:r>
              <a:rPr lang="en-US" altLang="zh-CN" b="1">
                <a:latin typeface="Times New Roman" pitchFamily="18" charset="0"/>
                <a:ea typeface="黑体" pitchFamily="2" charset="-122"/>
              </a:rPr>
              <a:t>                              y=y1:dy:y2</a:t>
            </a:r>
            <a:endParaRPr lang="en-US" altLang="zh-CN" b="1">
              <a:latin typeface="Times New Roman" pitchFamily="18" charset="0"/>
              <a:ea typeface="黑体" pitchFamily="2" charset="-122"/>
            </a:endParaRPr>
          </a:p>
          <a:p>
            <a:pPr marL="914400" lvl="1" indent="-457200"/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1001" name="TextBox 34100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数据及函数的可视化共36页，您现在浏览的是第14页!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042" name=""/>
          <p:cNvSpPr/>
          <p:nvPr>
            <p:ph type="title"/>
          </p:nvPr>
        </p:nvSpPr>
        <p:spPr>
          <a:xfrm>
            <a:off x="385762" y="458788"/>
            <a:ext cx="8382000" cy="855662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4.3  </a:t>
            </a:r>
            <a:r>
              <a:rPr lang="zh-CN" altLang="en-US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三维曲线绘图</a:t>
            </a:r>
            <a:endParaRPr lang="zh-CN" altLang="en-US" sz="2800">
              <a:solidFill>
                <a:srgbClr val="666633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3043" name=""/>
          <p:cNvSpPr/>
          <p:nvPr/>
        </p:nvSpPr>
        <p:spPr>
          <a:xfrm>
            <a:off x="385762" y="1223962"/>
            <a:ext cx="8235950" cy="2546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 algn="just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4.3.2  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三维网线图和曲面图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>
              <a:spcBef>
                <a:spcPct val="30000"/>
              </a:spcBef>
              <a:spcAft>
                <a:spcPct val="20000"/>
              </a:spcAft>
              <a:buAutoNum type="arabicPeriod" startAt="2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网线、曲面图基本指令格式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371600" lvl="2" indent="-457200" algn="just">
              <a:spcBef>
                <a:spcPct val="20000"/>
              </a:spcBef>
              <a:buAutoNum type="alphaLcParenR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网线图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mesh(Z)	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以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矩阵列、行下标为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y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轴自变量，画网线图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.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1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mesh(X,Y,Z)  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最常用的网线图调用格式。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1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mesh(X,Y,Z,C)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最完整的调用格式，画由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C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指定用色的网线图。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3054" name=""/>
          <p:cNvSpPr/>
          <p:nvPr/>
        </p:nvSpPr>
        <p:spPr>
          <a:xfrm>
            <a:off x="476250" y="4059238"/>
            <a:ext cx="8191500" cy="2012950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 eaLnBrk="0" hangingPunct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说明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】 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 eaLnBrk="0" hangingPunct="0">
              <a:buAutoNum type="alphaLcParenR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在最完整调用格式中，四个输入宗量都是维数相同的矩阵。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、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Y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是自变量“格点”矩阵，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是格点上函数矩阵；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C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是指定各点用色的矩阵。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C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缺省时，默认用色矩阵为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 eaLnBrk="0" hangingPunct="0">
              <a:spcBef>
                <a:spcPct val="30000"/>
              </a:spcBef>
              <a:buAutoNum type="alphaLcParenR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单输入宗量格式时，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矩阵列下标为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轴的“自变量”；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的行下标为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y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轴“自变量”。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3055" name="TextBox 34305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数据及函数的可视化共36页，您现在浏览的是第15页!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3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7" dur="500"/>
                                        <p:tgtEl>
                                          <p:spTgt spid="343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305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091" name=""/>
          <p:cNvSpPr/>
          <p:nvPr/>
        </p:nvSpPr>
        <p:spPr>
          <a:xfrm>
            <a:off x="296862" y="684212"/>
            <a:ext cx="8235950" cy="2606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 algn="just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4.3.2  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三维网线图和曲面图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>
              <a:spcBef>
                <a:spcPct val="30000"/>
              </a:spcBef>
              <a:spcAft>
                <a:spcPct val="20000"/>
              </a:spcAft>
              <a:buAutoNum type="arabicPeriod" startAt="2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网线、曲面图基本指令格式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371600" lvl="2" indent="-457200" algn="just">
              <a:spcBef>
                <a:spcPct val="20000"/>
              </a:spcBef>
              <a:buAutoNum type="alphaLcParenR" startAt="2"/>
            </a:pPr>
            <a:r>
              <a:rPr lang="zh-CN" altLang="en-US" sz="2000">
                <a:ea typeface="黑体" pitchFamily="2" charset="-122"/>
              </a:rPr>
              <a:t>曲面图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 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surf(Z)	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以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Z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矩阵列、行下标为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x,y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轴自变量，画曲面图。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surf(X,Y,Z)	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最常用的曲面图调用格式。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surf(X,Y,Z,C)	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最完整的调用格式，画由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C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指定用色的曲面图。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5097" name=""/>
          <p:cNvSpPr/>
          <p:nvPr/>
        </p:nvSpPr>
        <p:spPr>
          <a:xfrm>
            <a:off x="927100" y="3384550"/>
            <a:ext cx="3600450" cy="396875"/>
          </a:xfrm>
          <a:prstGeom prst="rect">
            <a:avLst/>
          </a:prstGeom>
          <a:solidFill>
            <a:srgbClr val="EAEAEA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有关调用的说明同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mesh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指令。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5099" name=""/>
          <p:cNvSpPr/>
          <p:nvPr/>
        </p:nvSpPr>
        <p:spPr>
          <a:xfrm>
            <a:off x="341312" y="3833812"/>
            <a:ext cx="4951412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anchor="ctr" anchorCtr="0"/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0" lvl="0" indent="0"/>
            <a:r>
              <a:rPr lang="en-US" altLang="zh-CN" sz="2000">
                <a:latin typeface="Times New Roman" pitchFamily="18" charset="0"/>
                <a:ea typeface="黑体" pitchFamily="2" charset="-122"/>
              </a:rPr>
              <a:t>【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例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3-14b】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三维曲面绘图指令演示：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surf</a:t>
            </a:r>
            <a:endParaRPr lang="en-US" altLang="zh-CN" sz="2000">
              <a:latin typeface="Times New Roman" pitchFamily="18" charset="0"/>
              <a:ea typeface="黑体" pitchFamily="2" charset="-122"/>
            </a:endParaRPr>
          </a:p>
        </p:txBody>
      </p:sp>
      <p:pic>
        <p:nvPicPr>
          <p:cNvPr id="345100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5246688" y="3294062"/>
            <a:ext cx="3595688" cy="2865438"/>
          </a:xfrm>
          <a:prstGeom prst="rect">
            <a:avLst/>
          </a:prstGeom>
          <a:noFill/>
          <a:ln>
            <a:noFill/>
            <a:miter lim="800000"/>
          </a:ln>
          <a:effectLst/>
        </p:spPr>
      </p:pic>
      <p:grpSp>
        <p:nvGrpSpPr>
          <p:cNvPr id="345108" name=""/>
          <p:cNvGrpSpPr/>
          <p:nvPr/>
        </p:nvGrpSpPr>
        <p:grpSpPr>
          <a:xfrm>
            <a:off x="836612" y="4464050"/>
            <a:ext cx="3646488" cy="1492250"/>
            <a:chOff x="385" y="2784"/>
            <a:chExt cx="2297" cy="940"/>
          </a:xfrm>
        </p:grpSpPr>
        <p:sp>
          <p:nvSpPr>
            <p:cNvPr id="345102" name=""/>
            <p:cNvSpPr/>
            <p:nvPr/>
          </p:nvSpPr>
          <p:spPr>
            <a:xfrm>
              <a:off x="385" y="2784"/>
              <a:ext cx="2297" cy="940"/>
            </a:xfrm>
            <a:prstGeom prst="rect">
              <a:avLst/>
            </a:prstGeom>
            <a:solidFill>
              <a:srgbClr val="EAEAEA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2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x=-4:4;y=x;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2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[X,Y]=meshgrid(x,y);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2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Z=X.^2+Y.^2;		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20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surf(X,Y,Z);</a:t>
              </a:r>
              <a:endParaRPr lang="en-US" altLang="zh-CN" sz="20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45106" name=""/>
            <p:cNvSpPr/>
            <p:nvPr/>
          </p:nvSpPr>
          <p:spPr>
            <a:xfrm>
              <a:off x="1576" y="3464"/>
              <a:ext cx="1078" cy="250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/>
              <a:r>
                <a:rPr lang="zh-CN" altLang="en-US" sz="2000">
                  <a:latin typeface="Times New Roman" pitchFamily="18" charset="0"/>
                  <a:ea typeface="黑体" pitchFamily="2" charset="-122"/>
                </a:rPr>
                <a:t>画三维曲面图</a:t>
              </a:r>
              <a:endParaRPr lang="zh-CN" altLang="en-US" sz="2000">
                <a:latin typeface="Times New Roman" pitchFamily="18" charset="0"/>
                <a:ea typeface="黑体" pitchFamily="2" charset="-122"/>
              </a:endParaRPr>
            </a:p>
          </p:txBody>
        </p:sp>
      </p:grpSp>
      <p:sp>
        <p:nvSpPr>
          <p:cNvPr id="345109" name="TextBox 345108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数据及函数的可视化共36页，您现在浏览的是第16页!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345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 additive="base"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11" dur="500"/>
                                        <p:tgtEl>
                                          <p:spTgt spid="345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5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 additive="base">
                                        <p:cTn id="15" dur="500"/>
                                        <p:tgtEl>
                                          <p:spTgt spid="345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509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114" name=""/>
          <p:cNvSpPr/>
          <p:nvPr>
            <p:ph type="title"/>
          </p:nvPr>
        </p:nvSpPr>
        <p:spPr>
          <a:xfrm>
            <a:off x="385762" y="458788"/>
            <a:ext cx="8382000" cy="855662"/>
          </a:xfrm>
          <a:prstGeom prst="rect">
            <a:avLst/>
          </a:prstGeom>
          <a:noFill/>
          <a:ln>
            <a:miter lim="800000"/>
          </a:ln>
          <a:effectLst/>
        </p:spPr>
        <p:txBody>
          <a:bodyPr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4500" b="0" i="0" u="none" baseline="0">
                <a:solidFill>
                  <a:srgbClr val="FB9D05"/>
                </a:solidFill>
                <a:latin typeface="-머리굴림M" pitchFamily="18" charset="-127"/>
                <a:ea typeface="-머리굴림M" pitchFamily="18" charset="-127"/>
              </a:defRPr>
            </a:lvl1pPr>
          </a:lstStyle>
          <a:p>
            <a:pPr lvl="0" algn="l"/>
            <a:r>
              <a:rPr lang="en-US" altLang="zh-CN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4.3  </a:t>
            </a:r>
            <a:r>
              <a:rPr lang="zh-CN" altLang="en-US" sz="2800">
                <a:solidFill>
                  <a:srgbClr val="666633"/>
                </a:solidFill>
                <a:latin typeface="Times New Roman" pitchFamily="18" charset="0"/>
                <a:ea typeface="黑体" pitchFamily="2" charset="-122"/>
              </a:rPr>
              <a:t>三维曲线绘图</a:t>
            </a:r>
            <a:endParaRPr lang="zh-CN" altLang="en-US" sz="2800">
              <a:solidFill>
                <a:srgbClr val="666633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346115" name=""/>
          <p:cNvSpPr/>
          <p:nvPr/>
        </p:nvSpPr>
        <p:spPr>
          <a:xfrm>
            <a:off x="385762" y="1223962"/>
            <a:ext cx="8235950" cy="22415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marL="457200" lvl="0" indent="-457200" algn="just">
              <a:lnSpc>
                <a:spcPct val="80000"/>
              </a:lnSpc>
              <a:spcBef>
                <a:spcPct val="20000"/>
              </a:spcBef>
            </a:pPr>
            <a:r>
              <a:rPr lang="en-US" altLang="zh-CN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4.3.2  </a:t>
            </a:r>
            <a:r>
              <a:rPr lang="zh-CN" altLang="en-US">
                <a:solidFill>
                  <a:schemeClr val="accent2"/>
                </a:solidFill>
                <a:latin typeface="Times New Roman" pitchFamily="18" charset="0"/>
                <a:ea typeface="黑体" pitchFamily="2" charset="-122"/>
              </a:rPr>
              <a:t>三维网线图和曲面图</a:t>
            </a:r>
            <a:endParaRPr lang="zh-CN" altLang="en-US">
              <a:solidFill>
                <a:schemeClr val="accent2"/>
              </a:solidFill>
              <a:latin typeface="Times New Roman" pitchFamily="18" charset="0"/>
              <a:ea typeface="黑体" pitchFamily="2" charset="-122"/>
            </a:endParaRPr>
          </a:p>
          <a:p>
            <a:pPr marL="914400" lvl="1" indent="-457200" algn="just">
              <a:spcBef>
                <a:spcPct val="30000"/>
              </a:spcBef>
              <a:spcAft>
                <a:spcPct val="20000"/>
              </a:spcAft>
              <a:buAutoNum type="arabicPeriod" startAt="3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图形的透视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371600" lvl="2" indent="-457200" algn="just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n"/>
            </a:pP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曲面图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MATLAB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在采用缺省设置画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mesh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图形时，对叠压在后面的图形采取了消隐措施。采用如下指令可控制消隐：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hidden off	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透视被叠压的图形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  <a:p>
            <a:pPr marL="1828800" lvl="3" indent="-457200" algn="just">
              <a:spcBef>
                <a:spcPct val="20000"/>
              </a:spcBef>
              <a:buClr>
                <a:srgbClr val="FF6600"/>
              </a:buClr>
              <a:buFont typeface="Wingdings" pitchFamily="2" charset="2"/>
              <a:buChar char="n"/>
            </a:pP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hidden on	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消隐被叠压的图形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grpSp>
        <p:nvGrpSpPr>
          <p:cNvPr id="346131" name=""/>
          <p:cNvGrpSpPr/>
          <p:nvPr/>
        </p:nvGrpSpPr>
        <p:grpSpPr>
          <a:xfrm>
            <a:off x="1422400" y="3563938"/>
            <a:ext cx="5526088" cy="2641600"/>
            <a:chOff x="896" y="2245"/>
            <a:chExt cx="3481" cy="1664"/>
          </a:xfrm>
        </p:grpSpPr>
        <p:sp>
          <p:nvSpPr>
            <p:cNvPr id="346128" name=""/>
            <p:cNvSpPr/>
            <p:nvPr/>
          </p:nvSpPr>
          <p:spPr>
            <a:xfrm>
              <a:off x="896" y="2245"/>
              <a:ext cx="3481" cy="1664"/>
            </a:xfrm>
            <a:prstGeom prst="rect">
              <a:avLst/>
            </a:prstGeom>
            <a:solidFill>
              <a:srgbClr val="EAEAEA"/>
            </a:solidFill>
            <a:ln>
              <a:noFill/>
              <a:miter lim="800000"/>
            </a:ln>
            <a:effectLst/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%【</a:t>
              </a:r>
              <a:r>
                <a:rPr lang="zh-CN" altLang="en-US" sz="2000">
                  <a:latin typeface="Times New Roman" pitchFamily="18" charset="0"/>
                  <a:ea typeface="黑体" pitchFamily="2" charset="-122"/>
                </a:rPr>
                <a:t>例</a:t>
              </a: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3-15】</a:t>
              </a:r>
              <a:r>
                <a:rPr lang="zh-CN" altLang="en-US" sz="2000" b="1">
                  <a:latin typeface="Times New Roman" pitchFamily="18" charset="0"/>
                  <a:ea typeface="黑体" pitchFamily="2" charset="-122"/>
                </a:rPr>
                <a:t>透视演示</a:t>
              </a:r>
              <a:endParaRPr lang="zh-CN" altLang="en-US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clf,[x,y]=meshgrid(-3:0.1:3,-2:0.1:2);	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z=(x.^2+2*x).*exp(-x.^2-y.^2-x.*y);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subplot(1,2,1),mesh(x,y,z),axis([-3,3,-2,2,-0.5,1.0]) 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hidden off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subplot(1,2,2),mesh(x,y,z)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hidden on	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 b="1">
                  <a:latin typeface="Times New Roman" pitchFamily="18" charset="0"/>
                  <a:ea typeface="黑体" pitchFamily="2" charset="-122"/>
                </a:rPr>
                <a:t>axis([-3,3,-2,2,-0.5,1.0])</a:t>
              </a:r>
              <a:endParaRPr lang="en-US" altLang="zh-CN" sz="2000" b="1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46129" name=""/>
            <p:cNvSpPr/>
            <p:nvPr/>
          </p:nvSpPr>
          <p:spPr>
            <a:xfrm>
              <a:off x="2823" y="3124"/>
              <a:ext cx="657" cy="187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 lIns="54000" tIns="10800" rIns="54000" bIns="10800"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 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透视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46130" name=""/>
            <p:cNvSpPr/>
            <p:nvPr/>
          </p:nvSpPr>
          <p:spPr>
            <a:xfrm>
              <a:off x="2818" y="3481"/>
              <a:ext cx="686" cy="187"/>
            </a:xfrm>
            <a:prstGeom prst="rect">
              <a:avLst/>
            </a:prstGeom>
            <a:solidFill>
              <a:srgbClr val="CCECFF"/>
            </a:solidFill>
            <a:ln>
              <a:noFill/>
              <a:miter lim="800000"/>
            </a:ln>
            <a:effectLst/>
          </p:spPr>
          <p:txBody>
            <a:bodyPr lIns="54000" tIns="10800" rIns="54000" bIns="10800"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0"/>
                </a:spcBef>
              </a:pPr>
              <a:r>
                <a:rPr lang="en-US" altLang="zh-CN" sz="1800">
                  <a:latin typeface="Times New Roman" pitchFamily="18" charset="0"/>
                  <a:ea typeface="黑体" pitchFamily="2" charset="-122"/>
                </a:rPr>
                <a:t>%</a:t>
              </a:r>
              <a:r>
                <a:rPr lang="zh-CN" altLang="en-US" sz="1800">
                  <a:latin typeface="Times New Roman" pitchFamily="18" charset="0"/>
                  <a:ea typeface="黑体" pitchFamily="2" charset="-122"/>
                </a:rPr>
                <a:t>不透视</a:t>
              </a:r>
              <a:endParaRPr lang="zh-CN" altLang="en-US" sz="1800">
                <a:latin typeface="Times New Roman" pitchFamily="18" charset="0"/>
                <a:ea typeface="黑体" pitchFamily="2" charset="-122"/>
              </a:endParaRPr>
            </a:p>
          </p:txBody>
        </p:sp>
      </p:grpSp>
      <p:sp>
        <p:nvSpPr>
          <p:cNvPr id="346132" name="TextBox 34613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数据及函数的可视化共36页，您现在浏览的是第17页!</a:t>
            </a:r>
          </a:p>
        </p:txBody>
      </p:sp>
    </p:spTree>
  </p:cSld>
  <p:clrMapOvr>
    <a:masterClrMapping/>
  </p:clrMapOvr>
  <p:transition>
    <p:wipe dir="r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194" name=""/>
          <p:cNvSpPr/>
          <p:nvPr/>
        </p:nvSpPr>
        <p:spPr>
          <a:xfrm>
            <a:off x="431800" y="684212"/>
            <a:ext cx="7021512" cy="3968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/>
            <a:r>
              <a:rPr sz="2000">
                <a:latin typeface="Times New Roman" pitchFamily="18" charset="0"/>
                <a:ea typeface="黑体" pitchFamily="2" charset="-122"/>
              </a:rPr>
              <a:t>【例3-2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2】零开口四通滑阀的流量方程为</a:t>
            </a:r>
            <a:r>
              <a:rPr lang="ko-KR" altLang="zh-CN" sz="2000">
                <a:latin typeface="Times New Roman" pitchFamily="18" charset="0"/>
                <a:ea typeface="黑体" pitchFamily="2" charset="-122"/>
              </a:rPr>
              <a:t>                               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，</a:t>
            </a:r>
            <a:endParaRPr lang="zh-CN" altLang="en-US" sz="2000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349193" name=""/>
          <p:cNvGraphicFramePr>
            <a:graphicFrameLocks noChangeAspect="1"/>
          </p:cNvGraphicFramePr>
          <p:nvPr/>
        </p:nvGraphicFramePr>
        <p:xfrm>
          <a:off x="5067300" y="638175"/>
          <a:ext cx="2025650" cy="4572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2" progId="Equation.3">
                  <p:embed/>
                </p:oleObj>
              </mc:Choice>
              <mc:Fallback>
                <p:oleObj name="公式" r:id="rId2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067300" y="638175"/>
                        <a:ext cx="2025650" cy="4572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9195" name=""/>
          <p:cNvSpPr/>
          <p:nvPr/>
        </p:nvSpPr>
        <p:spPr>
          <a:xfrm>
            <a:off x="566738" y="998538"/>
            <a:ext cx="8101012" cy="10064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ko-KR" altLang="en-US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>
            <a:pPr lvl="0" algn="just"/>
            <a:r>
              <a:rPr sz="2000">
                <a:latin typeface="Times New Roman" pitchFamily="18" charset="0"/>
                <a:ea typeface="黑体" pitchFamily="2" charset="-122"/>
              </a:rPr>
              <a:t>其中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K</a:t>
            </a:r>
            <a:r>
              <a:rPr sz="2000">
                <a:latin typeface="Times New Roman" pitchFamily="18" charset="0"/>
                <a:ea typeface="黑体" pitchFamily="2" charset="-122"/>
              </a:rPr>
              <a:t>为阀系数，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x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v</a:t>
            </a:r>
            <a:r>
              <a:rPr sz="2000">
                <a:latin typeface="Times New Roman" pitchFamily="18" charset="0"/>
                <a:ea typeface="黑体" pitchFamily="2" charset="-122"/>
              </a:rPr>
              <a:t>为阀的开口量，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p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l</a:t>
            </a:r>
            <a:r>
              <a:rPr sz="2000">
                <a:latin typeface="Times New Roman" pitchFamily="18" charset="0"/>
                <a:ea typeface="黑体" pitchFamily="2" charset="-122"/>
              </a:rPr>
              <a:t>为阀的负载压力，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p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s</a:t>
            </a:r>
            <a:r>
              <a:rPr sz="2000">
                <a:latin typeface="Times New Roman" pitchFamily="18" charset="0"/>
                <a:ea typeface="黑体" pitchFamily="2" charset="-122"/>
              </a:rPr>
              <a:t>为阀的供油压力。设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K</a:t>
            </a:r>
            <a:r>
              <a:rPr sz="2000">
                <a:latin typeface="Times New Roman" pitchFamily="18" charset="0"/>
                <a:ea typeface="黑体" pitchFamily="2" charset="-122"/>
              </a:rPr>
              <a:t>=0.01m</a:t>
            </a:r>
            <a:r>
              <a:rPr sz="2000" baseline="30000">
                <a:latin typeface="Times New Roman" pitchFamily="18" charset="0"/>
                <a:ea typeface="黑体" pitchFamily="2" charset="-122"/>
              </a:rPr>
              <a:t>3</a:t>
            </a:r>
            <a:r>
              <a:rPr sz="2000">
                <a:latin typeface="Times New Roman" pitchFamily="18" charset="0"/>
                <a:ea typeface="黑体" pitchFamily="2" charset="-122"/>
              </a:rPr>
              <a:t>.N</a:t>
            </a:r>
            <a:r>
              <a:rPr sz="2000" baseline="30000">
                <a:latin typeface="Times New Roman" pitchFamily="18" charset="0"/>
                <a:ea typeface="黑体" pitchFamily="2" charset="-122"/>
              </a:rPr>
              <a:t>-1/2</a:t>
            </a:r>
            <a:r>
              <a:rPr sz="2000">
                <a:latin typeface="Times New Roman" pitchFamily="18" charset="0"/>
                <a:ea typeface="黑体" pitchFamily="2" charset="-122"/>
              </a:rPr>
              <a:t>.s</a:t>
            </a:r>
            <a:r>
              <a:rPr sz="2000" baseline="30000">
                <a:latin typeface="Times New Roman" pitchFamily="18" charset="0"/>
                <a:ea typeface="黑体" pitchFamily="2" charset="-122"/>
              </a:rPr>
              <a:t>-1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，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p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s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=</a:t>
            </a:r>
            <a:r>
              <a:rPr sz="2000">
                <a:latin typeface="Times New Roman" pitchFamily="18" charset="0"/>
                <a:ea typeface="黑体" pitchFamily="2" charset="-122"/>
              </a:rPr>
              <a:t>14MPa,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 x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v</a:t>
            </a:r>
            <a:r>
              <a:rPr sz="2000">
                <a:latin typeface="Times New Roman" pitchFamily="18" charset="0"/>
                <a:ea typeface="黑体" pitchFamily="2" charset="-122"/>
              </a:rPr>
              <a:t>和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p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l</a:t>
            </a:r>
            <a:r>
              <a:rPr sz="2000">
                <a:latin typeface="Times New Roman" pitchFamily="18" charset="0"/>
                <a:ea typeface="黑体" pitchFamily="2" charset="-122"/>
              </a:rPr>
              <a:t>的变化范围分别为[0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，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2mm] 和</a:t>
            </a:r>
            <a:r>
              <a:rPr lang="ko-KR" altLang="zh-CN" sz="2000">
                <a:latin typeface="Times New Roman" pitchFamily="18" charset="0"/>
                <a:ea typeface="黑体" pitchFamily="2" charset="-122"/>
              </a:rPr>
              <a:t> 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[0</a:t>
            </a:r>
            <a:r>
              <a:rPr lang="zh-CN" altLang="en-US" sz="2000">
                <a:latin typeface="Times New Roman" pitchFamily="18" charset="0"/>
                <a:ea typeface="黑体" pitchFamily="2" charset="-122"/>
              </a:rPr>
              <a:t>，14</a:t>
            </a:r>
            <a:r>
              <a:rPr lang="en-US" altLang="zh-CN" sz="2000">
                <a:latin typeface="Times New Roman" pitchFamily="18" charset="0"/>
                <a:ea typeface="黑体" pitchFamily="2" charset="-122"/>
              </a:rPr>
              <a:t>MPa]，试绘制</a:t>
            </a:r>
            <a:r>
              <a:rPr sz="2000" i="1">
                <a:latin typeface="Times New Roman" pitchFamily="18" charset="0"/>
                <a:ea typeface="黑体" pitchFamily="2" charset="-122"/>
              </a:rPr>
              <a:t>Q</a:t>
            </a:r>
            <a:r>
              <a:rPr sz="2000" i="1" baseline="-30000">
                <a:latin typeface="Times New Roman" pitchFamily="18" charset="0"/>
                <a:ea typeface="黑体" pitchFamily="2" charset="-122"/>
              </a:rPr>
              <a:t>l</a:t>
            </a:r>
            <a:r>
              <a:rPr sz="2000">
                <a:latin typeface="Times New Roman" pitchFamily="18" charset="0"/>
                <a:ea typeface="黑体" pitchFamily="2" charset="-122"/>
              </a:rPr>
              <a:t>的曲面图。</a:t>
            </a:r>
            <a:endParaRPr sz="2000">
              <a:latin typeface="Times New Roman" pitchFamily="18" charset="0"/>
              <a:ea typeface="黑体" pitchFamily="2" charset="-122"/>
            </a:endParaRPr>
          </a:p>
        </p:txBody>
      </p:sp>
      <p:grpSp>
        <p:nvGrpSpPr>
          <p:cNvPr id="349214" name=""/>
          <p:cNvGrpSpPr/>
          <p:nvPr/>
        </p:nvGrpSpPr>
        <p:grpSpPr>
          <a:xfrm>
            <a:off x="611188" y="2244725"/>
            <a:ext cx="7975600" cy="3921125"/>
            <a:chOff x="385" y="1414"/>
            <a:chExt cx="5024" cy="2470"/>
          </a:xfrm>
        </p:grpSpPr>
        <p:sp>
          <p:nvSpPr>
            <p:cNvPr id="349206" name=""/>
            <p:cNvSpPr/>
            <p:nvPr/>
          </p:nvSpPr>
          <p:spPr>
            <a:xfrm>
              <a:off x="385" y="3634"/>
              <a:ext cx="4083" cy="250"/>
            </a:xfrm>
            <a:prstGeom prst="rect">
              <a:avLst/>
            </a:prstGeom>
            <a:noFill/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/>
              <a:r>
                <a:rPr sz="2000">
                  <a:latin typeface="Times New Roman" pitchFamily="18" charset="0"/>
                  <a:ea typeface="黑体" pitchFamily="2" charset="-122"/>
                </a:rPr>
                <a:t>%调整视点</a:t>
              </a:r>
              <a:r>
                <a:rPr lang="en-US" altLang="zh-CN" sz="2000">
                  <a:latin typeface="Times New Roman" pitchFamily="18" charset="0"/>
                  <a:ea typeface="黑体" pitchFamily="2" charset="-122"/>
                </a:rPr>
                <a:t>, 以符合绘制二维流量-压力曲线的习惯表示。</a:t>
              </a:r>
              <a:endParaRPr lang="zh-CN" altLang="en-US" sz="20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349207" name=""/>
            <p:cNvSpPr/>
            <p:nvPr/>
          </p:nvSpPr>
          <p:spPr>
            <a:xfrm>
              <a:off x="499" y="1423"/>
              <a:ext cx="2041" cy="2068"/>
            </a:xfrm>
            <a:prstGeom prst="rect">
              <a:avLst/>
            </a:prstGeom>
            <a:solidFill>
              <a:srgbClr val="EAEAEA"/>
            </a:solidFill>
            <a:ln>
              <a:noFill/>
              <a:miter lim="800000"/>
            </a:ln>
          </p:spPr>
          <p:txBody>
            <a:bodyPr>
              <a:spAutoFit/>
            </a:bodyPr>
            <a:lstStyle>
              <a:defPPr algn="l" rtl="0" eaLnBrk="1" hangingPunct="1">
                <a:defRPr kumimoji="1" lang="ko-KR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ko-KR" altLang="en-US" sz="2400" b="0" i="0" u="none" baseline="0">
                  <a:solidFill>
                    <a:schemeClr val="tx1"/>
                  </a:solidFill>
                  <a:latin typeface="굴림" pitchFamily="34" charset="-127"/>
                  <a:ea typeface="굴림" pitchFamily="34" charset="-127"/>
                </a:defRPr>
              </a:lvl5pPr>
            </a:lstStyle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Clf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K=0.01;Ps=14;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xv=0:0.05:2;pl=0:1:14;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[Pl,Xv]=meshgrid(pl,xv);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Ql=K*Xv.*sqrt(Ps-Pl)/1000;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surf(Pl,Xv,Ql)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view([43.5,42])   %</a:t>
              </a:r>
              <a:r>
                <a:rPr lang="zh-CN" altLang="en-US" sz="2000">
                  <a:latin typeface="Times New Roman" pitchFamily="18" charset="0"/>
                </a:rPr>
                <a:t>视点调整</a:t>
              </a:r>
              <a:endParaRPr lang="zh-CN" altLang="en-US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xlabel('pl/MPa')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ylabel('xv/mm')</a:t>
              </a:r>
              <a:endParaRPr lang="en-US" altLang="zh-CN" sz="2000">
                <a:latin typeface="Times New Roman" pitchFamily="18" charset="0"/>
              </a:endParaRPr>
            </a:p>
            <a:p>
              <a:pPr lvl="0">
                <a:spcBef>
                  <a:spcPct val="5000"/>
                </a:spcBef>
              </a:pPr>
              <a:r>
                <a:rPr lang="en-US" altLang="zh-CN" sz="2000">
                  <a:latin typeface="Times New Roman" pitchFamily="18" charset="0"/>
                </a:rPr>
                <a:t>zlabel('Ql/l/min')</a:t>
              </a:r>
              <a:endParaRPr lang="zh-CN" altLang="en-US" sz="2000">
                <a:latin typeface="Times New Roman" pitchFamily="18" charset="0"/>
              </a:endParaRPr>
            </a:p>
          </p:txBody>
        </p:sp>
        <p:pic>
          <p:nvPicPr>
            <p:cNvPr id="349212" name=""/>
            <p:cNvPicPr/>
            <p:nvPr>
              <p:ph/>
            </p:nvPr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2767" y="1414"/>
              <a:ext cx="2642" cy="2057"/>
            </a:xfrm>
            <a:prstGeom prst="rect">
              <a:avLst/>
            </a:prstGeom>
            <a:noFill/>
            <a:ln w="9525" cap="flat" cmpd="sng">
              <a:noFill/>
              <a:prstDash val="solid"/>
              <a:miter lim="800000"/>
            </a:ln>
            <a:effectLst/>
          </p:spPr>
        </p:pic>
      </p:grpSp>
      <p:sp>
        <p:nvSpPr>
          <p:cNvPr id="349215" name="TextBox 34921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1" lang="ko-KR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sz="2400" b="0" i="0" u="none" baseline="0">
                <a:solidFill>
                  <a:schemeClr val="tx1"/>
                </a:solidFill>
                <a:latin typeface="굴림" pitchFamily="34" charset="-127"/>
                <a:ea typeface="굴림" pitchFamily="34" charset="-127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数据及函数的可视化共36页，您现在浏览的是第18页!</a:t>
            </a: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base">
                                        <p:cTn id="7" dur="500"/>
                                        <p:tgtEl>
                                          <p:spTgt spid="349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https://d.book118.com/686110003154010040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lby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FF"/>
        </a:dk1>
        <a:lt1>
          <a:srgbClr val="FFFFFF"/>
        </a:lt1>
        <a:dk2>
          <a:srgbClr val="000000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333333"/>
        </a:dk2>
        <a:lt2>
          <a:srgbClr val="000000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</a:extraClrScheme>
    <a:extraClrScheme>
      <a:clrScheme name="">
        <a:dk1>
          <a:srgbClr val="FFFFCC"/>
        </a:dk1>
        <a:lt1>
          <a:srgbClr val="000000"/>
        </a:lt1>
        <a:dk2>
          <a:srgbClr val="666633"/>
        </a:dk2>
        <a:lt2>
          <a:srgbClr val="808000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30">
      <vt:lpstr>Arial</vt:lpstr>
      <vt:lpstr>Calibri</vt:lpstr>
      <vt:lpstr>-머리굴림M</vt:lpstr>
      <vt:lpstr>-윤고딕140</vt:lpstr>
      <vt:lpstr>굴림</vt:lpstr>
      <vt:lpstr>黑体</vt:lpstr>
      <vt:lpstr>Times New Roman</vt:lpstr>
      <vt:lpstr>Wingdings</vt:lpstr>
      <vt:lpstr>宋体</vt:lpstr>
      <vt:lpstr>Courier New</vt:lpstr>
      <vt:lpstr>Office Theme</vt:lpstr>
      <vt:lpstr>第四章  数据及函数的可视化</vt:lpstr>
      <vt:lpstr>4.1  可视化的基本步骤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4.2  二维曲线绘图</vt:lpstr>
      <vt:lpstr>PowerPoint Presentation</vt:lpstr>
      <vt:lpstr>PowerPoint Presentation</vt:lpstr>
      <vt:lpstr>4.2  二维曲线绘图</vt:lpstr>
      <vt:lpstr>4.3  三维曲线绘图</vt:lpstr>
      <vt:lpstr>4.3  三维曲线绘图</vt:lpstr>
      <vt:lpstr>4.3  三维曲线绘图</vt:lpstr>
      <vt:lpstr>PowerPoint Presentation</vt:lpstr>
      <vt:lpstr>4.3  三维曲线绘图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2024-09-07T05:20:51.969</cp:lastPrinted>
  <dcterms:created xsi:type="dcterms:W3CDTF">2024-09-06T21:20:51Z</dcterms:created>
  <dcterms:modified xsi:type="dcterms:W3CDTF">2024-09-06T21:20:53Z</dcterms:modified>
</cp:coreProperties>
</file>