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MLCVC+MS-UIGothic"/>
      <p:regular r:id="rId15"/>
    </p:embeddedFont>
    <p:embeddedFont>
      <p:font typeface="UNUQLQ+GDBASP+ArialMT"/>
      <p:regular r:id="rId16"/>
    </p:embeddedFont>
    <p:embeddedFont>
      <p:font typeface="TWPVEC+GCJQTW+MicrosoftYaHei-Bold"/>
      <p:regular r:id="rId17"/>
    </p:embeddedFont>
    <p:embeddedFont>
      <p:font typeface="CIGJPB+FWPQAO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F1B29-46DD-42BB-BA1D-47B931239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2EEA2-1C44-46BE-BB54-7B1DE0E51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984CA-A28A-486B-B9F2-6F255D56A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B3A4B-EBEB-4DD0-B559-FCC6D4569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6ABD1D-7665-41BF-B183-CD984978D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664E9B-3802-45F7-8DD8-7EA272215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1DBB49-3C44-4D22-839B-574477557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31ABE-58E6-4465-9B54-0D01109B5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11CC6-40A6-4684-9EBD-B02870A0F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188AE-A942-40B2-B34B-B99C1D856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B3099-51A2-46EE-B59F-DE0F92648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1223124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7088595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5150">
                <a:solidFill>
                  <a:srgbClr val="FF960E"/>
                </a:solidFill>
                <a:latin typeface="LMLCVC+MS-UIGothic"/>
                <a:cs typeface="LMLCVC+MS-UIGothic"/>
              </a:rPr>
              <a:t>科</a:t>
            </a:r>
            <a:r>
              <a:rPr sz="5150" spc="277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5150" spc="25">
                <a:solidFill>
                  <a:srgbClr val="FF960E"/>
                </a:solidFill>
                <a:latin typeface="LMLCVC+MS-UIGothic"/>
                <a:cs typeface="LMLCVC+MS-UIGothic"/>
              </a:rPr>
              <a:t>女性生殖系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统</a:t>
            </a:r>
            <a:r>
              <a:rPr sz="5150">
                <a:solidFill>
                  <a:srgbClr val="FF960E"/>
                </a:solidFill>
                <a:latin typeface="LMLCVC+MS-UIGothic"/>
                <a:cs typeface="LMLCVC+MS-UIGothic"/>
              </a:rPr>
              <a:t>解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LMLCVC+MS-UIGothic"/>
                <a:cs typeface="LMLCVC+MS-UIGothic"/>
              </a:rPr>
              <a:t>剖骨盆</a:t>
            </a:r>
            <a:r>
              <a:rPr sz="5150" spc="2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FF960E"/>
                </a:solidFill>
                <a:latin typeface="LMLCVC+MS-UIGothic"/>
                <a:cs typeface="LMLCVC+MS-UIGothic"/>
              </a:rPr>
              <a:t>理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LMLCVC+MS-UIGothic"/>
                <a:cs typeface="LMLCV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100230" cy="1332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UNUQLQ+GDBASP+ArialMT"/>
                <a:cs typeface="UNUQLQ+GDBAS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LMLCVC+MS-UIGothic"/>
                <a:cs typeface="LMLCVC+MS-UIGothic"/>
              </a:rPr>
              <a:t>女性生殖系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FF960E"/>
                </a:solidFill>
                <a:latin typeface="LMLCVC+MS-UIGothic"/>
                <a:cs typeface="LMLCVC+MS-UIGothic"/>
              </a:rPr>
              <a:t>解剖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UNUQLQ+GDBASP+ArialMT"/>
                <a:cs typeface="UNUQLQ+GDBAS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LMLCVC+MS-UIGothic"/>
                <a:cs typeface="LMLCVC+MS-UIGothic"/>
              </a:rPr>
              <a:t>骨盆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LMLCVC+MS-UIGothic"/>
                <a:cs typeface="LMLCVC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686240"/>
            <a:ext cx="2490766" cy="1881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UNUQLQ+GDBASP+ArialMT"/>
                <a:cs typeface="UNUQLQ+GDBAS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LMLCVC+MS-UIGothic"/>
                <a:cs typeface="LMLCVC+MS-UIGothic"/>
              </a:rPr>
              <a:t>分娩与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FF960E"/>
                </a:solidFill>
                <a:latin typeface="LMLCVC+MS-UIGothic"/>
                <a:cs typeface="LMLCVC+MS-UIGothic"/>
              </a:rPr>
              <a:t>道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UNUQLQ+GDBASP+ArialMT"/>
                <a:cs typeface="UNUQLQ+GDBAS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FF960E"/>
                </a:solidFill>
                <a:latin typeface="LMLCVC+MS-UIGothic"/>
                <a:cs typeface="LMLCVC+MS-UIGothic"/>
              </a:rPr>
              <a:t>科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960E"/>
                </a:solidFill>
                <a:latin typeface="LMLCVC+MS-UIGothic"/>
                <a:cs typeface="LMLCVC+MS-UIGothic"/>
              </a:rPr>
              <a:t>理知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UNUQLQ+GDBASP+ArialMT"/>
                <a:cs typeface="UNUQLQ+GDBASP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LMLCVC+MS-UIGothic"/>
                <a:cs typeface="LMLCVC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TWPVEC+GCJQTW+MicrosoftYaHei-Bold"/>
                <a:cs typeface="TWPVEC+GCJQTW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LMLCVC+MS-UIGothic"/>
                <a:cs typeface="LMLCVC+MS-UIGothic"/>
              </a:rPr>
              <a:t>女性生殖系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统</a:t>
            </a:r>
            <a:r>
              <a:rPr sz="4550" spc="23">
                <a:solidFill>
                  <a:srgbClr val="351E00"/>
                </a:solidFill>
                <a:latin typeface="LMLCVC+MS-UIGothic"/>
                <a:cs typeface="LMLCVC+MS-UIGothic"/>
              </a:rPr>
              <a:t>解剖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LMLCVC+MS-UIGothic"/>
                <a:cs typeface="LMLCVC+MS-UIGothic"/>
              </a:rPr>
              <a:t>外生殖器解剖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51824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外生殖器包括阴阜、大阴唇、小阴唇、阴蒂和阴道前庭。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85422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阴阜是耻骨前的脂肪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垫</a:t>
            </a: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，大阴唇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两瓣富有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弹</a:t>
            </a: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性的皮肤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皱</a:t>
            </a: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襞，小阴唇位于大阴唇内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侧</a:t>
            </a: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2870" y="3651622"/>
            <a:ext cx="846861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深，阴蒂位于唇前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合后方，内含一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阴蒂海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绵</a:t>
            </a: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体。阴道前庭是一个狭窄的区域，其中有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前庭球和前庭大腺等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构。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9609" y="5109583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外生殖器的功能是参与性活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和生育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程，同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时还</a:t>
            </a: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有保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LMLCVC+MS-UIGothic"/>
                <a:cs typeface="LMLCVC+MS-UIGothic"/>
              </a:rPr>
              <a:t>内生殖器和尿道等作用。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LMLCVC+MS-UIGothic"/>
                <a:cs typeface="LMLCVC+MS-UIGothic"/>
              </a:rPr>
              <a:t>内生殖器解剖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54875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LMLCVC+MS-UIGothic"/>
                <a:cs typeface="LMLCVC+MS-UIGothic"/>
              </a:rPr>
              <a:t>生殖系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FF960E"/>
                </a:solidFill>
                <a:latin typeface="LMLCVC+MS-UIGothic"/>
                <a:cs typeface="LMLCVC+MS-UIGothic"/>
              </a:rPr>
              <a:t>的血管、淋巴和神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生殖系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的血管、淋巴和神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经对</a:t>
            </a: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持生殖器官的正常生理功能具有重要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作用，同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也有助于保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生殖器官免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受外界因素的干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TWPVEC+GCJQTW+MicrosoftYaHei-Bold"/>
                <a:cs typeface="TWPVEC+GCJQTW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318742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LMLCVC+MS-UIGothic"/>
                <a:cs typeface="LMLCVC+MS-UIGothic"/>
              </a:rPr>
              <a:t>骨盆</a:t>
            </a: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护</a:t>
            </a:r>
            <a:r>
              <a:rPr sz="4550">
                <a:solidFill>
                  <a:srgbClr val="351E00"/>
                </a:solidFill>
                <a:latin typeface="LMLCVC+MS-UIGothic"/>
                <a:cs typeface="LMLCVC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LMLCVC+MS-UIGothic"/>
                <a:cs typeface="LMLCVC+MS-UIGothic"/>
              </a:rPr>
              <a:t>骨盆的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FF960E"/>
                </a:solidFill>
                <a:latin typeface="LMLCVC+MS-UIGothic"/>
                <a:cs typeface="LMLCVC+MS-UIGothic"/>
              </a:rPr>
              <a:t>构与功能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LMLCVC+MS-UIGothic"/>
                <a:cs typeface="LMLCVC+MS-UIGothic"/>
              </a:rPr>
              <a:t>骨盆的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FF960E"/>
                </a:solidFill>
                <a:latin typeface="LMLCVC+MS-UIGothic"/>
                <a:cs typeface="LMLCVC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LMLCVC+MS-UIGothic"/>
                <a:cs typeface="LMLCVC+MS-UIGothic"/>
              </a:rPr>
              <a:t>骨盆的功能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85611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骨盆是女性生殖系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的重要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成部分，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它承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着胎儿的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育和生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程。此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外，骨盆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支撑着腹部和下肢，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身体的平衡和姿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FFFFFF"/>
                </a:solidFill>
                <a:latin typeface="LMLCVC+MS-UIGothic"/>
                <a:cs typeface="LMLCV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LMLCVC+MS-UIGothic"/>
                <a:cs typeface="LMLCVC+MS-UIGothic"/>
              </a:rPr>
              <a:t>骨盆的异常与疾病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LMLCVC+MS-UIGothic"/>
                <a:cs typeface="LMLCVC+MS-UIGothic"/>
              </a:rPr>
              <a:t>骨盆的异常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LMLCVC+MS-UIGothic"/>
                <a:cs typeface="LMLCVC+MS-UIGothic"/>
              </a:rPr>
              <a:t>骨盆疾病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LMLCVC+MS-UIGothic"/>
                <a:cs typeface="LMLCVC+MS-UIGothic"/>
              </a:rPr>
              <a:t>骨盆的日常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FF960E"/>
                </a:solidFill>
                <a:latin typeface="LMLCVC+MS-UIGothic"/>
                <a:cs typeface="LMLCVC+MS-UIGothic"/>
              </a:rPr>
              <a:t>理与保健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28139" y="178180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MLCVC+MS-UIGothic"/>
                <a:cs typeface="LMLCVC+MS-UIGothic"/>
              </a:rPr>
              <a:t>保持良好的姿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30520" y="1781175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MLCVC+MS-UIGothic"/>
                <a:cs typeface="LMLCVC+MS-UIGothic"/>
              </a:rPr>
              <a:t>合理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600">
                <a:solidFill>
                  <a:srgbClr val="FFFFFF"/>
                </a:solidFill>
                <a:latin typeface="LMLCVC+MS-UIGothic"/>
                <a:cs typeface="LMLCVC+MS-UIGothic"/>
              </a:rPr>
              <a:t>食与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补钙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MLCVC+MS-UIGothic"/>
                <a:cs typeface="LMLCVC+MS-UIGothic"/>
              </a:rPr>
              <a:t>定期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634354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MLCVC+MS-UIGothic"/>
                <a:cs typeface="LMLCVC+MS-UIGothic"/>
              </a:rPr>
              <a:t>适当的运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https://d.book118.com/686112231241010051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SimSun</vt:lpstr>
      <vt:lpstr>LMLCVC+MS-UIGothic</vt:lpstr>
      <vt:lpstr>Times New Roman</vt:lpstr>
      <vt:lpstr>UNUQLQ+GDBASP+ArialMT</vt:lpstr>
      <vt:lpstr>TWPVEC+GCJQTW+MicrosoftYaHei-Bold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2024-09-18T01:19:43.598</cp:lastPrinted>
  <dcterms:created xsi:type="dcterms:W3CDTF">2024-09-17T17:19:43Z</dcterms:created>
  <dcterms:modified xsi:type="dcterms:W3CDTF">2024-09-17T17:19:44Z</dcterms:modified>
</cp:coreProperties>
</file>