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GHSEIS+MS-UIGothic"/>
      <p:regular r:id="rId18"/>
    </p:embeddedFont>
    <p:embeddedFont>
      <p:font typeface="GDVQWU+EHCRSQ+ArialMT"/>
      <p:regular r:id="rId19"/>
    </p:embeddedFont>
    <p:embeddedFont>
      <p:font typeface="KDKUFA+GMKRJQ+MicrosoftYaHei-Bold"/>
      <p:regular r:id="rId20"/>
    </p:embeddedFont>
    <p:embeddedFont>
      <p:font typeface="JTKRSO+IPWKDV+MicrosoftYaHei"/>
      <p:regular r:id="rId21"/>
    </p:embeddedFont>
    <p:embeddedFont>
      <p:font typeface="KGHUTP+IPWKDV+MicrosoftYaHei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B68C8-7FD7-424F-9EC6-7EF293E7A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11A69-25C2-4956-98B1-36E72D2CF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FBBAD-7EF9-4724-9E2C-14BE9314B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D8F28-A03E-4B6A-AFF9-7E5F271CA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AE8EC5-6A0E-498B-8B78-F3082C330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EE1A90-F0EA-4333-8FC7-9931DFE88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2FCEAB-E5F6-4E46-9DFB-89F4CB6CC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D98B9-7BD9-46DF-8DEB-CCCEB1B44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9B7C7-4CFD-4E72-86A7-5A827FDF8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39650-8468-4AD2-A906-629FEFE3B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325CA-C71A-439B-8D35-F6B38ED14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20025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GHSEIS+MS-UIGothic"/>
                <a:cs typeface="GHSEIS+MS-UIGothic"/>
              </a:rPr>
              <a:t>小儿</a:t>
            </a:r>
            <a:r>
              <a:rPr sz="5150" spc="23">
                <a:solidFill>
                  <a:srgbClr val="A246FF"/>
                </a:solidFill>
                <a:latin typeface="SimSun"/>
                <a:cs typeface="SimSun"/>
              </a:rPr>
              <a:t>发热</a:t>
            </a:r>
            <a:r>
              <a:rPr sz="5150" spc="25">
                <a:solidFill>
                  <a:srgbClr val="A246FF"/>
                </a:solidFill>
                <a:latin typeface="GHSEIS+MS-UIGothic"/>
                <a:cs typeface="GHSEIS+MS-UIGothic"/>
              </a:rPr>
              <a:t>演示文稿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A246FF"/>
                </a:solidFill>
                <a:latin typeface="GHSEIS+MS-UIGothic"/>
                <a:cs typeface="GHSEIS+MS-UIGothic"/>
              </a:rPr>
              <a:t>理</a:t>
            </a:r>
            <a:r>
              <a:rPr sz="5150" spc="20">
                <a:solidFill>
                  <a:srgbClr val="A24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A246FF"/>
                </a:solidFill>
                <a:latin typeface="GHSEIS+MS-UIGothic"/>
                <a:cs typeface="GHSEI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DVQWU+EHCRSQ+ArialMT"/>
                <a:cs typeface="GDVQWU+EHCRS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发热</a:t>
            </a:r>
            <a:r>
              <a:rPr sz="2400">
                <a:solidFill>
                  <a:srgbClr val="AF79DE"/>
                </a:solidFill>
                <a:latin typeface="GHSEIS+MS-UIGothic"/>
                <a:cs typeface="GHSEIS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3404771" cy="2978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DVQWU+EHCRSQ+ArialMT"/>
                <a:cs typeface="GDVQWU+EHCRS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GHSEIS+MS-UIGothic"/>
                <a:cs typeface="GHSEIS+MS-UIGothic"/>
              </a:rPr>
              <a:t>小儿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发热</a:t>
            </a:r>
            <a:r>
              <a:rPr sz="2400">
                <a:solidFill>
                  <a:srgbClr val="AF79DE"/>
                </a:solidFill>
                <a:latin typeface="GHSEIS+MS-UIGothic"/>
                <a:cs typeface="GHSEIS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AF79DE"/>
                </a:solidFill>
                <a:latin typeface="GHSEIS+MS-UIGothic"/>
                <a:cs typeface="GHSEIS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DVQWU+EHCRSQ+ArialMT"/>
                <a:cs typeface="GDVQWU+EHCRS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AF79DE"/>
                </a:solidFill>
                <a:latin typeface="GHSEIS+MS-UIGothic"/>
                <a:cs typeface="GHSEIS+MS-UIGothic"/>
              </a:rPr>
              <a:t>防与日常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AF79DE"/>
                </a:solidFill>
                <a:latin typeface="GHSEIS+MS-UIGothic"/>
                <a:cs typeface="GHSEIS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DVQWU+EHCRSQ+ArialMT"/>
                <a:cs typeface="GDVQWU+EHCRS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GHSEIS+MS-UIGothic"/>
                <a:cs typeface="GHSEIS+MS-UIGothic"/>
              </a:rPr>
              <a:t>常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见误</a:t>
            </a:r>
            <a:r>
              <a:rPr sz="2400">
                <a:solidFill>
                  <a:srgbClr val="AF79DE"/>
                </a:solidFill>
                <a:latin typeface="GHSEIS+MS-UIGothic"/>
                <a:cs typeface="GHSEIS+MS-UIGothic"/>
              </a:rPr>
              <a:t>区与解答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DVQWU+EHCRSQ+ArialMT"/>
                <a:cs typeface="GDVQWU+EHCRS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GHSEIS+MS-UIGothic"/>
                <a:cs typeface="GHSEIS+MS-UIGothic"/>
              </a:rPr>
              <a:t>病例分享与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经验</a:t>
            </a:r>
            <a:r>
              <a:rPr sz="2400">
                <a:solidFill>
                  <a:srgbClr val="AF79DE"/>
                </a:solidFill>
                <a:latin typeface="GHSEIS+MS-UIGothic"/>
                <a:cs typeface="GHSEIS+MS-UIGothic"/>
              </a:rPr>
              <a:t>交流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DVQWU+EHCRSQ+ArialMT"/>
                <a:cs typeface="GDVQWU+EHCRS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KDKUFA+GMKRJQ+MicrosoftYaHei-Bold"/>
                <a:cs typeface="KDKUFA+GMKRJQ+MicrosoftYaHei-Bold"/>
              </a:rPr>
              <a:t>Q&amp;A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环节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GHSEIS+MS-UIGothic"/>
                <a:cs typeface="GHSEIS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KDKUFA+GMKRJQ+MicrosoftYaHei-Bold"/>
                <a:cs typeface="KDKUFA+GMKRJQ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KDKUFA+GMKRJQ+MicrosoftYaHei-Bold"/>
                <a:cs typeface="KDKUFA+GMKRJ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81550" y="3665374"/>
            <a:ext cx="360708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发热</a:t>
            </a:r>
            <a:r>
              <a:rPr sz="5150" spc="25">
                <a:solidFill>
                  <a:srgbClr val="A246FF"/>
                </a:solidFill>
                <a:latin typeface="GHSEIS+MS-UIGothic"/>
                <a:cs typeface="GHSEIS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GHSEIS+MS-UIGothic"/>
                <a:cs typeface="GHSEIS+MS-UIGothic"/>
              </a:rPr>
              <a:t>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GHSEIS+MS-UIGothic"/>
                <a:cs typeface="GHSEIS+MS-UIGothic"/>
              </a:rPr>
              <a:t>与症状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GHSEIS+MS-UIGothic"/>
                <a:cs typeface="GHSEIS+MS-UIGothic"/>
              </a:rPr>
              <a:t>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是指由于各种原因引起的体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温升高，超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正常范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GHSEIS+MS-UIGothic"/>
                <a:cs typeface="GHSEIS+MS-UIGothic"/>
              </a:rPr>
              <a:t>症状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2787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发热时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，小儿可能会出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畏寒、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、面色潮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、呼吸加快、乏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力等症状。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发热</a:t>
            </a:r>
            <a:r>
              <a:rPr sz="3000">
                <a:solidFill>
                  <a:srgbClr val="AF79DE"/>
                </a:solidFill>
                <a:latin typeface="GHSEIS+MS-UIGothic"/>
                <a:cs typeface="GHSEIS+MS-UIGothic"/>
              </a:rPr>
              <a:t>的分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DKUFA+GMKRJQ+MicrosoftYaHei-Bold"/>
                <a:cs typeface="KDKUFA+GMKRJ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DKUFA+GMKRJQ+MicrosoftYaHei-Bold"/>
                <a:cs typeface="KDKUFA+GMKRJ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DKUFA+GMKRJQ+MicrosoftYaHei-Bold"/>
                <a:cs typeface="KDKUFA+GMKRJ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GHSEIS+MS-UIGothic"/>
                <a:cs typeface="GHSEIS+MS-UIGothic"/>
              </a:rPr>
              <a:t>低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GHSEIS+MS-UIGothic"/>
                <a:cs typeface="GHSEIS+MS-UIGothic"/>
              </a:rPr>
              <a:t>中等度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热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GHSEIS+MS-UIGothic"/>
                <a:cs typeface="GHSEIS+MS-UIGothic"/>
              </a:rPr>
              <a:t>高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热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体温在</a:t>
            </a:r>
            <a:r>
              <a:rPr sz="1500">
                <a:solidFill>
                  <a:srgbClr val="000000"/>
                </a:solidFill>
                <a:latin typeface="JTKRSO+IPWKDV+MicrosoftYaHei"/>
                <a:cs typeface="JTKRSO+IPWKDV+MicrosoftYaHei"/>
              </a:rPr>
              <a:t>37.5-38℃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通常持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续时间较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短，可能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度感染或生理性原因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引起。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体温在</a:t>
            </a:r>
            <a:r>
              <a:rPr sz="1500">
                <a:solidFill>
                  <a:srgbClr val="000000"/>
                </a:solidFill>
                <a:latin typeface="JTKRSO+IPWKDV+MicrosoftYaHei"/>
                <a:cs typeface="JTKRSO+IPWKDV+MicrosoftYaHei"/>
              </a:rPr>
              <a:t>38.1-39℃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可能伴随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痛、乏力等症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状，需要采取适当的降温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措施。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体温在</a:t>
            </a:r>
            <a:r>
              <a:rPr sz="1500">
                <a:solidFill>
                  <a:srgbClr val="000000"/>
                </a:solidFill>
                <a:latin typeface="JTKRSO+IPWKDV+MicrosoftYaHei"/>
                <a:cs typeface="JTKRSO+IPWKDV+MicrosoftYaHei"/>
              </a:rPr>
              <a:t>39.1-41℃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可能出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惊厥、呼吸急促、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脱水等症状，需要及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就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发热</a:t>
            </a:r>
            <a:r>
              <a:rPr sz="3000">
                <a:solidFill>
                  <a:srgbClr val="AF79DE"/>
                </a:solidFill>
                <a:latin typeface="GHSEIS+MS-UIGothic"/>
                <a:cs typeface="GHSEIS+MS-UIGothic"/>
              </a:rPr>
              <a:t>的病因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GHSEIS+MS-UIGothic"/>
                <a:cs typeface="GHSEIS+MS-UIGothic"/>
              </a:rPr>
              <a:t>感染性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发热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GHSEIS+MS-UIGothic"/>
                <a:cs typeface="GHSEIS+MS-UIGothic"/>
              </a:rPr>
              <a:t>非感染性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发热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GHSEIS+MS-UIGothic"/>
                <a:cs typeface="GHSEIS+MS-UIGothic"/>
              </a:rPr>
              <a:t>不明原因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发热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由于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菌、病毒、支原体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等感染引起的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，是最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的病因。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由于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组织损伤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、免疫系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疾病、内分泌疾病等原因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引起的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经过详细检查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后仍无法确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原因的情况。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KDKUFA+GMKRJQ+MicrosoftYaHei-Bold"/>
                <a:cs typeface="KDKUFA+GMKRJ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96029" y="366537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GHSEIS+MS-UIGothic"/>
                <a:cs typeface="GHSEIS+MS-UIGothic"/>
              </a:rPr>
              <a:t>小儿</a:t>
            </a:r>
            <a:r>
              <a:rPr sz="5150" spc="23">
                <a:solidFill>
                  <a:srgbClr val="A246FF"/>
                </a:solidFill>
                <a:latin typeface="SimSun"/>
                <a:cs typeface="SimSun"/>
              </a:rPr>
              <a:t>发热</a:t>
            </a:r>
            <a:r>
              <a:rPr sz="5150" spc="25">
                <a:solidFill>
                  <a:srgbClr val="A246FF"/>
                </a:solidFill>
                <a:latin typeface="GHSEIS+MS-UIGothic"/>
                <a:cs typeface="GHSEIS+MS-UIGothic"/>
              </a:rPr>
              <a:t>的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护</a:t>
            </a:r>
            <a:r>
              <a:rPr sz="5150">
                <a:solidFill>
                  <a:srgbClr val="A246FF"/>
                </a:solidFill>
                <a:latin typeface="GHSEIS+MS-UIGothic"/>
                <a:cs typeface="GHSEIS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GHSEIS+MS-UIGothic"/>
                <a:cs typeface="GHSEIS+MS-UIGothic"/>
              </a:rPr>
              <a:t>物理降温法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HSEIS+MS-UIGothic"/>
                <a:cs typeface="GHSEIS+MS-UIGothic"/>
              </a:rPr>
              <a:t>温水擦浴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2000" spc="25">
                <a:solidFill>
                  <a:srgbClr val="FFFDFD"/>
                </a:solidFill>
                <a:latin typeface="GHSEIS+MS-UIGothic"/>
                <a:cs typeface="GHSEIS+MS-UIGothic"/>
              </a:rPr>
              <a:t>室温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SEIS+MS-UIGothic"/>
                <a:cs typeface="GHSEIS+MS-UIGothic"/>
              </a:rPr>
              <a:t>用温水毛巾擦拭宝宝的身体，特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DFD"/>
                </a:solidFill>
                <a:latin typeface="GHSEIS+MS-UIGothic"/>
                <a:cs typeface="GHSEIS+MS-UIGothic"/>
              </a:rPr>
              <a:t>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SEIS+MS-UIGothic"/>
                <a:cs typeface="GHSEIS+MS-UIGothic"/>
              </a:rPr>
              <a:t>腋下、腹股沟等血管丰富的部位，可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SEIS+MS-UIGothic"/>
                <a:cs typeface="GHSEIS+MS-UIGothic"/>
              </a:rPr>
              <a:t>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GHSEIS+MS-UIGothic"/>
                <a:cs typeface="GHSEIS+MS-UIGothic"/>
              </a:rPr>
              <a:t>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GHSEIS+MS-UIGothic"/>
                <a:cs typeface="GHSEIS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15934" y="2624192"/>
            <a:ext cx="3163965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SEIS+MS-UIGothic"/>
                <a:cs typeface="GHSEIS+MS-UIGothic"/>
              </a:rPr>
              <a:t>保持室内温度在</a:t>
            </a:r>
            <a:r>
              <a:rPr sz="1500">
                <a:solidFill>
                  <a:srgbClr val="FFFDFD"/>
                </a:solidFill>
                <a:latin typeface="JTKRSO+IPWKDV+MicrosoftYaHei"/>
                <a:cs typeface="JTKRSO+IPWKDV+MicrosoftYaHei"/>
              </a:rPr>
              <a:t>24-26℃</a:t>
            </a:r>
            <a:r>
              <a:rPr sz="1500">
                <a:solidFill>
                  <a:srgbClr val="FFFDFD"/>
                </a:solidFill>
                <a:latin typeface="GHSEIS+MS-UIGothic"/>
                <a:cs typeface="GHSEIS+MS-UIGothic"/>
              </a:rPr>
              <a:t>，湿度在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HUTP+IPWKDV+MicrosoftYaHei"/>
                <a:cs typeface="KGHUTP+IPWKDV+MicrosoftYaHei"/>
              </a:rPr>
              <a:t>50%-60%</a:t>
            </a:r>
            <a:r>
              <a:rPr sz="1500">
                <a:solidFill>
                  <a:srgbClr val="FFFDFD"/>
                </a:solidFill>
                <a:latin typeface="GHSEIS+MS-UIGothic"/>
                <a:cs typeface="GHSEIS+MS-UIGothic"/>
              </a:rPr>
              <a:t>，有利于宝宝散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GHSEIS+MS-UIGothic"/>
                <a:cs typeface="GHSEIS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HSEIS+MS-UIGothic"/>
                <a:cs typeface="GHSEIS+MS-UIGothic"/>
              </a:rPr>
              <a:t>冰敷降温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SEIS+MS-UIGothic"/>
                <a:cs typeface="GHSEIS+MS-UIGothic"/>
              </a:rPr>
              <a:t>将冰袋或冷毛巾敷在宝宝的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额头</a:t>
            </a:r>
            <a:r>
              <a:rPr sz="1500">
                <a:solidFill>
                  <a:srgbClr val="FFFDFD"/>
                </a:solidFill>
                <a:latin typeface="GHSEIS+MS-UIGothic"/>
                <a:cs typeface="GHSEIS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5111488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SEIS+MS-UIGothic"/>
                <a:cs typeface="GHSEIS+MS-UIGothic"/>
              </a:rPr>
              <a:t>部等部位，可起到局部降温的作用。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AF79DE"/>
                </a:solidFill>
                <a:latin typeface="GHSEIS+MS-UIGothic"/>
                <a:cs typeface="GHSEIS+MS-UIGothic"/>
              </a:rPr>
              <a:t>物降温法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GHSEIS+MS-UIGothic"/>
                <a:cs typeface="GHSEIS+MS-UIGothic"/>
              </a:rPr>
              <a:t>口服退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烧药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根据医生建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宝宝口服适合其年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段的退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烧药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，如布洛芬或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酰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氨基酚等。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GHSEIS+MS-UIGothic"/>
                <a:cs typeface="GHSEIS+MS-UIGothic"/>
              </a:rPr>
              <a:t>退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热</a:t>
            </a:r>
            <a:r>
              <a:rPr sz="2300" spc="23">
                <a:solidFill>
                  <a:srgbClr val="AF79DE"/>
                </a:solidFill>
                <a:latin typeface="GHSEIS+MS-UIGothic"/>
                <a:cs typeface="GHSEIS+MS-UIGothic"/>
              </a:rPr>
              <a:t>栓塞肛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将退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栓塞入宝宝肛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吸收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物，达到降温目的。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GHSEIS+MS-UIGothic"/>
                <a:cs typeface="GHSEIS+MS-UIGothic"/>
              </a:rPr>
              <a:t>注意用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药剂</a:t>
            </a:r>
            <a:r>
              <a:rPr sz="2300" spc="25">
                <a:solidFill>
                  <a:srgbClr val="AF79DE"/>
                </a:solidFill>
                <a:latin typeface="GHSEIS+MS-UIGothic"/>
                <a:cs typeface="GHSEIS+MS-UIGothic"/>
              </a:rPr>
              <a:t>量和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间</a:t>
            </a:r>
            <a:r>
              <a:rPr sz="2300" spc="25">
                <a:solidFill>
                  <a:srgbClr val="AF79DE"/>
                </a:solidFill>
                <a:latin typeface="GHSEIS+MS-UIGothic"/>
                <a:cs typeface="GHSEIS+MS-UIGothic"/>
              </a:rPr>
              <a:t>隔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格按照医生指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量或用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药时间过长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AF79DE"/>
                </a:solidFill>
                <a:latin typeface="GHSEIS+MS-UIGothic"/>
                <a:cs typeface="GHSEIS+MS-UIGothic"/>
              </a:rPr>
              <a:t>食与休息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AF79DE"/>
                </a:solidFill>
                <a:latin typeface="GHSEIS+MS-UIGothic"/>
                <a:cs typeface="GHSEIS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GHSEIS+MS-UIGothic"/>
                <a:cs typeface="GHSEIS+MS-UIGothic"/>
              </a:rPr>
              <a:t>多喝水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GHSEIS+MS-UIGothic"/>
                <a:cs typeface="GHSEIS+MS-UIGothic"/>
              </a:rPr>
              <a:t>休息充足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鼓励宝宝多喝水，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充体内水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宝宝充足的睡眠和休息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度活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动导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致体力消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95425" y="2846558"/>
            <a:ext cx="203637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分，有利于降温和排毒。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饮</a:t>
            </a:r>
            <a:r>
              <a:rPr sz="1550" spc="25">
                <a:solidFill>
                  <a:srgbClr val="AF79DE"/>
                </a:solidFill>
                <a:latin typeface="GHSEIS+MS-UIGothic"/>
                <a:cs typeface="GHSEIS+MS-UIGothic"/>
              </a:rPr>
              <a:t>食清淡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07094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GHSEIS+MS-UIGothic"/>
                <a:cs typeface="GHSEIS+MS-UIGothic"/>
              </a:rPr>
              <a:t>注意口腔和皮肤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AF79DE"/>
                </a:solidFill>
                <a:latin typeface="GHSEIS+MS-UIGothic"/>
                <a:cs typeface="GHSEIS+MS-UIGothic"/>
              </a:rPr>
              <a:t>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627873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易消化、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养丰富的食物，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避免油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腻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、辛辣食物，以免加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重宝宝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担。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875269" y="5248762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保持宝宝口腔和皮肤清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干燥，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防口腔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溃疡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和皮肤感染等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GHSEIS+MS-UIGothic"/>
                <a:cs typeface="GHSEI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KDKUFA+GMKRJQ+MicrosoftYaHei-Bold"/>
                <a:cs typeface="KDKUFA+GMKRJQ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96029" y="366537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预</a:t>
            </a:r>
            <a:r>
              <a:rPr sz="5150" spc="23">
                <a:solidFill>
                  <a:srgbClr val="A246FF"/>
                </a:solidFill>
                <a:latin typeface="GHSEIS+MS-UIGothic"/>
                <a:cs typeface="GHSEIS+MS-UIGothic"/>
              </a:rPr>
              <a:t>防与日常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护</a:t>
            </a:r>
            <a:r>
              <a:rPr sz="5150">
                <a:solidFill>
                  <a:srgbClr val="A246FF"/>
                </a:solidFill>
                <a:latin typeface="GHSEIS+MS-UIGothic"/>
                <a:cs typeface="GHSEIS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AF79DE"/>
                </a:solidFill>
                <a:latin typeface="GHSEIS+MS-UIGothic"/>
                <a:cs typeface="GHSEIS+MS-UIGothic"/>
              </a:rPr>
              <a:t>防接种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GHSEIS+MS-UIGothic"/>
                <a:cs typeface="GHSEIS+MS-UIGothic"/>
              </a:rPr>
              <a:t>防接种可以有效降低小儿感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SEIS+MS-UIGothic"/>
                <a:cs typeface="GHSEIS+MS-UIGothic"/>
              </a:rPr>
              <a:t>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FFFFFF"/>
                </a:solidFill>
                <a:latin typeface="GHSEIS+MS-UIGothic"/>
                <a:cs typeface="GHSEIS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GHSEIS+MS-UIGothic"/>
                <a:cs typeface="GHSEIS+MS-UIGothic"/>
              </a:rPr>
              <a:t>，根据国家免疫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GHSEIS+MS-UIGothic"/>
                <a:cs typeface="GHSEIS+MS-UIGothic"/>
              </a:rPr>
              <a:t>划，按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GHSEIS+MS-UIGothic"/>
                <a:cs typeface="GHSEIS+MS-UIGothic"/>
              </a:rPr>
              <a:t>接种疫苗。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SEIS+MS-UIGothic"/>
                <a:cs typeface="GHSEIS+MS-UIGothic"/>
              </a:rPr>
              <a:t>了解各种疫苗的作用和接种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GHSEIS+MS-UIGothic"/>
                <a:cs typeface="GHSEIS+MS-UIGothic"/>
              </a:rPr>
              <a:t>，避免漏种或重复接种。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SEIS+MS-UIGothic"/>
                <a:cs typeface="GHSEIS+MS-UIGothic"/>
              </a:rPr>
              <a:t>注意接种后的反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HSEIS+MS-UIGothic"/>
                <a:cs typeface="GHSEIS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GHSEIS+MS-UIGothic"/>
                <a:cs typeface="GHSEIS+MS-UIGothic"/>
              </a:rPr>
              <a:t>理，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SEIS+MS-UIGothic"/>
                <a:cs typeface="GHSEIS+MS-UIGothic"/>
              </a:rPr>
              <a:t>微不适可自行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GHSEIS+MS-UIGothic"/>
                <a:cs typeface="GHSEIS+MS-UIGothic"/>
              </a:rPr>
              <a:t>理，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GHSEIS+MS-UIGothic"/>
                <a:cs typeface="GHSEIS+MS-UIGothic"/>
              </a:rPr>
              <a:t>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时应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SEIS+MS-UIGothic"/>
                <a:cs typeface="GHSEIS+MS-UIGothic"/>
              </a:rPr>
              <a:t>立即就医。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GHSEIS+MS-UIGothic"/>
                <a:cs typeface="GHSEIS+MS-UIGothic"/>
              </a:rPr>
              <a:t>增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AF79DE"/>
                </a:solidFill>
                <a:latin typeface="GHSEIS+MS-UIGothic"/>
                <a:cs typeface="GHSEIS+MS-UIGothic"/>
              </a:rPr>
              <a:t>免疫力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GHSEIS+MS-UIGothic"/>
                <a:cs typeface="GHSEIS+MS-UIGothic"/>
              </a:rPr>
              <a:t>适量运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鼓励小儿多参加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外活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和免疫力。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GHSEIS+MS-UIGothic"/>
                <a:cs typeface="GHSEIS+MS-UIGothic"/>
              </a:rPr>
              <a:t>均衡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饮</a:t>
            </a:r>
            <a:r>
              <a:rPr sz="2300">
                <a:solidFill>
                  <a:srgbClr val="AF79DE"/>
                </a:solidFill>
                <a:latin typeface="GHSEIS+MS-UIGothic"/>
                <a:cs typeface="GHSEIS+MS-UIGothic"/>
              </a:rPr>
              <a:t>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小儿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得足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养物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，</a:t>
            </a:r>
          </a:p>
          <a:p>
            <a:pPr marL="7619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生素和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GHSEIS+MS-UIGothic"/>
                <a:cs typeface="GHSEIS+MS-UIGothic"/>
              </a:rPr>
              <a:t>良好的生活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习惯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充足的睡眠和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律的作息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SEIS+MS-UIGothic"/>
                <a:cs typeface="GHSEIS+MS-UIGothic"/>
              </a:rPr>
              <a:t>有助于提高免疫力。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https://d.book118.com/686120025132010054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GHSEIS+MS-UIGothic</vt:lpstr>
      <vt:lpstr>SimSun</vt:lpstr>
      <vt:lpstr>GDVQWU+EHCRSQ+ArialMT</vt:lpstr>
      <vt:lpstr>Times New Roman</vt:lpstr>
      <vt:lpstr>KDKUFA+GMKRJQ+MicrosoftYaHei-Bold</vt:lpstr>
      <vt:lpstr>JTKRSO+IPWKDV+MicrosoftYaHei</vt:lpstr>
      <vt:lpstr>KGHUTP+IPWKDV+MicrosoftYaHei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2024-09-21T16:33:04.357</cp:lastPrinted>
  <dcterms:created xsi:type="dcterms:W3CDTF">2024-09-21T08:33:04Z</dcterms:created>
  <dcterms:modified xsi:type="dcterms:W3CDTF">2024-09-21T08:33:05Z</dcterms:modified>
</cp:coreProperties>
</file>