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6DF772-A00B-40B9-9B74-E25FD4B1ED66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6AC8EE-832E-4829-844E-244E072D01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zh-CN" altLang="en-US" baseline="0"/>
              <a:t>从定义可以看到，数据通信的发展和计算机密不可分，在学校的时候，我们的课本叫</a:t>
            </a:r>
            <a:r>
              <a:rPr lang="en-US" altLang="zh-CN" baseline="0"/>
              <a:t>《</a:t>
            </a:r>
            <a:r>
              <a:rPr lang="zh-CN" altLang="en-US" baseline="0"/>
              <a:t>计算机网络</a:t>
            </a:r>
            <a:r>
              <a:rPr lang="en-US" altLang="zh-CN" baseline="0"/>
              <a:t>》</a:t>
            </a:r>
            <a:r>
              <a:rPr lang="zh-CN" altLang="en-US" baseline="0"/>
              <a:t>，和我们的教材差不多厚，内容就是我们数据通信的内容。所以，计算机的发展推动者数据通信的发展。</a:t>
            </a:r>
            <a:endParaRPr lang="en-US" altLang="zh-CN" baseline="0"/>
          </a:p>
          <a:p>
            <a:endParaRPr lang="en-US" altLang="zh-CN" baseline="0"/>
          </a:p>
          <a:p>
            <a:endParaRPr lang="en-US" altLang="zh-CN" baseline="0"/>
          </a:p>
          <a:p>
            <a:endParaRPr lang="en-US" altLang="zh-CN" baseline="0"/>
          </a:p>
          <a:p>
            <a:endParaRPr lang="zh-CN" altLang="en-US"/>
          </a:p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zh-CN" altLang="en-US"/>
              <a:t>比如在开视频会议的时候，通道里就会有数据收发，没有开视频会议的时候，这条通道就是空闲的，没有数据的收发。（量</a:t>
            </a:r>
            <a:r>
              <a:rPr lang="en-US" altLang="zh-CN"/>
              <a:t>/</a:t>
            </a:r>
            <a:r>
              <a:rPr lang="zh-CN" altLang="en-US"/>
              <a:t>时间）</a:t>
            </a:r>
            <a:endParaRPr lang="en-US" altLang="zh-CN"/>
          </a:p>
          <a:p>
            <a:r>
              <a:rPr lang="zh-CN" altLang="en-US"/>
              <a:t>终端的举例：手机、银行的操作平台、自动售票机等等。（差异性）</a:t>
            </a:r>
            <a:endParaRPr lang="en-US" altLang="zh-CN"/>
          </a:p>
          <a:p>
            <a:r>
              <a:rPr lang="zh-CN" altLang="en-US"/>
              <a:t>速率：之前看到的路由器和交换机，他们有的接口的速率能达到</a:t>
            </a:r>
            <a:r>
              <a:rPr lang="en-US" altLang="zh-CN"/>
              <a:t>40G</a:t>
            </a:r>
            <a:r>
              <a:rPr lang="zh-CN" altLang="en-US"/>
              <a:t>。视频在理也看到，最高速率能达到</a:t>
            </a:r>
            <a:r>
              <a:rPr lang="en-US" altLang="zh-CN"/>
              <a:t>400G</a:t>
            </a:r>
            <a:r>
              <a:rPr lang="zh-CN" altLang="en-US"/>
              <a:t>，相当于每秒钟下载一个美国图书馆。（速率）</a:t>
            </a:r>
            <a:endParaRPr lang="en-US" altLang="zh-CN"/>
          </a:p>
          <a:p>
            <a:endParaRPr lang="zh-CN" altLang="en-US"/>
          </a:p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200">
                <a:latin typeface="Arial" pitchFamily="34" charset="0"/>
                <a:ea typeface="宋体" panose="02010600030101010101" pitchFamily="2" charset="-122"/>
              </a:rPr>
              <a:t>数据电路指逻辑模型中的物理层，物理层主要描述的是电气，机械方面的内容；例如使用的接口样式，大小，针脚，传递信号的电压，电流要求；如果使用光传输，使用的光波波长，光功率要求等。</a:t>
            </a:r>
            <a:br>
              <a:rPr lang="zh-CN" altLang="en-US"/>
            </a:br>
            <a:r>
              <a:rPr lang="zh-CN" altLang="en-US" sz="1200">
                <a:latin typeface="Arial" pitchFamily="34" charset="0"/>
                <a:ea typeface="宋体" panose="02010600030101010101" pitchFamily="2" charset="-122"/>
              </a:rPr>
              <a:t>数据链路指</a:t>
            </a:r>
            <a:r>
              <a:rPr lang="en-US" altLang="zh-CN" sz="1200">
                <a:latin typeface="Arial" pitchFamily="34" charset="0"/>
                <a:ea typeface="宋体" panose="02010600030101010101" pitchFamily="2" charset="-122"/>
              </a:rPr>
              <a:t>OSI</a:t>
            </a:r>
            <a:r>
              <a:rPr lang="zh-CN" altLang="en-US" sz="1200">
                <a:latin typeface="Arial" pitchFamily="34" charset="0"/>
                <a:ea typeface="宋体" panose="02010600030101010101" pitchFamily="2" charset="-122"/>
              </a:rPr>
              <a:t>模型中的第二层，要解决在传送过程中的顺序接收，差错控制等要保证对端能够按顺序，无错误的接收到本端发送的信息。</a:t>
            </a:r>
            <a:endParaRPr lang="zh-CN" altLang="en-US"/>
          </a:p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lvl="1" defTabSz="0" eaLnBrk="0" fontAlgn="base" hangingPunct="0">
              <a:spcBef>
                <a:spcPct val="30000"/>
              </a:spcBef>
              <a:spcAft>
                <a:spcPct val="0"/>
              </a:spcAft>
              <a:defRPr/>
            </a:pPr>
            <a:r>
              <a:rPr lang="zh-CN" altLang="en-US" sz="1800">
                <a:ea typeface="宋体" panose="02010600030101010101" pitchFamily="2" charset="-122"/>
              </a:rPr>
              <a:t>例：一般地，在数据通信中的计算机，就是</a:t>
            </a: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（人</a:t>
            </a:r>
            <a:r>
              <a:rPr lang="en-US" altLang="zh-CN" sz="1800">
                <a:ea typeface="宋体" panose="02010600030101010101" pitchFamily="2" charset="-122"/>
              </a:rPr>
              <a:t>-</a:t>
            </a:r>
            <a:r>
              <a:rPr lang="zh-CN" altLang="en-US" sz="1800">
                <a:ea typeface="宋体" panose="02010600030101010101" pitchFamily="2" charset="-122"/>
              </a:rPr>
              <a:t>机接口），通信控制器相当于计算机内相应的控制软硬件</a:t>
            </a:r>
            <a:endParaRPr lang="en-US" altLang="zh-CN" sz="1800">
              <a:ea typeface="宋体" panose="02010600030101010101" pitchFamily="2" charset="-122"/>
            </a:endParaRPr>
          </a:p>
          <a:p>
            <a:pPr marL="0" lvl="1" defTabSz="0" eaLnBrk="0" fontAlgn="base" hangingPunct="0">
              <a:spcBef>
                <a:spcPct val="30000"/>
              </a:spcBef>
              <a:spcAft>
                <a:spcPct val="0"/>
              </a:spcAft>
              <a:defRPr/>
            </a:pPr>
            <a:endParaRPr lang="en-US" altLang="zh-CN" sz="1800">
              <a:ea typeface="宋体" panose="02010600030101010101" pitchFamily="2" charset="-122"/>
            </a:endParaRPr>
          </a:p>
          <a:p>
            <a:pPr marL="0" lvl="1" defTabSz="0" eaLnBrk="0" fontAlgn="base" hangingPunct="0">
              <a:spcBef>
                <a:spcPct val="30000"/>
              </a:spcBef>
              <a:spcAft>
                <a:spcPct val="0"/>
              </a:spcAft>
              <a:defRPr/>
            </a:pPr>
            <a:endParaRPr lang="en-US" altLang="zh-CN" sz="1800">
              <a:ea typeface="宋体" panose="02010600030101010101" pitchFamily="2" charset="-122"/>
            </a:endParaRPr>
          </a:p>
          <a:p>
            <a:pPr marL="0" lvl="1" defTabSz="0" eaLnBrk="0" fontAlgn="base" hangingPunct="0">
              <a:spcBef>
                <a:spcPct val="30000"/>
              </a:spcBef>
              <a:spcAft>
                <a:spcPct val="0"/>
              </a:spcAft>
              <a:defRPr/>
            </a:pP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可以是一台主机或前置处理机，也可以是一台具有通信功能的计算机终端，例如一台以微机实现的智能终端。因此，</a:t>
            </a: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与一般计算机系统中所称的终端设备具有不同的含义。后者属于计算机系统的外围设备，可以与主机直接相连，不需要有远程通信或联网的功能，而这里所称的</a:t>
            </a: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则是数据通信系统的组成部分，它除了用作数据源</a:t>
            </a:r>
            <a:r>
              <a:rPr lang="en-US" altLang="zh-CN" sz="1800">
                <a:ea typeface="宋体" panose="02010600030101010101" pitchFamily="2" charset="-122"/>
              </a:rPr>
              <a:t>/</a:t>
            </a:r>
            <a:r>
              <a:rPr lang="zh-CN" altLang="en-US" sz="1800">
                <a:ea typeface="宋体" panose="02010600030101010101" pitchFamily="2" charset="-122"/>
              </a:rPr>
              <a:t>数据宿以外，还必须按照一定的协议，实现数据通信的功能。因此，二者是属于两个不同范畴的概念。</a:t>
            </a: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的数据通信功能包括：与</a:t>
            </a:r>
            <a:r>
              <a:rPr lang="en-US" altLang="zh-CN" sz="1800">
                <a:ea typeface="宋体" panose="02010600030101010101" pitchFamily="2" charset="-122"/>
              </a:rPr>
              <a:t>DCE</a:t>
            </a:r>
            <a:r>
              <a:rPr lang="zh-CN" altLang="en-US" sz="1800">
                <a:ea typeface="宋体" panose="02010600030101010101" pitchFamily="2" charset="-122"/>
              </a:rPr>
              <a:t>的连接，实现数据的收和发；，数据链路的控制，与所连接的数据网相对应的网路功能以及为在两端的</a:t>
            </a: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之间有效地进行数据信息交换所要求的其他各项功能。这些功能的实现有的是采用硬件，但多数依赖于软件，一般都是用模块式结构来构成。</a:t>
            </a:r>
            <a:r>
              <a:rPr lang="en-US" altLang="zh-CN" sz="1800">
                <a:ea typeface="宋体" panose="02010600030101010101" pitchFamily="2" charset="-122"/>
              </a:rPr>
              <a:t>DTE</a:t>
            </a:r>
            <a:r>
              <a:rPr lang="zh-CN" altLang="en-US" sz="1800">
                <a:ea typeface="宋体" panose="02010600030101010101" pitchFamily="2" charset="-122"/>
              </a:rPr>
              <a:t>可以是一台单一的设备，也可以由两台或两台以上的设备组合而成。</a:t>
            </a:r>
          </a:p>
          <a:p>
            <a:endParaRPr lang="zh-CN" altLang="en-US"/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zh-CN" altLang="en-US"/>
              <a:t>什么是并、什么是串？</a:t>
            </a:r>
            <a:endParaRPr lang="en-US" altLang="zh-CN"/>
          </a:p>
          <a:p>
            <a:r>
              <a:rPr lang="zh-CN" altLang="en-US"/>
              <a:t>大家前几天刚刚参加过军训，齐步正步走的时候，一个人一个人走是串，几个人一起走就是并。不同的是，军训的时候把这几个人叫一个班，而我们数据通信中叫组。</a:t>
            </a:r>
            <a:endParaRPr lang="en-US" altLang="zh-CN"/>
          </a:p>
          <a:p>
            <a:r>
              <a:rPr lang="zh-CN" altLang="en-US"/>
              <a:t>形象地看一下。</a:t>
            </a: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/>
              <a:t>可以是几米</a:t>
            </a:r>
            <a:r>
              <a:rPr lang="en-US" altLang="zh-CN"/>
              <a:t>----</a:t>
            </a:r>
            <a:r>
              <a:rPr lang="zh-CN" altLang="en-US"/>
              <a:t>几千公里</a:t>
            </a:r>
          </a:p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/>
              <a:t>可以是几米</a:t>
            </a:r>
            <a:r>
              <a:rPr lang="en-US" altLang="zh-CN"/>
              <a:t>----</a:t>
            </a:r>
            <a:r>
              <a:rPr lang="zh-CN" altLang="en-US"/>
              <a:t>几千公里</a:t>
            </a:r>
          </a:p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20634-4593-473B-99A4-8FE1F44F4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57C74-AC79-4B5E-AFC6-6DE2A9A3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EB9E3-B6F4-4EF7-A229-75629804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F9E91-5433-4692-A3C6-F252191E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136BA-6713-4CED-A7FE-896FF450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2AD13-6766-4713-80F5-0452CA02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4A972-30E1-4984-8159-89EC7E0C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4EE56-7F4B-47CF-8E6E-BE68F2A3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6318F-15E8-4F87-8759-225AD03A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B3210-BB9C-4E58-B0A4-475F2E088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A2A57-856F-4987-9A77-15412DC3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/>
        </p:nvSpPr>
        <p:spPr>
          <a:xfrm>
            <a:off x="204689" y="0"/>
            <a:ext cx="8783736" cy="6858000"/>
          </a:xfrm>
          <a:custGeom>
            <a:gdLst>
              <a:gd name="connsiteX0" fmla="*/ 1649162 w 8783736"/>
              <a:gd name="connsiteY0" fmla="*/ 0 h 6858000"/>
              <a:gd name="connsiteX1" fmla="*/ 7134575 w 8783736"/>
              <a:gd name="connsiteY1" fmla="*/ 0 h 6858000"/>
              <a:gd name="connsiteX2" fmla="*/ 7185504 w 8783736"/>
              <a:gd name="connsiteY2" fmla="*/ 40023 h 6858000"/>
              <a:gd name="connsiteX3" fmla="*/ 8783736 w 8783736"/>
              <a:gd name="connsiteY3" fmla="*/ 3429000 h 6858000"/>
              <a:gd name="connsiteX4" fmla="*/ 7185504 w 8783736"/>
              <a:gd name="connsiteY4" fmla="*/ 6817978 h 6858000"/>
              <a:gd name="connsiteX5" fmla="*/ 7131983 w 8783736"/>
              <a:gd name="connsiteY5" fmla="*/ 6858000 h 6858000"/>
              <a:gd name="connsiteX6" fmla="*/ 1651754 w 8783736"/>
              <a:gd name="connsiteY6" fmla="*/ 6858000 h 6858000"/>
              <a:gd name="connsiteX7" fmla="*/ 1598232 w 8783736"/>
              <a:gd name="connsiteY7" fmla="*/ 6817978 h 6858000"/>
              <a:gd name="connsiteX8" fmla="*/ 0 w 8783736"/>
              <a:gd name="connsiteY8" fmla="*/ 3429000 h 6858000"/>
              <a:gd name="connsiteX9" fmla="*/ 1598232 w 8783736"/>
              <a:gd name="connsiteY9" fmla="*/ 40023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83736" h="6858000">
                <a:moveTo>
                  <a:pt x="1649162" y="0"/>
                </a:moveTo>
                <a:lnTo>
                  <a:pt x="7134575" y="0"/>
                </a:lnTo>
                <a:lnTo>
                  <a:pt x="7185504" y="40023"/>
                </a:lnTo>
                <a:cubicBezTo>
                  <a:pt x="8161585" y="845556"/>
                  <a:pt x="8783736" y="2064622"/>
                  <a:pt x="8783736" y="3429000"/>
                </a:cubicBezTo>
                <a:cubicBezTo>
                  <a:pt x="8783736" y="4793378"/>
                  <a:pt x="8161585" y="6012445"/>
                  <a:pt x="7185504" y="6817978"/>
                </a:cubicBezTo>
                <a:lnTo>
                  <a:pt x="7131983" y="6858000"/>
                </a:lnTo>
                <a:lnTo>
                  <a:pt x="1651754" y="6858000"/>
                </a:lnTo>
                <a:lnTo>
                  <a:pt x="1598232" y="6817978"/>
                </a:lnTo>
                <a:cubicBezTo>
                  <a:pt x="622152" y="6012445"/>
                  <a:pt x="0" y="4793378"/>
                  <a:pt x="0" y="3429000"/>
                </a:cubicBezTo>
                <a:cubicBezTo>
                  <a:pt x="0" y="2064622"/>
                  <a:pt x="622152" y="845556"/>
                  <a:pt x="1598232" y="40023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Relationship Id="rId4" Type="http://schemas.openxmlformats.org/officeDocument/2006/relationships/image" Target="../media/image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222101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73941" y="2924279"/>
            <a:ext cx="5851797" cy="21236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6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造字工房朗倩（非商用）常规体" pitchFamily="2" charset="-122"/>
                <a:ea typeface="造字工房朗倩（非商用）常规体" pitchFamily="2" charset="-122"/>
              </a:rPr>
              <a:t>数据通信系统基本概念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" name="组合 105"/>
          <p:cNvGrpSpPr/>
          <p:nvPr/>
        </p:nvGrpSpPr>
        <p:grpSpPr>
          <a:xfrm>
            <a:off x="288492" y="908551"/>
            <a:ext cx="5524724" cy="809617"/>
            <a:chOff x="288492" y="546601"/>
            <a:chExt cx="5524724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7" y="636584"/>
              <a:ext cx="5009254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数据通信系统基本概念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grpSp>
        <p:nvGrpSpPr>
          <p:cNvPr id="105" name="组合 104"/>
          <p:cNvGrpSpPr/>
          <p:nvPr/>
        </p:nvGrpSpPr>
        <p:grpSpPr>
          <a:xfrm>
            <a:off x="3130893" y="1863410"/>
            <a:ext cx="2516779" cy="459157"/>
            <a:chOff x="3016593" y="1577660"/>
            <a:chExt cx="2516779" cy="459157"/>
          </a:xfrm>
        </p:grpSpPr>
        <p:sp>
          <p:nvSpPr>
            <p:cNvPr id="91" name="任意多边形 34"/>
            <p:cNvSpPr/>
            <p:nvPr/>
          </p:nvSpPr>
          <p:spPr>
            <a:xfrm>
              <a:off x="3125614" y="1577660"/>
              <a:ext cx="2407758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一、定义：</a:t>
              </a:r>
              <a:endPara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endParaRPr>
            </a:p>
          </p:txBody>
        </p:sp>
        <p:sp>
          <p:nvSpPr>
            <p:cNvPr id="99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02" name="直接连接符 101"/>
            <p:cNvCxnSpPr/>
            <p:nvPr/>
          </p:nvCxnSpPr>
          <p:spPr>
            <a:xfrm>
              <a:off x="3045004" y="2032100"/>
              <a:ext cx="2488368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矩形 62"/>
          <p:cNvSpPr/>
          <p:nvPr/>
        </p:nvSpPr>
        <p:spPr>
          <a:xfrm>
            <a:off x="1571079" y="2823697"/>
            <a:ext cx="5745427" cy="24521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       数据通信是数字计算机或其他数字终端之间的通信，是计算机与计算机或计算机与其他数据终端之间存储、处理、传输和交换信息的一种通信技术，而实现这种通信的系统是数据通信系统。</a:t>
            </a:r>
            <a:endParaRPr lang="zh-CN" altLang="en-US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/>
          <p:cNvGrpSpPr/>
          <p:nvPr/>
        </p:nvGrpSpPr>
        <p:grpSpPr>
          <a:xfrm>
            <a:off x="2902293" y="968060"/>
            <a:ext cx="3022257" cy="459157"/>
            <a:chOff x="3016593" y="1577660"/>
            <a:chExt cx="3022257" cy="459157"/>
          </a:xfrm>
        </p:grpSpPr>
        <p:sp>
          <p:nvSpPr>
            <p:cNvPr id="64" name="任意多边形 34"/>
            <p:cNvSpPr/>
            <p:nvPr/>
          </p:nvSpPr>
          <p:spPr>
            <a:xfrm>
              <a:off x="3239914" y="1577660"/>
              <a:ext cx="2798936" cy="422479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二、 特点</a:t>
              </a:r>
            </a:p>
          </p:txBody>
        </p:sp>
        <p:sp>
          <p:nvSpPr>
            <p:cNvPr id="65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66" name="直接连接符 65"/>
            <p:cNvCxnSpPr/>
            <p:nvPr/>
          </p:nvCxnSpPr>
          <p:spPr>
            <a:xfrm>
              <a:off x="3045004" y="2032100"/>
              <a:ext cx="2835096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矩形 22"/>
          <p:cNvSpPr/>
          <p:nvPr/>
        </p:nvSpPr>
        <p:spPr>
          <a:xfrm>
            <a:off x="715963" y="1682639"/>
            <a:ext cx="7268959" cy="437267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数据通信是实现计算机和计算机之间以及人和计算机之间的通信。 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对象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数据通信中，信息量具有突发性，并且不同业务通信持续时间差异性也较大。 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量</a:t>
            </a:r>
            <a:r>
              <a:rPr lang="en-US" altLang="zh-CN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/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时间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数据通信的 “用户” 所采用的计算机和终端等设备多种多样，它们在通信速率、编码格式、同步方式和通信规程等方面都有很大的差别。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差异性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数据通信的数据传输速率要求高，要求接续和传输响应快。 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速率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/>
          <p:cNvGrpSpPr/>
          <p:nvPr/>
        </p:nvGrpSpPr>
        <p:grpSpPr>
          <a:xfrm>
            <a:off x="2902293" y="968060"/>
            <a:ext cx="3155607" cy="459157"/>
            <a:chOff x="3016593" y="1577660"/>
            <a:chExt cx="3155607" cy="459157"/>
          </a:xfrm>
        </p:grpSpPr>
        <p:sp>
          <p:nvSpPr>
            <p:cNvPr id="64" name="任意多边形 34"/>
            <p:cNvSpPr/>
            <p:nvPr/>
          </p:nvSpPr>
          <p:spPr>
            <a:xfrm>
              <a:off x="3239914" y="1577660"/>
              <a:ext cx="2798936" cy="422479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三、系统模型</a:t>
              </a:r>
            </a:p>
          </p:txBody>
        </p:sp>
        <p:sp>
          <p:nvSpPr>
            <p:cNvPr id="65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66" name="直接连接符 65"/>
            <p:cNvCxnSpPr/>
            <p:nvPr/>
          </p:nvCxnSpPr>
          <p:spPr>
            <a:xfrm>
              <a:off x="3045004" y="2032100"/>
              <a:ext cx="3127196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矩形 21"/>
          <p:cNvSpPr/>
          <p:nvPr/>
        </p:nvSpPr>
        <p:spPr>
          <a:xfrm>
            <a:off x="979273" y="2202927"/>
            <a:ext cx="6662304" cy="24521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数据通信系统模型遵循通信系统模型，由信源信宿（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DTE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）、变换器（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DCE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）和信道组成。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DTE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称为数据终端设备由控制设备和数据输出设备组成。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DCE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和信道共同组成数据电路。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/>
          <p:cNvGrpSpPr/>
          <p:nvPr/>
        </p:nvGrpSpPr>
        <p:grpSpPr>
          <a:xfrm>
            <a:off x="2902293" y="968060"/>
            <a:ext cx="3155607" cy="459157"/>
            <a:chOff x="3016593" y="1577660"/>
            <a:chExt cx="3155607" cy="459157"/>
          </a:xfrm>
        </p:grpSpPr>
        <p:sp>
          <p:nvSpPr>
            <p:cNvPr id="64" name="任意多边形 34"/>
            <p:cNvSpPr/>
            <p:nvPr/>
          </p:nvSpPr>
          <p:spPr>
            <a:xfrm>
              <a:off x="3239914" y="1577660"/>
              <a:ext cx="2798936" cy="422479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三、系统模型</a:t>
              </a:r>
            </a:p>
          </p:txBody>
        </p:sp>
        <p:sp>
          <p:nvSpPr>
            <p:cNvPr id="65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66" name="直接连接符 65"/>
            <p:cNvCxnSpPr/>
            <p:nvPr/>
          </p:nvCxnSpPr>
          <p:spPr>
            <a:xfrm>
              <a:off x="3045004" y="2032100"/>
              <a:ext cx="3127196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组合 1"/>
          <p:cNvGrpSpPr/>
          <p:nvPr/>
        </p:nvGrpSpPr>
        <p:grpSpPr>
          <a:xfrm>
            <a:off x="577849" y="1522896"/>
            <a:ext cx="7588251" cy="4580277"/>
            <a:chOff x="577849" y="1522896"/>
            <a:chExt cx="7588251" cy="4580277"/>
          </a:xfrm>
        </p:grpSpPr>
        <p:sp>
          <p:nvSpPr>
            <p:cNvPr id="8" name="Rectangle 40"/>
            <p:cNvSpPr>
              <a:spLocks noChangeArrowheads="1"/>
            </p:cNvSpPr>
            <p:nvPr/>
          </p:nvSpPr>
          <p:spPr bwMode="auto">
            <a:xfrm>
              <a:off x="5924550" y="2390029"/>
              <a:ext cx="2155826" cy="2667000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sz="1400">
                <a:solidFill>
                  <a:schemeClr val="bg1"/>
                </a:solidFill>
                <a:latin typeface="+mn-lt"/>
                <a:ea typeface="+mn-ea"/>
              </a:endParaRPr>
            </a:p>
          </p:txBody>
        </p:sp>
        <p:sp>
          <p:nvSpPr>
            <p:cNvPr id="20" name="Rectangle 7"/>
            <p:cNvSpPr>
              <a:spLocks noChangeArrowheads="1"/>
            </p:cNvSpPr>
            <p:nvPr/>
          </p:nvSpPr>
          <p:spPr bwMode="auto">
            <a:xfrm>
              <a:off x="6077990" y="2667861"/>
              <a:ext cx="483454" cy="2086919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传输</a:t>
              </a:r>
            </a:p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控制</a:t>
              </a:r>
            </a:p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设备</a:t>
              </a:r>
            </a:p>
          </p:txBody>
        </p:sp>
        <p:sp>
          <p:nvSpPr>
            <p:cNvPr id="21" name="Rectangle 8"/>
            <p:cNvSpPr>
              <a:spLocks noChangeArrowheads="1"/>
            </p:cNvSpPr>
            <p:nvPr/>
          </p:nvSpPr>
          <p:spPr bwMode="auto">
            <a:xfrm>
              <a:off x="6960893" y="2464569"/>
              <a:ext cx="869189" cy="2518914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数据输入输出设备或计算机</a:t>
              </a:r>
            </a:p>
          </p:txBody>
        </p:sp>
        <p:sp>
          <p:nvSpPr>
            <p:cNvPr id="23" name="Line 12"/>
            <p:cNvSpPr>
              <a:spLocks noChangeShapeType="1"/>
            </p:cNvSpPr>
            <p:nvPr/>
          </p:nvSpPr>
          <p:spPr bwMode="auto">
            <a:xfrm flipV="1">
              <a:off x="5467672" y="3465147"/>
              <a:ext cx="452595" cy="0"/>
            </a:xfrm>
            <a:prstGeom prst="line">
              <a:avLst/>
            </a:prstGeom>
            <a:noFill/>
            <a:ln w="19050" cmpd="sng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24" name="Line 13"/>
            <p:cNvSpPr>
              <a:spLocks noChangeShapeType="1"/>
            </p:cNvSpPr>
            <p:nvPr/>
          </p:nvSpPr>
          <p:spPr bwMode="auto">
            <a:xfrm>
              <a:off x="6554586" y="3454029"/>
              <a:ext cx="426880" cy="0"/>
            </a:xfrm>
            <a:prstGeom prst="line">
              <a:avLst/>
            </a:prstGeom>
            <a:noFill/>
            <a:ln w="19050" cmpd="sng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25" name="Line 17"/>
            <p:cNvSpPr>
              <a:spLocks noChangeShapeType="1"/>
            </p:cNvSpPr>
            <p:nvPr/>
          </p:nvSpPr>
          <p:spPr bwMode="auto">
            <a:xfrm flipH="1">
              <a:off x="2998548" y="2026221"/>
              <a:ext cx="0" cy="3173260"/>
            </a:xfrm>
            <a:prstGeom prst="line">
              <a:avLst/>
            </a:prstGeom>
            <a:noFill/>
            <a:ln w="28575" cap="rnd" cmpd="sng">
              <a:solidFill>
                <a:schemeClr val="bg1"/>
              </a:solidFill>
              <a:prstDash val="sysDot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26" name="Line 18"/>
            <p:cNvSpPr>
              <a:spLocks noChangeShapeType="1"/>
            </p:cNvSpPr>
            <p:nvPr/>
          </p:nvSpPr>
          <p:spPr bwMode="auto">
            <a:xfrm flipH="1">
              <a:off x="5695684" y="2146925"/>
              <a:ext cx="0" cy="3125614"/>
            </a:xfrm>
            <a:prstGeom prst="line">
              <a:avLst/>
            </a:prstGeom>
            <a:noFill/>
            <a:ln w="28575" cap="rnd" cmpd="sng">
              <a:solidFill>
                <a:schemeClr val="bg1"/>
              </a:solidFill>
              <a:prstDash val="sysDot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27" name="Rectangle 19"/>
            <p:cNvSpPr>
              <a:spLocks noChangeArrowheads="1"/>
            </p:cNvSpPr>
            <p:nvPr/>
          </p:nvSpPr>
          <p:spPr bwMode="auto">
            <a:xfrm>
              <a:off x="4085463" y="2772683"/>
              <a:ext cx="444023" cy="1448455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rgbClr val="FFC000"/>
                  </a:solidFill>
                  <a:latin typeface="+mn-lt"/>
                  <a:ea typeface="+mn-ea"/>
                </a:rPr>
                <a:t>信道</a:t>
              </a:r>
            </a:p>
          </p:txBody>
        </p:sp>
        <p:sp>
          <p:nvSpPr>
            <p:cNvPr id="28" name="Rectangle 21"/>
            <p:cNvSpPr>
              <a:spLocks noChangeArrowheads="1"/>
            </p:cNvSpPr>
            <p:nvPr/>
          </p:nvSpPr>
          <p:spPr bwMode="auto">
            <a:xfrm>
              <a:off x="3327709" y="2772683"/>
              <a:ext cx="450881" cy="1448455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数据电路终端设备</a:t>
              </a:r>
            </a:p>
          </p:txBody>
        </p:sp>
        <p:sp>
          <p:nvSpPr>
            <p:cNvPr id="29" name="Line 22"/>
            <p:cNvSpPr>
              <a:spLocks noChangeShapeType="1"/>
            </p:cNvSpPr>
            <p:nvPr/>
          </p:nvSpPr>
          <p:spPr bwMode="auto">
            <a:xfrm flipV="1">
              <a:off x="2751678" y="3434970"/>
              <a:ext cx="576030" cy="0"/>
            </a:xfrm>
            <a:prstGeom prst="line">
              <a:avLst/>
            </a:prstGeom>
            <a:noFill/>
            <a:ln w="19050" cmpd="sng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30" name="Line 23"/>
            <p:cNvSpPr>
              <a:spLocks noChangeShapeType="1"/>
            </p:cNvSpPr>
            <p:nvPr/>
          </p:nvSpPr>
          <p:spPr bwMode="auto">
            <a:xfrm>
              <a:off x="3780304" y="3454029"/>
              <a:ext cx="294873" cy="0"/>
            </a:xfrm>
            <a:prstGeom prst="line">
              <a:avLst/>
            </a:prstGeom>
            <a:noFill/>
            <a:ln w="19050" cmpd="sng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31" name="Line 24"/>
            <p:cNvSpPr>
              <a:spLocks noChangeShapeType="1"/>
            </p:cNvSpPr>
            <p:nvPr/>
          </p:nvSpPr>
          <p:spPr bwMode="auto">
            <a:xfrm>
              <a:off x="4529487" y="3476264"/>
              <a:ext cx="390878" cy="0"/>
            </a:xfrm>
            <a:prstGeom prst="line">
              <a:avLst/>
            </a:prstGeom>
            <a:noFill/>
            <a:ln w="28575" cmpd="sng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32" name="Rectangle 25"/>
            <p:cNvSpPr>
              <a:spLocks noChangeArrowheads="1"/>
            </p:cNvSpPr>
            <p:nvPr/>
          </p:nvSpPr>
          <p:spPr bwMode="auto">
            <a:xfrm>
              <a:off x="577849" y="1630754"/>
              <a:ext cx="2334981" cy="76234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srgbClr val="FFC000"/>
                  </a:solidFill>
                  <a:latin typeface="+mn-lt"/>
                  <a:ea typeface="+mn-ea"/>
                </a:rPr>
                <a:t>DTE</a:t>
              </a:r>
              <a:endParaRPr lang="en-US" altLang="zh-CN" sz="1400">
                <a:solidFill>
                  <a:srgbClr val="FFC000"/>
                </a:solidFill>
                <a:latin typeface="+mn-lt"/>
                <a:ea typeface="+mn-ea"/>
              </a:endParaRPr>
            </a:p>
            <a:p>
              <a:pPr algn="ctr"/>
              <a:r>
                <a:rPr lang="en-US" altLang="zh-CN" sz="1400">
                  <a:solidFill>
                    <a:srgbClr val="FFC000"/>
                  </a:solidFill>
                  <a:latin typeface="+mn-lt"/>
                  <a:ea typeface="+mn-ea"/>
                </a:rPr>
                <a:t>(</a:t>
              </a:r>
              <a:r>
                <a:rPr lang="zh-CN" altLang="en-US" sz="1400" b="1">
                  <a:solidFill>
                    <a:srgbClr val="FFC000"/>
                  </a:solidFill>
                  <a:latin typeface="+mn-lt"/>
                  <a:ea typeface="+mn-ea"/>
                </a:rPr>
                <a:t>数据终端设备</a:t>
              </a:r>
              <a:r>
                <a:rPr lang="en-US" altLang="zh-CN" sz="1400">
                  <a:solidFill>
                    <a:srgbClr val="FFC000"/>
                  </a:solidFill>
                  <a:latin typeface="+mn-lt"/>
                  <a:ea typeface="+mn-ea"/>
                </a:rPr>
                <a:t>)</a:t>
              </a:r>
              <a:endParaRPr lang="zh-CN" altLang="en-US" sz="1400">
                <a:solidFill>
                  <a:srgbClr val="FFC000"/>
                </a:solidFill>
                <a:latin typeface="+mn-lt"/>
                <a:ea typeface="+mn-ea"/>
              </a:endParaRPr>
            </a:p>
          </p:txBody>
        </p:sp>
        <p:sp>
          <p:nvSpPr>
            <p:cNvPr id="33" name="Rectangle 26"/>
            <p:cNvSpPr>
              <a:spLocks noChangeArrowheads="1"/>
            </p:cNvSpPr>
            <p:nvPr/>
          </p:nvSpPr>
          <p:spPr bwMode="auto">
            <a:xfrm>
              <a:off x="3644542" y="5644178"/>
              <a:ext cx="1645801" cy="4589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数据链路</a:t>
              </a:r>
            </a:p>
          </p:txBody>
        </p:sp>
        <p:sp>
          <p:nvSpPr>
            <p:cNvPr id="34" name="Rectangle 27"/>
            <p:cNvSpPr>
              <a:spLocks noChangeArrowheads="1"/>
            </p:cNvSpPr>
            <p:nvPr/>
          </p:nvSpPr>
          <p:spPr bwMode="auto">
            <a:xfrm>
              <a:off x="5467672" y="1780047"/>
              <a:ext cx="2698428" cy="4589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srgbClr val="FFC000"/>
                  </a:solidFill>
                  <a:latin typeface="+mn-lt"/>
                  <a:ea typeface="+mn-ea"/>
                </a:rPr>
                <a:t>DTE</a:t>
              </a:r>
              <a:endParaRPr lang="en-US" altLang="zh-CN" sz="1400">
                <a:solidFill>
                  <a:srgbClr val="FFC000"/>
                </a:solidFill>
                <a:latin typeface="+mn-lt"/>
                <a:ea typeface="+mn-ea"/>
              </a:endParaRPr>
            </a:p>
            <a:p>
              <a:pPr algn="ctr"/>
              <a:r>
                <a:rPr lang="en-US" altLang="zh-CN" sz="1400">
                  <a:solidFill>
                    <a:srgbClr val="FFC000"/>
                  </a:solidFill>
                  <a:latin typeface="+mn-lt"/>
                  <a:ea typeface="+mn-ea"/>
                </a:rPr>
                <a:t>(</a:t>
              </a:r>
              <a:r>
                <a:rPr lang="zh-CN" altLang="en-US" sz="1400" b="1">
                  <a:solidFill>
                    <a:srgbClr val="FFC000"/>
                  </a:solidFill>
                  <a:latin typeface="+mn-lt"/>
                  <a:ea typeface="+mn-ea"/>
                </a:rPr>
                <a:t>数据终端设备</a:t>
              </a:r>
              <a:r>
                <a:rPr lang="en-US" altLang="zh-CN" sz="1400">
                  <a:solidFill>
                    <a:srgbClr val="FFC000"/>
                  </a:solidFill>
                  <a:latin typeface="+mn-lt"/>
                  <a:ea typeface="+mn-ea"/>
                </a:rPr>
                <a:t>)</a:t>
              </a:r>
              <a:endParaRPr lang="zh-CN" altLang="en-US" sz="1400">
                <a:solidFill>
                  <a:srgbClr val="FFC000"/>
                </a:solidFill>
                <a:latin typeface="+mn-lt"/>
                <a:ea typeface="+mn-ea"/>
              </a:endParaRPr>
            </a:p>
          </p:txBody>
        </p:sp>
        <p:sp>
          <p:nvSpPr>
            <p:cNvPr id="35" name="Rectangle 30"/>
            <p:cNvSpPr>
              <a:spLocks noChangeArrowheads="1"/>
            </p:cNvSpPr>
            <p:nvPr/>
          </p:nvSpPr>
          <p:spPr bwMode="auto">
            <a:xfrm>
              <a:off x="2644030" y="1522896"/>
              <a:ext cx="822901" cy="4589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latin typeface="+mn-lt"/>
                  <a:ea typeface="+mn-ea"/>
                </a:rPr>
                <a:t>接口</a:t>
              </a:r>
            </a:p>
          </p:txBody>
        </p:sp>
        <p:sp>
          <p:nvSpPr>
            <p:cNvPr id="36" name="Rectangle 31"/>
            <p:cNvSpPr>
              <a:spLocks noChangeArrowheads="1"/>
            </p:cNvSpPr>
            <p:nvPr/>
          </p:nvSpPr>
          <p:spPr bwMode="auto">
            <a:xfrm>
              <a:off x="5350761" y="1608885"/>
              <a:ext cx="592128" cy="34073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000" tIns="46800" rIns="90000" bIns="46800" anchor="ctr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latin typeface="+mn-lt"/>
                  <a:ea typeface="+mn-ea"/>
                </a:rPr>
                <a:t>接口</a:t>
              </a:r>
            </a:p>
          </p:txBody>
        </p:sp>
        <p:sp>
          <p:nvSpPr>
            <p:cNvPr id="10" name="Rectangle 44"/>
            <p:cNvSpPr>
              <a:spLocks noChangeArrowheads="1"/>
            </p:cNvSpPr>
            <p:nvPr/>
          </p:nvSpPr>
          <p:spPr bwMode="auto">
            <a:xfrm>
              <a:off x="896937" y="2392145"/>
              <a:ext cx="1865313" cy="2664884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sz="1400">
                <a:solidFill>
                  <a:schemeClr val="bg1"/>
                </a:solidFill>
                <a:latin typeface="+mn-lt"/>
                <a:ea typeface="+mn-ea"/>
              </a:endParaRPr>
            </a:p>
          </p:txBody>
        </p:sp>
        <p:sp>
          <p:nvSpPr>
            <p:cNvPr id="11" name="Rectangle 19"/>
            <p:cNvSpPr>
              <a:spLocks noChangeArrowheads="1"/>
            </p:cNvSpPr>
            <p:nvPr/>
          </p:nvSpPr>
          <p:spPr bwMode="auto">
            <a:xfrm>
              <a:off x="2217738" y="2667312"/>
              <a:ext cx="466725" cy="2087034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传输控制设备</a:t>
              </a:r>
            </a:p>
          </p:txBody>
        </p:sp>
        <p:sp>
          <p:nvSpPr>
            <p:cNvPr id="12" name="Line 13"/>
            <p:cNvSpPr>
              <a:spLocks noChangeShapeType="1"/>
            </p:cNvSpPr>
            <p:nvPr/>
          </p:nvSpPr>
          <p:spPr bwMode="auto">
            <a:xfrm flipV="1">
              <a:off x="1906587" y="3437778"/>
              <a:ext cx="311150" cy="0"/>
            </a:xfrm>
            <a:prstGeom prst="line">
              <a:avLst/>
            </a:prstGeom>
            <a:noFill/>
            <a:ln w="28575" cmpd="sng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schemeClr val="bg1"/>
                </a:solidFill>
              </a:endParaRPr>
            </a:p>
          </p:txBody>
        </p:sp>
        <p:cxnSp>
          <p:nvCxnSpPr>
            <p:cNvPr id="13" name="Straight Connector 51"/>
            <p:cNvCxnSpPr>
              <a:cxnSpLocks noChangeShapeType="1"/>
            </p:cNvCxnSpPr>
            <p:nvPr/>
          </p:nvCxnSpPr>
          <p:spPr bwMode="auto">
            <a:xfrm flipH="1">
              <a:off x="2062162" y="3454712"/>
              <a:ext cx="0" cy="2537885"/>
            </a:xfrm>
            <a:prstGeom prst="line">
              <a:avLst/>
            </a:prstGeom>
            <a:noFill/>
            <a:ln w="19050" cmpd="sng">
              <a:solidFill>
                <a:schemeClr val="bg1"/>
              </a:solidFill>
              <a:prstDash val="sys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4" name="Straight Connector 52"/>
            <p:cNvCxnSpPr>
              <a:cxnSpLocks noChangeShapeType="1"/>
            </p:cNvCxnSpPr>
            <p:nvPr/>
          </p:nvCxnSpPr>
          <p:spPr bwMode="auto">
            <a:xfrm flipH="1">
              <a:off x="6762750" y="3456829"/>
              <a:ext cx="0" cy="2535767"/>
            </a:xfrm>
            <a:prstGeom prst="line">
              <a:avLst/>
            </a:prstGeom>
            <a:noFill/>
            <a:ln w="19050" cmpd="sng">
              <a:solidFill>
                <a:schemeClr val="bg1"/>
              </a:solidFill>
              <a:prstDash val="sys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" name="Straight Arrow Connector 53"/>
            <p:cNvCxnSpPr>
              <a:cxnSpLocks noChangeShapeType="1"/>
            </p:cNvCxnSpPr>
            <p:nvPr/>
          </p:nvCxnSpPr>
          <p:spPr bwMode="auto">
            <a:xfrm>
              <a:off x="5519738" y="5848663"/>
              <a:ext cx="1243012" cy="0"/>
            </a:xfrm>
            <a:prstGeom prst="straightConnector1">
              <a:avLst/>
            </a:prstGeom>
            <a:noFill/>
            <a:ln w="28575" cmpd="sng">
              <a:solidFill>
                <a:schemeClr val="bg1"/>
              </a:solidFill>
              <a:rou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Straight Arrow Connector 54"/>
            <p:cNvCxnSpPr>
              <a:cxnSpLocks noChangeShapeType="1"/>
            </p:cNvCxnSpPr>
            <p:nvPr/>
          </p:nvCxnSpPr>
          <p:spPr bwMode="auto">
            <a:xfrm flipH="1">
              <a:off x="2062162" y="5920630"/>
              <a:ext cx="1401763" cy="0"/>
            </a:xfrm>
            <a:prstGeom prst="straightConnector1">
              <a:avLst/>
            </a:prstGeom>
            <a:noFill/>
            <a:ln w="28575" cmpd="sng">
              <a:solidFill>
                <a:schemeClr val="bg1"/>
              </a:solidFill>
              <a:rou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Straight Arrow Connector 55"/>
            <p:cNvCxnSpPr>
              <a:cxnSpLocks noChangeShapeType="1"/>
            </p:cNvCxnSpPr>
            <p:nvPr/>
          </p:nvCxnSpPr>
          <p:spPr bwMode="auto">
            <a:xfrm>
              <a:off x="4840288" y="5128996"/>
              <a:ext cx="855662" cy="0"/>
            </a:xfrm>
            <a:prstGeom prst="straightConnector1">
              <a:avLst/>
            </a:prstGeom>
            <a:noFill/>
            <a:ln w="28575" cmpd="sng">
              <a:solidFill>
                <a:schemeClr val="bg1"/>
              </a:solidFill>
              <a:rou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" name="Straight Arrow Connector 56"/>
            <p:cNvCxnSpPr>
              <a:cxnSpLocks noChangeShapeType="1"/>
            </p:cNvCxnSpPr>
            <p:nvPr/>
          </p:nvCxnSpPr>
          <p:spPr bwMode="auto">
            <a:xfrm flipH="1">
              <a:off x="2995612" y="5128996"/>
              <a:ext cx="855662" cy="0"/>
            </a:xfrm>
            <a:prstGeom prst="straightConnector1">
              <a:avLst/>
            </a:prstGeom>
            <a:noFill/>
            <a:ln w="28575" cmpd="sng">
              <a:solidFill>
                <a:schemeClr val="bg1"/>
              </a:solidFill>
              <a:rou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9" name="Rectangle 52"/>
            <p:cNvSpPr>
              <a:spLocks noChangeArrowheads="1"/>
            </p:cNvSpPr>
            <p:nvPr/>
          </p:nvSpPr>
          <p:spPr bwMode="auto">
            <a:xfrm>
              <a:off x="3896082" y="4996649"/>
              <a:ext cx="902810" cy="30777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数据电路</a:t>
              </a:r>
            </a:p>
          </p:txBody>
        </p:sp>
        <p:sp>
          <p:nvSpPr>
            <p:cNvPr id="37" name="Rectangle 25"/>
            <p:cNvSpPr>
              <a:spLocks noChangeArrowheads="1"/>
            </p:cNvSpPr>
            <p:nvPr/>
          </p:nvSpPr>
          <p:spPr bwMode="auto">
            <a:xfrm>
              <a:off x="3027441" y="2010951"/>
              <a:ext cx="1067139" cy="76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rgbClr val="FFC000"/>
                  </a:solidFill>
                  <a:latin typeface="+mn-lt"/>
                  <a:ea typeface="+mn-ea"/>
                </a:rPr>
                <a:t>DCE</a:t>
              </a:r>
            </a:p>
          </p:txBody>
        </p:sp>
        <p:sp>
          <p:nvSpPr>
            <p:cNvPr id="38" name="Rectangle 21"/>
            <p:cNvSpPr>
              <a:spLocks noChangeArrowheads="1"/>
            </p:cNvSpPr>
            <p:nvPr/>
          </p:nvSpPr>
          <p:spPr bwMode="auto">
            <a:xfrm>
              <a:off x="4931339" y="2773144"/>
              <a:ext cx="522558" cy="1447801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数据电路终端设备</a:t>
              </a:r>
            </a:p>
          </p:txBody>
        </p:sp>
        <p:sp>
          <p:nvSpPr>
            <p:cNvPr id="39" name="Rectangle 25"/>
            <p:cNvSpPr>
              <a:spLocks noChangeArrowheads="1"/>
            </p:cNvSpPr>
            <p:nvPr/>
          </p:nvSpPr>
          <p:spPr bwMode="auto">
            <a:xfrm>
              <a:off x="4707942" y="2139094"/>
              <a:ext cx="958850" cy="5145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rgbClr val="FFC000"/>
                  </a:solidFill>
                  <a:latin typeface="+mn-lt"/>
                  <a:ea typeface="+mn-ea"/>
                </a:rPr>
                <a:t>DCE</a:t>
              </a:r>
            </a:p>
          </p:txBody>
        </p:sp>
        <p:sp>
          <p:nvSpPr>
            <p:cNvPr id="40" name="Rectangle 8"/>
            <p:cNvSpPr>
              <a:spLocks noChangeArrowheads="1"/>
            </p:cNvSpPr>
            <p:nvPr/>
          </p:nvSpPr>
          <p:spPr bwMode="auto">
            <a:xfrm>
              <a:off x="1036637" y="2464112"/>
              <a:ext cx="869951" cy="2518833"/>
            </a:xfrm>
            <a:prstGeom prst="rect">
              <a:avLst/>
            </a:prstGeom>
            <a:noFill/>
            <a:ln w="19050" cmpd="sng">
              <a:solidFill>
                <a:schemeClr val="bg1"/>
              </a:solidFill>
              <a:miter lim="8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schemeClr val="bg1"/>
                  </a:solidFill>
                  <a:latin typeface="+mn-lt"/>
                  <a:ea typeface="+mn-ea"/>
                </a:rPr>
                <a:t>数据输入输出设备或计算机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3" name="Group 1"/>
          <p:cNvGrpSpPr/>
          <p:nvPr/>
        </p:nvGrpSpPr>
        <p:grpSpPr>
          <a:xfrm>
            <a:off x="1093696" y="957696"/>
            <a:ext cx="6624990" cy="495675"/>
            <a:chOff x="3455048" y="896913"/>
            <a:chExt cx="6624990" cy="495675"/>
          </a:xfrm>
        </p:grpSpPr>
        <p:sp>
          <p:nvSpPr>
            <p:cNvPr id="84" name="圆角矩形 4"/>
            <p:cNvSpPr/>
            <p:nvPr/>
          </p:nvSpPr>
          <p:spPr>
            <a:xfrm>
              <a:off x="4175467" y="912893"/>
              <a:ext cx="5904571" cy="412279"/>
            </a:xfrm>
            <a:prstGeom prst="roundRect">
              <a:avLst>
                <a:gd name="adj" fmla="val 26862"/>
              </a:avLst>
            </a:prstGeom>
            <a:solidFill>
              <a:srgbClr val="5FDDF2">
                <a:alpha val="34000"/>
              </a:srgbClr>
            </a:solidFill>
            <a:ln w="15875">
              <a:gradFill flip="none" rotWithShape="1">
                <a:gsLst>
                  <a:gs pos="0">
                    <a:srgbClr val="C9C9C9"/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88900" dist="381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数据终端设备</a:t>
              </a:r>
              <a:r>
                <a:rPr lang="en-US" altLang="zh-CN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DTE Data Terminal Equipment</a:t>
              </a:r>
            </a:p>
          </p:txBody>
        </p:sp>
        <p:grpSp>
          <p:nvGrpSpPr>
            <p:cNvPr id="85" name="Group 113"/>
            <p:cNvGrpSpPr/>
            <p:nvPr/>
          </p:nvGrpSpPr>
          <p:grpSpPr>
            <a:xfrm>
              <a:off x="3455048" y="896913"/>
              <a:ext cx="557928" cy="495675"/>
              <a:chOff x="2393095" y="3314046"/>
              <a:chExt cx="828750" cy="736050"/>
            </a:xfrm>
            <a:solidFill>
              <a:srgbClr val="323F4F"/>
            </a:solidFill>
          </p:grpSpPr>
          <p:sp>
            <p:nvSpPr>
              <p:cNvPr id="86" name="Donut 1"/>
              <p:cNvSpPr/>
              <p:nvPr/>
            </p:nvSpPr>
            <p:spPr bwMode="auto">
              <a:xfrm rot="18923331">
                <a:off x="2620001" y="3437837"/>
                <a:ext cx="359994" cy="359461"/>
              </a:xfrm>
              <a:custGeom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98142" h="597254">
                    <a:moveTo>
                      <a:pt x="88641" y="420268"/>
                    </a:moveTo>
                    <a:cubicBezTo>
                      <a:pt x="137596" y="420268"/>
                      <a:pt x="177282" y="459888"/>
                      <a:pt x="177282" y="508761"/>
                    </a:cubicBezTo>
                    <a:cubicBezTo>
                      <a:pt x="177282" y="557634"/>
                      <a:pt x="137596" y="597254"/>
                      <a:pt x="88641" y="597254"/>
                    </a:cubicBezTo>
                    <a:cubicBezTo>
                      <a:pt x="39686" y="597254"/>
                      <a:pt x="0" y="557634"/>
                      <a:pt x="0" y="508761"/>
                    </a:cubicBezTo>
                    <a:cubicBezTo>
                      <a:pt x="0" y="459888"/>
                      <a:pt x="39686" y="420268"/>
                      <a:pt x="88641" y="420268"/>
                    </a:cubicBezTo>
                    <a:close/>
                    <a:moveTo>
                      <a:pt x="9230" y="195336"/>
                    </a:moveTo>
                    <a:cubicBezTo>
                      <a:pt x="225219" y="195336"/>
                      <a:pt x="400594" y="370484"/>
                      <a:pt x="402440" y="586192"/>
                    </a:cubicBezTo>
                    <a:lnTo>
                      <a:pt x="404286" y="588036"/>
                    </a:lnTo>
                    <a:cubicBezTo>
                      <a:pt x="404286" y="593567"/>
                      <a:pt x="398748" y="597254"/>
                      <a:pt x="393210" y="597254"/>
                    </a:cubicBezTo>
                    <a:lnTo>
                      <a:pt x="280600" y="597254"/>
                    </a:lnTo>
                    <a:cubicBezTo>
                      <a:pt x="275062" y="597254"/>
                      <a:pt x="271370" y="593567"/>
                      <a:pt x="271370" y="588036"/>
                    </a:cubicBezTo>
                    <a:cubicBezTo>
                      <a:pt x="271370" y="444230"/>
                      <a:pt x="153223" y="326236"/>
                      <a:pt x="9230" y="326236"/>
                    </a:cubicBezTo>
                    <a:cubicBezTo>
                      <a:pt x="3692" y="326236"/>
                      <a:pt x="0" y="322549"/>
                      <a:pt x="0" y="317018"/>
                    </a:cubicBezTo>
                    <a:lnTo>
                      <a:pt x="0" y="204555"/>
                    </a:lnTo>
                    <a:cubicBezTo>
                      <a:pt x="0" y="199024"/>
                      <a:pt x="3692" y="195336"/>
                      <a:pt x="9230" y="195336"/>
                    </a:cubicBezTo>
                    <a:close/>
                    <a:moveTo>
                      <a:pt x="9231" y="0"/>
                    </a:moveTo>
                    <a:cubicBezTo>
                      <a:pt x="332301" y="0"/>
                      <a:pt x="596296" y="261760"/>
                      <a:pt x="598142" y="586194"/>
                    </a:cubicBezTo>
                    <a:lnTo>
                      <a:pt x="598142" y="588037"/>
                    </a:lnTo>
                    <a:cubicBezTo>
                      <a:pt x="598142" y="593567"/>
                      <a:pt x="594450" y="597254"/>
                      <a:pt x="588911" y="597254"/>
                    </a:cubicBezTo>
                    <a:lnTo>
                      <a:pt x="472606" y="597254"/>
                    </a:lnTo>
                    <a:cubicBezTo>
                      <a:pt x="468914" y="597254"/>
                      <a:pt x="463375" y="593567"/>
                      <a:pt x="463375" y="588037"/>
                    </a:cubicBezTo>
                    <a:cubicBezTo>
                      <a:pt x="463375" y="337338"/>
                      <a:pt x="260303" y="134567"/>
                      <a:pt x="9231" y="134567"/>
                    </a:cubicBezTo>
                    <a:cubicBezTo>
                      <a:pt x="3692" y="134567"/>
                      <a:pt x="0" y="130880"/>
                      <a:pt x="0" y="125350"/>
                    </a:cubicBezTo>
                    <a:lnTo>
                      <a:pt x="0" y="9217"/>
                    </a:lnTo>
                    <a:cubicBezTo>
                      <a:pt x="0" y="3687"/>
                      <a:pt x="3692" y="0"/>
                      <a:pt x="9231" y="0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69935" tIns="34967" rIns="34967" bIns="69935" numCol="1" spcCol="0" rtlCol="0" fromWordArt="0" anchor="b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99135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sz="1350" spc="-38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egoe UI" panose="020b0502040204020203" pitchFamily="34" charset="0"/>
                </a:endParaRPr>
              </a:p>
            </p:txBody>
          </p:sp>
          <p:grpSp>
            <p:nvGrpSpPr>
              <p:cNvPr id="87" name="Group 115"/>
              <p:cNvGrpSpPr/>
              <p:nvPr/>
            </p:nvGrpSpPr>
            <p:grpSpPr>
              <a:xfrm>
                <a:off x="2393095" y="3314046"/>
                <a:ext cx="828750" cy="736050"/>
                <a:chOff x="5625794" y="1599766"/>
                <a:chExt cx="4594902" cy="4080930"/>
              </a:xfrm>
              <a:grpFill/>
            </p:grpSpPr>
            <p:grpSp>
              <p:nvGrpSpPr>
                <p:cNvPr id="88" name="Group 116"/>
                <p:cNvGrpSpPr/>
                <p:nvPr/>
              </p:nvGrpSpPr>
              <p:grpSpPr>
                <a:xfrm>
                  <a:off x="6191250" y="1599766"/>
                  <a:ext cx="3473485" cy="1069614"/>
                  <a:chOff x="6191250" y="1599766"/>
                  <a:chExt cx="3473485" cy="1069614"/>
                </a:xfrm>
                <a:grpFill/>
              </p:grpSpPr>
              <p:sp>
                <p:nvSpPr>
                  <p:cNvPr id="94" name="Freeform 122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5" name="Freeform 123"/>
                  <p:cNvSpPr/>
                  <p:nvPr/>
                </p:nvSpPr>
                <p:spPr bwMode="auto">
                  <a:xfrm flipH="1">
                    <a:off x="8043104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grpSp>
              <p:nvGrpSpPr>
                <p:cNvPr id="89" name="Group 117"/>
                <p:cNvGrpSpPr/>
                <p:nvPr/>
              </p:nvGrpSpPr>
              <p:grpSpPr>
                <a:xfrm flipV="1">
                  <a:off x="6191250" y="4611080"/>
                  <a:ext cx="3473483" cy="1069616"/>
                  <a:chOff x="6191250" y="1599764"/>
                  <a:chExt cx="3473483" cy="1069616"/>
                </a:xfrm>
                <a:grpFill/>
              </p:grpSpPr>
              <p:sp>
                <p:nvSpPr>
                  <p:cNvPr id="92" name="Freeform 120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3" name="Freeform 121"/>
                  <p:cNvSpPr/>
                  <p:nvPr/>
                </p:nvSpPr>
                <p:spPr bwMode="auto">
                  <a:xfrm flipH="1">
                    <a:off x="8043102" y="1599764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sp>
              <p:nvSpPr>
                <p:cNvPr id="90" name="Freeform 118"/>
                <p:cNvSpPr/>
                <p:nvPr/>
              </p:nvSpPr>
              <p:spPr bwMode="auto">
                <a:xfrm rot="17954291">
                  <a:off x="5349785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91" name="Freeform 119"/>
                <p:cNvSpPr/>
                <p:nvPr/>
              </p:nvSpPr>
              <p:spPr bwMode="auto">
                <a:xfrm rot="3645706" flipH="1">
                  <a:off x="8875073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</p:grpSp>
        </p:grpSp>
      </p:grpSp>
      <p:sp>
        <p:nvSpPr>
          <p:cNvPr id="36" name="矩形 35"/>
          <p:cNvSpPr/>
          <p:nvPr/>
        </p:nvSpPr>
        <p:spPr>
          <a:xfrm>
            <a:off x="2915091" y="2351038"/>
            <a:ext cx="4803595" cy="271991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把信息转换成数据，并传输出去，同时接收远端送来的数据，并转换为信息。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是数据通信系统的信源和信宿，是用于发送和接收数据的设备，</a:t>
            </a:r>
            <a:r>
              <a:rPr lang="en-US" altLang="zh-CN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DTE</a:t>
            </a: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包括数据输入输出设备和传输控制设备。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1305986" y="2210740"/>
            <a:ext cx="1427991" cy="581307"/>
            <a:chOff x="1394724" y="2087550"/>
            <a:chExt cx="1427991" cy="581307"/>
          </a:xfrm>
        </p:grpSpPr>
        <p:sp>
          <p:nvSpPr>
            <p:cNvPr id="38" name="Oval 60"/>
            <p:cNvSpPr/>
            <p:nvPr/>
          </p:nvSpPr>
          <p:spPr>
            <a:xfrm>
              <a:off x="1394724" y="2087550"/>
              <a:ext cx="467963" cy="467989"/>
            </a:xfrm>
            <a:prstGeom prst="ellipse">
              <a:avLst/>
            </a:prstGeom>
            <a:solidFill>
              <a:srgbClr val="FFC000">
                <a:alpha val="3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023" tIns="32511" rIns="65023" bIns="32511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endParaRPr lang="en-US" sz="600"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39" name="任意多边形 34"/>
            <p:cNvSpPr/>
            <p:nvPr/>
          </p:nvSpPr>
          <p:spPr>
            <a:xfrm>
              <a:off x="1575839" y="2214417"/>
              <a:ext cx="1246876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5FDDF2">
                    <a:alpha val="52000"/>
                  </a:srgbClr>
                </a:gs>
                <a:gs pos="100000">
                  <a:srgbClr val="5FDDF2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作用</a:t>
              </a:r>
              <a:endParaRPr lang="en-US" altLang="zh-CN" sz="2400">
                <a:solidFill>
                  <a:srgbClr val="FFC0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3" name="Group 1"/>
          <p:cNvGrpSpPr/>
          <p:nvPr/>
        </p:nvGrpSpPr>
        <p:grpSpPr>
          <a:xfrm>
            <a:off x="1093696" y="957696"/>
            <a:ext cx="6624990" cy="495675"/>
            <a:chOff x="3455048" y="896913"/>
            <a:chExt cx="6624990" cy="495675"/>
          </a:xfrm>
        </p:grpSpPr>
        <p:sp>
          <p:nvSpPr>
            <p:cNvPr id="84" name="圆角矩形 4"/>
            <p:cNvSpPr/>
            <p:nvPr/>
          </p:nvSpPr>
          <p:spPr>
            <a:xfrm>
              <a:off x="4175467" y="912893"/>
              <a:ext cx="5904571" cy="412279"/>
            </a:xfrm>
            <a:prstGeom prst="roundRect">
              <a:avLst>
                <a:gd name="adj" fmla="val 26862"/>
              </a:avLst>
            </a:prstGeom>
            <a:solidFill>
              <a:srgbClr val="5FDDF2">
                <a:alpha val="34000"/>
              </a:srgbClr>
            </a:solidFill>
            <a:ln w="15875">
              <a:gradFill flip="none" rotWithShape="1">
                <a:gsLst>
                  <a:gs pos="0">
                    <a:srgbClr val="C9C9C9"/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88900" dist="381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数据终端设备</a:t>
              </a:r>
              <a:r>
                <a:rPr lang="en-US" altLang="zh-CN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DTE Data Terminal Equipment</a:t>
              </a:r>
            </a:p>
          </p:txBody>
        </p:sp>
        <p:grpSp>
          <p:nvGrpSpPr>
            <p:cNvPr id="85" name="Group 113"/>
            <p:cNvGrpSpPr/>
            <p:nvPr/>
          </p:nvGrpSpPr>
          <p:grpSpPr>
            <a:xfrm>
              <a:off x="3455048" y="896913"/>
              <a:ext cx="557928" cy="495675"/>
              <a:chOff x="2393095" y="3314046"/>
              <a:chExt cx="828750" cy="736050"/>
            </a:xfrm>
            <a:solidFill>
              <a:srgbClr val="323F4F"/>
            </a:solidFill>
          </p:grpSpPr>
          <p:sp>
            <p:nvSpPr>
              <p:cNvPr id="86" name="Donut 1"/>
              <p:cNvSpPr/>
              <p:nvPr/>
            </p:nvSpPr>
            <p:spPr bwMode="auto">
              <a:xfrm rot="18923331">
                <a:off x="2620001" y="3437837"/>
                <a:ext cx="359994" cy="359461"/>
              </a:xfrm>
              <a:custGeom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98142" h="597254">
                    <a:moveTo>
                      <a:pt x="88641" y="420268"/>
                    </a:moveTo>
                    <a:cubicBezTo>
                      <a:pt x="137596" y="420268"/>
                      <a:pt x="177282" y="459888"/>
                      <a:pt x="177282" y="508761"/>
                    </a:cubicBezTo>
                    <a:cubicBezTo>
                      <a:pt x="177282" y="557634"/>
                      <a:pt x="137596" y="597254"/>
                      <a:pt x="88641" y="597254"/>
                    </a:cubicBezTo>
                    <a:cubicBezTo>
                      <a:pt x="39686" y="597254"/>
                      <a:pt x="0" y="557634"/>
                      <a:pt x="0" y="508761"/>
                    </a:cubicBezTo>
                    <a:cubicBezTo>
                      <a:pt x="0" y="459888"/>
                      <a:pt x="39686" y="420268"/>
                      <a:pt x="88641" y="420268"/>
                    </a:cubicBezTo>
                    <a:close/>
                    <a:moveTo>
                      <a:pt x="9230" y="195336"/>
                    </a:moveTo>
                    <a:cubicBezTo>
                      <a:pt x="225219" y="195336"/>
                      <a:pt x="400594" y="370484"/>
                      <a:pt x="402440" y="586192"/>
                    </a:cubicBezTo>
                    <a:lnTo>
                      <a:pt x="404286" y="588036"/>
                    </a:lnTo>
                    <a:cubicBezTo>
                      <a:pt x="404286" y="593567"/>
                      <a:pt x="398748" y="597254"/>
                      <a:pt x="393210" y="597254"/>
                    </a:cubicBezTo>
                    <a:lnTo>
                      <a:pt x="280600" y="597254"/>
                    </a:lnTo>
                    <a:cubicBezTo>
                      <a:pt x="275062" y="597254"/>
                      <a:pt x="271370" y="593567"/>
                      <a:pt x="271370" y="588036"/>
                    </a:cubicBezTo>
                    <a:cubicBezTo>
                      <a:pt x="271370" y="444230"/>
                      <a:pt x="153223" y="326236"/>
                      <a:pt x="9230" y="326236"/>
                    </a:cubicBezTo>
                    <a:cubicBezTo>
                      <a:pt x="3692" y="326236"/>
                      <a:pt x="0" y="322549"/>
                      <a:pt x="0" y="317018"/>
                    </a:cubicBezTo>
                    <a:lnTo>
                      <a:pt x="0" y="204555"/>
                    </a:lnTo>
                    <a:cubicBezTo>
                      <a:pt x="0" y="199024"/>
                      <a:pt x="3692" y="195336"/>
                      <a:pt x="9230" y="195336"/>
                    </a:cubicBezTo>
                    <a:close/>
                    <a:moveTo>
                      <a:pt x="9231" y="0"/>
                    </a:moveTo>
                    <a:cubicBezTo>
                      <a:pt x="332301" y="0"/>
                      <a:pt x="596296" y="261760"/>
                      <a:pt x="598142" y="586194"/>
                    </a:cubicBezTo>
                    <a:lnTo>
                      <a:pt x="598142" y="588037"/>
                    </a:lnTo>
                    <a:cubicBezTo>
                      <a:pt x="598142" y="593567"/>
                      <a:pt x="594450" y="597254"/>
                      <a:pt x="588911" y="597254"/>
                    </a:cubicBezTo>
                    <a:lnTo>
                      <a:pt x="472606" y="597254"/>
                    </a:lnTo>
                    <a:cubicBezTo>
                      <a:pt x="468914" y="597254"/>
                      <a:pt x="463375" y="593567"/>
                      <a:pt x="463375" y="588037"/>
                    </a:cubicBezTo>
                    <a:cubicBezTo>
                      <a:pt x="463375" y="337338"/>
                      <a:pt x="260303" y="134567"/>
                      <a:pt x="9231" y="134567"/>
                    </a:cubicBezTo>
                    <a:cubicBezTo>
                      <a:pt x="3692" y="134567"/>
                      <a:pt x="0" y="130880"/>
                      <a:pt x="0" y="125350"/>
                    </a:cubicBezTo>
                    <a:lnTo>
                      <a:pt x="0" y="9217"/>
                    </a:lnTo>
                    <a:cubicBezTo>
                      <a:pt x="0" y="3687"/>
                      <a:pt x="3692" y="0"/>
                      <a:pt x="9231" y="0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69935" tIns="34967" rIns="34967" bIns="69935" numCol="1" spcCol="0" rtlCol="0" fromWordArt="0" anchor="b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99135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sz="1350" spc="-38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egoe UI" panose="020b0502040204020203" pitchFamily="34" charset="0"/>
                </a:endParaRPr>
              </a:p>
            </p:txBody>
          </p:sp>
          <p:grpSp>
            <p:nvGrpSpPr>
              <p:cNvPr id="87" name="Group 115"/>
              <p:cNvGrpSpPr/>
              <p:nvPr/>
            </p:nvGrpSpPr>
            <p:grpSpPr>
              <a:xfrm>
                <a:off x="2393095" y="3314046"/>
                <a:ext cx="828750" cy="736050"/>
                <a:chOff x="5625794" y="1599766"/>
                <a:chExt cx="4594902" cy="4080930"/>
              </a:xfrm>
              <a:grpFill/>
            </p:grpSpPr>
            <p:grpSp>
              <p:nvGrpSpPr>
                <p:cNvPr id="88" name="Group 116"/>
                <p:cNvGrpSpPr/>
                <p:nvPr/>
              </p:nvGrpSpPr>
              <p:grpSpPr>
                <a:xfrm>
                  <a:off x="6191250" y="1599766"/>
                  <a:ext cx="3473485" cy="1069614"/>
                  <a:chOff x="6191250" y="1599766"/>
                  <a:chExt cx="3473485" cy="1069614"/>
                </a:xfrm>
                <a:grpFill/>
              </p:grpSpPr>
              <p:sp>
                <p:nvSpPr>
                  <p:cNvPr id="94" name="Freeform 122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5" name="Freeform 123"/>
                  <p:cNvSpPr/>
                  <p:nvPr/>
                </p:nvSpPr>
                <p:spPr bwMode="auto">
                  <a:xfrm flipH="1">
                    <a:off x="8043104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grpSp>
              <p:nvGrpSpPr>
                <p:cNvPr id="89" name="Group 117"/>
                <p:cNvGrpSpPr/>
                <p:nvPr/>
              </p:nvGrpSpPr>
              <p:grpSpPr>
                <a:xfrm flipV="1">
                  <a:off x="6191250" y="4611080"/>
                  <a:ext cx="3473483" cy="1069616"/>
                  <a:chOff x="6191250" y="1599764"/>
                  <a:chExt cx="3473483" cy="1069616"/>
                </a:xfrm>
                <a:grpFill/>
              </p:grpSpPr>
              <p:sp>
                <p:nvSpPr>
                  <p:cNvPr id="92" name="Freeform 120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3" name="Freeform 121"/>
                  <p:cNvSpPr/>
                  <p:nvPr/>
                </p:nvSpPr>
                <p:spPr bwMode="auto">
                  <a:xfrm flipH="1">
                    <a:off x="8043102" y="1599764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sp>
              <p:nvSpPr>
                <p:cNvPr id="90" name="Freeform 118"/>
                <p:cNvSpPr/>
                <p:nvPr/>
              </p:nvSpPr>
              <p:spPr bwMode="auto">
                <a:xfrm rot="17954291">
                  <a:off x="5349785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91" name="Freeform 119"/>
                <p:cNvSpPr/>
                <p:nvPr/>
              </p:nvSpPr>
              <p:spPr bwMode="auto">
                <a:xfrm rot="3645706" flipH="1">
                  <a:off x="8875073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</p:grpSp>
        </p:grpSp>
      </p:grpSp>
      <p:grpSp>
        <p:nvGrpSpPr>
          <p:cNvPr id="4" name="组合 3"/>
          <p:cNvGrpSpPr/>
          <p:nvPr/>
        </p:nvGrpSpPr>
        <p:grpSpPr>
          <a:xfrm>
            <a:off x="903275" y="2569448"/>
            <a:ext cx="3244181" cy="2351644"/>
            <a:chOff x="698500" y="1521698"/>
            <a:chExt cx="3244181" cy="2351644"/>
          </a:xfrm>
        </p:grpSpPr>
        <p:sp>
          <p:nvSpPr>
            <p:cNvPr id="19" name="矩形 18"/>
            <p:cNvSpPr/>
            <p:nvPr/>
          </p:nvSpPr>
          <p:spPr>
            <a:xfrm>
              <a:off x="698500" y="1521698"/>
              <a:ext cx="3244181" cy="2350993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  <a:ln w="19050">
              <a:solidFill>
                <a:srgbClr val="5FDDF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8500" y="1597152"/>
              <a:ext cx="3095238" cy="2276190"/>
            </a:xfrm>
            <a:prstGeom prst="rect">
              <a:avLst/>
            </a:prstGeom>
          </p:spPr>
        </p:pic>
      </p:grpSp>
      <p:grpSp>
        <p:nvGrpSpPr>
          <p:cNvPr id="5" name="组合 4"/>
          <p:cNvGrpSpPr/>
          <p:nvPr/>
        </p:nvGrpSpPr>
        <p:grpSpPr>
          <a:xfrm>
            <a:off x="4550705" y="2569447"/>
            <a:ext cx="3244181" cy="2350993"/>
            <a:chOff x="4303130" y="3429000"/>
            <a:chExt cx="3244181" cy="2350993"/>
          </a:xfrm>
        </p:grpSpPr>
        <p:sp>
          <p:nvSpPr>
            <p:cNvPr id="27" name="矩形 26"/>
            <p:cNvSpPr/>
            <p:nvPr/>
          </p:nvSpPr>
          <p:spPr>
            <a:xfrm>
              <a:off x="4303130" y="3429000"/>
              <a:ext cx="3244181" cy="2350993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  <a:ln w="19050">
              <a:solidFill>
                <a:srgbClr val="5FDDF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20" name="Picture 3" descr="C:\Users\MAO\Desktop\download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1"/>
            <a:stretch>
              <a:fillRect/>
            </a:stretch>
          </p:blipFill>
          <p:spPr bwMode="auto">
            <a:xfrm>
              <a:off x="4452074" y="3582191"/>
              <a:ext cx="2946426" cy="20604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093133" y="1353670"/>
            <a:ext cx="6715200" cy="789055"/>
            <a:chOff x="1003486" y="762000"/>
            <a:chExt cx="6715200" cy="789055"/>
          </a:xfrm>
        </p:grpSpPr>
        <p:sp>
          <p:nvSpPr>
            <p:cNvPr id="84" name="圆角矩形 4"/>
            <p:cNvSpPr/>
            <p:nvPr/>
          </p:nvSpPr>
          <p:spPr>
            <a:xfrm>
              <a:off x="1814115" y="762000"/>
              <a:ext cx="5904571" cy="789055"/>
            </a:xfrm>
            <a:prstGeom prst="roundRect">
              <a:avLst>
                <a:gd name="adj" fmla="val 26862"/>
              </a:avLst>
            </a:prstGeom>
            <a:solidFill>
              <a:srgbClr val="5FDDF2">
                <a:alpha val="34000"/>
              </a:srgbClr>
            </a:solidFill>
            <a:ln w="15875">
              <a:gradFill flip="none" rotWithShape="1">
                <a:gsLst>
                  <a:gs pos="0">
                    <a:srgbClr val="C9C9C9"/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88900" dist="381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数据电路终接设备</a:t>
              </a:r>
              <a:r>
                <a:rPr lang="en-US" altLang="zh-CN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DCE</a:t>
              </a:r>
            </a:p>
            <a:p>
              <a:pPr algn="ctr"/>
              <a:r>
                <a:rPr lang="en-US" altLang="zh-CN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Data Circuit-terminating Equipment</a:t>
              </a:r>
            </a:p>
          </p:txBody>
        </p:sp>
        <p:grpSp>
          <p:nvGrpSpPr>
            <p:cNvPr id="85" name="Group 113"/>
            <p:cNvGrpSpPr/>
            <p:nvPr/>
          </p:nvGrpSpPr>
          <p:grpSpPr>
            <a:xfrm>
              <a:off x="1003486" y="810392"/>
              <a:ext cx="770463" cy="684495"/>
              <a:chOff x="2393095" y="3314046"/>
              <a:chExt cx="828750" cy="736050"/>
            </a:xfrm>
            <a:solidFill>
              <a:srgbClr val="323F4F"/>
            </a:solidFill>
          </p:grpSpPr>
          <p:sp>
            <p:nvSpPr>
              <p:cNvPr id="86" name="Donut 1"/>
              <p:cNvSpPr/>
              <p:nvPr/>
            </p:nvSpPr>
            <p:spPr bwMode="auto">
              <a:xfrm rot="18923331">
                <a:off x="2620001" y="3437837"/>
                <a:ext cx="359994" cy="359461"/>
              </a:xfrm>
              <a:custGeom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98142" h="597254">
                    <a:moveTo>
                      <a:pt x="88641" y="420268"/>
                    </a:moveTo>
                    <a:cubicBezTo>
                      <a:pt x="137596" y="420268"/>
                      <a:pt x="177282" y="459888"/>
                      <a:pt x="177282" y="508761"/>
                    </a:cubicBezTo>
                    <a:cubicBezTo>
                      <a:pt x="177282" y="557634"/>
                      <a:pt x="137596" y="597254"/>
                      <a:pt x="88641" y="597254"/>
                    </a:cubicBezTo>
                    <a:cubicBezTo>
                      <a:pt x="39686" y="597254"/>
                      <a:pt x="0" y="557634"/>
                      <a:pt x="0" y="508761"/>
                    </a:cubicBezTo>
                    <a:cubicBezTo>
                      <a:pt x="0" y="459888"/>
                      <a:pt x="39686" y="420268"/>
                      <a:pt x="88641" y="420268"/>
                    </a:cubicBezTo>
                    <a:close/>
                    <a:moveTo>
                      <a:pt x="9230" y="195336"/>
                    </a:moveTo>
                    <a:cubicBezTo>
                      <a:pt x="225219" y="195336"/>
                      <a:pt x="400594" y="370484"/>
                      <a:pt x="402440" y="586192"/>
                    </a:cubicBezTo>
                    <a:lnTo>
                      <a:pt x="404286" y="588036"/>
                    </a:lnTo>
                    <a:cubicBezTo>
                      <a:pt x="404286" y="593567"/>
                      <a:pt x="398748" y="597254"/>
                      <a:pt x="393210" y="597254"/>
                    </a:cubicBezTo>
                    <a:lnTo>
                      <a:pt x="280600" y="597254"/>
                    </a:lnTo>
                    <a:cubicBezTo>
                      <a:pt x="275062" y="597254"/>
                      <a:pt x="271370" y="593567"/>
                      <a:pt x="271370" y="588036"/>
                    </a:cubicBezTo>
                    <a:cubicBezTo>
                      <a:pt x="271370" y="444230"/>
                      <a:pt x="153223" y="326236"/>
                      <a:pt x="9230" y="326236"/>
                    </a:cubicBezTo>
                    <a:cubicBezTo>
                      <a:pt x="3692" y="326236"/>
                      <a:pt x="0" y="322549"/>
                      <a:pt x="0" y="317018"/>
                    </a:cubicBezTo>
                    <a:lnTo>
                      <a:pt x="0" y="204555"/>
                    </a:lnTo>
                    <a:cubicBezTo>
                      <a:pt x="0" y="199024"/>
                      <a:pt x="3692" y="195336"/>
                      <a:pt x="9230" y="195336"/>
                    </a:cubicBezTo>
                    <a:close/>
                    <a:moveTo>
                      <a:pt x="9231" y="0"/>
                    </a:moveTo>
                    <a:cubicBezTo>
                      <a:pt x="332301" y="0"/>
                      <a:pt x="596296" y="261760"/>
                      <a:pt x="598142" y="586194"/>
                    </a:cubicBezTo>
                    <a:lnTo>
                      <a:pt x="598142" y="588037"/>
                    </a:lnTo>
                    <a:cubicBezTo>
                      <a:pt x="598142" y="593567"/>
                      <a:pt x="594450" y="597254"/>
                      <a:pt x="588911" y="597254"/>
                    </a:cubicBezTo>
                    <a:lnTo>
                      <a:pt x="472606" y="597254"/>
                    </a:lnTo>
                    <a:cubicBezTo>
                      <a:pt x="468914" y="597254"/>
                      <a:pt x="463375" y="593567"/>
                      <a:pt x="463375" y="588037"/>
                    </a:cubicBezTo>
                    <a:cubicBezTo>
                      <a:pt x="463375" y="337338"/>
                      <a:pt x="260303" y="134567"/>
                      <a:pt x="9231" y="134567"/>
                    </a:cubicBezTo>
                    <a:cubicBezTo>
                      <a:pt x="3692" y="134567"/>
                      <a:pt x="0" y="130880"/>
                      <a:pt x="0" y="125350"/>
                    </a:cubicBezTo>
                    <a:lnTo>
                      <a:pt x="0" y="9217"/>
                    </a:lnTo>
                    <a:cubicBezTo>
                      <a:pt x="0" y="3687"/>
                      <a:pt x="3692" y="0"/>
                      <a:pt x="9231" y="0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69935" tIns="34967" rIns="34967" bIns="69935" numCol="1" spcCol="0" rtlCol="0" fromWordArt="0" anchor="b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99135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sz="1350" spc="-38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egoe UI" panose="020b0502040204020203" pitchFamily="34" charset="0"/>
                </a:endParaRPr>
              </a:p>
            </p:txBody>
          </p:sp>
          <p:grpSp>
            <p:nvGrpSpPr>
              <p:cNvPr id="87" name="Group 115"/>
              <p:cNvGrpSpPr/>
              <p:nvPr/>
            </p:nvGrpSpPr>
            <p:grpSpPr>
              <a:xfrm>
                <a:off x="2393095" y="3314046"/>
                <a:ext cx="828750" cy="736050"/>
                <a:chOff x="5625794" y="1599766"/>
                <a:chExt cx="4594902" cy="4080930"/>
              </a:xfrm>
              <a:grpFill/>
            </p:grpSpPr>
            <p:grpSp>
              <p:nvGrpSpPr>
                <p:cNvPr id="88" name="Group 116"/>
                <p:cNvGrpSpPr/>
                <p:nvPr/>
              </p:nvGrpSpPr>
              <p:grpSpPr>
                <a:xfrm>
                  <a:off x="6191250" y="1599766"/>
                  <a:ext cx="3473485" cy="1069614"/>
                  <a:chOff x="6191250" y="1599766"/>
                  <a:chExt cx="3473485" cy="1069614"/>
                </a:xfrm>
                <a:grpFill/>
              </p:grpSpPr>
              <p:sp>
                <p:nvSpPr>
                  <p:cNvPr id="94" name="Freeform 122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5" name="Freeform 123"/>
                  <p:cNvSpPr/>
                  <p:nvPr/>
                </p:nvSpPr>
                <p:spPr bwMode="auto">
                  <a:xfrm flipH="1">
                    <a:off x="8043104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grpSp>
              <p:nvGrpSpPr>
                <p:cNvPr id="89" name="Group 117"/>
                <p:cNvGrpSpPr/>
                <p:nvPr/>
              </p:nvGrpSpPr>
              <p:grpSpPr>
                <a:xfrm flipV="1">
                  <a:off x="6191250" y="4611080"/>
                  <a:ext cx="3473483" cy="1069616"/>
                  <a:chOff x="6191250" y="1599764"/>
                  <a:chExt cx="3473483" cy="1069616"/>
                </a:xfrm>
                <a:grpFill/>
              </p:grpSpPr>
              <p:sp>
                <p:nvSpPr>
                  <p:cNvPr id="92" name="Freeform 120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3" name="Freeform 121"/>
                  <p:cNvSpPr/>
                  <p:nvPr/>
                </p:nvSpPr>
                <p:spPr bwMode="auto">
                  <a:xfrm flipH="1">
                    <a:off x="8043102" y="1599764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sp>
              <p:nvSpPr>
                <p:cNvPr id="90" name="Freeform 118"/>
                <p:cNvSpPr/>
                <p:nvPr/>
              </p:nvSpPr>
              <p:spPr bwMode="auto">
                <a:xfrm rot="17954291">
                  <a:off x="5349785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91" name="Freeform 119"/>
                <p:cNvSpPr/>
                <p:nvPr/>
              </p:nvSpPr>
              <p:spPr bwMode="auto">
                <a:xfrm rot="3645706" flipH="1">
                  <a:off x="8875073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</p:grpSp>
        </p:grpSp>
      </p:grpSp>
      <p:sp>
        <p:nvSpPr>
          <p:cNvPr id="36" name="矩形 35"/>
          <p:cNvSpPr/>
          <p:nvPr/>
        </p:nvSpPr>
        <p:spPr>
          <a:xfrm>
            <a:off x="3004738" y="2857059"/>
            <a:ext cx="4803595" cy="24521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DTE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与传输信道之间的接口设备，负责使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DTE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的数据信号变成能适应传输信道的信号（主要是接口规程及电气上的适配）。</a:t>
            </a:r>
          </a:p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DCE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是传输的一部分。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1395633" y="2802410"/>
            <a:ext cx="1427991" cy="581307"/>
            <a:chOff x="1394724" y="2087550"/>
            <a:chExt cx="1427991" cy="581307"/>
          </a:xfrm>
        </p:grpSpPr>
        <p:sp>
          <p:nvSpPr>
            <p:cNvPr id="38" name="Oval 60"/>
            <p:cNvSpPr/>
            <p:nvPr/>
          </p:nvSpPr>
          <p:spPr>
            <a:xfrm>
              <a:off x="1394724" y="2087550"/>
              <a:ext cx="467963" cy="467989"/>
            </a:xfrm>
            <a:prstGeom prst="ellipse">
              <a:avLst/>
            </a:prstGeom>
            <a:solidFill>
              <a:srgbClr val="FFC000">
                <a:alpha val="3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023" tIns="32511" rIns="65023" bIns="32511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endParaRPr lang="en-US" sz="600"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39" name="任意多边形 34"/>
            <p:cNvSpPr/>
            <p:nvPr/>
          </p:nvSpPr>
          <p:spPr>
            <a:xfrm>
              <a:off x="1575839" y="2214417"/>
              <a:ext cx="1246876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5FDDF2">
                    <a:alpha val="52000"/>
                  </a:srgbClr>
                </a:gs>
                <a:gs pos="100000">
                  <a:srgbClr val="5FDDF2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作用</a:t>
              </a:r>
              <a:endParaRPr lang="en-US" altLang="zh-CN" sz="2400">
                <a:solidFill>
                  <a:srgbClr val="FFC0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2845832" y="2823558"/>
            <a:ext cx="4020429" cy="2680772"/>
            <a:chOff x="2998775" y="2253178"/>
            <a:chExt cx="3525850" cy="2350993"/>
          </a:xfrm>
        </p:grpSpPr>
        <p:sp>
          <p:nvSpPr>
            <p:cNvPr id="20" name="矩形 19"/>
            <p:cNvSpPr/>
            <p:nvPr/>
          </p:nvSpPr>
          <p:spPr>
            <a:xfrm>
              <a:off x="2998775" y="2253178"/>
              <a:ext cx="3525850" cy="2350993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  <a:ln w="19050">
              <a:solidFill>
                <a:srgbClr val="5FDDF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22" name="Picture 2" descr="C:\Users\MAO\Desktop\9c8219d7282efdaa9afa44e330b16347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385" r="4965"/>
            <a:stretch>
              <a:fillRect/>
            </a:stretch>
          </p:blipFill>
          <p:spPr bwMode="auto">
            <a:xfrm>
              <a:off x="3219157" y="2467976"/>
              <a:ext cx="3094485" cy="1921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组合 17"/>
          <p:cNvGrpSpPr/>
          <p:nvPr/>
        </p:nvGrpSpPr>
        <p:grpSpPr>
          <a:xfrm>
            <a:off x="1093133" y="1353670"/>
            <a:ext cx="6715200" cy="789055"/>
            <a:chOff x="1003486" y="762000"/>
            <a:chExt cx="6715200" cy="789055"/>
          </a:xfrm>
        </p:grpSpPr>
        <p:sp>
          <p:nvSpPr>
            <p:cNvPr id="19" name="圆角矩形 4"/>
            <p:cNvSpPr/>
            <p:nvPr/>
          </p:nvSpPr>
          <p:spPr>
            <a:xfrm>
              <a:off x="1814115" y="762000"/>
              <a:ext cx="5904571" cy="789055"/>
            </a:xfrm>
            <a:prstGeom prst="roundRect">
              <a:avLst>
                <a:gd name="adj" fmla="val 26862"/>
              </a:avLst>
            </a:prstGeom>
            <a:solidFill>
              <a:srgbClr val="5FDDF2">
                <a:alpha val="34000"/>
              </a:srgbClr>
            </a:solidFill>
            <a:ln w="15875">
              <a:gradFill flip="none" rotWithShape="1">
                <a:gsLst>
                  <a:gs pos="0">
                    <a:srgbClr val="C9C9C9"/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88900" dist="381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数据电路终接设备</a:t>
              </a:r>
              <a:r>
                <a:rPr lang="en-US" altLang="zh-CN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DCE</a:t>
              </a:r>
            </a:p>
            <a:p>
              <a:pPr algn="ctr"/>
              <a:r>
                <a:rPr lang="en-US" altLang="zh-CN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Data Circuit-terminating Equipment</a:t>
              </a:r>
            </a:p>
          </p:txBody>
        </p:sp>
        <p:grpSp>
          <p:nvGrpSpPr>
            <p:cNvPr id="21" name="Group 113"/>
            <p:cNvGrpSpPr/>
            <p:nvPr/>
          </p:nvGrpSpPr>
          <p:grpSpPr>
            <a:xfrm>
              <a:off x="1003486" y="810392"/>
              <a:ext cx="770463" cy="684495"/>
              <a:chOff x="2393095" y="3314046"/>
              <a:chExt cx="828750" cy="736050"/>
            </a:xfrm>
            <a:solidFill>
              <a:srgbClr val="323F4F"/>
            </a:solidFill>
          </p:grpSpPr>
          <p:sp>
            <p:nvSpPr>
              <p:cNvPr id="23" name="Donut 1"/>
              <p:cNvSpPr/>
              <p:nvPr/>
            </p:nvSpPr>
            <p:spPr bwMode="auto">
              <a:xfrm rot="18923331">
                <a:off x="2620001" y="3437837"/>
                <a:ext cx="359994" cy="359461"/>
              </a:xfrm>
              <a:custGeom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98142" h="597254">
                    <a:moveTo>
                      <a:pt x="88641" y="420268"/>
                    </a:moveTo>
                    <a:cubicBezTo>
                      <a:pt x="137596" y="420268"/>
                      <a:pt x="177282" y="459888"/>
                      <a:pt x="177282" y="508761"/>
                    </a:cubicBezTo>
                    <a:cubicBezTo>
                      <a:pt x="177282" y="557634"/>
                      <a:pt x="137596" y="597254"/>
                      <a:pt x="88641" y="597254"/>
                    </a:cubicBezTo>
                    <a:cubicBezTo>
                      <a:pt x="39686" y="597254"/>
                      <a:pt x="0" y="557634"/>
                      <a:pt x="0" y="508761"/>
                    </a:cubicBezTo>
                    <a:cubicBezTo>
                      <a:pt x="0" y="459888"/>
                      <a:pt x="39686" y="420268"/>
                      <a:pt x="88641" y="420268"/>
                    </a:cubicBezTo>
                    <a:close/>
                    <a:moveTo>
                      <a:pt x="9230" y="195336"/>
                    </a:moveTo>
                    <a:cubicBezTo>
                      <a:pt x="225219" y="195336"/>
                      <a:pt x="400594" y="370484"/>
                      <a:pt x="402440" y="586192"/>
                    </a:cubicBezTo>
                    <a:lnTo>
                      <a:pt x="404286" y="588036"/>
                    </a:lnTo>
                    <a:cubicBezTo>
                      <a:pt x="404286" y="593567"/>
                      <a:pt x="398748" y="597254"/>
                      <a:pt x="393210" y="597254"/>
                    </a:cubicBezTo>
                    <a:lnTo>
                      <a:pt x="280600" y="597254"/>
                    </a:lnTo>
                    <a:cubicBezTo>
                      <a:pt x="275062" y="597254"/>
                      <a:pt x="271370" y="593567"/>
                      <a:pt x="271370" y="588036"/>
                    </a:cubicBezTo>
                    <a:cubicBezTo>
                      <a:pt x="271370" y="444230"/>
                      <a:pt x="153223" y="326236"/>
                      <a:pt x="9230" y="326236"/>
                    </a:cubicBezTo>
                    <a:cubicBezTo>
                      <a:pt x="3692" y="326236"/>
                      <a:pt x="0" y="322549"/>
                      <a:pt x="0" y="317018"/>
                    </a:cubicBezTo>
                    <a:lnTo>
                      <a:pt x="0" y="204555"/>
                    </a:lnTo>
                    <a:cubicBezTo>
                      <a:pt x="0" y="199024"/>
                      <a:pt x="3692" y="195336"/>
                      <a:pt x="9230" y="195336"/>
                    </a:cubicBezTo>
                    <a:close/>
                    <a:moveTo>
                      <a:pt x="9231" y="0"/>
                    </a:moveTo>
                    <a:cubicBezTo>
                      <a:pt x="332301" y="0"/>
                      <a:pt x="596296" y="261760"/>
                      <a:pt x="598142" y="586194"/>
                    </a:cubicBezTo>
                    <a:lnTo>
                      <a:pt x="598142" y="588037"/>
                    </a:lnTo>
                    <a:cubicBezTo>
                      <a:pt x="598142" y="593567"/>
                      <a:pt x="594450" y="597254"/>
                      <a:pt x="588911" y="597254"/>
                    </a:cubicBezTo>
                    <a:lnTo>
                      <a:pt x="472606" y="597254"/>
                    </a:lnTo>
                    <a:cubicBezTo>
                      <a:pt x="468914" y="597254"/>
                      <a:pt x="463375" y="593567"/>
                      <a:pt x="463375" y="588037"/>
                    </a:cubicBezTo>
                    <a:cubicBezTo>
                      <a:pt x="463375" y="337338"/>
                      <a:pt x="260303" y="134567"/>
                      <a:pt x="9231" y="134567"/>
                    </a:cubicBezTo>
                    <a:cubicBezTo>
                      <a:pt x="3692" y="134567"/>
                      <a:pt x="0" y="130880"/>
                      <a:pt x="0" y="125350"/>
                    </a:cubicBezTo>
                    <a:lnTo>
                      <a:pt x="0" y="9217"/>
                    </a:lnTo>
                    <a:cubicBezTo>
                      <a:pt x="0" y="3687"/>
                      <a:pt x="3692" y="0"/>
                      <a:pt x="9231" y="0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69935" tIns="34967" rIns="34967" bIns="69935" numCol="1" spcCol="0" rtlCol="0" fromWordArt="0" anchor="b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99135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sz="1350" spc="-38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egoe UI" panose="020b0502040204020203" pitchFamily="34" charset="0"/>
                </a:endParaRPr>
              </a:p>
            </p:txBody>
          </p:sp>
          <p:grpSp>
            <p:nvGrpSpPr>
              <p:cNvPr id="24" name="Group 115"/>
              <p:cNvGrpSpPr/>
              <p:nvPr/>
            </p:nvGrpSpPr>
            <p:grpSpPr>
              <a:xfrm>
                <a:off x="2393095" y="3314046"/>
                <a:ext cx="828750" cy="736050"/>
                <a:chOff x="5625794" y="1599766"/>
                <a:chExt cx="4594902" cy="4080930"/>
              </a:xfrm>
              <a:grpFill/>
            </p:grpSpPr>
            <p:grpSp>
              <p:nvGrpSpPr>
                <p:cNvPr id="25" name="Group 116"/>
                <p:cNvGrpSpPr/>
                <p:nvPr/>
              </p:nvGrpSpPr>
              <p:grpSpPr>
                <a:xfrm>
                  <a:off x="6191250" y="1599766"/>
                  <a:ext cx="3473485" cy="1069614"/>
                  <a:chOff x="6191250" y="1599766"/>
                  <a:chExt cx="3473485" cy="1069614"/>
                </a:xfrm>
                <a:grpFill/>
              </p:grpSpPr>
              <p:sp>
                <p:nvSpPr>
                  <p:cNvPr id="31" name="Freeform 122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32" name="Freeform 123"/>
                  <p:cNvSpPr/>
                  <p:nvPr/>
                </p:nvSpPr>
                <p:spPr bwMode="auto">
                  <a:xfrm flipH="1">
                    <a:off x="8043104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grpSp>
              <p:nvGrpSpPr>
                <p:cNvPr id="26" name="Group 117"/>
                <p:cNvGrpSpPr/>
                <p:nvPr/>
              </p:nvGrpSpPr>
              <p:grpSpPr>
                <a:xfrm flipV="1">
                  <a:off x="6191250" y="4611080"/>
                  <a:ext cx="3473483" cy="1069616"/>
                  <a:chOff x="6191250" y="1599764"/>
                  <a:chExt cx="3473483" cy="1069616"/>
                </a:xfrm>
                <a:grpFill/>
              </p:grpSpPr>
              <p:sp>
                <p:nvSpPr>
                  <p:cNvPr id="29" name="Freeform 120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30" name="Freeform 121"/>
                  <p:cNvSpPr/>
                  <p:nvPr/>
                </p:nvSpPr>
                <p:spPr bwMode="auto">
                  <a:xfrm flipH="1">
                    <a:off x="8043102" y="1599764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sp>
              <p:nvSpPr>
                <p:cNvPr id="27" name="Freeform 118"/>
                <p:cNvSpPr/>
                <p:nvPr/>
              </p:nvSpPr>
              <p:spPr bwMode="auto">
                <a:xfrm rot="17954291">
                  <a:off x="5349785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28" name="Freeform 119"/>
                <p:cNvSpPr/>
                <p:nvPr/>
              </p:nvSpPr>
              <p:spPr bwMode="auto">
                <a:xfrm rot="3645706" flipH="1">
                  <a:off x="8875073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</p:grp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/>
          <p:cNvGrpSpPr/>
          <p:nvPr/>
        </p:nvGrpSpPr>
        <p:grpSpPr>
          <a:xfrm>
            <a:off x="2902293" y="968060"/>
            <a:ext cx="3155607" cy="459157"/>
            <a:chOff x="3016593" y="1577660"/>
            <a:chExt cx="3155607" cy="459157"/>
          </a:xfrm>
        </p:grpSpPr>
        <p:sp>
          <p:nvSpPr>
            <p:cNvPr id="64" name="任意多边形 34"/>
            <p:cNvSpPr/>
            <p:nvPr/>
          </p:nvSpPr>
          <p:spPr>
            <a:xfrm>
              <a:off x="3239914" y="1577660"/>
              <a:ext cx="2798936" cy="422479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四、传输方式</a:t>
              </a:r>
            </a:p>
          </p:txBody>
        </p:sp>
        <p:sp>
          <p:nvSpPr>
            <p:cNvPr id="65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66" name="直接连接符 65"/>
            <p:cNvCxnSpPr/>
            <p:nvPr/>
          </p:nvCxnSpPr>
          <p:spPr>
            <a:xfrm>
              <a:off x="3045004" y="2032100"/>
              <a:ext cx="3127196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6"/>
          <p:cNvGrpSpPr/>
          <p:nvPr/>
        </p:nvGrpSpPr>
        <p:grpSpPr>
          <a:xfrm>
            <a:off x="1902470" y="2542971"/>
            <a:ext cx="1770063" cy="1772058"/>
            <a:chOff x="679970" y="2019300"/>
            <a:chExt cx="1408113" cy="1409700"/>
          </a:xfrm>
          <a:solidFill>
            <a:srgbClr val="5FDDF2"/>
          </a:solidFill>
        </p:grpSpPr>
        <p:grpSp>
          <p:nvGrpSpPr>
            <p:cNvPr id="8" name="Group 4"/>
            <p:cNvGrpSpPr>
              <a:grpSpLocks noChangeAspect="1"/>
            </p:cNvGrpSpPr>
            <p:nvPr/>
          </p:nvGrpSpPr>
          <p:grpSpPr>
            <a:xfrm>
              <a:off x="679970" y="2019300"/>
              <a:ext cx="1408113" cy="1409700"/>
              <a:chOff x="612" y="2069"/>
              <a:chExt cx="887" cy="888"/>
            </a:xfrm>
            <a:grpFill/>
          </p:grpSpPr>
          <p:sp>
            <p:nvSpPr>
              <p:cNvPr id="11" name="Freeform 5"/>
              <p:cNvSpPr/>
              <p:nvPr/>
            </p:nvSpPr>
            <p:spPr bwMode="auto">
              <a:xfrm>
                <a:off x="860" y="2093"/>
                <a:ext cx="67" cy="63"/>
              </a:xfrm>
              <a:custGeom>
                <a:gdLst>
                  <a:gd name="T0" fmla="*/ 60 w 60"/>
                  <a:gd name="T1" fmla="*/ 39 h 56"/>
                  <a:gd name="T2" fmla="*/ 47 w 60"/>
                  <a:gd name="T3" fmla="*/ 0 h 56"/>
                  <a:gd name="T4" fmla="*/ 0 w 60"/>
                  <a:gd name="T5" fmla="*/ 20 h 56"/>
                  <a:gd name="T6" fmla="*/ 18 w 60"/>
                  <a:gd name="T7" fmla="*/ 56 h 56"/>
                  <a:gd name="T8" fmla="*/ 60 w 60"/>
                  <a:gd name="T9" fmla="*/ 39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56">
                    <a:moveTo>
                      <a:pt x="60" y="39"/>
                    </a:moveTo>
                    <a:cubicBezTo>
                      <a:pt x="47" y="0"/>
                      <a:pt x="47" y="0"/>
                      <a:pt x="47" y="0"/>
                    </a:cubicBezTo>
                    <a:cubicBezTo>
                      <a:pt x="31" y="6"/>
                      <a:pt x="15" y="12"/>
                      <a:pt x="0" y="20"/>
                    </a:cubicBezTo>
                    <a:cubicBezTo>
                      <a:pt x="18" y="56"/>
                      <a:pt x="18" y="56"/>
                      <a:pt x="18" y="56"/>
                    </a:cubicBezTo>
                    <a:cubicBezTo>
                      <a:pt x="32" y="49"/>
                      <a:pt x="45" y="43"/>
                      <a:pt x="60" y="3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" name="Freeform 6"/>
              <p:cNvSpPr/>
              <p:nvPr/>
            </p:nvSpPr>
            <p:spPr bwMode="auto">
              <a:xfrm>
                <a:off x="700" y="2204"/>
                <a:ext cx="70" cy="70"/>
              </a:xfrm>
              <a:custGeom>
                <a:gdLst>
                  <a:gd name="T0" fmla="*/ 62 w 62"/>
                  <a:gd name="T1" fmla="*/ 28 h 62"/>
                  <a:gd name="T2" fmla="*/ 33 w 62"/>
                  <a:gd name="T3" fmla="*/ 0 h 62"/>
                  <a:gd name="T4" fmla="*/ 0 w 62"/>
                  <a:gd name="T5" fmla="*/ 38 h 62"/>
                  <a:gd name="T6" fmla="*/ 33 w 62"/>
                  <a:gd name="T7" fmla="*/ 62 h 62"/>
                  <a:gd name="T8" fmla="*/ 62 w 62"/>
                  <a:gd name="T9" fmla="*/ 28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2">
                    <a:moveTo>
                      <a:pt x="62" y="28"/>
                    </a:moveTo>
                    <a:cubicBezTo>
                      <a:pt x="33" y="0"/>
                      <a:pt x="33" y="0"/>
                      <a:pt x="33" y="0"/>
                    </a:cubicBezTo>
                    <a:cubicBezTo>
                      <a:pt x="22" y="12"/>
                      <a:pt x="11" y="25"/>
                      <a:pt x="0" y="38"/>
                    </a:cubicBezTo>
                    <a:cubicBezTo>
                      <a:pt x="33" y="62"/>
                      <a:pt x="33" y="62"/>
                      <a:pt x="33" y="62"/>
                    </a:cubicBezTo>
                    <a:cubicBezTo>
                      <a:pt x="42" y="50"/>
                      <a:pt x="52" y="39"/>
                      <a:pt x="62" y="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" name="Freeform 7"/>
              <p:cNvSpPr/>
              <p:nvPr/>
            </p:nvSpPr>
            <p:spPr bwMode="auto">
              <a:xfrm>
                <a:off x="800" y="2121"/>
                <a:ext cx="70" cy="66"/>
              </a:xfrm>
              <a:custGeom>
                <a:gdLst>
                  <a:gd name="T0" fmla="*/ 62 w 62"/>
                  <a:gd name="T1" fmla="*/ 36 h 59"/>
                  <a:gd name="T2" fmla="*/ 43 w 62"/>
                  <a:gd name="T3" fmla="*/ 0 h 59"/>
                  <a:gd name="T4" fmla="*/ 0 w 62"/>
                  <a:gd name="T5" fmla="*/ 26 h 59"/>
                  <a:gd name="T6" fmla="*/ 24 w 62"/>
                  <a:gd name="T7" fmla="*/ 59 h 59"/>
                  <a:gd name="T8" fmla="*/ 62 w 62"/>
                  <a:gd name="T9" fmla="*/ 36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59">
                    <a:moveTo>
                      <a:pt x="62" y="36"/>
                    </a:moveTo>
                    <a:cubicBezTo>
                      <a:pt x="43" y="0"/>
                      <a:pt x="43" y="0"/>
                      <a:pt x="43" y="0"/>
                    </a:cubicBezTo>
                    <a:cubicBezTo>
                      <a:pt x="28" y="8"/>
                      <a:pt x="14" y="16"/>
                      <a:pt x="0" y="26"/>
                    </a:cubicBezTo>
                    <a:cubicBezTo>
                      <a:pt x="24" y="59"/>
                      <a:pt x="24" y="59"/>
                      <a:pt x="24" y="59"/>
                    </a:cubicBezTo>
                    <a:cubicBezTo>
                      <a:pt x="36" y="50"/>
                      <a:pt x="48" y="43"/>
                      <a:pt x="62" y="3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" name="Freeform 8"/>
              <p:cNvSpPr/>
              <p:nvPr/>
            </p:nvSpPr>
            <p:spPr bwMode="auto">
              <a:xfrm>
                <a:off x="612" y="2449"/>
                <a:ext cx="50" cy="58"/>
              </a:xfrm>
              <a:custGeom>
                <a:gdLst>
                  <a:gd name="T0" fmla="*/ 44 w 44"/>
                  <a:gd name="T1" fmla="*/ 7 h 51"/>
                  <a:gd name="T2" fmla="*/ 4 w 44"/>
                  <a:gd name="T3" fmla="*/ 0 h 51"/>
                  <a:gd name="T4" fmla="*/ 0 w 44"/>
                  <a:gd name="T5" fmla="*/ 51 h 51"/>
                  <a:gd name="T6" fmla="*/ 40 w 44"/>
                  <a:gd name="T7" fmla="*/ 51 h 51"/>
                  <a:gd name="T8" fmla="*/ 44 w 44"/>
                  <a:gd name="T9" fmla="*/ 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51">
                    <a:moveTo>
                      <a:pt x="44" y="7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1" y="17"/>
                      <a:pt x="0" y="34"/>
                      <a:pt x="0" y="51"/>
                    </a:cubicBezTo>
                    <a:cubicBezTo>
                      <a:pt x="40" y="51"/>
                      <a:pt x="40" y="51"/>
                      <a:pt x="40" y="51"/>
                    </a:cubicBezTo>
                    <a:cubicBezTo>
                      <a:pt x="41" y="36"/>
                      <a:pt x="42" y="21"/>
                      <a:pt x="44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5" name="Freeform 9"/>
              <p:cNvSpPr/>
              <p:nvPr/>
            </p:nvSpPr>
            <p:spPr bwMode="auto">
              <a:xfrm>
                <a:off x="925" y="2076"/>
                <a:ext cx="62" cy="56"/>
              </a:xfrm>
              <a:custGeom>
                <a:gdLst>
                  <a:gd name="T0" fmla="*/ 55 w 55"/>
                  <a:gd name="T1" fmla="*/ 40 h 50"/>
                  <a:gd name="T2" fmla="*/ 49 w 55"/>
                  <a:gd name="T3" fmla="*/ 0 h 50"/>
                  <a:gd name="T4" fmla="*/ 0 w 55"/>
                  <a:gd name="T5" fmla="*/ 12 h 50"/>
                  <a:gd name="T6" fmla="*/ 12 w 55"/>
                  <a:gd name="T7" fmla="*/ 50 h 50"/>
                  <a:gd name="T8" fmla="*/ 55 w 55"/>
                  <a:gd name="T9" fmla="*/ 40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50">
                    <a:moveTo>
                      <a:pt x="55" y="40"/>
                    </a:moveTo>
                    <a:cubicBezTo>
                      <a:pt x="49" y="0"/>
                      <a:pt x="49" y="0"/>
                      <a:pt x="49" y="0"/>
                    </a:cubicBezTo>
                    <a:cubicBezTo>
                      <a:pt x="32" y="3"/>
                      <a:pt x="16" y="7"/>
                      <a:pt x="0" y="12"/>
                    </a:cubicBezTo>
                    <a:cubicBezTo>
                      <a:pt x="12" y="50"/>
                      <a:pt x="12" y="50"/>
                      <a:pt x="12" y="50"/>
                    </a:cubicBezTo>
                    <a:cubicBezTo>
                      <a:pt x="26" y="46"/>
                      <a:pt x="41" y="42"/>
                      <a:pt x="55" y="4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" name="Freeform 10"/>
              <p:cNvSpPr/>
              <p:nvPr/>
            </p:nvSpPr>
            <p:spPr bwMode="auto">
              <a:xfrm>
                <a:off x="619" y="2382"/>
                <a:ext cx="56" cy="63"/>
              </a:xfrm>
              <a:custGeom>
                <a:gdLst>
                  <a:gd name="T0" fmla="*/ 50 w 50"/>
                  <a:gd name="T1" fmla="*/ 12 h 56"/>
                  <a:gd name="T2" fmla="*/ 11 w 50"/>
                  <a:gd name="T3" fmla="*/ 0 h 56"/>
                  <a:gd name="T4" fmla="*/ 0 w 50"/>
                  <a:gd name="T5" fmla="*/ 49 h 56"/>
                  <a:gd name="T6" fmla="*/ 40 w 50"/>
                  <a:gd name="T7" fmla="*/ 56 h 56"/>
                  <a:gd name="T8" fmla="*/ 50 w 50"/>
                  <a:gd name="T9" fmla="*/ 12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56">
                    <a:moveTo>
                      <a:pt x="50" y="12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6" y="16"/>
                      <a:pt x="2" y="32"/>
                      <a:pt x="0" y="49"/>
                    </a:cubicBezTo>
                    <a:cubicBezTo>
                      <a:pt x="40" y="56"/>
                      <a:pt x="40" y="56"/>
                      <a:pt x="40" y="56"/>
                    </a:cubicBezTo>
                    <a:cubicBezTo>
                      <a:pt x="42" y="41"/>
                      <a:pt x="46" y="26"/>
                      <a:pt x="5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" name="Freeform 11"/>
              <p:cNvSpPr/>
              <p:nvPr/>
            </p:nvSpPr>
            <p:spPr bwMode="auto">
              <a:xfrm>
                <a:off x="636" y="2317"/>
                <a:ext cx="62" cy="67"/>
              </a:xfrm>
              <a:custGeom>
                <a:gdLst>
                  <a:gd name="T0" fmla="*/ 55 w 55"/>
                  <a:gd name="T1" fmla="*/ 19 h 60"/>
                  <a:gd name="T2" fmla="*/ 19 w 55"/>
                  <a:gd name="T3" fmla="*/ 0 h 60"/>
                  <a:gd name="T4" fmla="*/ 0 w 55"/>
                  <a:gd name="T5" fmla="*/ 47 h 60"/>
                  <a:gd name="T6" fmla="*/ 38 w 55"/>
                  <a:gd name="T7" fmla="*/ 60 h 60"/>
                  <a:gd name="T8" fmla="*/ 55 w 55"/>
                  <a:gd name="T9" fmla="*/ 19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60">
                    <a:moveTo>
                      <a:pt x="55" y="19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2" y="16"/>
                      <a:pt x="5" y="31"/>
                      <a:pt x="0" y="47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43" y="46"/>
                      <a:pt x="49" y="32"/>
                      <a:pt x="55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" name="Freeform 12"/>
              <p:cNvSpPr/>
              <p:nvPr/>
            </p:nvSpPr>
            <p:spPr bwMode="auto">
              <a:xfrm>
                <a:off x="663" y="2257"/>
                <a:ext cx="67" cy="70"/>
              </a:xfrm>
              <a:custGeom>
                <a:gdLst>
                  <a:gd name="T0" fmla="*/ 60 w 60"/>
                  <a:gd name="T1" fmla="*/ 24 h 62"/>
                  <a:gd name="T2" fmla="*/ 27 w 60"/>
                  <a:gd name="T3" fmla="*/ 0 h 62"/>
                  <a:gd name="T4" fmla="*/ 0 w 60"/>
                  <a:gd name="T5" fmla="*/ 43 h 62"/>
                  <a:gd name="T6" fmla="*/ 36 w 60"/>
                  <a:gd name="T7" fmla="*/ 62 h 62"/>
                  <a:gd name="T8" fmla="*/ 60 w 60"/>
                  <a:gd name="T9" fmla="*/ 24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62">
                    <a:moveTo>
                      <a:pt x="60" y="24"/>
                    </a:moveTo>
                    <a:cubicBezTo>
                      <a:pt x="27" y="0"/>
                      <a:pt x="27" y="0"/>
                      <a:pt x="27" y="0"/>
                    </a:cubicBezTo>
                    <a:cubicBezTo>
                      <a:pt x="17" y="14"/>
                      <a:pt x="8" y="28"/>
                      <a:pt x="0" y="43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43" y="49"/>
                      <a:pt x="51" y="36"/>
                      <a:pt x="60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" name="Freeform 13"/>
              <p:cNvSpPr/>
              <p:nvPr/>
            </p:nvSpPr>
            <p:spPr bwMode="auto">
              <a:xfrm>
                <a:off x="746" y="2158"/>
                <a:ext cx="71" cy="69"/>
              </a:xfrm>
              <a:custGeom>
                <a:gdLst>
                  <a:gd name="T0" fmla="*/ 63 w 63"/>
                  <a:gd name="T1" fmla="*/ 32 h 61"/>
                  <a:gd name="T2" fmla="*/ 39 w 63"/>
                  <a:gd name="T3" fmla="*/ 0 h 61"/>
                  <a:gd name="T4" fmla="*/ 0 w 63"/>
                  <a:gd name="T5" fmla="*/ 33 h 61"/>
                  <a:gd name="T6" fmla="*/ 29 w 63"/>
                  <a:gd name="T7" fmla="*/ 61 h 61"/>
                  <a:gd name="T8" fmla="*/ 63 w 63"/>
                  <a:gd name="T9" fmla="*/ 32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63" y="32"/>
                    </a:moveTo>
                    <a:cubicBezTo>
                      <a:pt x="39" y="0"/>
                      <a:pt x="39" y="0"/>
                      <a:pt x="39" y="0"/>
                    </a:cubicBezTo>
                    <a:cubicBezTo>
                      <a:pt x="25" y="10"/>
                      <a:pt x="12" y="21"/>
                      <a:pt x="0" y="33"/>
                    </a:cubicBezTo>
                    <a:cubicBezTo>
                      <a:pt x="29" y="61"/>
                      <a:pt x="29" y="61"/>
                      <a:pt x="29" y="61"/>
                    </a:cubicBezTo>
                    <a:cubicBezTo>
                      <a:pt x="40" y="51"/>
                      <a:pt x="51" y="41"/>
                      <a:pt x="63" y="3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" name="Freeform 14"/>
              <p:cNvSpPr/>
              <p:nvPr/>
            </p:nvSpPr>
            <p:spPr bwMode="auto">
              <a:xfrm>
                <a:off x="1341" y="2204"/>
                <a:ext cx="70" cy="70"/>
              </a:xfrm>
              <a:custGeom>
                <a:gdLst>
                  <a:gd name="T0" fmla="*/ 29 w 62"/>
                  <a:gd name="T1" fmla="*/ 62 h 62"/>
                  <a:gd name="T2" fmla="*/ 62 w 62"/>
                  <a:gd name="T3" fmla="*/ 38 h 62"/>
                  <a:gd name="T4" fmla="*/ 29 w 62"/>
                  <a:gd name="T5" fmla="*/ 0 h 62"/>
                  <a:gd name="T6" fmla="*/ 0 w 62"/>
                  <a:gd name="T7" fmla="*/ 28 h 62"/>
                  <a:gd name="T8" fmla="*/ 29 w 62"/>
                  <a:gd name="T9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2">
                    <a:moveTo>
                      <a:pt x="29" y="62"/>
                    </a:moveTo>
                    <a:cubicBezTo>
                      <a:pt x="62" y="38"/>
                      <a:pt x="62" y="38"/>
                      <a:pt x="62" y="38"/>
                    </a:cubicBezTo>
                    <a:cubicBezTo>
                      <a:pt x="52" y="25"/>
                      <a:pt x="41" y="12"/>
                      <a:pt x="29" y="0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11" y="39"/>
                      <a:pt x="20" y="50"/>
                      <a:pt x="29" y="6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" name="Freeform 15"/>
              <p:cNvSpPr/>
              <p:nvPr/>
            </p:nvSpPr>
            <p:spPr bwMode="auto">
              <a:xfrm>
                <a:off x="1382" y="2257"/>
                <a:ext cx="66" cy="70"/>
              </a:xfrm>
              <a:custGeom>
                <a:gdLst>
                  <a:gd name="T0" fmla="*/ 23 w 59"/>
                  <a:gd name="T1" fmla="*/ 62 h 62"/>
                  <a:gd name="T2" fmla="*/ 59 w 59"/>
                  <a:gd name="T3" fmla="*/ 44 h 62"/>
                  <a:gd name="T4" fmla="*/ 32 w 59"/>
                  <a:gd name="T5" fmla="*/ 0 h 62"/>
                  <a:gd name="T6" fmla="*/ 0 w 59"/>
                  <a:gd name="T7" fmla="*/ 24 h 62"/>
                  <a:gd name="T8" fmla="*/ 23 w 59"/>
                  <a:gd name="T9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" h="62">
                    <a:moveTo>
                      <a:pt x="23" y="62"/>
                    </a:moveTo>
                    <a:cubicBezTo>
                      <a:pt x="59" y="44"/>
                      <a:pt x="59" y="44"/>
                      <a:pt x="59" y="44"/>
                    </a:cubicBezTo>
                    <a:cubicBezTo>
                      <a:pt x="51" y="28"/>
                      <a:pt x="42" y="14"/>
                      <a:pt x="32" y="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8" y="36"/>
                      <a:pt x="16" y="49"/>
                      <a:pt x="23" y="6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" name="Freeform 16"/>
              <p:cNvSpPr/>
              <p:nvPr/>
            </p:nvSpPr>
            <p:spPr bwMode="auto">
              <a:xfrm>
                <a:off x="1413" y="2317"/>
                <a:ext cx="63" cy="67"/>
              </a:xfrm>
              <a:custGeom>
                <a:gdLst>
                  <a:gd name="T0" fmla="*/ 17 w 56"/>
                  <a:gd name="T1" fmla="*/ 60 h 60"/>
                  <a:gd name="T2" fmla="*/ 56 w 56"/>
                  <a:gd name="T3" fmla="*/ 47 h 60"/>
                  <a:gd name="T4" fmla="*/ 36 w 56"/>
                  <a:gd name="T5" fmla="*/ 0 h 60"/>
                  <a:gd name="T6" fmla="*/ 0 w 56"/>
                  <a:gd name="T7" fmla="*/ 19 h 60"/>
                  <a:gd name="T8" fmla="*/ 17 w 56"/>
                  <a:gd name="T9" fmla="*/ 6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60">
                    <a:moveTo>
                      <a:pt x="17" y="60"/>
                    </a:moveTo>
                    <a:cubicBezTo>
                      <a:pt x="56" y="47"/>
                      <a:pt x="56" y="47"/>
                      <a:pt x="56" y="47"/>
                    </a:cubicBezTo>
                    <a:cubicBezTo>
                      <a:pt x="50" y="31"/>
                      <a:pt x="44" y="16"/>
                      <a:pt x="36" y="0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7" y="32"/>
                      <a:pt x="12" y="46"/>
                      <a:pt x="17" y="6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" name="Freeform 17"/>
              <p:cNvSpPr/>
              <p:nvPr/>
            </p:nvSpPr>
            <p:spPr bwMode="auto">
              <a:xfrm>
                <a:off x="1437" y="2382"/>
                <a:ext cx="56" cy="63"/>
              </a:xfrm>
              <a:custGeom>
                <a:gdLst>
                  <a:gd name="T0" fmla="*/ 10 w 50"/>
                  <a:gd name="T1" fmla="*/ 56 h 56"/>
                  <a:gd name="T2" fmla="*/ 50 w 50"/>
                  <a:gd name="T3" fmla="*/ 49 h 56"/>
                  <a:gd name="T4" fmla="*/ 38 w 50"/>
                  <a:gd name="T5" fmla="*/ 0 h 56"/>
                  <a:gd name="T6" fmla="*/ 0 w 50"/>
                  <a:gd name="T7" fmla="*/ 12 h 56"/>
                  <a:gd name="T8" fmla="*/ 10 w 50"/>
                  <a:gd name="T9" fmla="*/ 56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56">
                    <a:moveTo>
                      <a:pt x="10" y="56"/>
                    </a:moveTo>
                    <a:cubicBezTo>
                      <a:pt x="50" y="49"/>
                      <a:pt x="50" y="49"/>
                      <a:pt x="50" y="49"/>
                    </a:cubicBezTo>
                    <a:cubicBezTo>
                      <a:pt x="47" y="32"/>
                      <a:pt x="43" y="16"/>
                      <a:pt x="38" y="0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4" y="26"/>
                      <a:pt x="7" y="41"/>
                      <a:pt x="10" y="5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" name="Freeform 18"/>
              <p:cNvSpPr/>
              <p:nvPr/>
            </p:nvSpPr>
            <p:spPr bwMode="auto">
              <a:xfrm>
                <a:off x="1295" y="2158"/>
                <a:ext cx="70" cy="69"/>
              </a:xfrm>
              <a:custGeom>
                <a:gdLst>
                  <a:gd name="T0" fmla="*/ 33 w 62"/>
                  <a:gd name="T1" fmla="*/ 61 h 61"/>
                  <a:gd name="T2" fmla="*/ 62 w 62"/>
                  <a:gd name="T3" fmla="*/ 33 h 61"/>
                  <a:gd name="T4" fmla="*/ 23 w 62"/>
                  <a:gd name="T5" fmla="*/ 0 h 61"/>
                  <a:gd name="T6" fmla="*/ 0 w 62"/>
                  <a:gd name="T7" fmla="*/ 32 h 61"/>
                  <a:gd name="T8" fmla="*/ 33 w 62"/>
                  <a:gd name="T9" fmla="*/ 61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33" y="61"/>
                    </a:moveTo>
                    <a:cubicBezTo>
                      <a:pt x="62" y="33"/>
                      <a:pt x="62" y="33"/>
                      <a:pt x="62" y="33"/>
                    </a:cubicBezTo>
                    <a:cubicBezTo>
                      <a:pt x="50" y="21"/>
                      <a:pt x="37" y="10"/>
                      <a:pt x="23" y="0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12" y="41"/>
                      <a:pt x="23" y="51"/>
                      <a:pt x="33" y="6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" name="Freeform 19"/>
              <p:cNvSpPr/>
              <p:nvPr/>
            </p:nvSpPr>
            <p:spPr bwMode="auto">
              <a:xfrm>
                <a:off x="1242" y="2121"/>
                <a:ext cx="69" cy="66"/>
              </a:xfrm>
              <a:custGeom>
                <a:gdLst>
                  <a:gd name="T0" fmla="*/ 38 w 61"/>
                  <a:gd name="T1" fmla="*/ 59 h 59"/>
                  <a:gd name="T2" fmla="*/ 61 w 61"/>
                  <a:gd name="T3" fmla="*/ 26 h 59"/>
                  <a:gd name="T4" fmla="*/ 18 w 61"/>
                  <a:gd name="T5" fmla="*/ 0 h 59"/>
                  <a:gd name="T6" fmla="*/ 0 w 61"/>
                  <a:gd name="T7" fmla="*/ 36 h 59"/>
                  <a:gd name="T8" fmla="*/ 38 w 61"/>
                  <a:gd name="T9" fmla="*/ 59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59">
                    <a:moveTo>
                      <a:pt x="38" y="59"/>
                    </a:moveTo>
                    <a:cubicBezTo>
                      <a:pt x="61" y="26"/>
                      <a:pt x="61" y="26"/>
                      <a:pt x="61" y="26"/>
                    </a:cubicBezTo>
                    <a:cubicBezTo>
                      <a:pt x="48" y="16"/>
                      <a:pt x="33" y="8"/>
                      <a:pt x="18" y="0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13" y="43"/>
                      <a:pt x="26" y="50"/>
                      <a:pt x="38" y="5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" name="Freeform 20"/>
              <p:cNvSpPr/>
              <p:nvPr/>
            </p:nvSpPr>
            <p:spPr bwMode="auto">
              <a:xfrm>
                <a:off x="992" y="2069"/>
                <a:ext cx="58" cy="50"/>
              </a:xfrm>
              <a:custGeom>
                <a:gdLst>
                  <a:gd name="T0" fmla="*/ 6 w 51"/>
                  <a:gd name="T1" fmla="*/ 44 h 44"/>
                  <a:gd name="T2" fmla="*/ 51 w 51"/>
                  <a:gd name="T3" fmla="*/ 41 h 44"/>
                  <a:gd name="T4" fmla="*/ 51 w 51"/>
                  <a:gd name="T5" fmla="*/ 0 h 44"/>
                  <a:gd name="T6" fmla="*/ 0 w 51"/>
                  <a:gd name="T7" fmla="*/ 4 h 44"/>
                  <a:gd name="T8" fmla="*/ 6 w 51"/>
                  <a:gd name="T9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44">
                    <a:moveTo>
                      <a:pt x="6" y="44"/>
                    </a:moveTo>
                    <a:cubicBezTo>
                      <a:pt x="21" y="42"/>
                      <a:pt x="36" y="41"/>
                      <a:pt x="51" y="41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33" y="0"/>
                      <a:pt x="17" y="2"/>
                      <a:pt x="0" y="4"/>
                    </a:cubicBezTo>
                    <a:lnTo>
                      <a:pt x="6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" name="Freeform 21"/>
              <p:cNvSpPr/>
              <p:nvPr/>
            </p:nvSpPr>
            <p:spPr bwMode="auto">
              <a:xfrm>
                <a:off x="1062" y="2069"/>
                <a:ext cx="56" cy="50"/>
              </a:xfrm>
              <a:custGeom>
                <a:gdLst>
                  <a:gd name="T0" fmla="*/ 0 w 50"/>
                  <a:gd name="T1" fmla="*/ 41 h 44"/>
                  <a:gd name="T2" fmla="*/ 44 w 50"/>
                  <a:gd name="T3" fmla="*/ 44 h 44"/>
                  <a:gd name="T4" fmla="*/ 50 w 50"/>
                  <a:gd name="T5" fmla="*/ 4 h 44"/>
                  <a:gd name="T6" fmla="*/ 0 w 50"/>
                  <a:gd name="T7" fmla="*/ 0 h 44"/>
                  <a:gd name="T8" fmla="*/ 0 w 50"/>
                  <a:gd name="T9" fmla="*/ 41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44">
                    <a:moveTo>
                      <a:pt x="0" y="41"/>
                    </a:moveTo>
                    <a:cubicBezTo>
                      <a:pt x="15" y="41"/>
                      <a:pt x="30" y="42"/>
                      <a:pt x="44" y="44"/>
                    </a:cubicBezTo>
                    <a:cubicBezTo>
                      <a:pt x="50" y="4"/>
                      <a:pt x="50" y="4"/>
                      <a:pt x="50" y="4"/>
                    </a:cubicBezTo>
                    <a:cubicBezTo>
                      <a:pt x="34" y="2"/>
                      <a:pt x="17" y="0"/>
                      <a:pt x="0" y="0"/>
                    </a:cubicBezTo>
                    <a:lnTo>
                      <a:pt x="0" y="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9" name="Freeform 22"/>
              <p:cNvSpPr/>
              <p:nvPr/>
            </p:nvSpPr>
            <p:spPr bwMode="auto">
              <a:xfrm>
                <a:off x="1124" y="2076"/>
                <a:ext cx="63" cy="56"/>
              </a:xfrm>
              <a:custGeom>
                <a:gdLst>
                  <a:gd name="T0" fmla="*/ 56 w 56"/>
                  <a:gd name="T1" fmla="*/ 12 h 50"/>
                  <a:gd name="T2" fmla="*/ 6 w 56"/>
                  <a:gd name="T3" fmla="*/ 0 h 50"/>
                  <a:gd name="T4" fmla="*/ 0 w 56"/>
                  <a:gd name="T5" fmla="*/ 40 h 50"/>
                  <a:gd name="T6" fmla="*/ 43 w 56"/>
                  <a:gd name="T7" fmla="*/ 50 h 50"/>
                  <a:gd name="T8" fmla="*/ 56 w 56"/>
                  <a:gd name="T9" fmla="*/ 12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50">
                    <a:moveTo>
                      <a:pt x="56" y="12"/>
                    </a:moveTo>
                    <a:cubicBezTo>
                      <a:pt x="40" y="7"/>
                      <a:pt x="23" y="3"/>
                      <a:pt x="6" y="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15" y="42"/>
                      <a:pt x="29" y="46"/>
                      <a:pt x="43" y="50"/>
                    </a:cubicBezTo>
                    <a:lnTo>
                      <a:pt x="56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0" name="Freeform 23"/>
              <p:cNvSpPr/>
              <p:nvPr/>
            </p:nvSpPr>
            <p:spPr bwMode="auto">
              <a:xfrm>
                <a:off x="1185" y="2093"/>
                <a:ext cx="66" cy="63"/>
              </a:xfrm>
              <a:custGeom>
                <a:gdLst>
                  <a:gd name="T0" fmla="*/ 41 w 59"/>
                  <a:gd name="T1" fmla="*/ 56 h 56"/>
                  <a:gd name="T2" fmla="*/ 59 w 59"/>
                  <a:gd name="T3" fmla="*/ 20 h 56"/>
                  <a:gd name="T4" fmla="*/ 12 w 59"/>
                  <a:gd name="T5" fmla="*/ 0 h 56"/>
                  <a:gd name="T6" fmla="*/ 0 w 59"/>
                  <a:gd name="T7" fmla="*/ 39 h 56"/>
                  <a:gd name="T8" fmla="*/ 41 w 59"/>
                  <a:gd name="T9" fmla="*/ 56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" h="56">
                    <a:moveTo>
                      <a:pt x="41" y="56"/>
                    </a:moveTo>
                    <a:cubicBezTo>
                      <a:pt x="59" y="20"/>
                      <a:pt x="59" y="20"/>
                      <a:pt x="59" y="20"/>
                    </a:cubicBezTo>
                    <a:cubicBezTo>
                      <a:pt x="44" y="12"/>
                      <a:pt x="28" y="6"/>
                      <a:pt x="12" y="0"/>
                    </a:cubicBezTo>
                    <a:cubicBezTo>
                      <a:pt x="0" y="39"/>
                      <a:pt x="0" y="39"/>
                      <a:pt x="0" y="39"/>
                    </a:cubicBezTo>
                    <a:cubicBezTo>
                      <a:pt x="14" y="43"/>
                      <a:pt x="28" y="49"/>
                      <a:pt x="41" y="5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1" name="Freeform 24"/>
              <p:cNvSpPr/>
              <p:nvPr/>
            </p:nvSpPr>
            <p:spPr bwMode="auto">
              <a:xfrm>
                <a:off x="860" y="2870"/>
                <a:ext cx="67" cy="63"/>
              </a:xfrm>
              <a:custGeom>
                <a:gdLst>
                  <a:gd name="T0" fmla="*/ 19 w 60"/>
                  <a:gd name="T1" fmla="*/ 0 h 56"/>
                  <a:gd name="T2" fmla="*/ 0 w 60"/>
                  <a:gd name="T3" fmla="*/ 36 h 56"/>
                  <a:gd name="T4" fmla="*/ 47 w 60"/>
                  <a:gd name="T5" fmla="*/ 56 h 56"/>
                  <a:gd name="T6" fmla="*/ 60 w 60"/>
                  <a:gd name="T7" fmla="*/ 17 h 56"/>
                  <a:gd name="T8" fmla="*/ 19 w 60"/>
                  <a:gd name="T9" fmla="*/ 0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56">
                    <a:moveTo>
                      <a:pt x="19" y="0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15" y="44"/>
                      <a:pt x="31" y="50"/>
                      <a:pt x="47" y="56"/>
                    </a:cubicBezTo>
                    <a:cubicBezTo>
                      <a:pt x="60" y="17"/>
                      <a:pt x="60" y="17"/>
                      <a:pt x="60" y="17"/>
                    </a:cubicBezTo>
                    <a:cubicBezTo>
                      <a:pt x="45" y="12"/>
                      <a:pt x="32" y="7"/>
                      <a:pt x="1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2" name="Freeform 25"/>
              <p:cNvSpPr/>
              <p:nvPr/>
            </p:nvSpPr>
            <p:spPr bwMode="auto">
              <a:xfrm>
                <a:off x="1295" y="2799"/>
                <a:ext cx="70" cy="69"/>
              </a:xfrm>
              <a:custGeom>
                <a:gdLst>
                  <a:gd name="T0" fmla="*/ 0 w 62"/>
                  <a:gd name="T1" fmla="*/ 29 h 61"/>
                  <a:gd name="T2" fmla="*/ 23 w 62"/>
                  <a:gd name="T3" fmla="*/ 61 h 61"/>
                  <a:gd name="T4" fmla="*/ 62 w 62"/>
                  <a:gd name="T5" fmla="*/ 28 h 61"/>
                  <a:gd name="T6" fmla="*/ 33 w 62"/>
                  <a:gd name="T7" fmla="*/ 0 h 61"/>
                  <a:gd name="T8" fmla="*/ 0 w 62"/>
                  <a:gd name="T9" fmla="*/ 29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0" y="29"/>
                    </a:moveTo>
                    <a:cubicBezTo>
                      <a:pt x="23" y="61"/>
                      <a:pt x="23" y="61"/>
                      <a:pt x="23" y="61"/>
                    </a:cubicBezTo>
                    <a:cubicBezTo>
                      <a:pt x="37" y="51"/>
                      <a:pt x="50" y="40"/>
                      <a:pt x="62" y="28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23" y="10"/>
                      <a:pt x="12" y="20"/>
                      <a:pt x="0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3" name="Freeform 26"/>
              <p:cNvSpPr/>
              <p:nvPr/>
            </p:nvSpPr>
            <p:spPr bwMode="auto">
              <a:xfrm>
                <a:off x="1242" y="2839"/>
                <a:ext cx="69" cy="66"/>
              </a:xfrm>
              <a:custGeom>
                <a:gdLst>
                  <a:gd name="T0" fmla="*/ 0 w 61"/>
                  <a:gd name="T1" fmla="*/ 23 h 59"/>
                  <a:gd name="T2" fmla="*/ 18 w 61"/>
                  <a:gd name="T3" fmla="*/ 59 h 59"/>
                  <a:gd name="T4" fmla="*/ 61 w 61"/>
                  <a:gd name="T5" fmla="*/ 33 h 59"/>
                  <a:gd name="T6" fmla="*/ 38 w 61"/>
                  <a:gd name="T7" fmla="*/ 0 h 59"/>
                  <a:gd name="T8" fmla="*/ 0 w 61"/>
                  <a:gd name="T9" fmla="*/ 23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59">
                    <a:moveTo>
                      <a:pt x="0" y="23"/>
                    </a:moveTo>
                    <a:cubicBezTo>
                      <a:pt x="18" y="59"/>
                      <a:pt x="18" y="59"/>
                      <a:pt x="18" y="59"/>
                    </a:cubicBezTo>
                    <a:cubicBezTo>
                      <a:pt x="33" y="51"/>
                      <a:pt x="48" y="43"/>
                      <a:pt x="61" y="33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26" y="9"/>
                      <a:pt x="13" y="16"/>
                      <a:pt x="0" y="2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4" name="Freeform 27"/>
              <p:cNvSpPr/>
              <p:nvPr/>
            </p:nvSpPr>
            <p:spPr bwMode="auto">
              <a:xfrm>
                <a:off x="1185" y="2870"/>
                <a:ext cx="66" cy="63"/>
              </a:xfrm>
              <a:custGeom>
                <a:gdLst>
                  <a:gd name="T0" fmla="*/ 0 w 59"/>
                  <a:gd name="T1" fmla="*/ 17 h 56"/>
                  <a:gd name="T2" fmla="*/ 12 w 59"/>
                  <a:gd name="T3" fmla="*/ 56 h 56"/>
                  <a:gd name="T4" fmla="*/ 59 w 59"/>
                  <a:gd name="T5" fmla="*/ 36 h 56"/>
                  <a:gd name="T6" fmla="*/ 41 w 59"/>
                  <a:gd name="T7" fmla="*/ 0 h 56"/>
                  <a:gd name="T8" fmla="*/ 0 w 59"/>
                  <a:gd name="T9" fmla="*/ 17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" h="56">
                    <a:moveTo>
                      <a:pt x="0" y="17"/>
                    </a:moveTo>
                    <a:cubicBezTo>
                      <a:pt x="12" y="56"/>
                      <a:pt x="12" y="56"/>
                      <a:pt x="12" y="56"/>
                    </a:cubicBezTo>
                    <a:cubicBezTo>
                      <a:pt x="28" y="50"/>
                      <a:pt x="44" y="44"/>
                      <a:pt x="59" y="36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28" y="7"/>
                      <a:pt x="14" y="12"/>
                      <a:pt x="0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5" name="Freeform 28"/>
              <p:cNvSpPr/>
              <p:nvPr/>
            </p:nvSpPr>
            <p:spPr bwMode="auto">
              <a:xfrm>
                <a:off x="1450" y="2449"/>
                <a:ext cx="49" cy="58"/>
              </a:xfrm>
              <a:custGeom>
                <a:gdLst>
                  <a:gd name="T0" fmla="*/ 3 w 43"/>
                  <a:gd name="T1" fmla="*/ 51 h 51"/>
                  <a:gd name="T2" fmla="*/ 43 w 43"/>
                  <a:gd name="T3" fmla="*/ 51 h 51"/>
                  <a:gd name="T4" fmla="*/ 40 w 43"/>
                  <a:gd name="T5" fmla="*/ 0 h 51"/>
                  <a:gd name="T6" fmla="*/ 0 w 43"/>
                  <a:gd name="T7" fmla="*/ 7 h 51"/>
                  <a:gd name="T8" fmla="*/ 3 w 43"/>
                  <a:gd name="T9" fmla="*/ 51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51">
                    <a:moveTo>
                      <a:pt x="3" y="51"/>
                    </a:moveTo>
                    <a:cubicBezTo>
                      <a:pt x="43" y="51"/>
                      <a:pt x="43" y="51"/>
                      <a:pt x="43" y="51"/>
                    </a:cubicBezTo>
                    <a:cubicBezTo>
                      <a:pt x="43" y="34"/>
                      <a:pt x="42" y="17"/>
                      <a:pt x="40" y="0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21"/>
                      <a:pt x="3" y="36"/>
                      <a:pt x="3" y="5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6" name="Freeform 29"/>
              <p:cNvSpPr/>
              <p:nvPr/>
            </p:nvSpPr>
            <p:spPr bwMode="auto">
              <a:xfrm>
                <a:off x="746" y="2799"/>
                <a:ext cx="71" cy="69"/>
              </a:xfrm>
              <a:custGeom>
                <a:gdLst>
                  <a:gd name="T0" fmla="*/ 29 w 63"/>
                  <a:gd name="T1" fmla="*/ 0 h 61"/>
                  <a:gd name="T2" fmla="*/ 0 w 63"/>
                  <a:gd name="T3" fmla="*/ 28 h 61"/>
                  <a:gd name="T4" fmla="*/ 39 w 63"/>
                  <a:gd name="T5" fmla="*/ 61 h 61"/>
                  <a:gd name="T6" fmla="*/ 63 w 63"/>
                  <a:gd name="T7" fmla="*/ 29 h 61"/>
                  <a:gd name="T8" fmla="*/ 29 w 63"/>
                  <a:gd name="T9" fmla="*/ 0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29" y="0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12" y="40"/>
                      <a:pt x="25" y="51"/>
                      <a:pt x="39" y="61"/>
                    </a:cubicBezTo>
                    <a:cubicBezTo>
                      <a:pt x="63" y="29"/>
                      <a:pt x="63" y="29"/>
                      <a:pt x="63" y="29"/>
                    </a:cubicBezTo>
                    <a:cubicBezTo>
                      <a:pt x="51" y="20"/>
                      <a:pt x="40" y="10"/>
                      <a:pt x="2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7" name="Freeform 30"/>
              <p:cNvSpPr/>
              <p:nvPr/>
            </p:nvSpPr>
            <p:spPr bwMode="auto">
              <a:xfrm>
                <a:off x="1124" y="2894"/>
                <a:ext cx="63" cy="56"/>
              </a:xfrm>
              <a:custGeom>
                <a:gdLst>
                  <a:gd name="T0" fmla="*/ 0 w 56"/>
                  <a:gd name="T1" fmla="*/ 10 h 50"/>
                  <a:gd name="T2" fmla="*/ 6 w 56"/>
                  <a:gd name="T3" fmla="*/ 50 h 50"/>
                  <a:gd name="T4" fmla="*/ 56 w 56"/>
                  <a:gd name="T5" fmla="*/ 38 h 50"/>
                  <a:gd name="T6" fmla="*/ 43 w 56"/>
                  <a:gd name="T7" fmla="*/ 0 h 50"/>
                  <a:gd name="T8" fmla="*/ 0 w 56"/>
                  <a:gd name="T9" fmla="*/ 10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50">
                    <a:moveTo>
                      <a:pt x="0" y="10"/>
                    </a:moveTo>
                    <a:cubicBezTo>
                      <a:pt x="6" y="50"/>
                      <a:pt x="6" y="50"/>
                      <a:pt x="6" y="50"/>
                    </a:cubicBezTo>
                    <a:cubicBezTo>
                      <a:pt x="23" y="47"/>
                      <a:pt x="40" y="43"/>
                      <a:pt x="56" y="38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29" y="4"/>
                      <a:pt x="15" y="8"/>
                      <a:pt x="0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8" name="Freeform 31"/>
              <p:cNvSpPr/>
              <p:nvPr/>
            </p:nvSpPr>
            <p:spPr bwMode="auto">
              <a:xfrm>
                <a:off x="800" y="2839"/>
                <a:ext cx="70" cy="66"/>
              </a:xfrm>
              <a:custGeom>
                <a:gdLst>
                  <a:gd name="T0" fmla="*/ 24 w 62"/>
                  <a:gd name="T1" fmla="*/ 0 h 59"/>
                  <a:gd name="T2" fmla="*/ 0 w 62"/>
                  <a:gd name="T3" fmla="*/ 33 h 59"/>
                  <a:gd name="T4" fmla="*/ 43 w 62"/>
                  <a:gd name="T5" fmla="*/ 59 h 59"/>
                  <a:gd name="T6" fmla="*/ 62 w 62"/>
                  <a:gd name="T7" fmla="*/ 23 h 59"/>
                  <a:gd name="T8" fmla="*/ 24 w 62"/>
                  <a:gd name="T9" fmla="*/ 0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59">
                    <a:moveTo>
                      <a:pt x="24" y="0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14" y="43"/>
                      <a:pt x="28" y="51"/>
                      <a:pt x="43" y="59"/>
                    </a:cubicBezTo>
                    <a:cubicBezTo>
                      <a:pt x="62" y="23"/>
                      <a:pt x="62" y="23"/>
                      <a:pt x="62" y="23"/>
                    </a:cubicBezTo>
                    <a:cubicBezTo>
                      <a:pt x="48" y="16"/>
                      <a:pt x="36" y="9"/>
                      <a:pt x="2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39" name="Freeform 32"/>
              <p:cNvSpPr/>
              <p:nvPr/>
            </p:nvSpPr>
            <p:spPr bwMode="auto">
              <a:xfrm>
                <a:off x="992" y="2907"/>
                <a:ext cx="58" cy="50"/>
              </a:xfrm>
              <a:custGeom>
                <a:gdLst>
                  <a:gd name="T0" fmla="*/ 0 w 51"/>
                  <a:gd name="T1" fmla="*/ 40 h 44"/>
                  <a:gd name="T2" fmla="*/ 51 w 51"/>
                  <a:gd name="T3" fmla="*/ 44 h 44"/>
                  <a:gd name="T4" fmla="*/ 51 w 51"/>
                  <a:gd name="T5" fmla="*/ 3 h 44"/>
                  <a:gd name="T6" fmla="*/ 6 w 51"/>
                  <a:gd name="T7" fmla="*/ 0 h 44"/>
                  <a:gd name="T8" fmla="*/ 0 w 51"/>
                  <a:gd name="T9" fmla="*/ 4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44">
                    <a:moveTo>
                      <a:pt x="0" y="40"/>
                    </a:moveTo>
                    <a:cubicBezTo>
                      <a:pt x="17" y="42"/>
                      <a:pt x="33" y="44"/>
                      <a:pt x="51" y="44"/>
                    </a:cubicBezTo>
                    <a:cubicBezTo>
                      <a:pt x="51" y="3"/>
                      <a:pt x="51" y="3"/>
                      <a:pt x="51" y="3"/>
                    </a:cubicBezTo>
                    <a:cubicBezTo>
                      <a:pt x="36" y="3"/>
                      <a:pt x="21" y="2"/>
                      <a:pt x="6" y="0"/>
                    </a:cubicBezTo>
                    <a:lnTo>
                      <a:pt x="0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0" name="Freeform 33"/>
              <p:cNvSpPr/>
              <p:nvPr/>
            </p:nvSpPr>
            <p:spPr bwMode="auto">
              <a:xfrm>
                <a:off x="1062" y="2907"/>
                <a:ext cx="56" cy="50"/>
              </a:xfrm>
              <a:custGeom>
                <a:gdLst>
                  <a:gd name="T0" fmla="*/ 0 w 50"/>
                  <a:gd name="T1" fmla="*/ 3 h 44"/>
                  <a:gd name="T2" fmla="*/ 0 w 50"/>
                  <a:gd name="T3" fmla="*/ 44 h 44"/>
                  <a:gd name="T4" fmla="*/ 50 w 50"/>
                  <a:gd name="T5" fmla="*/ 40 h 44"/>
                  <a:gd name="T6" fmla="*/ 44 w 50"/>
                  <a:gd name="T7" fmla="*/ 0 h 44"/>
                  <a:gd name="T8" fmla="*/ 0 w 50"/>
                  <a:gd name="T9" fmla="*/ 3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44">
                    <a:moveTo>
                      <a:pt x="0" y="3"/>
                    </a:moveTo>
                    <a:cubicBezTo>
                      <a:pt x="0" y="44"/>
                      <a:pt x="0" y="44"/>
                      <a:pt x="0" y="44"/>
                    </a:cubicBezTo>
                    <a:cubicBezTo>
                      <a:pt x="17" y="44"/>
                      <a:pt x="34" y="42"/>
                      <a:pt x="50" y="4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30" y="2"/>
                      <a:pt x="15" y="3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1" name="Freeform 34"/>
              <p:cNvSpPr/>
              <p:nvPr/>
            </p:nvSpPr>
            <p:spPr bwMode="auto">
              <a:xfrm>
                <a:off x="925" y="2894"/>
                <a:ext cx="62" cy="56"/>
              </a:xfrm>
              <a:custGeom>
                <a:gdLst>
                  <a:gd name="T0" fmla="*/ 0 w 55"/>
                  <a:gd name="T1" fmla="*/ 38 h 50"/>
                  <a:gd name="T2" fmla="*/ 49 w 55"/>
                  <a:gd name="T3" fmla="*/ 50 h 50"/>
                  <a:gd name="T4" fmla="*/ 55 w 55"/>
                  <a:gd name="T5" fmla="*/ 10 h 50"/>
                  <a:gd name="T6" fmla="*/ 12 w 55"/>
                  <a:gd name="T7" fmla="*/ 0 h 50"/>
                  <a:gd name="T8" fmla="*/ 0 w 55"/>
                  <a:gd name="T9" fmla="*/ 38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50">
                    <a:moveTo>
                      <a:pt x="0" y="38"/>
                    </a:moveTo>
                    <a:cubicBezTo>
                      <a:pt x="16" y="43"/>
                      <a:pt x="32" y="47"/>
                      <a:pt x="49" y="50"/>
                    </a:cubicBezTo>
                    <a:cubicBezTo>
                      <a:pt x="55" y="10"/>
                      <a:pt x="55" y="10"/>
                      <a:pt x="55" y="10"/>
                    </a:cubicBezTo>
                    <a:cubicBezTo>
                      <a:pt x="41" y="8"/>
                      <a:pt x="26" y="4"/>
                      <a:pt x="12" y="0"/>
                    </a:cubicBezTo>
                    <a:lnTo>
                      <a:pt x="0" y="3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2" name="Freeform 35"/>
              <p:cNvSpPr/>
              <p:nvPr/>
            </p:nvSpPr>
            <p:spPr bwMode="auto">
              <a:xfrm>
                <a:off x="747" y="2242"/>
                <a:ext cx="8" cy="8"/>
              </a:xfrm>
              <a:custGeom>
                <a:gdLst>
                  <a:gd name="T0" fmla="*/ 1 w 7"/>
                  <a:gd name="T1" fmla="*/ 7 h 7"/>
                  <a:gd name="T2" fmla="*/ 6 w 7"/>
                  <a:gd name="T3" fmla="*/ 1 h 7"/>
                  <a:gd name="T4" fmla="*/ 6 w 7"/>
                  <a:gd name="T5" fmla="*/ 0 h 7"/>
                  <a:gd name="T6" fmla="*/ 6 w 7"/>
                  <a:gd name="T7" fmla="*/ 0 h 7"/>
                  <a:gd name="T8" fmla="*/ 0 w 7"/>
                  <a:gd name="T9" fmla="*/ 6 h 7"/>
                  <a:gd name="T10" fmla="*/ 0 w 7"/>
                  <a:gd name="T11" fmla="*/ 7 h 7"/>
                  <a:gd name="T12" fmla="*/ 1 w 7"/>
                  <a:gd name="T13" fmla="*/ 7 h 7"/>
                  <a:gd name="T14" fmla="*/ 1 w 7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1" y="7"/>
                    </a:moveTo>
                    <a:cubicBezTo>
                      <a:pt x="3" y="5"/>
                      <a:pt x="5" y="3"/>
                      <a:pt x="6" y="1"/>
                    </a:cubicBezTo>
                    <a:cubicBezTo>
                      <a:pt x="7" y="1"/>
                      <a:pt x="7" y="1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4"/>
                      <a:pt x="0" y="6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3" name="Freeform 36"/>
              <p:cNvSpPr/>
              <p:nvPr/>
            </p:nvSpPr>
            <p:spPr bwMode="auto">
              <a:xfrm>
                <a:off x="759" y="2230"/>
                <a:ext cx="8" cy="7"/>
              </a:xfrm>
              <a:custGeom>
                <a:gdLst>
                  <a:gd name="T0" fmla="*/ 1 w 7"/>
                  <a:gd name="T1" fmla="*/ 6 h 6"/>
                  <a:gd name="T2" fmla="*/ 6 w 7"/>
                  <a:gd name="T3" fmla="*/ 0 h 6"/>
                  <a:gd name="T4" fmla="*/ 6 w 7"/>
                  <a:gd name="T5" fmla="*/ 0 h 6"/>
                  <a:gd name="T6" fmla="*/ 6 w 7"/>
                  <a:gd name="T7" fmla="*/ 0 h 6"/>
                  <a:gd name="T8" fmla="*/ 0 w 7"/>
                  <a:gd name="T9" fmla="*/ 5 h 6"/>
                  <a:gd name="T10" fmla="*/ 0 w 7"/>
                  <a:gd name="T11" fmla="*/ 6 h 6"/>
                  <a:gd name="T12" fmla="*/ 0 w 7"/>
                  <a:gd name="T13" fmla="*/ 6 h 6"/>
                  <a:gd name="T14" fmla="*/ 1 w 7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1" y="6"/>
                    </a:moveTo>
                    <a:cubicBezTo>
                      <a:pt x="3" y="4"/>
                      <a:pt x="5" y="2"/>
                      <a:pt x="6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3"/>
                      <a:pt x="0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4" name="Freeform 37"/>
              <p:cNvSpPr/>
              <p:nvPr/>
            </p:nvSpPr>
            <p:spPr bwMode="auto">
              <a:xfrm>
                <a:off x="682" y="2347"/>
                <a:ext cx="4" cy="10"/>
              </a:xfrm>
              <a:custGeom>
                <a:gdLst>
                  <a:gd name="T0" fmla="*/ 1 w 4"/>
                  <a:gd name="T1" fmla="*/ 9 h 9"/>
                  <a:gd name="T2" fmla="*/ 4 w 4"/>
                  <a:gd name="T3" fmla="*/ 1 h 9"/>
                  <a:gd name="T4" fmla="*/ 4 w 4"/>
                  <a:gd name="T5" fmla="*/ 1 h 9"/>
                  <a:gd name="T6" fmla="*/ 3 w 4"/>
                  <a:gd name="T7" fmla="*/ 1 h 9"/>
                  <a:gd name="T8" fmla="*/ 0 w 4"/>
                  <a:gd name="T9" fmla="*/ 8 h 9"/>
                  <a:gd name="T10" fmla="*/ 0 w 4"/>
                  <a:gd name="T11" fmla="*/ 9 h 9"/>
                  <a:gd name="T12" fmla="*/ 0 w 4"/>
                  <a:gd name="T13" fmla="*/ 9 h 9"/>
                  <a:gd name="T14" fmla="*/ 1 w 4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9">
                    <a:moveTo>
                      <a:pt x="1" y="9"/>
                    </a:moveTo>
                    <a:cubicBezTo>
                      <a:pt x="2" y="6"/>
                      <a:pt x="3" y="4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3" y="1"/>
                      <a:pt x="3" y="1"/>
                    </a:cubicBezTo>
                    <a:cubicBezTo>
                      <a:pt x="2" y="3"/>
                      <a:pt x="1" y="6"/>
                      <a:pt x="0" y="8"/>
                    </a:cubicBezTo>
                    <a:cubicBezTo>
                      <a:pt x="0" y="8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5" name="Freeform 38"/>
              <p:cNvSpPr/>
              <p:nvPr/>
            </p:nvSpPr>
            <p:spPr bwMode="auto">
              <a:xfrm>
                <a:off x="651" y="2469"/>
                <a:ext cx="3" cy="10"/>
              </a:xfrm>
              <a:custGeom>
                <a:gdLst>
                  <a:gd name="T0" fmla="*/ 1 w 2"/>
                  <a:gd name="T1" fmla="*/ 0 h 9"/>
                  <a:gd name="T2" fmla="*/ 0 w 2"/>
                  <a:gd name="T3" fmla="*/ 8 h 9"/>
                  <a:gd name="T4" fmla="*/ 0 w 2"/>
                  <a:gd name="T5" fmla="*/ 9 h 9"/>
                  <a:gd name="T6" fmla="*/ 0 w 2"/>
                  <a:gd name="T7" fmla="*/ 9 h 9"/>
                  <a:gd name="T8" fmla="*/ 1 w 2"/>
                  <a:gd name="T9" fmla="*/ 8 h 9"/>
                  <a:gd name="T10" fmla="*/ 2 w 2"/>
                  <a:gd name="T11" fmla="*/ 1 h 9"/>
                  <a:gd name="T12" fmla="*/ 1 w 2"/>
                  <a:gd name="T13" fmla="*/ 0 h 9"/>
                  <a:gd name="T14" fmla="*/ 1 w 2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0"/>
                    </a:moveTo>
                    <a:cubicBezTo>
                      <a:pt x="0" y="3"/>
                      <a:pt x="0" y="6"/>
                      <a:pt x="0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8"/>
                    </a:cubicBezTo>
                    <a:cubicBezTo>
                      <a:pt x="1" y="6"/>
                      <a:pt x="1" y="3"/>
                      <a:pt x="2" y="1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6" name="Freeform 39"/>
              <p:cNvSpPr/>
              <p:nvPr/>
            </p:nvSpPr>
            <p:spPr bwMode="auto">
              <a:xfrm>
                <a:off x="669" y="2381"/>
                <a:ext cx="4" cy="10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3 w 3"/>
                  <a:gd name="T5" fmla="*/ 0 h 9"/>
                  <a:gd name="T6" fmla="*/ 2 w 3"/>
                  <a:gd name="T7" fmla="*/ 1 h 9"/>
                  <a:gd name="T8" fmla="*/ 0 w 3"/>
                  <a:gd name="T9" fmla="*/ 8 h 9"/>
                  <a:gd name="T10" fmla="*/ 0 w 3"/>
                  <a:gd name="T11" fmla="*/ 9 h 9"/>
                  <a:gd name="T12" fmla="*/ 0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1" y="6"/>
                      <a:pt x="2" y="3"/>
                      <a:pt x="3" y="1"/>
                    </a:cubicBezTo>
                    <a:cubicBezTo>
                      <a:pt x="3" y="1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1"/>
                    </a:cubicBezTo>
                    <a:cubicBezTo>
                      <a:pt x="1" y="3"/>
                      <a:pt x="0" y="6"/>
                      <a:pt x="0" y="8"/>
                    </a:cubicBezTo>
                    <a:cubicBezTo>
                      <a:pt x="0" y="8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7" name="Freeform 40"/>
              <p:cNvSpPr/>
              <p:nvPr/>
            </p:nvSpPr>
            <p:spPr bwMode="auto">
              <a:xfrm>
                <a:off x="659" y="2416"/>
                <a:ext cx="4" cy="10"/>
              </a:xfrm>
              <a:custGeom>
                <a:gdLst>
                  <a:gd name="T0" fmla="*/ 1 w 3"/>
                  <a:gd name="T1" fmla="*/ 8 h 9"/>
                  <a:gd name="T2" fmla="*/ 3 w 3"/>
                  <a:gd name="T3" fmla="*/ 1 h 9"/>
                  <a:gd name="T4" fmla="*/ 3 w 3"/>
                  <a:gd name="T5" fmla="*/ 0 h 9"/>
                  <a:gd name="T6" fmla="*/ 2 w 3"/>
                  <a:gd name="T7" fmla="*/ 0 h 9"/>
                  <a:gd name="T8" fmla="*/ 0 w 3"/>
                  <a:gd name="T9" fmla="*/ 8 h 9"/>
                  <a:gd name="T10" fmla="*/ 1 w 3"/>
                  <a:gd name="T11" fmla="*/ 9 h 9"/>
                  <a:gd name="T12" fmla="*/ 1 w 3"/>
                  <a:gd name="T13" fmla="*/ 9 h 9"/>
                  <a:gd name="T14" fmla="*/ 1 w 3"/>
                  <a:gd name="T15" fmla="*/ 8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8"/>
                    </a:moveTo>
                    <a:cubicBezTo>
                      <a:pt x="2" y="6"/>
                      <a:pt x="2" y="3"/>
                      <a:pt x="3" y="1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3"/>
                      <a:pt x="1" y="5"/>
                      <a:pt x="0" y="8"/>
                    </a:cubicBezTo>
                    <a:cubicBezTo>
                      <a:pt x="0" y="8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8" name="Freeform 41"/>
              <p:cNvSpPr/>
              <p:nvPr/>
            </p:nvSpPr>
            <p:spPr bwMode="auto">
              <a:xfrm>
                <a:off x="664" y="2398"/>
                <a:ext cx="3" cy="10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3 w 3"/>
                  <a:gd name="T5" fmla="*/ 1 h 9"/>
                  <a:gd name="T6" fmla="*/ 2 w 3"/>
                  <a:gd name="T7" fmla="*/ 1 h 9"/>
                  <a:gd name="T8" fmla="*/ 0 w 3"/>
                  <a:gd name="T9" fmla="*/ 9 h 9"/>
                  <a:gd name="T10" fmla="*/ 0 w 3"/>
                  <a:gd name="T11" fmla="*/ 9 h 9"/>
                  <a:gd name="T12" fmla="*/ 1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2" y="6"/>
                      <a:pt x="2" y="4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0"/>
                      <a:pt x="2" y="1"/>
                      <a:pt x="2" y="1"/>
                    </a:cubicBezTo>
                    <a:cubicBezTo>
                      <a:pt x="1" y="3"/>
                      <a:pt x="1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49" name="Freeform 42"/>
              <p:cNvSpPr/>
              <p:nvPr/>
            </p:nvSpPr>
            <p:spPr bwMode="auto">
              <a:xfrm>
                <a:off x="675" y="2364"/>
                <a:ext cx="5" cy="10"/>
              </a:xfrm>
              <a:custGeom>
                <a:gdLst>
                  <a:gd name="T0" fmla="*/ 1 w 4"/>
                  <a:gd name="T1" fmla="*/ 8 h 9"/>
                  <a:gd name="T2" fmla="*/ 4 w 4"/>
                  <a:gd name="T3" fmla="*/ 1 h 9"/>
                  <a:gd name="T4" fmla="*/ 3 w 4"/>
                  <a:gd name="T5" fmla="*/ 0 h 9"/>
                  <a:gd name="T6" fmla="*/ 3 w 4"/>
                  <a:gd name="T7" fmla="*/ 1 h 9"/>
                  <a:gd name="T8" fmla="*/ 0 w 4"/>
                  <a:gd name="T9" fmla="*/ 8 h 9"/>
                  <a:gd name="T10" fmla="*/ 0 w 4"/>
                  <a:gd name="T11" fmla="*/ 9 h 9"/>
                  <a:gd name="T12" fmla="*/ 0 w 4"/>
                  <a:gd name="T13" fmla="*/ 9 h 9"/>
                  <a:gd name="T14" fmla="*/ 1 w 4"/>
                  <a:gd name="T15" fmla="*/ 8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9">
                    <a:moveTo>
                      <a:pt x="1" y="8"/>
                    </a:moveTo>
                    <a:cubicBezTo>
                      <a:pt x="2" y="6"/>
                      <a:pt x="3" y="3"/>
                      <a:pt x="4" y="1"/>
                    </a:cubicBezTo>
                    <a:cubicBezTo>
                      <a:pt x="4" y="1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2" y="3"/>
                      <a:pt x="1" y="6"/>
                      <a:pt x="0" y="8"/>
                    </a:cubicBezTo>
                    <a:cubicBezTo>
                      <a:pt x="0" y="8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0" name="Freeform 43"/>
              <p:cNvSpPr/>
              <p:nvPr/>
            </p:nvSpPr>
            <p:spPr bwMode="auto">
              <a:xfrm>
                <a:off x="689" y="2331"/>
                <a:ext cx="5" cy="9"/>
              </a:xfrm>
              <a:custGeom>
                <a:gdLst>
                  <a:gd name="T0" fmla="*/ 1 w 5"/>
                  <a:gd name="T1" fmla="*/ 8 h 8"/>
                  <a:gd name="T2" fmla="*/ 5 w 5"/>
                  <a:gd name="T3" fmla="*/ 1 h 8"/>
                  <a:gd name="T4" fmla="*/ 4 w 5"/>
                  <a:gd name="T5" fmla="*/ 0 h 8"/>
                  <a:gd name="T6" fmla="*/ 4 w 5"/>
                  <a:gd name="T7" fmla="*/ 0 h 8"/>
                  <a:gd name="T8" fmla="*/ 0 w 5"/>
                  <a:gd name="T9" fmla="*/ 8 h 8"/>
                  <a:gd name="T10" fmla="*/ 0 w 5"/>
                  <a:gd name="T11" fmla="*/ 8 h 8"/>
                  <a:gd name="T12" fmla="*/ 1 w 5"/>
                  <a:gd name="T13" fmla="*/ 8 h 8"/>
                  <a:gd name="T14" fmla="*/ 1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1" y="8"/>
                    </a:moveTo>
                    <a:cubicBezTo>
                      <a:pt x="2" y="6"/>
                      <a:pt x="3" y="3"/>
                      <a:pt x="5" y="1"/>
                    </a:cubicBezTo>
                    <a:cubicBezTo>
                      <a:pt x="5" y="1"/>
                      <a:pt x="5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3"/>
                      <a:pt x="1" y="5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1" name="Freeform 44"/>
              <p:cNvSpPr/>
              <p:nvPr/>
            </p:nvSpPr>
            <p:spPr bwMode="auto">
              <a:xfrm>
                <a:off x="696" y="2316"/>
                <a:ext cx="6" cy="9"/>
              </a:xfrm>
              <a:custGeom>
                <a:gdLst>
                  <a:gd name="T0" fmla="*/ 1 w 5"/>
                  <a:gd name="T1" fmla="*/ 8 h 8"/>
                  <a:gd name="T2" fmla="*/ 5 w 5"/>
                  <a:gd name="T3" fmla="*/ 1 h 8"/>
                  <a:gd name="T4" fmla="*/ 5 w 5"/>
                  <a:gd name="T5" fmla="*/ 0 h 8"/>
                  <a:gd name="T6" fmla="*/ 4 w 5"/>
                  <a:gd name="T7" fmla="*/ 0 h 8"/>
                  <a:gd name="T8" fmla="*/ 0 w 5"/>
                  <a:gd name="T9" fmla="*/ 7 h 8"/>
                  <a:gd name="T10" fmla="*/ 1 w 5"/>
                  <a:gd name="T11" fmla="*/ 8 h 8"/>
                  <a:gd name="T12" fmla="*/ 1 w 5"/>
                  <a:gd name="T13" fmla="*/ 8 h 8"/>
                  <a:gd name="T14" fmla="*/ 1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1" y="8"/>
                    </a:moveTo>
                    <a:cubicBezTo>
                      <a:pt x="3" y="5"/>
                      <a:pt x="4" y="3"/>
                      <a:pt x="5" y="1"/>
                    </a:cubicBezTo>
                    <a:cubicBezTo>
                      <a:pt x="5" y="1"/>
                      <a:pt x="5" y="0"/>
                      <a:pt x="5" y="0"/>
                    </a:cubicBezTo>
                    <a:cubicBezTo>
                      <a:pt x="5" y="0"/>
                      <a:pt x="4" y="0"/>
                      <a:pt x="4" y="0"/>
                    </a:cubicBezTo>
                    <a:cubicBezTo>
                      <a:pt x="3" y="3"/>
                      <a:pt x="2" y="5"/>
                      <a:pt x="0" y="7"/>
                    </a:cubicBezTo>
                    <a:cubicBezTo>
                      <a:pt x="0" y="8"/>
                      <a:pt x="0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2" name="Freeform 45"/>
              <p:cNvSpPr/>
              <p:nvPr/>
            </p:nvSpPr>
            <p:spPr bwMode="auto">
              <a:xfrm>
                <a:off x="656" y="2433"/>
                <a:ext cx="3" cy="10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2 w 3"/>
                  <a:gd name="T5" fmla="*/ 0 h 9"/>
                  <a:gd name="T6" fmla="*/ 2 w 3"/>
                  <a:gd name="T7" fmla="*/ 1 h 9"/>
                  <a:gd name="T8" fmla="*/ 0 w 3"/>
                  <a:gd name="T9" fmla="*/ 9 h 9"/>
                  <a:gd name="T10" fmla="*/ 0 w 3"/>
                  <a:gd name="T11" fmla="*/ 9 h 9"/>
                  <a:gd name="T12" fmla="*/ 1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2" y="6"/>
                      <a:pt x="2" y="4"/>
                      <a:pt x="3" y="1"/>
                    </a:cubicBezTo>
                    <a:cubicBezTo>
                      <a:pt x="3" y="1"/>
                      <a:pt x="2" y="1"/>
                      <a:pt x="2" y="0"/>
                    </a:cubicBezTo>
                    <a:cubicBezTo>
                      <a:pt x="2" y="0"/>
                      <a:pt x="2" y="1"/>
                      <a:pt x="2" y="1"/>
                    </a:cubicBezTo>
                    <a:cubicBezTo>
                      <a:pt x="1" y="3"/>
                      <a:pt x="1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3" name="Freeform 46"/>
              <p:cNvSpPr/>
              <p:nvPr/>
            </p:nvSpPr>
            <p:spPr bwMode="auto">
              <a:xfrm>
                <a:off x="736" y="2256"/>
                <a:ext cx="7" cy="9"/>
              </a:xfrm>
              <a:custGeom>
                <a:gdLst>
                  <a:gd name="T0" fmla="*/ 1 w 6"/>
                  <a:gd name="T1" fmla="*/ 7 h 8"/>
                  <a:gd name="T2" fmla="*/ 6 w 6"/>
                  <a:gd name="T3" fmla="*/ 1 h 8"/>
                  <a:gd name="T4" fmla="*/ 6 w 6"/>
                  <a:gd name="T5" fmla="*/ 0 h 8"/>
                  <a:gd name="T6" fmla="*/ 5 w 6"/>
                  <a:gd name="T7" fmla="*/ 1 h 8"/>
                  <a:gd name="T8" fmla="*/ 0 w 6"/>
                  <a:gd name="T9" fmla="*/ 7 h 8"/>
                  <a:gd name="T10" fmla="*/ 0 w 6"/>
                  <a:gd name="T11" fmla="*/ 7 h 8"/>
                  <a:gd name="T12" fmla="*/ 1 w 6"/>
                  <a:gd name="T13" fmla="*/ 8 h 8"/>
                  <a:gd name="T14" fmla="*/ 1 w 6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1"/>
                      <a:pt x="6" y="0"/>
                    </a:cubicBezTo>
                    <a:cubicBezTo>
                      <a:pt x="6" y="0"/>
                      <a:pt x="5" y="0"/>
                      <a:pt x="5" y="1"/>
                    </a:cubicBezTo>
                    <a:cubicBezTo>
                      <a:pt x="4" y="3"/>
                      <a:pt x="2" y="5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8"/>
                      <a:pt x="1" y="8"/>
                      <a:pt x="1" y="8"/>
                    </a:cubicBezTo>
                    <a:cubicBezTo>
                      <a:pt x="1" y="8"/>
                      <a:pt x="1" y="7"/>
                      <a:pt x="1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4" name="Freeform 47"/>
              <p:cNvSpPr/>
              <p:nvPr/>
            </p:nvSpPr>
            <p:spPr bwMode="auto">
              <a:xfrm>
                <a:off x="650" y="2487"/>
                <a:ext cx="1" cy="10"/>
              </a:xfrm>
              <a:custGeom>
                <a:gdLst>
                  <a:gd name="T0" fmla="*/ 0 w 1"/>
                  <a:gd name="T1" fmla="*/ 0 h 9"/>
                  <a:gd name="T2" fmla="*/ 0 w 1"/>
                  <a:gd name="T3" fmla="*/ 8 h 9"/>
                  <a:gd name="T4" fmla="*/ 0 w 1"/>
                  <a:gd name="T5" fmla="*/ 9 h 9"/>
                  <a:gd name="T6" fmla="*/ 0 w 1"/>
                  <a:gd name="T7" fmla="*/ 9 h 9"/>
                  <a:gd name="T8" fmla="*/ 1 w 1"/>
                  <a:gd name="T9" fmla="*/ 8 h 9"/>
                  <a:gd name="T10" fmla="*/ 1 w 1"/>
                  <a:gd name="T11" fmla="*/ 0 h 9"/>
                  <a:gd name="T12" fmla="*/ 1 w 1"/>
                  <a:gd name="T13" fmla="*/ 0 h 9"/>
                  <a:gd name="T14" fmla="*/ 0 w 1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" h="9">
                    <a:moveTo>
                      <a:pt x="0" y="0"/>
                    </a:moveTo>
                    <a:cubicBezTo>
                      <a:pt x="0" y="3"/>
                      <a:pt x="0" y="6"/>
                      <a:pt x="0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8"/>
                    </a:cubicBezTo>
                    <a:cubicBezTo>
                      <a:pt x="1" y="6"/>
                      <a:pt x="1" y="3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5" name="Freeform 48"/>
              <p:cNvSpPr/>
              <p:nvPr/>
            </p:nvSpPr>
            <p:spPr bwMode="auto">
              <a:xfrm>
                <a:off x="726" y="2270"/>
                <a:ext cx="5" cy="8"/>
              </a:xfrm>
              <a:custGeom>
                <a:gdLst>
                  <a:gd name="T0" fmla="*/ 0 w 5"/>
                  <a:gd name="T1" fmla="*/ 7 h 7"/>
                  <a:gd name="T2" fmla="*/ 5 w 5"/>
                  <a:gd name="T3" fmla="*/ 1 h 7"/>
                  <a:gd name="T4" fmla="*/ 5 w 5"/>
                  <a:gd name="T5" fmla="*/ 0 h 7"/>
                  <a:gd name="T6" fmla="*/ 4 w 5"/>
                  <a:gd name="T7" fmla="*/ 0 h 7"/>
                  <a:gd name="T8" fmla="*/ 0 w 5"/>
                  <a:gd name="T9" fmla="*/ 7 h 7"/>
                  <a:gd name="T10" fmla="*/ 0 w 5"/>
                  <a:gd name="T11" fmla="*/ 7 h 7"/>
                  <a:gd name="T12" fmla="*/ 0 w 5"/>
                  <a:gd name="T13" fmla="*/ 7 h 7"/>
                  <a:gd name="T14" fmla="*/ 0 w 5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7">
                    <a:moveTo>
                      <a:pt x="0" y="7"/>
                    </a:moveTo>
                    <a:cubicBezTo>
                      <a:pt x="2" y="5"/>
                      <a:pt x="4" y="3"/>
                      <a:pt x="5" y="1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  <a:cubicBezTo>
                      <a:pt x="3" y="2"/>
                      <a:pt x="1" y="4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6" name="Freeform 49"/>
              <p:cNvSpPr/>
              <p:nvPr/>
            </p:nvSpPr>
            <p:spPr bwMode="auto">
              <a:xfrm>
                <a:off x="654" y="2451"/>
                <a:ext cx="2" cy="10"/>
              </a:xfrm>
              <a:custGeom>
                <a:gdLst>
                  <a:gd name="T0" fmla="*/ 0 w 2"/>
                  <a:gd name="T1" fmla="*/ 9 h 9"/>
                  <a:gd name="T2" fmla="*/ 1 w 2"/>
                  <a:gd name="T3" fmla="*/ 9 h 9"/>
                  <a:gd name="T4" fmla="*/ 2 w 2"/>
                  <a:gd name="T5" fmla="*/ 1 h 9"/>
                  <a:gd name="T6" fmla="*/ 1 w 2"/>
                  <a:gd name="T7" fmla="*/ 0 h 9"/>
                  <a:gd name="T8" fmla="*/ 1 w 2"/>
                  <a:gd name="T9" fmla="*/ 1 h 9"/>
                  <a:gd name="T10" fmla="*/ 0 w 2"/>
                  <a:gd name="T11" fmla="*/ 9 h 9"/>
                  <a:gd name="T12" fmla="*/ 0 w 2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" h="9">
                    <a:moveTo>
                      <a:pt x="0" y="9"/>
                    </a:moveTo>
                    <a:cubicBezTo>
                      <a:pt x="0" y="9"/>
                      <a:pt x="1" y="9"/>
                      <a:pt x="1" y="9"/>
                    </a:cubicBezTo>
                    <a:cubicBezTo>
                      <a:pt x="1" y="6"/>
                      <a:pt x="1" y="3"/>
                      <a:pt x="2" y="1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1"/>
                    </a:cubicBezTo>
                    <a:cubicBezTo>
                      <a:pt x="0" y="3"/>
                      <a:pt x="0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7" name="Freeform 50"/>
              <p:cNvSpPr/>
              <p:nvPr/>
            </p:nvSpPr>
            <p:spPr bwMode="auto">
              <a:xfrm>
                <a:off x="716" y="2285"/>
                <a:ext cx="5" cy="8"/>
              </a:xfrm>
              <a:custGeom>
                <a:gdLst>
                  <a:gd name="T0" fmla="*/ 0 w 5"/>
                  <a:gd name="T1" fmla="*/ 7 h 7"/>
                  <a:gd name="T2" fmla="*/ 5 w 5"/>
                  <a:gd name="T3" fmla="*/ 1 h 7"/>
                  <a:gd name="T4" fmla="*/ 5 w 5"/>
                  <a:gd name="T5" fmla="*/ 0 h 7"/>
                  <a:gd name="T6" fmla="*/ 4 w 5"/>
                  <a:gd name="T7" fmla="*/ 0 h 7"/>
                  <a:gd name="T8" fmla="*/ 0 w 5"/>
                  <a:gd name="T9" fmla="*/ 7 h 7"/>
                  <a:gd name="T10" fmla="*/ 0 w 5"/>
                  <a:gd name="T11" fmla="*/ 7 h 7"/>
                  <a:gd name="T12" fmla="*/ 0 w 5"/>
                  <a:gd name="T13" fmla="*/ 7 h 7"/>
                  <a:gd name="T14" fmla="*/ 0 w 5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7">
                    <a:moveTo>
                      <a:pt x="0" y="7"/>
                    </a:moveTo>
                    <a:cubicBezTo>
                      <a:pt x="2" y="5"/>
                      <a:pt x="3" y="3"/>
                      <a:pt x="5" y="1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4" y="0"/>
                      <a:pt x="4" y="0"/>
                    </a:cubicBezTo>
                    <a:cubicBezTo>
                      <a:pt x="3" y="2"/>
                      <a:pt x="1" y="5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8" name="Freeform 51"/>
              <p:cNvSpPr/>
              <p:nvPr/>
            </p:nvSpPr>
            <p:spPr bwMode="auto">
              <a:xfrm>
                <a:off x="705" y="2300"/>
                <a:ext cx="6" cy="9"/>
              </a:xfrm>
              <a:custGeom>
                <a:gdLst>
                  <a:gd name="T0" fmla="*/ 1 w 5"/>
                  <a:gd name="T1" fmla="*/ 8 h 8"/>
                  <a:gd name="T2" fmla="*/ 5 w 5"/>
                  <a:gd name="T3" fmla="*/ 1 h 8"/>
                  <a:gd name="T4" fmla="*/ 5 w 5"/>
                  <a:gd name="T5" fmla="*/ 0 h 8"/>
                  <a:gd name="T6" fmla="*/ 4 w 5"/>
                  <a:gd name="T7" fmla="*/ 0 h 8"/>
                  <a:gd name="T8" fmla="*/ 0 w 5"/>
                  <a:gd name="T9" fmla="*/ 7 h 8"/>
                  <a:gd name="T10" fmla="*/ 0 w 5"/>
                  <a:gd name="T11" fmla="*/ 8 h 8"/>
                  <a:gd name="T12" fmla="*/ 1 w 5"/>
                  <a:gd name="T13" fmla="*/ 8 h 8"/>
                  <a:gd name="T14" fmla="*/ 1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1" y="8"/>
                    </a:moveTo>
                    <a:cubicBezTo>
                      <a:pt x="2" y="6"/>
                      <a:pt x="4" y="3"/>
                      <a:pt x="5" y="1"/>
                    </a:cubicBezTo>
                    <a:cubicBezTo>
                      <a:pt x="5" y="1"/>
                      <a:pt x="5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  <a:cubicBezTo>
                      <a:pt x="3" y="3"/>
                      <a:pt x="2" y="5"/>
                      <a:pt x="0" y="7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59" name="Freeform 52"/>
              <p:cNvSpPr/>
              <p:nvPr/>
            </p:nvSpPr>
            <p:spPr bwMode="auto">
              <a:xfrm>
                <a:off x="992" y="2112"/>
                <a:ext cx="11" cy="2"/>
              </a:xfrm>
              <a:custGeom>
                <a:gdLst>
                  <a:gd name="T0" fmla="*/ 1 w 9"/>
                  <a:gd name="T1" fmla="*/ 2 h 2"/>
                  <a:gd name="T2" fmla="*/ 9 w 9"/>
                  <a:gd name="T3" fmla="*/ 1 h 2"/>
                  <a:gd name="T4" fmla="*/ 9 w 9"/>
                  <a:gd name="T5" fmla="*/ 0 h 2"/>
                  <a:gd name="T6" fmla="*/ 9 w 9"/>
                  <a:gd name="T7" fmla="*/ 0 h 2"/>
                  <a:gd name="T8" fmla="*/ 1 w 9"/>
                  <a:gd name="T9" fmla="*/ 1 h 2"/>
                  <a:gd name="T10" fmla="*/ 0 w 9"/>
                  <a:gd name="T11" fmla="*/ 1 h 2"/>
                  <a:gd name="T12" fmla="*/ 1 w 9"/>
                  <a:gd name="T13" fmla="*/ 2 h 2"/>
                  <a:gd name="T14" fmla="*/ 1 w 9"/>
                  <a:gd name="T15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1" y="2"/>
                    </a:moveTo>
                    <a:cubicBezTo>
                      <a:pt x="3" y="1"/>
                      <a:pt x="6" y="1"/>
                      <a:pt x="9" y="1"/>
                    </a:cubicBez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3" y="0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60" name="Freeform 53"/>
              <p:cNvSpPr/>
              <p:nvPr/>
            </p:nvSpPr>
            <p:spPr bwMode="auto">
              <a:xfrm>
                <a:off x="812" y="2183"/>
                <a:ext cx="9" cy="6"/>
              </a:xfrm>
              <a:custGeom>
                <a:gdLst>
                  <a:gd name="T0" fmla="*/ 1 w 8"/>
                  <a:gd name="T1" fmla="*/ 6 h 6"/>
                  <a:gd name="T2" fmla="*/ 8 w 8"/>
                  <a:gd name="T3" fmla="*/ 1 h 6"/>
                  <a:gd name="T4" fmla="*/ 8 w 8"/>
                  <a:gd name="T5" fmla="*/ 0 h 6"/>
                  <a:gd name="T6" fmla="*/ 7 w 8"/>
                  <a:gd name="T7" fmla="*/ 0 h 6"/>
                  <a:gd name="T8" fmla="*/ 1 w 8"/>
                  <a:gd name="T9" fmla="*/ 5 h 6"/>
                  <a:gd name="T10" fmla="*/ 1 w 8"/>
                  <a:gd name="T11" fmla="*/ 6 h 6"/>
                  <a:gd name="T12" fmla="*/ 1 w 8"/>
                  <a:gd name="T13" fmla="*/ 6 h 6"/>
                  <a:gd name="T14" fmla="*/ 1 w 8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1" y="6"/>
                    </a:moveTo>
                    <a:cubicBezTo>
                      <a:pt x="3" y="4"/>
                      <a:pt x="5" y="3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5" y="2"/>
                      <a:pt x="3" y="3"/>
                      <a:pt x="1" y="5"/>
                    </a:cubicBezTo>
                    <a:cubicBezTo>
                      <a:pt x="0" y="5"/>
                      <a:pt x="0" y="5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61" name="Freeform 54"/>
              <p:cNvSpPr/>
              <p:nvPr/>
            </p:nvSpPr>
            <p:spPr bwMode="auto">
              <a:xfrm>
                <a:off x="843" y="2164"/>
                <a:ext cx="9" cy="5"/>
              </a:xfrm>
              <a:custGeom>
                <a:gdLst>
                  <a:gd name="T0" fmla="*/ 1 w 8"/>
                  <a:gd name="T1" fmla="*/ 5 h 5"/>
                  <a:gd name="T2" fmla="*/ 7 w 8"/>
                  <a:gd name="T3" fmla="*/ 1 h 5"/>
                  <a:gd name="T4" fmla="*/ 7 w 8"/>
                  <a:gd name="T5" fmla="*/ 0 h 5"/>
                  <a:gd name="T6" fmla="*/ 7 w 8"/>
                  <a:gd name="T7" fmla="*/ 0 h 5"/>
                  <a:gd name="T8" fmla="*/ 0 w 8"/>
                  <a:gd name="T9" fmla="*/ 4 h 5"/>
                  <a:gd name="T10" fmla="*/ 0 w 8"/>
                  <a:gd name="T11" fmla="*/ 5 h 5"/>
                  <a:gd name="T12" fmla="*/ 0 w 8"/>
                  <a:gd name="T13" fmla="*/ 5 h 5"/>
                  <a:gd name="T14" fmla="*/ 1 w 8"/>
                  <a:gd name="T15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5">
                    <a:moveTo>
                      <a:pt x="1" y="5"/>
                    </a:moveTo>
                    <a:cubicBezTo>
                      <a:pt x="3" y="4"/>
                      <a:pt x="5" y="2"/>
                      <a:pt x="7" y="1"/>
                    </a:cubicBezTo>
                    <a:cubicBezTo>
                      <a:pt x="8" y="1"/>
                      <a:pt x="8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0" y="4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62" name="Freeform 55"/>
              <p:cNvSpPr/>
              <p:nvPr/>
            </p:nvSpPr>
            <p:spPr bwMode="auto">
              <a:xfrm>
                <a:off x="827" y="2173"/>
                <a:ext cx="9" cy="6"/>
              </a:xfrm>
              <a:custGeom>
                <a:gdLst>
                  <a:gd name="T0" fmla="*/ 1 w 8"/>
                  <a:gd name="T1" fmla="*/ 6 h 6"/>
                  <a:gd name="T2" fmla="*/ 8 w 8"/>
                  <a:gd name="T3" fmla="*/ 1 h 6"/>
                  <a:gd name="T4" fmla="*/ 8 w 8"/>
                  <a:gd name="T5" fmla="*/ 0 h 6"/>
                  <a:gd name="T6" fmla="*/ 7 w 8"/>
                  <a:gd name="T7" fmla="*/ 0 h 6"/>
                  <a:gd name="T8" fmla="*/ 1 w 8"/>
                  <a:gd name="T9" fmla="*/ 5 h 6"/>
                  <a:gd name="T10" fmla="*/ 0 w 8"/>
                  <a:gd name="T11" fmla="*/ 5 h 6"/>
                  <a:gd name="T12" fmla="*/ 1 w 8"/>
                  <a:gd name="T13" fmla="*/ 6 h 6"/>
                  <a:gd name="T14" fmla="*/ 1 w 8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1" y="6"/>
                    </a:moveTo>
                    <a:cubicBezTo>
                      <a:pt x="3" y="4"/>
                      <a:pt x="6" y="3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5" y="2"/>
                      <a:pt x="3" y="3"/>
                      <a:pt x="1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67" name="Freeform 56"/>
              <p:cNvSpPr/>
              <p:nvPr/>
            </p:nvSpPr>
            <p:spPr bwMode="auto">
              <a:xfrm>
                <a:off x="799" y="2194"/>
                <a:ext cx="8" cy="7"/>
              </a:xfrm>
              <a:custGeom>
                <a:gdLst>
                  <a:gd name="T0" fmla="*/ 1 w 7"/>
                  <a:gd name="T1" fmla="*/ 6 h 6"/>
                  <a:gd name="T2" fmla="*/ 7 w 7"/>
                  <a:gd name="T3" fmla="*/ 1 h 6"/>
                  <a:gd name="T4" fmla="*/ 7 w 7"/>
                  <a:gd name="T5" fmla="*/ 0 h 6"/>
                  <a:gd name="T6" fmla="*/ 6 w 7"/>
                  <a:gd name="T7" fmla="*/ 0 h 6"/>
                  <a:gd name="T8" fmla="*/ 0 w 7"/>
                  <a:gd name="T9" fmla="*/ 5 h 6"/>
                  <a:gd name="T10" fmla="*/ 0 w 7"/>
                  <a:gd name="T11" fmla="*/ 6 h 6"/>
                  <a:gd name="T12" fmla="*/ 0 w 7"/>
                  <a:gd name="T13" fmla="*/ 6 h 6"/>
                  <a:gd name="T14" fmla="*/ 1 w 7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1" y="6"/>
                    </a:moveTo>
                    <a:cubicBezTo>
                      <a:pt x="3" y="4"/>
                      <a:pt x="5" y="2"/>
                      <a:pt x="7" y="1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6" y="0"/>
                      <a:pt x="6" y="0"/>
                    </a:cubicBezTo>
                    <a:cubicBezTo>
                      <a:pt x="4" y="1"/>
                      <a:pt x="2" y="3"/>
                      <a:pt x="0" y="5"/>
                    </a:cubicBezTo>
                    <a:cubicBezTo>
                      <a:pt x="0" y="5"/>
                      <a:pt x="0" y="5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68" name="Freeform 57"/>
              <p:cNvSpPr/>
              <p:nvPr/>
            </p:nvSpPr>
            <p:spPr bwMode="auto">
              <a:xfrm>
                <a:off x="772" y="2216"/>
                <a:ext cx="8" cy="8"/>
              </a:xfrm>
              <a:custGeom>
                <a:gdLst>
                  <a:gd name="T0" fmla="*/ 0 w 7"/>
                  <a:gd name="T1" fmla="*/ 6 h 7"/>
                  <a:gd name="T2" fmla="*/ 0 w 7"/>
                  <a:gd name="T3" fmla="*/ 7 h 7"/>
                  <a:gd name="T4" fmla="*/ 1 w 7"/>
                  <a:gd name="T5" fmla="*/ 7 h 7"/>
                  <a:gd name="T6" fmla="*/ 1 w 7"/>
                  <a:gd name="T7" fmla="*/ 7 h 7"/>
                  <a:gd name="T8" fmla="*/ 7 w 7"/>
                  <a:gd name="T9" fmla="*/ 1 h 7"/>
                  <a:gd name="T10" fmla="*/ 7 w 7"/>
                  <a:gd name="T11" fmla="*/ 1 h 7"/>
                  <a:gd name="T12" fmla="*/ 6 w 7"/>
                  <a:gd name="T13" fmla="*/ 1 h 7"/>
                  <a:gd name="T14" fmla="*/ 0 w 7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0" y="6"/>
                    </a:moveTo>
                    <a:cubicBezTo>
                      <a:pt x="0" y="6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0"/>
                      <a:pt x="6" y="0"/>
                      <a:pt x="6" y="1"/>
                    </a:cubicBezTo>
                    <a:cubicBezTo>
                      <a:pt x="4" y="2"/>
                      <a:pt x="2" y="4"/>
                      <a:pt x="0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69" name="Freeform 58"/>
              <p:cNvSpPr/>
              <p:nvPr/>
            </p:nvSpPr>
            <p:spPr bwMode="auto">
              <a:xfrm>
                <a:off x="906" y="2133"/>
                <a:ext cx="10" cy="5"/>
              </a:xfrm>
              <a:custGeom>
                <a:gdLst>
                  <a:gd name="T0" fmla="*/ 1 w 9"/>
                  <a:gd name="T1" fmla="*/ 3 h 4"/>
                  <a:gd name="T2" fmla="*/ 9 w 9"/>
                  <a:gd name="T3" fmla="*/ 1 h 4"/>
                  <a:gd name="T4" fmla="*/ 9 w 9"/>
                  <a:gd name="T5" fmla="*/ 0 h 4"/>
                  <a:gd name="T6" fmla="*/ 8 w 9"/>
                  <a:gd name="T7" fmla="*/ 0 h 4"/>
                  <a:gd name="T8" fmla="*/ 1 w 9"/>
                  <a:gd name="T9" fmla="*/ 3 h 4"/>
                  <a:gd name="T10" fmla="*/ 1 w 9"/>
                  <a:gd name="T11" fmla="*/ 3 h 4"/>
                  <a:gd name="T12" fmla="*/ 1 w 9"/>
                  <a:gd name="T13" fmla="*/ 4 h 4"/>
                  <a:gd name="T14" fmla="*/ 1 w 9"/>
                  <a:gd name="T15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1" y="3"/>
                    </a:moveTo>
                    <a:cubicBezTo>
                      <a:pt x="4" y="3"/>
                      <a:pt x="6" y="2"/>
                      <a:pt x="9" y="1"/>
                    </a:cubicBez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1" y="3"/>
                      <a:pt x="0" y="3"/>
                      <a:pt x="1" y="3"/>
                    </a:cubicBezTo>
                    <a:cubicBezTo>
                      <a:pt x="1" y="3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0" name="Freeform 59"/>
              <p:cNvSpPr/>
              <p:nvPr/>
            </p:nvSpPr>
            <p:spPr bwMode="auto">
              <a:xfrm>
                <a:off x="890" y="2139"/>
                <a:ext cx="9" cy="5"/>
              </a:xfrm>
              <a:custGeom>
                <a:gdLst>
                  <a:gd name="T0" fmla="*/ 1 w 8"/>
                  <a:gd name="T1" fmla="*/ 5 h 5"/>
                  <a:gd name="T2" fmla="*/ 8 w 8"/>
                  <a:gd name="T3" fmla="*/ 1 h 5"/>
                  <a:gd name="T4" fmla="*/ 8 w 8"/>
                  <a:gd name="T5" fmla="*/ 1 h 5"/>
                  <a:gd name="T6" fmla="*/ 7 w 8"/>
                  <a:gd name="T7" fmla="*/ 1 h 5"/>
                  <a:gd name="T8" fmla="*/ 0 w 8"/>
                  <a:gd name="T9" fmla="*/ 4 h 5"/>
                  <a:gd name="T10" fmla="*/ 0 w 8"/>
                  <a:gd name="T11" fmla="*/ 4 h 5"/>
                  <a:gd name="T12" fmla="*/ 0 w 8"/>
                  <a:gd name="T13" fmla="*/ 5 h 5"/>
                  <a:gd name="T14" fmla="*/ 1 w 8"/>
                  <a:gd name="T15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5">
                    <a:moveTo>
                      <a:pt x="1" y="5"/>
                    </a:moveTo>
                    <a:cubicBezTo>
                      <a:pt x="3" y="4"/>
                      <a:pt x="5" y="2"/>
                      <a:pt x="8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8" y="0"/>
                      <a:pt x="7" y="1"/>
                    </a:cubicBezTo>
                    <a:cubicBezTo>
                      <a:pt x="5" y="2"/>
                      <a:pt x="3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1" y="5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1" name="Freeform 60"/>
              <p:cNvSpPr/>
              <p:nvPr/>
            </p:nvSpPr>
            <p:spPr bwMode="auto">
              <a:xfrm>
                <a:off x="785" y="2205"/>
                <a:ext cx="8" cy="7"/>
              </a:xfrm>
              <a:custGeom>
                <a:gdLst>
                  <a:gd name="T0" fmla="*/ 0 w 7"/>
                  <a:gd name="T1" fmla="*/ 5 h 6"/>
                  <a:gd name="T2" fmla="*/ 0 w 7"/>
                  <a:gd name="T3" fmla="*/ 6 h 6"/>
                  <a:gd name="T4" fmla="*/ 0 w 7"/>
                  <a:gd name="T5" fmla="*/ 6 h 6"/>
                  <a:gd name="T6" fmla="*/ 1 w 7"/>
                  <a:gd name="T7" fmla="*/ 6 h 6"/>
                  <a:gd name="T8" fmla="*/ 7 w 7"/>
                  <a:gd name="T9" fmla="*/ 1 h 6"/>
                  <a:gd name="T10" fmla="*/ 7 w 7"/>
                  <a:gd name="T11" fmla="*/ 0 h 6"/>
                  <a:gd name="T12" fmla="*/ 6 w 7"/>
                  <a:gd name="T13" fmla="*/ 0 h 6"/>
                  <a:gd name="T14" fmla="*/ 0 w 7"/>
                  <a:gd name="T15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0" y="5"/>
                    </a:move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1" y="6"/>
                      <a:pt x="1" y="6"/>
                    </a:cubicBezTo>
                    <a:cubicBezTo>
                      <a:pt x="3" y="4"/>
                      <a:pt x="5" y="2"/>
                      <a:pt x="7" y="1"/>
                    </a:cubicBezTo>
                    <a:cubicBezTo>
                      <a:pt x="7" y="1"/>
                      <a:pt x="7" y="0"/>
                      <a:pt x="7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2" name="Freeform 61"/>
              <p:cNvSpPr/>
              <p:nvPr/>
            </p:nvSpPr>
            <p:spPr bwMode="auto">
              <a:xfrm>
                <a:off x="873" y="2147"/>
                <a:ext cx="10" cy="4"/>
              </a:xfrm>
              <a:custGeom>
                <a:gdLst>
                  <a:gd name="T0" fmla="*/ 1 w 9"/>
                  <a:gd name="T1" fmla="*/ 4 h 4"/>
                  <a:gd name="T2" fmla="*/ 8 w 9"/>
                  <a:gd name="T3" fmla="*/ 1 h 4"/>
                  <a:gd name="T4" fmla="*/ 9 w 9"/>
                  <a:gd name="T5" fmla="*/ 0 h 4"/>
                  <a:gd name="T6" fmla="*/ 8 w 9"/>
                  <a:gd name="T7" fmla="*/ 0 h 4"/>
                  <a:gd name="T8" fmla="*/ 1 w 9"/>
                  <a:gd name="T9" fmla="*/ 4 h 4"/>
                  <a:gd name="T10" fmla="*/ 1 w 9"/>
                  <a:gd name="T11" fmla="*/ 4 h 4"/>
                  <a:gd name="T12" fmla="*/ 1 w 9"/>
                  <a:gd name="T13" fmla="*/ 4 h 4"/>
                  <a:gd name="T14" fmla="*/ 1 w 9"/>
                  <a:gd name="T15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1" y="4"/>
                    </a:moveTo>
                    <a:cubicBezTo>
                      <a:pt x="4" y="3"/>
                      <a:pt x="6" y="2"/>
                      <a:pt x="8" y="1"/>
                    </a:cubicBezTo>
                    <a:cubicBezTo>
                      <a:pt x="9" y="1"/>
                      <a:pt x="9" y="1"/>
                      <a:pt x="9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6" y="1"/>
                      <a:pt x="3" y="2"/>
                      <a:pt x="1" y="4"/>
                    </a:cubicBezTo>
                    <a:cubicBezTo>
                      <a:pt x="1" y="4"/>
                      <a:pt x="0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3" name="Freeform 62"/>
              <p:cNvSpPr/>
              <p:nvPr/>
            </p:nvSpPr>
            <p:spPr bwMode="auto">
              <a:xfrm>
                <a:off x="857" y="2155"/>
                <a:ext cx="10" cy="5"/>
              </a:xfrm>
              <a:custGeom>
                <a:gdLst>
                  <a:gd name="T0" fmla="*/ 1 w 9"/>
                  <a:gd name="T1" fmla="*/ 5 h 5"/>
                  <a:gd name="T2" fmla="*/ 8 w 9"/>
                  <a:gd name="T3" fmla="*/ 1 h 5"/>
                  <a:gd name="T4" fmla="*/ 8 w 9"/>
                  <a:gd name="T5" fmla="*/ 0 h 5"/>
                  <a:gd name="T6" fmla="*/ 8 w 9"/>
                  <a:gd name="T7" fmla="*/ 0 h 5"/>
                  <a:gd name="T8" fmla="*/ 1 w 9"/>
                  <a:gd name="T9" fmla="*/ 4 h 5"/>
                  <a:gd name="T10" fmla="*/ 1 w 9"/>
                  <a:gd name="T11" fmla="*/ 5 h 5"/>
                  <a:gd name="T12" fmla="*/ 1 w 9"/>
                  <a:gd name="T13" fmla="*/ 5 h 5"/>
                  <a:gd name="T14" fmla="*/ 1 w 9"/>
                  <a:gd name="T15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5">
                    <a:moveTo>
                      <a:pt x="1" y="5"/>
                    </a:moveTo>
                    <a:cubicBezTo>
                      <a:pt x="4" y="4"/>
                      <a:pt x="6" y="2"/>
                      <a:pt x="8" y="1"/>
                    </a:cubicBezTo>
                    <a:cubicBezTo>
                      <a:pt x="8" y="1"/>
                      <a:pt x="9" y="1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1"/>
                      <a:pt x="3" y="3"/>
                      <a:pt x="1" y="4"/>
                    </a:cubicBezTo>
                    <a:cubicBezTo>
                      <a:pt x="0" y="4"/>
                      <a:pt x="0" y="4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4" name="Freeform 63"/>
              <p:cNvSpPr/>
              <p:nvPr/>
            </p:nvSpPr>
            <p:spPr bwMode="auto">
              <a:xfrm>
                <a:off x="923" y="2126"/>
                <a:ext cx="10" cy="5"/>
              </a:xfrm>
              <a:custGeom>
                <a:gdLst>
                  <a:gd name="T0" fmla="*/ 1 w 9"/>
                  <a:gd name="T1" fmla="*/ 4 h 4"/>
                  <a:gd name="T2" fmla="*/ 9 w 9"/>
                  <a:gd name="T3" fmla="*/ 1 h 4"/>
                  <a:gd name="T4" fmla="*/ 9 w 9"/>
                  <a:gd name="T5" fmla="*/ 1 h 4"/>
                  <a:gd name="T6" fmla="*/ 8 w 9"/>
                  <a:gd name="T7" fmla="*/ 1 h 4"/>
                  <a:gd name="T8" fmla="*/ 1 w 9"/>
                  <a:gd name="T9" fmla="*/ 3 h 4"/>
                  <a:gd name="T10" fmla="*/ 0 w 9"/>
                  <a:gd name="T11" fmla="*/ 4 h 4"/>
                  <a:gd name="T12" fmla="*/ 1 w 9"/>
                  <a:gd name="T13" fmla="*/ 4 h 4"/>
                  <a:gd name="T14" fmla="*/ 1 w 9"/>
                  <a:gd name="T15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1" y="4"/>
                    </a:moveTo>
                    <a:cubicBezTo>
                      <a:pt x="4" y="3"/>
                      <a:pt x="6" y="2"/>
                      <a:pt x="9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9" y="1"/>
                      <a:pt x="9" y="0"/>
                      <a:pt x="8" y="1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1" y="3"/>
                      <a:pt x="0" y="3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5" name="Freeform 64"/>
              <p:cNvSpPr/>
              <p:nvPr/>
            </p:nvSpPr>
            <p:spPr bwMode="auto">
              <a:xfrm>
                <a:off x="958" y="2117"/>
                <a:ext cx="10" cy="4"/>
              </a:xfrm>
              <a:custGeom>
                <a:gdLst>
                  <a:gd name="T0" fmla="*/ 1 w 9"/>
                  <a:gd name="T1" fmla="*/ 3 h 3"/>
                  <a:gd name="T2" fmla="*/ 8 w 9"/>
                  <a:gd name="T3" fmla="*/ 1 h 3"/>
                  <a:gd name="T4" fmla="*/ 9 w 9"/>
                  <a:gd name="T5" fmla="*/ 1 h 3"/>
                  <a:gd name="T6" fmla="*/ 8 w 9"/>
                  <a:gd name="T7" fmla="*/ 0 h 3"/>
                  <a:gd name="T8" fmla="*/ 0 w 9"/>
                  <a:gd name="T9" fmla="*/ 2 h 3"/>
                  <a:gd name="T10" fmla="*/ 0 w 9"/>
                  <a:gd name="T11" fmla="*/ 3 h 3"/>
                  <a:gd name="T12" fmla="*/ 1 w 9"/>
                  <a:gd name="T13" fmla="*/ 3 h 3"/>
                  <a:gd name="T14" fmla="*/ 1 w 9"/>
                  <a:gd name="T15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3">
                    <a:moveTo>
                      <a:pt x="1" y="3"/>
                    </a:moveTo>
                    <a:cubicBezTo>
                      <a:pt x="3" y="2"/>
                      <a:pt x="6" y="2"/>
                      <a:pt x="8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6" y="1"/>
                      <a:pt x="3" y="1"/>
                      <a:pt x="0" y="2"/>
                    </a:cubicBezTo>
                    <a:cubicBezTo>
                      <a:pt x="0" y="2"/>
                      <a:pt x="0" y="2"/>
                      <a:pt x="0" y="3"/>
                    </a:cubicBezTo>
                    <a:cubicBezTo>
                      <a:pt x="0" y="3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6" name="Freeform 65"/>
              <p:cNvSpPr/>
              <p:nvPr/>
            </p:nvSpPr>
            <p:spPr bwMode="auto">
              <a:xfrm>
                <a:off x="976" y="2114"/>
                <a:ext cx="9" cy="2"/>
              </a:xfrm>
              <a:custGeom>
                <a:gdLst>
                  <a:gd name="T0" fmla="*/ 0 w 8"/>
                  <a:gd name="T1" fmla="*/ 2 h 2"/>
                  <a:gd name="T2" fmla="*/ 8 w 8"/>
                  <a:gd name="T3" fmla="*/ 1 h 2"/>
                  <a:gd name="T4" fmla="*/ 8 w 8"/>
                  <a:gd name="T5" fmla="*/ 0 h 2"/>
                  <a:gd name="T6" fmla="*/ 8 w 8"/>
                  <a:gd name="T7" fmla="*/ 0 h 2"/>
                  <a:gd name="T8" fmla="*/ 0 w 8"/>
                  <a:gd name="T9" fmla="*/ 2 h 2"/>
                  <a:gd name="T10" fmla="*/ 0 w 8"/>
                  <a:gd name="T11" fmla="*/ 2 h 2"/>
                  <a:gd name="T12" fmla="*/ 0 w 8"/>
                  <a:gd name="T13" fmla="*/ 2 h 2"/>
                  <a:gd name="T14" fmla="*/ 0 w 8"/>
                  <a:gd name="T15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2">
                    <a:moveTo>
                      <a:pt x="0" y="2"/>
                    </a:moveTo>
                    <a:cubicBezTo>
                      <a:pt x="3" y="2"/>
                      <a:pt x="5" y="1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0"/>
                      <a:pt x="3" y="1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7" name="Freeform 66"/>
              <p:cNvSpPr/>
              <p:nvPr/>
            </p:nvSpPr>
            <p:spPr bwMode="auto">
              <a:xfrm>
                <a:off x="941" y="2122"/>
                <a:ext cx="9" cy="3"/>
              </a:xfrm>
              <a:custGeom>
                <a:gdLst>
                  <a:gd name="T0" fmla="*/ 0 w 8"/>
                  <a:gd name="T1" fmla="*/ 3 h 3"/>
                  <a:gd name="T2" fmla="*/ 8 w 8"/>
                  <a:gd name="T3" fmla="*/ 1 h 3"/>
                  <a:gd name="T4" fmla="*/ 8 w 8"/>
                  <a:gd name="T5" fmla="*/ 0 h 3"/>
                  <a:gd name="T6" fmla="*/ 8 w 8"/>
                  <a:gd name="T7" fmla="*/ 0 h 3"/>
                  <a:gd name="T8" fmla="*/ 0 w 8"/>
                  <a:gd name="T9" fmla="*/ 2 h 3"/>
                  <a:gd name="T10" fmla="*/ 0 w 8"/>
                  <a:gd name="T11" fmla="*/ 3 h 3"/>
                  <a:gd name="T12" fmla="*/ 0 w 8"/>
                  <a:gd name="T13" fmla="*/ 3 h 3"/>
                  <a:gd name="T14" fmla="*/ 0 w 8"/>
                  <a:gd name="T15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3">
                    <a:moveTo>
                      <a:pt x="0" y="3"/>
                    </a:moveTo>
                    <a:cubicBezTo>
                      <a:pt x="3" y="2"/>
                      <a:pt x="5" y="2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1"/>
                      <a:pt x="3" y="1"/>
                      <a:pt x="0" y="2"/>
                    </a:cubicBezTo>
                    <a:cubicBezTo>
                      <a:pt x="0" y="2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8" name="Freeform 67"/>
              <p:cNvSpPr/>
              <p:nvPr/>
            </p:nvSpPr>
            <p:spPr bwMode="auto">
              <a:xfrm>
                <a:off x="1028" y="2108"/>
                <a:ext cx="11" cy="2"/>
              </a:xfrm>
              <a:custGeom>
                <a:gdLst>
                  <a:gd name="T0" fmla="*/ 1 w 9"/>
                  <a:gd name="T1" fmla="*/ 1 h 1"/>
                  <a:gd name="T2" fmla="*/ 8 w 9"/>
                  <a:gd name="T3" fmla="*/ 1 h 1"/>
                  <a:gd name="T4" fmla="*/ 9 w 9"/>
                  <a:gd name="T5" fmla="*/ 0 h 1"/>
                  <a:gd name="T6" fmla="*/ 8 w 9"/>
                  <a:gd name="T7" fmla="*/ 0 h 1"/>
                  <a:gd name="T8" fmla="*/ 0 w 9"/>
                  <a:gd name="T9" fmla="*/ 0 h 1"/>
                  <a:gd name="T10" fmla="*/ 0 w 9"/>
                  <a:gd name="T11" fmla="*/ 1 h 1"/>
                  <a:gd name="T12" fmla="*/ 0 w 9"/>
                  <a:gd name="T13" fmla="*/ 1 h 1"/>
                  <a:gd name="T14" fmla="*/ 1 w 9"/>
                  <a:gd name="T15" fmla="*/ 1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1">
                    <a:moveTo>
                      <a:pt x="1" y="1"/>
                    </a:moveTo>
                    <a:cubicBezTo>
                      <a:pt x="3" y="1"/>
                      <a:pt x="6" y="1"/>
                      <a:pt x="8" y="1"/>
                    </a:cubicBez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6" y="0"/>
                      <a:pt x="3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lnTo>
                      <a:pt x="1" y="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79" name="Freeform 68"/>
              <p:cNvSpPr/>
              <p:nvPr/>
            </p:nvSpPr>
            <p:spPr bwMode="auto">
              <a:xfrm>
                <a:off x="1010" y="2110"/>
                <a:ext cx="11" cy="2"/>
              </a:xfrm>
              <a:custGeom>
                <a:gdLst>
                  <a:gd name="T0" fmla="*/ 1 w 9"/>
                  <a:gd name="T1" fmla="*/ 2 h 2"/>
                  <a:gd name="T2" fmla="*/ 9 w 9"/>
                  <a:gd name="T3" fmla="*/ 1 h 2"/>
                  <a:gd name="T4" fmla="*/ 9 w 9"/>
                  <a:gd name="T5" fmla="*/ 0 h 2"/>
                  <a:gd name="T6" fmla="*/ 9 w 9"/>
                  <a:gd name="T7" fmla="*/ 0 h 2"/>
                  <a:gd name="T8" fmla="*/ 1 w 9"/>
                  <a:gd name="T9" fmla="*/ 1 h 2"/>
                  <a:gd name="T10" fmla="*/ 0 w 9"/>
                  <a:gd name="T11" fmla="*/ 1 h 2"/>
                  <a:gd name="T12" fmla="*/ 1 w 9"/>
                  <a:gd name="T13" fmla="*/ 2 h 2"/>
                  <a:gd name="T14" fmla="*/ 1 w 9"/>
                  <a:gd name="T15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1" y="2"/>
                    </a:moveTo>
                    <a:cubicBezTo>
                      <a:pt x="3" y="1"/>
                      <a:pt x="6" y="1"/>
                      <a:pt x="9" y="1"/>
                    </a:cubicBez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3" y="0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0" name="Freeform 69"/>
              <p:cNvSpPr/>
              <p:nvPr/>
            </p:nvSpPr>
            <p:spPr bwMode="auto">
              <a:xfrm>
                <a:off x="1459" y="2532"/>
                <a:ext cx="3" cy="10"/>
              </a:xfrm>
              <a:custGeom>
                <a:gdLst>
                  <a:gd name="T0" fmla="*/ 1 w 2"/>
                  <a:gd name="T1" fmla="*/ 0 h 9"/>
                  <a:gd name="T2" fmla="*/ 1 w 2"/>
                  <a:gd name="T3" fmla="*/ 0 h 9"/>
                  <a:gd name="T4" fmla="*/ 0 w 2"/>
                  <a:gd name="T5" fmla="*/ 8 h 9"/>
                  <a:gd name="T6" fmla="*/ 1 w 2"/>
                  <a:gd name="T7" fmla="*/ 9 h 9"/>
                  <a:gd name="T8" fmla="*/ 1 w 2"/>
                  <a:gd name="T9" fmla="*/ 9 h 9"/>
                  <a:gd name="T10" fmla="*/ 1 w 2"/>
                  <a:gd name="T11" fmla="*/ 8 h 9"/>
                  <a:gd name="T12" fmla="*/ 2 w 2"/>
                  <a:gd name="T13" fmla="*/ 0 h 9"/>
                  <a:gd name="T14" fmla="*/ 1 w 2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3"/>
                      <a:pt x="0" y="6"/>
                      <a:pt x="0" y="8"/>
                    </a:cubicBezTo>
                    <a:cubicBezTo>
                      <a:pt x="0" y="8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8"/>
                      <a:pt x="1" y="8"/>
                    </a:cubicBezTo>
                    <a:cubicBezTo>
                      <a:pt x="1" y="6"/>
                      <a:pt x="2" y="3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1" name="Freeform 70"/>
              <p:cNvSpPr/>
              <p:nvPr/>
            </p:nvSpPr>
            <p:spPr bwMode="auto">
              <a:xfrm>
                <a:off x="1291" y="2839"/>
                <a:ext cx="8" cy="5"/>
              </a:xfrm>
              <a:custGeom>
                <a:gdLst>
                  <a:gd name="T0" fmla="*/ 7 w 7"/>
                  <a:gd name="T1" fmla="*/ 1 h 5"/>
                  <a:gd name="T2" fmla="*/ 7 w 7"/>
                  <a:gd name="T3" fmla="*/ 0 h 5"/>
                  <a:gd name="T4" fmla="*/ 6 w 7"/>
                  <a:gd name="T5" fmla="*/ 0 h 5"/>
                  <a:gd name="T6" fmla="*/ 0 w 7"/>
                  <a:gd name="T7" fmla="*/ 4 h 5"/>
                  <a:gd name="T8" fmla="*/ 0 w 7"/>
                  <a:gd name="T9" fmla="*/ 5 h 5"/>
                  <a:gd name="T10" fmla="*/ 0 w 7"/>
                  <a:gd name="T11" fmla="*/ 5 h 5"/>
                  <a:gd name="T12" fmla="*/ 1 w 7"/>
                  <a:gd name="T13" fmla="*/ 5 h 5"/>
                  <a:gd name="T14" fmla="*/ 7 w 7"/>
                  <a:gd name="T15" fmla="*/ 1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5">
                    <a:moveTo>
                      <a:pt x="7" y="1"/>
                    </a:move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ubicBezTo>
                      <a:pt x="3" y="4"/>
                      <a:pt x="5" y="2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2" name="Freeform 71"/>
              <p:cNvSpPr/>
              <p:nvPr/>
            </p:nvSpPr>
            <p:spPr bwMode="auto">
              <a:xfrm>
                <a:off x="1304" y="2828"/>
                <a:ext cx="9" cy="6"/>
              </a:xfrm>
              <a:custGeom>
                <a:gdLst>
                  <a:gd name="T0" fmla="*/ 8 w 8"/>
                  <a:gd name="T1" fmla="*/ 1 h 6"/>
                  <a:gd name="T2" fmla="*/ 8 w 8"/>
                  <a:gd name="T3" fmla="*/ 0 h 6"/>
                  <a:gd name="T4" fmla="*/ 7 w 8"/>
                  <a:gd name="T5" fmla="*/ 0 h 6"/>
                  <a:gd name="T6" fmla="*/ 1 w 8"/>
                  <a:gd name="T7" fmla="*/ 5 h 6"/>
                  <a:gd name="T8" fmla="*/ 1 w 8"/>
                  <a:gd name="T9" fmla="*/ 6 h 6"/>
                  <a:gd name="T10" fmla="*/ 1 w 8"/>
                  <a:gd name="T11" fmla="*/ 6 h 6"/>
                  <a:gd name="T12" fmla="*/ 1 w 8"/>
                  <a:gd name="T13" fmla="*/ 6 h 6"/>
                  <a:gd name="T14" fmla="*/ 8 w 8"/>
                  <a:gd name="T15" fmla="*/ 1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8" y="1"/>
                    </a:moveTo>
                    <a:cubicBezTo>
                      <a:pt x="8" y="1"/>
                      <a:pt x="8" y="0"/>
                      <a:pt x="8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5" y="2"/>
                      <a:pt x="3" y="3"/>
                      <a:pt x="1" y="5"/>
                    </a:cubicBezTo>
                    <a:cubicBezTo>
                      <a:pt x="0" y="5"/>
                      <a:pt x="0" y="5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3" y="4"/>
                      <a:pt x="6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3" name="Freeform 72"/>
              <p:cNvSpPr/>
              <p:nvPr/>
            </p:nvSpPr>
            <p:spPr bwMode="auto">
              <a:xfrm>
                <a:off x="1196" y="2891"/>
                <a:ext cx="9" cy="4"/>
              </a:xfrm>
              <a:custGeom>
                <a:gdLst>
                  <a:gd name="T0" fmla="*/ 8 w 8"/>
                  <a:gd name="T1" fmla="*/ 1 h 4"/>
                  <a:gd name="T2" fmla="*/ 8 w 8"/>
                  <a:gd name="T3" fmla="*/ 0 h 4"/>
                  <a:gd name="T4" fmla="*/ 7 w 8"/>
                  <a:gd name="T5" fmla="*/ 0 h 4"/>
                  <a:gd name="T6" fmla="*/ 0 w 8"/>
                  <a:gd name="T7" fmla="*/ 3 h 4"/>
                  <a:gd name="T8" fmla="*/ 0 w 8"/>
                  <a:gd name="T9" fmla="*/ 4 h 4"/>
                  <a:gd name="T10" fmla="*/ 0 w 8"/>
                  <a:gd name="T11" fmla="*/ 4 h 4"/>
                  <a:gd name="T12" fmla="*/ 0 w 8"/>
                  <a:gd name="T13" fmla="*/ 4 h 4"/>
                  <a:gd name="T14" fmla="*/ 8 w 8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4">
                    <a:moveTo>
                      <a:pt x="8" y="1"/>
                    </a:move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7" y="0"/>
                    </a:cubicBezTo>
                    <a:cubicBezTo>
                      <a:pt x="5" y="1"/>
                      <a:pt x="2" y="2"/>
                      <a:pt x="0" y="3"/>
                    </a:cubicBezTo>
                    <a:cubicBezTo>
                      <a:pt x="0" y="3"/>
                      <a:pt x="0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3" y="3"/>
                      <a:pt x="5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4" name="Freeform 73"/>
              <p:cNvSpPr/>
              <p:nvPr/>
            </p:nvSpPr>
            <p:spPr bwMode="auto">
              <a:xfrm>
                <a:off x="1178" y="2896"/>
                <a:ext cx="10" cy="5"/>
              </a:xfrm>
              <a:custGeom>
                <a:gdLst>
                  <a:gd name="T0" fmla="*/ 9 w 9"/>
                  <a:gd name="T1" fmla="*/ 1 h 4"/>
                  <a:gd name="T2" fmla="*/ 9 w 9"/>
                  <a:gd name="T3" fmla="*/ 1 h 4"/>
                  <a:gd name="T4" fmla="*/ 8 w 9"/>
                  <a:gd name="T5" fmla="*/ 1 h 4"/>
                  <a:gd name="T6" fmla="*/ 1 w 9"/>
                  <a:gd name="T7" fmla="*/ 3 h 4"/>
                  <a:gd name="T8" fmla="*/ 1 w 9"/>
                  <a:gd name="T9" fmla="*/ 4 h 4"/>
                  <a:gd name="T10" fmla="*/ 1 w 9"/>
                  <a:gd name="T11" fmla="*/ 4 h 4"/>
                  <a:gd name="T12" fmla="*/ 1 w 9"/>
                  <a:gd name="T13" fmla="*/ 4 h 4"/>
                  <a:gd name="T14" fmla="*/ 9 w 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9" y="1"/>
                    </a:moveTo>
                    <a:cubicBezTo>
                      <a:pt x="9" y="1"/>
                      <a:pt x="9" y="1"/>
                      <a:pt x="9" y="1"/>
                    </a:cubicBezTo>
                    <a:cubicBezTo>
                      <a:pt x="9" y="1"/>
                      <a:pt x="9" y="0"/>
                      <a:pt x="8" y="1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1" y="3"/>
                      <a:pt x="0" y="3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4" y="3"/>
                      <a:pt x="6" y="2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5" name="Freeform 74"/>
              <p:cNvSpPr/>
              <p:nvPr/>
            </p:nvSpPr>
            <p:spPr bwMode="auto">
              <a:xfrm>
                <a:off x="1161" y="2902"/>
                <a:ext cx="10" cy="4"/>
              </a:xfrm>
              <a:custGeom>
                <a:gdLst>
                  <a:gd name="T0" fmla="*/ 9 w 9"/>
                  <a:gd name="T1" fmla="*/ 1 h 4"/>
                  <a:gd name="T2" fmla="*/ 9 w 9"/>
                  <a:gd name="T3" fmla="*/ 1 h 4"/>
                  <a:gd name="T4" fmla="*/ 8 w 9"/>
                  <a:gd name="T5" fmla="*/ 0 h 4"/>
                  <a:gd name="T6" fmla="*/ 1 w 9"/>
                  <a:gd name="T7" fmla="*/ 3 h 4"/>
                  <a:gd name="T8" fmla="*/ 0 w 9"/>
                  <a:gd name="T9" fmla="*/ 3 h 4"/>
                  <a:gd name="T10" fmla="*/ 1 w 9"/>
                  <a:gd name="T11" fmla="*/ 4 h 4"/>
                  <a:gd name="T12" fmla="*/ 1 w 9"/>
                  <a:gd name="T13" fmla="*/ 4 h 4"/>
                  <a:gd name="T14" fmla="*/ 9 w 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9" y="1"/>
                    </a:moveTo>
                    <a:cubicBezTo>
                      <a:pt x="9" y="1"/>
                      <a:pt x="9" y="1"/>
                      <a:pt x="9" y="1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4" y="3"/>
                      <a:pt x="6" y="2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6" name="Freeform 75"/>
              <p:cNvSpPr/>
              <p:nvPr/>
            </p:nvSpPr>
            <p:spPr bwMode="auto">
              <a:xfrm>
                <a:off x="1212" y="2884"/>
                <a:ext cx="10" cy="4"/>
              </a:xfrm>
              <a:custGeom>
                <a:gdLst>
                  <a:gd name="T0" fmla="*/ 8 w 9"/>
                  <a:gd name="T1" fmla="*/ 1 h 4"/>
                  <a:gd name="T2" fmla="*/ 9 w 9"/>
                  <a:gd name="T3" fmla="*/ 0 h 4"/>
                  <a:gd name="T4" fmla="*/ 8 w 9"/>
                  <a:gd name="T5" fmla="*/ 0 h 4"/>
                  <a:gd name="T6" fmla="*/ 1 w 9"/>
                  <a:gd name="T7" fmla="*/ 3 h 4"/>
                  <a:gd name="T8" fmla="*/ 0 w 9"/>
                  <a:gd name="T9" fmla="*/ 4 h 4"/>
                  <a:gd name="T10" fmla="*/ 1 w 9"/>
                  <a:gd name="T11" fmla="*/ 4 h 4"/>
                  <a:gd name="T12" fmla="*/ 1 w 9"/>
                  <a:gd name="T13" fmla="*/ 4 h 4"/>
                  <a:gd name="T14" fmla="*/ 8 w 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8" y="1"/>
                    </a:move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0" y="3"/>
                      <a:pt x="0" y="3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3" y="3"/>
                      <a:pt x="6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7" name="Freeform 76"/>
              <p:cNvSpPr/>
              <p:nvPr/>
            </p:nvSpPr>
            <p:spPr bwMode="auto">
              <a:xfrm>
                <a:off x="1458" y="2550"/>
                <a:ext cx="3" cy="10"/>
              </a:xfrm>
              <a:custGeom>
                <a:gdLst>
                  <a:gd name="T0" fmla="*/ 1 w 2"/>
                  <a:gd name="T1" fmla="*/ 0 h 9"/>
                  <a:gd name="T2" fmla="*/ 0 w 2"/>
                  <a:gd name="T3" fmla="*/ 8 h 9"/>
                  <a:gd name="T4" fmla="*/ 0 w 2"/>
                  <a:gd name="T5" fmla="*/ 9 h 9"/>
                  <a:gd name="T6" fmla="*/ 0 w 2"/>
                  <a:gd name="T7" fmla="*/ 9 h 9"/>
                  <a:gd name="T8" fmla="*/ 1 w 2"/>
                  <a:gd name="T9" fmla="*/ 8 h 9"/>
                  <a:gd name="T10" fmla="*/ 2 w 2"/>
                  <a:gd name="T11" fmla="*/ 0 h 9"/>
                  <a:gd name="T12" fmla="*/ 1 w 2"/>
                  <a:gd name="T13" fmla="*/ 0 h 9"/>
                  <a:gd name="T14" fmla="*/ 1 w 2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0"/>
                    </a:moveTo>
                    <a:cubicBezTo>
                      <a:pt x="0" y="3"/>
                      <a:pt x="0" y="5"/>
                      <a:pt x="0" y="8"/>
                    </a:cubicBezTo>
                    <a:cubicBezTo>
                      <a:pt x="0" y="8"/>
                      <a:pt x="0" y="8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8"/>
                      <a:pt x="1" y="8"/>
                    </a:cubicBezTo>
                    <a:cubicBezTo>
                      <a:pt x="1" y="5"/>
                      <a:pt x="1" y="3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8" name="Freeform 77"/>
              <p:cNvSpPr/>
              <p:nvPr/>
            </p:nvSpPr>
            <p:spPr bwMode="auto">
              <a:xfrm>
                <a:off x="1438" y="2637"/>
                <a:ext cx="5" cy="9"/>
              </a:xfrm>
              <a:custGeom>
                <a:gdLst>
                  <a:gd name="T0" fmla="*/ 1 w 4"/>
                  <a:gd name="T1" fmla="*/ 8 h 8"/>
                  <a:gd name="T2" fmla="*/ 4 w 4"/>
                  <a:gd name="T3" fmla="*/ 0 h 8"/>
                  <a:gd name="T4" fmla="*/ 4 w 4"/>
                  <a:gd name="T5" fmla="*/ 0 h 8"/>
                  <a:gd name="T6" fmla="*/ 3 w 4"/>
                  <a:gd name="T7" fmla="*/ 0 h 8"/>
                  <a:gd name="T8" fmla="*/ 1 w 4"/>
                  <a:gd name="T9" fmla="*/ 8 h 8"/>
                  <a:gd name="T10" fmla="*/ 1 w 4"/>
                  <a:gd name="T11" fmla="*/ 8 h 8"/>
                  <a:gd name="T12" fmla="*/ 1 w 4"/>
                  <a:gd name="T13" fmla="*/ 8 h 8"/>
                  <a:gd name="T14" fmla="*/ 1 w 4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1" y="8"/>
                    </a:moveTo>
                    <a:cubicBezTo>
                      <a:pt x="2" y="5"/>
                      <a:pt x="3" y="3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2"/>
                      <a:pt x="1" y="5"/>
                      <a:pt x="1" y="8"/>
                    </a:cubicBezTo>
                    <a:cubicBezTo>
                      <a:pt x="0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89" name="Freeform 78"/>
              <p:cNvSpPr/>
              <p:nvPr/>
            </p:nvSpPr>
            <p:spPr bwMode="auto">
              <a:xfrm>
                <a:off x="1260" y="2858"/>
                <a:ext cx="9" cy="7"/>
              </a:xfrm>
              <a:custGeom>
                <a:gdLst>
                  <a:gd name="T0" fmla="*/ 8 w 8"/>
                  <a:gd name="T1" fmla="*/ 1 h 6"/>
                  <a:gd name="T2" fmla="*/ 8 w 8"/>
                  <a:gd name="T3" fmla="*/ 1 h 6"/>
                  <a:gd name="T4" fmla="*/ 7 w 8"/>
                  <a:gd name="T5" fmla="*/ 1 h 6"/>
                  <a:gd name="T6" fmla="*/ 0 w 8"/>
                  <a:gd name="T7" fmla="*/ 5 h 6"/>
                  <a:gd name="T8" fmla="*/ 0 w 8"/>
                  <a:gd name="T9" fmla="*/ 5 h 6"/>
                  <a:gd name="T10" fmla="*/ 1 w 8"/>
                  <a:gd name="T11" fmla="*/ 6 h 6"/>
                  <a:gd name="T12" fmla="*/ 1 w 8"/>
                  <a:gd name="T13" fmla="*/ 6 h 6"/>
                  <a:gd name="T14" fmla="*/ 8 w 8"/>
                  <a:gd name="T15" fmla="*/ 1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8" y="1"/>
                    </a:move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7" y="0"/>
                      <a:pt x="7" y="1"/>
                    </a:cubicBezTo>
                    <a:cubicBezTo>
                      <a:pt x="5" y="2"/>
                      <a:pt x="3" y="3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3" y="4"/>
                      <a:pt x="5" y="3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0" name="Freeform 79"/>
              <p:cNvSpPr/>
              <p:nvPr/>
            </p:nvSpPr>
            <p:spPr bwMode="auto">
              <a:xfrm>
                <a:off x="1432" y="2654"/>
                <a:ext cx="5" cy="9"/>
              </a:xfrm>
              <a:custGeom>
                <a:gdLst>
                  <a:gd name="T0" fmla="*/ 3 w 4"/>
                  <a:gd name="T1" fmla="*/ 0 h 8"/>
                  <a:gd name="T2" fmla="*/ 0 w 4"/>
                  <a:gd name="T3" fmla="*/ 8 h 8"/>
                  <a:gd name="T4" fmla="*/ 0 w 4"/>
                  <a:gd name="T5" fmla="*/ 8 h 8"/>
                  <a:gd name="T6" fmla="*/ 0 w 4"/>
                  <a:gd name="T7" fmla="*/ 8 h 8"/>
                  <a:gd name="T8" fmla="*/ 1 w 4"/>
                  <a:gd name="T9" fmla="*/ 8 h 8"/>
                  <a:gd name="T10" fmla="*/ 4 w 4"/>
                  <a:gd name="T11" fmla="*/ 0 h 8"/>
                  <a:gd name="T12" fmla="*/ 3 w 4"/>
                  <a:gd name="T13" fmla="*/ 0 h 8"/>
                  <a:gd name="T14" fmla="*/ 3 w 4"/>
                  <a:gd name="T15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3" y="0"/>
                    </a:moveTo>
                    <a:cubicBezTo>
                      <a:pt x="2" y="3"/>
                      <a:pt x="1" y="5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6"/>
                      <a:pt x="3" y="3"/>
                      <a:pt x="4" y="0"/>
                    </a:cubicBezTo>
                    <a:cubicBezTo>
                      <a:pt x="4" y="0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1" name="Freeform 80"/>
              <p:cNvSpPr/>
              <p:nvPr/>
            </p:nvSpPr>
            <p:spPr bwMode="auto">
              <a:xfrm>
                <a:off x="1444" y="2619"/>
                <a:ext cx="4" cy="11"/>
              </a:xfrm>
              <a:custGeom>
                <a:gdLst>
                  <a:gd name="T0" fmla="*/ 3 w 4"/>
                  <a:gd name="T1" fmla="*/ 1 h 9"/>
                  <a:gd name="T2" fmla="*/ 0 w 4"/>
                  <a:gd name="T3" fmla="*/ 8 h 9"/>
                  <a:gd name="T4" fmla="*/ 1 w 4"/>
                  <a:gd name="T5" fmla="*/ 9 h 9"/>
                  <a:gd name="T6" fmla="*/ 1 w 4"/>
                  <a:gd name="T7" fmla="*/ 9 h 9"/>
                  <a:gd name="T8" fmla="*/ 1 w 4"/>
                  <a:gd name="T9" fmla="*/ 9 h 9"/>
                  <a:gd name="T10" fmla="*/ 4 w 4"/>
                  <a:gd name="T11" fmla="*/ 1 h 9"/>
                  <a:gd name="T12" fmla="*/ 3 w 4"/>
                  <a:gd name="T13" fmla="*/ 0 h 9"/>
                  <a:gd name="T14" fmla="*/ 3 w 4"/>
                  <a:gd name="T15" fmla="*/ 1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9">
                    <a:moveTo>
                      <a:pt x="3" y="1"/>
                    </a:moveTo>
                    <a:cubicBezTo>
                      <a:pt x="2" y="3"/>
                      <a:pt x="1" y="6"/>
                      <a:pt x="0" y="8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2" y="6"/>
                      <a:pt x="3" y="4"/>
                      <a:pt x="4" y="1"/>
                    </a:cubicBezTo>
                    <a:cubicBezTo>
                      <a:pt x="4" y="1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2" name="Freeform 81"/>
              <p:cNvSpPr/>
              <p:nvPr/>
            </p:nvSpPr>
            <p:spPr bwMode="auto">
              <a:xfrm>
                <a:off x="1456" y="2566"/>
                <a:ext cx="2" cy="11"/>
              </a:xfrm>
              <a:custGeom>
                <a:gdLst>
                  <a:gd name="T0" fmla="*/ 1 w 2"/>
                  <a:gd name="T1" fmla="*/ 9 h 9"/>
                  <a:gd name="T2" fmla="*/ 2 w 2"/>
                  <a:gd name="T3" fmla="*/ 1 h 9"/>
                  <a:gd name="T4" fmla="*/ 1 w 2"/>
                  <a:gd name="T5" fmla="*/ 0 h 9"/>
                  <a:gd name="T6" fmla="*/ 1 w 2"/>
                  <a:gd name="T7" fmla="*/ 1 h 9"/>
                  <a:gd name="T8" fmla="*/ 0 w 2"/>
                  <a:gd name="T9" fmla="*/ 9 h 9"/>
                  <a:gd name="T10" fmla="*/ 0 w 2"/>
                  <a:gd name="T11" fmla="*/ 9 h 9"/>
                  <a:gd name="T12" fmla="*/ 0 w 2"/>
                  <a:gd name="T13" fmla="*/ 9 h 9"/>
                  <a:gd name="T14" fmla="*/ 1 w 2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9"/>
                    </a:moveTo>
                    <a:cubicBezTo>
                      <a:pt x="1" y="6"/>
                      <a:pt x="2" y="4"/>
                      <a:pt x="2" y="1"/>
                    </a:cubicBezTo>
                    <a:cubicBezTo>
                      <a:pt x="2" y="1"/>
                      <a:pt x="2" y="1"/>
                      <a:pt x="1" y="0"/>
                    </a:cubicBezTo>
                    <a:cubicBezTo>
                      <a:pt x="1" y="0"/>
                      <a:pt x="1" y="1"/>
                      <a:pt x="1" y="1"/>
                    </a:cubicBezTo>
                    <a:cubicBezTo>
                      <a:pt x="1" y="4"/>
                      <a:pt x="0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3" name="Freeform 82"/>
              <p:cNvSpPr/>
              <p:nvPr/>
            </p:nvSpPr>
            <p:spPr bwMode="auto">
              <a:xfrm>
                <a:off x="1448" y="2603"/>
                <a:ext cx="4" cy="10"/>
              </a:xfrm>
              <a:custGeom>
                <a:gdLst>
                  <a:gd name="T0" fmla="*/ 3 w 3"/>
                  <a:gd name="T1" fmla="*/ 0 h 9"/>
                  <a:gd name="T2" fmla="*/ 2 w 3"/>
                  <a:gd name="T3" fmla="*/ 0 h 9"/>
                  <a:gd name="T4" fmla="*/ 1 w 3"/>
                  <a:gd name="T5" fmla="*/ 8 h 9"/>
                  <a:gd name="T6" fmla="*/ 1 w 3"/>
                  <a:gd name="T7" fmla="*/ 9 h 9"/>
                  <a:gd name="T8" fmla="*/ 1 w 3"/>
                  <a:gd name="T9" fmla="*/ 9 h 9"/>
                  <a:gd name="T10" fmla="*/ 2 w 3"/>
                  <a:gd name="T11" fmla="*/ 8 h 9"/>
                  <a:gd name="T12" fmla="*/ 3 w 3"/>
                  <a:gd name="T13" fmla="*/ 0 h 9"/>
                  <a:gd name="T14" fmla="*/ 3 w 3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3" y="0"/>
                    </a:moveTo>
                    <a:cubicBezTo>
                      <a:pt x="3" y="0"/>
                      <a:pt x="2" y="0"/>
                      <a:pt x="2" y="0"/>
                    </a:cubicBezTo>
                    <a:cubicBezTo>
                      <a:pt x="2" y="3"/>
                      <a:pt x="1" y="5"/>
                      <a:pt x="1" y="8"/>
                    </a:cubicBezTo>
                    <a:cubicBezTo>
                      <a:pt x="0" y="8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8"/>
                      <a:pt x="2" y="8"/>
                    </a:cubicBezTo>
                    <a:cubicBezTo>
                      <a:pt x="2" y="5"/>
                      <a:pt x="3" y="3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4" name="Freeform 83"/>
              <p:cNvSpPr/>
              <p:nvPr/>
            </p:nvSpPr>
            <p:spPr bwMode="auto">
              <a:xfrm>
                <a:off x="1276" y="2849"/>
                <a:ext cx="8" cy="6"/>
              </a:xfrm>
              <a:custGeom>
                <a:gdLst>
                  <a:gd name="T0" fmla="*/ 7 w 7"/>
                  <a:gd name="T1" fmla="*/ 1 h 5"/>
                  <a:gd name="T2" fmla="*/ 7 w 7"/>
                  <a:gd name="T3" fmla="*/ 0 h 5"/>
                  <a:gd name="T4" fmla="*/ 6 w 7"/>
                  <a:gd name="T5" fmla="*/ 0 h 5"/>
                  <a:gd name="T6" fmla="*/ 0 w 7"/>
                  <a:gd name="T7" fmla="*/ 4 h 5"/>
                  <a:gd name="T8" fmla="*/ 0 w 7"/>
                  <a:gd name="T9" fmla="*/ 5 h 5"/>
                  <a:gd name="T10" fmla="*/ 0 w 7"/>
                  <a:gd name="T11" fmla="*/ 5 h 5"/>
                  <a:gd name="T12" fmla="*/ 0 w 7"/>
                  <a:gd name="T13" fmla="*/ 5 h 5"/>
                  <a:gd name="T14" fmla="*/ 7 w 7"/>
                  <a:gd name="T15" fmla="*/ 1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5">
                    <a:moveTo>
                      <a:pt x="7" y="1"/>
                    </a:moveTo>
                    <a:cubicBezTo>
                      <a:pt x="7" y="1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3" y="4"/>
                      <a:pt x="5" y="2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5" name="Freeform 84"/>
              <p:cNvSpPr/>
              <p:nvPr/>
            </p:nvSpPr>
            <p:spPr bwMode="auto">
              <a:xfrm>
                <a:off x="1453" y="2584"/>
                <a:ext cx="3" cy="11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2 w 3"/>
                  <a:gd name="T5" fmla="*/ 0 h 9"/>
                  <a:gd name="T6" fmla="*/ 2 w 3"/>
                  <a:gd name="T7" fmla="*/ 1 h 9"/>
                  <a:gd name="T8" fmla="*/ 0 w 3"/>
                  <a:gd name="T9" fmla="*/ 8 h 9"/>
                  <a:gd name="T10" fmla="*/ 0 w 3"/>
                  <a:gd name="T11" fmla="*/ 9 h 9"/>
                  <a:gd name="T12" fmla="*/ 1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2" y="6"/>
                      <a:pt x="2" y="3"/>
                      <a:pt x="3" y="1"/>
                    </a:cubicBezTo>
                    <a:cubicBezTo>
                      <a:pt x="3" y="1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1"/>
                    </a:cubicBezTo>
                    <a:cubicBezTo>
                      <a:pt x="1" y="3"/>
                      <a:pt x="1" y="6"/>
                      <a:pt x="0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6" name="Freeform 85"/>
              <p:cNvSpPr/>
              <p:nvPr/>
            </p:nvSpPr>
            <p:spPr bwMode="auto">
              <a:xfrm>
                <a:off x="1319" y="2815"/>
                <a:ext cx="8" cy="8"/>
              </a:xfrm>
              <a:custGeom>
                <a:gdLst>
                  <a:gd name="T0" fmla="*/ 7 w 7"/>
                  <a:gd name="T1" fmla="*/ 1 h 7"/>
                  <a:gd name="T2" fmla="*/ 7 w 7"/>
                  <a:gd name="T3" fmla="*/ 1 h 7"/>
                  <a:gd name="T4" fmla="*/ 6 w 7"/>
                  <a:gd name="T5" fmla="*/ 1 h 7"/>
                  <a:gd name="T6" fmla="*/ 0 w 7"/>
                  <a:gd name="T7" fmla="*/ 6 h 7"/>
                  <a:gd name="T8" fmla="*/ 0 w 7"/>
                  <a:gd name="T9" fmla="*/ 6 h 7"/>
                  <a:gd name="T10" fmla="*/ 0 w 7"/>
                  <a:gd name="T11" fmla="*/ 7 h 7"/>
                  <a:gd name="T12" fmla="*/ 1 w 7"/>
                  <a:gd name="T13" fmla="*/ 7 h 7"/>
                  <a:gd name="T14" fmla="*/ 7 w 7"/>
                  <a:gd name="T15" fmla="*/ 1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7" y="1"/>
                    </a:moveTo>
                    <a:cubicBezTo>
                      <a:pt x="7" y="1"/>
                      <a:pt x="7" y="1"/>
                      <a:pt x="7" y="1"/>
                    </a:cubicBezTo>
                    <a:cubicBezTo>
                      <a:pt x="7" y="0"/>
                      <a:pt x="6" y="0"/>
                      <a:pt x="6" y="1"/>
                    </a:cubicBezTo>
                    <a:cubicBezTo>
                      <a:pt x="4" y="2"/>
                      <a:pt x="2" y="4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7" name="Freeform 86"/>
              <p:cNvSpPr/>
              <p:nvPr/>
            </p:nvSpPr>
            <p:spPr bwMode="auto">
              <a:xfrm>
                <a:off x="1245" y="2867"/>
                <a:ext cx="9" cy="6"/>
              </a:xfrm>
              <a:custGeom>
                <a:gdLst>
                  <a:gd name="T0" fmla="*/ 8 w 8"/>
                  <a:gd name="T1" fmla="*/ 2 h 5"/>
                  <a:gd name="T2" fmla="*/ 8 w 8"/>
                  <a:gd name="T3" fmla="*/ 1 h 5"/>
                  <a:gd name="T4" fmla="*/ 7 w 8"/>
                  <a:gd name="T5" fmla="*/ 1 h 5"/>
                  <a:gd name="T6" fmla="*/ 0 w 8"/>
                  <a:gd name="T7" fmla="*/ 4 h 5"/>
                  <a:gd name="T8" fmla="*/ 0 w 8"/>
                  <a:gd name="T9" fmla="*/ 5 h 5"/>
                  <a:gd name="T10" fmla="*/ 1 w 8"/>
                  <a:gd name="T11" fmla="*/ 5 h 5"/>
                  <a:gd name="T12" fmla="*/ 1 w 8"/>
                  <a:gd name="T13" fmla="*/ 5 h 5"/>
                  <a:gd name="T14" fmla="*/ 8 w 8"/>
                  <a:gd name="T15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5">
                    <a:moveTo>
                      <a:pt x="8" y="2"/>
                    </a:move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8" y="0"/>
                      <a:pt x="7" y="1"/>
                    </a:cubicBezTo>
                    <a:cubicBezTo>
                      <a:pt x="5" y="2"/>
                      <a:pt x="3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3" y="4"/>
                      <a:pt x="6" y="3"/>
                      <a:pt x="8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8" name="Freeform 87"/>
              <p:cNvSpPr/>
              <p:nvPr/>
            </p:nvSpPr>
            <p:spPr bwMode="auto">
              <a:xfrm>
                <a:off x="1332" y="2804"/>
                <a:ext cx="8" cy="7"/>
              </a:xfrm>
              <a:custGeom>
                <a:gdLst>
                  <a:gd name="T0" fmla="*/ 6 w 7"/>
                  <a:gd name="T1" fmla="*/ 0 h 6"/>
                  <a:gd name="T2" fmla="*/ 6 w 7"/>
                  <a:gd name="T3" fmla="*/ 0 h 6"/>
                  <a:gd name="T4" fmla="*/ 6 w 7"/>
                  <a:gd name="T5" fmla="*/ 0 h 6"/>
                  <a:gd name="T6" fmla="*/ 0 w 7"/>
                  <a:gd name="T7" fmla="*/ 5 h 6"/>
                  <a:gd name="T8" fmla="*/ 0 w 7"/>
                  <a:gd name="T9" fmla="*/ 6 h 6"/>
                  <a:gd name="T10" fmla="*/ 0 w 7"/>
                  <a:gd name="T11" fmla="*/ 6 h 6"/>
                  <a:gd name="T12" fmla="*/ 1 w 7"/>
                  <a:gd name="T13" fmla="*/ 6 h 6"/>
                  <a:gd name="T14" fmla="*/ 6 w 7"/>
                  <a:gd name="T15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6" y="0"/>
                    </a:move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3"/>
                      <a:pt x="0" y="5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2" y="4"/>
                      <a:pt x="4" y="2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99" name="Freeform 88"/>
              <p:cNvSpPr/>
              <p:nvPr/>
            </p:nvSpPr>
            <p:spPr bwMode="auto">
              <a:xfrm>
                <a:off x="1229" y="2876"/>
                <a:ext cx="9" cy="4"/>
              </a:xfrm>
              <a:custGeom>
                <a:gdLst>
                  <a:gd name="T0" fmla="*/ 8 w 8"/>
                  <a:gd name="T1" fmla="*/ 1 h 4"/>
                  <a:gd name="T2" fmla="*/ 8 w 8"/>
                  <a:gd name="T3" fmla="*/ 0 h 4"/>
                  <a:gd name="T4" fmla="*/ 7 w 8"/>
                  <a:gd name="T5" fmla="*/ 0 h 4"/>
                  <a:gd name="T6" fmla="*/ 0 w 8"/>
                  <a:gd name="T7" fmla="*/ 4 h 4"/>
                  <a:gd name="T8" fmla="*/ 0 w 8"/>
                  <a:gd name="T9" fmla="*/ 4 h 4"/>
                  <a:gd name="T10" fmla="*/ 0 w 8"/>
                  <a:gd name="T11" fmla="*/ 4 h 4"/>
                  <a:gd name="T12" fmla="*/ 1 w 8"/>
                  <a:gd name="T13" fmla="*/ 4 h 4"/>
                  <a:gd name="T14" fmla="*/ 8 w 8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4">
                    <a:moveTo>
                      <a:pt x="8" y="1"/>
                    </a:move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7" y="0"/>
                    </a:cubicBezTo>
                    <a:cubicBezTo>
                      <a:pt x="5" y="1"/>
                      <a:pt x="3" y="2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3" y="3"/>
                      <a:pt x="6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0" name="Freeform 89"/>
              <p:cNvSpPr/>
              <p:nvPr/>
            </p:nvSpPr>
            <p:spPr bwMode="auto">
              <a:xfrm>
                <a:off x="1380" y="2749"/>
                <a:ext cx="6" cy="9"/>
              </a:xfrm>
              <a:custGeom>
                <a:gdLst>
                  <a:gd name="T0" fmla="*/ 0 w 6"/>
                  <a:gd name="T1" fmla="*/ 7 h 8"/>
                  <a:gd name="T2" fmla="*/ 0 w 6"/>
                  <a:gd name="T3" fmla="*/ 8 h 8"/>
                  <a:gd name="T4" fmla="*/ 1 w 6"/>
                  <a:gd name="T5" fmla="*/ 8 h 8"/>
                  <a:gd name="T6" fmla="*/ 1 w 6"/>
                  <a:gd name="T7" fmla="*/ 7 h 8"/>
                  <a:gd name="T8" fmla="*/ 6 w 6"/>
                  <a:gd name="T9" fmla="*/ 1 h 8"/>
                  <a:gd name="T10" fmla="*/ 6 w 6"/>
                  <a:gd name="T11" fmla="*/ 0 h 8"/>
                  <a:gd name="T12" fmla="*/ 5 w 6"/>
                  <a:gd name="T13" fmla="*/ 0 h 8"/>
                  <a:gd name="T14" fmla="*/ 0 w 6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8">
                    <a:moveTo>
                      <a:pt x="0" y="7"/>
                    </a:moveTo>
                    <a:cubicBezTo>
                      <a:pt x="0" y="7"/>
                      <a:pt x="0" y="7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5" y="0"/>
                      <a:pt x="5" y="0"/>
                    </a:cubicBezTo>
                    <a:cubicBezTo>
                      <a:pt x="3" y="3"/>
                      <a:pt x="2" y="5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1" name="Freeform 90"/>
              <p:cNvSpPr/>
              <p:nvPr/>
            </p:nvSpPr>
            <p:spPr bwMode="auto">
              <a:xfrm>
                <a:off x="1390" y="2734"/>
                <a:ext cx="6" cy="9"/>
              </a:xfrm>
              <a:custGeom>
                <a:gdLst>
                  <a:gd name="T0" fmla="*/ 1 w 6"/>
                  <a:gd name="T1" fmla="*/ 7 h 8"/>
                  <a:gd name="T2" fmla="*/ 1 w 6"/>
                  <a:gd name="T3" fmla="*/ 8 h 8"/>
                  <a:gd name="T4" fmla="*/ 1 w 6"/>
                  <a:gd name="T5" fmla="*/ 8 h 8"/>
                  <a:gd name="T6" fmla="*/ 1 w 6"/>
                  <a:gd name="T7" fmla="*/ 7 h 8"/>
                  <a:gd name="T8" fmla="*/ 6 w 6"/>
                  <a:gd name="T9" fmla="*/ 1 h 8"/>
                  <a:gd name="T10" fmla="*/ 6 w 6"/>
                  <a:gd name="T11" fmla="*/ 0 h 8"/>
                  <a:gd name="T12" fmla="*/ 5 w 6"/>
                  <a:gd name="T13" fmla="*/ 0 h 8"/>
                  <a:gd name="T14" fmla="*/ 1 w 6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0" y="7"/>
                      <a:pt x="1" y="7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5" y="0"/>
                      <a:pt x="5" y="0"/>
                    </a:cubicBezTo>
                    <a:cubicBezTo>
                      <a:pt x="4" y="3"/>
                      <a:pt x="2" y="5"/>
                      <a:pt x="1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2" name="Freeform 91"/>
              <p:cNvSpPr/>
              <p:nvPr/>
            </p:nvSpPr>
            <p:spPr bwMode="auto">
              <a:xfrm>
                <a:off x="1368" y="2763"/>
                <a:ext cx="7" cy="8"/>
              </a:xfrm>
              <a:custGeom>
                <a:gdLst>
                  <a:gd name="T0" fmla="*/ 1 w 6"/>
                  <a:gd name="T1" fmla="*/ 6 h 7"/>
                  <a:gd name="T2" fmla="*/ 1 w 6"/>
                  <a:gd name="T3" fmla="*/ 7 h 7"/>
                  <a:gd name="T4" fmla="*/ 1 w 6"/>
                  <a:gd name="T5" fmla="*/ 7 h 7"/>
                  <a:gd name="T6" fmla="*/ 1 w 6"/>
                  <a:gd name="T7" fmla="*/ 7 h 7"/>
                  <a:gd name="T8" fmla="*/ 6 w 6"/>
                  <a:gd name="T9" fmla="*/ 1 h 7"/>
                  <a:gd name="T10" fmla="*/ 6 w 6"/>
                  <a:gd name="T11" fmla="*/ 0 h 7"/>
                  <a:gd name="T12" fmla="*/ 5 w 6"/>
                  <a:gd name="T13" fmla="*/ 0 h 7"/>
                  <a:gd name="T14" fmla="*/ 1 w 6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7">
                    <a:moveTo>
                      <a:pt x="1" y="6"/>
                    </a:move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6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4" y="2"/>
                      <a:pt x="2" y="4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3" name="Freeform 92"/>
              <p:cNvSpPr/>
              <p:nvPr/>
            </p:nvSpPr>
            <p:spPr bwMode="auto">
              <a:xfrm>
                <a:off x="1357" y="2777"/>
                <a:ext cx="7" cy="8"/>
              </a:xfrm>
              <a:custGeom>
                <a:gdLst>
                  <a:gd name="T0" fmla="*/ 0 w 6"/>
                  <a:gd name="T1" fmla="*/ 6 h 7"/>
                  <a:gd name="T2" fmla="*/ 0 w 6"/>
                  <a:gd name="T3" fmla="*/ 7 h 7"/>
                  <a:gd name="T4" fmla="*/ 1 w 6"/>
                  <a:gd name="T5" fmla="*/ 7 h 7"/>
                  <a:gd name="T6" fmla="*/ 1 w 6"/>
                  <a:gd name="T7" fmla="*/ 7 h 7"/>
                  <a:gd name="T8" fmla="*/ 6 w 6"/>
                  <a:gd name="T9" fmla="*/ 1 h 7"/>
                  <a:gd name="T10" fmla="*/ 6 w 6"/>
                  <a:gd name="T11" fmla="*/ 0 h 7"/>
                  <a:gd name="T12" fmla="*/ 5 w 6"/>
                  <a:gd name="T13" fmla="*/ 0 h 7"/>
                  <a:gd name="T14" fmla="*/ 0 w 6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7">
                    <a:moveTo>
                      <a:pt x="0" y="6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1"/>
                      <a:pt x="6" y="0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4" y="2"/>
                      <a:pt x="2" y="4"/>
                      <a:pt x="0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4" name="Freeform 93"/>
              <p:cNvSpPr/>
              <p:nvPr/>
            </p:nvSpPr>
            <p:spPr bwMode="auto">
              <a:xfrm>
                <a:off x="1400" y="2718"/>
                <a:ext cx="5" cy="9"/>
              </a:xfrm>
              <a:custGeom>
                <a:gdLst>
                  <a:gd name="T0" fmla="*/ 0 w 5"/>
                  <a:gd name="T1" fmla="*/ 8 h 8"/>
                  <a:gd name="T2" fmla="*/ 0 w 5"/>
                  <a:gd name="T3" fmla="*/ 8 h 8"/>
                  <a:gd name="T4" fmla="*/ 1 w 5"/>
                  <a:gd name="T5" fmla="*/ 8 h 8"/>
                  <a:gd name="T6" fmla="*/ 1 w 5"/>
                  <a:gd name="T7" fmla="*/ 8 h 8"/>
                  <a:gd name="T8" fmla="*/ 5 w 5"/>
                  <a:gd name="T9" fmla="*/ 1 h 8"/>
                  <a:gd name="T10" fmla="*/ 5 w 5"/>
                  <a:gd name="T11" fmla="*/ 1 h 8"/>
                  <a:gd name="T12" fmla="*/ 4 w 5"/>
                  <a:gd name="T13" fmla="*/ 1 h 8"/>
                  <a:gd name="T14" fmla="*/ 0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3" y="6"/>
                      <a:pt x="4" y="4"/>
                      <a:pt x="5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0"/>
                      <a:pt x="5" y="0"/>
                      <a:pt x="4" y="1"/>
                    </a:cubicBezTo>
                    <a:cubicBezTo>
                      <a:pt x="3" y="3"/>
                      <a:pt x="2" y="5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5" name="Freeform 94"/>
              <p:cNvSpPr/>
              <p:nvPr/>
            </p:nvSpPr>
            <p:spPr bwMode="auto">
              <a:xfrm>
                <a:off x="1144" y="2907"/>
                <a:ext cx="10" cy="3"/>
              </a:xfrm>
              <a:custGeom>
                <a:gdLst>
                  <a:gd name="T0" fmla="*/ 8 w 9"/>
                  <a:gd name="T1" fmla="*/ 1 h 2"/>
                  <a:gd name="T2" fmla="*/ 8 w 9"/>
                  <a:gd name="T3" fmla="*/ 0 h 2"/>
                  <a:gd name="T4" fmla="*/ 8 w 9"/>
                  <a:gd name="T5" fmla="*/ 0 h 2"/>
                  <a:gd name="T6" fmla="*/ 0 w 9"/>
                  <a:gd name="T7" fmla="*/ 1 h 2"/>
                  <a:gd name="T8" fmla="*/ 0 w 9"/>
                  <a:gd name="T9" fmla="*/ 2 h 2"/>
                  <a:gd name="T10" fmla="*/ 0 w 9"/>
                  <a:gd name="T11" fmla="*/ 2 h 2"/>
                  <a:gd name="T12" fmla="*/ 0 w 9"/>
                  <a:gd name="T13" fmla="*/ 2 h 2"/>
                  <a:gd name="T14" fmla="*/ 8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8" y="1"/>
                    </a:moveTo>
                    <a:cubicBezTo>
                      <a:pt x="8" y="0"/>
                      <a:pt x="9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0"/>
                      <a:pt x="3" y="1"/>
                      <a:pt x="0" y="1"/>
                    </a:cubicBezTo>
                    <a:cubicBezTo>
                      <a:pt x="0" y="1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3" y="2"/>
                      <a:pt x="6" y="1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6" name="Freeform 95"/>
              <p:cNvSpPr/>
              <p:nvPr/>
            </p:nvSpPr>
            <p:spPr bwMode="auto">
              <a:xfrm>
                <a:off x="1426" y="2671"/>
                <a:ext cx="4" cy="9"/>
              </a:xfrm>
              <a:custGeom>
                <a:gdLst>
                  <a:gd name="T0" fmla="*/ 0 w 4"/>
                  <a:gd name="T1" fmla="*/ 7 h 8"/>
                  <a:gd name="T2" fmla="*/ 0 w 4"/>
                  <a:gd name="T3" fmla="*/ 8 h 8"/>
                  <a:gd name="T4" fmla="*/ 0 w 4"/>
                  <a:gd name="T5" fmla="*/ 8 h 8"/>
                  <a:gd name="T6" fmla="*/ 1 w 4"/>
                  <a:gd name="T7" fmla="*/ 8 h 8"/>
                  <a:gd name="T8" fmla="*/ 4 w 4"/>
                  <a:gd name="T9" fmla="*/ 0 h 8"/>
                  <a:gd name="T10" fmla="*/ 4 w 4"/>
                  <a:gd name="T11" fmla="*/ 0 h 8"/>
                  <a:gd name="T12" fmla="*/ 3 w 4"/>
                  <a:gd name="T13" fmla="*/ 0 h 8"/>
                  <a:gd name="T14" fmla="*/ 0 w 4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0" y="7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1" y="8"/>
                      <a:pt x="1" y="8"/>
                    </a:cubicBezTo>
                    <a:cubicBezTo>
                      <a:pt x="2" y="5"/>
                      <a:pt x="3" y="3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2"/>
                      <a:pt x="1" y="5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7" name="Freeform 96"/>
              <p:cNvSpPr/>
              <p:nvPr/>
            </p:nvSpPr>
            <p:spPr bwMode="auto">
              <a:xfrm>
                <a:off x="1409" y="2703"/>
                <a:ext cx="5" cy="9"/>
              </a:xfrm>
              <a:custGeom>
                <a:gdLst>
                  <a:gd name="T0" fmla="*/ 0 w 5"/>
                  <a:gd name="T1" fmla="*/ 8 h 8"/>
                  <a:gd name="T2" fmla="*/ 1 w 5"/>
                  <a:gd name="T3" fmla="*/ 8 h 8"/>
                  <a:gd name="T4" fmla="*/ 1 w 5"/>
                  <a:gd name="T5" fmla="*/ 8 h 8"/>
                  <a:gd name="T6" fmla="*/ 1 w 5"/>
                  <a:gd name="T7" fmla="*/ 8 h 8"/>
                  <a:gd name="T8" fmla="*/ 5 w 5"/>
                  <a:gd name="T9" fmla="*/ 1 h 8"/>
                  <a:gd name="T10" fmla="*/ 5 w 5"/>
                  <a:gd name="T11" fmla="*/ 1 h 8"/>
                  <a:gd name="T12" fmla="*/ 4 w 5"/>
                  <a:gd name="T13" fmla="*/ 1 h 8"/>
                  <a:gd name="T14" fmla="*/ 0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0" y="8"/>
                    </a:moveTo>
                    <a:cubicBezTo>
                      <a:pt x="0" y="8"/>
                      <a:pt x="0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3" y="6"/>
                      <a:pt x="4" y="4"/>
                      <a:pt x="5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0"/>
                      <a:pt x="4" y="1"/>
                      <a:pt x="4" y="1"/>
                    </a:cubicBezTo>
                    <a:cubicBezTo>
                      <a:pt x="3" y="3"/>
                      <a:pt x="2" y="5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8" name="Freeform 97"/>
              <p:cNvSpPr/>
              <p:nvPr/>
            </p:nvSpPr>
            <p:spPr bwMode="auto">
              <a:xfrm>
                <a:off x="1418" y="2687"/>
                <a:ext cx="4" cy="9"/>
              </a:xfrm>
              <a:custGeom>
                <a:gdLst>
                  <a:gd name="T0" fmla="*/ 3 w 4"/>
                  <a:gd name="T1" fmla="*/ 0 h 8"/>
                  <a:gd name="T2" fmla="*/ 0 w 4"/>
                  <a:gd name="T3" fmla="*/ 8 h 8"/>
                  <a:gd name="T4" fmla="*/ 0 w 4"/>
                  <a:gd name="T5" fmla="*/ 8 h 8"/>
                  <a:gd name="T6" fmla="*/ 0 w 4"/>
                  <a:gd name="T7" fmla="*/ 8 h 8"/>
                  <a:gd name="T8" fmla="*/ 1 w 4"/>
                  <a:gd name="T9" fmla="*/ 8 h 8"/>
                  <a:gd name="T10" fmla="*/ 4 w 4"/>
                  <a:gd name="T11" fmla="*/ 1 h 8"/>
                  <a:gd name="T12" fmla="*/ 4 w 4"/>
                  <a:gd name="T13" fmla="*/ 0 h 8"/>
                  <a:gd name="T14" fmla="*/ 3 w 4"/>
                  <a:gd name="T15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3" y="0"/>
                    </a:moveTo>
                    <a:cubicBezTo>
                      <a:pt x="2" y="3"/>
                      <a:pt x="1" y="5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6"/>
                      <a:pt x="3" y="3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cubicBezTo>
                      <a:pt x="4" y="0"/>
                      <a:pt x="4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09" name="Freeform 98"/>
              <p:cNvSpPr/>
              <p:nvPr/>
            </p:nvSpPr>
            <p:spPr bwMode="auto">
              <a:xfrm>
                <a:off x="1073" y="2918"/>
                <a:ext cx="11" cy="2"/>
              </a:xfrm>
              <a:custGeom>
                <a:gdLst>
                  <a:gd name="T0" fmla="*/ 8 w 9"/>
                  <a:gd name="T1" fmla="*/ 1 h 2"/>
                  <a:gd name="T2" fmla="*/ 9 w 9"/>
                  <a:gd name="T3" fmla="*/ 1 h 2"/>
                  <a:gd name="T4" fmla="*/ 8 w 9"/>
                  <a:gd name="T5" fmla="*/ 0 h 2"/>
                  <a:gd name="T6" fmla="*/ 0 w 9"/>
                  <a:gd name="T7" fmla="*/ 1 h 2"/>
                  <a:gd name="T8" fmla="*/ 0 w 9"/>
                  <a:gd name="T9" fmla="*/ 1 h 2"/>
                  <a:gd name="T10" fmla="*/ 0 w 9"/>
                  <a:gd name="T11" fmla="*/ 2 h 2"/>
                  <a:gd name="T12" fmla="*/ 0 w 9"/>
                  <a:gd name="T13" fmla="*/ 2 h 2"/>
                  <a:gd name="T14" fmla="*/ 8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8" y="1"/>
                    </a:moveTo>
                    <a:cubicBezTo>
                      <a:pt x="8" y="1"/>
                      <a:pt x="9" y="1"/>
                      <a:pt x="9" y="1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5" y="0"/>
                      <a:pt x="3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3" y="2"/>
                      <a:pt x="5" y="1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0" name="Freeform 99"/>
              <p:cNvSpPr/>
              <p:nvPr/>
            </p:nvSpPr>
            <p:spPr bwMode="auto">
              <a:xfrm>
                <a:off x="1108" y="2914"/>
                <a:ext cx="10" cy="3"/>
              </a:xfrm>
              <a:custGeom>
                <a:gdLst>
                  <a:gd name="T0" fmla="*/ 9 w 9"/>
                  <a:gd name="T1" fmla="*/ 1 h 2"/>
                  <a:gd name="T2" fmla="*/ 9 w 9"/>
                  <a:gd name="T3" fmla="*/ 0 h 2"/>
                  <a:gd name="T4" fmla="*/ 9 w 9"/>
                  <a:gd name="T5" fmla="*/ 0 h 2"/>
                  <a:gd name="T6" fmla="*/ 9 w 9"/>
                  <a:gd name="T7" fmla="*/ 0 h 2"/>
                  <a:gd name="T8" fmla="*/ 1 w 9"/>
                  <a:gd name="T9" fmla="*/ 1 h 2"/>
                  <a:gd name="T10" fmla="*/ 0 w 9"/>
                  <a:gd name="T11" fmla="*/ 2 h 2"/>
                  <a:gd name="T12" fmla="*/ 1 w 9"/>
                  <a:gd name="T13" fmla="*/ 2 h 2"/>
                  <a:gd name="T14" fmla="*/ 1 w 9"/>
                  <a:gd name="T15" fmla="*/ 2 h 2"/>
                  <a:gd name="T16" fmla="*/ 9 w 9"/>
                  <a:gd name="T17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" h="2">
                    <a:moveTo>
                      <a:pt x="9" y="1"/>
                    </a:move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3" y="1"/>
                      <a:pt x="1" y="1"/>
                    </a:cubicBezTo>
                    <a:cubicBezTo>
                      <a:pt x="1" y="1"/>
                      <a:pt x="0" y="1"/>
                      <a:pt x="0" y="2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4" y="2"/>
                      <a:pt x="6" y="1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1" name="Freeform 100"/>
              <p:cNvSpPr/>
              <p:nvPr/>
            </p:nvSpPr>
            <p:spPr bwMode="auto">
              <a:xfrm>
                <a:off x="1126" y="2911"/>
                <a:ext cx="10" cy="2"/>
              </a:xfrm>
              <a:custGeom>
                <a:gdLst>
                  <a:gd name="T0" fmla="*/ 9 w 9"/>
                  <a:gd name="T1" fmla="*/ 1 h 2"/>
                  <a:gd name="T2" fmla="*/ 9 w 9"/>
                  <a:gd name="T3" fmla="*/ 0 h 2"/>
                  <a:gd name="T4" fmla="*/ 8 w 9"/>
                  <a:gd name="T5" fmla="*/ 0 h 2"/>
                  <a:gd name="T6" fmla="*/ 1 w 9"/>
                  <a:gd name="T7" fmla="*/ 2 h 2"/>
                  <a:gd name="T8" fmla="*/ 0 w 9"/>
                  <a:gd name="T9" fmla="*/ 2 h 2"/>
                  <a:gd name="T10" fmla="*/ 1 w 9"/>
                  <a:gd name="T11" fmla="*/ 2 h 2"/>
                  <a:gd name="T12" fmla="*/ 1 w 9"/>
                  <a:gd name="T13" fmla="*/ 2 h 2"/>
                  <a:gd name="T14" fmla="*/ 9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9" y="1"/>
                    </a:move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6" y="1"/>
                      <a:pt x="3" y="1"/>
                      <a:pt x="1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3" y="2"/>
                      <a:pt x="6" y="2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2" name="Freeform 101"/>
              <p:cNvSpPr/>
              <p:nvPr/>
            </p:nvSpPr>
            <p:spPr bwMode="auto">
              <a:xfrm>
                <a:off x="1090" y="2917"/>
                <a:ext cx="10" cy="2"/>
              </a:xfrm>
              <a:custGeom>
                <a:gdLst>
                  <a:gd name="T0" fmla="*/ 9 w 9"/>
                  <a:gd name="T1" fmla="*/ 1 h 2"/>
                  <a:gd name="T2" fmla="*/ 9 w 9"/>
                  <a:gd name="T3" fmla="*/ 0 h 2"/>
                  <a:gd name="T4" fmla="*/ 9 w 9"/>
                  <a:gd name="T5" fmla="*/ 0 h 2"/>
                  <a:gd name="T6" fmla="*/ 1 w 9"/>
                  <a:gd name="T7" fmla="*/ 1 h 2"/>
                  <a:gd name="T8" fmla="*/ 0 w 9"/>
                  <a:gd name="T9" fmla="*/ 1 h 2"/>
                  <a:gd name="T10" fmla="*/ 1 w 9"/>
                  <a:gd name="T11" fmla="*/ 2 h 2"/>
                  <a:gd name="T12" fmla="*/ 1 w 9"/>
                  <a:gd name="T13" fmla="*/ 2 h 2"/>
                  <a:gd name="T14" fmla="*/ 9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9" y="1"/>
                    </a:move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4" y="0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1" y="1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4" y="1"/>
                      <a:pt x="6" y="1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3" name="Freeform 102"/>
              <p:cNvSpPr/>
              <p:nvPr/>
            </p:nvSpPr>
            <p:spPr bwMode="auto">
              <a:xfrm>
                <a:off x="1345" y="2790"/>
                <a:ext cx="8" cy="8"/>
              </a:xfrm>
              <a:custGeom>
                <a:gdLst>
                  <a:gd name="T0" fmla="*/ 0 w 7"/>
                  <a:gd name="T1" fmla="*/ 6 h 7"/>
                  <a:gd name="T2" fmla="*/ 0 w 7"/>
                  <a:gd name="T3" fmla="*/ 7 h 7"/>
                  <a:gd name="T4" fmla="*/ 1 w 7"/>
                  <a:gd name="T5" fmla="*/ 7 h 7"/>
                  <a:gd name="T6" fmla="*/ 1 w 7"/>
                  <a:gd name="T7" fmla="*/ 7 h 7"/>
                  <a:gd name="T8" fmla="*/ 6 w 7"/>
                  <a:gd name="T9" fmla="*/ 1 h 7"/>
                  <a:gd name="T10" fmla="*/ 6 w 7"/>
                  <a:gd name="T11" fmla="*/ 0 h 7"/>
                  <a:gd name="T12" fmla="*/ 6 w 7"/>
                  <a:gd name="T13" fmla="*/ 0 h 7"/>
                  <a:gd name="T14" fmla="*/ 0 w 7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0" y="6"/>
                    </a:moveTo>
                    <a:cubicBezTo>
                      <a:pt x="0" y="6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6" y="1"/>
                    </a:cubicBezTo>
                    <a:cubicBezTo>
                      <a:pt x="7" y="1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4"/>
                      <a:pt x="0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4" name="Freeform 103"/>
              <p:cNvSpPr/>
              <p:nvPr/>
            </p:nvSpPr>
            <p:spPr bwMode="auto">
              <a:xfrm>
                <a:off x="1055" y="2919"/>
                <a:ext cx="11" cy="1"/>
              </a:xfrm>
              <a:custGeom>
                <a:gdLst>
                  <a:gd name="T0" fmla="*/ 8 w 9"/>
                  <a:gd name="T1" fmla="*/ 1 h 1"/>
                  <a:gd name="T2" fmla="*/ 9 w 9"/>
                  <a:gd name="T3" fmla="*/ 0 h 1"/>
                  <a:gd name="T4" fmla="*/ 8 w 9"/>
                  <a:gd name="T5" fmla="*/ 0 h 1"/>
                  <a:gd name="T6" fmla="*/ 8 w 9"/>
                  <a:gd name="T7" fmla="*/ 0 h 1"/>
                  <a:gd name="T8" fmla="*/ 0 w 9"/>
                  <a:gd name="T9" fmla="*/ 0 h 1"/>
                  <a:gd name="T10" fmla="*/ 0 w 9"/>
                  <a:gd name="T11" fmla="*/ 1 h 1"/>
                  <a:gd name="T12" fmla="*/ 0 w 9"/>
                  <a:gd name="T13" fmla="*/ 1 h 1"/>
                  <a:gd name="T14" fmla="*/ 8 w 9"/>
                  <a:gd name="T15" fmla="*/ 1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1">
                    <a:moveTo>
                      <a:pt x="8" y="1"/>
                    </a:moveTo>
                    <a:cubicBezTo>
                      <a:pt x="8" y="1"/>
                      <a:pt x="9" y="1"/>
                      <a:pt x="9" y="0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6" y="0"/>
                      <a:pt x="3" y="0"/>
                      <a:pt x="0" y="0"/>
                    </a:cubicBez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3" y="1"/>
                      <a:pt x="6" y="1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5" name="Freeform 104"/>
              <p:cNvSpPr/>
              <p:nvPr/>
            </p:nvSpPr>
            <p:spPr bwMode="auto">
              <a:xfrm>
                <a:off x="1423" y="2479"/>
                <a:ext cx="54" cy="8"/>
              </a:xfrm>
              <a:custGeom>
                <a:gdLst>
                  <a:gd name="T0" fmla="*/ 2 w 48"/>
                  <a:gd name="T1" fmla="*/ 7 h 7"/>
                  <a:gd name="T2" fmla="*/ 2 w 48"/>
                  <a:gd name="T3" fmla="*/ 7 h 7"/>
                  <a:gd name="T4" fmla="*/ 47 w 48"/>
                  <a:gd name="T5" fmla="*/ 3 h 7"/>
                  <a:gd name="T6" fmla="*/ 48 w 48"/>
                  <a:gd name="T7" fmla="*/ 2 h 7"/>
                  <a:gd name="T8" fmla="*/ 47 w 48"/>
                  <a:gd name="T9" fmla="*/ 0 h 7"/>
                  <a:gd name="T10" fmla="*/ 2 w 48"/>
                  <a:gd name="T11" fmla="*/ 4 h 7"/>
                  <a:gd name="T12" fmla="*/ 0 w 48"/>
                  <a:gd name="T13" fmla="*/ 6 h 7"/>
                  <a:gd name="T14" fmla="*/ 2 w 48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8" h="7"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48" y="3"/>
                      <a:pt x="48" y="3"/>
                      <a:pt x="48" y="2"/>
                    </a:cubicBezTo>
                    <a:cubicBezTo>
                      <a:pt x="48" y="1"/>
                      <a:pt x="48" y="0"/>
                      <a:pt x="47" y="0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4"/>
                      <a:pt x="0" y="5"/>
                      <a:pt x="0" y="6"/>
                    </a:cubicBezTo>
                    <a:cubicBezTo>
                      <a:pt x="0" y="6"/>
                      <a:pt x="1" y="7"/>
                      <a:pt x="2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6" name="Freeform 105"/>
              <p:cNvSpPr/>
              <p:nvPr/>
            </p:nvSpPr>
            <p:spPr bwMode="auto">
              <a:xfrm>
                <a:off x="1421" y="2447"/>
                <a:ext cx="52" cy="9"/>
              </a:xfrm>
              <a:custGeom>
                <a:gdLst>
                  <a:gd name="T0" fmla="*/ 1 w 46"/>
                  <a:gd name="T1" fmla="*/ 8 h 8"/>
                  <a:gd name="T2" fmla="*/ 45 w 46"/>
                  <a:gd name="T3" fmla="*/ 1 h 8"/>
                  <a:gd name="T4" fmla="*/ 46 w 46"/>
                  <a:gd name="T5" fmla="*/ 1 h 8"/>
                  <a:gd name="T6" fmla="*/ 45 w 46"/>
                  <a:gd name="T7" fmla="*/ 0 h 8"/>
                  <a:gd name="T8" fmla="*/ 1 w 46"/>
                  <a:gd name="T9" fmla="*/ 7 h 8"/>
                  <a:gd name="T10" fmla="*/ 0 w 46"/>
                  <a:gd name="T11" fmla="*/ 8 h 8"/>
                  <a:gd name="T12" fmla="*/ 1 w 46"/>
                  <a:gd name="T13" fmla="*/ 8 h 8"/>
                  <a:gd name="T14" fmla="*/ 1 w 46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6" h="8">
                    <a:moveTo>
                      <a:pt x="1" y="8"/>
                    </a:moveTo>
                    <a:cubicBezTo>
                      <a:pt x="45" y="1"/>
                      <a:pt x="45" y="1"/>
                      <a:pt x="45" y="1"/>
                    </a:cubicBezTo>
                    <a:cubicBezTo>
                      <a:pt x="46" y="1"/>
                      <a:pt x="46" y="1"/>
                      <a:pt x="46" y="1"/>
                    </a:cubicBezTo>
                    <a:cubicBezTo>
                      <a:pt x="46" y="0"/>
                      <a:pt x="45" y="0"/>
                      <a:pt x="45" y="0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0" y="7"/>
                      <a:pt x="0" y="8"/>
                      <a:pt x="0" y="8"/>
                    </a:cubicBezTo>
                    <a:cubicBezTo>
                      <a:pt x="0" y="8"/>
                      <a:pt x="0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7" name="Freeform 106"/>
              <p:cNvSpPr/>
              <p:nvPr/>
            </p:nvSpPr>
            <p:spPr bwMode="auto">
              <a:xfrm>
                <a:off x="1416" y="2415"/>
                <a:ext cx="50" cy="13"/>
              </a:xfrm>
              <a:custGeom>
                <a:gdLst>
                  <a:gd name="T0" fmla="*/ 1 w 45"/>
                  <a:gd name="T1" fmla="*/ 12 h 12"/>
                  <a:gd name="T2" fmla="*/ 45 w 45"/>
                  <a:gd name="T3" fmla="*/ 1 h 12"/>
                  <a:gd name="T4" fmla="*/ 45 w 45"/>
                  <a:gd name="T5" fmla="*/ 1 h 12"/>
                  <a:gd name="T6" fmla="*/ 44 w 45"/>
                  <a:gd name="T7" fmla="*/ 0 h 12"/>
                  <a:gd name="T8" fmla="*/ 1 w 45"/>
                  <a:gd name="T9" fmla="*/ 11 h 12"/>
                  <a:gd name="T10" fmla="*/ 0 w 45"/>
                  <a:gd name="T11" fmla="*/ 11 h 12"/>
                  <a:gd name="T12" fmla="*/ 1 w 45"/>
                  <a:gd name="T13" fmla="*/ 12 h 12"/>
                  <a:gd name="T14" fmla="*/ 1 w 45"/>
                  <a:gd name="T1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5" h="12">
                    <a:moveTo>
                      <a:pt x="1" y="12"/>
                    </a:moveTo>
                    <a:cubicBezTo>
                      <a:pt x="45" y="1"/>
                      <a:pt x="45" y="1"/>
                      <a:pt x="45" y="1"/>
                    </a:cubicBezTo>
                    <a:cubicBezTo>
                      <a:pt x="45" y="1"/>
                      <a:pt x="45" y="1"/>
                      <a:pt x="45" y="1"/>
                    </a:cubicBezTo>
                    <a:cubicBezTo>
                      <a:pt x="45" y="0"/>
                      <a:pt x="45" y="0"/>
                      <a:pt x="44" y="0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0" y="12"/>
                      <a:pt x="0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8" name="Freeform 107"/>
              <p:cNvSpPr/>
              <p:nvPr/>
            </p:nvSpPr>
            <p:spPr bwMode="auto">
              <a:xfrm>
                <a:off x="1408" y="2383"/>
                <a:ext cx="49" cy="17"/>
              </a:xfrm>
              <a:custGeom>
                <a:gdLst>
                  <a:gd name="T0" fmla="*/ 1 w 44"/>
                  <a:gd name="T1" fmla="*/ 15 h 15"/>
                  <a:gd name="T2" fmla="*/ 44 w 44"/>
                  <a:gd name="T3" fmla="*/ 1 h 15"/>
                  <a:gd name="T4" fmla="*/ 44 w 44"/>
                  <a:gd name="T5" fmla="*/ 0 h 15"/>
                  <a:gd name="T6" fmla="*/ 43 w 44"/>
                  <a:gd name="T7" fmla="*/ 0 h 15"/>
                  <a:gd name="T8" fmla="*/ 0 w 44"/>
                  <a:gd name="T9" fmla="*/ 14 h 15"/>
                  <a:gd name="T10" fmla="*/ 0 w 44"/>
                  <a:gd name="T11" fmla="*/ 15 h 15"/>
                  <a:gd name="T12" fmla="*/ 1 w 44"/>
                  <a:gd name="T13" fmla="*/ 15 h 15"/>
                  <a:gd name="T14" fmla="*/ 1 w 44"/>
                  <a:gd name="T15" fmla="*/ 15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5">
                    <a:moveTo>
                      <a:pt x="1" y="15"/>
                    </a:moveTo>
                    <a:cubicBezTo>
                      <a:pt x="44" y="1"/>
                      <a:pt x="44" y="1"/>
                      <a:pt x="44" y="1"/>
                    </a:cubicBezTo>
                    <a:cubicBezTo>
                      <a:pt x="44" y="1"/>
                      <a:pt x="44" y="1"/>
                      <a:pt x="44" y="0"/>
                    </a:cubicBezTo>
                    <a:cubicBezTo>
                      <a:pt x="44" y="0"/>
                      <a:pt x="44" y="0"/>
                      <a:pt x="43" y="0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5"/>
                    </a:cubicBezTo>
                    <a:cubicBezTo>
                      <a:pt x="0" y="15"/>
                      <a:pt x="0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19" name="Freeform 108"/>
              <p:cNvSpPr/>
              <p:nvPr/>
            </p:nvSpPr>
            <p:spPr bwMode="auto">
              <a:xfrm>
                <a:off x="1396" y="2350"/>
                <a:ext cx="51" cy="24"/>
              </a:xfrm>
              <a:custGeom>
                <a:gdLst>
                  <a:gd name="T0" fmla="*/ 2 w 45"/>
                  <a:gd name="T1" fmla="*/ 21 h 21"/>
                  <a:gd name="T2" fmla="*/ 2 w 45"/>
                  <a:gd name="T3" fmla="*/ 21 h 21"/>
                  <a:gd name="T4" fmla="*/ 44 w 45"/>
                  <a:gd name="T5" fmla="*/ 3 h 21"/>
                  <a:gd name="T6" fmla="*/ 45 w 45"/>
                  <a:gd name="T7" fmla="*/ 1 h 21"/>
                  <a:gd name="T8" fmla="*/ 43 w 45"/>
                  <a:gd name="T9" fmla="*/ 0 h 21"/>
                  <a:gd name="T10" fmla="*/ 1 w 45"/>
                  <a:gd name="T11" fmla="*/ 18 h 21"/>
                  <a:gd name="T12" fmla="*/ 0 w 45"/>
                  <a:gd name="T13" fmla="*/ 20 h 21"/>
                  <a:gd name="T14" fmla="*/ 2 w 45"/>
                  <a:gd name="T15" fmla="*/ 21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5" h="21">
                    <a:moveTo>
                      <a:pt x="2" y="21"/>
                    </a:moveTo>
                    <a:cubicBezTo>
                      <a:pt x="2" y="21"/>
                      <a:pt x="2" y="21"/>
                      <a:pt x="2" y="21"/>
                    </a:cubicBezTo>
                    <a:cubicBezTo>
                      <a:pt x="44" y="3"/>
                      <a:pt x="44" y="3"/>
                      <a:pt x="44" y="3"/>
                    </a:cubicBezTo>
                    <a:cubicBezTo>
                      <a:pt x="45" y="3"/>
                      <a:pt x="45" y="2"/>
                      <a:pt x="45" y="1"/>
                    </a:cubicBezTo>
                    <a:cubicBezTo>
                      <a:pt x="44" y="1"/>
                      <a:pt x="44" y="0"/>
                      <a:pt x="43" y="0"/>
                    </a:cubicBezTo>
                    <a:cubicBezTo>
                      <a:pt x="1" y="18"/>
                      <a:pt x="1" y="18"/>
                      <a:pt x="1" y="18"/>
                    </a:cubicBezTo>
                    <a:cubicBezTo>
                      <a:pt x="0" y="18"/>
                      <a:pt x="0" y="19"/>
                      <a:pt x="0" y="20"/>
                    </a:cubicBezTo>
                    <a:cubicBezTo>
                      <a:pt x="1" y="20"/>
                      <a:pt x="1" y="21"/>
                      <a:pt x="2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0" name="Freeform 109"/>
              <p:cNvSpPr/>
              <p:nvPr/>
            </p:nvSpPr>
            <p:spPr bwMode="auto">
              <a:xfrm>
                <a:off x="1385" y="2322"/>
                <a:ext cx="47" cy="24"/>
              </a:xfrm>
              <a:custGeom>
                <a:gdLst>
                  <a:gd name="T0" fmla="*/ 1 w 42"/>
                  <a:gd name="T1" fmla="*/ 21 h 21"/>
                  <a:gd name="T2" fmla="*/ 41 w 42"/>
                  <a:gd name="T3" fmla="*/ 1 h 21"/>
                  <a:gd name="T4" fmla="*/ 42 w 42"/>
                  <a:gd name="T5" fmla="*/ 0 h 21"/>
                  <a:gd name="T6" fmla="*/ 41 w 42"/>
                  <a:gd name="T7" fmla="*/ 0 h 21"/>
                  <a:gd name="T8" fmla="*/ 1 w 42"/>
                  <a:gd name="T9" fmla="*/ 20 h 21"/>
                  <a:gd name="T10" fmla="*/ 0 w 42"/>
                  <a:gd name="T11" fmla="*/ 21 h 21"/>
                  <a:gd name="T12" fmla="*/ 1 w 42"/>
                  <a:gd name="T13" fmla="*/ 21 h 21"/>
                  <a:gd name="T14" fmla="*/ 1 w 42"/>
                  <a:gd name="T15" fmla="*/ 21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2" h="21">
                    <a:moveTo>
                      <a:pt x="1" y="21"/>
                    </a:moveTo>
                    <a:cubicBezTo>
                      <a:pt x="41" y="1"/>
                      <a:pt x="41" y="1"/>
                      <a:pt x="41" y="1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1" y="20"/>
                      <a:pt x="1" y="20"/>
                      <a:pt x="1" y="20"/>
                    </a:cubicBezTo>
                    <a:cubicBezTo>
                      <a:pt x="0" y="20"/>
                      <a:pt x="0" y="21"/>
                      <a:pt x="0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1"/>
                      <a:pt x="1" y="21"/>
                      <a:pt x="1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1" name="Freeform 110"/>
              <p:cNvSpPr/>
              <p:nvPr/>
            </p:nvSpPr>
            <p:spPr bwMode="auto">
              <a:xfrm>
                <a:off x="1372" y="2293"/>
                <a:ext cx="44" cy="28"/>
              </a:xfrm>
              <a:custGeom>
                <a:gdLst>
                  <a:gd name="T0" fmla="*/ 0 w 39"/>
                  <a:gd name="T1" fmla="*/ 24 h 25"/>
                  <a:gd name="T2" fmla="*/ 39 w 39"/>
                  <a:gd name="T3" fmla="*/ 1 h 25"/>
                  <a:gd name="T4" fmla="*/ 39 w 39"/>
                  <a:gd name="T5" fmla="*/ 0 h 25"/>
                  <a:gd name="T6" fmla="*/ 38 w 39"/>
                  <a:gd name="T7" fmla="*/ 0 h 25"/>
                  <a:gd name="T8" fmla="*/ 0 w 39"/>
                  <a:gd name="T9" fmla="*/ 24 h 25"/>
                  <a:gd name="T10" fmla="*/ 0 w 39"/>
                  <a:gd name="T11" fmla="*/ 24 h 25"/>
                  <a:gd name="T12" fmla="*/ 0 w 39"/>
                  <a:gd name="T13" fmla="*/ 25 h 25"/>
                  <a:gd name="T14" fmla="*/ 0 w 39"/>
                  <a:gd name="T15" fmla="*/ 2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25">
                    <a:moveTo>
                      <a:pt x="0" y="24"/>
                    </a:moveTo>
                    <a:cubicBezTo>
                      <a:pt x="39" y="1"/>
                      <a:pt x="39" y="1"/>
                      <a:pt x="39" y="1"/>
                    </a:cubicBezTo>
                    <a:cubicBezTo>
                      <a:pt x="39" y="1"/>
                      <a:pt x="39" y="0"/>
                      <a:pt x="39" y="0"/>
                    </a:cubicBezTo>
                    <a:cubicBezTo>
                      <a:pt x="39" y="0"/>
                      <a:pt x="39" y="0"/>
                      <a:pt x="38" y="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2" name="Freeform 111"/>
              <p:cNvSpPr/>
              <p:nvPr/>
            </p:nvSpPr>
            <p:spPr bwMode="auto">
              <a:xfrm>
                <a:off x="1355" y="2265"/>
                <a:ext cx="43" cy="31"/>
              </a:xfrm>
              <a:custGeom>
                <a:gdLst>
                  <a:gd name="T0" fmla="*/ 1 w 38"/>
                  <a:gd name="T1" fmla="*/ 28 h 28"/>
                  <a:gd name="T2" fmla="*/ 38 w 38"/>
                  <a:gd name="T3" fmla="*/ 1 h 28"/>
                  <a:gd name="T4" fmla="*/ 38 w 38"/>
                  <a:gd name="T5" fmla="*/ 1 h 28"/>
                  <a:gd name="T6" fmla="*/ 37 w 38"/>
                  <a:gd name="T7" fmla="*/ 1 h 28"/>
                  <a:gd name="T8" fmla="*/ 1 w 38"/>
                  <a:gd name="T9" fmla="*/ 27 h 28"/>
                  <a:gd name="T10" fmla="*/ 0 w 38"/>
                  <a:gd name="T11" fmla="*/ 28 h 28"/>
                  <a:gd name="T12" fmla="*/ 1 w 38"/>
                  <a:gd name="T13" fmla="*/ 28 h 28"/>
                  <a:gd name="T14" fmla="*/ 1 w 38"/>
                  <a:gd name="T15" fmla="*/ 28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8" h="28">
                    <a:moveTo>
                      <a:pt x="1" y="28"/>
                    </a:moveTo>
                    <a:cubicBezTo>
                      <a:pt x="38" y="1"/>
                      <a:pt x="38" y="1"/>
                      <a:pt x="38" y="1"/>
                    </a:cubicBezTo>
                    <a:cubicBezTo>
                      <a:pt x="38" y="1"/>
                      <a:pt x="38" y="1"/>
                      <a:pt x="38" y="1"/>
                    </a:cubicBezTo>
                    <a:cubicBezTo>
                      <a:pt x="38" y="1"/>
                      <a:pt x="37" y="0"/>
                      <a:pt x="37" y="1"/>
                    </a:cubicBezTo>
                    <a:cubicBezTo>
                      <a:pt x="1" y="27"/>
                      <a:pt x="1" y="27"/>
                      <a:pt x="1" y="27"/>
                    </a:cubicBezTo>
                    <a:cubicBezTo>
                      <a:pt x="0" y="27"/>
                      <a:pt x="0" y="28"/>
                      <a:pt x="0" y="28"/>
                    </a:cubicBezTo>
                    <a:cubicBezTo>
                      <a:pt x="1" y="28"/>
                      <a:pt x="1" y="28"/>
                      <a:pt x="1" y="28"/>
                    </a:cubicBezTo>
                    <a:cubicBezTo>
                      <a:pt x="1" y="28"/>
                      <a:pt x="1" y="28"/>
                      <a:pt x="1" y="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3" name="Freeform 112"/>
              <p:cNvSpPr/>
              <p:nvPr/>
            </p:nvSpPr>
            <p:spPr bwMode="auto">
              <a:xfrm>
                <a:off x="1337" y="2239"/>
                <a:ext cx="40" cy="35"/>
              </a:xfrm>
              <a:custGeom>
                <a:gdLst>
                  <a:gd name="T0" fmla="*/ 1 w 36"/>
                  <a:gd name="T1" fmla="*/ 31 h 31"/>
                  <a:gd name="T2" fmla="*/ 35 w 36"/>
                  <a:gd name="T3" fmla="*/ 1 h 31"/>
                  <a:gd name="T4" fmla="*/ 36 w 36"/>
                  <a:gd name="T5" fmla="*/ 1 h 31"/>
                  <a:gd name="T6" fmla="*/ 35 w 36"/>
                  <a:gd name="T7" fmla="*/ 1 h 31"/>
                  <a:gd name="T8" fmla="*/ 0 w 36"/>
                  <a:gd name="T9" fmla="*/ 30 h 31"/>
                  <a:gd name="T10" fmla="*/ 0 w 36"/>
                  <a:gd name="T11" fmla="*/ 31 h 31"/>
                  <a:gd name="T12" fmla="*/ 1 w 36"/>
                  <a:gd name="T13" fmla="*/ 31 h 31"/>
                  <a:gd name="T14" fmla="*/ 1 w 36"/>
                  <a:gd name="T15" fmla="*/ 31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" h="31">
                    <a:moveTo>
                      <a:pt x="1" y="31"/>
                    </a:moveTo>
                    <a:cubicBezTo>
                      <a:pt x="35" y="1"/>
                      <a:pt x="35" y="1"/>
                      <a:pt x="35" y="1"/>
                    </a:cubicBezTo>
                    <a:cubicBezTo>
                      <a:pt x="36" y="1"/>
                      <a:pt x="36" y="1"/>
                      <a:pt x="36" y="1"/>
                    </a:cubicBezTo>
                    <a:cubicBezTo>
                      <a:pt x="35" y="0"/>
                      <a:pt x="35" y="0"/>
                      <a:pt x="35" y="1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1"/>
                    </a:cubicBezTo>
                    <a:cubicBezTo>
                      <a:pt x="1" y="31"/>
                      <a:pt x="1" y="31"/>
                      <a:pt x="1" y="31"/>
                    </a:cubicBezTo>
                    <a:cubicBezTo>
                      <a:pt x="1" y="31"/>
                      <a:pt x="1" y="31"/>
                      <a:pt x="1" y="3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4" name="Freeform 113"/>
              <p:cNvSpPr/>
              <p:nvPr/>
            </p:nvSpPr>
            <p:spPr bwMode="auto">
              <a:xfrm>
                <a:off x="1296" y="2193"/>
                <a:ext cx="34" cy="39"/>
              </a:xfrm>
              <a:custGeom>
                <a:gdLst>
                  <a:gd name="T0" fmla="*/ 30 w 30"/>
                  <a:gd name="T1" fmla="*/ 0 h 35"/>
                  <a:gd name="T2" fmla="*/ 29 w 30"/>
                  <a:gd name="T3" fmla="*/ 0 h 35"/>
                  <a:gd name="T4" fmla="*/ 0 w 30"/>
                  <a:gd name="T5" fmla="*/ 34 h 35"/>
                  <a:gd name="T6" fmla="*/ 0 w 30"/>
                  <a:gd name="T7" fmla="*/ 35 h 35"/>
                  <a:gd name="T8" fmla="*/ 0 w 30"/>
                  <a:gd name="T9" fmla="*/ 35 h 35"/>
                  <a:gd name="T10" fmla="*/ 1 w 30"/>
                  <a:gd name="T11" fmla="*/ 35 h 35"/>
                  <a:gd name="T12" fmla="*/ 30 w 30"/>
                  <a:gd name="T13" fmla="*/ 1 h 35"/>
                  <a:gd name="T14" fmla="*/ 30 w 30"/>
                  <a:gd name="T15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35">
                    <a:moveTo>
                      <a:pt x="30" y="0"/>
                    </a:moveTo>
                    <a:cubicBezTo>
                      <a:pt x="30" y="0"/>
                      <a:pt x="29" y="0"/>
                      <a:pt x="29" y="0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1" y="35"/>
                      <a:pt x="1" y="35"/>
                    </a:cubicBezTo>
                    <a:cubicBezTo>
                      <a:pt x="30" y="1"/>
                      <a:pt x="30" y="1"/>
                      <a:pt x="30" y="1"/>
                    </a:cubicBezTo>
                    <a:cubicBezTo>
                      <a:pt x="30" y="0"/>
                      <a:pt x="30" y="0"/>
                      <a:pt x="3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5" name="Freeform 114"/>
              <p:cNvSpPr/>
              <p:nvPr/>
            </p:nvSpPr>
            <p:spPr bwMode="auto">
              <a:xfrm>
                <a:off x="1273" y="2173"/>
                <a:ext cx="31" cy="41"/>
              </a:xfrm>
              <a:custGeom>
                <a:gdLst>
                  <a:gd name="T0" fmla="*/ 28 w 28"/>
                  <a:gd name="T1" fmla="*/ 0 h 37"/>
                  <a:gd name="T2" fmla="*/ 27 w 28"/>
                  <a:gd name="T3" fmla="*/ 0 h 37"/>
                  <a:gd name="T4" fmla="*/ 1 w 28"/>
                  <a:gd name="T5" fmla="*/ 36 h 37"/>
                  <a:gd name="T6" fmla="*/ 1 w 28"/>
                  <a:gd name="T7" fmla="*/ 37 h 37"/>
                  <a:gd name="T8" fmla="*/ 1 w 28"/>
                  <a:gd name="T9" fmla="*/ 37 h 37"/>
                  <a:gd name="T10" fmla="*/ 1 w 28"/>
                  <a:gd name="T11" fmla="*/ 37 h 37"/>
                  <a:gd name="T12" fmla="*/ 28 w 28"/>
                  <a:gd name="T13" fmla="*/ 0 h 37"/>
                  <a:gd name="T14" fmla="*/ 28 w 28"/>
                  <a:gd name="T15" fmla="*/ 0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37">
                    <a:moveTo>
                      <a:pt x="28" y="0"/>
                    </a:moveTo>
                    <a:cubicBezTo>
                      <a:pt x="28" y="0"/>
                      <a:pt x="27" y="0"/>
                      <a:pt x="27" y="0"/>
                    </a:cubicBezTo>
                    <a:cubicBezTo>
                      <a:pt x="1" y="36"/>
                      <a:pt x="1" y="36"/>
                      <a:pt x="1" y="36"/>
                    </a:cubicBezTo>
                    <a:cubicBezTo>
                      <a:pt x="0" y="37"/>
                      <a:pt x="0" y="37"/>
                      <a:pt x="1" y="37"/>
                    </a:cubicBezTo>
                    <a:cubicBezTo>
                      <a:pt x="1" y="37"/>
                      <a:pt x="1" y="37"/>
                      <a:pt x="1" y="37"/>
                    </a:cubicBezTo>
                    <a:cubicBezTo>
                      <a:pt x="1" y="37"/>
                      <a:pt x="1" y="37"/>
                      <a:pt x="1" y="37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6" name="Freeform 115"/>
              <p:cNvSpPr/>
              <p:nvPr/>
            </p:nvSpPr>
            <p:spPr bwMode="auto">
              <a:xfrm>
                <a:off x="1248" y="2152"/>
                <a:ext cx="30" cy="48"/>
              </a:xfrm>
              <a:custGeom>
                <a:gdLst>
                  <a:gd name="T0" fmla="*/ 26 w 27"/>
                  <a:gd name="T1" fmla="*/ 1 h 42"/>
                  <a:gd name="T2" fmla="*/ 24 w 27"/>
                  <a:gd name="T3" fmla="*/ 1 h 42"/>
                  <a:gd name="T4" fmla="*/ 0 w 27"/>
                  <a:gd name="T5" fmla="*/ 40 h 42"/>
                  <a:gd name="T6" fmla="*/ 1 w 27"/>
                  <a:gd name="T7" fmla="*/ 42 h 42"/>
                  <a:gd name="T8" fmla="*/ 1 w 27"/>
                  <a:gd name="T9" fmla="*/ 42 h 42"/>
                  <a:gd name="T10" fmla="*/ 3 w 27"/>
                  <a:gd name="T11" fmla="*/ 41 h 42"/>
                  <a:gd name="T12" fmla="*/ 26 w 27"/>
                  <a:gd name="T13" fmla="*/ 3 h 42"/>
                  <a:gd name="T14" fmla="*/ 26 w 27"/>
                  <a:gd name="T15" fmla="*/ 1 h 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7" h="42">
                    <a:moveTo>
                      <a:pt x="26" y="1"/>
                    </a:moveTo>
                    <a:cubicBezTo>
                      <a:pt x="25" y="0"/>
                      <a:pt x="24" y="0"/>
                      <a:pt x="24" y="1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1"/>
                      <a:pt x="1" y="42"/>
                    </a:cubicBezTo>
                    <a:cubicBezTo>
                      <a:pt x="1" y="42"/>
                      <a:pt x="1" y="42"/>
                      <a:pt x="1" y="42"/>
                    </a:cubicBezTo>
                    <a:cubicBezTo>
                      <a:pt x="2" y="42"/>
                      <a:pt x="2" y="42"/>
                      <a:pt x="3" y="41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7" y="2"/>
                      <a:pt x="27" y="1"/>
                      <a:pt x="26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7" name="Freeform 116"/>
              <p:cNvSpPr/>
              <p:nvPr/>
            </p:nvSpPr>
            <p:spPr bwMode="auto">
              <a:xfrm>
                <a:off x="1223" y="2138"/>
                <a:ext cx="25" cy="46"/>
              </a:xfrm>
              <a:custGeom>
                <a:gdLst>
                  <a:gd name="T0" fmla="*/ 22 w 22"/>
                  <a:gd name="T1" fmla="*/ 0 h 41"/>
                  <a:gd name="T2" fmla="*/ 21 w 22"/>
                  <a:gd name="T3" fmla="*/ 0 h 41"/>
                  <a:gd name="T4" fmla="*/ 0 w 22"/>
                  <a:gd name="T5" fmla="*/ 40 h 41"/>
                  <a:gd name="T6" fmla="*/ 1 w 22"/>
                  <a:gd name="T7" fmla="*/ 41 h 41"/>
                  <a:gd name="T8" fmla="*/ 1 w 22"/>
                  <a:gd name="T9" fmla="*/ 41 h 41"/>
                  <a:gd name="T10" fmla="*/ 1 w 22"/>
                  <a:gd name="T11" fmla="*/ 41 h 41"/>
                  <a:gd name="T12" fmla="*/ 22 w 22"/>
                  <a:gd name="T13" fmla="*/ 1 h 41"/>
                  <a:gd name="T14" fmla="*/ 22 w 22"/>
                  <a:gd name="T15" fmla="*/ 0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41">
                    <a:moveTo>
                      <a:pt x="22" y="0"/>
                    </a:moveTo>
                    <a:cubicBezTo>
                      <a:pt x="21" y="0"/>
                      <a:pt x="21" y="0"/>
                      <a:pt x="21" y="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1"/>
                      <a:pt x="0" y="41"/>
                      <a:pt x="1" y="41"/>
                    </a:cubicBezTo>
                    <a:cubicBezTo>
                      <a:pt x="1" y="41"/>
                      <a:pt x="1" y="41"/>
                      <a:pt x="1" y="41"/>
                    </a:cubicBezTo>
                    <a:cubicBezTo>
                      <a:pt x="1" y="41"/>
                      <a:pt x="1" y="41"/>
                      <a:pt x="1" y="41"/>
                    </a:cubicBezTo>
                    <a:cubicBezTo>
                      <a:pt x="22" y="1"/>
                      <a:pt x="22" y="1"/>
                      <a:pt x="22" y="1"/>
                    </a:cubicBezTo>
                    <a:cubicBezTo>
                      <a:pt x="22" y="0"/>
                      <a:pt x="22" y="0"/>
                      <a:pt x="2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8" name="Freeform 117"/>
              <p:cNvSpPr/>
              <p:nvPr/>
            </p:nvSpPr>
            <p:spPr bwMode="auto">
              <a:xfrm>
                <a:off x="1197" y="2124"/>
                <a:ext cx="21" cy="47"/>
              </a:xfrm>
              <a:custGeom>
                <a:gdLst>
                  <a:gd name="T0" fmla="*/ 18 w 18"/>
                  <a:gd name="T1" fmla="*/ 0 h 42"/>
                  <a:gd name="T2" fmla="*/ 17 w 18"/>
                  <a:gd name="T3" fmla="*/ 0 h 42"/>
                  <a:gd name="T4" fmla="*/ 0 w 18"/>
                  <a:gd name="T5" fmla="*/ 42 h 42"/>
                  <a:gd name="T6" fmla="*/ 0 w 18"/>
                  <a:gd name="T7" fmla="*/ 42 h 42"/>
                  <a:gd name="T8" fmla="*/ 0 w 18"/>
                  <a:gd name="T9" fmla="*/ 42 h 42"/>
                  <a:gd name="T10" fmla="*/ 1 w 18"/>
                  <a:gd name="T11" fmla="*/ 42 h 42"/>
                  <a:gd name="T12" fmla="*/ 18 w 18"/>
                  <a:gd name="T13" fmla="*/ 0 h 42"/>
                  <a:gd name="T14" fmla="*/ 18 w 18"/>
                  <a:gd name="T15" fmla="*/ 0 h 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8" h="42">
                    <a:moveTo>
                      <a:pt x="18" y="0"/>
                    </a:moveTo>
                    <a:cubicBezTo>
                      <a:pt x="18" y="0"/>
                      <a:pt x="17" y="0"/>
                      <a:pt x="17" y="0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1" y="42"/>
                      <a:pt x="1" y="42"/>
                      <a:pt x="1" y="42"/>
                    </a:cubicBez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29" name="Freeform 118"/>
              <p:cNvSpPr/>
              <p:nvPr/>
            </p:nvSpPr>
            <p:spPr bwMode="auto">
              <a:xfrm>
                <a:off x="1170" y="2112"/>
                <a:ext cx="17" cy="49"/>
              </a:xfrm>
              <a:custGeom>
                <a:gdLst>
                  <a:gd name="T0" fmla="*/ 14 w 15"/>
                  <a:gd name="T1" fmla="*/ 0 h 44"/>
                  <a:gd name="T2" fmla="*/ 14 w 15"/>
                  <a:gd name="T3" fmla="*/ 1 h 44"/>
                  <a:gd name="T4" fmla="*/ 0 w 15"/>
                  <a:gd name="T5" fmla="*/ 44 h 44"/>
                  <a:gd name="T6" fmla="*/ 0 w 15"/>
                  <a:gd name="T7" fmla="*/ 44 h 44"/>
                  <a:gd name="T8" fmla="*/ 0 w 15"/>
                  <a:gd name="T9" fmla="*/ 44 h 44"/>
                  <a:gd name="T10" fmla="*/ 1 w 15"/>
                  <a:gd name="T11" fmla="*/ 44 h 44"/>
                  <a:gd name="T12" fmla="*/ 15 w 15"/>
                  <a:gd name="T13" fmla="*/ 1 h 44"/>
                  <a:gd name="T14" fmla="*/ 14 w 15"/>
                  <a:gd name="T15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5" h="44">
                    <a:moveTo>
                      <a:pt x="14" y="0"/>
                    </a:moveTo>
                    <a:cubicBezTo>
                      <a:pt x="14" y="0"/>
                      <a:pt x="14" y="1"/>
                      <a:pt x="14" y="1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4"/>
                      <a:pt x="1" y="44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5" y="1"/>
                      <a:pt x="14" y="1"/>
                      <a:pt x="1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0" name="Freeform 119"/>
              <p:cNvSpPr/>
              <p:nvPr/>
            </p:nvSpPr>
            <p:spPr bwMode="auto">
              <a:xfrm>
                <a:off x="1142" y="2103"/>
                <a:ext cx="12" cy="50"/>
              </a:xfrm>
              <a:custGeom>
                <a:gdLst>
                  <a:gd name="T0" fmla="*/ 10 w 11"/>
                  <a:gd name="T1" fmla="*/ 1 h 45"/>
                  <a:gd name="T2" fmla="*/ 0 w 11"/>
                  <a:gd name="T3" fmla="*/ 45 h 45"/>
                  <a:gd name="T4" fmla="*/ 0 w 11"/>
                  <a:gd name="T5" fmla="*/ 45 h 45"/>
                  <a:gd name="T6" fmla="*/ 0 w 11"/>
                  <a:gd name="T7" fmla="*/ 45 h 45"/>
                  <a:gd name="T8" fmla="*/ 1 w 11"/>
                  <a:gd name="T9" fmla="*/ 45 h 45"/>
                  <a:gd name="T10" fmla="*/ 11 w 11"/>
                  <a:gd name="T11" fmla="*/ 1 h 45"/>
                  <a:gd name="T12" fmla="*/ 11 w 11"/>
                  <a:gd name="T13" fmla="*/ 0 h 45"/>
                  <a:gd name="T14" fmla="*/ 10 w 11"/>
                  <a:gd name="T15" fmla="*/ 1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1" h="45">
                    <a:moveTo>
                      <a:pt x="10" y="1"/>
                    </a:move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1" y="45"/>
                      <a:pt x="1" y="45"/>
                    </a:cubicBezTo>
                    <a:cubicBezTo>
                      <a:pt x="11" y="1"/>
                      <a:pt x="11" y="1"/>
                      <a:pt x="11" y="1"/>
                    </a:cubicBezTo>
                    <a:cubicBezTo>
                      <a:pt x="11" y="1"/>
                      <a:pt x="11" y="1"/>
                      <a:pt x="11" y="0"/>
                    </a:cubicBezTo>
                    <a:cubicBezTo>
                      <a:pt x="11" y="0"/>
                      <a:pt x="10" y="1"/>
                      <a:pt x="10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1" name="Freeform 120"/>
              <p:cNvSpPr/>
              <p:nvPr/>
            </p:nvSpPr>
            <p:spPr bwMode="auto">
              <a:xfrm>
                <a:off x="1112" y="2096"/>
                <a:ext cx="11" cy="53"/>
              </a:xfrm>
              <a:custGeom>
                <a:gdLst>
                  <a:gd name="T0" fmla="*/ 9 w 10"/>
                  <a:gd name="T1" fmla="*/ 0 h 47"/>
                  <a:gd name="T2" fmla="*/ 7 w 10"/>
                  <a:gd name="T3" fmla="*/ 1 h 47"/>
                  <a:gd name="T4" fmla="*/ 0 w 10"/>
                  <a:gd name="T5" fmla="*/ 46 h 47"/>
                  <a:gd name="T6" fmla="*/ 2 w 10"/>
                  <a:gd name="T7" fmla="*/ 47 h 47"/>
                  <a:gd name="T8" fmla="*/ 2 w 10"/>
                  <a:gd name="T9" fmla="*/ 47 h 47"/>
                  <a:gd name="T10" fmla="*/ 3 w 10"/>
                  <a:gd name="T11" fmla="*/ 46 h 47"/>
                  <a:gd name="T12" fmla="*/ 10 w 10"/>
                  <a:gd name="T13" fmla="*/ 1 h 47"/>
                  <a:gd name="T14" fmla="*/ 9 w 10"/>
                  <a:gd name="T15" fmla="*/ 0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47">
                    <a:moveTo>
                      <a:pt x="9" y="0"/>
                    </a:moveTo>
                    <a:cubicBezTo>
                      <a:pt x="8" y="0"/>
                      <a:pt x="8" y="0"/>
                      <a:pt x="7" y="1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1" y="47"/>
                      <a:pt x="2" y="47"/>
                    </a:cubicBezTo>
                    <a:cubicBezTo>
                      <a:pt x="2" y="47"/>
                      <a:pt x="2" y="47"/>
                      <a:pt x="2" y="47"/>
                    </a:cubicBezTo>
                    <a:cubicBezTo>
                      <a:pt x="3" y="47"/>
                      <a:pt x="3" y="47"/>
                      <a:pt x="3" y="46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0"/>
                      <a:pt x="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2" name="Freeform 121"/>
              <p:cNvSpPr/>
              <p:nvPr/>
            </p:nvSpPr>
            <p:spPr bwMode="auto">
              <a:xfrm>
                <a:off x="1085" y="2093"/>
                <a:ext cx="4" cy="51"/>
              </a:xfrm>
              <a:custGeom>
                <a:gdLst>
                  <a:gd name="T0" fmla="*/ 3 w 4"/>
                  <a:gd name="T1" fmla="*/ 1 h 46"/>
                  <a:gd name="T2" fmla="*/ 0 w 4"/>
                  <a:gd name="T3" fmla="*/ 46 h 46"/>
                  <a:gd name="T4" fmla="*/ 0 w 4"/>
                  <a:gd name="T5" fmla="*/ 46 h 46"/>
                  <a:gd name="T6" fmla="*/ 0 w 4"/>
                  <a:gd name="T7" fmla="*/ 46 h 46"/>
                  <a:gd name="T8" fmla="*/ 1 w 4"/>
                  <a:gd name="T9" fmla="*/ 46 h 46"/>
                  <a:gd name="T10" fmla="*/ 4 w 4"/>
                  <a:gd name="T11" fmla="*/ 1 h 46"/>
                  <a:gd name="T12" fmla="*/ 4 w 4"/>
                  <a:gd name="T13" fmla="*/ 0 h 46"/>
                  <a:gd name="T14" fmla="*/ 3 w 4"/>
                  <a:gd name="T15" fmla="*/ 1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46">
                    <a:moveTo>
                      <a:pt x="3" y="1"/>
                    </a:move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1" y="46"/>
                      <a:pt x="1" y="46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cubicBezTo>
                      <a:pt x="3" y="0"/>
                      <a:pt x="3" y="0"/>
                      <a:pt x="3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3" name="Freeform 122"/>
              <p:cNvSpPr/>
              <p:nvPr/>
            </p:nvSpPr>
            <p:spPr bwMode="auto">
              <a:xfrm>
                <a:off x="1423" y="2464"/>
                <a:ext cx="52" cy="7"/>
              </a:xfrm>
              <a:custGeom>
                <a:gdLst>
                  <a:gd name="T0" fmla="*/ 1 w 46"/>
                  <a:gd name="T1" fmla="*/ 6 h 6"/>
                  <a:gd name="T2" fmla="*/ 45 w 46"/>
                  <a:gd name="T3" fmla="*/ 1 h 6"/>
                  <a:gd name="T4" fmla="*/ 46 w 46"/>
                  <a:gd name="T5" fmla="*/ 0 h 6"/>
                  <a:gd name="T6" fmla="*/ 45 w 46"/>
                  <a:gd name="T7" fmla="*/ 0 h 6"/>
                  <a:gd name="T8" fmla="*/ 0 w 46"/>
                  <a:gd name="T9" fmla="*/ 5 h 6"/>
                  <a:gd name="T10" fmla="*/ 0 w 46"/>
                  <a:gd name="T11" fmla="*/ 6 h 6"/>
                  <a:gd name="T12" fmla="*/ 0 w 46"/>
                  <a:gd name="T13" fmla="*/ 6 h 6"/>
                  <a:gd name="T14" fmla="*/ 1 w 46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6" h="6">
                    <a:moveTo>
                      <a:pt x="1" y="6"/>
                    </a:moveTo>
                    <a:cubicBezTo>
                      <a:pt x="45" y="1"/>
                      <a:pt x="45" y="1"/>
                      <a:pt x="45" y="1"/>
                    </a:cubicBezTo>
                    <a:cubicBezTo>
                      <a:pt x="46" y="1"/>
                      <a:pt x="46" y="0"/>
                      <a:pt x="46" y="0"/>
                    </a:cubicBezTo>
                    <a:cubicBezTo>
                      <a:pt x="46" y="0"/>
                      <a:pt x="46" y="0"/>
                      <a:pt x="45" y="0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4" name="Freeform 123"/>
              <p:cNvSpPr/>
              <p:nvPr/>
            </p:nvSpPr>
            <p:spPr bwMode="auto">
              <a:xfrm>
                <a:off x="1418" y="2430"/>
                <a:ext cx="53" cy="13"/>
              </a:xfrm>
              <a:custGeom>
                <a:gdLst>
                  <a:gd name="T0" fmla="*/ 1 w 47"/>
                  <a:gd name="T1" fmla="*/ 11 h 11"/>
                  <a:gd name="T2" fmla="*/ 2 w 47"/>
                  <a:gd name="T3" fmla="*/ 11 h 11"/>
                  <a:gd name="T4" fmla="*/ 46 w 47"/>
                  <a:gd name="T5" fmla="*/ 3 h 11"/>
                  <a:gd name="T6" fmla="*/ 47 w 47"/>
                  <a:gd name="T7" fmla="*/ 1 h 11"/>
                  <a:gd name="T8" fmla="*/ 45 w 47"/>
                  <a:gd name="T9" fmla="*/ 0 h 11"/>
                  <a:gd name="T10" fmla="*/ 1 w 47"/>
                  <a:gd name="T11" fmla="*/ 8 h 11"/>
                  <a:gd name="T12" fmla="*/ 0 w 47"/>
                  <a:gd name="T13" fmla="*/ 10 h 11"/>
                  <a:gd name="T14" fmla="*/ 1 w 47"/>
                  <a:gd name="T15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7" h="11">
                    <a:moveTo>
                      <a:pt x="1" y="11"/>
                    </a:moveTo>
                    <a:cubicBezTo>
                      <a:pt x="2" y="11"/>
                      <a:pt x="2" y="11"/>
                      <a:pt x="2" y="11"/>
                    </a:cubicBezTo>
                    <a:cubicBezTo>
                      <a:pt x="46" y="3"/>
                      <a:pt x="46" y="3"/>
                      <a:pt x="46" y="3"/>
                    </a:cubicBezTo>
                    <a:cubicBezTo>
                      <a:pt x="47" y="2"/>
                      <a:pt x="47" y="2"/>
                      <a:pt x="47" y="1"/>
                    </a:cubicBezTo>
                    <a:cubicBezTo>
                      <a:pt x="47" y="0"/>
                      <a:pt x="46" y="0"/>
                      <a:pt x="45" y="0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0" y="9"/>
                      <a:pt x="0" y="9"/>
                      <a:pt x="0" y="10"/>
                    </a:cubicBezTo>
                    <a:cubicBezTo>
                      <a:pt x="0" y="11"/>
                      <a:pt x="1" y="11"/>
                      <a:pt x="1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5" name="Freeform 124"/>
              <p:cNvSpPr/>
              <p:nvPr/>
            </p:nvSpPr>
            <p:spPr bwMode="auto">
              <a:xfrm>
                <a:off x="1412" y="2399"/>
                <a:ext cx="50" cy="14"/>
              </a:xfrm>
              <a:custGeom>
                <a:gdLst>
                  <a:gd name="T0" fmla="*/ 1 w 44"/>
                  <a:gd name="T1" fmla="*/ 13 h 13"/>
                  <a:gd name="T2" fmla="*/ 44 w 44"/>
                  <a:gd name="T3" fmla="*/ 1 h 13"/>
                  <a:gd name="T4" fmla="*/ 44 w 44"/>
                  <a:gd name="T5" fmla="*/ 0 h 13"/>
                  <a:gd name="T6" fmla="*/ 44 w 44"/>
                  <a:gd name="T7" fmla="*/ 0 h 13"/>
                  <a:gd name="T8" fmla="*/ 0 w 44"/>
                  <a:gd name="T9" fmla="*/ 12 h 13"/>
                  <a:gd name="T10" fmla="*/ 0 w 44"/>
                  <a:gd name="T11" fmla="*/ 13 h 13"/>
                  <a:gd name="T12" fmla="*/ 0 w 44"/>
                  <a:gd name="T13" fmla="*/ 13 h 13"/>
                  <a:gd name="T14" fmla="*/ 1 w 44"/>
                  <a:gd name="T1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3">
                    <a:moveTo>
                      <a:pt x="1" y="13"/>
                    </a:moveTo>
                    <a:cubicBezTo>
                      <a:pt x="44" y="1"/>
                      <a:pt x="44" y="1"/>
                      <a:pt x="44" y="1"/>
                    </a:cubicBezTo>
                    <a:cubicBezTo>
                      <a:pt x="44" y="1"/>
                      <a:pt x="44" y="1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1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6" name="Freeform 125"/>
              <p:cNvSpPr/>
              <p:nvPr/>
            </p:nvSpPr>
            <p:spPr bwMode="auto">
              <a:xfrm>
                <a:off x="1403" y="2367"/>
                <a:ext cx="49" cy="19"/>
              </a:xfrm>
              <a:custGeom>
                <a:gdLst>
                  <a:gd name="T0" fmla="*/ 1 w 43"/>
                  <a:gd name="T1" fmla="*/ 17 h 17"/>
                  <a:gd name="T2" fmla="*/ 43 w 43"/>
                  <a:gd name="T3" fmla="*/ 1 h 17"/>
                  <a:gd name="T4" fmla="*/ 43 w 43"/>
                  <a:gd name="T5" fmla="*/ 0 h 17"/>
                  <a:gd name="T6" fmla="*/ 43 w 43"/>
                  <a:gd name="T7" fmla="*/ 0 h 17"/>
                  <a:gd name="T8" fmla="*/ 0 w 43"/>
                  <a:gd name="T9" fmla="*/ 16 h 17"/>
                  <a:gd name="T10" fmla="*/ 0 w 43"/>
                  <a:gd name="T11" fmla="*/ 16 h 17"/>
                  <a:gd name="T12" fmla="*/ 0 w 43"/>
                  <a:gd name="T13" fmla="*/ 17 h 17"/>
                  <a:gd name="T14" fmla="*/ 1 w 43"/>
                  <a:gd name="T15" fmla="*/ 17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17">
                    <a:moveTo>
                      <a:pt x="1" y="17"/>
                    </a:moveTo>
                    <a:cubicBezTo>
                      <a:pt x="43" y="1"/>
                      <a:pt x="43" y="1"/>
                      <a:pt x="43" y="1"/>
                    </a:cubicBezTo>
                    <a:cubicBezTo>
                      <a:pt x="43" y="1"/>
                      <a:pt x="43" y="1"/>
                      <a:pt x="43" y="0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17"/>
                      <a:pt x="0" y="17"/>
                      <a:pt x="0" y="17"/>
                    </a:cubicBezTo>
                    <a:cubicBezTo>
                      <a:pt x="0" y="17"/>
                      <a:pt x="0" y="17"/>
                      <a:pt x="1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7" name="Freeform 126"/>
              <p:cNvSpPr/>
              <p:nvPr/>
            </p:nvSpPr>
            <p:spPr bwMode="auto">
              <a:xfrm>
                <a:off x="1391" y="2336"/>
                <a:ext cx="49" cy="25"/>
              </a:xfrm>
              <a:custGeom>
                <a:gdLst>
                  <a:gd name="T0" fmla="*/ 1 w 44"/>
                  <a:gd name="T1" fmla="*/ 22 h 22"/>
                  <a:gd name="T2" fmla="*/ 2 w 44"/>
                  <a:gd name="T3" fmla="*/ 22 h 22"/>
                  <a:gd name="T4" fmla="*/ 43 w 44"/>
                  <a:gd name="T5" fmla="*/ 3 h 22"/>
                  <a:gd name="T6" fmla="*/ 44 w 44"/>
                  <a:gd name="T7" fmla="*/ 1 h 22"/>
                  <a:gd name="T8" fmla="*/ 42 w 44"/>
                  <a:gd name="T9" fmla="*/ 0 h 22"/>
                  <a:gd name="T10" fmla="*/ 1 w 44"/>
                  <a:gd name="T11" fmla="*/ 19 h 22"/>
                  <a:gd name="T12" fmla="*/ 0 w 44"/>
                  <a:gd name="T13" fmla="*/ 21 h 22"/>
                  <a:gd name="T14" fmla="*/ 1 w 44"/>
                  <a:gd name="T15" fmla="*/ 2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22">
                    <a:moveTo>
                      <a:pt x="1" y="22"/>
                    </a:moveTo>
                    <a:cubicBezTo>
                      <a:pt x="2" y="22"/>
                      <a:pt x="2" y="22"/>
                      <a:pt x="2" y="22"/>
                    </a:cubicBezTo>
                    <a:cubicBezTo>
                      <a:pt x="43" y="3"/>
                      <a:pt x="43" y="3"/>
                      <a:pt x="43" y="3"/>
                    </a:cubicBezTo>
                    <a:cubicBezTo>
                      <a:pt x="44" y="2"/>
                      <a:pt x="44" y="2"/>
                      <a:pt x="44" y="1"/>
                    </a:cubicBezTo>
                    <a:cubicBezTo>
                      <a:pt x="44" y="0"/>
                      <a:pt x="43" y="0"/>
                      <a:pt x="42" y="0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0" y="19"/>
                      <a:pt x="0" y="20"/>
                      <a:pt x="0" y="21"/>
                    </a:cubicBezTo>
                    <a:cubicBezTo>
                      <a:pt x="0" y="21"/>
                      <a:pt x="1" y="22"/>
                      <a:pt x="1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8" name="Freeform 127"/>
              <p:cNvSpPr/>
              <p:nvPr/>
            </p:nvSpPr>
            <p:spPr bwMode="auto">
              <a:xfrm>
                <a:off x="1378" y="2308"/>
                <a:ext cx="47" cy="26"/>
              </a:xfrm>
              <a:custGeom>
                <a:gdLst>
                  <a:gd name="T0" fmla="*/ 1 w 41"/>
                  <a:gd name="T1" fmla="*/ 23 h 23"/>
                  <a:gd name="T2" fmla="*/ 40 w 41"/>
                  <a:gd name="T3" fmla="*/ 1 h 23"/>
                  <a:gd name="T4" fmla="*/ 41 w 41"/>
                  <a:gd name="T5" fmla="*/ 0 h 23"/>
                  <a:gd name="T6" fmla="*/ 40 w 41"/>
                  <a:gd name="T7" fmla="*/ 0 h 23"/>
                  <a:gd name="T8" fmla="*/ 0 w 41"/>
                  <a:gd name="T9" fmla="*/ 22 h 23"/>
                  <a:gd name="T10" fmla="*/ 0 w 41"/>
                  <a:gd name="T11" fmla="*/ 22 h 23"/>
                  <a:gd name="T12" fmla="*/ 1 w 41"/>
                  <a:gd name="T13" fmla="*/ 23 h 23"/>
                  <a:gd name="T14" fmla="*/ 1 w 41"/>
                  <a:gd name="T15" fmla="*/ 23 h 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1" h="23">
                    <a:moveTo>
                      <a:pt x="1" y="23"/>
                    </a:moveTo>
                    <a:cubicBezTo>
                      <a:pt x="40" y="1"/>
                      <a:pt x="40" y="1"/>
                      <a:pt x="40" y="1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0" y="23"/>
                      <a:pt x="1" y="23"/>
                      <a:pt x="1" y="23"/>
                    </a:cubicBezTo>
                    <a:cubicBezTo>
                      <a:pt x="1" y="23"/>
                      <a:pt x="1" y="23"/>
                      <a:pt x="1" y="2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39" name="Freeform 128"/>
              <p:cNvSpPr/>
              <p:nvPr/>
            </p:nvSpPr>
            <p:spPr bwMode="auto">
              <a:xfrm>
                <a:off x="1364" y="2280"/>
                <a:ext cx="43" cy="29"/>
              </a:xfrm>
              <a:custGeom>
                <a:gdLst>
                  <a:gd name="T0" fmla="*/ 1 w 38"/>
                  <a:gd name="T1" fmla="*/ 26 h 26"/>
                  <a:gd name="T2" fmla="*/ 38 w 38"/>
                  <a:gd name="T3" fmla="*/ 1 h 26"/>
                  <a:gd name="T4" fmla="*/ 38 w 38"/>
                  <a:gd name="T5" fmla="*/ 0 h 26"/>
                  <a:gd name="T6" fmla="*/ 38 w 38"/>
                  <a:gd name="T7" fmla="*/ 0 h 26"/>
                  <a:gd name="T8" fmla="*/ 0 w 38"/>
                  <a:gd name="T9" fmla="*/ 25 h 26"/>
                  <a:gd name="T10" fmla="*/ 0 w 38"/>
                  <a:gd name="T11" fmla="*/ 25 h 26"/>
                  <a:gd name="T12" fmla="*/ 0 w 38"/>
                  <a:gd name="T13" fmla="*/ 26 h 26"/>
                  <a:gd name="T14" fmla="*/ 1 w 38"/>
                  <a:gd name="T1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8" h="26">
                    <a:moveTo>
                      <a:pt x="1" y="26"/>
                    </a:moveTo>
                    <a:cubicBezTo>
                      <a:pt x="38" y="1"/>
                      <a:pt x="38" y="1"/>
                      <a:pt x="38" y="1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1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0" name="Freeform 129"/>
              <p:cNvSpPr/>
              <p:nvPr/>
            </p:nvSpPr>
            <p:spPr bwMode="auto">
              <a:xfrm>
                <a:off x="1346" y="2252"/>
                <a:ext cx="41" cy="33"/>
              </a:xfrm>
              <a:custGeom>
                <a:gdLst>
                  <a:gd name="T0" fmla="*/ 1 w 37"/>
                  <a:gd name="T1" fmla="*/ 29 h 29"/>
                  <a:gd name="T2" fmla="*/ 37 w 37"/>
                  <a:gd name="T3" fmla="*/ 1 h 29"/>
                  <a:gd name="T4" fmla="*/ 37 w 37"/>
                  <a:gd name="T5" fmla="*/ 0 h 29"/>
                  <a:gd name="T6" fmla="*/ 36 w 37"/>
                  <a:gd name="T7" fmla="*/ 0 h 29"/>
                  <a:gd name="T8" fmla="*/ 1 w 37"/>
                  <a:gd name="T9" fmla="*/ 28 h 29"/>
                  <a:gd name="T10" fmla="*/ 1 w 37"/>
                  <a:gd name="T11" fmla="*/ 29 h 29"/>
                  <a:gd name="T12" fmla="*/ 1 w 37"/>
                  <a:gd name="T13" fmla="*/ 29 h 29"/>
                  <a:gd name="T14" fmla="*/ 1 w 37"/>
                  <a:gd name="T15" fmla="*/ 2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7" h="28">
                    <a:moveTo>
                      <a:pt x="1" y="29"/>
                    </a:moveTo>
                    <a:cubicBezTo>
                      <a:pt x="37" y="1"/>
                      <a:pt x="37" y="1"/>
                      <a:pt x="37" y="1"/>
                    </a:cubicBezTo>
                    <a:cubicBezTo>
                      <a:pt x="37" y="1"/>
                      <a:pt x="37" y="0"/>
                      <a:pt x="37" y="0"/>
                    </a:cubicBezTo>
                    <a:cubicBezTo>
                      <a:pt x="37" y="0"/>
                      <a:pt x="36" y="0"/>
                      <a:pt x="36" y="0"/>
                    </a:cubicBezTo>
                    <a:cubicBezTo>
                      <a:pt x="1" y="28"/>
                      <a:pt x="1" y="28"/>
                      <a:pt x="1" y="28"/>
                    </a:cubicBezTo>
                    <a:cubicBezTo>
                      <a:pt x="0" y="28"/>
                      <a:pt x="0" y="28"/>
                      <a:pt x="1" y="29"/>
                    </a:cubicBezTo>
                    <a:cubicBezTo>
                      <a:pt x="1" y="29"/>
                      <a:pt x="1" y="29"/>
                      <a:pt x="1" y="29"/>
                    </a:cubicBezTo>
                    <a:cubicBezTo>
                      <a:pt x="1" y="29"/>
                      <a:pt x="1" y="29"/>
                      <a:pt x="1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1" name="Freeform 130"/>
              <p:cNvSpPr/>
              <p:nvPr/>
            </p:nvSpPr>
            <p:spPr bwMode="auto">
              <a:xfrm>
                <a:off x="1327" y="2225"/>
                <a:ext cx="40" cy="39"/>
              </a:xfrm>
              <a:custGeom>
                <a:gdLst>
                  <a:gd name="T0" fmla="*/ 35 w 36"/>
                  <a:gd name="T1" fmla="*/ 1 h 34"/>
                  <a:gd name="T2" fmla="*/ 33 w 36"/>
                  <a:gd name="T3" fmla="*/ 1 h 34"/>
                  <a:gd name="T4" fmla="*/ 0 w 36"/>
                  <a:gd name="T5" fmla="*/ 31 h 34"/>
                  <a:gd name="T6" fmla="*/ 0 w 36"/>
                  <a:gd name="T7" fmla="*/ 34 h 34"/>
                  <a:gd name="T8" fmla="*/ 1 w 36"/>
                  <a:gd name="T9" fmla="*/ 34 h 34"/>
                  <a:gd name="T10" fmla="*/ 2 w 36"/>
                  <a:gd name="T11" fmla="*/ 34 h 34"/>
                  <a:gd name="T12" fmla="*/ 35 w 36"/>
                  <a:gd name="T13" fmla="*/ 3 h 34"/>
                  <a:gd name="T14" fmla="*/ 35 w 36"/>
                  <a:gd name="T15" fmla="*/ 1 h 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" h="34">
                    <a:moveTo>
                      <a:pt x="35" y="1"/>
                    </a:moveTo>
                    <a:cubicBezTo>
                      <a:pt x="35" y="0"/>
                      <a:pt x="34" y="0"/>
                      <a:pt x="33" y="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2"/>
                      <a:pt x="0" y="33"/>
                      <a:pt x="0" y="34"/>
                    </a:cubicBezTo>
                    <a:cubicBezTo>
                      <a:pt x="0" y="34"/>
                      <a:pt x="1" y="34"/>
                      <a:pt x="1" y="34"/>
                    </a:cubicBezTo>
                    <a:cubicBezTo>
                      <a:pt x="2" y="34"/>
                      <a:pt x="2" y="34"/>
                      <a:pt x="2" y="34"/>
                    </a:cubicBezTo>
                    <a:cubicBezTo>
                      <a:pt x="35" y="3"/>
                      <a:pt x="35" y="3"/>
                      <a:pt x="35" y="3"/>
                    </a:cubicBezTo>
                    <a:cubicBezTo>
                      <a:pt x="36" y="2"/>
                      <a:pt x="36" y="2"/>
                      <a:pt x="35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2" name="Freeform 131"/>
              <p:cNvSpPr/>
              <p:nvPr/>
            </p:nvSpPr>
            <p:spPr bwMode="auto">
              <a:xfrm>
                <a:off x="1305" y="2202"/>
                <a:ext cx="39" cy="41"/>
              </a:xfrm>
              <a:custGeom>
                <a:gdLst>
                  <a:gd name="T0" fmla="*/ 31 w 34"/>
                  <a:gd name="T1" fmla="*/ 1 h 37"/>
                  <a:gd name="T2" fmla="*/ 1 w 34"/>
                  <a:gd name="T3" fmla="*/ 34 h 37"/>
                  <a:gd name="T4" fmla="*/ 1 w 34"/>
                  <a:gd name="T5" fmla="*/ 36 h 37"/>
                  <a:gd name="T6" fmla="*/ 2 w 34"/>
                  <a:gd name="T7" fmla="*/ 37 h 37"/>
                  <a:gd name="T8" fmla="*/ 3 w 34"/>
                  <a:gd name="T9" fmla="*/ 36 h 37"/>
                  <a:gd name="T10" fmla="*/ 34 w 34"/>
                  <a:gd name="T11" fmla="*/ 3 h 37"/>
                  <a:gd name="T12" fmla="*/ 34 w 34"/>
                  <a:gd name="T13" fmla="*/ 1 h 37"/>
                  <a:gd name="T14" fmla="*/ 31 w 34"/>
                  <a:gd name="T15" fmla="*/ 1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4" h="37">
                    <a:moveTo>
                      <a:pt x="31" y="1"/>
                    </a:moveTo>
                    <a:cubicBezTo>
                      <a:pt x="1" y="34"/>
                      <a:pt x="1" y="34"/>
                      <a:pt x="1" y="34"/>
                    </a:cubicBezTo>
                    <a:cubicBezTo>
                      <a:pt x="0" y="35"/>
                      <a:pt x="0" y="36"/>
                      <a:pt x="1" y="36"/>
                    </a:cubicBezTo>
                    <a:cubicBezTo>
                      <a:pt x="1" y="37"/>
                      <a:pt x="2" y="37"/>
                      <a:pt x="2" y="37"/>
                    </a:cubicBezTo>
                    <a:cubicBezTo>
                      <a:pt x="2" y="37"/>
                      <a:pt x="3" y="37"/>
                      <a:pt x="3" y="36"/>
                    </a:cubicBezTo>
                    <a:cubicBezTo>
                      <a:pt x="34" y="3"/>
                      <a:pt x="34" y="3"/>
                      <a:pt x="34" y="3"/>
                    </a:cubicBezTo>
                    <a:cubicBezTo>
                      <a:pt x="34" y="3"/>
                      <a:pt x="34" y="2"/>
                      <a:pt x="34" y="1"/>
                    </a:cubicBezTo>
                    <a:cubicBezTo>
                      <a:pt x="33" y="0"/>
                      <a:pt x="32" y="0"/>
                      <a:pt x="3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3" name="Freeform 132"/>
              <p:cNvSpPr/>
              <p:nvPr/>
            </p:nvSpPr>
            <p:spPr bwMode="auto">
              <a:xfrm>
                <a:off x="1285" y="2182"/>
                <a:ext cx="33" cy="41"/>
              </a:xfrm>
              <a:custGeom>
                <a:gdLst>
                  <a:gd name="T0" fmla="*/ 29 w 29"/>
                  <a:gd name="T1" fmla="*/ 1 h 37"/>
                  <a:gd name="T2" fmla="*/ 28 w 29"/>
                  <a:gd name="T3" fmla="*/ 1 h 37"/>
                  <a:gd name="T4" fmla="*/ 0 w 29"/>
                  <a:gd name="T5" fmla="*/ 36 h 37"/>
                  <a:gd name="T6" fmla="*/ 0 w 29"/>
                  <a:gd name="T7" fmla="*/ 37 h 37"/>
                  <a:gd name="T8" fmla="*/ 0 w 29"/>
                  <a:gd name="T9" fmla="*/ 37 h 37"/>
                  <a:gd name="T10" fmla="*/ 1 w 29"/>
                  <a:gd name="T11" fmla="*/ 37 h 37"/>
                  <a:gd name="T12" fmla="*/ 29 w 29"/>
                  <a:gd name="T13" fmla="*/ 1 h 37"/>
                  <a:gd name="T14" fmla="*/ 29 w 29"/>
                  <a:gd name="T15" fmla="*/ 1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37">
                    <a:moveTo>
                      <a:pt x="29" y="1"/>
                    </a:moveTo>
                    <a:cubicBezTo>
                      <a:pt x="28" y="0"/>
                      <a:pt x="28" y="0"/>
                      <a:pt x="28" y="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1" y="37"/>
                      <a:pt x="1" y="37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4" name="Freeform 133"/>
              <p:cNvSpPr/>
              <p:nvPr/>
            </p:nvSpPr>
            <p:spPr bwMode="auto">
              <a:xfrm>
                <a:off x="1261" y="2162"/>
                <a:ext cx="30" cy="44"/>
              </a:xfrm>
              <a:custGeom>
                <a:gdLst>
                  <a:gd name="T0" fmla="*/ 26 w 26"/>
                  <a:gd name="T1" fmla="*/ 0 h 39"/>
                  <a:gd name="T2" fmla="*/ 25 w 26"/>
                  <a:gd name="T3" fmla="*/ 0 h 39"/>
                  <a:gd name="T4" fmla="*/ 0 w 26"/>
                  <a:gd name="T5" fmla="*/ 38 h 39"/>
                  <a:gd name="T6" fmla="*/ 0 w 26"/>
                  <a:gd name="T7" fmla="*/ 39 h 39"/>
                  <a:gd name="T8" fmla="*/ 0 w 26"/>
                  <a:gd name="T9" fmla="*/ 39 h 39"/>
                  <a:gd name="T10" fmla="*/ 1 w 26"/>
                  <a:gd name="T11" fmla="*/ 39 h 39"/>
                  <a:gd name="T12" fmla="*/ 26 w 26"/>
                  <a:gd name="T13" fmla="*/ 1 h 39"/>
                  <a:gd name="T14" fmla="*/ 26 w 26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39">
                    <a:moveTo>
                      <a:pt x="26" y="0"/>
                    </a:moveTo>
                    <a:cubicBezTo>
                      <a:pt x="25" y="0"/>
                      <a:pt x="25" y="0"/>
                      <a:pt x="25" y="0"/>
                    </a:cubicBez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1" y="39"/>
                      <a:pt x="1" y="39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6" y="1"/>
                      <a:pt x="26" y="0"/>
                      <a:pt x="2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5" name="Freeform 134"/>
              <p:cNvSpPr/>
              <p:nvPr/>
            </p:nvSpPr>
            <p:spPr bwMode="auto">
              <a:xfrm>
                <a:off x="1237" y="2146"/>
                <a:ext cx="26" cy="45"/>
              </a:xfrm>
              <a:custGeom>
                <a:gdLst>
                  <a:gd name="T0" fmla="*/ 23 w 23"/>
                  <a:gd name="T1" fmla="*/ 0 h 40"/>
                  <a:gd name="T2" fmla="*/ 22 w 23"/>
                  <a:gd name="T3" fmla="*/ 0 h 40"/>
                  <a:gd name="T4" fmla="*/ 0 w 23"/>
                  <a:gd name="T5" fmla="*/ 40 h 40"/>
                  <a:gd name="T6" fmla="*/ 0 w 23"/>
                  <a:gd name="T7" fmla="*/ 40 h 40"/>
                  <a:gd name="T8" fmla="*/ 0 w 23"/>
                  <a:gd name="T9" fmla="*/ 40 h 40"/>
                  <a:gd name="T10" fmla="*/ 1 w 23"/>
                  <a:gd name="T11" fmla="*/ 40 h 40"/>
                  <a:gd name="T12" fmla="*/ 23 w 23"/>
                  <a:gd name="T13" fmla="*/ 1 h 40"/>
                  <a:gd name="T14" fmla="*/ 23 w 23"/>
                  <a:gd name="T15" fmla="*/ 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" h="40">
                    <a:moveTo>
                      <a:pt x="23" y="0"/>
                    </a:moveTo>
                    <a:cubicBezTo>
                      <a:pt x="22" y="0"/>
                      <a:pt x="22" y="0"/>
                      <a:pt x="22" y="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1" y="40"/>
                      <a:pt x="1" y="40"/>
                    </a:cubicBezTo>
                    <a:cubicBezTo>
                      <a:pt x="23" y="1"/>
                      <a:pt x="23" y="1"/>
                      <a:pt x="23" y="1"/>
                    </a:cubicBezTo>
                    <a:cubicBezTo>
                      <a:pt x="23" y="0"/>
                      <a:pt x="23" y="0"/>
                      <a:pt x="2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6" name="Freeform 135"/>
              <p:cNvSpPr/>
              <p:nvPr/>
            </p:nvSpPr>
            <p:spPr bwMode="auto">
              <a:xfrm>
                <a:off x="1210" y="2129"/>
                <a:ext cx="24" cy="50"/>
              </a:xfrm>
              <a:custGeom>
                <a:gdLst>
                  <a:gd name="T0" fmla="*/ 21 w 22"/>
                  <a:gd name="T1" fmla="*/ 1 h 45"/>
                  <a:gd name="T2" fmla="*/ 19 w 22"/>
                  <a:gd name="T3" fmla="*/ 1 h 45"/>
                  <a:gd name="T4" fmla="*/ 0 w 22"/>
                  <a:gd name="T5" fmla="*/ 42 h 45"/>
                  <a:gd name="T6" fmla="*/ 1 w 22"/>
                  <a:gd name="T7" fmla="*/ 44 h 45"/>
                  <a:gd name="T8" fmla="*/ 1 w 22"/>
                  <a:gd name="T9" fmla="*/ 45 h 45"/>
                  <a:gd name="T10" fmla="*/ 3 w 22"/>
                  <a:gd name="T11" fmla="*/ 44 h 45"/>
                  <a:gd name="T12" fmla="*/ 21 w 22"/>
                  <a:gd name="T13" fmla="*/ 3 h 45"/>
                  <a:gd name="T14" fmla="*/ 21 w 22"/>
                  <a:gd name="T15" fmla="*/ 1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45">
                    <a:moveTo>
                      <a:pt x="21" y="1"/>
                    </a:moveTo>
                    <a:cubicBezTo>
                      <a:pt x="20" y="0"/>
                      <a:pt x="19" y="1"/>
                      <a:pt x="19" y="1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3"/>
                      <a:pt x="0" y="44"/>
                      <a:pt x="1" y="44"/>
                    </a:cubicBezTo>
                    <a:cubicBezTo>
                      <a:pt x="1" y="44"/>
                      <a:pt x="1" y="45"/>
                      <a:pt x="1" y="45"/>
                    </a:cubicBezTo>
                    <a:cubicBezTo>
                      <a:pt x="2" y="45"/>
                      <a:pt x="2" y="44"/>
                      <a:pt x="3" y="44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22" y="2"/>
                      <a:pt x="22" y="1"/>
                      <a:pt x="2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7" name="Freeform 136"/>
              <p:cNvSpPr/>
              <p:nvPr/>
            </p:nvSpPr>
            <p:spPr bwMode="auto">
              <a:xfrm>
                <a:off x="1184" y="2117"/>
                <a:ext cx="18" cy="50"/>
              </a:xfrm>
              <a:custGeom>
                <a:gdLst>
                  <a:gd name="T0" fmla="*/ 16 w 16"/>
                  <a:gd name="T1" fmla="*/ 0 h 44"/>
                  <a:gd name="T2" fmla="*/ 15 w 16"/>
                  <a:gd name="T3" fmla="*/ 1 h 44"/>
                  <a:gd name="T4" fmla="*/ 0 w 16"/>
                  <a:gd name="T5" fmla="*/ 43 h 44"/>
                  <a:gd name="T6" fmla="*/ 0 w 16"/>
                  <a:gd name="T7" fmla="*/ 44 h 44"/>
                  <a:gd name="T8" fmla="*/ 0 w 16"/>
                  <a:gd name="T9" fmla="*/ 44 h 44"/>
                  <a:gd name="T10" fmla="*/ 1 w 16"/>
                  <a:gd name="T11" fmla="*/ 43 h 44"/>
                  <a:gd name="T12" fmla="*/ 16 w 16"/>
                  <a:gd name="T13" fmla="*/ 1 h 44"/>
                  <a:gd name="T14" fmla="*/ 16 w 16"/>
                  <a:gd name="T15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44">
                    <a:moveTo>
                      <a:pt x="16" y="0"/>
                    </a:moveTo>
                    <a:cubicBezTo>
                      <a:pt x="16" y="0"/>
                      <a:pt x="16" y="0"/>
                      <a:pt x="15" y="1"/>
                    </a:cubicBezTo>
                    <a:cubicBezTo>
                      <a:pt x="0" y="43"/>
                      <a:pt x="0" y="43"/>
                      <a:pt x="0" y="43"/>
                    </a:cubicBezTo>
                    <a:cubicBezTo>
                      <a:pt x="0" y="43"/>
                      <a:pt x="0" y="43"/>
                      <a:pt x="0" y="44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1" y="44"/>
                      <a:pt x="1" y="43"/>
                      <a:pt x="1" y="43"/>
                    </a:cubicBezTo>
                    <a:cubicBezTo>
                      <a:pt x="16" y="1"/>
                      <a:pt x="16" y="1"/>
                      <a:pt x="16" y="1"/>
                    </a:cubicBezTo>
                    <a:cubicBezTo>
                      <a:pt x="16" y="1"/>
                      <a:pt x="16" y="0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8" name="Freeform 137"/>
              <p:cNvSpPr/>
              <p:nvPr/>
            </p:nvSpPr>
            <p:spPr bwMode="auto">
              <a:xfrm>
                <a:off x="1156" y="2107"/>
                <a:ext cx="15" cy="51"/>
              </a:xfrm>
              <a:custGeom>
                <a:gdLst>
                  <a:gd name="T0" fmla="*/ 13 w 14"/>
                  <a:gd name="T1" fmla="*/ 0 h 45"/>
                  <a:gd name="T2" fmla="*/ 12 w 14"/>
                  <a:gd name="T3" fmla="*/ 1 h 45"/>
                  <a:gd name="T4" fmla="*/ 0 w 14"/>
                  <a:gd name="T5" fmla="*/ 44 h 45"/>
                  <a:gd name="T6" fmla="*/ 1 w 14"/>
                  <a:gd name="T7" fmla="*/ 45 h 45"/>
                  <a:gd name="T8" fmla="*/ 1 w 14"/>
                  <a:gd name="T9" fmla="*/ 45 h 45"/>
                  <a:gd name="T10" fmla="*/ 1 w 14"/>
                  <a:gd name="T11" fmla="*/ 44 h 45"/>
                  <a:gd name="T12" fmla="*/ 13 w 14"/>
                  <a:gd name="T13" fmla="*/ 1 h 45"/>
                  <a:gd name="T14" fmla="*/ 13 w 14"/>
                  <a:gd name="T15" fmla="*/ 0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4" h="45">
                    <a:moveTo>
                      <a:pt x="13" y="0"/>
                    </a:moveTo>
                    <a:cubicBezTo>
                      <a:pt x="13" y="0"/>
                      <a:pt x="13" y="0"/>
                      <a:pt x="12" y="1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5"/>
                      <a:pt x="1" y="45"/>
                    </a:cubicBezTo>
                    <a:cubicBezTo>
                      <a:pt x="1" y="45"/>
                      <a:pt x="1" y="45"/>
                      <a:pt x="1" y="45"/>
                    </a:cubicBezTo>
                    <a:cubicBezTo>
                      <a:pt x="1" y="45"/>
                      <a:pt x="1" y="44"/>
                      <a:pt x="1" y="44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4" y="1"/>
                      <a:pt x="13" y="0"/>
                      <a:pt x="1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49" name="Freeform 138"/>
              <p:cNvSpPr/>
              <p:nvPr/>
            </p:nvSpPr>
            <p:spPr bwMode="auto">
              <a:xfrm>
                <a:off x="1126" y="2098"/>
                <a:ext cx="14" cy="54"/>
              </a:xfrm>
              <a:custGeom>
                <a:gdLst>
                  <a:gd name="T0" fmla="*/ 11 w 12"/>
                  <a:gd name="T1" fmla="*/ 0 h 48"/>
                  <a:gd name="T2" fmla="*/ 9 w 12"/>
                  <a:gd name="T3" fmla="*/ 2 h 48"/>
                  <a:gd name="T4" fmla="*/ 0 w 12"/>
                  <a:gd name="T5" fmla="*/ 46 h 48"/>
                  <a:gd name="T6" fmla="*/ 1 w 12"/>
                  <a:gd name="T7" fmla="*/ 48 h 48"/>
                  <a:gd name="T8" fmla="*/ 2 w 12"/>
                  <a:gd name="T9" fmla="*/ 48 h 48"/>
                  <a:gd name="T10" fmla="*/ 3 w 12"/>
                  <a:gd name="T11" fmla="*/ 46 h 48"/>
                  <a:gd name="T12" fmla="*/ 12 w 12"/>
                  <a:gd name="T13" fmla="*/ 2 h 48"/>
                  <a:gd name="T14" fmla="*/ 11 w 12"/>
                  <a:gd name="T15" fmla="*/ 0 h 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" h="48">
                    <a:moveTo>
                      <a:pt x="11" y="0"/>
                    </a:moveTo>
                    <a:cubicBezTo>
                      <a:pt x="10" y="0"/>
                      <a:pt x="9" y="1"/>
                      <a:pt x="9" y="2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7"/>
                      <a:pt x="0" y="47"/>
                      <a:pt x="1" y="48"/>
                    </a:cubicBezTo>
                    <a:cubicBezTo>
                      <a:pt x="1" y="48"/>
                      <a:pt x="1" y="48"/>
                      <a:pt x="2" y="48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1"/>
                      <a:pt x="11" y="0"/>
                      <a:pt x="1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50" name="Freeform 139"/>
              <p:cNvSpPr/>
              <p:nvPr/>
            </p:nvSpPr>
            <p:spPr bwMode="auto">
              <a:xfrm>
                <a:off x="1098" y="2095"/>
                <a:ext cx="8" cy="52"/>
              </a:xfrm>
              <a:custGeom>
                <a:gdLst>
                  <a:gd name="T0" fmla="*/ 6 w 7"/>
                  <a:gd name="T1" fmla="*/ 0 h 46"/>
                  <a:gd name="T2" fmla="*/ 0 w 7"/>
                  <a:gd name="T3" fmla="*/ 45 h 46"/>
                  <a:gd name="T4" fmla="*/ 1 w 7"/>
                  <a:gd name="T5" fmla="*/ 46 h 46"/>
                  <a:gd name="T6" fmla="*/ 1 w 7"/>
                  <a:gd name="T7" fmla="*/ 46 h 46"/>
                  <a:gd name="T8" fmla="*/ 1 w 7"/>
                  <a:gd name="T9" fmla="*/ 45 h 46"/>
                  <a:gd name="T10" fmla="*/ 7 w 7"/>
                  <a:gd name="T11" fmla="*/ 0 h 46"/>
                  <a:gd name="T12" fmla="*/ 6 w 7"/>
                  <a:gd name="T13" fmla="*/ 0 h 46"/>
                  <a:gd name="T14" fmla="*/ 6 w 7"/>
                  <a:gd name="T15" fmla="*/ 0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46">
                    <a:moveTo>
                      <a:pt x="6" y="0"/>
                    </a:move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1" y="46"/>
                      <a:pt x="1" y="46"/>
                    </a:cubicBezTo>
                    <a:cubicBezTo>
                      <a:pt x="1" y="46"/>
                      <a:pt x="1" y="46"/>
                      <a:pt x="1" y="46"/>
                    </a:cubicBezTo>
                    <a:cubicBezTo>
                      <a:pt x="1" y="46"/>
                      <a:pt x="1" y="45"/>
                      <a:pt x="1" y="45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51" name="Freeform 140"/>
              <p:cNvSpPr/>
              <p:nvPr/>
            </p:nvSpPr>
            <p:spPr bwMode="auto">
              <a:xfrm>
                <a:off x="1070" y="2092"/>
                <a:ext cx="2" cy="51"/>
              </a:xfrm>
              <a:custGeom>
                <a:gdLst>
                  <a:gd name="T0" fmla="*/ 1 w 2"/>
                  <a:gd name="T1" fmla="*/ 1 h 46"/>
                  <a:gd name="T2" fmla="*/ 0 w 2"/>
                  <a:gd name="T3" fmla="*/ 46 h 46"/>
                  <a:gd name="T4" fmla="*/ 0 w 2"/>
                  <a:gd name="T5" fmla="*/ 46 h 46"/>
                  <a:gd name="T6" fmla="*/ 0 w 2"/>
                  <a:gd name="T7" fmla="*/ 46 h 46"/>
                  <a:gd name="T8" fmla="*/ 1 w 2"/>
                  <a:gd name="T9" fmla="*/ 46 h 46"/>
                  <a:gd name="T10" fmla="*/ 2 w 2"/>
                  <a:gd name="T11" fmla="*/ 1 h 46"/>
                  <a:gd name="T12" fmla="*/ 2 w 2"/>
                  <a:gd name="T13" fmla="*/ 0 h 46"/>
                  <a:gd name="T14" fmla="*/ 1 w 2"/>
                  <a:gd name="T15" fmla="*/ 1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46">
                    <a:moveTo>
                      <a:pt x="1" y="1"/>
                    </a:move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1" y="46"/>
                      <a:pt x="1" y="46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0"/>
                      <a:pt x="2" y="0"/>
                    </a:cubicBezTo>
                    <a:cubicBezTo>
                      <a:pt x="2" y="0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</p:grpSp>
        <p:sp>
          <p:nvSpPr>
            <p:cNvPr id="9" name="任意多边形 34"/>
            <p:cNvSpPr/>
            <p:nvPr/>
          </p:nvSpPr>
          <p:spPr>
            <a:xfrm>
              <a:off x="975312" y="2590053"/>
              <a:ext cx="787044" cy="392066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串行传输</a:t>
              </a:r>
            </a:p>
          </p:txBody>
        </p:sp>
      </p:grpSp>
      <p:grpSp>
        <p:nvGrpSpPr>
          <p:cNvPr id="152" name="组合 151"/>
          <p:cNvGrpSpPr/>
          <p:nvPr/>
        </p:nvGrpSpPr>
        <p:grpSpPr>
          <a:xfrm>
            <a:off x="5116872" y="2542971"/>
            <a:ext cx="1770063" cy="1772058"/>
            <a:chOff x="2725157" y="2019300"/>
            <a:chExt cx="1408113" cy="1409700"/>
          </a:xfrm>
          <a:solidFill>
            <a:srgbClr val="FFC000"/>
          </a:solidFill>
        </p:grpSpPr>
        <p:grpSp>
          <p:nvGrpSpPr>
            <p:cNvPr id="153" name="Group 4"/>
            <p:cNvGrpSpPr>
              <a:grpSpLocks noChangeAspect="1"/>
            </p:cNvGrpSpPr>
            <p:nvPr/>
          </p:nvGrpSpPr>
          <p:grpSpPr>
            <a:xfrm>
              <a:off x="2725157" y="2019300"/>
              <a:ext cx="1408113" cy="1409700"/>
              <a:chOff x="612" y="2069"/>
              <a:chExt cx="887" cy="888"/>
            </a:xfrm>
            <a:grpFill/>
          </p:grpSpPr>
          <p:sp>
            <p:nvSpPr>
              <p:cNvPr id="156" name="Freeform 5"/>
              <p:cNvSpPr/>
              <p:nvPr/>
            </p:nvSpPr>
            <p:spPr bwMode="auto">
              <a:xfrm>
                <a:off x="860" y="2093"/>
                <a:ext cx="67" cy="63"/>
              </a:xfrm>
              <a:custGeom>
                <a:gdLst>
                  <a:gd name="T0" fmla="*/ 60 w 60"/>
                  <a:gd name="T1" fmla="*/ 39 h 56"/>
                  <a:gd name="T2" fmla="*/ 47 w 60"/>
                  <a:gd name="T3" fmla="*/ 0 h 56"/>
                  <a:gd name="T4" fmla="*/ 0 w 60"/>
                  <a:gd name="T5" fmla="*/ 20 h 56"/>
                  <a:gd name="T6" fmla="*/ 18 w 60"/>
                  <a:gd name="T7" fmla="*/ 56 h 56"/>
                  <a:gd name="T8" fmla="*/ 60 w 60"/>
                  <a:gd name="T9" fmla="*/ 39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56">
                    <a:moveTo>
                      <a:pt x="60" y="39"/>
                    </a:moveTo>
                    <a:cubicBezTo>
                      <a:pt x="47" y="0"/>
                      <a:pt x="47" y="0"/>
                      <a:pt x="47" y="0"/>
                    </a:cubicBezTo>
                    <a:cubicBezTo>
                      <a:pt x="31" y="6"/>
                      <a:pt x="15" y="12"/>
                      <a:pt x="0" y="20"/>
                    </a:cubicBezTo>
                    <a:cubicBezTo>
                      <a:pt x="18" y="56"/>
                      <a:pt x="18" y="56"/>
                      <a:pt x="18" y="56"/>
                    </a:cubicBezTo>
                    <a:cubicBezTo>
                      <a:pt x="32" y="49"/>
                      <a:pt x="45" y="43"/>
                      <a:pt x="60" y="3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57" name="Freeform 6"/>
              <p:cNvSpPr/>
              <p:nvPr/>
            </p:nvSpPr>
            <p:spPr bwMode="auto">
              <a:xfrm>
                <a:off x="700" y="2204"/>
                <a:ext cx="70" cy="70"/>
              </a:xfrm>
              <a:custGeom>
                <a:gdLst>
                  <a:gd name="T0" fmla="*/ 62 w 62"/>
                  <a:gd name="T1" fmla="*/ 28 h 62"/>
                  <a:gd name="T2" fmla="*/ 33 w 62"/>
                  <a:gd name="T3" fmla="*/ 0 h 62"/>
                  <a:gd name="T4" fmla="*/ 0 w 62"/>
                  <a:gd name="T5" fmla="*/ 38 h 62"/>
                  <a:gd name="T6" fmla="*/ 33 w 62"/>
                  <a:gd name="T7" fmla="*/ 62 h 62"/>
                  <a:gd name="T8" fmla="*/ 62 w 62"/>
                  <a:gd name="T9" fmla="*/ 28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2">
                    <a:moveTo>
                      <a:pt x="62" y="28"/>
                    </a:moveTo>
                    <a:cubicBezTo>
                      <a:pt x="33" y="0"/>
                      <a:pt x="33" y="0"/>
                      <a:pt x="33" y="0"/>
                    </a:cubicBezTo>
                    <a:cubicBezTo>
                      <a:pt x="22" y="12"/>
                      <a:pt x="11" y="25"/>
                      <a:pt x="0" y="38"/>
                    </a:cubicBezTo>
                    <a:cubicBezTo>
                      <a:pt x="33" y="62"/>
                      <a:pt x="33" y="62"/>
                      <a:pt x="33" y="62"/>
                    </a:cubicBezTo>
                    <a:cubicBezTo>
                      <a:pt x="42" y="50"/>
                      <a:pt x="52" y="39"/>
                      <a:pt x="62" y="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58" name="Freeform 7"/>
              <p:cNvSpPr/>
              <p:nvPr/>
            </p:nvSpPr>
            <p:spPr bwMode="auto">
              <a:xfrm>
                <a:off x="800" y="2121"/>
                <a:ext cx="70" cy="66"/>
              </a:xfrm>
              <a:custGeom>
                <a:gdLst>
                  <a:gd name="T0" fmla="*/ 62 w 62"/>
                  <a:gd name="T1" fmla="*/ 36 h 59"/>
                  <a:gd name="T2" fmla="*/ 43 w 62"/>
                  <a:gd name="T3" fmla="*/ 0 h 59"/>
                  <a:gd name="T4" fmla="*/ 0 w 62"/>
                  <a:gd name="T5" fmla="*/ 26 h 59"/>
                  <a:gd name="T6" fmla="*/ 24 w 62"/>
                  <a:gd name="T7" fmla="*/ 59 h 59"/>
                  <a:gd name="T8" fmla="*/ 62 w 62"/>
                  <a:gd name="T9" fmla="*/ 36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59">
                    <a:moveTo>
                      <a:pt x="62" y="36"/>
                    </a:moveTo>
                    <a:cubicBezTo>
                      <a:pt x="43" y="0"/>
                      <a:pt x="43" y="0"/>
                      <a:pt x="43" y="0"/>
                    </a:cubicBezTo>
                    <a:cubicBezTo>
                      <a:pt x="28" y="8"/>
                      <a:pt x="14" y="16"/>
                      <a:pt x="0" y="26"/>
                    </a:cubicBezTo>
                    <a:cubicBezTo>
                      <a:pt x="24" y="59"/>
                      <a:pt x="24" y="59"/>
                      <a:pt x="24" y="59"/>
                    </a:cubicBezTo>
                    <a:cubicBezTo>
                      <a:pt x="36" y="50"/>
                      <a:pt x="48" y="43"/>
                      <a:pt x="62" y="3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59" name="Freeform 8"/>
              <p:cNvSpPr/>
              <p:nvPr/>
            </p:nvSpPr>
            <p:spPr bwMode="auto">
              <a:xfrm>
                <a:off x="612" y="2449"/>
                <a:ext cx="50" cy="58"/>
              </a:xfrm>
              <a:custGeom>
                <a:gdLst>
                  <a:gd name="T0" fmla="*/ 44 w 44"/>
                  <a:gd name="T1" fmla="*/ 7 h 51"/>
                  <a:gd name="T2" fmla="*/ 4 w 44"/>
                  <a:gd name="T3" fmla="*/ 0 h 51"/>
                  <a:gd name="T4" fmla="*/ 0 w 44"/>
                  <a:gd name="T5" fmla="*/ 51 h 51"/>
                  <a:gd name="T6" fmla="*/ 40 w 44"/>
                  <a:gd name="T7" fmla="*/ 51 h 51"/>
                  <a:gd name="T8" fmla="*/ 44 w 44"/>
                  <a:gd name="T9" fmla="*/ 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51">
                    <a:moveTo>
                      <a:pt x="44" y="7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1" y="17"/>
                      <a:pt x="0" y="34"/>
                      <a:pt x="0" y="51"/>
                    </a:cubicBezTo>
                    <a:cubicBezTo>
                      <a:pt x="40" y="51"/>
                      <a:pt x="40" y="51"/>
                      <a:pt x="40" y="51"/>
                    </a:cubicBezTo>
                    <a:cubicBezTo>
                      <a:pt x="41" y="36"/>
                      <a:pt x="42" y="21"/>
                      <a:pt x="44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0" name="Freeform 9"/>
              <p:cNvSpPr/>
              <p:nvPr/>
            </p:nvSpPr>
            <p:spPr bwMode="auto">
              <a:xfrm>
                <a:off x="925" y="2076"/>
                <a:ext cx="62" cy="56"/>
              </a:xfrm>
              <a:custGeom>
                <a:gdLst>
                  <a:gd name="T0" fmla="*/ 55 w 55"/>
                  <a:gd name="T1" fmla="*/ 40 h 50"/>
                  <a:gd name="T2" fmla="*/ 49 w 55"/>
                  <a:gd name="T3" fmla="*/ 0 h 50"/>
                  <a:gd name="T4" fmla="*/ 0 w 55"/>
                  <a:gd name="T5" fmla="*/ 12 h 50"/>
                  <a:gd name="T6" fmla="*/ 12 w 55"/>
                  <a:gd name="T7" fmla="*/ 50 h 50"/>
                  <a:gd name="T8" fmla="*/ 55 w 55"/>
                  <a:gd name="T9" fmla="*/ 40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50">
                    <a:moveTo>
                      <a:pt x="55" y="40"/>
                    </a:moveTo>
                    <a:cubicBezTo>
                      <a:pt x="49" y="0"/>
                      <a:pt x="49" y="0"/>
                      <a:pt x="49" y="0"/>
                    </a:cubicBezTo>
                    <a:cubicBezTo>
                      <a:pt x="32" y="3"/>
                      <a:pt x="16" y="7"/>
                      <a:pt x="0" y="12"/>
                    </a:cubicBezTo>
                    <a:cubicBezTo>
                      <a:pt x="12" y="50"/>
                      <a:pt x="12" y="50"/>
                      <a:pt x="12" y="50"/>
                    </a:cubicBezTo>
                    <a:cubicBezTo>
                      <a:pt x="26" y="46"/>
                      <a:pt x="41" y="42"/>
                      <a:pt x="55" y="4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1" name="Freeform 10"/>
              <p:cNvSpPr/>
              <p:nvPr/>
            </p:nvSpPr>
            <p:spPr bwMode="auto">
              <a:xfrm>
                <a:off x="619" y="2382"/>
                <a:ext cx="56" cy="63"/>
              </a:xfrm>
              <a:custGeom>
                <a:gdLst>
                  <a:gd name="T0" fmla="*/ 50 w 50"/>
                  <a:gd name="T1" fmla="*/ 12 h 56"/>
                  <a:gd name="T2" fmla="*/ 11 w 50"/>
                  <a:gd name="T3" fmla="*/ 0 h 56"/>
                  <a:gd name="T4" fmla="*/ 0 w 50"/>
                  <a:gd name="T5" fmla="*/ 49 h 56"/>
                  <a:gd name="T6" fmla="*/ 40 w 50"/>
                  <a:gd name="T7" fmla="*/ 56 h 56"/>
                  <a:gd name="T8" fmla="*/ 50 w 50"/>
                  <a:gd name="T9" fmla="*/ 12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56">
                    <a:moveTo>
                      <a:pt x="50" y="12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6" y="16"/>
                      <a:pt x="2" y="32"/>
                      <a:pt x="0" y="49"/>
                    </a:cubicBezTo>
                    <a:cubicBezTo>
                      <a:pt x="40" y="56"/>
                      <a:pt x="40" y="56"/>
                      <a:pt x="40" y="56"/>
                    </a:cubicBezTo>
                    <a:cubicBezTo>
                      <a:pt x="42" y="41"/>
                      <a:pt x="46" y="26"/>
                      <a:pt x="5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2" name="Freeform 11"/>
              <p:cNvSpPr/>
              <p:nvPr/>
            </p:nvSpPr>
            <p:spPr bwMode="auto">
              <a:xfrm>
                <a:off x="636" y="2317"/>
                <a:ext cx="62" cy="67"/>
              </a:xfrm>
              <a:custGeom>
                <a:gdLst>
                  <a:gd name="T0" fmla="*/ 55 w 55"/>
                  <a:gd name="T1" fmla="*/ 19 h 60"/>
                  <a:gd name="T2" fmla="*/ 19 w 55"/>
                  <a:gd name="T3" fmla="*/ 0 h 60"/>
                  <a:gd name="T4" fmla="*/ 0 w 55"/>
                  <a:gd name="T5" fmla="*/ 47 h 60"/>
                  <a:gd name="T6" fmla="*/ 38 w 55"/>
                  <a:gd name="T7" fmla="*/ 60 h 60"/>
                  <a:gd name="T8" fmla="*/ 55 w 55"/>
                  <a:gd name="T9" fmla="*/ 19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60">
                    <a:moveTo>
                      <a:pt x="55" y="19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2" y="16"/>
                      <a:pt x="5" y="31"/>
                      <a:pt x="0" y="47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43" y="46"/>
                      <a:pt x="49" y="32"/>
                      <a:pt x="55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3" name="Freeform 12"/>
              <p:cNvSpPr/>
              <p:nvPr/>
            </p:nvSpPr>
            <p:spPr bwMode="auto">
              <a:xfrm>
                <a:off x="663" y="2257"/>
                <a:ext cx="67" cy="70"/>
              </a:xfrm>
              <a:custGeom>
                <a:gdLst>
                  <a:gd name="T0" fmla="*/ 60 w 60"/>
                  <a:gd name="T1" fmla="*/ 24 h 62"/>
                  <a:gd name="T2" fmla="*/ 27 w 60"/>
                  <a:gd name="T3" fmla="*/ 0 h 62"/>
                  <a:gd name="T4" fmla="*/ 0 w 60"/>
                  <a:gd name="T5" fmla="*/ 43 h 62"/>
                  <a:gd name="T6" fmla="*/ 36 w 60"/>
                  <a:gd name="T7" fmla="*/ 62 h 62"/>
                  <a:gd name="T8" fmla="*/ 60 w 60"/>
                  <a:gd name="T9" fmla="*/ 24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62">
                    <a:moveTo>
                      <a:pt x="60" y="24"/>
                    </a:moveTo>
                    <a:cubicBezTo>
                      <a:pt x="27" y="0"/>
                      <a:pt x="27" y="0"/>
                      <a:pt x="27" y="0"/>
                    </a:cubicBezTo>
                    <a:cubicBezTo>
                      <a:pt x="17" y="14"/>
                      <a:pt x="8" y="28"/>
                      <a:pt x="0" y="43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43" y="49"/>
                      <a:pt x="51" y="36"/>
                      <a:pt x="60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4" name="Freeform 13"/>
              <p:cNvSpPr/>
              <p:nvPr/>
            </p:nvSpPr>
            <p:spPr bwMode="auto">
              <a:xfrm>
                <a:off x="746" y="2158"/>
                <a:ext cx="71" cy="69"/>
              </a:xfrm>
              <a:custGeom>
                <a:gdLst>
                  <a:gd name="T0" fmla="*/ 63 w 63"/>
                  <a:gd name="T1" fmla="*/ 32 h 61"/>
                  <a:gd name="T2" fmla="*/ 39 w 63"/>
                  <a:gd name="T3" fmla="*/ 0 h 61"/>
                  <a:gd name="T4" fmla="*/ 0 w 63"/>
                  <a:gd name="T5" fmla="*/ 33 h 61"/>
                  <a:gd name="T6" fmla="*/ 29 w 63"/>
                  <a:gd name="T7" fmla="*/ 61 h 61"/>
                  <a:gd name="T8" fmla="*/ 63 w 63"/>
                  <a:gd name="T9" fmla="*/ 32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63" y="32"/>
                    </a:moveTo>
                    <a:cubicBezTo>
                      <a:pt x="39" y="0"/>
                      <a:pt x="39" y="0"/>
                      <a:pt x="39" y="0"/>
                    </a:cubicBezTo>
                    <a:cubicBezTo>
                      <a:pt x="25" y="10"/>
                      <a:pt x="12" y="21"/>
                      <a:pt x="0" y="33"/>
                    </a:cubicBezTo>
                    <a:cubicBezTo>
                      <a:pt x="29" y="61"/>
                      <a:pt x="29" y="61"/>
                      <a:pt x="29" y="61"/>
                    </a:cubicBezTo>
                    <a:cubicBezTo>
                      <a:pt x="40" y="51"/>
                      <a:pt x="51" y="41"/>
                      <a:pt x="63" y="3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5" name="Freeform 14"/>
              <p:cNvSpPr/>
              <p:nvPr/>
            </p:nvSpPr>
            <p:spPr bwMode="auto">
              <a:xfrm>
                <a:off x="1341" y="2204"/>
                <a:ext cx="70" cy="70"/>
              </a:xfrm>
              <a:custGeom>
                <a:gdLst>
                  <a:gd name="T0" fmla="*/ 29 w 62"/>
                  <a:gd name="T1" fmla="*/ 62 h 62"/>
                  <a:gd name="T2" fmla="*/ 62 w 62"/>
                  <a:gd name="T3" fmla="*/ 38 h 62"/>
                  <a:gd name="T4" fmla="*/ 29 w 62"/>
                  <a:gd name="T5" fmla="*/ 0 h 62"/>
                  <a:gd name="T6" fmla="*/ 0 w 62"/>
                  <a:gd name="T7" fmla="*/ 28 h 62"/>
                  <a:gd name="T8" fmla="*/ 29 w 62"/>
                  <a:gd name="T9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2">
                    <a:moveTo>
                      <a:pt x="29" y="62"/>
                    </a:moveTo>
                    <a:cubicBezTo>
                      <a:pt x="62" y="38"/>
                      <a:pt x="62" y="38"/>
                      <a:pt x="62" y="38"/>
                    </a:cubicBezTo>
                    <a:cubicBezTo>
                      <a:pt x="52" y="25"/>
                      <a:pt x="41" y="12"/>
                      <a:pt x="29" y="0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11" y="39"/>
                      <a:pt x="20" y="50"/>
                      <a:pt x="29" y="6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6" name="Freeform 15"/>
              <p:cNvSpPr/>
              <p:nvPr/>
            </p:nvSpPr>
            <p:spPr bwMode="auto">
              <a:xfrm>
                <a:off x="1382" y="2257"/>
                <a:ext cx="66" cy="70"/>
              </a:xfrm>
              <a:custGeom>
                <a:gdLst>
                  <a:gd name="T0" fmla="*/ 23 w 59"/>
                  <a:gd name="T1" fmla="*/ 62 h 62"/>
                  <a:gd name="T2" fmla="*/ 59 w 59"/>
                  <a:gd name="T3" fmla="*/ 44 h 62"/>
                  <a:gd name="T4" fmla="*/ 32 w 59"/>
                  <a:gd name="T5" fmla="*/ 0 h 62"/>
                  <a:gd name="T6" fmla="*/ 0 w 59"/>
                  <a:gd name="T7" fmla="*/ 24 h 62"/>
                  <a:gd name="T8" fmla="*/ 23 w 59"/>
                  <a:gd name="T9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" h="62">
                    <a:moveTo>
                      <a:pt x="23" y="62"/>
                    </a:moveTo>
                    <a:cubicBezTo>
                      <a:pt x="59" y="44"/>
                      <a:pt x="59" y="44"/>
                      <a:pt x="59" y="44"/>
                    </a:cubicBezTo>
                    <a:cubicBezTo>
                      <a:pt x="51" y="28"/>
                      <a:pt x="42" y="14"/>
                      <a:pt x="32" y="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8" y="36"/>
                      <a:pt x="16" y="49"/>
                      <a:pt x="23" y="6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7" name="Freeform 16"/>
              <p:cNvSpPr/>
              <p:nvPr/>
            </p:nvSpPr>
            <p:spPr bwMode="auto">
              <a:xfrm>
                <a:off x="1413" y="2317"/>
                <a:ext cx="63" cy="67"/>
              </a:xfrm>
              <a:custGeom>
                <a:gdLst>
                  <a:gd name="T0" fmla="*/ 17 w 56"/>
                  <a:gd name="T1" fmla="*/ 60 h 60"/>
                  <a:gd name="T2" fmla="*/ 56 w 56"/>
                  <a:gd name="T3" fmla="*/ 47 h 60"/>
                  <a:gd name="T4" fmla="*/ 36 w 56"/>
                  <a:gd name="T5" fmla="*/ 0 h 60"/>
                  <a:gd name="T6" fmla="*/ 0 w 56"/>
                  <a:gd name="T7" fmla="*/ 19 h 60"/>
                  <a:gd name="T8" fmla="*/ 17 w 56"/>
                  <a:gd name="T9" fmla="*/ 6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60">
                    <a:moveTo>
                      <a:pt x="17" y="60"/>
                    </a:moveTo>
                    <a:cubicBezTo>
                      <a:pt x="56" y="47"/>
                      <a:pt x="56" y="47"/>
                      <a:pt x="56" y="47"/>
                    </a:cubicBezTo>
                    <a:cubicBezTo>
                      <a:pt x="50" y="31"/>
                      <a:pt x="44" y="16"/>
                      <a:pt x="36" y="0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7" y="32"/>
                      <a:pt x="12" y="46"/>
                      <a:pt x="17" y="6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8" name="Freeform 17"/>
              <p:cNvSpPr/>
              <p:nvPr/>
            </p:nvSpPr>
            <p:spPr bwMode="auto">
              <a:xfrm>
                <a:off x="1437" y="2382"/>
                <a:ext cx="56" cy="63"/>
              </a:xfrm>
              <a:custGeom>
                <a:gdLst>
                  <a:gd name="T0" fmla="*/ 10 w 50"/>
                  <a:gd name="T1" fmla="*/ 56 h 56"/>
                  <a:gd name="T2" fmla="*/ 50 w 50"/>
                  <a:gd name="T3" fmla="*/ 49 h 56"/>
                  <a:gd name="T4" fmla="*/ 38 w 50"/>
                  <a:gd name="T5" fmla="*/ 0 h 56"/>
                  <a:gd name="T6" fmla="*/ 0 w 50"/>
                  <a:gd name="T7" fmla="*/ 12 h 56"/>
                  <a:gd name="T8" fmla="*/ 10 w 50"/>
                  <a:gd name="T9" fmla="*/ 56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56">
                    <a:moveTo>
                      <a:pt x="10" y="56"/>
                    </a:moveTo>
                    <a:cubicBezTo>
                      <a:pt x="50" y="49"/>
                      <a:pt x="50" y="49"/>
                      <a:pt x="50" y="49"/>
                    </a:cubicBezTo>
                    <a:cubicBezTo>
                      <a:pt x="47" y="32"/>
                      <a:pt x="43" y="16"/>
                      <a:pt x="38" y="0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4" y="26"/>
                      <a:pt x="7" y="41"/>
                      <a:pt x="10" y="5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69" name="Freeform 18"/>
              <p:cNvSpPr/>
              <p:nvPr/>
            </p:nvSpPr>
            <p:spPr bwMode="auto">
              <a:xfrm>
                <a:off x="1295" y="2158"/>
                <a:ext cx="70" cy="69"/>
              </a:xfrm>
              <a:custGeom>
                <a:gdLst>
                  <a:gd name="T0" fmla="*/ 33 w 62"/>
                  <a:gd name="T1" fmla="*/ 61 h 61"/>
                  <a:gd name="T2" fmla="*/ 62 w 62"/>
                  <a:gd name="T3" fmla="*/ 33 h 61"/>
                  <a:gd name="T4" fmla="*/ 23 w 62"/>
                  <a:gd name="T5" fmla="*/ 0 h 61"/>
                  <a:gd name="T6" fmla="*/ 0 w 62"/>
                  <a:gd name="T7" fmla="*/ 32 h 61"/>
                  <a:gd name="T8" fmla="*/ 33 w 62"/>
                  <a:gd name="T9" fmla="*/ 61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33" y="61"/>
                    </a:moveTo>
                    <a:cubicBezTo>
                      <a:pt x="62" y="33"/>
                      <a:pt x="62" y="33"/>
                      <a:pt x="62" y="33"/>
                    </a:cubicBezTo>
                    <a:cubicBezTo>
                      <a:pt x="50" y="21"/>
                      <a:pt x="37" y="10"/>
                      <a:pt x="23" y="0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12" y="41"/>
                      <a:pt x="23" y="51"/>
                      <a:pt x="33" y="6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0" name="Freeform 19"/>
              <p:cNvSpPr/>
              <p:nvPr/>
            </p:nvSpPr>
            <p:spPr bwMode="auto">
              <a:xfrm>
                <a:off x="1242" y="2121"/>
                <a:ext cx="69" cy="66"/>
              </a:xfrm>
              <a:custGeom>
                <a:gdLst>
                  <a:gd name="T0" fmla="*/ 38 w 61"/>
                  <a:gd name="T1" fmla="*/ 59 h 59"/>
                  <a:gd name="T2" fmla="*/ 61 w 61"/>
                  <a:gd name="T3" fmla="*/ 26 h 59"/>
                  <a:gd name="T4" fmla="*/ 18 w 61"/>
                  <a:gd name="T5" fmla="*/ 0 h 59"/>
                  <a:gd name="T6" fmla="*/ 0 w 61"/>
                  <a:gd name="T7" fmla="*/ 36 h 59"/>
                  <a:gd name="T8" fmla="*/ 38 w 61"/>
                  <a:gd name="T9" fmla="*/ 59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59">
                    <a:moveTo>
                      <a:pt x="38" y="59"/>
                    </a:moveTo>
                    <a:cubicBezTo>
                      <a:pt x="61" y="26"/>
                      <a:pt x="61" y="26"/>
                      <a:pt x="61" y="26"/>
                    </a:cubicBezTo>
                    <a:cubicBezTo>
                      <a:pt x="48" y="16"/>
                      <a:pt x="33" y="8"/>
                      <a:pt x="18" y="0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13" y="43"/>
                      <a:pt x="26" y="50"/>
                      <a:pt x="38" y="5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1" name="Freeform 20"/>
              <p:cNvSpPr/>
              <p:nvPr/>
            </p:nvSpPr>
            <p:spPr bwMode="auto">
              <a:xfrm>
                <a:off x="992" y="2069"/>
                <a:ext cx="58" cy="50"/>
              </a:xfrm>
              <a:custGeom>
                <a:gdLst>
                  <a:gd name="T0" fmla="*/ 6 w 51"/>
                  <a:gd name="T1" fmla="*/ 44 h 44"/>
                  <a:gd name="T2" fmla="*/ 51 w 51"/>
                  <a:gd name="T3" fmla="*/ 41 h 44"/>
                  <a:gd name="T4" fmla="*/ 51 w 51"/>
                  <a:gd name="T5" fmla="*/ 0 h 44"/>
                  <a:gd name="T6" fmla="*/ 0 w 51"/>
                  <a:gd name="T7" fmla="*/ 4 h 44"/>
                  <a:gd name="T8" fmla="*/ 6 w 51"/>
                  <a:gd name="T9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44">
                    <a:moveTo>
                      <a:pt x="6" y="44"/>
                    </a:moveTo>
                    <a:cubicBezTo>
                      <a:pt x="21" y="42"/>
                      <a:pt x="36" y="41"/>
                      <a:pt x="51" y="41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33" y="0"/>
                      <a:pt x="17" y="2"/>
                      <a:pt x="0" y="4"/>
                    </a:cubicBezTo>
                    <a:lnTo>
                      <a:pt x="6" y="4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2" name="Freeform 21"/>
              <p:cNvSpPr/>
              <p:nvPr/>
            </p:nvSpPr>
            <p:spPr bwMode="auto">
              <a:xfrm>
                <a:off x="1062" y="2069"/>
                <a:ext cx="56" cy="50"/>
              </a:xfrm>
              <a:custGeom>
                <a:gdLst>
                  <a:gd name="T0" fmla="*/ 0 w 50"/>
                  <a:gd name="T1" fmla="*/ 41 h 44"/>
                  <a:gd name="T2" fmla="*/ 44 w 50"/>
                  <a:gd name="T3" fmla="*/ 44 h 44"/>
                  <a:gd name="T4" fmla="*/ 50 w 50"/>
                  <a:gd name="T5" fmla="*/ 4 h 44"/>
                  <a:gd name="T6" fmla="*/ 0 w 50"/>
                  <a:gd name="T7" fmla="*/ 0 h 44"/>
                  <a:gd name="T8" fmla="*/ 0 w 50"/>
                  <a:gd name="T9" fmla="*/ 41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44">
                    <a:moveTo>
                      <a:pt x="0" y="41"/>
                    </a:moveTo>
                    <a:cubicBezTo>
                      <a:pt x="15" y="41"/>
                      <a:pt x="30" y="42"/>
                      <a:pt x="44" y="44"/>
                    </a:cubicBezTo>
                    <a:cubicBezTo>
                      <a:pt x="50" y="4"/>
                      <a:pt x="50" y="4"/>
                      <a:pt x="50" y="4"/>
                    </a:cubicBezTo>
                    <a:cubicBezTo>
                      <a:pt x="34" y="2"/>
                      <a:pt x="17" y="0"/>
                      <a:pt x="0" y="0"/>
                    </a:cubicBezTo>
                    <a:lnTo>
                      <a:pt x="0" y="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3" name="Freeform 22"/>
              <p:cNvSpPr/>
              <p:nvPr/>
            </p:nvSpPr>
            <p:spPr bwMode="auto">
              <a:xfrm>
                <a:off x="1124" y="2076"/>
                <a:ext cx="63" cy="56"/>
              </a:xfrm>
              <a:custGeom>
                <a:gdLst>
                  <a:gd name="T0" fmla="*/ 56 w 56"/>
                  <a:gd name="T1" fmla="*/ 12 h 50"/>
                  <a:gd name="T2" fmla="*/ 6 w 56"/>
                  <a:gd name="T3" fmla="*/ 0 h 50"/>
                  <a:gd name="T4" fmla="*/ 0 w 56"/>
                  <a:gd name="T5" fmla="*/ 40 h 50"/>
                  <a:gd name="T6" fmla="*/ 43 w 56"/>
                  <a:gd name="T7" fmla="*/ 50 h 50"/>
                  <a:gd name="T8" fmla="*/ 56 w 56"/>
                  <a:gd name="T9" fmla="*/ 12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50">
                    <a:moveTo>
                      <a:pt x="56" y="12"/>
                    </a:moveTo>
                    <a:cubicBezTo>
                      <a:pt x="40" y="7"/>
                      <a:pt x="23" y="3"/>
                      <a:pt x="6" y="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15" y="42"/>
                      <a:pt x="29" y="46"/>
                      <a:pt x="43" y="50"/>
                    </a:cubicBezTo>
                    <a:lnTo>
                      <a:pt x="56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4" name="Freeform 23"/>
              <p:cNvSpPr/>
              <p:nvPr/>
            </p:nvSpPr>
            <p:spPr bwMode="auto">
              <a:xfrm>
                <a:off x="1185" y="2093"/>
                <a:ext cx="66" cy="63"/>
              </a:xfrm>
              <a:custGeom>
                <a:gdLst>
                  <a:gd name="T0" fmla="*/ 41 w 59"/>
                  <a:gd name="T1" fmla="*/ 56 h 56"/>
                  <a:gd name="T2" fmla="*/ 59 w 59"/>
                  <a:gd name="T3" fmla="*/ 20 h 56"/>
                  <a:gd name="T4" fmla="*/ 12 w 59"/>
                  <a:gd name="T5" fmla="*/ 0 h 56"/>
                  <a:gd name="T6" fmla="*/ 0 w 59"/>
                  <a:gd name="T7" fmla="*/ 39 h 56"/>
                  <a:gd name="T8" fmla="*/ 41 w 59"/>
                  <a:gd name="T9" fmla="*/ 56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" h="56">
                    <a:moveTo>
                      <a:pt x="41" y="56"/>
                    </a:moveTo>
                    <a:cubicBezTo>
                      <a:pt x="59" y="20"/>
                      <a:pt x="59" y="20"/>
                      <a:pt x="59" y="20"/>
                    </a:cubicBezTo>
                    <a:cubicBezTo>
                      <a:pt x="44" y="12"/>
                      <a:pt x="28" y="6"/>
                      <a:pt x="12" y="0"/>
                    </a:cubicBezTo>
                    <a:cubicBezTo>
                      <a:pt x="0" y="39"/>
                      <a:pt x="0" y="39"/>
                      <a:pt x="0" y="39"/>
                    </a:cubicBezTo>
                    <a:cubicBezTo>
                      <a:pt x="14" y="43"/>
                      <a:pt x="28" y="49"/>
                      <a:pt x="41" y="5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5" name="Freeform 24"/>
              <p:cNvSpPr/>
              <p:nvPr/>
            </p:nvSpPr>
            <p:spPr bwMode="auto">
              <a:xfrm>
                <a:off x="860" y="2870"/>
                <a:ext cx="67" cy="63"/>
              </a:xfrm>
              <a:custGeom>
                <a:gdLst>
                  <a:gd name="T0" fmla="*/ 19 w 60"/>
                  <a:gd name="T1" fmla="*/ 0 h 56"/>
                  <a:gd name="T2" fmla="*/ 0 w 60"/>
                  <a:gd name="T3" fmla="*/ 36 h 56"/>
                  <a:gd name="T4" fmla="*/ 47 w 60"/>
                  <a:gd name="T5" fmla="*/ 56 h 56"/>
                  <a:gd name="T6" fmla="*/ 60 w 60"/>
                  <a:gd name="T7" fmla="*/ 17 h 56"/>
                  <a:gd name="T8" fmla="*/ 19 w 60"/>
                  <a:gd name="T9" fmla="*/ 0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56">
                    <a:moveTo>
                      <a:pt x="19" y="0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15" y="44"/>
                      <a:pt x="31" y="50"/>
                      <a:pt x="47" y="56"/>
                    </a:cubicBezTo>
                    <a:cubicBezTo>
                      <a:pt x="60" y="17"/>
                      <a:pt x="60" y="17"/>
                      <a:pt x="60" y="17"/>
                    </a:cubicBezTo>
                    <a:cubicBezTo>
                      <a:pt x="45" y="12"/>
                      <a:pt x="32" y="7"/>
                      <a:pt x="1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6" name="Freeform 25"/>
              <p:cNvSpPr/>
              <p:nvPr/>
            </p:nvSpPr>
            <p:spPr bwMode="auto">
              <a:xfrm>
                <a:off x="1295" y="2799"/>
                <a:ext cx="70" cy="69"/>
              </a:xfrm>
              <a:custGeom>
                <a:gdLst>
                  <a:gd name="T0" fmla="*/ 0 w 62"/>
                  <a:gd name="T1" fmla="*/ 29 h 61"/>
                  <a:gd name="T2" fmla="*/ 23 w 62"/>
                  <a:gd name="T3" fmla="*/ 61 h 61"/>
                  <a:gd name="T4" fmla="*/ 62 w 62"/>
                  <a:gd name="T5" fmla="*/ 28 h 61"/>
                  <a:gd name="T6" fmla="*/ 33 w 62"/>
                  <a:gd name="T7" fmla="*/ 0 h 61"/>
                  <a:gd name="T8" fmla="*/ 0 w 62"/>
                  <a:gd name="T9" fmla="*/ 29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0" y="29"/>
                    </a:moveTo>
                    <a:cubicBezTo>
                      <a:pt x="23" y="61"/>
                      <a:pt x="23" y="61"/>
                      <a:pt x="23" y="61"/>
                    </a:cubicBezTo>
                    <a:cubicBezTo>
                      <a:pt x="37" y="51"/>
                      <a:pt x="50" y="40"/>
                      <a:pt x="62" y="28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23" y="10"/>
                      <a:pt x="12" y="20"/>
                      <a:pt x="0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7" name="Freeform 26"/>
              <p:cNvSpPr/>
              <p:nvPr/>
            </p:nvSpPr>
            <p:spPr bwMode="auto">
              <a:xfrm>
                <a:off x="1242" y="2839"/>
                <a:ext cx="69" cy="66"/>
              </a:xfrm>
              <a:custGeom>
                <a:gdLst>
                  <a:gd name="T0" fmla="*/ 0 w 61"/>
                  <a:gd name="T1" fmla="*/ 23 h 59"/>
                  <a:gd name="T2" fmla="*/ 18 w 61"/>
                  <a:gd name="T3" fmla="*/ 59 h 59"/>
                  <a:gd name="T4" fmla="*/ 61 w 61"/>
                  <a:gd name="T5" fmla="*/ 33 h 59"/>
                  <a:gd name="T6" fmla="*/ 38 w 61"/>
                  <a:gd name="T7" fmla="*/ 0 h 59"/>
                  <a:gd name="T8" fmla="*/ 0 w 61"/>
                  <a:gd name="T9" fmla="*/ 23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59">
                    <a:moveTo>
                      <a:pt x="0" y="23"/>
                    </a:moveTo>
                    <a:cubicBezTo>
                      <a:pt x="18" y="59"/>
                      <a:pt x="18" y="59"/>
                      <a:pt x="18" y="59"/>
                    </a:cubicBezTo>
                    <a:cubicBezTo>
                      <a:pt x="33" y="51"/>
                      <a:pt x="48" y="43"/>
                      <a:pt x="61" y="33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26" y="9"/>
                      <a:pt x="13" y="16"/>
                      <a:pt x="0" y="2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8" name="Freeform 27"/>
              <p:cNvSpPr/>
              <p:nvPr/>
            </p:nvSpPr>
            <p:spPr bwMode="auto">
              <a:xfrm>
                <a:off x="1185" y="2870"/>
                <a:ext cx="66" cy="63"/>
              </a:xfrm>
              <a:custGeom>
                <a:gdLst>
                  <a:gd name="T0" fmla="*/ 0 w 59"/>
                  <a:gd name="T1" fmla="*/ 17 h 56"/>
                  <a:gd name="T2" fmla="*/ 12 w 59"/>
                  <a:gd name="T3" fmla="*/ 56 h 56"/>
                  <a:gd name="T4" fmla="*/ 59 w 59"/>
                  <a:gd name="T5" fmla="*/ 36 h 56"/>
                  <a:gd name="T6" fmla="*/ 41 w 59"/>
                  <a:gd name="T7" fmla="*/ 0 h 56"/>
                  <a:gd name="T8" fmla="*/ 0 w 59"/>
                  <a:gd name="T9" fmla="*/ 17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" h="56">
                    <a:moveTo>
                      <a:pt x="0" y="17"/>
                    </a:moveTo>
                    <a:cubicBezTo>
                      <a:pt x="12" y="56"/>
                      <a:pt x="12" y="56"/>
                      <a:pt x="12" y="56"/>
                    </a:cubicBezTo>
                    <a:cubicBezTo>
                      <a:pt x="28" y="50"/>
                      <a:pt x="44" y="44"/>
                      <a:pt x="59" y="36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28" y="7"/>
                      <a:pt x="14" y="12"/>
                      <a:pt x="0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79" name="Freeform 28"/>
              <p:cNvSpPr/>
              <p:nvPr/>
            </p:nvSpPr>
            <p:spPr bwMode="auto">
              <a:xfrm>
                <a:off x="1450" y="2449"/>
                <a:ext cx="49" cy="58"/>
              </a:xfrm>
              <a:custGeom>
                <a:gdLst>
                  <a:gd name="T0" fmla="*/ 3 w 43"/>
                  <a:gd name="T1" fmla="*/ 51 h 51"/>
                  <a:gd name="T2" fmla="*/ 43 w 43"/>
                  <a:gd name="T3" fmla="*/ 51 h 51"/>
                  <a:gd name="T4" fmla="*/ 40 w 43"/>
                  <a:gd name="T5" fmla="*/ 0 h 51"/>
                  <a:gd name="T6" fmla="*/ 0 w 43"/>
                  <a:gd name="T7" fmla="*/ 7 h 51"/>
                  <a:gd name="T8" fmla="*/ 3 w 43"/>
                  <a:gd name="T9" fmla="*/ 51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51">
                    <a:moveTo>
                      <a:pt x="3" y="51"/>
                    </a:moveTo>
                    <a:cubicBezTo>
                      <a:pt x="43" y="51"/>
                      <a:pt x="43" y="51"/>
                      <a:pt x="43" y="51"/>
                    </a:cubicBezTo>
                    <a:cubicBezTo>
                      <a:pt x="43" y="34"/>
                      <a:pt x="42" y="17"/>
                      <a:pt x="40" y="0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21"/>
                      <a:pt x="3" y="36"/>
                      <a:pt x="3" y="5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0" name="Freeform 29"/>
              <p:cNvSpPr/>
              <p:nvPr/>
            </p:nvSpPr>
            <p:spPr bwMode="auto">
              <a:xfrm>
                <a:off x="746" y="2799"/>
                <a:ext cx="71" cy="69"/>
              </a:xfrm>
              <a:custGeom>
                <a:gdLst>
                  <a:gd name="T0" fmla="*/ 29 w 63"/>
                  <a:gd name="T1" fmla="*/ 0 h 61"/>
                  <a:gd name="T2" fmla="*/ 0 w 63"/>
                  <a:gd name="T3" fmla="*/ 28 h 61"/>
                  <a:gd name="T4" fmla="*/ 39 w 63"/>
                  <a:gd name="T5" fmla="*/ 61 h 61"/>
                  <a:gd name="T6" fmla="*/ 63 w 63"/>
                  <a:gd name="T7" fmla="*/ 29 h 61"/>
                  <a:gd name="T8" fmla="*/ 29 w 63"/>
                  <a:gd name="T9" fmla="*/ 0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61">
                    <a:moveTo>
                      <a:pt x="29" y="0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12" y="40"/>
                      <a:pt x="25" y="51"/>
                      <a:pt x="39" y="61"/>
                    </a:cubicBezTo>
                    <a:cubicBezTo>
                      <a:pt x="63" y="29"/>
                      <a:pt x="63" y="29"/>
                      <a:pt x="63" y="29"/>
                    </a:cubicBezTo>
                    <a:cubicBezTo>
                      <a:pt x="51" y="20"/>
                      <a:pt x="40" y="10"/>
                      <a:pt x="2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1" name="Freeform 30"/>
              <p:cNvSpPr/>
              <p:nvPr/>
            </p:nvSpPr>
            <p:spPr bwMode="auto">
              <a:xfrm>
                <a:off x="1124" y="2894"/>
                <a:ext cx="63" cy="56"/>
              </a:xfrm>
              <a:custGeom>
                <a:gdLst>
                  <a:gd name="T0" fmla="*/ 0 w 56"/>
                  <a:gd name="T1" fmla="*/ 10 h 50"/>
                  <a:gd name="T2" fmla="*/ 6 w 56"/>
                  <a:gd name="T3" fmla="*/ 50 h 50"/>
                  <a:gd name="T4" fmla="*/ 56 w 56"/>
                  <a:gd name="T5" fmla="*/ 38 h 50"/>
                  <a:gd name="T6" fmla="*/ 43 w 56"/>
                  <a:gd name="T7" fmla="*/ 0 h 50"/>
                  <a:gd name="T8" fmla="*/ 0 w 56"/>
                  <a:gd name="T9" fmla="*/ 10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50">
                    <a:moveTo>
                      <a:pt x="0" y="10"/>
                    </a:moveTo>
                    <a:cubicBezTo>
                      <a:pt x="6" y="50"/>
                      <a:pt x="6" y="50"/>
                      <a:pt x="6" y="50"/>
                    </a:cubicBezTo>
                    <a:cubicBezTo>
                      <a:pt x="23" y="47"/>
                      <a:pt x="40" y="43"/>
                      <a:pt x="56" y="38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29" y="4"/>
                      <a:pt x="15" y="8"/>
                      <a:pt x="0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2" name="Freeform 31"/>
              <p:cNvSpPr/>
              <p:nvPr/>
            </p:nvSpPr>
            <p:spPr bwMode="auto">
              <a:xfrm>
                <a:off x="800" y="2839"/>
                <a:ext cx="70" cy="66"/>
              </a:xfrm>
              <a:custGeom>
                <a:gdLst>
                  <a:gd name="T0" fmla="*/ 24 w 62"/>
                  <a:gd name="T1" fmla="*/ 0 h 59"/>
                  <a:gd name="T2" fmla="*/ 0 w 62"/>
                  <a:gd name="T3" fmla="*/ 33 h 59"/>
                  <a:gd name="T4" fmla="*/ 43 w 62"/>
                  <a:gd name="T5" fmla="*/ 59 h 59"/>
                  <a:gd name="T6" fmla="*/ 62 w 62"/>
                  <a:gd name="T7" fmla="*/ 23 h 59"/>
                  <a:gd name="T8" fmla="*/ 24 w 62"/>
                  <a:gd name="T9" fmla="*/ 0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59">
                    <a:moveTo>
                      <a:pt x="24" y="0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14" y="43"/>
                      <a:pt x="28" y="51"/>
                      <a:pt x="43" y="59"/>
                    </a:cubicBezTo>
                    <a:cubicBezTo>
                      <a:pt x="62" y="23"/>
                      <a:pt x="62" y="23"/>
                      <a:pt x="62" y="23"/>
                    </a:cubicBezTo>
                    <a:cubicBezTo>
                      <a:pt x="48" y="16"/>
                      <a:pt x="36" y="9"/>
                      <a:pt x="2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3" name="Freeform 32"/>
              <p:cNvSpPr/>
              <p:nvPr/>
            </p:nvSpPr>
            <p:spPr bwMode="auto">
              <a:xfrm>
                <a:off x="992" y="2907"/>
                <a:ext cx="58" cy="50"/>
              </a:xfrm>
              <a:custGeom>
                <a:gdLst>
                  <a:gd name="T0" fmla="*/ 0 w 51"/>
                  <a:gd name="T1" fmla="*/ 40 h 44"/>
                  <a:gd name="T2" fmla="*/ 51 w 51"/>
                  <a:gd name="T3" fmla="*/ 44 h 44"/>
                  <a:gd name="T4" fmla="*/ 51 w 51"/>
                  <a:gd name="T5" fmla="*/ 3 h 44"/>
                  <a:gd name="T6" fmla="*/ 6 w 51"/>
                  <a:gd name="T7" fmla="*/ 0 h 44"/>
                  <a:gd name="T8" fmla="*/ 0 w 51"/>
                  <a:gd name="T9" fmla="*/ 4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44">
                    <a:moveTo>
                      <a:pt x="0" y="40"/>
                    </a:moveTo>
                    <a:cubicBezTo>
                      <a:pt x="17" y="42"/>
                      <a:pt x="33" y="44"/>
                      <a:pt x="51" y="44"/>
                    </a:cubicBezTo>
                    <a:cubicBezTo>
                      <a:pt x="51" y="3"/>
                      <a:pt x="51" y="3"/>
                      <a:pt x="51" y="3"/>
                    </a:cubicBezTo>
                    <a:cubicBezTo>
                      <a:pt x="36" y="3"/>
                      <a:pt x="21" y="2"/>
                      <a:pt x="6" y="0"/>
                    </a:cubicBezTo>
                    <a:lnTo>
                      <a:pt x="0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4" name="Freeform 33"/>
              <p:cNvSpPr/>
              <p:nvPr/>
            </p:nvSpPr>
            <p:spPr bwMode="auto">
              <a:xfrm>
                <a:off x="1062" y="2907"/>
                <a:ext cx="56" cy="50"/>
              </a:xfrm>
              <a:custGeom>
                <a:gdLst>
                  <a:gd name="T0" fmla="*/ 0 w 50"/>
                  <a:gd name="T1" fmla="*/ 3 h 44"/>
                  <a:gd name="T2" fmla="*/ 0 w 50"/>
                  <a:gd name="T3" fmla="*/ 44 h 44"/>
                  <a:gd name="T4" fmla="*/ 50 w 50"/>
                  <a:gd name="T5" fmla="*/ 40 h 44"/>
                  <a:gd name="T6" fmla="*/ 44 w 50"/>
                  <a:gd name="T7" fmla="*/ 0 h 44"/>
                  <a:gd name="T8" fmla="*/ 0 w 50"/>
                  <a:gd name="T9" fmla="*/ 3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44">
                    <a:moveTo>
                      <a:pt x="0" y="3"/>
                    </a:moveTo>
                    <a:cubicBezTo>
                      <a:pt x="0" y="44"/>
                      <a:pt x="0" y="44"/>
                      <a:pt x="0" y="44"/>
                    </a:cubicBezTo>
                    <a:cubicBezTo>
                      <a:pt x="17" y="44"/>
                      <a:pt x="34" y="42"/>
                      <a:pt x="50" y="4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30" y="2"/>
                      <a:pt x="15" y="3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5" name="Freeform 34"/>
              <p:cNvSpPr/>
              <p:nvPr/>
            </p:nvSpPr>
            <p:spPr bwMode="auto">
              <a:xfrm>
                <a:off x="925" y="2894"/>
                <a:ext cx="62" cy="56"/>
              </a:xfrm>
              <a:custGeom>
                <a:gdLst>
                  <a:gd name="T0" fmla="*/ 0 w 55"/>
                  <a:gd name="T1" fmla="*/ 38 h 50"/>
                  <a:gd name="T2" fmla="*/ 49 w 55"/>
                  <a:gd name="T3" fmla="*/ 50 h 50"/>
                  <a:gd name="T4" fmla="*/ 55 w 55"/>
                  <a:gd name="T5" fmla="*/ 10 h 50"/>
                  <a:gd name="T6" fmla="*/ 12 w 55"/>
                  <a:gd name="T7" fmla="*/ 0 h 50"/>
                  <a:gd name="T8" fmla="*/ 0 w 55"/>
                  <a:gd name="T9" fmla="*/ 38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50">
                    <a:moveTo>
                      <a:pt x="0" y="38"/>
                    </a:moveTo>
                    <a:cubicBezTo>
                      <a:pt x="16" y="43"/>
                      <a:pt x="32" y="47"/>
                      <a:pt x="49" y="50"/>
                    </a:cubicBezTo>
                    <a:cubicBezTo>
                      <a:pt x="55" y="10"/>
                      <a:pt x="55" y="10"/>
                      <a:pt x="55" y="10"/>
                    </a:cubicBezTo>
                    <a:cubicBezTo>
                      <a:pt x="41" y="8"/>
                      <a:pt x="26" y="4"/>
                      <a:pt x="12" y="0"/>
                    </a:cubicBezTo>
                    <a:lnTo>
                      <a:pt x="0" y="3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6" name="Freeform 35"/>
              <p:cNvSpPr/>
              <p:nvPr/>
            </p:nvSpPr>
            <p:spPr bwMode="auto">
              <a:xfrm>
                <a:off x="747" y="2242"/>
                <a:ext cx="8" cy="8"/>
              </a:xfrm>
              <a:custGeom>
                <a:gdLst>
                  <a:gd name="T0" fmla="*/ 1 w 7"/>
                  <a:gd name="T1" fmla="*/ 7 h 7"/>
                  <a:gd name="T2" fmla="*/ 6 w 7"/>
                  <a:gd name="T3" fmla="*/ 1 h 7"/>
                  <a:gd name="T4" fmla="*/ 6 w 7"/>
                  <a:gd name="T5" fmla="*/ 0 h 7"/>
                  <a:gd name="T6" fmla="*/ 6 w 7"/>
                  <a:gd name="T7" fmla="*/ 0 h 7"/>
                  <a:gd name="T8" fmla="*/ 0 w 7"/>
                  <a:gd name="T9" fmla="*/ 6 h 7"/>
                  <a:gd name="T10" fmla="*/ 0 w 7"/>
                  <a:gd name="T11" fmla="*/ 7 h 7"/>
                  <a:gd name="T12" fmla="*/ 1 w 7"/>
                  <a:gd name="T13" fmla="*/ 7 h 7"/>
                  <a:gd name="T14" fmla="*/ 1 w 7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1" y="7"/>
                    </a:moveTo>
                    <a:cubicBezTo>
                      <a:pt x="3" y="5"/>
                      <a:pt x="5" y="3"/>
                      <a:pt x="6" y="1"/>
                    </a:cubicBezTo>
                    <a:cubicBezTo>
                      <a:pt x="7" y="1"/>
                      <a:pt x="7" y="1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4"/>
                      <a:pt x="0" y="6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7" name="Freeform 36"/>
              <p:cNvSpPr/>
              <p:nvPr/>
            </p:nvSpPr>
            <p:spPr bwMode="auto">
              <a:xfrm>
                <a:off x="759" y="2230"/>
                <a:ext cx="8" cy="7"/>
              </a:xfrm>
              <a:custGeom>
                <a:gdLst>
                  <a:gd name="T0" fmla="*/ 1 w 7"/>
                  <a:gd name="T1" fmla="*/ 6 h 6"/>
                  <a:gd name="T2" fmla="*/ 6 w 7"/>
                  <a:gd name="T3" fmla="*/ 0 h 6"/>
                  <a:gd name="T4" fmla="*/ 6 w 7"/>
                  <a:gd name="T5" fmla="*/ 0 h 6"/>
                  <a:gd name="T6" fmla="*/ 6 w 7"/>
                  <a:gd name="T7" fmla="*/ 0 h 6"/>
                  <a:gd name="T8" fmla="*/ 0 w 7"/>
                  <a:gd name="T9" fmla="*/ 5 h 6"/>
                  <a:gd name="T10" fmla="*/ 0 w 7"/>
                  <a:gd name="T11" fmla="*/ 6 h 6"/>
                  <a:gd name="T12" fmla="*/ 0 w 7"/>
                  <a:gd name="T13" fmla="*/ 6 h 6"/>
                  <a:gd name="T14" fmla="*/ 1 w 7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1" y="6"/>
                    </a:moveTo>
                    <a:cubicBezTo>
                      <a:pt x="3" y="4"/>
                      <a:pt x="5" y="2"/>
                      <a:pt x="6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3"/>
                      <a:pt x="0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8" name="Freeform 37"/>
              <p:cNvSpPr/>
              <p:nvPr/>
            </p:nvSpPr>
            <p:spPr bwMode="auto">
              <a:xfrm>
                <a:off x="682" y="2347"/>
                <a:ext cx="4" cy="10"/>
              </a:xfrm>
              <a:custGeom>
                <a:gdLst>
                  <a:gd name="T0" fmla="*/ 1 w 4"/>
                  <a:gd name="T1" fmla="*/ 9 h 9"/>
                  <a:gd name="T2" fmla="*/ 4 w 4"/>
                  <a:gd name="T3" fmla="*/ 1 h 9"/>
                  <a:gd name="T4" fmla="*/ 4 w 4"/>
                  <a:gd name="T5" fmla="*/ 1 h 9"/>
                  <a:gd name="T6" fmla="*/ 3 w 4"/>
                  <a:gd name="T7" fmla="*/ 1 h 9"/>
                  <a:gd name="T8" fmla="*/ 0 w 4"/>
                  <a:gd name="T9" fmla="*/ 8 h 9"/>
                  <a:gd name="T10" fmla="*/ 0 w 4"/>
                  <a:gd name="T11" fmla="*/ 9 h 9"/>
                  <a:gd name="T12" fmla="*/ 0 w 4"/>
                  <a:gd name="T13" fmla="*/ 9 h 9"/>
                  <a:gd name="T14" fmla="*/ 1 w 4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9">
                    <a:moveTo>
                      <a:pt x="1" y="9"/>
                    </a:moveTo>
                    <a:cubicBezTo>
                      <a:pt x="2" y="6"/>
                      <a:pt x="3" y="4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3" y="1"/>
                      <a:pt x="3" y="1"/>
                    </a:cubicBezTo>
                    <a:cubicBezTo>
                      <a:pt x="2" y="3"/>
                      <a:pt x="1" y="6"/>
                      <a:pt x="0" y="8"/>
                    </a:cubicBezTo>
                    <a:cubicBezTo>
                      <a:pt x="0" y="8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89" name="Freeform 38"/>
              <p:cNvSpPr/>
              <p:nvPr/>
            </p:nvSpPr>
            <p:spPr bwMode="auto">
              <a:xfrm>
                <a:off x="651" y="2469"/>
                <a:ext cx="3" cy="10"/>
              </a:xfrm>
              <a:custGeom>
                <a:gdLst>
                  <a:gd name="T0" fmla="*/ 1 w 2"/>
                  <a:gd name="T1" fmla="*/ 0 h 9"/>
                  <a:gd name="T2" fmla="*/ 0 w 2"/>
                  <a:gd name="T3" fmla="*/ 8 h 9"/>
                  <a:gd name="T4" fmla="*/ 0 w 2"/>
                  <a:gd name="T5" fmla="*/ 9 h 9"/>
                  <a:gd name="T6" fmla="*/ 0 w 2"/>
                  <a:gd name="T7" fmla="*/ 9 h 9"/>
                  <a:gd name="T8" fmla="*/ 1 w 2"/>
                  <a:gd name="T9" fmla="*/ 8 h 9"/>
                  <a:gd name="T10" fmla="*/ 2 w 2"/>
                  <a:gd name="T11" fmla="*/ 1 h 9"/>
                  <a:gd name="T12" fmla="*/ 1 w 2"/>
                  <a:gd name="T13" fmla="*/ 0 h 9"/>
                  <a:gd name="T14" fmla="*/ 1 w 2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0"/>
                    </a:moveTo>
                    <a:cubicBezTo>
                      <a:pt x="0" y="3"/>
                      <a:pt x="0" y="6"/>
                      <a:pt x="0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8"/>
                    </a:cubicBezTo>
                    <a:cubicBezTo>
                      <a:pt x="1" y="6"/>
                      <a:pt x="1" y="3"/>
                      <a:pt x="2" y="1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0" name="Freeform 39"/>
              <p:cNvSpPr/>
              <p:nvPr/>
            </p:nvSpPr>
            <p:spPr bwMode="auto">
              <a:xfrm>
                <a:off x="669" y="2381"/>
                <a:ext cx="4" cy="10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3 w 3"/>
                  <a:gd name="T5" fmla="*/ 0 h 9"/>
                  <a:gd name="T6" fmla="*/ 2 w 3"/>
                  <a:gd name="T7" fmla="*/ 1 h 9"/>
                  <a:gd name="T8" fmla="*/ 0 w 3"/>
                  <a:gd name="T9" fmla="*/ 8 h 9"/>
                  <a:gd name="T10" fmla="*/ 0 w 3"/>
                  <a:gd name="T11" fmla="*/ 9 h 9"/>
                  <a:gd name="T12" fmla="*/ 0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1" y="6"/>
                      <a:pt x="2" y="3"/>
                      <a:pt x="3" y="1"/>
                    </a:cubicBezTo>
                    <a:cubicBezTo>
                      <a:pt x="3" y="1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1"/>
                    </a:cubicBezTo>
                    <a:cubicBezTo>
                      <a:pt x="1" y="3"/>
                      <a:pt x="0" y="6"/>
                      <a:pt x="0" y="8"/>
                    </a:cubicBezTo>
                    <a:cubicBezTo>
                      <a:pt x="0" y="8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1" name="Freeform 40"/>
              <p:cNvSpPr/>
              <p:nvPr/>
            </p:nvSpPr>
            <p:spPr bwMode="auto">
              <a:xfrm>
                <a:off x="659" y="2416"/>
                <a:ext cx="4" cy="10"/>
              </a:xfrm>
              <a:custGeom>
                <a:gdLst>
                  <a:gd name="T0" fmla="*/ 1 w 3"/>
                  <a:gd name="T1" fmla="*/ 8 h 9"/>
                  <a:gd name="T2" fmla="*/ 3 w 3"/>
                  <a:gd name="T3" fmla="*/ 1 h 9"/>
                  <a:gd name="T4" fmla="*/ 3 w 3"/>
                  <a:gd name="T5" fmla="*/ 0 h 9"/>
                  <a:gd name="T6" fmla="*/ 2 w 3"/>
                  <a:gd name="T7" fmla="*/ 0 h 9"/>
                  <a:gd name="T8" fmla="*/ 0 w 3"/>
                  <a:gd name="T9" fmla="*/ 8 h 9"/>
                  <a:gd name="T10" fmla="*/ 1 w 3"/>
                  <a:gd name="T11" fmla="*/ 9 h 9"/>
                  <a:gd name="T12" fmla="*/ 1 w 3"/>
                  <a:gd name="T13" fmla="*/ 9 h 9"/>
                  <a:gd name="T14" fmla="*/ 1 w 3"/>
                  <a:gd name="T15" fmla="*/ 8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8"/>
                    </a:moveTo>
                    <a:cubicBezTo>
                      <a:pt x="2" y="6"/>
                      <a:pt x="2" y="3"/>
                      <a:pt x="3" y="1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3"/>
                      <a:pt x="1" y="5"/>
                      <a:pt x="0" y="8"/>
                    </a:cubicBezTo>
                    <a:cubicBezTo>
                      <a:pt x="0" y="8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2" name="Freeform 41"/>
              <p:cNvSpPr/>
              <p:nvPr/>
            </p:nvSpPr>
            <p:spPr bwMode="auto">
              <a:xfrm>
                <a:off x="664" y="2398"/>
                <a:ext cx="3" cy="10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3 w 3"/>
                  <a:gd name="T5" fmla="*/ 1 h 9"/>
                  <a:gd name="T6" fmla="*/ 2 w 3"/>
                  <a:gd name="T7" fmla="*/ 1 h 9"/>
                  <a:gd name="T8" fmla="*/ 0 w 3"/>
                  <a:gd name="T9" fmla="*/ 9 h 9"/>
                  <a:gd name="T10" fmla="*/ 0 w 3"/>
                  <a:gd name="T11" fmla="*/ 9 h 9"/>
                  <a:gd name="T12" fmla="*/ 1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2" y="6"/>
                      <a:pt x="2" y="4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0"/>
                      <a:pt x="2" y="1"/>
                      <a:pt x="2" y="1"/>
                    </a:cubicBezTo>
                    <a:cubicBezTo>
                      <a:pt x="1" y="3"/>
                      <a:pt x="1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3" name="Freeform 42"/>
              <p:cNvSpPr/>
              <p:nvPr/>
            </p:nvSpPr>
            <p:spPr bwMode="auto">
              <a:xfrm>
                <a:off x="675" y="2364"/>
                <a:ext cx="5" cy="10"/>
              </a:xfrm>
              <a:custGeom>
                <a:gdLst>
                  <a:gd name="T0" fmla="*/ 1 w 4"/>
                  <a:gd name="T1" fmla="*/ 8 h 9"/>
                  <a:gd name="T2" fmla="*/ 4 w 4"/>
                  <a:gd name="T3" fmla="*/ 1 h 9"/>
                  <a:gd name="T4" fmla="*/ 3 w 4"/>
                  <a:gd name="T5" fmla="*/ 0 h 9"/>
                  <a:gd name="T6" fmla="*/ 3 w 4"/>
                  <a:gd name="T7" fmla="*/ 1 h 9"/>
                  <a:gd name="T8" fmla="*/ 0 w 4"/>
                  <a:gd name="T9" fmla="*/ 8 h 9"/>
                  <a:gd name="T10" fmla="*/ 0 w 4"/>
                  <a:gd name="T11" fmla="*/ 9 h 9"/>
                  <a:gd name="T12" fmla="*/ 0 w 4"/>
                  <a:gd name="T13" fmla="*/ 9 h 9"/>
                  <a:gd name="T14" fmla="*/ 1 w 4"/>
                  <a:gd name="T15" fmla="*/ 8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9">
                    <a:moveTo>
                      <a:pt x="1" y="8"/>
                    </a:moveTo>
                    <a:cubicBezTo>
                      <a:pt x="2" y="6"/>
                      <a:pt x="3" y="3"/>
                      <a:pt x="4" y="1"/>
                    </a:cubicBezTo>
                    <a:cubicBezTo>
                      <a:pt x="4" y="1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2" y="3"/>
                      <a:pt x="1" y="6"/>
                      <a:pt x="0" y="8"/>
                    </a:cubicBezTo>
                    <a:cubicBezTo>
                      <a:pt x="0" y="8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4" name="Freeform 43"/>
              <p:cNvSpPr/>
              <p:nvPr/>
            </p:nvSpPr>
            <p:spPr bwMode="auto">
              <a:xfrm>
                <a:off x="689" y="2331"/>
                <a:ext cx="5" cy="9"/>
              </a:xfrm>
              <a:custGeom>
                <a:gdLst>
                  <a:gd name="T0" fmla="*/ 1 w 5"/>
                  <a:gd name="T1" fmla="*/ 8 h 8"/>
                  <a:gd name="T2" fmla="*/ 5 w 5"/>
                  <a:gd name="T3" fmla="*/ 1 h 8"/>
                  <a:gd name="T4" fmla="*/ 4 w 5"/>
                  <a:gd name="T5" fmla="*/ 0 h 8"/>
                  <a:gd name="T6" fmla="*/ 4 w 5"/>
                  <a:gd name="T7" fmla="*/ 0 h 8"/>
                  <a:gd name="T8" fmla="*/ 0 w 5"/>
                  <a:gd name="T9" fmla="*/ 8 h 8"/>
                  <a:gd name="T10" fmla="*/ 0 w 5"/>
                  <a:gd name="T11" fmla="*/ 8 h 8"/>
                  <a:gd name="T12" fmla="*/ 1 w 5"/>
                  <a:gd name="T13" fmla="*/ 8 h 8"/>
                  <a:gd name="T14" fmla="*/ 1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1" y="8"/>
                    </a:moveTo>
                    <a:cubicBezTo>
                      <a:pt x="2" y="6"/>
                      <a:pt x="3" y="3"/>
                      <a:pt x="5" y="1"/>
                    </a:cubicBezTo>
                    <a:cubicBezTo>
                      <a:pt x="5" y="1"/>
                      <a:pt x="5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3"/>
                      <a:pt x="1" y="5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5" name="Freeform 44"/>
              <p:cNvSpPr/>
              <p:nvPr/>
            </p:nvSpPr>
            <p:spPr bwMode="auto">
              <a:xfrm>
                <a:off x="696" y="2316"/>
                <a:ext cx="6" cy="9"/>
              </a:xfrm>
              <a:custGeom>
                <a:gdLst>
                  <a:gd name="T0" fmla="*/ 1 w 5"/>
                  <a:gd name="T1" fmla="*/ 8 h 8"/>
                  <a:gd name="T2" fmla="*/ 5 w 5"/>
                  <a:gd name="T3" fmla="*/ 1 h 8"/>
                  <a:gd name="T4" fmla="*/ 5 w 5"/>
                  <a:gd name="T5" fmla="*/ 0 h 8"/>
                  <a:gd name="T6" fmla="*/ 4 w 5"/>
                  <a:gd name="T7" fmla="*/ 0 h 8"/>
                  <a:gd name="T8" fmla="*/ 0 w 5"/>
                  <a:gd name="T9" fmla="*/ 7 h 8"/>
                  <a:gd name="T10" fmla="*/ 1 w 5"/>
                  <a:gd name="T11" fmla="*/ 8 h 8"/>
                  <a:gd name="T12" fmla="*/ 1 w 5"/>
                  <a:gd name="T13" fmla="*/ 8 h 8"/>
                  <a:gd name="T14" fmla="*/ 1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1" y="8"/>
                    </a:moveTo>
                    <a:cubicBezTo>
                      <a:pt x="3" y="5"/>
                      <a:pt x="4" y="3"/>
                      <a:pt x="5" y="1"/>
                    </a:cubicBezTo>
                    <a:cubicBezTo>
                      <a:pt x="5" y="1"/>
                      <a:pt x="5" y="0"/>
                      <a:pt x="5" y="0"/>
                    </a:cubicBezTo>
                    <a:cubicBezTo>
                      <a:pt x="5" y="0"/>
                      <a:pt x="4" y="0"/>
                      <a:pt x="4" y="0"/>
                    </a:cubicBezTo>
                    <a:cubicBezTo>
                      <a:pt x="3" y="3"/>
                      <a:pt x="2" y="5"/>
                      <a:pt x="0" y="7"/>
                    </a:cubicBezTo>
                    <a:cubicBezTo>
                      <a:pt x="0" y="8"/>
                      <a:pt x="0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6" name="Freeform 45"/>
              <p:cNvSpPr/>
              <p:nvPr/>
            </p:nvSpPr>
            <p:spPr bwMode="auto">
              <a:xfrm>
                <a:off x="656" y="2433"/>
                <a:ext cx="3" cy="10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2 w 3"/>
                  <a:gd name="T5" fmla="*/ 0 h 9"/>
                  <a:gd name="T6" fmla="*/ 2 w 3"/>
                  <a:gd name="T7" fmla="*/ 1 h 9"/>
                  <a:gd name="T8" fmla="*/ 0 w 3"/>
                  <a:gd name="T9" fmla="*/ 9 h 9"/>
                  <a:gd name="T10" fmla="*/ 0 w 3"/>
                  <a:gd name="T11" fmla="*/ 9 h 9"/>
                  <a:gd name="T12" fmla="*/ 1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2" y="6"/>
                      <a:pt x="2" y="4"/>
                      <a:pt x="3" y="1"/>
                    </a:cubicBezTo>
                    <a:cubicBezTo>
                      <a:pt x="3" y="1"/>
                      <a:pt x="2" y="1"/>
                      <a:pt x="2" y="0"/>
                    </a:cubicBezTo>
                    <a:cubicBezTo>
                      <a:pt x="2" y="0"/>
                      <a:pt x="2" y="1"/>
                      <a:pt x="2" y="1"/>
                    </a:cubicBezTo>
                    <a:cubicBezTo>
                      <a:pt x="1" y="3"/>
                      <a:pt x="1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7" name="Freeform 46"/>
              <p:cNvSpPr/>
              <p:nvPr/>
            </p:nvSpPr>
            <p:spPr bwMode="auto">
              <a:xfrm>
                <a:off x="736" y="2256"/>
                <a:ext cx="7" cy="9"/>
              </a:xfrm>
              <a:custGeom>
                <a:gdLst>
                  <a:gd name="T0" fmla="*/ 1 w 6"/>
                  <a:gd name="T1" fmla="*/ 7 h 8"/>
                  <a:gd name="T2" fmla="*/ 6 w 6"/>
                  <a:gd name="T3" fmla="*/ 1 h 8"/>
                  <a:gd name="T4" fmla="*/ 6 w 6"/>
                  <a:gd name="T5" fmla="*/ 0 h 8"/>
                  <a:gd name="T6" fmla="*/ 5 w 6"/>
                  <a:gd name="T7" fmla="*/ 1 h 8"/>
                  <a:gd name="T8" fmla="*/ 0 w 6"/>
                  <a:gd name="T9" fmla="*/ 7 h 8"/>
                  <a:gd name="T10" fmla="*/ 0 w 6"/>
                  <a:gd name="T11" fmla="*/ 7 h 8"/>
                  <a:gd name="T12" fmla="*/ 1 w 6"/>
                  <a:gd name="T13" fmla="*/ 8 h 8"/>
                  <a:gd name="T14" fmla="*/ 1 w 6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1"/>
                      <a:pt x="6" y="0"/>
                    </a:cubicBezTo>
                    <a:cubicBezTo>
                      <a:pt x="6" y="0"/>
                      <a:pt x="5" y="0"/>
                      <a:pt x="5" y="1"/>
                    </a:cubicBezTo>
                    <a:cubicBezTo>
                      <a:pt x="4" y="3"/>
                      <a:pt x="2" y="5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8"/>
                      <a:pt x="1" y="8"/>
                      <a:pt x="1" y="8"/>
                    </a:cubicBezTo>
                    <a:cubicBezTo>
                      <a:pt x="1" y="8"/>
                      <a:pt x="1" y="7"/>
                      <a:pt x="1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8" name="Freeform 47"/>
              <p:cNvSpPr/>
              <p:nvPr/>
            </p:nvSpPr>
            <p:spPr bwMode="auto">
              <a:xfrm>
                <a:off x="650" y="2487"/>
                <a:ext cx="1" cy="10"/>
              </a:xfrm>
              <a:custGeom>
                <a:gdLst>
                  <a:gd name="T0" fmla="*/ 0 w 1"/>
                  <a:gd name="T1" fmla="*/ 0 h 9"/>
                  <a:gd name="T2" fmla="*/ 0 w 1"/>
                  <a:gd name="T3" fmla="*/ 8 h 9"/>
                  <a:gd name="T4" fmla="*/ 0 w 1"/>
                  <a:gd name="T5" fmla="*/ 9 h 9"/>
                  <a:gd name="T6" fmla="*/ 0 w 1"/>
                  <a:gd name="T7" fmla="*/ 9 h 9"/>
                  <a:gd name="T8" fmla="*/ 1 w 1"/>
                  <a:gd name="T9" fmla="*/ 8 h 9"/>
                  <a:gd name="T10" fmla="*/ 1 w 1"/>
                  <a:gd name="T11" fmla="*/ 0 h 9"/>
                  <a:gd name="T12" fmla="*/ 1 w 1"/>
                  <a:gd name="T13" fmla="*/ 0 h 9"/>
                  <a:gd name="T14" fmla="*/ 0 w 1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" h="9">
                    <a:moveTo>
                      <a:pt x="0" y="0"/>
                    </a:moveTo>
                    <a:cubicBezTo>
                      <a:pt x="0" y="3"/>
                      <a:pt x="0" y="6"/>
                      <a:pt x="0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8"/>
                    </a:cubicBezTo>
                    <a:cubicBezTo>
                      <a:pt x="1" y="6"/>
                      <a:pt x="1" y="3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199" name="Freeform 48"/>
              <p:cNvSpPr/>
              <p:nvPr/>
            </p:nvSpPr>
            <p:spPr bwMode="auto">
              <a:xfrm>
                <a:off x="726" y="2270"/>
                <a:ext cx="5" cy="8"/>
              </a:xfrm>
              <a:custGeom>
                <a:gdLst>
                  <a:gd name="T0" fmla="*/ 0 w 5"/>
                  <a:gd name="T1" fmla="*/ 7 h 7"/>
                  <a:gd name="T2" fmla="*/ 5 w 5"/>
                  <a:gd name="T3" fmla="*/ 1 h 7"/>
                  <a:gd name="T4" fmla="*/ 5 w 5"/>
                  <a:gd name="T5" fmla="*/ 0 h 7"/>
                  <a:gd name="T6" fmla="*/ 4 w 5"/>
                  <a:gd name="T7" fmla="*/ 0 h 7"/>
                  <a:gd name="T8" fmla="*/ 0 w 5"/>
                  <a:gd name="T9" fmla="*/ 7 h 7"/>
                  <a:gd name="T10" fmla="*/ 0 w 5"/>
                  <a:gd name="T11" fmla="*/ 7 h 7"/>
                  <a:gd name="T12" fmla="*/ 0 w 5"/>
                  <a:gd name="T13" fmla="*/ 7 h 7"/>
                  <a:gd name="T14" fmla="*/ 0 w 5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7">
                    <a:moveTo>
                      <a:pt x="0" y="7"/>
                    </a:moveTo>
                    <a:cubicBezTo>
                      <a:pt x="2" y="5"/>
                      <a:pt x="4" y="3"/>
                      <a:pt x="5" y="1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  <a:cubicBezTo>
                      <a:pt x="3" y="2"/>
                      <a:pt x="1" y="4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0" name="Freeform 49"/>
              <p:cNvSpPr/>
              <p:nvPr/>
            </p:nvSpPr>
            <p:spPr bwMode="auto">
              <a:xfrm>
                <a:off x="654" y="2451"/>
                <a:ext cx="2" cy="10"/>
              </a:xfrm>
              <a:custGeom>
                <a:gdLst>
                  <a:gd name="T0" fmla="*/ 0 w 2"/>
                  <a:gd name="T1" fmla="*/ 9 h 9"/>
                  <a:gd name="T2" fmla="*/ 1 w 2"/>
                  <a:gd name="T3" fmla="*/ 9 h 9"/>
                  <a:gd name="T4" fmla="*/ 2 w 2"/>
                  <a:gd name="T5" fmla="*/ 1 h 9"/>
                  <a:gd name="T6" fmla="*/ 1 w 2"/>
                  <a:gd name="T7" fmla="*/ 0 h 9"/>
                  <a:gd name="T8" fmla="*/ 1 w 2"/>
                  <a:gd name="T9" fmla="*/ 1 h 9"/>
                  <a:gd name="T10" fmla="*/ 0 w 2"/>
                  <a:gd name="T11" fmla="*/ 9 h 9"/>
                  <a:gd name="T12" fmla="*/ 0 w 2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" h="9">
                    <a:moveTo>
                      <a:pt x="0" y="9"/>
                    </a:moveTo>
                    <a:cubicBezTo>
                      <a:pt x="0" y="9"/>
                      <a:pt x="1" y="9"/>
                      <a:pt x="1" y="9"/>
                    </a:cubicBezTo>
                    <a:cubicBezTo>
                      <a:pt x="1" y="6"/>
                      <a:pt x="1" y="3"/>
                      <a:pt x="2" y="1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1"/>
                    </a:cubicBezTo>
                    <a:cubicBezTo>
                      <a:pt x="0" y="3"/>
                      <a:pt x="0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1" name="Freeform 50"/>
              <p:cNvSpPr/>
              <p:nvPr/>
            </p:nvSpPr>
            <p:spPr bwMode="auto">
              <a:xfrm>
                <a:off x="716" y="2285"/>
                <a:ext cx="5" cy="8"/>
              </a:xfrm>
              <a:custGeom>
                <a:gdLst>
                  <a:gd name="T0" fmla="*/ 0 w 5"/>
                  <a:gd name="T1" fmla="*/ 7 h 7"/>
                  <a:gd name="T2" fmla="*/ 5 w 5"/>
                  <a:gd name="T3" fmla="*/ 1 h 7"/>
                  <a:gd name="T4" fmla="*/ 5 w 5"/>
                  <a:gd name="T5" fmla="*/ 0 h 7"/>
                  <a:gd name="T6" fmla="*/ 4 w 5"/>
                  <a:gd name="T7" fmla="*/ 0 h 7"/>
                  <a:gd name="T8" fmla="*/ 0 w 5"/>
                  <a:gd name="T9" fmla="*/ 7 h 7"/>
                  <a:gd name="T10" fmla="*/ 0 w 5"/>
                  <a:gd name="T11" fmla="*/ 7 h 7"/>
                  <a:gd name="T12" fmla="*/ 0 w 5"/>
                  <a:gd name="T13" fmla="*/ 7 h 7"/>
                  <a:gd name="T14" fmla="*/ 0 w 5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7">
                    <a:moveTo>
                      <a:pt x="0" y="7"/>
                    </a:moveTo>
                    <a:cubicBezTo>
                      <a:pt x="2" y="5"/>
                      <a:pt x="3" y="3"/>
                      <a:pt x="5" y="1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4" y="0"/>
                      <a:pt x="4" y="0"/>
                    </a:cubicBezTo>
                    <a:cubicBezTo>
                      <a:pt x="3" y="2"/>
                      <a:pt x="1" y="5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2" name="Freeform 51"/>
              <p:cNvSpPr/>
              <p:nvPr/>
            </p:nvSpPr>
            <p:spPr bwMode="auto">
              <a:xfrm>
                <a:off x="705" y="2300"/>
                <a:ext cx="6" cy="9"/>
              </a:xfrm>
              <a:custGeom>
                <a:gdLst>
                  <a:gd name="T0" fmla="*/ 1 w 5"/>
                  <a:gd name="T1" fmla="*/ 8 h 8"/>
                  <a:gd name="T2" fmla="*/ 5 w 5"/>
                  <a:gd name="T3" fmla="*/ 1 h 8"/>
                  <a:gd name="T4" fmla="*/ 5 w 5"/>
                  <a:gd name="T5" fmla="*/ 0 h 8"/>
                  <a:gd name="T6" fmla="*/ 4 w 5"/>
                  <a:gd name="T7" fmla="*/ 0 h 8"/>
                  <a:gd name="T8" fmla="*/ 0 w 5"/>
                  <a:gd name="T9" fmla="*/ 7 h 8"/>
                  <a:gd name="T10" fmla="*/ 0 w 5"/>
                  <a:gd name="T11" fmla="*/ 8 h 8"/>
                  <a:gd name="T12" fmla="*/ 1 w 5"/>
                  <a:gd name="T13" fmla="*/ 8 h 8"/>
                  <a:gd name="T14" fmla="*/ 1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1" y="8"/>
                    </a:moveTo>
                    <a:cubicBezTo>
                      <a:pt x="2" y="6"/>
                      <a:pt x="4" y="3"/>
                      <a:pt x="5" y="1"/>
                    </a:cubicBezTo>
                    <a:cubicBezTo>
                      <a:pt x="5" y="1"/>
                      <a:pt x="5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  <a:cubicBezTo>
                      <a:pt x="3" y="3"/>
                      <a:pt x="2" y="5"/>
                      <a:pt x="0" y="7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3" name="Freeform 52"/>
              <p:cNvSpPr/>
              <p:nvPr/>
            </p:nvSpPr>
            <p:spPr bwMode="auto">
              <a:xfrm>
                <a:off x="992" y="2112"/>
                <a:ext cx="11" cy="2"/>
              </a:xfrm>
              <a:custGeom>
                <a:gdLst>
                  <a:gd name="T0" fmla="*/ 1 w 9"/>
                  <a:gd name="T1" fmla="*/ 2 h 2"/>
                  <a:gd name="T2" fmla="*/ 9 w 9"/>
                  <a:gd name="T3" fmla="*/ 1 h 2"/>
                  <a:gd name="T4" fmla="*/ 9 w 9"/>
                  <a:gd name="T5" fmla="*/ 0 h 2"/>
                  <a:gd name="T6" fmla="*/ 9 w 9"/>
                  <a:gd name="T7" fmla="*/ 0 h 2"/>
                  <a:gd name="T8" fmla="*/ 1 w 9"/>
                  <a:gd name="T9" fmla="*/ 1 h 2"/>
                  <a:gd name="T10" fmla="*/ 0 w 9"/>
                  <a:gd name="T11" fmla="*/ 1 h 2"/>
                  <a:gd name="T12" fmla="*/ 1 w 9"/>
                  <a:gd name="T13" fmla="*/ 2 h 2"/>
                  <a:gd name="T14" fmla="*/ 1 w 9"/>
                  <a:gd name="T15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1" y="2"/>
                    </a:moveTo>
                    <a:cubicBezTo>
                      <a:pt x="3" y="1"/>
                      <a:pt x="6" y="1"/>
                      <a:pt x="9" y="1"/>
                    </a:cubicBez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3" y="0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4" name="Freeform 53"/>
              <p:cNvSpPr/>
              <p:nvPr/>
            </p:nvSpPr>
            <p:spPr bwMode="auto">
              <a:xfrm>
                <a:off x="812" y="2183"/>
                <a:ext cx="9" cy="6"/>
              </a:xfrm>
              <a:custGeom>
                <a:gdLst>
                  <a:gd name="T0" fmla="*/ 1 w 8"/>
                  <a:gd name="T1" fmla="*/ 6 h 6"/>
                  <a:gd name="T2" fmla="*/ 8 w 8"/>
                  <a:gd name="T3" fmla="*/ 1 h 6"/>
                  <a:gd name="T4" fmla="*/ 8 w 8"/>
                  <a:gd name="T5" fmla="*/ 0 h 6"/>
                  <a:gd name="T6" fmla="*/ 7 w 8"/>
                  <a:gd name="T7" fmla="*/ 0 h 6"/>
                  <a:gd name="T8" fmla="*/ 1 w 8"/>
                  <a:gd name="T9" fmla="*/ 5 h 6"/>
                  <a:gd name="T10" fmla="*/ 1 w 8"/>
                  <a:gd name="T11" fmla="*/ 6 h 6"/>
                  <a:gd name="T12" fmla="*/ 1 w 8"/>
                  <a:gd name="T13" fmla="*/ 6 h 6"/>
                  <a:gd name="T14" fmla="*/ 1 w 8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1" y="6"/>
                    </a:moveTo>
                    <a:cubicBezTo>
                      <a:pt x="3" y="4"/>
                      <a:pt x="5" y="3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5" y="2"/>
                      <a:pt x="3" y="3"/>
                      <a:pt x="1" y="5"/>
                    </a:cubicBezTo>
                    <a:cubicBezTo>
                      <a:pt x="0" y="5"/>
                      <a:pt x="0" y="5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5" name="Freeform 54"/>
              <p:cNvSpPr/>
              <p:nvPr/>
            </p:nvSpPr>
            <p:spPr bwMode="auto">
              <a:xfrm>
                <a:off x="843" y="2164"/>
                <a:ext cx="9" cy="5"/>
              </a:xfrm>
              <a:custGeom>
                <a:gdLst>
                  <a:gd name="T0" fmla="*/ 1 w 8"/>
                  <a:gd name="T1" fmla="*/ 5 h 5"/>
                  <a:gd name="T2" fmla="*/ 7 w 8"/>
                  <a:gd name="T3" fmla="*/ 1 h 5"/>
                  <a:gd name="T4" fmla="*/ 7 w 8"/>
                  <a:gd name="T5" fmla="*/ 0 h 5"/>
                  <a:gd name="T6" fmla="*/ 7 w 8"/>
                  <a:gd name="T7" fmla="*/ 0 h 5"/>
                  <a:gd name="T8" fmla="*/ 0 w 8"/>
                  <a:gd name="T9" fmla="*/ 4 h 5"/>
                  <a:gd name="T10" fmla="*/ 0 w 8"/>
                  <a:gd name="T11" fmla="*/ 5 h 5"/>
                  <a:gd name="T12" fmla="*/ 0 w 8"/>
                  <a:gd name="T13" fmla="*/ 5 h 5"/>
                  <a:gd name="T14" fmla="*/ 1 w 8"/>
                  <a:gd name="T15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5">
                    <a:moveTo>
                      <a:pt x="1" y="5"/>
                    </a:moveTo>
                    <a:cubicBezTo>
                      <a:pt x="3" y="4"/>
                      <a:pt x="5" y="2"/>
                      <a:pt x="7" y="1"/>
                    </a:cubicBezTo>
                    <a:cubicBezTo>
                      <a:pt x="8" y="1"/>
                      <a:pt x="8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0" y="4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6" name="Freeform 55"/>
              <p:cNvSpPr/>
              <p:nvPr/>
            </p:nvSpPr>
            <p:spPr bwMode="auto">
              <a:xfrm>
                <a:off x="827" y="2173"/>
                <a:ext cx="9" cy="6"/>
              </a:xfrm>
              <a:custGeom>
                <a:gdLst>
                  <a:gd name="T0" fmla="*/ 1 w 8"/>
                  <a:gd name="T1" fmla="*/ 6 h 6"/>
                  <a:gd name="T2" fmla="*/ 8 w 8"/>
                  <a:gd name="T3" fmla="*/ 1 h 6"/>
                  <a:gd name="T4" fmla="*/ 8 w 8"/>
                  <a:gd name="T5" fmla="*/ 0 h 6"/>
                  <a:gd name="T6" fmla="*/ 7 w 8"/>
                  <a:gd name="T7" fmla="*/ 0 h 6"/>
                  <a:gd name="T8" fmla="*/ 1 w 8"/>
                  <a:gd name="T9" fmla="*/ 5 h 6"/>
                  <a:gd name="T10" fmla="*/ 0 w 8"/>
                  <a:gd name="T11" fmla="*/ 5 h 6"/>
                  <a:gd name="T12" fmla="*/ 1 w 8"/>
                  <a:gd name="T13" fmla="*/ 6 h 6"/>
                  <a:gd name="T14" fmla="*/ 1 w 8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1" y="6"/>
                    </a:moveTo>
                    <a:cubicBezTo>
                      <a:pt x="3" y="4"/>
                      <a:pt x="6" y="3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5" y="2"/>
                      <a:pt x="3" y="3"/>
                      <a:pt x="1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7" name="Freeform 56"/>
              <p:cNvSpPr/>
              <p:nvPr/>
            </p:nvSpPr>
            <p:spPr bwMode="auto">
              <a:xfrm>
                <a:off x="799" y="2194"/>
                <a:ext cx="8" cy="7"/>
              </a:xfrm>
              <a:custGeom>
                <a:gdLst>
                  <a:gd name="T0" fmla="*/ 1 w 7"/>
                  <a:gd name="T1" fmla="*/ 6 h 6"/>
                  <a:gd name="T2" fmla="*/ 7 w 7"/>
                  <a:gd name="T3" fmla="*/ 1 h 6"/>
                  <a:gd name="T4" fmla="*/ 7 w 7"/>
                  <a:gd name="T5" fmla="*/ 0 h 6"/>
                  <a:gd name="T6" fmla="*/ 6 w 7"/>
                  <a:gd name="T7" fmla="*/ 0 h 6"/>
                  <a:gd name="T8" fmla="*/ 0 w 7"/>
                  <a:gd name="T9" fmla="*/ 5 h 6"/>
                  <a:gd name="T10" fmla="*/ 0 w 7"/>
                  <a:gd name="T11" fmla="*/ 6 h 6"/>
                  <a:gd name="T12" fmla="*/ 0 w 7"/>
                  <a:gd name="T13" fmla="*/ 6 h 6"/>
                  <a:gd name="T14" fmla="*/ 1 w 7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1" y="6"/>
                    </a:moveTo>
                    <a:cubicBezTo>
                      <a:pt x="3" y="4"/>
                      <a:pt x="5" y="2"/>
                      <a:pt x="7" y="1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6" y="0"/>
                      <a:pt x="6" y="0"/>
                    </a:cubicBezTo>
                    <a:cubicBezTo>
                      <a:pt x="4" y="1"/>
                      <a:pt x="2" y="3"/>
                      <a:pt x="0" y="5"/>
                    </a:cubicBezTo>
                    <a:cubicBezTo>
                      <a:pt x="0" y="5"/>
                      <a:pt x="0" y="5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8" name="Freeform 57"/>
              <p:cNvSpPr/>
              <p:nvPr/>
            </p:nvSpPr>
            <p:spPr bwMode="auto">
              <a:xfrm>
                <a:off x="772" y="2216"/>
                <a:ext cx="8" cy="8"/>
              </a:xfrm>
              <a:custGeom>
                <a:gdLst>
                  <a:gd name="T0" fmla="*/ 0 w 7"/>
                  <a:gd name="T1" fmla="*/ 6 h 7"/>
                  <a:gd name="T2" fmla="*/ 0 w 7"/>
                  <a:gd name="T3" fmla="*/ 7 h 7"/>
                  <a:gd name="T4" fmla="*/ 1 w 7"/>
                  <a:gd name="T5" fmla="*/ 7 h 7"/>
                  <a:gd name="T6" fmla="*/ 1 w 7"/>
                  <a:gd name="T7" fmla="*/ 7 h 7"/>
                  <a:gd name="T8" fmla="*/ 7 w 7"/>
                  <a:gd name="T9" fmla="*/ 1 h 7"/>
                  <a:gd name="T10" fmla="*/ 7 w 7"/>
                  <a:gd name="T11" fmla="*/ 1 h 7"/>
                  <a:gd name="T12" fmla="*/ 6 w 7"/>
                  <a:gd name="T13" fmla="*/ 1 h 7"/>
                  <a:gd name="T14" fmla="*/ 0 w 7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0" y="6"/>
                    </a:moveTo>
                    <a:cubicBezTo>
                      <a:pt x="0" y="6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0"/>
                      <a:pt x="6" y="0"/>
                      <a:pt x="6" y="1"/>
                    </a:cubicBezTo>
                    <a:cubicBezTo>
                      <a:pt x="4" y="2"/>
                      <a:pt x="2" y="4"/>
                      <a:pt x="0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09" name="Freeform 58"/>
              <p:cNvSpPr/>
              <p:nvPr/>
            </p:nvSpPr>
            <p:spPr bwMode="auto">
              <a:xfrm>
                <a:off x="906" y="2133"/>
                <a:ext cx="10" cy="5"/>
              </a:xfrm>
              <a:custGeom>
                <a:gdLst>
                  <a:gd name="T0" fmla="*/ 1 w 9"/>
                  <a:gd name="T1" fmla="*/ 3 h 4"/>
                  <a:gd name="T2" fmla="*/ 9 w 9"/>
                  <a:gd name="T3" fmla="*/ 1 h 4"/>
                  <a:gd name="T4" fmla="*/ 9 w 9"/>
                  <a:gd name="T5" fmla="*/ 0 h 4"/>
                  <a:gd name="T6" fmla="*/ 8 w 9"/>
                  <a:gd name="T7" fmla="*/ 0 h 4"/>
                  <a:gd name="T8" fmla="*/ 1 w 9"/>
                  <a:gd name="T9" fmla="*/ 3 h 4"/>
                  <a:gd name="T10" fmla="*/ 1 w 9"/>
                  <a:gd name="T11" fmla="*/ 3 h 4"/>
                  <a:gd name="T12" fmla="*/ 1 w 9"/>
                  <a:gd name="T13" fmla="*/ 4 h 4"/>
                  <a:gd name="T14" fmla="*/ 1 w 9"/>
                  <a:gd name="T15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1" y="3"/>
                    </a:moveTo>
                    <a:cubicBezTo>
                      <a:pt x="4" y="3"/>
                      <a:pt x="6" y="2"/>
                      <a:pt x="9" y="1"/>
                    </a:cubicBez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1" y="3"/>
                      <a:pt x="0" y="3"/>
                      <a:pt x="1" y="3"/>
                    </a:cubicBezTo>
                    <a:cubicBezTo>
                      <a:pt x="1" y="3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0" name="Freeform 59"/>
              <p:cNvSpPr/>
              <p:nvPr/>
            </p:nvSpPr>
            <p:spPr bwMode="auto">
              <a:xfrm>
                <a:off x="890" y="2139"/>
                <a:ext cx="9" cy="5"/>
              </a:xfrm>
              <a:custGeom>
                <a:gdLst>
                  <a:gd name="T0" fmla="*/ 1 w 8"/>
                  <a:gd name="T1" fmla="*/ 5 h 5"/>
                  <a:gd name="T2" fmla="*/ 8 w 8"/>
                  <a:gd name="T3" fmla="*/ 1 h 5"/>
                  <a:gd name="T4" fmla="*/ 8 w 8"/>
                  <a:gd name="T5" fmla="*/ 1 h 5"/>
                  <a:gd name="T6" fmla="*/ 7 w 8"/>
                  <a:gd name="T7" fmla="*/ 1 h 5"/>
                  <a:gd name="T8" fmla="*/ 0 w 8"/>
                  <a:gd name="T9" fmla="*/ 4 h 5"/>
                  <a:gd name="T10" fmla="*/ 0 w 8"/>
                  <a:gd name="T11" fmla="*/ 4 h 5"/>
                  <a:gd name="T12" fmla="*/ 0 w 8"/>
                  <a:gd name="T13" fmla="*/ 5 h 5"/>
                  <a:gd name="T14" fmla="*/ 1 w 8"/>
                  <a:gd name="T15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5">
                    <a:moveTo>
                      <a:pt x="1" y="5"/>
                    </a:moveTo>
                    <a:cubicBezTo>
                      <a:pt x="3" y="4"/>
                      <a:pt x="5" y="2"/>
                      <a:pt x="8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8" y="0"/>
                      <a:pt x="7" y="1"/>
                    </a:cubicBezTo>
                    <a:cubicBezTo>
                      <a:pt x="5" y="2"/>
                      <a:pt x="3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1" y="5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1" name="Freeform 60"/>
              <p:cNvSpPr/>
              <p:nvPr/>
            </p:nvSpPr>
            <p:spPr bwMode="auto">
              <a:xfrm>
                <a:off x="785" y="2205"/>
                <a:ext cx="8" cy="7"/>
              </a:xfrm>
              <a:custGeom>
                <a:gdLst>
                  <a:gd name="T0" fmla="*/ 0 w 7"/>
                  <a:gd name="T1" fmla="*/ 5 h 6"/>
                  <a:gd name="T2" fmla="*/ 0 w 7"/>
                  <a:gd name="T3" fmla="*/ 6 h 6"/>
                  <a:gd name="T4" fmla="*/ 0 w 7"/>
                  <a:gd name="T5" fmla="*/ 6 h 6"/>
                  <a:gd name="T6" fmla="*/ 1 w 7"/>
                  <a:gd name="T7" fmla="*/ 6 h 6"/>
                  <a:gd name="T8" fmla="*/ 7 w 7"/>
                  <a:gd name="T9" fmla="*/ 1 h 6"/>
                  <a:gd name="T10" fmla="*/ 7 w 7"/>
                  <a:gd name="T11" fmla="*/ 0 h 6"/>
                  <a:gd name="T12" fmla="*/ 6 w 7"/>
                  <a:gd name="T13" fmla="*/ 0 h 6"/>
                  <a:gd name="T14" fmla="*/ 0 w 7"/>
                  <a:gd name="T15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0" y="5"/>
                    </a:move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1" y="6"/>
                      <a:pt x="1" y="6"/>
                    </a:cubicBezTo>
                    <a:cubicBezTo>
                      <a:pt x="3" y="4"/>
                      <a:pt x="5" y="2"/>
                      <a:pt x="7" y="1"/>
                    </a:cubicBezTo>
                    <a:cubicBezTo>
                      <a:pt x="7" y="1"/>
                      <a:pt x="7" y="0"/>
                      <a:pt x="7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2" name="Freeform 61"/>
              <p:cNvSpPr/>
              <p:nvPr/>
            </p:nvSpPr>
            <p:spPr bwMode="auto">
              <a:xfrm>
                <a:off x="873" y="2147"/>
                <a:ext cx="10" cy="4"/>
              </a:xfrm>
              <a:custGeom>
                <a:gdLst>
                  <a:gd name="T0" fmla="*/ 1 w 9"/>
                  <a:gd name="T1" fmla="*/ 4 h 4"/>
                  <a:gd name="T2" fmla="*/ 8 w 9"/>
                  <a:gd name="T3" fmla="*/ 1 h 4"/>
                  <a:gd name="T4" fmla="*/ 9 w 9"/>
                  <a:gd name="T5" fmla="*/ 0 h 4"/>
                  <a:gd name="T6" fmla="*/ 8 w 9"/>
                  <a:gd name="T7" fmla="*/ 0 h 4"/>
                  <a:gd name="T8" fmla="*/ 1 w 9"/>
                  <a:gd name="T9" fmla="*/ 4 h 4"/>
                  <a:gd name="T10" fmla="*/ 1 w 9"/>
                  <a:gd name="T11" fmla="*/ 4 h 4"/>
                  <a:gd name="T12" fmla="*/ 1 w 9"/>
                  <a:gd name="T13" fmla="*/ 4 h 4"/>
                  <a:gd name="T14" fmla="*/ 1 w 9"/>
                  <a:gd name="T15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1" y="4"/>
                    </a:moveTo>
                    <a:cubicBezTo>
                      <a:pt x="4" y="3"/>
                      <a:pt x="6" y="2"/>
                      <a:pt x="8" y="1"/>
                    </a:cubicBezTo>
                    <a:cubicBezTo>
                      <a:pt x="9" y="1"/>
                      <a:pt x="9" y="1"/>
                      <a:pt x="9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6" y="1"/>
                      <a:pt x="3" y="2"/>
                      <a:pt x="1" y="4"/>
                    </a:cubicBezTo>
                    <a:cubicBezTo>
                      <a:pt x="1" y="4"/>
                      <a:pt x="0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3" name="Freeform 62"/>
              <p:cNvSpPr/>
              <p:nvPr/>
            </p:nvSpPr>
            <p:spPr bwMode="auto">
              <a:xfrm>
                <a:off x="857" y="2155"/>
                <a:ext cx="10" cy="5"/>
              </a:xfrm>
              <a:custGeom>
                <a:gdLst>
                  <a:gd name="T0" fmla="*/ 1 w 9"/>
                  <a:gd name="T1" fmla="*/ 5 h 5"/>
                  <a:gd name="T2" fmla="*/ 8 w 9"/>
                  <a:gd name="T3" fmla="*/ 1 h 5"/>
                  <a:gd name="T4" fmla="*/ 8 w 9"/>
                  <a:gd name="T5" fmla="*/ 0 h 5"/>
                  <a:gd name="T6" fmla="*/ 8 w 9"/>
                  <a:gd name="T7" fmla="*/ 0 h 5"/>
                  <a:gd name="T8" fmla="*/ 1 w 9"/>
                  <a:gd name="T9" fmla="*/ 4 h 5"/>
                  <a:gd name="T10" fmla="*/ 1 w 9"/>
                  <a:gd name="T11" fmla="*/ 5 h 5"/>
                  <a:gd name="T12" fmla="*/ 1 w 9"/>
                  <a:gd name="T13" fmla="*/ 5 h 5"/>
                  <a:gd name="T14" fmla="*/ 1 w 9"/>
                  <a:gd name="T15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5">
                    <a:moveTo>
                      <a:pt x="1" y="5"/>
                    </a:moveTo>
                    <a:cubicBezTo>
                      <a:pt x="4" y="4"/>
                      <a:pt x="6" y="2"/>
                      <a:pt x="8" y="1"/>
                    </a:cubicBezTo>
                    <a:cubicBezTo>
                      <a:pt x="8" y="1"/>
                      <a:pt x="9" y="1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1"/>
                      <a:pt x="3" y="3"/>
                      <a:pt x="1" y="4"/>
                    </a:cubicBezTo>
                    <a:cubicBezTo>
                      <a:pt x="0" y="4"/>
                      <a:pt x="0" y="4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4" name="Freeform 63"/>
              <p:cNvSpPr/>
              <p:nvPr/>
            </p:nvSpPr>
            <p:spPr bwMode="auto">
              <a:xfrm>
                <a:off x="923" y="2126"/>
                <a:ext cx="10" cy="5"/>
              </a:xfrm>
              <a:custGeom>
                <a:gdLst>
                  <a:gd name="T0" fmla="*/ 1 w 9"/>
                  <a:gd name="T1" fmla="*/ 4 h 4"/>
                  <a:gd name="T2" fmla="*/ 9 w 9"/>
                  <a:gd name="T3" fmla="*/ 1 h 4"/>
                  <a:gd name="T4" fmla="*/ 9 w 9"/>
                  <a:gd name="T5" fmla="*/ 1 h 4"/>
                  <a:gd name="T6" fmla="*/ 8 w 9"/>
                  <a:gd name="T7" fmla="*/ 1 h 4"/>
                  <a:gd name="T8" fmla="*/ 1 w 9"/>
                  <a:gd name="T9" fmla="*/ 3 h 4"/>
                  <a:gd name="T10" fmla="*/ 0 w 9"/>
                  <a:gd name="T11" fmla="*/ 4 h 4"/>
                  <a:gd name="T12" fmla="*/ 1 w 9"/>
                  <a:gd name="T13" fmla="*/ 4 h 4"/>
                  <a:gd name="T14" fmla="*/ 1 w 9"/>
                  <a:gd name="T15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1" y="4"/>
                    </a:moveTo>
                    <a:cubicBezTo>
                      <a:pt x="4" y="3"/>
                      <a:pt x="6" y="2"/>
                      <a:pt x="9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9" y="1"/>
                      <a:pt x="9" y="0"/>
                      <a:pt x="8" y="1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1" y="3"/>
                      <a:pt x="0" y="3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5" name="Freeform 64"/>
              <p:cNvSpPr/>
              <p:nvPr/>
            </p:nvSpPr>
            <p:spPr bwMode="auto">
              <a:xfrm>
                <a:off x="958" y="2117"/>
                <a:ext cx="10" cy="4"/>
              </a:xfrm>
              <a:custGeom>
                <a:gdLst>
                  <a:gd name="T0" fmla="*/ 1 w 9"/>
                  <a:gd name="T1" fmla="*/ 3 h 3"/>
                  <a:gd name="T2" fmla="*/ 8 w 9"/>
                  <a:gd name="T3" fmla="*/ 1 h 3"/>
                  <a:gd name="T4" fmla="*/ 9 w 9"/>
                  <a:gd name="T5" fmla="*/ 1 h 3"/>
                  <a:gd name="T6" fmla="*/ 8 w 9"/>
                  <a:gd name="T7" fmla="*/ 0 h 3"/>
                  <a:gd name="T8" fmla="*/ 0 w 9"/>
                  <a:gd name="T9" fmla="*/ 2 h 3"/>
                  <a:gd name="T10" fmla="*/ 0 w 9"/>
                  <a:gd name="T11" fmla="*/ 3 h 3"/>
                  <a:gd name="T12" fmla="*/ 1 w 9"/>
                  <a:gd name="T13" fmla="*/ 3 h 3"/>
                  <a:gd name="T14" fmla="*/ 1 w 9"/>
                  <a:gd name="T15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3">
                    <a:moveTo>
                      <a:pt x="1" y="3"/>
                    </a:moveTo>
                    <a:cubicBezTo>
                      <a:pt x="3" y="2"/>
                      <a:pt x="6" y="2"/>
                      <a:pt x="8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6" y="1"/>
                      <a:pt x="3" y="1"/>
                      <a:pt x="0" y="2"/>
                    </a:cubicBezTo>
                    <a:cubicBezTo>
                      <a:pt x="0" y="2"/>
                      <a:pt x="0" y="2"/>
                      <a:pt x="0" y="3"/>
                    </a:cubicBezTo>
                    <a:cubicBezTo>
                      <a:pt x="0" y="3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6" name="Freeform 65"/>
              <p:cNvSpPr/>
              <p:nvPr/>
            </p:nvSpPr>
            <p:spPr bwMode="auto">
              <a:xfrm>
                <a:off x="976" y="2114"/>
                <a:ext cx="9" cy="2"/>
              </a:xfrm>
              <a:custGeom>
                <a:gdLst>
                  <a:gd name="T0" fmla="*/ 0 w 8"/>
                  <a:gd name="T1" fmla="*/ 2 h 2"/>
                  <a:gd name="T2" fmla="*/ 8 w 8"/>
                  <a:gd name="T3" fmla="*/ 1 h 2"/>
                  <a:gd name="T4" fmla="*/ 8 w 8"/>
                  <a:gd name="T5" fmla="*/ 0 h 2"/>
                  <a:gd name="T6" fmla="*/ 8 w 8"/>
                  <a:gd name="T7" fmla="*/ 0 h 2"/>
                  <a:gd name="T8" fmla="*/ 0 w 8"/>
                  <a:gd name="T9" fmla="*/ 2 h 2"/>
                  <a:gd name="T10" fmla="*/ 0 w 8"/>
                  <a:gd name="T11" fmla="*/ 2 h 2"/>
                  <a:gd name="T12" fmla="*/ 0 w 8"/>
                  <a:gd name="T13" fmla="*/ 2 h 2"/>
                  <a:gd name="T14" fmla="*/ 0 w 8"/>
                  <a:gd name="T15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2">
                    <a:moveTo>
                      <a:pt x="0" y="2"/>
                    </a:moveTo>
                    <a:cubicBezTo>
                      <a:pt x="3" y="2"/>
                      <a:pt x="5" y="1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0"/>
                      <a:pt x="3" y="1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7" name="Freeform 66"/>
              <p:cNvSpPr/>
              <p:nvPr/>
            </p:nvSpPr>
            <p:spPr bwMode="auto">
              <a:xfrm>
                <a:off x="941" y="2122"/>
                <a:ext cx="9" cy="3"/>
              </a:xfrm>
              <a:custGeom>
                <a:gdLst>
                  <a:gd name="T0" fmla="*/ 0 w 8"/>
                  <a:gd name="T1" fmla="*/ 3 h 3"/>
                  <a:gd name="T2" fmla="*/ 8 w 8"/>
                  <a:gd name="T3" fmla="*/ 1 h 3"/>
                  <a:gd name="T4" fmla="*/ 8 w 8"/>
                  <a:gd name="T5" fmla="*/ 0 h 3"/>
                  <a:gd name="T6" fmla="*/ 8 w 8"/>
                  <a:gd name="T7" fmla="*/ 0 h 3"/>
                  <a:gd name="T8" fmla="*/ 0 w 8"/>
                  <a:gd name="T9" fmla="*/ 2 h 3"/>
                  <a:gd name="T10" fmla="*/ 0 w 8"/>
                  <a:gd name="T11" fmla="*/ 3 h 3"/>
                  <a:gd name="T12" fmla="*/ 0 w 8"/>
                  <a:gd name="T13" fmla="*/ 3 h 3"/>
                  <a:gd name="T14" fmla="*/ 0 w 8"/>
                  <a:gd name="T15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3">
                    <a:moveTo>
                      <a:pt x="0" y="3"/>
                    </a:moveTo>
                    <a:cubicBezTo>
                      <a:pt x="3" y="2"/>
                      <a:pt x="5" y="2"/>
                      <a:pt x="8" y="1"/>
                    </a:cubicBez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1"/>
                      <a:pt x="3" y="1"/>
                      <a:pt x="0" y="2"/>
                    </a:cubicBezTo>
                    <a:cubicBezTo>
                      <a:pt x="0" y="2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8" name="Freeform 67"/>
              <p:cNvSpPr/>
              <p:nvPr/>
            </p:nvSpPr>
            <p:spPr bwMode="auto">
              <a:xfrm>
                <a:off x="1028" y="2108"/>
                <a:ext cx="11" cy="2"/>
              </a:xfrm>
              <a:custGeom>
                <a:gdLst>
                  <a:gd name="T0" fmla="*/ 1 w 9"/>
                  <a:gd name="T1" fmla="*/ 1 h 1"/>
                  <a:gd name="T2" fmla="*/ 8 w 9"/>
                  <a:gd name="T3" fmla="*/ 1 h 1"/>
                  <a:gd name="T4" fmla="*/ 9 w 9"/>
                  <a:gd name="T5" fmla="*/ 0 h 1"/>
                  <a:gd name="T6" fmla="*/ 8 w 9"/>
                  <a:gd name="T7" fmla="*/ 0 h 1"/>
                  <a:gd name="T8" fmla="*/ 0 w 9"/>
                  <a:gd name="T9" fmla="*/ 0 h 1"/>
                  <a:gd name="T10" fmla="*/ 0 w 9"/>
                  <a:gd name="T11" fmla="*/ 1 h 1"/>
                  <a:gd name="T12" fmla="*/ 0 w 9"/>
                  <a:gd name="T13" fmla="*/ 1 h 1"/>
                  <a:gd name="T14" fmla="*/ 1 w 9"/>
                  <a:gd name="T15" fmla="*/ 1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1">
                    <a:moveTo>
                      <a:pt x="1" y="1"/>
                    </a:moveTo>
                    <a:cubicBezTo>
                      <a:pt x="3" y="1"/>
                      <a:pt x="6" y="1"/>
                      <a:pt x="8" y="1"/>
                    </a:cubicBez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6" y="0"/>
                      <a:pt x="3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lnTo>
                      <a:pt x="1" y="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19" name="Freeform 68"/>
              <p:cNvSpPr/>
              <p:nvPr/>
            </p:nvSpPr>
            <p:spPr bwMode="auto">
              <a:xfrm>
                <a:off x="1010" y="2110"/>
                <a:ext cx="11" cy="2"/>
              </a:xfrm>
              <a:custGeom>
                <a:gdLst>
                  <a:gd name="T0" fmla="*/ 1 w 9"/>
                  <a:gd name="T1" fmla="*/ 2 h 2"/>
                  <a:gd name="T2" fmla="*/ 9 w 9"/>
                  <a:gd name="T3" fmla="*/ 1 h 2"/>
                  <a:gd name="T4" fmla="*/ 9 w 9"/>
                  <a:gd name="T5" fmla="*/ 0 h 2"/>
                  <a:gd name="T6" fmla="*/ 9 w 9"/>
                  <a:gd name="T7" fmla="*/ 0 h 2"/>
                  <a:gd name="T8" fmla="*/ 1 w 9"/>
                  <a:gd name="T9" fmla="*/ 1 h 2"/>
                  <a:gd name="T10" fmla="*/ 0 w 9"/>
                  <a:gd name="T11" fmla="*/ 1 h 2"/>
                  <a:gd name="T12" fmla="*/ 1 w 9"/>
                  <a:gd name="T13" fmla="*/ 2 h 2"/>
                  <a:gd name="T14" fmla="*/ 1 w 9"/>
                  <a:gd name="T15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1" y="2"/>
                    </a:moveTo>
                    <a:cubicBezTo>
                      <a:pt x="3" y="1"/>
                      <a:pt x="6" y="1"/>
                      <a:pt x="9" y="1"/>
                    </a:cubicBez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3" y="0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0" name="Freeform 69"/>
              <p:cNvSpPr/>
              <p:nvPr/>
            </p:nvSpPr>
            <p:spPr bwMode="auto">
              <a:xfrm>
                <a:off x="1459" y="2532"/>
                <a:ext cx="3" cy="10"/>
              </a:xfrm>
              <a:custGeom>
                <a:gdLst>
                  <a:gd name="T0" fmla="*/ 1 w 2"/>
                  <a:gd name="T1" fmla="*/ 0 h 9"/>
                  <a:gd name="T2" fmla="*/ 1 w 2"/>
                  <a:gd name="T3" fmla="*/ 0 h 9"/>
                  <a:gd name="T4" fmla="*/ 0 w 2"/>
                  <a:gd name="T5" fmla="*/ 8 h 9"/>
                  <a:gd name="T6" fmla="*/ 1 w 2"/>
                  <a:gd name="T7" fmla="*/ 9 h 9"/>
                  <a:gd name="T8" fmla="*/ 1 w 2"/>
                  <a:gd name="T9" fmla="*/ 9 h 9"/>
                  <a:gd name="T10" fmla="*/ 1 w 2"/>
                  <a:gd name="T11" fmla="*/ 8 h 9"/>
                  <a:gd name="T12" fmla="*/ 2 w 2"/>
                  <a:gd name="T13" fmla="*/ 0 h 9"/>
                  <a:gd name="T14" fmla="*/ 1 w 2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3"/>
                      <a:pt x="0" y="6"/>
                      <a:pt x="0" y="8"/>
                    </a:cubicBezTo>
                    <a:cubicBezTo>
                      <a:pt x="0" y="8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8"/>
                      <a:pt x="1" y="8"/>
                    </a:cubicBezTo>
                    <a:cubicBezTo>
                      <a:pt x="1" y="6"/>
                      <a:pt x="2" y="3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1" name="Freeform 70"/>
              <p:cNvSpPr/>
              <p:nvPr/>
            </p:nvSpPr>
            <p:spPr bwMode="auto">
              <a:xfrm>
                <a:off x="1291" y="2839"/>
                <a:ext cx="8" cy="5"/>
              </a:xfrm>
              <a:custGeom>
                <a:gdLst>
                  <a:gd name="T0" fmla="*/ 7 w 7"/>
                  <a:gd name="T1" fmla="*/ 1 h 5"/>
                  <a:gd name="T2" fmla="*/ 7 w 7"/>
                  <a:gd name="T3" fmla="*/ 0 h 5"/>
                  <a:gd name="T4" fmla="*/ 6 w 7"/>
                  <a:gd name="T5" fmla="*/ 0 h 5"/>
                  <a:gd name="T6" fmla="*/ 0 w 7"/>
                  <a:gd name="T7" fmla="*/ 4 h 5"/>
                  <a:gd name="T8" fmla="*/ 0 w 7"/>
                  <a:gd name="T9" fmla="*/ 5 h 5"/>
                  <a:gd name="T10" fmla="*/ 0 w 7"/>
                  <a:gd name="T11" fmla="*/ 5 h 5"/>
                  <a:gd name="T12" fmla="*/ 1 w 7"/>
                  <a:gd name="T13" fmla="*/ 5 h 5"/>
                  <a:gd name="T14" fmla="*/ 7 w 7"/>
                  <a:gd name="T15" fmla="*/ 1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5">
                    <a:moveTo>
                      <a:pt x="7" y="1"/>
                    </a:move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ubicBezTo>
                      <a:pt x="3" y="4"/>
                      <a:pt x="5" y="2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2" name="Freeform 71"/>
              <p:cNvSpPr/>
              <p:nvPr/>
            </p:nvSpPr>
            <p:spPr bwMode="auto">
              <a:xfrm>
                <a:off x="1304" y="2828"/>
                <a:ext cx="9" cy="6"/>
              </a:xfrm>
              <a:custGeom>
                <a:gdLst>
                  <a:gd name="T0" fmla="*/ 8 w 8"/>
                  <a:gd name="T1" fmla="*/ 1 h 6"/>
                  <a:gd name="T2" fmla="*/ 8 w 8"/>
                  <a:gd name="T3" fmla="*/ 0 h 6"/>
                  <a:gd name="T4" fmla="*/ 7 w 8"/>
                  <a:gd name="T5" fmla="*/ 0 h 6"/>
                  <a:gd name="T6" fmla="*/ 1 w 8"/>
                  <a:gd name="T7" fmla="*/ 5 h 6"/>
                  <a:gd name="T8" fmla="*/ 1 w 8"/>
                  <a:gd name="T9" fmla="*/ 6 h 6"/>
                  <a:gd name="T10" fmla="*/ 1 w 8"/>
                  <a:gd name="T11" fmla="*/ 6 h 6"/>
                  <a:gd name="T12" fmla="*/ 1 w 8"/>
                  <a:gd name="T13" fmla="*/ 6 h 6"/>
                  <a:gd name="T14" fmla="*/ 8 w 8"/>
                  <a:gd name="T15" fmla="*/ 1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8" y="1"/>
                    </a:moveTo>
                    <a:cubicBezTo>
                      <a:pt x="8" y="1"/>
                      <a:pt x="8" y="0"/>
                      <a:pt x="8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5" y="2"/>
                      <a:pt x="3" y="3"/>
                      <a:pt x="1" y="5"/>
                    </a:cubicBezTo>
                    <a:cubicBezTo>
                      <a:pt x="0" y="5"/>
                      <a:pt x="0" y="5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3" y="4"/>
                      <a:pt x="6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3" name="Freeform 72"/>
              <p:cNvSpPr/>
              <p:nvPr/>
            </p:nvSpPr>
            <p:spPr bwMode="auto">
              <a:xfrm>
                <a:off x="1196" y="2891"/>
                <a:ext cx="9" cy="4"/>
              </a:xfrm>
              <a:custGeom>
                <a:gdLst>
                  <a:gd name="T0" fmla="*/ 8 w 8"/>
                  <a:gd name="T1" fmla="*/ 1 h 4"/>
                  <a:gd name="T2" fmla="*/ 8 w 8"/>
                  <a:gd name="T3" fmla="*/ 0 h 4"/>
                  <a:gd name="T4" fmla="*/ 7 w 8"/>
                  <a:gd name="T5" fmla="*/ 0 h 4"/>
                  <a:gd name="T6" fmla="*/ 0 w 8"/>
                  <a:gd name="T7" fmla="*/ 3 h 4"/>
                  <a:gd name="T8" fmla="*/ 0 w 8"/>
                  <a:gd name="T9" fmla="*/ 4 h 4"/>
                  <a:gd name="T10" fmla="*/ 0 w 8"/>
                  <a:gd name="T11" fmla="*/ 4 h 4"/>
                  <a:gd name="T12" fmla="*/ 0 w 8"/>
                  <a:gd name="T13" fmla="*/ 4 h 4"/>
                  <a:gd name="T14" fmla="*/ 8 w 8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4">
                    <a:moveTo>
                      <a:pt x="8" y="1"/>
                    </a:move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7" y="0"/>
                    </a:cubicBezTo>
                    <a:cubicBezTo>
                      <a:pt x="5" y="1"/>
                      <a:pt x="2" y="2"/>
                      <a:pt x="0" y="3"/>
                    </a:cubicBezTo>
                    <a:cubicBezTo>
                      <a:pt x="0" y="3"/>
                      <a:pt x="0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3" y="3"/>
                      <a:pt x="5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4" name="Freeform 73"/>
              <p:cNvSpPr/>
              <p:nvPr/>
            </p:nvSpPr>
            <p:spPr bwMode="auto">
              <a:xfrm>
                <a:off x="1178" y="2896"/>
                <a:ext cx="10" cy="5"/>
              </a:xfrm>
              <a:custGeom>
                <a:gdLst>
                  <a:gd name="T0" fmla="*/ 9 w 9"/>
                  <a:gd name="T1" fmla="*/ 1 h 4"/>
                  <a:gd name="T2" fmla="*/ 9 w 9"/>
                  <a:gd name="T3" fmla="*/ 1 h 4"/>
                  <a:gd name="T4" fmla="*/ 8 w 9"/>
                  <a:gd name="T5" fmla="*/ 1 h 4"/>
                  <a:gd name="T6" fmla="*/ 1 w 9"/>
                  <a:gd name="T7" fmla="*/ 3 h 4"/>
                  <a:gd name="T8" fmla="*/ 1 w 9"/>
                  <a:gd name="T9" fmla="*/ 4 h 4"/>
                  <a:gd name="T10" fmla="*/ 1 w 9"/>
                  <a:gd name="T11" fmla="*/ 4 h 4"/>
                  <a:gd name="T12" fmla="*/ 1 w 9"/>
                  <a:gd name="T13" fmla="*/ 4 h 4"/>
                  <a:gd name="T14" fmla="*/ 9 w 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9" y="1"/>
                    </a:moveTo>
                    <a:cubicBezTo>
                      <a:pt x="9" y="1"/>
                      <a:pt x="9" y="1"/>
                      <a:pt x="9" y="1"/>
                    </a:cubicBezTo>
                    <a:cubicBezTo>
                      <a:pt x="9" y="1"/>
                      <a:pt x="9" y="0"/>
                      <a:pt x="8" y="1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1" y="3"/>
                      <a:pt x="0" y="3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4" y="3"/>
                      <a:pt x="6" y="2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5" name="Freeform 74"/>
              <p:cNvSpPr/>
              <p:nvPr/>
            </p:nvSpPr>
            <p:spPr bwMode="auto">
              <a:xfrm>
                <a:off x="1161" y="2902"/>
                <a:ext cx="10" cy="4"/>
              </a:xfrm>
              <a:custGeom>
                <a:gdLst>
                  <a:gd name="T0" fmla="*/ 9 w 9"/>
                  <a:gd name="T1" fmla="*/ 1 h 4"/>
                  <a:gd name="T2" fmla="*/ 9 w 9"/>
                  <a:gd name="T3" fmla="*/ 1 h 4"/>
                  <a:gd name="T4" fmla="*/ 8 w 9"/>
                  <a:gd name="T5" fmla="*/ 0 h 4"/>
                  <a:gd name="T6" fmla="*/ 1 w 9"/>
                  <a:gd name="T7" fmla="*/ 3 h 4"/>
                  <a:gd name="T8" fmla="*/ 0 w 9"/>
                  <a:gd name="T9" fmla="*/ 3 h 4"/>
                  <a:gd name="T10" fmla="*/ 1 w 9"/>
                  <a:gd name="T11" fmla="*/ 4 h 4"/>
                  <a:gd name="T12" fmla="*/ 1 w 9"/>
                  <a:gd name="T13" fmla="*/ 4 h 4"/>
                  <a:gd name="T14" fmla="*/ 9 w 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9" y="1"/>
                    </a:moveTo>
                    <a:cubicBezTo>
                      <a:pt x="9" y="1"/>
                      <a:pt x="9" y="1"/>
                      <a:pt x="9" y="1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4" y="3"/>
                      <a:pt x="6" y="2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6" name="Freeform 75"/>
              <p:cNvSpPr/>
              <p:nvPr/>
            </p:nvSpPr>
            <p:spPr bwMode="auto">
              <a:xfrm>
                <a:off x="1212" y="2884"/>
                <a:ext cx="10" cy="4"/>
              </a:xfrm>
              <a:custGeom>
                <a:gdLst>
                  <a:gd name="T0" fmla="*/ 8 w 9"/>
                  <a:gd name="T1" fmla="*/ 1 h 4"/>
                  <a:gd name="T2" fmla="*/ 9 w 9"/>
                  <a:gd name="T3" fmla="*/ 0 h 4"/>
                  <a:gd name="T4" fmla="*/ 8 w 9"/>
                  <a:gd name="T5" fmla="*/ 0 h 4"/>
                  <a:gd name="T6" fmla="*/ 1 w 9"/>
                  <a:gd name="T7" fmla="*/ 3 h 4"/>
                  <a:gd name="T8" fmla="*/ 0 w 9"/>
                  <a:gd name="T9" fmla="*/ 4 h 4"/>
                  <a:gd name="T10" fmla="*/ 1 w 9"/>
                  <a:gd name="T11" fmla="*/ 4 h 4"/>
                  <a:gd name="T12" fmla="*/ 1 w 9"/>
                  <a:gd name="T13" fmla="*/ 4 h 4"/>
                  <a:gd name="T14" fmla="*/ 8 w 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8" y="1"/>
                    </a:move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6" y="1"/>
                      <a:pt x="3" y="2"/>
                      <a:pt x="1" y="3"/>
                    </a:cubicBezTo>
                    <a:cubicBezTo>
                      <a:pt x="0" y="3"/>
                      <a:pt x="0" y="3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3" y="3"/>
                      <a:pt x="6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7" name="Freeform 76"/>
              <p:cNvSpPr/>
              <p:nvPr/>
            </p:nvSpPr>
            <p:spPr bwMode="auto">
              <a:xfrm>
                <a:off x="1458" y="2550"/>
                <a:ext cx="3" cy="10"/>
              </a:xfrm>
              <a:custGeom>
                <a:gdLst>
                  <a:gd name="T0" fmla="*/ 1 w 2"/>
                  <a:gd name="T1" fmla="*/ 0 h 9"/>
                  <a:gd name="T2" fmla="*/ 0 w 2"/>
                  <a:gd name="T3" fmla="*/ 8 h 9"/>
                  <a:gd name="T4" fmla="*/ 0 w 2"/>
                  <a:gd name="T5" fmla="*/ 9 h 9"/>
                  <a:gd name="T6" fmla="*/ 0 w 2"/>
                  <a:gd name="T7" fmla="*/ 9 h 9"/>
                  <a:gd name="T8" fmla="*/ 1 w 2"/>
                  <a:gd name="T9" fmla="*/ 8 h 9"/>
                  <a:gd name="T10" fmla="*/ 2 w 2"/>
                  <a:gd name="T11" fmla="*/ 0 h 9"/>
                  <a:gd name="T12" fmla="*/ 1 w 2"/>
                  <a:gd name="T13" fmla="*/ 0 h 9"/>
                  <a:gd name="T14" fmla="*/ 1 w 2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0"/>
                    </a:moveTo>
                    <a:cubicBezTo>
                      <a:pt x="0" y="3"/>
                      <a:pt x="0" y="5"/>
                      <a:pt x="0" y="8"/>
                    </a:cubicBezTo>
                    <a:cubicBezTo>
                      <a:pt x="0" y="8"/>
                      <a:pt x="0" y="8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8"/>
                      <a:pt x="1" y="8"/>
                    </a:cubicBezTo>
                    <a:cubicBezTo>
                      <a:pt x="1" y="5"/>
                      <a:pt x="1" y="3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8" name="Freeform 77"/>
              <p:cNvSpPr/>
              <p:nvPr/>
            </p:nvSpPr>
            <p:spPr bwMode="auto">
              <a:xfrm>
                <a:off x="1438" y="2637"/>
                <a:ext cx="5" cy="9"/>
              </a:xfrm>
              <a:custGeom>
                <a:gdLst>
                  <a:gd name="T0" fmla="*/ 1 w 4"/>
                  <a:gd name="T1" fmla="*/ 8 h 8"/>
                  <a:gd name="T2" fmla="*/ 4 w 4"/>
                  <a:gd name="T3" fmla="*/ 0 h 8"/>
                  <a:gd name="T4" fmla="*/ 4 w 4"/>
                  <a:gd name="T5" fmla="*/ 0 h 8"/>
                  <a:gd name="T6" fmla="*/ 3 w 4"/>
                  <a:gd name="T7" fmla="*/ 0 h 8"/>
                  <a:gd name="T8" fmla="*/ 1 w 4"/>
                  <a:gd name="T9" fmla="*/ 8 h 8"/>
                  <a:gd name="T10" fmla="*/ 1 w 4"/>
                  <a:gd name="T11" fmla="*/ 8 h 8"/>
                  <a:gd name="T12" fmla="*/ 1 w 4"/>
                  <a:gd name="T13" fmla="*/ 8 h 8"/>
                  <a:gd name="T14" fmla="*/ 1 w 4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1" y="8"/>
                    </a:moveTo>
                    <a:cubicBezTo>
                      <a:pt x="2" y="5"/>
                      <a:pt x="3" y="3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2"/>
                      <a:pt x="1" y="5"/>
                      <a:pt x="1" y="8"/>
                    </a:cubicBezTo>
                    <a:cubicBezTo>
                      <a:pt x="0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29" name="Freeform 78"/>
              <p:cNvSpPr/>
              <p:nvPr/>
            </p:nvSpPr>
            <p:spPr bwMode="auto">
              <a:xfrm>
                <a:off x="1260" y="2858"/>
                <a:ext cx="9" cy="7"/>
              </a:xfrm>
              <a:custGeom>
                <a:gdLst>
                  <a:gd name="T0" fmla="*/ 8 w 8"/>
                  <a:gd name="T1" fmla="*/ 1 h 6"/>
                  <a:gd name="T2" fmla="*/ 8 w 8"/>
                  <a:gd name="T3" fmla="*/ 1 h 6"/>
                  <a:gd name="T4" fmla="*/ 7 w 8"/>
                  <a:gd name="T5" fmla="*/ 1 h 6"/>
                  <a:gd name="T6" fmla="*/ 0 w 8"/>
                  <a:gd name="T7" fmla="*/ 5 h 6"/>
                  <a:gd name="T8" fmla="*/ 0 w 8"/>
                  <a:gd name="T9" fmla="*/ 5 h 6"/>
                  <a:gd name="T10" fmla="*/ 1 w 8"/>
                  <a:gd name="T11" fmla="*/ 6 h 6"/>
                  <a:gd name="T12" fmla="*/ 1 w 8"/>
                  <a:gd name="T13" fmla="*/ 6 h 6"/>
                  <a:gd name="T14" fmla="*/ 8 w 8"/>
                  <a:gd name="T15" fmla="*/ 1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6">
                    <a:moveTo>
                      <a:pt x="8" y="1"/>
                    </a:move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7" y="0"/>
                      <a:pt x="7" y="1"/>
                    </a:cubicBezTo>
                    <a:cubicBezTo>
                      <a:pt x="5" y="2"/>
                      <a:pt x="3" y="3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3" y="4"/>
                      <a:pt x="5" y="3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0" name="Freeform 79"/>
              <p:cNvSpPr/>
              <p:nvPr/>
            </p:nvSpPr>
            <p:spPr bwMode="auto">
              <a:xfrm>
                <a:off x="1432" y="2654"/>
                <a:ext cx="5" cy="9"/>
              </a:xfrm>
              <a:custGeom>
                <a:gdLst>
                  <a:gd name="T0" fmla="*/ 3 w 4"/>
                  <a:gd name="T1" fmla="*/ 0 h 8"/>
                  <a:gd name="T2" fmla="*/ 0 w 4"/>
                  <a:gd name="T3" fmla="*/ 8 h 8"/>
                  <a:gd name="T4" fmla="*/ 0 w 4"/>
                  <a:gd name="T5" fmla="*/ 8 h 8"/>
                  <a:gd name="T6" fmla="*/ 0 w 4"/>
                  <a:gd name="T7" fmla="*/ 8 h 8"/>
                  <a:gd name="T8" fmla="*/ 1 w 4"/>
                  <a:gd name="T9" fmla="*/ 8 h 8"/>
                  <a:gd name="T10" fmla="*/ 4 w 4"/>
                  <a:gd name="T11" fmla="*/ 0 h 8"/>
                  <a:gd name="T12" fmla="*/ 3 w 4"/>
                  <a:gd name="T13" fmla="*/ 0 h 8"/>
                  <a:gd name="T14" fmla="*/ 3 w 4"/>
                  <a:gd name="T15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3" y="0"/>
                    </a:moveTo>
                    <a:cubicBezTo>
                      <a:pt x="2" y="3"/>
                      <a:pt x="1" y="5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6"/>
                      <a:pt x="3" y="3"/>
                      <a:pt x="4" y="0"/>
                    </a:cubicBezTo>
                    <a:cubicBezTo>
                      <a:pt x="4" y="0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1" name="Freeform 80"/>
              <p:cNvSpPr/>
              <p:nvPr/>
            </p:nvSpPr>
            <p:spPr bwMode="auto">
              <a:xfrm>
                <a:off x="1444" y="2619"/>
                <a:ext cx="4" cy="11"/>
              </a:xfrm>
              <a:custGeom>
                <a:gdLst>
                  <a:gd name="T0" fmla="*/ 3 w 4"/>
                  <a:gd name="T1" fmla="*/ 1 h 9"/>
                  <a:gd name="T2" fmla="*/ 0 w 4"/>
                  <a:gd name="T3" fmla="*/ 8 h 9"/>
                  <a:gd name="T4" fmla="*/ 1 w 4"/>
                  <a:gd name="T5" fmla="*/ 9 h 9"/>
                  <a:gd name="T6" fmla="*/ 1 w 4"/>
                  <a:gd name="T7" fmla="*/ 9 h 9"/>
                  <a:gd name="T8" fmla="*/ 1 w 4"/>
                  <a:gd name="T9" fmla="*/ 9 h 9"/>
                  <a:gd name="T10" fmla="*/ 4 w 4"/>
                  <a:gd name="T11" fmla="*/ 1 h 9"/>
                  <a:gd name="T12" fmla="*/ 3 w 4"/>
                  <a:gd name="T13" fmla="*/ 0 h 9"/>
                  <a:gd name="T14" fmla="*/ 3 w 4"/>
                  <a:gd name="T15" fmla="*/ 1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9">
                    <a:moveTo>
                      <a:pt x="3" y="1"/>
                    </a:moveTo>
                    <a:cubicBezTo>
                      <a:pt x="2" y="3"/>
                      <a:pt x="1" y="6"/>
                      <a:pt x="0" y="8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2" y="6"/>
                      <a:pt x="3" y="4"/>
                      <a:pt x="4" y="1"/>
                    </a:cubicBezTo>
                    <a:cubicBezTo>
                      <a:pt x="4" y="1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2" name="Freeform 81"/>
              <p:cNvSpPr/>
              <p:nvPr/>
            </p:nvSpPr>
            <p:spPr bwMode="auto">
              <a:xfrm>
                <a:off x="1456" y="2566"/>
                <a:ext cx="2" cy="11"/>
              </a:xfrm>
              <a:custGeom>
                <a:gdLst>
                  <a:gd name="T0" fmla="*/ 1 w 2"/>
                  <a:gd name="T1" fmla="*/ 9 h 9"/>
                  <a:gd name="T2" fmla="*/ 2 w 2"/>
                  <a:gd name="T3" fmla="*/ 1 h 9"/>
                  <a:gd name="T4" fmla="*/ 1 w 2"/>
                  <a:gd name="T5" fmla="*/ 0 h 9"/>
                  <a:gd name="T6" fmla="*/ 1 w 2"/>
                  <a:gd name="T7" fmla="*/ 1 h 9"/>
                  <a:gd name="T8" fmla="*/ 0 w 2"/>
                  <a:gd name="T9" fmla="*/ 9 h 9"/>
                  <a:gd name="T10" fmla="*/ 0 w 2"/>
                  <a:gd name="T11" fmla="*/ 9 h 9"/>
                  <a:gd name="T12" fmla="*/ 0 w 2"/>
                  <a:gd name="T13" fmla="*/ 9 h 9"/>
                  <a:gd name="T14" fmla="*/ 1 w 2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9">
                    <a:moveTo>
                      <a:pt x="1" y="9"/>
                    </a:moveTo>
                    <a:cubicBezTo>
                      <a:pt x="1" y="6"/>
                      <a:pt x="2" y="4"/>
                      <a:pt x="2" y="1"/>
                    </a:cubicBezTo>
                    <a:cubicBezTo>
                      <a:pt x="2" y="1"/>
                      <a:pt x="2" y="1"/>
                      <a:pt x="1" y="0"/>
                    </a:cubicBezTo>
                    <a:cubicBezTo>
                      <a:pt x="1" y="0"/>
                      <a:pt x="1" y="1"/>
                      <a:pt x="1" y="1"/>
                    </a:cubicBezTo>
                    <a:cubicBezTo>
                      <a:pt x="1" y="4"/>
                      <a:pt x="0" y="6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3" name="Freeform 82"/>
              <p:cNvSpPr/>
              <p:nvPr/>
            </p:nvSpPr>
            <p:spPr bwMode="auto">
              <a:xfrm>
                <a:off x="1448" y="2603"/>
                <a:ext cx="4" cy="10"/>
              </a:xfrm>
              <a:custGeom>
                <a:gdLst>
                  <a:gd name="T0" fmla="*/ 3 w 3"/>
                  <a:gd name="T1" fmla="*/ 0 h 9"/>
                  <a:gd name="T2" fmla="*/ 2 w 3"/>
                  <a:gd name="T3" fmla="*/ 0 h 9"/>
                  <a:gd name="T4" fmla="*/ 1 w 3"/>
                  <a:gd name="T5" fmla="*/ 8 h 9"/>
                  <a:gd name="T6" fmla="*/ 1 w 3"/>
                  <a:gd name="T7" fmla="*/ 9 h 9"/>
                  <a:gd name="T8" fmla="*/ 1 w 3"/>
                  <a:gd name="T9" fmla="*/ 9 h 9"/>
                  <a:gd name="T10" fmla="*/ 2 w 3"/>
                  <a:gd name="T11" fmla="*/ 8 h 9"/>
                  <a:gd name="T12" fmla="*/ 3 w 3"/>
                  <a:gd name="T13" fmla="*/ 0 h 9"/>
                  <a:gd name="T14" fmla="*/ 3 w 3"/>
                  <a:gd name="T1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3" y="0"/>
                    </a:moveTo>
                    <a:cubicBezTo>
                      <a:pt x="3" y="0"/>
                      <a:pt x="2" y="0"/>
                      <a:pt x="2" y="0"/>
                    </a:cubicBezTo>
                    <a:cubicBezTo>
                      <a:pt x="2" y="3"/>
                      <a:pt x="1" y="5"/>
                      <a:pt x="1" y="8"/>
                    </a:cubicBezTo>
                    <a:cubicBezTo>
                      <a:pt x="0" y="8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8"/>
                      <a:pt x="2" y="8"/>
                    </a:cubicBezTo>
                    <a:cubicBezTo>
                      <a:pt x="2" y="5"/>
                      <a:pt x="3" y="3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4" name="Freeform 83"/>
              <p:cNvSpPr/>
              <p:nvPr/>
            </p:nvSpPr>
            <p:spPr bwMode="auto">
              <a:xfrm>
                <a:off x="1276" y="2849"/>
                <a:ext cx="8" cy="6"/>
              </a:xfrm>
              <a:custGeom>
                <a:gdLst>
                  <a:gd name="T0" fmla="*/ 7 w 7"/>
                  <a:gd name="T1" fmla="*/ 1 h 5"/>
                  <a:gd name="T2" fmla="*/ 7 w 7"/>
                  <a:gd name="T3" fmla="*/ 0 h 5"/>
                  <a:gd name="T4" fmla="*/ 6 w 7"/>
                  <a:gd name="T5" fmla="*/ 0 h 5"/>
                  <a:gd name="T6" fmla="*/ 0 w 7"/>
                  <a:gd name="T7" fmla="*/ 4 h 5"/>
                  <a:gd name="T8" fmla="*/ 0 w 7"/>
                  <a:gd name="T9" fmla="*/ 5 h 5"/>
                  <a:gd name="T10" fmla="*/ 0 w 7"/>
                  <a:gd name="T11" fmla="*/ 5 h 5"/>
                  <a:gd name="T12" fmla="*/ 0 w 7"/>
                  <a:gd name="T13" fmla="*/ 5 h 5"/>
                  <a:gd name="T14" fmla="*/ 7 w 7"/>
                  <a:gd name="T15" fmla="*/ 1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5">
                    <a:moveTo>
                      <a:pt x="7" y="1"/>
                    </a:moveTo>
                    <a:cubicBezTo>
                      <a:pt x="7" y="1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3" y="4"/>
                      <a:pt x="5" y="2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5" name="Freeform 84"/>
              <p:cNvSpPr/>
              <p:nvPr/>
            </p:nvSpPr>
            <p:spPr bwMode="auto">
              <a:xfrm>
                <a:off x="1453" y="2584"/>
                <a:ext cx="3" cy="11"/>
              </a:xfrm>
              <a:custGeom>
                <a:gdLst>
                  <a:gd name="T0" fmla="*/ 1 w 3"/>
                  <a:gd name="T1" fmla="*/ 9 h 9"/>
                  <a:gd name="T2" fmla="*/ 3 w 3"/>
                  <a:gd name="T3" fmla="*/ 1 h 9"/>
                  <a:gd name="T4" fmla="*/ 2 w 3"/>
                  <a:gd name="T5" fmla="*/ 0 h 9"/>
                  <a:gd name="T6" fmla="*/ 2 w 3"/>
                  <a:gd name="T7" fmla="*/ 1 h 9"/>
                  <a:gd name="T8" fmla="*/ 0 w 3"/>
                  <a:gd name="T9" fmla="*/ 8 h 9"/>
                  <a:gd name="T10" fmla="*/ 0 w 3"/>
                  <a:gd name="T11" fmla="*/ 9 h 9"/>
                  <a:gd name="T12" fmla="*/ 1 w 3"/>
                  <a:gd name="T13" fmla="*/ 9 h 9"/>
                  <a:gd name="T14" fmla="*/ 1 w 3"/>
                  <a:gd name="T1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" h="9">
                    <a:moveTo>
                      <a:pt x="1" y="9"/>
                    </a:moveTo>
                    <a:cubicBezTo>
                      <a:pt x="2" y="6"/>
                      <a:pt x="2" y="3"/>
                      <a:pt x="3" y="1"/>
                    </a:cubicBezTo>
                    <a:cubicBezTo>
                      <a:pt x="3" y="1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1"/>
                    </a:cubicBezTo>
                    <a:cubicBezTo>
                      <a:pt x="1" y="3"/>
                      <a:pt x="1" y="6"/>
                      <a:pt x="0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6" name="Freeform 85"/>
              <p:cNvSpPr/>
              <p:nvPr/>
            </p:nvSpPr>
            <p:spPr bwMode="auto">
              <a:xfrm>
                <a:off x="1319" y="2815"/>
                <a:ext cx="8" cy="8"/>
              </a:xfrm>
              <a:custGeom>
                <a:gdLst>
                  <a:gd name="T0" fmla="*/ 7 w 7"/>
                  <a:gd name="T1" fmla="*/ 1 h 7"/>
                  <a:gd name="T2" fmla="*/ 7 w 7"/>
                  <a:gd name="T3" fmla="*/ 1 h 7"/>
                  <a:gd name="T4" fmla="*/ 6 w 7"/>
                  <a:gd name="T5" fmla="*/ 1 h 7"/>
                  <a:gd name="T6" fmla="*/ 0 w 7"/>
                  <a:gd name="T7" fmla="*/ 6 h 7"/>
                  <a:gd name="T8" fmla="*/ 0 w 7"/>
                  <a:gd name="T9" fmla="*/ 6 h 7"/>
                  <a:gd name="T10" fmla="*/ 0 w 7"/>
                  <a:gd name="T11" fmla="*/ 7 h 7"/>
                  <a:gd name="T12" fmla="*/ 1 w 7"/>
                  <a:gd name="T13" fmla="*/ 7 h 7"/>
                  <a:gd name="T14" fmla="*/ 7 w 7"/>
                  <a:gd name="T15" fmla="*/ 1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7" y="1"/>
                    </a:moveTo>
                    <a:cubicBezTo>
                      <a:pt x="7" y="1"/>
                      <a:pt x="7" y="1"/>
                      <a:pt x="7" y="1"/>
                    </a:cubicBezTo>
                    <a:cubicBezTo>
                      <a:pt x="7" y="0"/>
                      <a:pt x="6" y="0"/>
                      <a:pt x="6" y="1"/>
                    </a:cubicBezTo>
                    <a:cubicBezTo>
                      <a:pt x="4" y="2"/>
                      <a:pt x="2" y="4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7" name="Freeform 86"/>
              <p:cNvSpPr/>
              <p:nvPr/>
            </p:nvSpPr>
            <p:spPr bwMode="auto">
              <a:xfrm>
                <a:off x="1245" y="2867"/>
                <a:ext cx="9" cy="6"/>
              </a:xfrm>
              <a:custGeom>
                <a:gdLst>
                  <a:gd name="T0" fmla="*/ 8 w 8"/>
                  <a:gd name="T1" fmla="*/ 2 h 5"/>
                  <a:gd name="T2" fmla="*/ 8 w 8"/>
                  <a:gd name="T3" fmla="*/ 1 h 5"/>
                  <a:gd name="T4" fmla="*/ 7 w 8"/>
                  <a:gd name="T5" fmla="*/ 1 h 5"/>
                  <a:gd name="T6" fmla="*/ 0 w 8"/>
                  <a:gd name="T7" fmla="*/ 4 h 5"/>
                  <a:gd name="T8" fmla="*/ 0 w 8"/>
                  <a:gd name="T9" fmla="*/ 5 h 5"/>
                  <a:gd name="T10" fmla="*/ 1 w 8"/>
                  <a:gd name="T11" fmla="*/ 5 h 5"/>
                  <a:gd name="T12" fmla="*/ 1 w 8"/>
                  <a:gd name="T13" fmla="*/ 5 h 5"/>
                  <a:gd name="T14" fmla="*/ 8 w 8"/>
                  <a:gd name="T15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5">
                    <a:moveTo>
                      <a:pt x="8" y="2"/>
                    </a:move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8" y="0"/>
                      <a:pt x="7" y="1"/>
                    </a:cubicBezTo>
                    <a:cubicBezTo>
                      <a:pt x="5" y="2"/>
                      <a:pt x="3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3" y="4"/>
                      <a:pt x="6" y="3"/>
                      <a:pt x="8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8" name="Freeform 87"/>
              <p:cNvSpPr/>
              <p:nvPr/>
            </p:nvSpPr>
            <p:spPr bwMode="auto">
              <a:xfrm>
                <a:off x="1332" y="2804"/>
                <a:ext cx="8" cy="7"/>
              </a:xfrm>
              <a:custGeom>
                <a:gdLst>
                  <a:gd name="T0" fmla="*/ 6 w 7"/>
                  <a:gd name="T1" fmla="*/ 0 h 6"/>
                  <a:gd name="T2" fmla="*/ 6 w 7"/>
                  <a:gd name="T3" fmla="*/ 0 h 6"/>
                  <a:gd name="T4" fmla="*/ 6 w 7"/>
                  <a:gd name="T5" fmla="*/ 0 h 6"/>
                  <a:gd name="T6" fmla="*/ 0 w 7"/>
                  <a:gd name="T7" fmla="*/ 5 h 6"/>
                  <a:gd name="T8" fmla="*/ 0 w 7"/>
                  <a:gd name="T9" fmla="*/ 6 h 6"/>
                  <a:gd name="T10" fmla="*/ 0 w 7"/>
                  <a:gd name="T11" fmla="*/ 6 h 6"/>
                  <a:gd name="T12" fmla="*/ 1 w 7"/>
                  <a:gd name="T13" fmla="*/ 6 h 6"/>
                  <a:gd name="T14" fmla="*/ 6 w 7"/>
                  <a:gd name="T15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6">
                    <a:moveTo>
                      <a:pt x="6" y="0"/>
                    </a:move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3"/>
                      <a:pt x="0" y="5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2" y="4"/>
                      <a:pt x="4" y="2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39" name="Freeform 88"/>
              <p:cNvSpPr/>
              <p:nvPr/>
            </p:nvSpPr>
            <p:spPr bwMode="auto">
              <a:xfrm>
                <a:off x="1229" y="2876"/>
                <a:ext cx="9" cy="4"/>
              </a:xfrm>
              <a:custGeom>
                <a:gdLst>
                  <a:gd name="T0" fmla="*/ 8 w 8"/>
                  <a:gd name="T1" fmla="*/ 1 h 4"/>
                  <a:gd name="T2" fmla="*/ 8 w 8"/>
                  <a:gd name="T3" fmla="*/ 0 h 4"/>
                  <a:gd name="T4" fmla="*/ 7 w 8"/>
                  <a:gd name="T5" fmla="*/ 0 h 4"/>
                  <a:gd name="T6" fmla="*/ 0 w 8"/>
                  <a:gd name="T7" fmla="*/ 4 h 4"/>
                  <a:gd name="T8" fmla="*/ 0 w 8"/>
                  <a:gd name="T9" fmla="*/ 4 h 4"/>
                  <a:gd name="T10" fmla="*/ 0 w 8"/>
                  <a:gd name="T11" fmla="*/ 4 h 4"/>
                  <a:gd name="T12" fmla="*/ 1 w 8"/>
                  <a:gd name="T13" fmla="*/ 4 h 4"/>
                  <a:gd name="T14" fmla="*/ 8 w 8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4">
                    <a:moveTo>
                      <a:pt x="8" y="1"/>
                    </a:moveTo>
                    <a:cubicBezTo>
                      <a:pt x="8" y="1"/>
                      <a:pt x="8" y="1"/>
                      <a:pt x="8" y="0"/>
                    </a:cubicBezTo>
                    <a:cubicBezTo>
                      <a:pt x="8" y="0"/>
                      <a:pt x="8" y="0"/>
                      <a:pt x="7" y="0"/>
                    </a:cubicBezTo>
                    <a:cubicBezTo>
                      <a:pt x="5" y="1"/>
                      <a:pt x="3" y="2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3" y="3"/>
                      <a:pt x="6" y="2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0" name="Freeform 89"/>
              <p:cNvSpPr/>
              <p:nvPr/>
            </p:nvSpPr>
            <p:spPr bwMode="auto">
              <a:xfrm>
                <a:off x="1380" y="2749"/>
                <a:ext cx="6" cy="9"/>
              </a:xfrm>
              <a:custGeom>
                <a:gdLst>
                  <a:gd name="T0" fmla="*/ 0 w 6"/>
                  <a:gd name="T1" fmla="*/ 7 h 8"/>
                  <a:gd name="T2" fmla="*/ 0 w 6"/>
                  <a:gd name="T3" fmla="*/ 8 h 8"/>
                  <a:gd name="T4" fmla="*/ 1 w 6"/>
                  <a:gd name="T5" fmla="*/ 8 h 8"/>
                  <a:gd name="T6" fmla="*/ 1 w 6"/>
                  <a:gd name="T7" fmla="*/ 7 h 8"/>
                  <a:gd name="T8" fmla="*/ 6 w 6"/>
                  <a:gd name="T9" fmla="*/ 1 h 8"/>
                  <a:gd name="T10" fmla="*/ 6 w 6"/>
                  <a:gd name="T11" fmla="*/ 0 h 8"/>
                  <a:gd name="T12" fmla="*/ 5 w 6"/>
                  <a:gd name="T13" fmla="*/ 0 h 8"/>
                  <a:gd name="T14" fmla="*/ 0 w 6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8">
                    <a:moveTo>
                      <a:pt x="0" y="7"/>
                    </a:moveTo>
                    <a:cubicBezTo>
                      <a:pt x="0" y="7"/>
                      <a:pt x="0" y="7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5" y="0"/>
                      <a:pt x="5" y="0"/>
                    </a:cubicBezTo>
                    <a:cubicBezTo>
                      <a:pt x="3" y="3"/>
                      <a:pt x="2" y="5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1" name="Freeform 90"/>
              <p:cNvSpPr/>
              <p:nvPr/>
            </p:nvSpPr>
            <p:spPr bwMode="auto">
              <a:xfrm>
                <a:off x="1390" y="2734"/>
                <a:ext cx="6" cy="9"/>
              </a:xfrm>
              <a:custGeom>
                <a:gdLst>
                  <a:gd name="T0" fmla="*/ 1 w 6"/>
                  <a:gd name="T1" fmla="*/ 7 h 8"/>
                  <a:gd name="T2" fmla="*/ 1 w 6"/>
                  <a:gd name="T3" fmla="*/ 8 h 8"/>
                  <a:gd name="T4" fmla="*/ 1 w 6"/>
                  <a:gd name="T5" fmla="*/ 8 h 8"/>
                  <a:gd name="T6" fmla="*/ 1 w 6"/>
                  <a:gd name="T7" fmla="*/ 7 h 8"/>
                  <a:gd name="T8" fmla="*/ 6 w 6"/>
                  <a:gd name="T9" fmla="*/ 1 h 8"/>
                  <a:gd name="T10" fmla="*/ 6 w 6"/>
                  <a:gd name="T11" fmla="*/ 0 h 8"/>
                  <a:gd name="T12" fmla="*/ 5 w 6"/>
                  <a:gd name="T13" fmla="*/ 0 h 8"/>
                  <a:gd name="T14" fmla="*/ 1 w 6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0" y="7"/>
                      <a:pt x="1" y="7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5" y="0"/>
                      <a:pt x="5" y="0"/>
                    </a:cubicBezTo>
                    <a:cubicBezTo>
                      <a:pt x="4" y="3"/>
                      <a:pt x="2" y="5"/>
                      <a:pt x="1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2" name="Freeform 91"/>
              <p:cNvSpPr/>
              <p:nvPr/>
            </p:nvSpPr>
            <p:spPr bwMode="auto">
              <a:xfrm>
                <a:off x="1368" y="2763"/>
                <a:ext cx="7" cy="8"/>
              </a:xfrm>
              <a:custGeom>
                <a:gdLst>
                  <a:gd name="T0" fmla="*/ 1 w 6"/>
                  <a:gd name="T1" fmla="*/ 6 h 7"/>
                  <a:gd name="T2" fmla="*/ 1 w 6"/>
                  <a:gd name="T3" fmla="*/ 7 h 7"/>
                  <a:gd name="T4" fmla="*/ 1 w 6"/>
                  <a:gd name="T5" fmla="*/ 7 h 7"/>
                  <a:gd name="T6" fmla="*/ 1 w 6"/>
                  <a:gd name="T7" fmla="*/ 7 h 7"/>
                  <a:gd name="T8" fmla="*/ 6 w 6"/>
                  <a:gd name="T9" fmla="*/ 1 h 7"/>
                  <a:gd name="T10" fmla="*/ 6 w 6"/>
                  <a:gd name="T11" fmla="*/ 0 h 7"/>
                  <a:gd name="T12" fmla="*/ 5 w 6"/>
                  <a:gd name="T13" fmla="*/ 0 h 7"/>
                  <a:gd name="T14" fmla="*/ 1 w 6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7">
                    <a:moveTo>
                      <a:pt x="1" y="6"/>
                    </a:move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6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4" y="2"/>
                      <a:pt x="2" y="4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3" name="Freeform 92"/>
              <p:cNvSpPr/>
              <p:nvPr/>
            </p:nvSpPr>
            <p:spPr bwMode="auto">
              <a:xfrm>
                <a:off x="1357" y="2777"/>
                <a:ext cx="7" cy="8"/>
              </a:xfrm>
              <a:custGeom>
                <a:gdLst>
                  <a:gd name="T0" fmla="*/ 0 w 6"/>
                  <a:gd name="T1" fmla="*/ 6 h 7"/>
                  <a:gd name="T2" fmla="*/ 0 w 6"/>
                  <a:gd name="T3" fmla="*/ 7 h 7"/>
                  <a:gd name="T4" fmla="*/ 1 w 6"/>
                  <a:gd name="T5" fmla="*/ 7 h 7"/>
                  <a:gd name="T6" fmla="*/ 1 w 6"/>
                  <a:gd name="T7" fmla="*/ 7 h 7"/>
                  <a:gd name="T8" fmla="*/ 6 w 6"/>
                  <a:gd name="T9" fmla="*/ 1 h 7"/>
                  <a:gd name="T10" fmla="*/ 6 w 6"/>
                  <a:gd name="T11" fmla="*/ 0 h 7"/>
                  <a:gd name="T12" fmla="*/ 5 w 6"/>
                  <a:gd name="T13" fmla="*/ 0 h 7"/>
                  <a:gd name="T14" fmla="*/ 0 w 6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" h="7">
                    <a:moveTo>
                      <a:pt x="0" y="6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6" y="1"/>
                      <a:pt x="6" y="0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4" y="2"/>
                      <a:pt x="2" y="4"/>
                      <a:pt x="0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4" name="Freeform 93"/>
              <p:cNvSpPr/>
              <p:nvPr/>
            </p:nvSpPr>
            <p:spPr bwMode="auto">
              <a:xfrm>
                <a:off x="1400" y="2718"/>
                <a:ext cx="5" cy="9"/>
              </a:xfrm>
              <a:custGeom>
                <a:gdLst>
                  <a:gd name="T0" fmla="*/ 0 w 5"/>
                  <a:gd name="T1" fmla="*/ 8 h 8"/>
                  <a:gd name="T2" fmla="*/ 0 w 5"/>
                  <a:gd name="T3" fmla="*/ 8 h 8"/>
                  <a:gd name="T4" fmla="*/ 1 w 5"/>
                  <a:gd name="T5" fmla="*/ 8 h 8"/>
                  <a:gd name="T6" fmla="*/ 1 w 5"/>
                  <a:gd name="T7" fmla="*/ 8 h 8"/>
                  <a:gd name="T8" fmla="*/ 5 w 5"/>
                  <a:gd name="T9" fmla="*/ 1 h 8"/>
                  <a:gd name="T10" fmla="*/ 5 w 5"/>
                  <a:gd name="T11" fmla="*/ 1 h 8"/>
                  <a:gd name="T12" fmla="*/ 4 w 5"/>
                  <a:gd name="T13" fmla="*/ 1 h 8"/>
                  <a:gd name="T14" fmla="*/ 0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3" y="6"/>
                      <a:pt x="4" y="4"/>
                      <a:pt x="5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0"/>
                      <a:pt x="5" y="0"/>
                      <a:pt x="4" y="1"/>
                    </a:cubicBezTo>
                    <a:cubicBezTo>
                      <a:pt x="3" y="3"/>
                      <a:pt x="2" y="5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5" name="Freeform 94"/>
              <p:cNvSpPr/>
              <p:nvPr/>
            </p:nvSpPr>
            <p:spPr bwMode="auto">
              <a:xfrm>
                <a:off x="1144" y="2907"/>
                <a:ext cx="10" cy="3"/>
              </a:xfrm>
              <a:custGeom>
                <a:gdLst>
                  <a:gd name="T0" fmla="*/ 8 w 9"/>
                  <a:gd name="T1" fmla="*/ 1 h 2"/>
                  <a:gd name="T2" fmla="*/ 8 w 9"/>
                  <a:gd name="T3" fmla="*/ 0 h 2"/>
                  <a:gd name="T4" fmla="*/ 8 w 9"/>
                  <a:gd name="T5" fmla="*/ 0 h 2"/>
                  <a:gd name="T6" fmla="*/ 0 w 9"/>
                  <a:gd name="T7" fmla="*/ 1 h 2"/>
                  <a:gd name="T8" fmla="*/ 0 w 9"/>
                  <a:gd name="T9" fmla="*/ 2 h 2"/>
                  <a:gd name="T10" fmla="*/ 0 w 9"/>
                  <a:gd name="T11" fmla="*/ 2 h 2"/>
                  <a:gd name="T12" fmla="*/ 0 w 9"/>
                  <a:gd name="T13" fmla="*/ 2 h 2"/>
                  <a:gd name="T14" fmla="*/ 8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8" y="1"/>
                    </a:moveTo>
                    <a:cubicBezTo>
                      <a:pt x="8" y="0"/>
                      <a:pt x="9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0"/>
                      <a:pt x="3" y="1"/>
                      <a:pt x="0" y="1"/>
                    </a:cubicBezTo>
                    <a:cubicBezTo>
                      <a:pt x="0" y="1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3" y="2"/>
                      <a:pt x="6" y="1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6" name="Freeform 95"/>
              <p:cNvSpPr/>
              <p:nvPr/>
            </p:nvSpPr>
            <p:spPr bwMode="auto">
              <a:xfrm>
                <a:off x="1426" y="2671"/>
                <a:ext cx="4" cy="9"/>
              </a:xfrm>
              <a:custGeom>
                <a:gdLst>
                  <a:gd name="T0" fmla="*/ 0 w 4"/>
                  <a:gd name="T1" fmla="*/ 7 h 8"/>
                  <a:gd name="T2" fmla="*/ 0 w 4"/>
                  <a:gd name="T3" fmla="*/ 8 h 8"/>
                  <a:gd name="T4" fmla="*/ 0 w 4"/>
                  <a:gd name="T5" fmla="*/ 8 h 8"/>
                  <a:gd name="T6" fmla="*/ 1 w 4"/>
                  <a:gd name="T7" fmla="*/ 8 h 8"/>
                  <a:gd name="T8" fmla="*/ 4 w 4"/>
                  <a:gd name="T9" fmla="*/ 0 h 8"/>
                  <a:gd name="T10" fmla="*/ 4 w 4"/>
                  <a:gd name="T11" fmla="*/ 0 h 8"/>
                  <a:gd name="T12" fmla="*/ 3 w 4"/>
                  <a:gd name="T13" fmla="*/ 0 h 8"/>
                  <a:gd name="T14" fmla="*/ 0 w 4"/>
                  <a:gd name="T15" fmla="*/ 7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0" y="7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1" y="8"/>
                      <a:pt x="1" y="8"/>
                    </a:cubicBezTo>
                    <a:cubicBezTo>
                      <a:pt x="2" y="5"/>
                      <a:pt x="3" y="3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2"/>
                      <a:pt x="1" y="5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7" name="Freeform 96"/>
              <p:cNvSpPr/>
              <p:nvPr/>
            </p:nvSpPr>
            <p:spPr bwMode="auto">
              <a:xfrm>
                <a:off x="1409" y="2703"/>
                <a:ext cx="5" cy="9"/>
              </a:xfrm>
              <a:custGeom>
                <a:gdLst>
                  <a:gd name="T0" fmla="*/ 0 w 5"/>
                  <a:gd name="T1" fmla="*/ 8 h 8"/>
                  <a:gd name="T2" fmla="*/ 1 w 5"/>
                  <a:gd name="T3" fmla="*/ 8 h 8"/>
                  <a:gd name="T4" fmla="*/ 1 w 5"/>
                  <a:gd name="T5" fmla="*/ 8 h 8"/>
                  <a:gd name="T6" fmla="*/ 1 w 5"/>
                  <a:gd name="T7" fmla="*/ 8 h 8"/>
                  <a:gd name="T8" fmla="*/ 5 w 5"/>
                  <a:gd name="T9" fmla="*/ 1 h 8"/>
                  <a:gd name="T10" fmla="*/ 5 w 5"/>
                  <a:gd name="T11" fmla="*/ 1 h 8"/>
                  <a:gd name="T12" fmla="*/ 4 w 5"/>
                  <a:gd name="T13" fmla="*/ 1 h 8"/>
                  <a:gd name="T14" fmla="*/ 0 w 5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" h="8">
                    <a:moveTo>
                      <a:pt x="0" y="8"/>
                    </a:moveTo>
                    <a:cubicBezTo>
                      <a:pt x="0" y="8"/>
                      <a:pt x="0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3" y="6"/>
                      <a:pt x="4" y="4"/>
                      <a:pt x="5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0"/>
                      <a:pt x="4" y="1"/>
                      <a:pt x="4" y="1"/>
                    </a:cubicBezTo>
                    <a:cubicBezTo>
                      <a:pt x="3" y="3"/>
                      <a:pt x="2" y="5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8" name="Freeform 97"/>
              <p:cNvSpPr/>
              <p:nvPr/>
            </p:nvSpPr>
            <p:spPr bwMode="auto">
              <a:xfrm>
                <a:off x="1418" y="2687"/>
                <a:ext cx="4" cy="9"/>
              </a:xfrm>
              <a:custGeom>
                <a:gdLst>
                  <a:gd name="T0" fmla="*/ 3 w 4"/>
                  <a:gd name="T1" fmla="*/ 0 h 8"/>
                  <a:gd name="T2" fmla="*/ 0 w 4"/>
                  <a:gd name="T3" fmla="*/ 8 h 8"/>
                  <a:gd name="T4" fmla="*/ 0 w 4"/>
                  <a:gd name="T5" fmla="*/ 8 h 8"/>
                  <a:gd name="T6" fmla="*/ 0 w 4"/>
                  <a:gd name="T7" fmla="*/ 8 h 8"/>
                  <a:gd name="T8" fmla="*/ 1 w 4"/>
                  <a:gd name="T9" fmla="*/ 8 h 8"/>
                  <a:gd name="T10" fmla="*/ 4 w 4"/>
                  <a:gd name="T11" fmla="*/ 1 h 8"/>
                  <a:gd name="T12" fmla="*/ 4 w 4"/>
                  <a:gd name="T13" fmla="*/ 0 h 8"/>
                  <a:gd name="T14" fmla="*/ 3 w 4"/>
                  <a:gd name="T15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8">
                    <a:moveTo>
                      <a:pt x="3" y="0"/>
                    </a:moveTo>
                    <a:cubicBezTo>
                      <a:pt x="2" y="3"/>
                      <a:pt x="1" y="5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6"/>
                      <a:pt x="3" y="3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cubicBezTo>
                      <a:pt x="4" y="0"/>
                      <a:pt x="4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49" name="Freeform 98"/>
              <p:cNvSpPr/>
              <p:nvPr/>
            </p:nvSpPr>
            <p:spPr bwMode="auto">
              <a:xfrm>
                <a:off x="1073" y="2918"/>
                <a:ext cx="11" cy="2"/>
              </a:xfrm>
              <a:custGeom>
                <a:gdLst>
                  <a:gd name="T0" fmla="*/ 8 w 9"/>
                  <a:gd name="T1" fmla="*/ 1 h 2"/>
                  <a:gd name="T2" fmla="*/ 9 w 9"/>
                  <a:gd name="T3" fmla="*/ 1 h 2"/>
                  <a:gd name="T4" fmla="*/ 8 w 9"/>
                  <a:gd name="T5" fmla="*/ 0 h 2"/>
                  <a:gd name="T6" fmla="*/ 0 w 9"/>
                  <a:gd name="T7" fmla="*/ 1 h 2"/>
                  <a:gd name="T8" fmla="*/ 0 w 9"/>
                  <a:gd name="T9" fmla="*/ 1 h 2"/>
                  <a:gd name="T10" fmla="*/ 0 w 9"/>
                  <a:gd name="T11" fmla="*/ 2 h 2"/>
                  <a:gd name="T12" fmla="*/ 0 w 9"/>
                  <a:gd name="T13" fmla="*/ 2 h 2"/>
                  <a:gd name="T14" fmla="*/ 8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8" y="1"/>
                    </a:moveTo>
                    <a:cubicBezTo>
                      <a:pt x="8" y="1"/>
                      <a:pt x="9" y="1"/>
                      <a:pt x="9" y="1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5" y="0"/>
                      <a:pt x="3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3" y="2"/>
                      <a:pt x="5" y="1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0" name="Freeform 99"/>
              <p:cNvSpPr/>
              <p:nvPr/>
            </p:nvSpPr>
            <p:spPr bwMode="auto">
              <a:xfrm>
                <a:off x="1108" y="2914"/>
                <a:ext cx="10" cy="3"/>
              </a:xfrm>
              <a:custGeom>
                <a:gdLst>
                  <a:gd name="T0" fmla="*/ 9 w 9"/>
                  <a:gd name="T1" fmla="*/ 1 h 2"/>
                  <a:gd name="T2" fmla="*/ 9 w 9"/>
                  <a:gd name="T3" fmla="*/ 0 h 2"/>
                  <a:gd name="T4" fmla="*/ 9 w 9"/>
                  <a:gd name="T5" fmla="*/ 0 h 2"/>
                  <a:gd name="T6" fmla="*/ 9 w 9"/>
                  <a:gd name="T7" fmla="*/ 0 h 2"/>
                  <a:gd name="T8" fmla="*/ 1 w 9"/>
                  <a:gd name="T9" fmla="*/ 1 h 2"/>
                  <a:gd name="T10" fmla="*/ 0 w 9"/>
                  <a:gd name="T11" fmla="*/ 2 h 2"/>
                  <a:gd name="T12" fmla="*/ 1 w 9"/>
                  <a:gd name="T13" fmla="*/ 2 h 2"/>
                  <a:gd name="T14" fmla="*/ 1 w 9"/>
                  <a:gd name="T15" fmla="*/ 2 h 2"/>
                  <a:gd name="T16" fmla="*/ 9 w 9"/>
                  <a:gd name="T17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" h="2">
                    <a:moveTo>
                      <a:pt x="9" y="1"/>
                    </a:moveTo>
                    <a:cubicBezTo>
                      <a:pt x="9" y="1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3" y="1"/>
                      <a:pt x="1" y="1"/>
                    </a:cubicBezTo>
                    <a:cubicBezTo>
                      <a:pt x="1" y="1"/>
                      <a:pt x="0" y="1"/>
                      <a:pt x="0" y="2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4" y="2"/>
                      <a:pt x="6" y="1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1" name="Freeform 100"/>
              <p:cNvSpPr/>
              <p:nvPr/>
            </p:nvSpPr>
            <p:spPr bwMode="auto">
              <a:xfrm>
                <a:off x="1126" y="2911"/>
                <a:ext cx="10" cy="2"/>
              </a:xfrm>
              <a:custGeom>
                <a:gdLst>
                  <a:gd name="T0" fmla="*/ 9 w 9"/>
                  <a:gd name="T1" fmla="*/ 1 h 2"/>
                  <a:gd name="T2" fmla="*/ 9 w 9"/>
                  <a:gd name="T3" fmla="*/ 0 h 2"/>
                  <a:gd name="T4" fmla="*/ 8 w 9"/>
                  <a:gd name="T5" fmla="*/ 0 h 2"/>
                  <a:gd name="T6" fmla="*/ 1 w 9"/>
                  <a:gd name="T7" fmla="*/ 2 h 2"/>
                  <a:gd name="T8" fmla="*/ 0 w 9"/>
                  <a:gd name="T9" fmla="*/ 2 h 2"/>
                  <a:gd name="T10" fmla="*/ 1 w 9"/>
                  <a:gd name="T11" fmla="*/ 2 h 2"/>
                  <a:gd name="T12" fmla="*/ 1 w 9"/>
                  <a:gd name="T13" fmla="*/ 2 h 2"/>
                  <a:gd name="T14" fmla="*/ 9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9" y="1"/>
                    </a:move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6" y="1"/>
                      <a:pt x="3" y="1"/>
                      <a:pt x="1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3" y="2"/>
                      <a:pt x="6" y="2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2" name="Freeform 101"/>
              <p:cNvSpPr/>
              <p:nvPr/>
            </p:nvSpPr>
            <p:spPr bwMode="auto">
              <a:xfrm>
                <a:off x="1090" y="2917"/>
                <a:ext cx="10" cy="2"/>
              </a:xfrm>
              <a:custGeom>
                <a:gdLst>
                  <a:gd name="T0" fmla="*/ 9 w 9"/>
                  <a:gd name="T1" fmla="*/ 1 h 2"/>
                  <a:gd name="T2" fmla="*/ 9 w 9"/>
                  <a:gd name="T3" fmla="*/ 0 h 2"/>
                  <a:gd name="T4" fmla="*/ 9 w 9"/>
                  <a:gd name="T5" fmla="*/ 0 h 2"/>
                  <a:gd name="T6" fmla="*/ 1 w 9"/>
                  <a:gd name="T7" fmla="*/ 1 h 2"/>
                  <a:gd name="T8" fmla="*/ 0 w 9"/>
                  <a:gd name="T9" fmla="*/ 1 h 2"/>
                  <a:gd name="T10" fmla="*/ 1 w 9"/>
                  <a:gd name="T11" fmla="*/ 2 h 2"/>
                  <a:gd name="T12" fmla="*/ 1 w 9"/>
                  <a:gd name="T13" fmla="*/ 2 h 2"/>
                  <a:gd name="T14" fmla="*/ 9 w 9"/>
                  <a:gd name="T15" fmla="*/ 1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2">
                    <a:moveTo>
                      <a:pt x="9" y="1"/>
                    </a:moveTo>
                    <a:cubicBezTo>
                      <a:pt x="9" y="1"/>
                      <a:pt x="9" y="1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0"/>
                      <a:pt x="4" y="0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1" y="1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4" y="1"/>
                      <a:pt x="6" y="1"/>
                      <a:pt x="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3" name="Freeform 102"/>
              <p:cNvSpPr/>
              <p:nvPr/>
            </p:nvSpPr>
            <p:spPr bwMode="auto">
              <a:xfrm>
                <a:off x="1345" y="2790"/>
                <a:ext cx="8" cy="8"/>
              </a:xfrm>
              <a:custGeom>
                <a:gdLst>
                  <a:gd name="T0" fmla="*/ 0 w 7"/>
                  <a:gd name="T1" fmla="*/ 6 h 7"/>
                  <a:gd name="T2" fmla="*/ 0 w 7"/>
                  <a:gd name="T3" fmla="*/ 7 h 7"/>
                  <a:gd name="T4" fmla="*/ 1 w 7"/>
                  <a:gd name="T5" fmla="*/ 7 h 7"/>
                  <a:gd name="T6" fmla="*/ 1 w 7"/>
                  <a:gd name="T7" fmla="*/ 7 h 7"/>
                  <a:gd name="T8" fmla="*/ 6 w 7"/>
                  <a:gd name="T9" fmla="*/ 1 h 7"/>
                  <a:gd name="T10" fmla="*/ 6 w 7"/>
                  <a:gd name="T11" fmla="*/ 0 h 7"/>
                  <a:gd name="T12" fmla="*/ 6 w 7"/>
                  <a:gd name="T13" fmla="*/ 0 h 7"/>
                  <a:gd name="T14" fmla="*/ 0 w 7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7">
                    <a:moveTo>
                      <a:pt x="0" y="6"/>
                    </a:moveTo>
                    <a:cubicBezTo>
                      <a:pt x="0" y="6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3" y="5"/>
                      <a:pt x="5" y="3"/>
                      <a:pt x="6" y="1"/>
                    </a:cubicBezTo>
                    <a:cubicBezTo>
                      <a:pt x="7" y="1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4" y="2"/>
                      <a:pt x="2" y="4"/>
                      <a:pt x="0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4" name="Freeform 103"/>
              <p:cNvSpPr/>
              <p:nvPr/>
            </p:nvSpPr>
            <p:spPr bwMode="auto">
              <a:xfrm>
                <a:off x="1055" y="2919"/>
                <a:ext cx="11" cy="1"/>
              </a:xfrm>
              <a:custGeom>
                <a:gdLst>
                  <a:gd name="T0" fmla="*/ 8 w 9"/>
                  <a:gd name="T1" fmla="*/ 1 h 1"/>
                  <a:gd name="T2" fmla="*/ 9 w 9"/>
                  <a:gd name="T3" fmla="*/ 0 h 1"/>
                  <a:gd name="T4" fmla="*/ 8 w 9"/>
                  <a:gd name="T5" fmla="*/ 0 h 1"/>
                  <a:gd name="T6" fmla="*/ 8 w 9"/>
                  <a:gd name="T7" fmla="*/ 0 h 1"/>
                  <a:gd name="T8" fmla="*/ 0 w 9"/>
                  <a:gd name="T9" fmla="*/ 0 h 1"/>
                  <a:gd name="T10" fmla="*/ 0 w 9"/>
                  <a:gd name="T11" fmla="*/ 1 h 1"/>
                  <a:gd name="T12" fmla="*/ 0 w 9"/>
                  <a:gd name="T13" fmla="*/ 1 h 1"/>
                  <a:gd name="T14" fmla="*/ 8 w 9"/>
                  <a:gd name="T15" fmla="*/ 1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1">
                    <a:moveTo>
                      <a:pt x="8" y="1"/>
                    </a:moveTo>
                    <a:cubicBezTo>
                      <a:pt x="8" y="1"/>
                      <a:pt x="9" y="1"/>
                      <a:pt x="9" y="0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6" y="0"/>
                      <a:pt x="3" y="0"/>
                      <a:pt x="0" y="0"/>
                    </a:cubicBez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3" y="1"/>
                      <a:pt x="6" y="1"/>
                      <a:pt x="8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5" name="Freeform 104"/>
              <p:cNvSpPr/>
              <p:nvPr/>
            </p:nvSpPr>
            <p:spPr bwMode="auto">
              <a:xfrm>
                <a:off x="1423" y="2479"/>
                <a:ext cx="54" cy="8"/>
              </a:xfrm>
              <a:custGeom>
                <a:gdLst>
                  <a:gd name="T0" fmla="*/ 2 w 48"/>
                  <a:gd name="T1" fmla="*/ 7 h 7"/>
                  <a:gd name="T2" fmla="*/ 2 w 48"/>
                  <a:gd name="T3" fmla="*/ 7 h 7"/>
                  <a:gd name="T4" fmla="*/ 47 w 48"/>
                  <a:gd name="T5" fmla="*/ 3 h 7"/>
                  <a:gd name="T6" fmla="*/ 48 w 48"/>
                  <a:gd name="T7" fmla="*/ 2 h 7"/>
                  <a:gd name="T8" fmla="*/ 47 w 48"/>
                  <a:gd name="T9" fmla="*/ 0 h 7"/>
                  <a:gd name="T10" fmla="*/ 2 w 48"/>
                  <a:gd name="T11" fmla="*/ 4 h 7"/>
                  <a:gd name="T12" fmla="*/ 0 w 48"/>
                  <a:gd name="T13" fmla="*/ 6 h 7"/>
                  <a:gd name="T14" fmla="*/ 2 w 48"/>
                  <a:gd name="T15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8" h="7"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48" y="3"/>
                      <a:pt x="48" y="3"/>
                      <a:pt x="48" y="2"/>
                    </a:cubicBezTo>
                    <a:cubicBezTo>
                      <a:pt x="48" y="1"/>
                      <a:pt x="48" y="0"/>
                      <a:pt x="47" y="0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4"/>
                      <a:pt x="0" y="5"/>
                      <a:pt x="0" y="6"/>
                    </a:cubicBezTo>
                    <a:cubicBezTo>
                      <a:pt x="0" y="6"/>
                      <a:pt x="1" y="7"/>
                      <a:pt x="2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6" name="Freeform 105"/>
              <p:cNvSpPr/>
              <p:nvPr/>
            </p:nvSpPr>
            <p:spPr bwMode="auto">
              <a:xfrm>
                <a:off x="1421" y="2447"/>
                <a:ext cx="52" cy="9"/>
              </a:xfrm>
              <a:custGeom>
                <a:gdLst>
                  <a:gd name="T0" fmla="*/ 1 w 46"/>
                  <a:gd name="T1" fmla="*/ 8 h 8"/>
                  <a:gd name="T2" fmla="*/ 45 w 46"/>
                  <a:gd name="T3" fmla="*/ 1 h 8"/>
                  <a:gd name="T4" fmla="*/ 46 w 46"/>
                  <a:gd name="T5" fmla="*/ 1 h 8"/>
                  <a:gd name="T6" fmla="*/ 45 w 46"/>
                  <a:gd name="T7" fmla="*/ 0 h 8"/>
                  <a:gd name="T8" fmla="*/ 1 w 46"/>
                  <a:gd name="T9" fmla="*/ 7 h 8"/>
                  <a:gd name="T10" fmla="*/ 0 w 46"/>
                  <a:gd name="T11" fmla="*/ 8 h 8"/>
                  <a:gd name="T12" fmla="*/ 1 w 46"/>
                  <a:gd name="T13" fmla="*/ 8 h 8"/>
                  <a:gd name="T14" fmla="*/ 1 w 46"/>
                  <a:gd name="T15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6" h="8">
                    <a:moveTo>
                      <a:pt x="1" y="8"/>
                    </a:moveTo>
                    <a:cubicBezTo>
                      <a:pt x="45" y="1"/>
                      <a:pt x="45" y="1"/>
                      <a:pt x="45" y="1"/>
                    </a:cubicBezTo>
                    <a:cubicBezTo>
                      <a:pt x="46" y="1"/>
                      <a:pt x="46" y="1"/>
                      <a:pt x="46" y="1"/>
                    </a:cubicBezTo>
                    <a:cubicBezTo>
                      <a:pt x="46" y="0"/>
                      <a:pt x="45" y="0"/>
                      <a:pt x="45" y="0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0" y="7"/>
                      <a:pt x="0" y="8"/>
                      <a:pt x="0" y="8"/>
                    </a:cubicBezTo>
                    <a:cubicBezTo>
                      <a:pt x="0" y="8"/>
                      <a:pt x="0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7" name="Freeform 106"/>
              <p:cNvSpPr/>
              <p:nvPr/>
            </p:nvSpPr>
            <p:spPr bwMode="auto">
              <a:xfrm>
                <a:off x="1416" y="2415"/>
                <a:ext cx="50" cy="13"/>
              </a:xfrm>
              <a:custGeom>
                <a:gdLst>
                  <a:gd name="T0" fmla="*/ 1 w 45"/>
                  <a:gd name="T1" fmla="*/ 12 h 12"/>
                  <a:gd name="T2" fmla="*/ 45 w 45"/>
                  <a:gd name="T3" fmla="*/ 1 h 12"/>
                  <a:gd name="T4" fmla="*/ 45 w 45"/>
                  <a:gd name="T5" fmla="*/ 1 h 12"/>
                  <a:gd name="T6" fmla="*/ 44 w 45"/>
                  <a:gd name="T7" fmla="*/ 0 h 12"/>
                  <a:gd name="T8" fmla="*/ 1 w 45"/>
                  <a:gd name="T9" fmla="*/ 11 h 12"/>
                  <a:gd name="T10" fmla="*/ 0 w 45"/>
                  <a:gd name="T11" fmla="*/ 11 h 12"/>
                  <a:gd name="T12" fmla="*/ 1 w 45"/>
                  <a:gd name="T13" fmla="*/ 12 h 12"/>
                  <a:gd name="T14" fmla="*/ 1 w 45"/>
                  <a:gd name="T1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5" h="12">
                    <a:moveTo>
                      <a:pt x="1" y="12"/>
                    </a:moveTo>
                    <a:cubicBezTo>
                      <a:pt x="45" y="1"/>
                      <a:pt x="45" y="1"/>
                      <a:pt x="45" y="1"/>
                    </a:cubicBezTo>
                    <a:cubicBezTo>
                      <a:pt x="45" y="1"/>
                      <a:pt x="45" y="1"/>
                      <a:pt x="45" y="1"/>
                    </a:cubicBezTo>
                    <a:cubicBezTo>
                      <a:pt x="45" y="0"/>
                      <a:pt x="45" y="0"/>
                      <a:pt x="44" y="0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0" y="12"/>
                      <a:pt x="0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8" name="Freeform 107"/>
              <p:cNvSpPr/>
              <p:nvPr/>
            </p:nvSpPr>
            <p:spPr bwMode="auto">
              <a:xfrm>
                <a:off x="1408" y="2383"/>
                <a:ext cx="49" cy="17"/>
              </a:xfrm>
              <a:custGeom>
                <a:gdLst>
                  <a:gd name="T0" fmla="*/ 1 w 44"/>
                  <a:gd name="T1" fmla="*/ 15 h 15"/>
                  <a:gd name="T2" fmla="*/ 44 w 44"/>
                  <a:gd name="T3" fmla="*/ 1 h 15"/>
                  <a:gd name="T4" fmla="*/ 44 w 44"/>
                  <a:gd name="T5" fmla="*/ 0 h 15"/>
                  <a:gd name="T6" fmla="*/ 43 w 44"/>
                  <a:gd name="T7" fmla="*/ 0 h 15"/>
                  <a:gd name="T8" fmla="*/ 0 w 44"/>
                  <a:gd name="T9" fmla="*/ 14 h 15"/>
                  <a:gd name="T10" fmla="*/ 0 w 44"/>
                  <a:gd name="T11" fmla="*/ 15 h 15"/>
                  <a:gd name="T12" fmla="*/ 1 w 44"/>
                  <a:gd name="T13" fmla="*/ 15 h 15"/>
                  <a:gd name="T14" fmla="*/ 1 w 44"/>
                  <a:gd name="T15" fmla="*/ 15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5">
                    <a:moveTo>
                      <a:pt x="1" y="15"/>
                    </a:moveTo>
                    <a:cubicBezTo>
                      <a:pt x="44" y="1"/>
                      <a:pt x="44" y="1"/>
                      <a:pt x="44" y="1"/>
                    </a:cubicBezTo>
                    <a:cubicBezTo>
                      <a:pt x="44" y="1"/>
                      <a:pt x="44" y="1"/>
                      <a:pt x="44" y="0"/>
                    </a:cubicBezTo>
                    <a:cubicBezTo>
                      <a:pt x="44" y="0"/>
                      <a:pt x="44" y="0"/>
                      <a:pt x="43" y="0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5"/>
                    </a:cubicBezTo>
                    <a:cubicBezTo>
                      <a:pt x="0" y="15"/>
                      <a:pt x="0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59" name="Freeform 108"/>
              <p:cNvSpPr/>
              <p:nvPr/>
            </p:nvSpPr>
            <p:spPr bwMode="auto">
              <a:xfrm>
                <a:off x="1396" y="2350"/>
                <a:ext cx="51" cy="24"/>
              </a:xfrm>
              <a:custGeom>
                <a:gdLst>
                  <a:gd name="T0" fmla="*/ 2 w 45"/>
                  <a:gd name="T1" fmla="*/ 21 h 21"/>
                  <a:gd name="T2" fmla="*/ 2 w 45"/>
                  <a:gd name="T3" fmla="*/ 21 h 21"/>
                  <a:gd name="T4" fmla="*/ 44 w 45"/>
                  <a:gd name="T5" fmla="*/ 3 h 21"/>
                  <a:gd name="T6" fmla="*/ 45 w 45"/>
                  <a:gd name="T7" fmla="*/ 1 h 21"/>
                  <a:gd name="T8" fmla="*/ 43 w 45"/>
                  <a:gd name="T9" fmla="*/ 0 h 21"/>
                  <a:gd name="T10" fmla="*/ 1 w 45"/>
                  <a:gd name="T11" fmla="*/ 18 h 21"/>
                  <a:gd name="T12" fmla="*/ 0 w 45"/>
                  <a:gd name="T13" fmla="*/ 20 h 21"/>
                  <a:gd name="T14" fmla="*/ 2 w 45"/>
                  <a:gd name="T15" fmla="*/ 21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5" h="21">
                    <a:moveTo>
                      <a:pt x="2" y="21"/>
                    </a:moveTo>
                    <a:cubicBezTo>
                      <a:pt x="2" y="21"/>
                      <a:pt x="2" y="21"/>
                      <a:pt x="2" y="21"/>
                    </a:cubicBezTo>
                    <a:cubicBezTo>
                      <a:pt x="44" y="3"/>
                      <a:pt x="44" y="3"/>
                      <a:pt x="44" y="3"/>
                    </a:cubicBezTo>
                    <a:cubicBezTo>
                      <a:pt x="45" y="3"/>
                      <a:pt x="45" y="2"/>
                      <a:pt x="45" y="1"/>
                    </a:cubicBezTo>
                    <a:cubicBezTo>
                      <a:pt x="44" y="1"/>
                      <a:pt x="44" y="0"/>
                      <a:pt x="43" y="0"/>
                    </a:cubicBezTo>
                    <a:cubicBezTo>
                      <a:pt x="1" y="18"/>
                      <a:pt x="1" y="18"/>
                      <a:pt x="1" y="18"/>
                    </a:cubicBezTo>
                    <a:cubicBezTo>
                      <a:pt x="0" y="18"/>
                      <a:pt x="0" y="19"/>
                      <a:pt x="0" y="20"/>
                    </a:cubicBezTo>
                    <a:cubicBezTo>
                      <a:pt x="1" y="20"/>
                      <a:pt x="1" y="21"/>
                      <a:pt x="2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0" name="Freeform 109"/>
              <p:cNvSpPr/>
              <p:nvPr/>
            </p:nvSpPr>
            <p:spPr bwMode="auto">
              <a:xfrm>
                <a:off x="1385" y="2322"/>
                <a:ext cx="47" cy="24"/>
              </a:xfrm>
              <a:custGeom>
                <a:gdLst>
                  <a:gd name="T0" fmla="*/ 1 w 42"/>
                  <a:gd name="T1" fmla="*/ 21 h 21"/>
                  <a:gd name="T2" fmla="*/ 41 w 42"/>
                  <a:gd name="T3" fmla="*/ 1 h 21"/>
                  <a:gd name="T4" fmla="*/ 42 w 42"/>
                  <a:gd name="T5" fmla="*/ 0 h 21"/>
                  <a:gd name="T6" fmla="*/ 41 w 42"/>
                  <a:gd name="T7" fmla="*/ 0 h 21"/>
                  <a:gd name="T8" fmla="*/ 1 w 42"/>
                  <a:gd name="T9" fmla="*/ 20 h 21"/>
                  <a:gd name="T10" fmla="*/ 0 w 42"/>
                  <a:gd name="T11" fmla="*/ 21 h 21"/>
                  <a:gd name="T12" fmla="*/ 1 w 42"/>
                  <a:gd name="T13" fmla="*/ 21 h 21"/>
                  <a:gd name="T14" fmla="*/ 1 w 42"/>
                  <a:gd name="T15" fmla="*/ 21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2" h="21">
                    <a:moveTo>
                      <a:pt x="1" y="21"/>
                    </a:moveTo>
                    <a:cubicBezTo>
                      <a:pt x="41" y="1"/>
                      <a:pt x="41" y="1"/>
                      <a:pt x="41" y="1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1" y="20"/>
                      <a:pt x="1" y="20"/>
                      <a:pt x="1" y="20"/>
                    </a:cubicBezTo>
                    <a:cubicBezTo>
                      <a:pt x="0" y="20"/>
                      <a:pt x="0" y="21"/>
                      <a:pt x="0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1"/>
                      <a:pt x="1" y="21"/>
                      <a:pt x="1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1" name="Freeform 110"/>
              <p:cNvSpPr/>
              <p:nvPr/>
            </p:nvSpPr>
            <p:spPr bwMode="auto">
              <a:xfrm>
                <a:off x="1372" y="2293"/>
                <a:ext cx="44" cy="28"/>
              </a:xfrm>
              <a:custGeom>
                <a:gdLst>
                  <a:gd name="T0" fmla="*/ 0 w 39"/>
                  <a:gd name="T1" fmla="*/ 24 h 25"/>
                  <a:gd name="T2" fmla="*/ 39 w 39"/>
                  <a:gd name="T3" fmla="*/ 1 h 25"/>
                  <a:gd name="T4" fmla="*/ 39 w 39"/>
                  <a:gd name="T5" fmla="*/ 0 h 25"/>
                  <a:gd name="T6" fmla="*/ 38 w 39"/>
                  <a:gd name="T7" fmla="*/ 0 h 25"/>
                  <a:gd name="T8" fmla="*/ 0 w 39"/>
                  <a:gd name="T9" fmla="*/ 24 h 25"/>
                  <a:gd name="T10" fmla="*/ 0 w 39"/>
                  <a:gd name="T11" fmla="*/ 24 h 25"/>
                  <a:gd name="T12" fmla="*/ 0 w 39"/>
                  <a:gd name="T13" fmla="*/ 25 h 25"/>
                  <a:gd name="T14" fmla="*/ 0 w 39"/>
                  <a:gd name="T15" fmla="*/ 2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25">
                    <a:moveTo>
                      <a:pt x="0" y="24"/>
                    </a:moveTo>
                    <a:cubicBezTo>
                      <a:pt x="39" y="1"/>
                      <a:pt x="39" y="1"/>
                      <a:pt x="39" y="1"/>
                    </a:cubicBezTo>
                    <a:cubicBezTo>
                      <a:pt x="39" y="1"/>
                      <a:pt x="39" y="0"/>
                      <a:pt x="39" y="0"/>
                    </a:cubicBezTo>
                    <a:cubicBezTo>
                      <a:pt x="39" y="0"/>
                      <a:pt x="39" y="0"/>
                      <a:pt x="38" y="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2" name="Freeform 111"/>
              <p:cNvSpPr/>
              <p:nvPr/>
            </p:nvSpPr>
            <p:spPr bwMode="auto">
              <a:xfrm>
                <a:off x="1355" y="2265"/>
                <a:ext cx="43" cy="31"/>
              </a:xfrm>
              <a:custGeom>
                <a:gdLst>
                  <a:gd name="T0" fmla="*/ 1 w 38"/>
                  <a:gd name="T1" fmla="*/ 28 h 28"/>
                  <a:gd name="T2" fmla="*/ 38 w 38"/>
                  <a:gd name="T3" fmla="*/ 1 h 28"/>
                  <a:gd name="T4" fmla="*/ 38 w 38"/>
                  <a:gd name="T5" fmla="*/ 1 h 28"/>
                  <a:gd name="T6" fmla="*/ 37 w 38"/>
                  <a:gd name="T7" fmla="*/ 1 h 28"/>
                  <a:gd name="T8" fmla="*/ 1 w 38"/>
                  <a:gd name="T9" fmla="*/ 27 h 28"/>
                  <a:gd name="T10" fmla="*/ 0 w 38"/>
                  <a:gd name="T11" fmla="*/ 28 h 28"/>
                  <a:gd name="T12" fmla="*/ 1 w 38"/>
                  <a:gd name="T13" fmla="*/ 28 h 28"/>
                  <a:gd name="T14" fmla="*/ 1 w 38"/>
                  <a:gd name="T15" fmla="*/ 28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8" h="28">
                    <a:moveTo>
                      <a:pt x="1" y="28"/>
                    </a:moveTo>
                    <a:cubicBezTo>
                      <a:pt x="38" y="1"/>
                      <a:pt x="38" y="1"/>
                      <a:pt x="38" y="1"/>
                    </a:cubicBezTo>
                    <a:cubicBezTo>
                      <a:pt x="38" y="1"/>
                      <a:pt x="38" y="1"/>
                      <a:pt x="38" y="1"/>
                    </a:cubicBezTo>
                    <a:cubicBezTo>
                      <a:pt x="38" y="1"/>
                      <a:pt x="37" y="0"/>
                      <a:pt x="37" y="1"/>
                    </a:cubicBezTo>
                    <a:cubicBezTo>
                      <a:pt x="1" y="27"/>
                      <a:pt x="1" y="27"/>
                      <a:pt x="1" y="27"/>
                    </a:cubicBezTo>
                    <a:cubicBezTo>
                      <a:pt x="0" y="27"/>
                      <a:pt x="0" y="28"/>
                      <a:pt x="0" y="28"/>
                    </a:cubicBezTo>
                    <a:cubicBezTo>
                      <a:pt x="1" y="28"/>
                      <a:pt x="1" y="28"/>
                      <a:pt x="1" y="28"/>
                    </a:cubicBezTo>
                    <a:cubicBezTo>
                      <a:pt x="1" y="28"/>
                      <a:pt x="1" y="28"/>
                      <a:pt x="1" y="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3" name="Freeform 112"/>
              <p:cNvSpPr/>
              <p:nvPr/>
            </p:nvSpPr>
            <p:spPr bwMode="auto">
              <a:xfrm>
                <a:off x="1337" y="2239"/>
                <a:ext cx="40" cy="35"/>
              </a:xfrm>
              <a:custGeom>
                <a:gdLst>
                  <a:gd name="T0" fmla="*/ 1 w 36"/>
                  <a:gd name="T1" fmla="*/ 31 h 31"/>
                  <a:gd name="T2" fmla="*/ 35 w 36"/>
                  <a:gd name="T3" fmla="*/ 1 h 31"/>
                  <a:gd name="T4" fmla="*/ 36 w 36"/>
                  <a:gd name="T5" fmla="*/ 1 h 31"/>
                  <a:gd name="T6" fmla="*/ 35 w 36"/>
                  <a:gd name="T7" fmla="*/ 1 h 31"/>
                  <a:gd name="T8" fmla="*/ 0 w 36"/>
                  <a:gd name="T9" fmla="*/ 30 h 31"/>
                  <a:gd name="T10" fmla="*/ 0 w 36"/>
                  <a:gd name="T11" fmla="*/ 31 h 31"/>
                  <a:gd name="T12" fmla="*/ 1 w 36"/>
                  <a:gd name="T13" fmla="*/ 31 h 31"/>
                  <a:gd name="T14" fmla="*/ 1 w 36"/>
                  <a:gd name="T15" fmla="*/ 31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" h="31">
                    <a:moveTo>
                      <a:pt x="1" y="31"/>
                    </a:moveTo>
                    <a:cubicBezTo>
                      <a:pt x="35" y="1"/>
                      <a:pt x="35" y="1"/>
                      <a:pt x="35" y="1"/>
                    </a:cubicBezTo>
                    <a:cubicBezTo>
                      <a:pt x="36" y="1"/>
                      <a:pt x="36" y="1"/>
                      <a:pt x="36" y="1"/>
                    </a:cubicBezTo>
                    <a:cubicBezTo>
                      <a:pt x="35" y="0"/>
                      <a:pt x="35" y="0"/>
                      <a:pt x="35" y="1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1"/>
                    </a:cubicBezTo>
                    <a:cubicBezTo>
                      <a:pt x="1" y="31"/>
                      <a:pt x="1" y="31"/>
                      <a:pt x="1" y="31"/>
                    </a:cubicBezTo>
                    <a:cubicBezTo>
                      <a:pt x="1" y="31"/>
                      <a:pt x="1" y="31"/>
                      <a:pt x="1" y="3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4" name="Freeform 113"/>
              <p:cNvSpPr/>
              <p:nvPr/>
            </p:nvSpPr>
            <p:spPr bwMode="auto">
              <a:xfrm>
                <a:off x="1296" y="2193"/>
                <a:ext cx="34" cy="39"/>
              </a:xfrm>
              <a:custGeom>
                <a:gdLst>
                  <a:gd name="T0" fmla="*/ 30 w 30"/>
                  <a:gd name="T1" fmla="*/ 0 h 35"/>
                  <a:gd name="T2" fmla="*/ 29 w 30"/>
                  <a:gd name="T3" fmla="*/ 0 h 35"/>
                  <a:gd name="T4" fmla="*/ 0 w 30"/>
                  <a:gd name="T5" fmla="*/ 34 h 35"/>
                  <a:gd name="T6" fmla="*/ 0 w 30"/>
                  <a:gd name="T7" fmla="*/ 35 h 35"/>
                  <a:gd name="T8" fmla="*/ 0 w 30"/>
                  <a:gd name="T9" fmla="*/ 35 h 35"/>
                  <a:gd name="T10" fmla="*/ 1 w 30"/>
                  <a:gd name="T11" fmla="*/ 35 h 35"/>
                  <a:gd name="T12" fmla="*/ 30 w 30"/>
                  <a:gd name="T13" fmla="*/ 1 h 35"/>
                  <a:gd name="T14" fmla="*/ 30 w 30"/>
                  <a:gd name="T15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35">
                    <a:moveTo>
                      <a:pt x="30" y="0"/>
                    </a:moveTo>
                    <a:cubicBezTo>
                      <a:pt x="30" y="0"/>
                      <a:pt x="29" y="0"/>
                      <a:pt x="29" y="0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1" y="35"/>
                      <a:pt x="1" y="35"/>
                    </a:cubicBezTo>
                    <a:cubicBezTo>
                      <a:pt x="30" y="1"/>
                      <a:pt x="30" y="1"/>
                      <a:pt x="30" y="1"/>
                    </a:cubicBezTo>
                    <a:cubicBezTo>
                      <a:pt x="30" y="0"/>
                      <a:pt x="30" y="0"/>
                      <a:pt x="3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5" name="Freeform 114"/>
              <p:cNvSpPr/>
              <p:nvPr/>
            </p:nvSpPr>
            <p:spPr bwMode="auto">
              <a:xfrm>
                <a:off x="1273" y="2173"/>
                <a:ext cx="31" cy="41"/>
              </a:xfrm>
              <a:custGeom>
                <a:gdLst>
                  <a:gd name="T0" fmla="*/ 28 w 28"/>
                  <a:gd name="T1" fmla="*/ 0 h 37"/>
                  <a:gd name="T2" fmla="*/ 27 w 28"/>
                  <a:gd name="T3" fmla="*/ 0 h 37"/>
                  <a:gd name="T4" fmla="*/ 1 w 28"/>
                  <a:gd name="T5" fmla="*/ 36 h 37"/>
                  <a:gd name="T6" fmla="*/ 1 w 28"/>
                  <a:gd name="T7" fmla="*/ 37 h 37"/>
                  <a:gd name="T8" fmla="*/ 1 w 28"/>
                  <a:gd name="T9" fmla="*/ 37 h 37"/>
                  <a:gd name="T10" fmla="*/ 1 w 28"/>
                  <a:gd name="T11" fmla="*/ 37 h 37"/>
                  <a:gd name="T12" fmla="*/ 28 w 28"/>
                  <a:gd name="T13" fmla="*/ 0 h 37"/>
                  <a:gd name="T14" fmla="*/ 28 w 28"/>
                  <a:gd name="T15" fmla="*/ 0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37">
                    <a:moveTo>
                      <a:pt x="28" y="0"/>
                    </a:moveTo>
                    <a:cubicBezTo>
                      <a:pt x="28" y="0"/>
                      <a:pt x="27" y="0"/>
                      <a:pt x="27" y="0"/>
                    </a:cubicBezTo>
                    <a:cubicBezTo>
                      <a:pt x="1" y="36"/>
                      <a:pt x="1" y="36"/>
                      <a:pt x="1" y="36"/>
                    </a:cubicBezTo>
                    <a:cubicBezTo>
                      <a:pt x="0" y="37"/>
                      <a:pt x="0" y="37"/>
                      <a:pt x="1" y="37"/>
                    </a:cubicBezTo>
                    <a:cubicBezTo>
                      <a:pt x="1" y="37"/>
                      <a:pt x="1" y="37"/>
                      <a:pt x="1" y="37"/>
                    </a:cubicBezTo>
                    <a:cubicBezTo>
                      <a:pt x="1" y="37"/>
                      <a:pt x="1" y="37"/>
                      <a:pt x="1" y="37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6" name="Freeform 115"/>
              <p:cNvSpPr/>
              <p:nvPr/>
            </p:nvSpPr>
            <p:spPr bwMode="auto">
              <a:xfrm>
                <a:off x="1248" y="2152"/>
                <a:ext cx="30" cy="48"/>
              </a:xfrm>
              <a:custGeom>
                <a:gdLst>
                  <a:gd name="T0" fmla="*/ 26 w 27"/>
                  <a:gd name="T1" fmla="*/ 1 h 42"/>
                  <a:gd name="T2" fmla="*/ 24 w 27"/>
                  <a:gd name="T3" fmla="*/ 1 h 42"/>
                  <a:gd name="T4" fmla="*/ 0 w 27"/>
                  <a:gd name="T5" fmla="*/ 40 h 42"/>
                  <a:gd name="T6" fmla="*/ 1 w 27"/>
                  <a:gd name="T7" fmla="*/ 42 h 42"/>
                  <a:gd name="T8" fmla="*/ 1 w 27"/>
                  <a:gd name="T9" fmla="*/ 42 h 42"/>
                  <a:gd name="T10" fmla="*/ 3 w 27"/>
                  <a:gd name="T11" fmla="*/ 41 h 42"/>
                  <a:gd name="T12" fmla="*/ 26 w 27"/>
                  <a:gd name="T13" fmla="*/ 3 h 42"/>
                  <a:gd name="T14" fmla="*/ 26 w 27"/>
                  <a:gd name="T15" fmla="*/ 1 h 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7" h="42">
                    <a:moveTo>
                      <a:pt x="26" y="1"/>
                    </a:moveTo>
                    <a:cubicBezTo>
                      <a:pt x="25" y="0"/>
                      <a:pt x="24" y="0"/>
                      <a:pt x="24" y="1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1"/>
                      <a:pt x="1" y="42"/>
                    </a:cubicBezTo>
                    <a:cubicBezTo>
                      <a:pt x="1" y="42"/>
                      <a:pt x="1" y="42"/>
                      <a:pt x="1" y="42"/>
                    </a:cubicBezTo>
                    <a:cubicBezTo>
                      <a:pt x="2" y="42"/>
                      <a:pt x="2" y="42"/>
                      <a:pt x="3" y="41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7" y="2"/>
                      <a:pt x="27" y="1"/>
                      <a:pt x="26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7" name="Freeform 116"/>
              <p:cNvSpPr/>
              <p:nvPr/>
            </p:nvSpPr>
            <p:spPr bwMode="auto">
              <a:xfrm>
                <a:off x="1223" y="2138"/>
                <a:ext cx="25" cy="46"/>
              </a:xfrm>
              <a:custGeom>
                <a:gdLst>
                  <a:gd name="T0" fmla="*/ 22 w 22"/>
                  <a:gd name="T1" fmla="*/ 0 h 41"/>
                  <a:gd name="T2" fmla="*/ 21 w 22"/>
                  <a:gd name="T3" fmla="*/ 0 h 41"/>
                  <a:gd name="T4" fmla="*/ 0 w 22"/>
                  <a:gd name="T5" fmla="*/ 40 h 41"/>
                  <a:gd name="T6" fmla="*/ 1 w 22"/>
                  <a:gd name="T7" fmla="*/ 41 h 41"/>
                  <a:gd name="T8" fmla="*/ 1 w 22"/>
                  <a:gd name="T9" fmla="*/ 41 h 41"/>
                  <a:gd name="T10" fmla="*/ 1 w 22"/>
                  <a:gd name="T11" fmla="*/ 41 h 41"/>
                  <a:gd name="T12" fmla="*/ 22 w 22"/>
                  <a:gd name="T13" fmla="*/ 1 h 41"/>
                  <a:gd name="T14" fmla="*/ 22 w 22"/>
                  <a:gd name="T15" fmla="*/ 0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41">
                    <a:moveTo>
                      <a:pt x="22" y="0"/>
                    </a:moveTo>
                    <a:cubicBezTo>
                      <a:pt x="21" y="0"/>
                      <a:pt x="21" y="0"/>
                      <a:pt x="21" y="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1"/>
                      <a:pt x="0" y="41"/>
                      <a:pt x="1" y="41"/>
                    </a:cubicBezTo>
                    <a:cubicBezTo>
                      <a:pt x="1" y="41"/>
                      <a:pt x="1" y="41"/>
                      <a:pt x="1" y="41"/>
                    </a:cubicBezTo>
                    <a:cubicBezTo>
                      <a:pt x="1" y="41"/>
                      <a:pt x="1" y="41"/>
                      <a:pt x="1" y="41"/>
                    </a:cubicBezTo>
                    <a:cubicBezTo>
                      <a:pt x="22" y="1"/>
                      <a:pt x="22" y="1"/>
                      <a:pt x="22" y="1"/>
                    </a:cubicBezTo>
                    <a:cubicBezTo>
                      <a:pt x="22" y="0"/>
                      <a:pt x="22" y="0"/>
                      <a:pt x="2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8" name="Freeform 117"/>
              <p:cNvSpPr/>
              <p:nvPr/>
            </p:nvSpPr>
            <p:spPr bwMode="auto">
              <a:xfrm>
                <a:off x="1197" y="2124"/>
                <a:ext cx="21" cy="47"/>
              </a:xfrm>
              <a:custGeom>
                <a:gdLst>
                  <a:gd name="T0" fmla="*/ 18 w 18"/>
                  <a:gd name="T1" fmla="*/ 0 h 42"/>
                  <a:gd name="T2" fmla="*/ 17 w 18"/>
                  <a:gd name="T3" fmla="*/ 0 h 42"/>
                  <a:gd name="T4" fmla="*/ 0 w 18"/>
                  <a:gd name="T5" fmla="*/ 42 h 42"/>
                  <a:gd name="T6" fmla="*/ 0 w 18"/>
                  <a:gd name="T7" fmla="*/ 42 h 42"/>
                  <a:gd name="T8" fmla="*/ 0 w 18"/>
                  <a:gd name="T9" fmla="*/ 42 h 42"/>
                  <a:gd name="T10" fmla="*/ 1 w 18"/>
                  <a:gd name="T11" fmla="*/ 42 h 42"/>
                  <a:gd name="T12" fmla="*/ 18 w 18"/>
                  <a:gd name="T13" fmla="*/ 0 h 42"/>
                  <a:gd name="T14" fmla="*/ 18 w 18"/>
                  <a:gd name="T15" fmla="*/ 0 h 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8" h="42">
                    <a:moveTo>
                      <a:pt x="18" y="0"/>
                    </a:moveTo>
                    <a:cubicBezTo>
                      <a:pt x="18" y="0"/>
                      <a:pt x="17" y="0"/>
                      <a:pt x="17" y="0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1" y="42"/>
                      <a:pt x="1" y="42"/>
                      <a:pt x="1" y="42"/>
                    </a:cubicBez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69" name="Freeform 118"/>
              <p:cNvSpPr/>
              <p:nvPr/>
            </p:nvSpPr>
            <p:spPr bwMode="auto">
              <a:xfrm>
                <a:off x="1170" y="2112"/>
                <a:ext cx="17" cy="49"/>
              </a:xfrm>
              <a:custGeom>
                <a:gdLst>
                  <a:gd name="T0" fmla="*/ 14 w 15"/>
                  <a:gd name="T1" fmla="*/ 0 h 44"/>
                  <a:gd name="T2" fmla="*/ 14 w 15"/>
                  <a:gd name="T3" fmla="*/ 1 h 44"/>
                  <a:gd name="T4" fmla="*/ 0 w 15"/>
                  <a:gd name="T5" fmla="*/ 44 h 44"/>
                  <a:gd name="T6" fmla="*/ 0 w 15"/>
                  <a:gd name="T7" fmla="*/ 44 h 44"/>
                  <a:gd name="T8" fmla="*/ 0 w 15"/>
                  <a:gd name="T9" fmla="*/ 44 h 44"/>
                  <a:gd name="T10" fmla="*/ 1 w 15"/>
                  <a:gd name="T11" fmla="*/ 44 h 44"/>
                  <a:gd name="T12" fmla="*/ 15 w 15"/>
                  <a:gd name="T13" fmla="*/ 1 h 44"/>
                  <a:gd name="T14" fmla="*/ 14 w 15"/>
                  <a:gd name="T15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5" h="44">
                    <a:moveTo>
                      <a:pt x="14" y="0"/>
                    </a:moveTo>
                    <a:cubicBezTo>
                      <a:pt x="14" y="0"/>
                      <a:pt x="14" y="1"/>
                      <a:pt x="14" y="1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4"/>
                      <a:pt x="1" y="44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5" y="1"/>
                      <a:pt x="14" y="1"/>
                      <a:pt x="1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0" name="Freeform 119"/>
              <p:cNvSpPr/>
              <p:nvPr/>
            </p:nvSpPr>
            <p:spPr bwMode="auto">
              <a:xfrm>
                <a:off x="1142" y="2103"/>
                <a:ext cx="12" cy="50"/>
              </a:xfrm>
              <a:custGeom>
                <a:gdLst>
                  <a:gd name="T0" fmla="*/ 10 w 11"/>
                  <a:gd name="T1" fmla="*/ 1 h 45"/>
                  <a:gd name="T2" fmla="*/ 0 w 11"/>
                  <a:gd name="T3" fmla="*/ 45 h 45"/>
                  <a:gd name="T4" fmla="*/ 0 w 11"/>
                  <a:gd name="T5" fmla="*/ 45 h 45"/>
                  <a:gd name="T6" fmla="*/ 0 w 11"/>
                  <a:gd name="T7" fmla="*/ 45 h 45"/>
                  <a:gd name="T8" fmla="*/ 1 w 11"/>
                  <a:gd name="T9" fmla="*/ 45 h 45"/>
                  <a:gd name="T10" fmla="*/ 11 w 11"/>
                  <a:gd name="T11" fmla="*/ 1 h 45"/>
                  <a:gd name="T12" fmla="*/ 11 w 11"/>
                  <a:gd name="T13" fmla="*/ 0 h 45"/>
                  <a:gd name="T14" fmla="*/ 10 w 11"/>
                  <a:gd name="T15" fmla="*/ 1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1" h="45">
                    <a:moveTo>
                      <a:pt x="10" y="1"/>
                    </a:move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1" y="45"/>
                      <a:pt x="1" y="45"/>
                    </a:cubicBezTo>
                    <a:cubicBezTo>
                      <a:pt x="11" y="1"/>
                      <a:pt x="11" y="1"/>
                      <a:pt x="11" y="1"/>
                    </a:cubicBezTo>
                    <a:cubicBezTo>
                      <a:pt x="11" y="1"/>
                      <a:pt x="11" y="1"/>
                      <a:pt x="11" y="0"/>
                    </a:cubicBezTo>
                    <a:cubicBezTo>
                      <a:pt x="11" y="0"/>
                      <a:pt x="10" y="1"/>
                      <a:pt x="10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1" name="Freeform 120"/>
              <p:cNvSpPr/>
              <p:nvPr/>
            </p:nvSpPr>
            <p:spPr bwMode="auto">
              <a:xfrm>
                <a:off x="1112" y="2096"/>
                <a:ext cx="11" cy="53"/>
              </a:xfrm>
              <a:custGeom>
                <a:gdLst>
                  <a:gd name="T0" fmla="*/ 9 w 10"/>
                  <a:gd name="T1" fmla="*/ 0 h 47"/>
                  <a:gd name="T2" fmla="*/ 7 w 10"/>
                  <a:gd name="T3" fmla="*/ 1 h 47"/>
                  <a:gd name="T4" fmla="*/ 0 w 10"/>
                  <a:gd name="T5" fmla="*/ 46 h 47"/>
                  <a:gd name="T6" fmla="*/ 2 w 10"/>
                  <a:gd name="T7" fmla="*/ 47 h 47"/>
                  <a:gd name="T8" fmla="*/ 2 w 10"/>
                  <a:gd name="T9" fmla="*/ 47 h 47"/>
                  <a:gd name="T10" fmla="*/ 3 w 10"/>
                  <a:gd name="T11" fmla="*/ 46 h 47"/>
                  <a:gd name="T12" fmla="*/ 10 w 10"/>
                  <a:gd name="T13" fmla="*/ 1 h 47"/>
                  <a:gd name="T14" fmla="*/ 9 w 10"/>
                  <a:gd name="T15" fmla="*/ 0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47">
                    <a:moveTo>
                      <a:pt x="9" y="0"/>
                    </a:moveTo>
                    <a:cubicBezTo>
                      <a:pt x="8" y="0"/>
                      <a:pt x="8" y="0"/>
                      <a:pt x="7" y="1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1" y="47"/>
                      <a:pt x="2" y="47"/>
                    </a:cubicBezTo>
                    <a:cubicBezTo>
                      <a:pt x="2" y="47"/>
                      <a:pt x="2" y="47"/>
                      <a:pt x="2" y="47"/>
                    </a:cubicBezTo>
                    <a:cubicBezTo>
                      <a:pt x="3" y="47"/>
                      <a:pt x="3" y="47"/>
                      <a:pt x="3" y="46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0"/>
                      <a:pt x="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2" name="Freeform 121"/>
              <p:cNvSpPr/>
              <p:nvPr/>
            </p:nvSpPr>
            <p:spPr bwMode="auto">
              <a:xfrm>
                <a:off x="1085" y="2093"/>
                <a:ext cx="4" cy="51"/>
              </a:xfrm>
              <a:custGeom>
                <a:gdLst>
                  <a:gd name="T0" fmla="*/ 3 w 4"/>
                  <a:gd name="T1" fmla="*/ 1 h 46"/>
                  <a:gd name="T2" fmla="*/ 0 w 4"/>
                  <a:gd name="T3" fmla="*/ 46 h 46"/>
                  <a:gd name="T4" fmla="*/ 0 w 4"/>
                  <a:gd name="T5" fmla="*/ 46 h 46"/>
                  <a:gd name="T6" fmla="*/ 0 w 4"/>
                  <a:gd name="T7" fmla="*/ 46 h 46"/>
                  <a:gd name="T8" fmla="*/ 1 w 4"/>
                  <a:gd name="T9" fmla="*/ 46 h 46"/>
                  <a:gd name="T10" fmla="*/ 4 w 4"/>
                  <a:gd name="T11" fmla="*/ 1 h 46"/>
                  <a:gd name="T12" fmla="*/ 4 w 4"/>
                  <a:gd name="T13" fmla="*/ 0 h 46"/>
                  <a:gd name="T14" fmla="*/ 3 w 4"/>
                  <a:gd name="T15" fmla="*/ 1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" h="46">
                    <a:moveTo>
                      <a:pt x="3" y="1"/>
                    </a:move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1" y="46"/>
                      <a:pt x="1" y="46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cubicBezTo>
                      <a:pt x="3" y="0"/>
                      <a:pt x="3" y="0"/>
                      <a:pt x="3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3" name="Freeform 122"/>
              <p:cNvSpPr/>
              <p:nvPr/>
            </p:nvSpPr>
            <p:spPr bwMode="auto">
              <a:xfrm>
                <a:off x="1423" y="2464"/>
                <a:ext cx="52" cy="7"/>
              </a:xfrm>
              <a:custGeom>
                <a:gdLst>
                  <a:gd name="T0" fmla="*/ 1 w 46"/>
                  <a:gd name="T1" fmla="*/ 6 h 6"/>
                  <a:gd name="T2" fmla="*/ 45 w 46"/>
                  <a:gd name="T3" fmla="*/ 1 h 6"/>
                  <a:gd name="T4" fmla="*/ 46 w 46"/>
                  <a:gd name="T5" fmla="*/ 0 h 6"/>
                  <a:gd name="T6" fmla="*/ 45 w 46"/>
                  <a:gd name="T7" fmla="*/ 0 h 6"/>
                  <a:gd name="T8" fmla="*/ 0 w 46"/>
                  <a:gd name="T9" fmla="*/ 5 h 6"/>
                  <a:gd name="T10" fmla="*/ 0 w 46"/>
                  <a:gd name="T11" fmla="*/ 6 h 6"/>
                  <a:gd name="T12" fmla="*/ 0 w 46"/>
                  <a:gd name="T13" fmla="*/ 6 h 6"/>
                  <a:gd name="T14" fmla="*/ 1 w 46"/>
                  <a:gd name="T15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6" h="6">
                    <a:moveTo>
                      <a:pt x="1" y="6"/>
                    </a:moveTo>
                    <a:cubicBezTo>
                      <a:pt x="45" y="1"/>
                      <a:pt x="45" y="1"/>
                      <a:pt x="45" y="1"/>
                    </a:cubicBezTo>
                    <a:cubicBezTo>
                      <a:pt x="46" y="1"/>
                      <a:pt x="46" y="0"/>
                      <a:pt x="46" y="0"/>
                    </a:cubicBezTo>
                    <a:cubicBezTo>
                      <a:pt x="46" y="0"/>
                      <a:pt x="46" y="0"/>
                      <a:pt x="45" y="0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4" name="Freeform 123"/>
              <p:cNvSpPr/>
              <p:nvPr/>
            </p:nvSpPr>
            <p:spPr bwMode="auto">
              <a:xfrm>
                <a:off x="1418" y="2430"/>
                <a:ext cx="53" cy="13"/>
              </a:xfrm>
              <a:custGeom>
                <a:gdLst>
                  <a:gd name="T0" fmla="*/ 1 w 47"/>
                  <a:gd name="T1" fmla="*/ 11 h 11"/>
                  <a:gd name="T2" fmla="*/ 2 w 47"/>
                  <a:gd name="T3" fmla="*/ 11 h 11"/>
                  <a:gd name="T4" fmla="*/ 46 w 47"/>
                  <a:gd name="T5" fmla="*/ 3 h 11"/>
                  <a:gd name="T6" fmla="*/ 47 w 47"/>
                  <a:gd name="T7" fmla="*/ 1 h 11"/>
                  <a:gd name="T8" fmla="*/ 45 w 47"/>
                  <a:gd name="T9" fmla="*/ 0 h 11"/>
                  <a:gd name="T10" fmla="*/ 1 w 47"/>
                  <a:gd name="T11" fmla="*/ 8 h 11"/>
                  <a:gd name="T12" fmla="*/ 0 w 47"/>
                  <a:gd name="T13" fmla="*/ 10 h 11"/>
                  <a:gd name="T14" fmla="*/ 1 w 47"/>
                  <a:gd name="T15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7" h="11">
                    <a:moveTo>
                      <a:pt x="1" y="11"/>
                    </a:moveTo>
                    <a:cubicBezTo>
                      <a:pt x="2" y="11"/>
                      <a:pt x="2" y="11"/>
                      <a:pt x="2" y="11"/>
                    </a:cubicBezTo>
                    <a:cubicBezTo>
                      <a:pt x="46" y="3"/>
                      <a:pt x="46" y="3"/>
                      <a:pt x="46" y="3"/>
                    </a:cubicBezTo>
                    <a:cubicBezTo>
                      <a:pt x="47" y="2"/>
                      <a:pt x="47" y="2"/>
                      <a:pt x="47" y="1"/>
                    </a:cubicBezTo>
                    <a:cubicBezTo>
                      <a:pt x="47" y="0"/>
                      <a:pt x="46" y="0"/>
                      <a:pt x="45" y="0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0" y="9"/>
                      <a:pt x="0" y="9"/>
                      <a:pt x="0" y="10"/>
                    </a:cubicBezTo>
                    <a:cubicBezTo>
                      <a:pt x="0" y="11"/>
                      <a:pt x="1" y="11"/>
                      <a:pt x="1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5" name="Freeform 124"/>
              <p:cNvSpPr/>
              <p:nvPr/>
            </p:nvSpPr>
            <p:spPr bwMode="auto">
              <a:xfrm>
                <a:off x="1412" y="2399"/>
                <a:ext cx="50" cy="14"/>
              </a:xfrm>
              <a:custGeom>
                <a:gdLst>
                  <a:gd name="T0" fmla="*/ 1 w 44"/>
                  <a:gd name="T1" fmla="*/ 13 h 13"/>
                  <a:gd name="T2" fmla="*/ 44 w 44"/>
                  <a:gd name="T3" fmla="*/ 1 h 13"/>
                  <a:gd name="T4" fmla="*/ 44 w 44"/>
                  <a:gd name="T5" fmla="*/ 0 h 13"/>
                  <a:gd name="T6" fmla="*/ 44 w 44"/>
                  <a:gd name="T7" fmla="*/ 0 h 13"/>
                  <a:gd name="T8" fmla="*/ 0 w 44"/>
                  <a:gd name="T9" fmla="*/ 12 h 13"/>
                  <a:gd name="T10" fmla="*/ 0 w 44"/>
                  <a:gd name="T11" fmla="*/ 13 h 13"/>
                  <a:gd name="T12" fmla="*/ 0 w 44"/>
                  <a:gd name="T13" fmla="*/ 13 h 13"/>
                  <a:gd name="T14" fmla="*/ 1 w 44"/>
                  <a:gd name="T1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3">
                    <a:moveTo>
                      <a:pt x="1" y="13"/>
                    </a:moveTo>
                    <a:cubicBezTo>
                      <a:pt x="44" y="1"/>
                      <a:pt x="44" y="1"/>
                      <a:pt x="44" y="1"/>
                    </a:cubicBezTo>
                    <a:cubicBezTo>
                      <a:pt x="44" y="1"/>
                      <a:pt x="44" y="1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1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6" name="Freeform 125"/>
              <p:cNvSpPr/>
              <p:nvPr/>
            </p:nvSpPr>
            <p:spPr bwMode="auto">
              <a:xfrm>
                <a:off x="1403" y="2367"/>
                <a:ext cx="49" cy="19"/>
              </a:xfrm>
              <a:custGeom>
                <a:gdLst>
                  <a:gd name="T0" fmla="*/ 1 w 43"/>
                  <a:gd name="T1" fmla="*/ 17 h 17"/>
                  <a:gd name="T2" fmla="*/ 43 w 43"/>
                  <a:gd name="T3" fmla="*/ 1 h 17"/>
                  <a:gd name="T4" fmla="*/ 43 w 43"/>
                  <a:gd name="T5" fmla="*/ 0 h 17"/>
                  <a:gd name="T6" fmla="*/ 43 w 43"/>
                  <a:gd name="T7" fmla="*/ 0 h 17"/>
                  <a:gd name="T8" fmla="*/ 0 w 43"/>
                  <a:gd name="T9" fmla="*/ 16 h 17"/>
                  <a:gd name="T10" fmla="*/ 0 w 43"/>
                  <a:gd name="T11" fmla="*/ 16 h 17"/>
                  <a:gd name="T12" fmla="*/ 0 w 43"/>
                  <a:gd name="T13" fmla="*/ 17 h 17"/>
                  <a:gd name="T14" fmla="*/ 1 w 43"/>
                  <a:gd name="T15" fmla="*/ 17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17">
                    <a:moveTo>
                      <a:pt x="1" y="17"/>
                    </a:moveTo>
                    <a:cubicBezTo>
                      <a:pt x="43" y="1"/>
                      <a:pt x="43" y="1"/>
                      <a:pt x="43" y="1"/>
                    </a:cubicBezTo>
                    <a:cubicBezTo>
                      <a:pt x="43" y="1"/>
                      <a:pt x="43" y="1"/>
                      <a:pt x="43" y="0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17"/>
                      <a:pt x="0" y="17"/>
                      <a:pt x="0" y="17"/>
                    </a:cubicBezTo>
                    <a:cubicBezTo>
                      <a:pt x="0" y="17"/>
                      <a:pt x="0" y="17"/>
                      <a:pt x="1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7" name="Freeform 126"/>
              <p:cNvSpPr/>
              <p:nvPr/>
            </p:nvSpPr>
            <p:spPr bwMode="auto">
              <a:xfrm>
                <a:off x="1391" y="2336"/>
                <a:ext cx="49" cy="25"/>
              </a:xfrm>
              <a:custGeom>
                <a:gdLst>
                  <a:gd name="T0" fmla="*/ 1 w 44"/>
                  <a:gd name="T1" fmla="*/ 22 h 22"/>
                  <a:gd name="T2" fmla="*/ 2 w 44"/>
                  <a:gd name="T3" fmla="*/ 22 h 22"/>
                  <a:gd name="T4" fmla="*/ 43 w 44"/>
                  <a:gd name="T5" fmla="*/ 3 h 22"/>
                  <a:gd name="T6" fmla="*/ 44 w 44"/>
                  <a:gd name="T7" fmla="*/ 1 h 22"/>
                  <a:gd name="T8" fmla="*/ 42 w 44"/>
                  <a:gd name="T9" fmla="*/ 0 h 22"/>
                  <a:gd name="T10" fmla="*/ 1 w 44"/>
                  <a:gd name="T11" fmla="*/ 19 h 22"/>
                  <a:gd name="T12" fmla="*/ 0 w 44"/>
                  <a:gd name="T13" fmla="*/ 21 h 22"/>
                  <a:gd name="T14" fmla="*/ 1 w 44"/>
                  <a:gd name="T15" fmla="*/ 2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22">
                    <a:moveTo>
                      <a:pt x="1" y="22"/>
                    </a:moveTo>
                    <a:cubicBezTo>
                      <a:pt x="2" y="22"/>
                      <a:pt x="2" y="22"/>
                      <a:pt x="2" y="22"/>
                    </a:cubicBezTo>
                    <a:cubicBezTo>
                      <a:pt x="43" y="3"/>
                      <a:pt x="43" y="3"/>
                      <a:pt x="43" y="3"/>
                    </a:cubicBezTo>
                    <a:cubicBezTo>
                      <a:pt x="44" y="2"/>
                      <a:pt x="44" y="2"/>
                      <a:pt x="44" y="1"/>
                    </a:cubicBezTo>
                    <a:cubicBezTo>
                      <a:pt x="44" y="0"/>
                      <a:pt x="43" y="0"/>
                      <a:pt x="42" y="0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0" y="19"/>
                      <a:pt x="0" y="20"/>
                      <a:pt x="0" y="21"/>
                    </a:cubicBezTo>
                    <a:cubicBezTo>
                      <a:pt x="0" y="21"/>
                      <a:pt x="1" y="22"/>
                      <a:pt x="1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8" name="Freeform 127"/>
              <p:cNvSpPr/>
              <p:nvPr/>
            </p:nvSpPr>
            <p:spPr bwMode="auto">
              <a:xfrm>
                <a:off x="1378" y="2308"/>
                <a:ext cx="47" cy="26"/>
              </a:xfrm>
              <a:custGeom>
                <a:gdLst>
                  <a:gd name="T0" fmla="*/ 1 w 41"/>
                  <a:gd name="T1" fmla="*/ 23 h 23"/>
                  <a:gd name="T2" fmla="*/ 40 w 41"/>
                  <a:gd name="T3" fmla="*/ 1 h 23"/>
                  <a:gd name="T4" fmla="*/ 41 w 41"/>
                  <a:gd name="T5" fmla="*/ 0 h 23"/>
                  <a:gd name="T6" fmla="*/ 40 w 41"/>
                  <a:gd name="T7" fmla="*/ 0 h 23"/>
                  <a:gd name="T8" fmla="*/ 0 w 41"/>
                  <a:gd name="T9" fmla="*/ 22 h 23"/>
                  <a:gd name="T10" fmla="*/ 0 w 41"/>
                  <a:gd name="T11" fmla="*/ 22 h 23"/>
                  <a:gd name="T12" fmla="*/ 1 w 41"/>
                  <a:gd name="T13" fmla="*/ 23 h 23"/>
                  <a:gd name="T14" fmla="*/ 1 w 41"/>
                  <a:gd name="T15" fmla="*/ 23 h 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1" h="23">
                    <a:moveTo>
                      <a:pt x="1" y="23"/>
                    </a:moveTo>
                    <a:cubicBezTo>
                      <a:pt x="40" y="1"/>
                      <a:pt x="40" y="1"/>
                      <a:pt x="40" y="1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0" y="23"/>
                      <a:pt x="1" y="23"/>
                      <a:pt x="1" y="23"/>
                    </a:cubicBezTo>
                    <a:cubicBezTo>
                      <a:pt x="1" y="23"/>
                      <a:pt x="1" y="23"/>
                      <a:pt x="1" y="2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79" name="Freeform 128"/>
              <p:cNvSpPr/>
              <p:nvPr/>
            </p:nvSpPr>
            <p:spPr bwMode="auto">
              <a:xfrm>
                <a:off x="1364" y="2280"/>
                <a:ext cx="43" cy="29"/>
              </a:xfrm>
              <a:custGeom>
                <a:gdLst>
                  <a:gd name="T0" fmla="*/ 1 w 38"/>
                  <a:gd name="T1" fmla="*/ 26 h 26"/>
                  <a:gd name="T2" fmla="*/ 38 w 38"/>
                  <a:gd name="T3" fmla="*/ 1 h 26"/>
                  <a:gd name="T4" fmla="*/ 38 w 38"/>
                  <a:gd name="T5" fmla="*/ 0 h 26"/>
                  <a:gd name="T6" fmla="*/ 38 w 38"/>
                  <a:gd name="T7" fmla="*/ 0 h 26"/>
                  <a:gd name="T8" fmla="*/ 0 w 38"/>
                  <a:gd name="T9" fmla="*/ 25 h 26"/>
                  <a:gd name="T10" fmla="*/ 0 w 38"/>
                  <a:gd name="T11" fmla="*/ 25 h 26"/>
                  <a:gd name="T12" fmla="*/ 0 w 38"/>
                  <a:gd name="T13" fmla="*/ 26 h 26"/>
                  <a:gd name="T14" fmla="*/ 1 w 38"/>
                  <a:gd name="T1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8" h="26">
                    <a:moveTo>
                      <a:pt x="1" y="26"/>
                    </a:moveTo>
                    <a:cubicBezTo>
                      <a:pt x="38" y="1"/>
                      <a:pt x="38" y="1"/>
                      <a:pt x="38" y="1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1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0" name="Freeform 129"/>
              <p:cNvSpPr/>
              <p:nvPr/>
            </p:nvSpPr>
            <p:spPr bwMode="auto">
              <a:xfrm>
                <a:off x="1346" y="2252"/>
                <a:ext cx="41" cy="33"/>
              </a:xfrm>
              <a:custGeom>
                <a:gdLst>
                  <a:gd name="T0" fmla="*/ 1 w 37"/>
                  <a:gd name="T1" fmla="*/ 29 h 29"/>
                  <a:gd name="T2" fmla="*/ 37 w 37"/>
                  <a:gd name="T3" fmla="*/ 1 h 29"/>
                  <a:gd name="T4" fmla="*/ 37 w 37"/>
                  <a:gd name="T5" fmla="*/ 0 h 29"/>
                  <a:gd name="T6" fmla="*/ 36 w 37"/>
                  <a:gd name="T7" fmla="*/ 0 h 29"/>
                  <a:gd name="T8" fmla="*/ 1 w 37"/>
                  <a:gd name="T9" fmla="*/ 28 h 29"/>
                  <a:gd name="T10" fmla="*/ 1 w 37"/>
                  <a:gd name="T11" fmla="*/ 29 h 29"/>
                  <a:gd name="T12" fmla="*/ 1 w 37"/>
                  <a:gd name="T13" fmla="*/ 29 h 29"/>
                  <a:gd name="T14" fmla="*/ 1 w 37"/>
                  <a:gd name="T15" fmla="*/ 2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7" h="28">
                    <a:moveTo>
                      <a:pt x="1" y="29"/>
                    </a:moveTo>
                    <a:cubicBezTo>
                      <a:pt x="37" y="1"/>
                      <a:pt x="37" y="1"/>
                      <a:pt x="37" y="1"/>
                    </a:cubicBezTo>
                    <a:cubicBezTo>
                      <a:pt x="37" y="1"/>
                      <a:pt x="37" y="0"/>
                      <a:pt x="37" y="0"/>
                    </a:cubicBezTo>
                    <a:cubicBezTo>
                      <a:pt x="37" y="0"/>
                      <a:pt x="36" y="0"/>
                      <a:pt x="36" y="0"/>
                    </a:cubicBezTo>
                    <a:cubicBezTo>
                      <a:pt x="1" y="28"/>
                      <a:pt x="1" y="28"/>
                      <a:pt x="1" y="28"/>
                    </a:cubicBezTo>
                    <a:cubicBezTo>
                      <a:pt x="0" y="28"/>
                      <a:pt x="0" y="28"/>
                      <a:pt x="1" y="29"/>
                    </a:cubicBezTo>
                    <a:cubicBezTo>
                      <a:pt x="1" y="29"/>
                      <a:pt x="1" y="29"/>
                      <a:pt x="1" y="29"/>
                    </a:cubicBezTo>
                    <a:cubicBezTo>
                      <a:pt x="1" y="29"/>
                      <a:pt x="1" y="29"/>
                      <a:pt x="1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1" name="Freeform 130"/>
              <p:cNvSpPr/>
              <p:nvPr/>
            </p:nvSpPr>
            <p:spPr bwMode="auto">
              <a:xfrm>
                <a:off x="1327" y="2225"/>
                <a:ext cx="40" cy="39"/>
              </a:xfrm>
              <a:custGeom>
                <a:gdLst>
                  <a:gd name="T0" fmla="*/ 35 w 36"/>
                  <a:gd name="T1" fmla="*/ 1 h 34"/>
                  <a:gd name="T2" fmla="*/ 33 w 36"/>
                  <a:gd name="T3" fmla="*/ 1 h 34"/>
                  <a:gd name="T4" fmla="*/ 0 w 36"/>
                  <a:gd name="T5" fmla="*/ 31 h 34"/>
                  <a:gd name="T6" fmla="*/ 0 w 36"/>
                  <a:gd name="T7" fmla="*/ 34 h 34"/>
                  <a:gd name="T8" fmla="*/ 1 w 36"/>
                  <a:gd name="T9" fmla="*/ 34 h 34"/>
                  <a:gd name="T10" fmla="*/ 2 w 36"/>
                  <a:gd name="T11" fmla="*/ 34 h 34"/>
                  <a:gd name="T12" fmla="*/ 35 w 36"/>
                  <a:gd name="T13" fmla="*/ 3 h 34"/>
                  <a:gd name="T14" fmla="*/ 35 w 36"/>
                  <a:gd name="T15" fmla="*/ 1 h 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" h="34">
                    <a:moveTo>
                      <a:pt x="35" y="1"/>
                    </a:moveTo>
                    <a:cubicBezTo>
                      <a:pt x="35" y="0"/>
                      <a:pt x="34" y="0"/>
                      <a:pt x="33" y="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2"/>
                      <a:pt x="0" y="33"/>
                      <a:pt x="0" y="34"/>
                    </a:cubicBezTo>
                    <a:cubicBezTo>
                      <a:pt x="0" y="34"/>
                      <a:pt x="1" y="34"/>
                      <a:pt x="1" y="34"/>
                    </a:cubicBezTo>
                    <a:cubicBezTo>
                      <a:pt x="2" y="34"/>
                      <a:pt x="2" y="34"/>
                      <a:pt x="2" y="34"/>
                    </a:cubicBezTo>
                    <a:cubicBezTo>
                      <a:pt x="35" y="3"/>
                      <a:pt x="35" y="3"/>
                      <a:pt x="35" y="3"/>
                    </a:cubicBezTo>
                    <a:cubicBezTo>
                      <a:pt x="36" y="2"/>
                      <a:pt x="36" y="2"/>
                      <a:pt x="35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2" name="Freeform 131"/>
              <p:cNvSpPr/>
              <p:nvPr/>
            </p:nvSpPr>
            <p:spPr bwMode="auto">
              <a:xfrm>
                <a:off x="1305" y="2202"/>
                <a:ext cx="39" cy="41"/>
              </a:xfrm>
              <a:custGeom>
                <a:gdLst>
                  <a:gd name="T0" fmla="*/ 31 w 34"/>
                  <a:gd name="T1" fmla="*/ 1 h 37"/>
                  <a:gd name="T2" fmla="*/ 1 w 34"/>
                  <a:gd name="T3" fmla="*/ 34 h 37"/>
                  <a:gd name="T4" fmla="*/ 1 w 34"/>
                  <a:gd name="T5" fmla="*/ 36 h 37"/>
                  <a:gd name="T6" fmla="*/ 2 w 34"/>
                  <a:gd name="T7" fmla="*/ 37 h 37"/>
                  <a:gd name="T8" fmla="*/ 3 w 34"/>
                  <a:gd name="T9" fmla="*/ 36 h 37"/>
                  <a:gd name="T10" fmla="*/ 34 w 34"/>
                  <a:gd name="T11" fmla="*/ 3 h 37"/>
                  <a:gd name="T12" fmla="*/ 34 w 34"/>
                  <a:gd name="T13" fmla="*/ 1 h 37"/>
                  <a:gd name="T14" fmla="*/ 31 w 34"/>
                  <a:gd name="T15" fmla="*/ 1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4" h="37">
                    <a:moveTo>
                      <a:pt x="31" y="1"/>
                    </a:moveTo>
                    <a:cubicBezTo>
                      <a:pt x="1" y="34"/>
                      <a:pt x="1" y="34"/>
                      <a:pt x="1" y="34"/>
                    </a:cubicBezTo>
                    <a:cubicBezTo>
                      <a:pt x="0" y="35"/>
                      <a:pt x="0" y="36"/>
                      <a:pt x="1" y="36"/>
                    </a:cubicBezTo>
                    <a:cubicBezTo>
                      <a:pt x="1" y="37"/>
                      <a:pt x="2" y="37"/>
                      <a:pt x="2" y="37"/>
                    </a:cubicBezTo>
                    <a:cubicBezTo>
                      <a:pt x="2" y="37"/>
                      <a:pt x="3" y="37"/>
                      <a:pt x="3" y="36"/>
                    </a:cubicBezTo>
                    <a:cubicBezTo>
                      <a:pt x="34" y="3"/>
                      <a:pt x="34" y="3"/>
                      <a:pt x="34" y="3"/>
                    </a:cubicBezTo>
                    <a:cubicBezTo>
                      <a:pt x="34" y="3"/>
                      <a:pt x="34" y="2"/>
                      <a:pt x="34" y="1"/>
                    </a:cubicBezTo>
                    <a:cubicBezTo>
                      <a:pt x="33" y="0"/>
                      <a:pt x="32" y="0"/>
                      <a:pt x="3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3" name="Freeform 132"/>
              <p:cNvSpPr/>
              <p:nvPr/>
            </p:nvSpPr>
            <p:spPr bwMode="auto">
              <a:xfrm>
                <a:off x="1285" y="2182"/>
                <a:ext cx="33" cy="41"/>
              </a:xfrm>
              <a:custGeom>
                <a:gdLst>
                  <a:gd name="T0" fmla="*/ 29 w 29"/>
                  <a:gd name="T1" fmla="*/ 1 h 37"/>
                  <a:gd name="T2" fmla="*/ 28 w 29"/>
                  <a:gd name="T3" fmla="*/ 1 h 37"/>
                  <a:gd name="T4" fmla="*/ 0 w 29"/>
                  <a:gd name="T5" fmla="*/ 36 h 37"/>
                  <a:gd name="T6" fmla="*/ 0 w 29"/>
                  <a:gd name="T7" fmla="*/ 37 h 37"/>
                  <a:gd name="T8" fmla="*/ 0 w 29"/>
                  <a:gd name="T9" fmla="*/ 37 h 37"/>
                  <a:gd name="T10" fmla="*/ 1 w 29"/>
                  <a:gd name="T11" fmla="*/ 37 h 37"/>
                  <a:gd name="T12" fmla="*/ 29 w 29"/>
                  <a:gd name="T13" fmla="*/ 1 h 37"/>
                  <a:gd name="T14" fmla="*/ 29 w 29"/>
                  <a:gd name="T15" fmla="*/ 1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37">
                    <a:moveTo>
                      <a:pt x="29" y="1"/>
                    </a:moveTo>
                    <a:cubicBezTo>
                      <a:pt x="28" y="0"/>
                      <a:pt x="28" y="0"/>
                      <a:pt x="28" y="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1" y="37"/>
                      <a:pt x="1" y="37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4" name="Freeform 133"/>
              <p:cNvSpPr/>
              <p:nvPr/>
            </p:nvSpPr>
            <p:spPr bwMode="auto">
              <a:xfrm>
                <a:off x="1261" y="2162"/>
                <a:ext cx="30" cy="44"/>
              </a:xfrm>
              <a:custGeom>
                <a:gdLst>
                  <a:gd name="T0" fmla="*/ 26 w 26"/>
                  <a:gd name="T1" fmla="*/ 0 h 39"/>
                  <a:gd name="T2" fmla="*/ 25 w 26"/>
                  <a:gd name="T3" fmla="*/ 0 h 39"/>
                  <a:gd name="T4" fmla="*/ 0 w 26"/>
                  <a:gd name="T5" fmla="*/ 38 h 39"/>
                  <a:gd name="T6" fmla="*/ 0 w 26"/>
                  <a:gd name="T7" fmla="*/ 39 h 39"/>
                  <a:gd name="T8" fmla="*/ 0 w 26"/>
                  <a:gd name="T9" fmla="*/ 39 h 39"/>
                  <a:gd name="T10" fmla="*/ 1 w 26"/>
                  <a:gd name="T11" fmla="*/ 39 h 39"/>
                  <a:gd name="T12" fmla="*/ 26 w 26"/>
                  <a:gd name="T13" fmla="*/ 1 h 39"/>
                  <a:gd name="T14" fmla="*/ 26 w 26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39">
                    <a:moveTo>
                      <a:pt x="26" y="0"/>
                    </a:moveTo>
                    <a:cubicBezTo>
                      <a:pt x="25" y="0"/>
                      <a:pt x="25" y="0"/>
                      <a:pt x="25" y="0"/>
                    </a:cubicBez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1" y="39"/>
                      <a:pt x="1" y="39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6" y="1"/>
                      <a:pt x="26" y="0"/>
                      <a:pt x="2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5" name="Freeform 134"/>
              <p:cNvSpPr/>
              <p:nvPr/>
            </p:nvSpPr>
            <p:spPr bwMode="auto">
              <a:xfrm>
                <a:off x="1237" y="2146"/>
                <a:ext cx="26" cy="45"/>
              </a:xfrm>
              <a:custGeom>
                <a:gdLst>
                  <a:gd name="T0" fmla="*/ 23 w 23"/>
                  <a:gd name="T1" fmla="*/ 0 h 40"/>
                  <a:gd name="T2" fmla="*/ 22 w 23"/>
                  <a:gd name="T3" fmla="*/ 0 h 40"/>
                  <a:gd name="T4" fmla="*/ 0 w 23"/>
                  <a:gd name="T5" fmla="*/ 40 h 40"/>
                  <a:gd name="T6" fmla="*/ 0 w 23"/>
                  <a:gd name="T7" fmla="*/ 40 h 40"/>
                  <a:gd name="T8" fmla="*/ 0 w 23"/>
                  <a:gd name="T9" fmla="*/ 40 h 40"/>
                  <a:gd name="T10" fmla="*/ 1 w 23"/>
                  <a:gd name="T11" fmla="*/ 40 h 40"/>
                  <a:gd name="T12" fmla="*/ 23 w 23"/>
                  <a:gd name="T13" fmla="*/ 1 h 40"/>
                  <a:gd name="T14" fmla="*/ 23 w 23"/>
                  <a:gd name="T15" fmla="*/ 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" h="40">
                    <a:moveTo>
                      <a:pt x="23" y="0"/>
                    </a:moveTo>
                    <a:cubicBezTo>
                      <a:pt x="22" y="0"/>
                      <a:pt x="22" y="0"/>
                      <a:pt x="22" y="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1" y="40"/>
                      <a:pt x="1" y="40"/>
                    </a:cubicBezTo>
                    <a:cubicBezTo>
                      <a:pt x="23" y="1"/>
                      <a:pt x="23" y="1"/>
                      <a:pt x="23" y="1"/>
                    </a:cubicBezTo>
                    <a:cubicBezTo>
                      <a:pt x="23" y="0"/>
                      <a:pt x="23" y="0"/>
                      <a:pt x="2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6" name="Freeform 135"/>
              <p:cNvSpPr/>
              <p:nvPr/>
            </p:nvSpPr>
            <p:spPr bwMode="auto">
              <a:xfrm>
                <a:off x="1210" y="2129"/>
                <a:ext cx="24" cy="50"/>
              </a:xfrm>
              <a:custGeom>
                <a:gdLst>
                  <a:gd name="T0" fmla="*/ 21 w 22"/>
                  <a:gd name="T1" fmla="*/ 1 h 45"/>
                  <a:gd name="T2" fmla="*/ 19 w 22"/>
                  <a:gd name="T3" fmla="*/ 1 h 45"/>
                  <a:gd name="T4" fmla="*/ 0 w 22"/>
                  <a:gd name="T5" fmla="*/ 42 h 45"/>
                  <a:gd name="T6" fmla="*/ 1 w 22"/>
                  <a:gd name="T7" fmla="*/ 44 h 45"/>
                  <a:gd name="T8" fmla="*/ 1 w 22"/>
                  <a:gd name="T9" fmla="*/ 45 h 45"/>
                  <a:gd name="T10" fmla="*/ 3 w 22"/>
                  <a:gd name="T11" fmla="*/ 44 h 45"/>
                  <a:gd name="T12" fmla="*/ 21 w 22"/>
                  <a:gd name="T13" fmla="*/ 3 h 45"/>
                  <a:gd name="T14" fmla="*/ 21 w 22"/>
                  <a:gd name="T15" fmla="*/ 1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45">
                    <a:moveTo>
                      <a:pt x="21" y="1"/>
                    </a:moveTo>
                    <a:cubicBezTo>
                      <a:pt x="20" y="0"/>
                      <a:pt x="19" y="1"/>
                      <a:pt x="19" y="1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3"/>
                      <a:pt x="0" y="44"/>
                      <a:pt x="1" y="44"/>
                    </a:cubicBezTo>
                    <a:cubicBezTo>
                      <a:pt x="1" y="44"/>
                      <a:pt x="1" y="45"/>
                      <a:pt x="1" y="45"/>
                    </a:cubicBezTo>
                    <a:cubicBezTo>
                      <a:pt x="2" y="45"/>
                      <a:pt x="2" y="44"/>
                      <a:pt x="3" y="44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22" y="2"/>
                      <a:pt x="22" y="1"/>
                      <a:pt x="2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7" name="Freeform 136"/>
              <p:cNvSpPr/>
              <p:nvPr/>
            </p:nvSpPr>
            <p:spPr bwMode="auto">
              <a:xfrm>
                <a:off x="1184" y="2117"/>
                <a:ext cx="18" cy="50"/>
              </a:xfrm>
              <a:custGeom>
                <a:gdLst>
                  <a:gd name="T0" fmla="*/ 16 w 16"/>
                  <a:gd name="T1" fmla="*/ 0 h 44"/>
                  <a:gd name="T2" fmla="*/ 15 w 16"/>
                  <a:gd name="T3" fmla="*/ 1 h 44"/>
                  <a:gd name="T4" fmla="*/ 0 w 16"/>
                  <a:gd name="T5" fmla="*/ 43 h 44"/>
                  <a:gd name="T6" fmla="*/ 0 w 16"/>
                  <a:gd name="T7" fmla="*/ 44 h 44"/>
                  <a:gd name="T8" fmla="*/ 0 w 16"/>
                  <a:gd name="T9" fmla="*/ 44 h 44"/>
                  <a:gd name="T10" fmla="*/ 1 w 16"/>
                  <a:gd name="T11" fmla="*/ 43 h 44"/>
                  <a:gd name="T12" fmla="*/ 16 w 16"/>
                  <a:gd name="T13" fmla="*/ 1 h 44"/>
                  <a:gd name="T14" fmla="*/ 16 w 16"/>
                  <a:gd name="T15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44">
                    <a:moveTo>
                      <a:pt x="16" y="0"/>
                    </a:moveTo>
                    <a:cubicBezTo>
                      <a:pt x="16" y="0"/>
                      <a:pt x="16" y="0"/>
                      <a:pt x="15" y="1"/>
                    </a:cubicBezTo>
                    <a:cubicBezTo>
                      <a:pt x="0" y="43"/>
                      <a:pt x="0" y="43"/>
                      <a:pt x="0" y="43"/>
                    </a:cubicBezTo>
                    <a:cubicBezTo>
                      <a:pt x="0" y="43"/>
                      <a:pt x="0" y="43"/>
                      <a:pt x="0" y="44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1" y="44"/>
                      <a:pt x="1" y="43"/>
                      <a:pt x="1" y="43"/>
                    </a:cubicBezTo>
                    <a:cubicBezTo>
                      <a:pt x="16" y="1"/>
                      <a:pt x="16" y="1"/>
                      <a:pt x="16" y="1"/>
                    </a:cubicBezTo>
                    <a:cubicBezTo>
                      <a:pt x="16" y="1"/>
                      <a:pt x="16" y="0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8" name="Freeform 137"/>
              <p:cNvSpPr/>
              <p:nvPr/>
            </p:nvSpPr>
            <p:spPr bwMode="auto">
              <a:xfrm>
                <a:off x="1156" y="2107"/>
                <a:ext cx="15" cy="51"/>
              </a:xfrm>
              <a:custGeom>
                <a:gdLst>
                  <a:gd name="T0" fmla="*/ 13 w 14"/>
                  <a:gd name="T1" fmla="*/ 0 h 45"/>
                  <a:gd name="T2" fmla="*/ 12 w 14"/>
                  <a:gd name="T3" fmla="*/ 1 h 45"/>
                  <a:gd name="T4" fmla="*/ 0 w 14"/>
                  <a:gd name="T5" fmla="*/ 44 h 45"/>
                  <a:gd name="T6" fmla="*/ 1 w 14"/>
                  <a:gd name="T7" fmla="*/ 45 h 45"/>
                  <a:gd name="T8" fmla="*/ 1 w 14"/>
                  <a:gd name="T9" fmla="*/ 45 h 45"/>
                  <a:gd name="T10" fmla="*/ 1 w 14"/>
                  <a:gd name="T11" fmla="*/ 44 h 45"/>
                  <a:gd name="T12" fmla="*/ 13 w 14"/>
                  <a:gd name="T13" fmla="*/ 1 h 45"/>
                  <a:gd name="T14" fmla="*/ 13 w 14"/>
                  <a:gd name="T15" fmla="*/ 0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4" h="45">
                    <a:moveTo>
                      <a:pt x="13" y="0"/>
                    </a:moveTo>
                    <a:cubicBezTo>
                      <a:pt x="13" y="0"/>
                      <a:pt x="13" y="0"/>
                      <a:pt x="12" y="1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44"/>
                      <a:pt x="0" y="45"/>
                      <a:pt x="1" y="45"/>
                    </a:cubicBezTo>
                    <a:cubicBezTo>
                      <a:pt x="1" y="45"/>
                      <a:pt x="1" y="45"/>
                      <a:pt x="1" y="45"/>
                    </a:cubicBezTo>
                    <a:cubicBezTo>
                      <a:pt x="1" y="45"/>
                      <a:pt x="1" y="44"/>
                      <a:pt x="1" y="44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4" y="1"/>
                      <a:pt x="13" y="0"/>
                      <a:pt x="1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89" name="Freeform 138"/>
              <p:cNvSpPr/>
              <p:nvPr/>
            </p:nvSpPr>
            <p:spPr bwMode="auto">
              <a:xfrm>
                <a:off x="1126" y="2098"/>
                <a:ext cx="14" cy="54"/>
              </a:xfrm>
              <a:custGeom>
                <a:gdLst>
                  <a:gd name="T0" fmla="*/ 11 w 12"/>
                  <a:gd name="T1" fmla="*/ 0 h 48"/>
                  <a:gd name="T2" fmla="*/ 9 w 12"/>
                  <a:gd name="T3" fmla="*/ 2 h 48"/>
                  <a:gd name="T4" fmla="*/ 0 w 12"/>
                  <a:gd name="T5" fmla="*/ 46 h 48"/>
                  <a:gd name="T6" fmla="*/ 1 w 12"/>
                  <a:gd name="T7" fmla="*/ 48 h 48"/>
                  <a:gd name="T8" fmla="*/ 2 w 12"/>
                  <a:gd name="T9" fmla="*/ 48 h 48"/>
                  <a:gd name="T10" fmla="*/ 3 w 12"/>
                  <a:gd name="T11" fmla="*/ 46 h 48"/>
                  <a:gd name="T12" fmla="*/ 12 w 12"/>
                  <a:gd name="T13" fmla="*/ 2 h 48"/>
                  <a:gd name="T14" fmla="*/ 11 w 12"/>
                  <a:gd name="T15" fmla="*/ 0 h 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" h="48">
                    <a:moveTo>
                      <a:pt x="11" y="0"/>
                    </a:moveTo>
                    <a:cubicBezTo>
                      <a:pt x="10" y="0"/>
                      <a:pt x="9" y="1"/>
                      <a:pt x="9" y="2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7"/>
                      <a:pt x="0" y="47"/>
                      <a:pt x="1" y="48"/>
                    </a:cubicBezTo>
                    <a:cubicBezTo>
                      <a:pt x="1" y="48"/>
                      <a:pt x="1" y="48"/>
                      <a:pt x="2" y="48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1"/>
                      <a:pt x="11" y="0"/>
                      <a:pt x="1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90" name="Freeform 139"/>
              <p:cNvSpPr/>
              <p:nvPr/>
            </p:nvSpPr>
            <p:spPr bwMode="auto">
              <a:xfrm>
                <a:off x="1098" y="2095"/>
                <a:ext cx="8" cy="52"/>
              </a:xfrm>
              <a:custGeom>
                <a:gdLst>
                  <a:gd name="T0" fmla="*/ 6 w 7"/>
                  <a:gd name="T1" fmla="*/ 0 h 46"/>
                  <a:gd name="T2" fmla="*/ 0 w 7"/>
                  <a:gd name="T3" fmla="*/ 45 h 46"/>
                  <a:gd name="T4" fmla="*/ 1 w 7"/>
                  <a:gd name="T5" fmla="*/ 46 h 46"/>
                  <a:gd name="T6" fmla="*/ 1 w 7"/>
                  <a:gd name="T7" fmla="*/ 46 h 46"/>
                  <a:gd name="T8" fmla="*/ 1 w 7"/>
                  <a:gd name="T9" fmla="*/ 45 h 46"/>
                  <a:gd name="T10" fmla="*/ 7 w 7"/>
                  <a:gd name="T11" fmla="*/ 0 h 46"/>
                  <a:gd name="T12" fmla="*/ 6 w 7"/>
                  <a:gd name="T13" fmla="*/ 0 h 46"/>
                  <a:gd name="T14" fmla="*/ 6 w 7"/>
                  <a:gd name="T15" fmla="*/ 0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" h="46">
                    <a:moveTo>
                      <a:pt x="6" y="0"/>
                    </a:moveTo>
                    <a:cubicBezTo>
                      <a:pt x="0" y="45"/>
                      <a:pt x="0" y="45"/>
                      <a:pt x="0" y="45"/>
                    </a:cubicBezTo>
                    <a:cubicBezTo>
                      <a:pt x="0" y="45"/>
                      <a:pt x="1" y="46"/>
                      <a:pt x="1" y="46"/>
                    </a:cubicBezTo>
                    <a:cubicBezTo>
                      <a:pt x="1" y="46"/>
                      <a:pt x="1" y="46"/>
                      <a:pt x="1" y="46"/>
                    </a:cubicBezTo>
                    <a:cubicBezTo>
                      <a:pt x="1" y="46"/>
                      <a:pt x="1" y="45"/>
                      <a:pt x="1" y="45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sp>
            <p:nvSpPr>
              <p:cNvPr id="291" name="Freeform 140"/>
              <p:cNvSpPr/>
              <p:nvPr/>
            </p:nvSpPr>
            <p:spPr bwMode="auto">
              <a:xfrm>
                <a:off x="1070" y="2092"/>
                <a:ext cx="2" cy="51"/>
              </a:xfrm>
              <a:custGeom>
                <a:gdLst>
                  <a:gd name="T0" fmla="*/ 1 w 2"/>
                  <a:gd name="T1" fmla="*/ 1 h 46"/>
                  <a:gd name="T2" fmla="*/ 0 w 2"/>
                  <a:gd name="T3" fmla="*/ 46 h 46"/>
                  <a:gd name="T4" fmla="*/ 0 w 2"/>
                  <a:gd name="T5" fmla="*/ 46 h 46"/>
                  <a:gd name="T6" fmla="*/ 0 w 2"/>
                  <a:gd name="T7" fmla="*/ 46 h 46"/>
                  <a:gd name="T8" fmla="*/ 1 w 2"/>
                  <a:gd name="T9" fmla="*/ 46 h 46"/>
                  <a:gd name="T10" fmla="*/ 2 w 2"/>
                  <a:gd name="T11" fmla="*/ 1 h 46"/>
                  <a:gd name="T12" fmla="*/ 2 w 2"/>
                  <a:gd name="T13" fmla="*/ 0 h 46"/>
                  <a:gd name="T14" fmla="*/ 1 w 2"/>
                  <a:gd name="T15" fmla="*/ 1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46">
                    <a:moveTo>
                      <a:pt x="1" y="1"/>
                    </a:move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46"/>
                      <a:pt x="1" y="46"/>
                      <a:pt x="1" y="46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0"/>
                      <a:pt x="2" y="0"/>
                    </a:cubicBezTo>
                    <a:cubicBezTo>
                      <a:pt x="2" y="0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</p:grpSp>
        <p:sp>
          <p:nvSpPr>
            <p:cNvPr id="154" name="任意多边形 34"/>
            <p:cNvSpPr/>
            <p:nvPr/>
          </p:nvSpPr>
          <p:spPr>
            <a:xfrm>
              <a:off x="3069680" y="2578964"/>
              <a:ext cx="799745" cy="392066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并行传输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3" name="Group 1"/>
          <p:cNvGrpSpPr/>
          <p:nvPr/>
        </p:nvGrpSpPr>
        <p:grpSpPr>
          <a:xfrm>
            <a:off x="2636746" y="957696"/>
            <a:ext cx="3459256" cy="495675"/>
            <a:chOff x="3455048" y="896913"/>
            <a:chExt cx="3459256" cy="495675"/>
          </a:xfrm>
        </p:grpSpPr>
        <p:sp>
          <p:nvSpPr>
            <p:cNvPr id="84" name="圆角矩形 4"/>
            <p:cNvSpPr/>
            <p:nvPr/>
          </p:nvSpPr>
          <p:spPr>
            <a:xfrm>
              <a:off x="4175468" y="912893"/>
              <a:ext cx="2738836" cy="412279"/>
            </a:xfrm>
            <a:prstGeom prst="roundRect">
              <a:avLst>
                <a:gd name="adj" fmla="val 26862"/>
              </a:avLst>
            </a:prstGeom>
            <a:solidFill>
              <a:srgbClr val="5FDDF2">
                <a:alpha val="34000"/>
              </a:srgbClr>
            </a:solidFill>
            <a:ln w="15875">
              <a:gradFill flip="none" rotWithShape="1">
                <a:gsLst>
                  <a:gs pos="0">
                    <a:srgbClr val="C9C9C9"/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88900" dist="381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串行传输</a:t>
              </a:r>
            </a:p>
          </p:txBody>
        </p:sp>
        <p:grpSp>
          <p:nvGrpSpPr>
            <p:cNvPr id="85" name="Group 113"/>
            <p:cNvGrpSpPr/>
            <p:nvPr/>
          </p:nvGrpSpPr>
          <p:grpSpPr>
            <a:xfrm>
              <a:off x="3455048" y="896913"/>
              <a:ext cx="557928" cy="495675"/>
              <a:chOff x="2393095" y="3314046"/>
              <a:chExt cx="828750" cy="736050"/>
            </a:xfrm>
            <a:solidFill>
              <a:srgbClr val="323F4F"/>
            </a:solidFill>
          </p:grpSpPr>
          <p:sp>
            <p:nvSpPr>
              <p:cNvPr id="86" name="Donut 1"/>
              <p:cNvSpPr/>
              <p:nvPr/>
            </p:nvSpPr>
            <p:spPr bwMode="auto">
              <a:xfrm rot="18923331">
                <a:off x="2620001" y="3437837"/>
                <a:ext cx="359994" cy="359461"/>
              </a:xfrm>
              <a:custGeom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98142" h="597254">
                    <a:moveTo>
                      <a:pt x="88641" y="420268"/>
                    </a:moveTo>
                    <a:cubicBezTo>
                      <a:pt x="137596" y="420268"/>
                      <a:pt x="177282" y="459888"/>
                      <a:pt x="177282" y="508761"/>
                    </a:cubicBezTo>
                    <a:cubicBezTo>
                      <a:pt x="177282" y="557634"/>
                      <a:pt x="137596" y="597254"/>
                      <a:pt x="88641" y="597254"/>
                    </a:cubicBezTo>
                    <a:cubicBezTo>
                      <a:pt x="39686" y="597254"/>
                      <a:pt x="0" y="557634"/>
                      <a:pt x="0" y="508761"/>
                    </a:cubicBezTo>
                    <a:cubicBezTo>
                      <a:pt x="0" y="459888"/>
                      <a:pt x="39686" y="420268"/>
                      <a:pt x="88641" y="420268"/>
                    </a:cubicBezTo>
                    <a:close/>
                    <a:moveTo>
                      <a:pt x="9230" y="195336"/>
                    </a:moveTo>
                    <a:cubicBezTo>
                      <a:pt x="225219" y="195336"/>
                      <a:pt x="400594" y="370484"/>
                      <a:pt x="402440" y="586192"/>
                    </a:cubicBezTo>
                    <a:lnTo>
                      <a:pt x="404286" y="588036"/>
                    </a:lnTo>
                    <a:cubicBezTo>
                      <a:pt x="404286" y="593567"/>
                      <a:pt x="398748" y="597254"/>
                      <a:pt x="393210" y="597254"/>
                    </a:cubicBezTo>
                    <a:lnTo>
                      <a:pt x="280600" y="597254"/>
                    </a:lnTo>
                    <a:cubicBezTo>
                      <a:pt x="275062" y="597254"/>
                      <a:pt x="271370" y="593567"/>
                      <a:pt x="271370" y="588036"/>
                    </a:cubicBezTo>
                    <a:cubicBezTo>
                      <a:pt x="271370" y="444230"/>
                      <a:pt x="153223" y="326236"/>
                      <a:pt x="9230" y="326236"/>
                    </a:cubicBezTo>
                    <a:cubicBezTo>
                      <a:pt x="3692" y="326236"/>
                      <a:pt x="0" y="322549"/>
                      <a:pt x="0" y="317018"/>
                    </a:cubicBezTo>
                    <a:lnTo>
                      <a:pt x="0" y="204555"/>
                    </a:lnTo>
                    <a:cubicBezTo>
                      <a:pt x="0" y="199024"/>
                      <a:pt x="3692" y="195336"/>
                      <a:pt x="9230" y="195336"/>
                    </a:cubicBezTo>
                    <a:close/>
                    <a:moveTo>
                      <a:pt x="9231" y="0"/>
                    </a:moveTo>
                    <a:cubicBezTo>
                      <a:pt x="332301" y="0"/>
                      <a:pt x="596296" y="261760"/>
                      <a:pt x="598142" y="586194"/>
                    </a:cubicBezTo>
                    <a:lnTo>
                      <a:pt x="598142" y="588037"/>
                    </a:lnTo>
                    <a:cubicBezTo>
                      <a:pt x="598142" y="593567"/>
                      <a:pt x="594450" y="597254"/>
                      <a:pt x="588911" y="597254"/>
                    </a:cubicBezTo>
                    <a:lnTo>
                      <a:pt x="472606" y="597254"/>
                    </a:lnTo>
                    <a:cubicBezTo>
                      <a:pt x="468914" y="597254"/>
                      <a:pt x="463375" y="593567"/>
                      <a:pt x="463375" y="588037"/>
                    </a:cubicBezTo>
                    <a:cubicBezTo>
                      <a:pt x="463375" y="337338"/>
                      <a:pt x="260303" y="134567"/>
                      <a:pt x="9231" y="134567"/>
                    </a:cubicBezTo>
                    <a:cubicBezTo>
                      <a:pt x="3692" y="134567"/>
                      <a:pt x="0" y="130880"/>
                      <a:pt x="0" y="125350"/>
                    </a:cubicBezTo>
                    <a:lnTo>
                      <a:pt x="0" y="9217"/>
                    </a:lnTo>
                    <a:cubicBezTo>
                      <a:pt x="0" y="3687"/>
                      <a:pt x="3692" y="0"/>
                      <a:pt x="9231" y="0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69935" tIns="34967" rIns="34967" bIns="69935" numCol="1" spcCol="0" rtlCol="0" fromWordArt="0" anchor="b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99135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sz="1350" spc="-38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egoe UI" panose="020b0502040204020203" pitchFamily="34" charset="0"/>
                </a:endParaRPr>
              </a:p>
            </p:txBody>
          </p:sp>
          <p:grpSp>
            <p:nvGrpSpPr>
              <p:cNvPr id="87" name="Group 115"/>
              <p:cNvGrpSpPr/>
              <p:nvPr/>
            </p:nvGrpSpPr>
            <p:grpSpPr>
              <a:xfrm>
                <a:off x="2393095" y="3314046"/>
                <a:ext cx="828750" cy="736050"/>
                <a:chOff x="5625794" y="1599766"/>
                <a:chExt cx="4594902" cy="4080930"/>
              </a:xfrm>
              <a:grpFill/>
            </p:grpSpPr>
            <p:grpSp>
              <p:nvGrpSpPr>
                <p:cNvPr id="88" name="Group 116"/>
                <p:cNvGrpSpPr/>
                <p:nvPr/>
              </p:nvGrpSpPr>
              <p:grpSpPr>
                <a:xfrm>
                  <a:off x="6191250" y="1599766"/>
                  <a:ext cx="3473485" cy="1069614"/>
                  <a:chOff x="6191250" y="1599766"/>
                  <a:chExt cx="3473485" cy="1069614"/>
                </a:xfrm>
                <a:grpFill/>
              </p:grpSpPr>
              <p:sp>
                <p:nvSpPr>
                  <p:cNvPr id="94" name="Freeform 122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5" name="Freeform 123"/>
                  <p:cNvSpPr/>
                  <p:nvPr/>
                </p:nvSpPr>
                <p:spPr bwMode="auto">
                  <a:xfrm flipH="1">
                    <a:off x="8043104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grpSp>
              <p:nvGrpSpPr>
                <p:cNvPr id="89" name="Group 117"/>
                <p:cNvGrpSpPr/>
                <p:nvPr/>
              </p:nvGrpSpPr>
              <p:grpSpPr>
                <a:xfrm flipV="1">
                  <a:off x="6191250" y="4611080"/>
                  <a:ext cx="3473483" cy="1069616"/>
                  <a:chOff x="6191250" y="1599764"/>
                  <a:chExt cx="3473483" cy="1069616"/>
                </a:xfrm>
                <a:grpFill/>
              </p:grpSpPr>
              <p:sp>
                <p:nvSpPr>
                  <p:cNvPr id="92" name="Freeform 120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3" name="Freeform 121"/>
                  <p:cNvSpPr/>
                  <p:nvPr/>
                </p:nvSpPr>
                <p:spPr bwMode="auto">
                  <a:xfrm flipH="1">
                    <a:off x="8043102" y="1599764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sp>
              <p:nvSpPr>
                <p:cNvPr id="90" name="Freeform 118"/>
                <p:cNvSpPr/>
                <p:nvPr/>
              </p:nvSpPr>
              <p:spPr bwMode="auto">
                <a:xfrm rot="17954291">
                  <a:off x="5349785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91" name="Freeform 119"/>
                <p:cNvSpPr/>
                <p:nvPr/>
              </p:nvSpPr>
              <p:spPr bwMode="auto">
                <a:xfrm rot="3645706" flipH="1">
                  <a:off x="8875073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</p:grpSp>
        </p:grpSp>
      </p:grpSp>
      <p:sp>
        <p:nvSpPr>
          <p:cNvPr id="36" name="矩形 35"/>
          <p:cNvSpPr/>
          <p:nvPr/>
        </p:nvSpPr>
        <p:spPr>
          <a:xfrm>
            <a:off x="1352319" y="1728295"/>
            <a:ext cx="6641555" cy="5316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串行通信是指数据以串行方式在一条信道上传输。</a:t>
            </a:r>
          </a:p>
        </p:txBody>
      </p:sp>
      <p:sp>
        <p:nvSpPr>
          <p:cNvPr id="37" name="矩形 36"/>
          <p:cNvSpPr/>
          <p:nvPr/>
        </p:nvSpPr>
        <p:spPr>
          <a:xfrm>
            <a:off x="2667306" y="2596996"/>
            <a:ext cx="5552769" cy="271991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字符发送需进行串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/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并变换。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只需要一条信道，易于实现，成本低。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为解决收、发双方码组或字符同步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,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需外加同步措施。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常用于远距离传输及计算机串行口通信。</a:t>
            </a:r>
          </a:p>
        </p:txBody>
      </p:sp>
      <p:grpSp>
        <p:nvGrpSpPr>
          <p:cNvPr id="38" name="组合 37"/>
          <p:cNvGrpSpPr/>
          <p:nvPr/>
        </p:nvGrpSpPr>
        <p:grpSpPr>
          <a:xfrm>
            <a:off x="1199779" y="2456698"/>
            <a:ext cx="1427991" cy="581307"/>
            <a:chOff x="1394724" y="2087550"/>
            <a:chExt cx="1427991" cy="581307"/>
          </a:xfrm>
        </p:grpSpPr>
        <p:sp>
          <p:nvSpPr>
            <p:cNvPr id="39" name="Oval 60"/>
            <p:cNvSpPr/>
            <p:nvPr/>
          </p:nvSpPr>
          <p:spPr>
            <a:xfrm>
              <a:off x="1394724" y="2087550"/>
              <a:ext cx="467963" cy="467989"/>
            </a:xfrm>
            <a:prstGeom prst="ellipse">
              <a:avLst/>
            </a:prstGeom>
            <a:solidFill>
              <a:srgbClr val="FFC000">
                <a:alpha val="3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023" tIns="32511" rIns="65023" bIns="32511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endParaRPr lang="en-US" sz="600"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40" name="任意多边形 34"/>
            <p:cNvSpPr/>
            <p:nvPr/>
          </p:nvSpPr>
          <p:spPr>
            <a:xfrm>
              <a:off x="1575839" y="2214417"/>
              <a:ext cx="1246876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5FDDF2">
                    <a:alpha val="52000"/>
                  </a:srgbClr>
                </a:gs>
                <a:gs pos="100000">
                  <a:srgbClr val="5FDDF2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特点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3" name="Group 1"/>
          <p:cNvGrpSpPr/>
          <p:nvPr/>
        </p:nvGrpSpPr>
        <p:grpSpPr>
          <a:xfrm>
            <a:off x="2636746" y="957696"/>
            <a:ext cx="3459256" cy="495675"/>
            <a:chOff x="3455048" y="896913"/>
            <a:chExt cx="3459256" cy="495675"/>
          </a:xfrm>
        </p:grpSpPr>
        <p:sp>
          <p:nvSpPr>
            <p:cNvPr id="84" name="圆角矩形 4"/>
            <p:cNvSpPr/>
            <p:nvPr/>
          </p:nvSpPr>
          <p:spPr>
            <a:xfrm>
              <a:off x="4175468" y="912893"/>
              <a:ext cx="2738836" cy="412279"/>
            </a:xfrm>
            <a:prstGeom prst="roundRect">
              <a:avLst>
                <a:gd name="adj" fmla="val 26862"/>
              </a:avLst>
            </a:prstGeom>
            <a:solidFill>
              <a:srgbClr val="5FDDF2">
                <a:alpha val="34000"/>
              </a:srgbClr>
            </a:solidFill>
            <a:ln w="15875">
              <a:gradFill flip="none" rotWithShape="1">
                <a:gsLst>
                  <a:gs pos="0">
                    <a:srgbClr val="C9C9C9"/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88900" dist="381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串行传输</a:t>
              </a:r>
            </a:p>
          </p:txBody>
        </p:sp>
        <p:grpSp>
          <p:nvGrpSpPr>
            <p:cNvPr id="85" name="Group 113"/>
            <p:cNvGrpSpPr/>
            <p:nvPr/>
          </p:nvGrpSpPr>
          <p:grpSpPr>
            <a:xfrm>
              <a:off x="3455048" y="896913"/>
              <a:ext cx="557928" cy="495675"/>
              <a:chOff x="2393095" y="3314046"/>
              <a:chExt cx="828750" cy="736050"/>
            </a:xfrm>
            <a:solidFill>
              <a:srgbClr val="323F4F"/>
            </a:solidFill>
          </p:grpSpPr>
          <p:sp>
            <p:nvSpPr>
              <p:cNvPr id="86" name="Donut 1"/>
              <p:cNvSpPr/>
              <p:nvPr/>
            </p:nvSpPr>
            <p:spPr bwMode="auto">
              <a:xfrm rot="18923331">
                <a:off x="2620001" y="3437837"/>
                <a:ext cx="359994" cy="359461"/>
              </a:xfrm>
              <a:custGeom>
                <a:gdLst>
                  <a:gd name="connsiteX0" fmla="*/ 373273 h 605239"/>
                  <a:gd name="connsiteY0" fmla="*/ 373273 h 605239"/>
                  <a:gd name="connsiteX1" fmla="*/ 373273 h 605239"/>
                  <a:gd name="connsiteY1" fmla="*/ 373273 h 605239"/>
                  <a:gd name="connsiteX2" fmla="*/ 373273 h 605239"/>
                  <a:gd name="connsiteY2" fmla="*/ 373273 h 605239"/>
                  <a:gd name="connsiteX3" fmla="*/ 373273 h 605239"/>
                  <a:gd name="connsiteY3" fmla="*/ 373273 h 605239"/>
                  <a:gd name="connsiteX4" fmla="*/ 373273 h 605239"/>
                  <a:gd name="connsiteY4" fmla="*/ 373273 h 605239"/>
                  <a:gd name="connsiteX5" fmla="*/ 373273 h 605239"/>
                  <a:gd name="connsiteY5" fmla="*/ 373273 h 605239"/>
                  <a:gd name="connsiteX6" fmla="*/ 373273 h 605239"/>
                  <a:gd name="connsiteY6" fmla="*/ 373273 h 605239"/>
                  <a:gd name="connsiteX7" fmla="*/ 373273 h 605239"/>
                  <a:gd name="connsiteY7" fmla="*/ 373273 h 605239"/>
                  <a:gd name="connsiteX8" fmla="*/ 373273 h 605239"/>
                  <a:gd name="connsiteY8" fmla="*/ 373273 h 605239"/>
                  <a:gd name="connsiteX9" fmla="*/ 373273 h 605239"/>
                  <a:gd name="connsiteY9" fmla="*/ 373273 h 605239"/>
                  <a:gd name="connsiteX10" fmla="*/ 373273 h 605239"/>
                  <a:gd name="connsiteY10" fmla="*/ 373273 h 605239"/>
                  <a:gd name="connsiteX11" fmla="*/ 373273 h 605239"/>
                  <a:gd name="connsiteY11" fmla="*/ 373273 h 605239"/>
                  <a:gd name="connsiteX12" fmla="*/ 373273 h 605239"/>
                  <a:gd name="connsiteY12" fmla="*/ 373273 h 605239"/>
                  <a:gd name="connsiteX13" fmla="*/ 373273 h 605239"/>
                  <a:gd name="connsiteY13" fmla="*/ 373273 h 605239"/>
                  <a:gd name="connsiteX14" fmla="*/ 373273 h 605239"/>
                  <a:gd name="connsiteY14" fmla="*/ 373273 h 605239"/>
                  <a:gd name="connsiteX15" fmla="*/ 373273 h 605239"/>
                  <a:gd name="connsiteY15" fmla="*/ 373273 h 605239"/>
                  <a:gd name="connsiteX16" fmla="*/ 373273 h 605239"/>
                  <a:gd name="connsiteY16" fmla="*/ 373273 h 605239"/>
                  <a:gd name="connsiteX17" fmla="*/ 373273 h 605239"/>
                  <a:gd name="connsiteY17" fmla="*/ 373273 h 605239"/>
                  <a:gd name="connsiteX18" fmla="*/ 373273 h 605239"/>
                  <a:gd name="connsiteY18" fmla="*/ 373273 h 605239"/>
                  <a:gd name="connsiteX19" fmla="*/ 373273 h 605239"/>
                  <a:gd name="connsiteY19" fmla="*/ 373273 h 605239"/>
                  <a:gd name="connsiteX20" fmla="*/ 373273 h 605239"/>
                  <a:gd name="connsiteY20" fmla="*/ 373273 h 605239"/>
                  <a:gd name="connsiteX21" fmla="*/ 373273 h 605239"/>
                  <a:gd name="connsiteY21" fmla="*/ 373273 h 605239"/>
                  <a:gd name="connsiteX22" fmla="*/ 373273 h 605239"/>
                  <a:gd name="connsiteY22" fmla="*/ 373273 h 605239"/>
                  <a:gd name="connsiteX23" fmla="*/ 373273 h 605239"/>
                  <a:gd name="connsiteY23" fmla="*/ 373273 h 605239"/>
                  <a:gd name="connsiteX24" fmla="*/ 373273 h 605239"/>
                  <a:gd name="connsiteY24" fmla="*/ 373273 h 6052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598142" h="597254">
                    <a:moveTo>
                      <a:pt x="88641" y="420268"/>
                    </a:moveTo>
                    <a:cubicBezTo>
                      <a:pt x="137596" y="420268"/>
                      <a:pt x="177282" y="459888"/>
                      <a:pt x="177282" y="508761"/>
                    </a:cubicBezTo>
                    <a:cubicBezTo>
                      <a:pt x="177282" y="557634"/>
                      <a:pt x="137596" y="597254"/>
                      <a:pt x="88641" y="597254"/>
                    </a:cubicBezTo>
                    <a:cubicBezTo>
                      <a:pt x="39686" y="597254"/>
                      <a:pt x="0" y="557634"/>
                      <a:pt x="0" y="508761"/>
                    </a:cubicBezTo>
                    <a:cubicBezTo>
                      <a:pt x="0" y="459888"/>
                      <a:pt x="39686" y="420268"/>
                      <a:pt x="88641" y="420268"/>
                    </a:cubicBezTo>
                    <a:close/>
                    <a:moveTo>
                      <a:pt x="9230" y="195336"/>
                    </a:moveTo>
                    <a:cubicBezTo>
                      <a:pt x="225219" y="195336"/>
                      <a:pt x="400594" y="370484"/>
                      <a:pt x="402440" y="586192"/>
                    </a:cubicBezTo>
                    <a:lnTo>
                      <a:pt x="404286" y="588036"/>
                    </a:lnTo>
                    <a:cubicBezTo>
                      <a:pt x="404286" y="593567"/>
                      <a:pt x="398748" y="597254"/>
                      <a:pt x="393210" y="597254"/>
                    </a:cubicBezTo>
                    <a:lnTo>
                      <a:pt x="280600" y="597254"/>
                    </a:lnTo>
                    <a:cubicBezTo>
                      <a:pt x="275062" y="597254"/>
                      <a:pt x="271370" y="593567"/>
                      <a:pt x="271370" y="588036"/>
                    </a:cubicBezTo>
                    <a:cubicBezTo>
                      <a:pt x="271370" y="444230"/>
                      <a:pt x="153223" y="326236"/>
                      <a:pt x="9230" y="326236"/>
                    </a:cubicBezTo>
                    <a:cubicBezTo>
                      <a:pt x="3692" y="326236"/>
                      <a:pt x="0" y="322549"/>
                      <a:pt x="0" y="317018"/>
                    </a:cubicBezTo>
                    <a:lnTo>
                      <a:pt x="0" y="204555"/>
                    </a:lnTo>
                    <a:cubicBezTo>
                      <a:pt x="0" y="199024"/>
                      <a:pt x="3692" y="195336"/>
                      <a:pt x="9230" y="195336"/>
                    </a:cubicBezTo>
                    <a:close/>
                    <a:moveTo>
                      <a:pt x="9231" y="0"/>
                    </a:moveTo>
                    <a:cubicBezTo>
                      <a:pt x="332301" y="0"/>
                      <a:pt x="596296" y="261760"/>
                      <a:pt x="598142" y="586194"/>
                    </a:cubicBezTo>
                    <a:lnTo>
                      <a:pt x="598142" y="588037"/>
                    </a:lnTo>
                    <a:cubicBezTo>
                      <a:pt x="598142" y="593567"/>
                      <a:pt x="594450" y="597254"/>
                      <a:pt x="588911" y="597254"/>
                    </a:cubicBezTo>
                    <a:lnTo>
                      <a:pt x="472606" y="597254"/>
                    </a:lnTo>
                    <a:cubicBezTo>
                      <a:pt x="468914" y="597254"/>
                      <a:pt x="463375" y="593567"/>
                      <a:pt x="463375" y="588037"/>
                    </a:cubicBezTo>
                    <a:cubicBezTo>
                      <a:pt x="463375" y="337338"/>
                      <a:pt x="260303" y="134567"/>
                      <a:pt x="9231" y="134567"/>
                    </a:cubicBezTo>
                    <a:cubicBezTo>
                      <a:pt x="3692" y="134567"/>
                      <a:pt x="0" y="130880"/>
                      <a:pt x="0" y="125350"/>
                    </a:cubicBezTo>
                    <a:lnTo>
                      <a:pt x="0" y="9217"/>
                    </a:lnTo>
                    <a:cubicBezTo>
                      <a:pt x="0" y="3687"/>
                      <a:pt x="3692" y="0"/>
                      <a:pt x="9231" y="0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  <a:headEnd type="none" w="med" len="med"/>
                <a:tailEnd type="none" w="med" len="med"/>
              </a:ln>
              <a:effectLst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="horz" wrap="square" lIns="69935" tIns="34967" rIns="34967" bIns="69935" numCol="1" spcCol="0" rtlCol="0" fromWordArt="0" anchor="b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99135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sz="1350" spc="-38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egoe UI" panose="020b0502040204020203" pitchFamily="34" charset="0"/>
                </a:endParaRPr>
              </a:p>
            </p:txBody>
          </p:sp>
          <p:grpSp>
            <p:nvGrpSpPr>
              <p:cNvPr id="87" name="Group 115"/>
              <p:cNvGrpSpPr/>
              <p:nvPr/>
            </p:nvGrpSpPr>
            <p:grpSpPr>
              <a:xfrm>
                <a:off x="2393095" y="3314046"/>
                <a:ext cx="828750" cy="736050"/>
                <a:chOff x="5625794" y="1599766"/>
                <a:chExt cx="4594902" cy="4080930"/>
              </a:xfrm>
              <a:grpFill/>
            </p:grpSpPr>
            <p:grpSp>
              <p:nvGrpSpPr>
                <p:cNvPr id="88" name="Group 116"/>
                <p:cNvGrpSpPr/>
                <p:nvPr/>
              </p:nvGrpSpPr>
              <p:grpSpPr>
                <a:xfrm>
                  <a:off x="6191250" y="1599766"/>
                  <a:ext cx="3473485" cy="1069614"/>
                  <a:chOff x="6191250" y="1599766"/>
                  <a:chExt cx="3473485" cy="1069614"/>
                </a:xfrm>
                <a:grpFill/>
              </p:grpSpPr>
              <p:sp>
                <p:nvSpPr>
                  <p:cNvPr id="94" name="Freeform 122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5" name="Freeform 123"/>
                  <p:cNvSpPr/>
                  <p:nvPr/>
                </p:nvSpPr>
                <p:spPr bwMode="auto">
                  <a:xfrm flipH="1">
                    <a:off x="8043104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grpSp>
              <p:nvGrpSpPr>
                <p:cNvPr id="89" name="Group 117"/>
                <p:cNvGrpSpPr/>
                <p:nvPr/>
              </p:nvGrpSpPr>
              <p:grpSpPr>
                <a:xfrm flipV="1">
                  <a:off x="6191250" y="4611080"/>
                  <a:ext cx="3473483" cy="1069616"/>
                  <a:chOff x="6191250" y="1599764"/>
                  <a:chExt cx="3473483" cy="1069616"/>
                </a:xfrm>
                <a:grpFill/>
              </p:grpSpPr>
              <p:sp>
                <p:nvSpPr>
                  <p:cNvPr id="92" name="Freeform 120"/>
                  <p:cNvSpPr/>
                  <p:nvPr/>
                </p:nvSpPr>
                <p:spPr bwMode="auto">
                  <a:xfrm>
                    <a:off x="6191250" y="1599766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  <p:sp>
                <p:nvSpPr>
                  <p:cNvPr id="93" name="Freeform 121"/>
                  <p:cNvSpPr/>
                  <p:nvPr/>
                </p:nvSpPr>
                <p:spPr bwMode="auto">
                  <a:xfrm flipH="1">
                    <a:off x="8043102" y="1599764"/>
                    <a:ext cx="1621631" cy="1069614"/>
                  </a:xfrm>
                  <a:custGeom>
                    <a:gdLst>
                      <a:gd name="connsiteX0" fmla="*/ 270720 w 1621631"/>
                      <a:gd name="connsiteY0" fmla="*/ 1067768 h 1069614"/>
                      <a:gd name="connsiteX1" fmla="*/ 273843 w 1621631"/>
                      <a:gd name="connsiteY1" fmla="*/ 1069614 h 1069614"/>
                      <a:gd name="connsiteX2" fmla="*/ 270720 w 1621631"/>
                      <a:gd name="connsiteY2" fmla="*/ 1067768 h 1069614"/>
                      <a:gd name="connsiteX3" fmla="*/ 0 w 1621631"/>
                      <a:gd name="connsiteY3" fmla="*/ 907689 h 1069614"/>
                      <a:gd name="connsiteX4" fmla="*/ 1629 w 1621631"/>
                      <a:gd name="connsiteY4" fmla="*/ 908652 h 1069614"/>
                      <a:gd name="connsiteX5" fmla="*/ 0 w 1621631"/>
                      <a:gd name="connsiteY5" fmla="*/ 907689 h 1069614"/>
                      <a:gd name="connsiteX6" fmla="*/ 1621631 w 1621631"/>
                      <a:gd name="connsiteY6" fmla="*/ 312073 h 1069614"/>
                      <a:gd name="connsiteX7" fmla="*/ 1621631 w 1621631"/>
                      <a:gd name="connsiteY7" fmla="*/ 312377 h 1069614"/>
                      <a:gd name="connsiteX8" fmla="*/ 1621631 w 1621631"/>
                      <a:gd name="connsiteY8" fmla="*/ 312073 h 1069614"/>
                      <a:gd name="connsiteX9" fmla="*/ 1621631 w 1621631"/>
                      <a:gd name="connsiteY9" fmla="*/ 0 h 1069614"/>
                      <a:gd name="connsiteX10" fmla="*/ 1621631 w 1621631"/>
                      <a:gd name="connsiteY10" fmla="*/ 312073 h 1069614"/>
                      <a:gd name="connsiteX11" fmla="*/ 270720 w 1621631"/>
                      <a:gd name="connsiteY11" fmla="*/ 1067768 h 1069614"/>
                      <a:gd name="connsiteX12" fmla="*/ 1629 w 1621631"/>
                      <a:gd name="connsiteY12" fmla="*/ 908652 h 1069614"/>
                      <a:gd name="connsiteX13" fmla="*/ 1621631 w 1621631"/>
                      <a:gd name="connsiteY13" fmla="*/ 0 h 1069614"/>
                      <a:gd name="connsiteX14" fmla="*/ 270720 w 3760643"/>
                      <a:gd name="connsiteY14" fmla="*/ 1067768 h 2047473"/>
                      <a:gd name="connsiteX15" fmla="*/ 1629 w 3760643"/>
                      <a:gd name="connsiteY15" fmla="*/ 908652 h 2047473"/>
                      <a:gd name="connsiteX16" fmla="*/ 1621631 w 3760643"/>
                      <a:gd name="connsiteY16" fmla="*/ 0 h 2047473"/>
                      <a:gd name="connsiteX17" fmla="*/ 1621631 w 3885086"/>
                      <a:gd name="connsiteY17" fmla="*/ 0 h 4099313"/>
                      <a:gd name="connsiteX18" fmla="*/ 1621631 w 3885086"/>
                      <a:gd name="connsiteY18" fmla="*/ 0 h 4224418"/>
                      <a:gd name="connsiteX19" fmla="*/ 1965331 w 4228786"/>
                      <a:gd name="connsiteY19" fmla="*/ 0 h 4099313"/>
                      <a:gd name="connsiteX20" fmla="*/ 2090436 w 4353891"/>
                      <a:gd name="connsiteY20" fmla="*/ 0 h 4099313"/>
                      <a:gd name="connsiteX21" fmla="*/ 2090436 w 4228925"/>
                      <a:gd name="connsiteY21" fmla="*/ 0 h 4099313"/>
                      <a:gd name="connsiteX22" fmla="*/ 2090436 w 4228925"/>
                      <a:gd name="connsiteY22" fmla="*/ 0 h 4108405"/>
                      <a:gd name="connsiteX23" fmla="*/ 2090436 w 4228925"/>
                      <a:gd name="connsiteY23" fmla="*/ 9092 h 4108405"/>
                      <a:gd name="connsiteX24" fmla="*/ 2090436 w 4228925"/>
                      <a:gd name="connsiteY24" fmla="*/ 0 h 4108405"/>
                      <a:gd name="connsiteX25" fmla="*/ 2090436 w 4228925"/>
                      <a:gd name="connsiteY25" fmla="*/ 0 h 4108405"/>
                      <a:gd name="connsiteX26" fmla="*/ 2090436 w 4228925"/>
                      <a:gd name="connsiteY26" fmla="*/ 0 h 4108405"/>
                      <a:gd name="connsiteX27" fmla="*/ 2090436 w 4228949"/>
                      <a:gd name="connsiteY27" fmla="*/ 0 h 4108405"/>
                      <a:gd name="connsiteX28" fmla="*/ 2090436 w 4228949"/>
                      <a:gd name="connsiteY28" fmla="*/ 0 h 4108405"/>
                      <a:gd name="connsiteX29" fmla="*/ 2295224 w 4228949"/>
                      <a:gd name="connsiteY29" fmla="*/ 0 h 4110786"/>
                      <a:gd name="connsiteX30" fmla="*/ 2295224 w 4228786"/>
                      <a:gd name="connsiteY30" fmla="*/ 0 h 4110786"/>
                      <a:gd name="connsiteX31" fmla="*/ 2295224 w 4228786"/>
                      <a:gd name="connsiteY31" fmla="*/ 0 h 4110786"/>
                      <a:gd name="connsiteX32" fmla="*/ 2295224 w 4228786"/>
                      <a:gd name="connsiteY32" fmla="*/ 0 h 4110786"/>
                      <a:gd name="connsiteX33" fmla="*/ 2295224 w 4228786"/>
                      <a:gd name="connsiteY33" fmla="*/ 0 h 4110786"/>
                      <a:gd name="connsiteX34" fmla="*/ 2224543 w 4158105"/>
                      <a:gd name="connsiteY34" fmla="*/ 0 h 4110786"/>
                      <a:gd name="connsiteX35" fmla="*/ 2224543 w 4158105"/>
                      <a:gd name="connsiteY35" fmla="*/ 0 h 4110786"/>
                      <a:gd name="connsiteX36" fmla="*/ 2224543 w 4158105"/>
                      <a:gd name="connsiteY36" fmla="*/ 0 h 411078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621631" h="1069614">
                        <a:moveTo>
                          <a:pt x="270720" y="1067768"/>
                        </a:moveTo>
                        <a:lnTo>
                          <a:pt x="273843" y="1069614"/>
                        </a:lnTo>
                        <a:lnTo>
                          <a:pt x="270720" y="1067768"/>
                        </a:lnTo>
                        <a:close/>
                        <a:moveTo>
                          <a:pt x="0" y="907689"/>
                        </a:moveTo>
                        <a:lnTo>
                          <a:pt x="1629" y="908652"/>
                        </a:lnTo>
                        <a:lnTo>
                          <a:pt x="0" y="907689"/>
                        </a:lnTo>
                        <a:close/>
                        <a:moveTo>
                          <a:pt x="1621631" y="312073"/>
                        </a:moveTo>
                        <a:lnTo>
                          <a:pt x="1621631" y="312377"/>
                        </a:lnTo>
                        <a:lnTo>
                          <a:pt x="1621631" y="312073"/>
                        </a:lnTo>
                        <a:close/>
                        <a:moveTo>
                          <a:pt x="1621631" y="0"/>
                        </a:moveTo>
                        <a:lnTo>
                          <a:pt x="1621631" y="312073"/>
                        </a:lnTo>
                        <a:cubicBezTo>
                          <a:pt x="1059988" y="337356"/>
                          <a:pt x="568425" y="631117"/>
                          <a:pt x="270720" y="1067768"/>
                        </a:cubicBezTo>
                        <a:lnTo>
                          <a:pt x="1629" y="908652"/>
                        </a:lnTo>
                        <a:cubicBezTo>
                          <a:pt x="354259" y="380480"/>
                          <a:pt x="945677" y="25494"/>
                          <a:pt x="1621631" y="0"/>
                        </a:cubicBezTo>
                        <a:close/>
                      </a:path>
                    </a:pathLst>
                  </a:custGeom>
                  <a:solidFill>
                    <a:srgbClr val="5FDDF2"/>
                  </a:solidFill>
                  <a:ln>
                    <a:noFill/>
                    <a:headEnd type="none" w="med" len="med"/>
                    <a:tailEnd type="none" w="med" len="med"/>
                  </a:ln>
                  <a:effectLst/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69935" tIns="34967" rIns="34967" bIns="69935" numCol="1" spcCol="0" rtlCol="0" fromWordArt="0" anchor="b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defTabSz="699135"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 sz="1350" spc="-38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Segoe UI" panose="020b0502040204020203" pitchFamily="34" charset="0"/>
                    </a:endParaRPr>
                  </a:p>
                </p:txBody>
              </p:sp>
            </p:grpSp>
            <p:sp>
              <p:nvSpPr>
                <p:cNvPr id="90" name="Freeform 118"/>
                <p:cNvSpPr/>
                <p:nvPr/>
              </p:nvSpPr>
              <p:spPr bwMode="auto">
                <a:xfrm rot="17954291">
                  <a:off x="5349785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  <p:sp>
              <p:nvSpPr>
                <p:cNvPr id="91" name="Freeform 119"/>
                <p:cNvSpPr/>
                <p:nvPr/>
              </p:nvSpPr>
              <p:spPr bwMode="auto">
                <a:xfrm rot="3645706" flipH="1">
                  <a:off x="8875073" y="3127550"/>
                  <a:ext cx="1621631" cy="1069614"/>
                </a:xfrm>
                <a:custGeom>
                  <a:gdLst>
                    <a:gd name="connsiteX0" fmla="*/ 270720 w 1621631"/>
                    <a:gd name="connsiteY0" fmla="*/ 1067768 h 1069614"/>
                    <a:gd name="connsiteX1" fmla="*/ 273843 w 1621631"/>
                    <a:gd name="connsiteY1" fmla="*/ 1069614 h 1069614"/>
                    <a:gd name="connsiteX2" fmla="*/ 270720 w 1621631"/>
                    <a:gd name="connsiteY2" fmla="*/ 1067768 h 1069614"/>
                    <a:gd name="connsiteX3" fmla="*/ 0 w 1621631"/>
                    <a:gd name="connsiteY3" fmla="*/ 907689 h 1069614"/>
                    <a:gd name="connsiteX4" fmla="*/ 1629 w 1621631"/>
                    <a:gd name="connsiteY4" fmla="*/ 908652 h 1069614"/>
                    <a:gd name="connsiteX5" fmla="*/ 0 w 1621631"/>
                    <a:gd name="connsiteY5" fmla="*/ 907689 h 1069614"/>
                    <a:gd name="connsiteX6" fmla="*/ 1621631 w 1621631"/>
                    <a:gd name="connsiteY6" fmla="*/ 312073 h 1069614"/>
                    <a:gd name="connsiteX7" fmla="*/ 1621631 w 1621631"/>
                    <a:gd name="connsiteY7" fmla="*/ 312377 h 1069614"/>
                    <a:gd name="connsiteX8" fmla="*/ 1621631 w 1621631"/>
                    <a:gd name="connsiteY8" fmla="*/ 312073 h 1069614"/>
                    <a:gd name="connsiteX9" fmla="*/ 1621631 w 1621631"/>
                    <a:gd name="connsiteY9" fmla="*/ 0 h 1069614"/>
                    <a:gd name="connsiteX10" fmla="*/ 1621631 w 1621631"/>
                    <a:gd name="connsiteY10" fmla="*/ 312073 h 1069614"/>
                    <a:gd name="connsiteX11" fmla="*/ 270720 w 1621631"/>
                    <a:gd name="connsiteY11" fmla="*/ 1067768 h 1069614"/>
                    <a:gd name="connsiteX12" fmla="*/ 1629 w 1621631"/>
                    <a:gd name="connsiteY12" fmla="*/ 908652 h 1069614"/>
                    <a:gd name="connsiteX13" fmla="*/ 1621631 w 1621631"/>
                    <a:gd name="connsiteY13" fmla="*/ 0 h 1069614"/>
                    <a:gd name="connsiteX14" fmla="*/ 270720 w 3760643"/>
                    <a:gd name="connsiteY14" fmla="*/ 1067768 h 2047473"/>
                    <a:gd name="connsiteX15" fmla="*/ 1629 w 3760643"/>
                    <a:gd name="connsiteY15" fmla="*/ 908652 h 2047473"/>
                    <a:gd name="connsiteX16" fmla="*/ 1621631 w 3760643"/>
                    <a:gd name="connsiteY16" fmla="*/ 0 h 2047473"/>
                    <a:gd name="connsiteX17" fmla="*/ 1621631 w 3885086"/>
                    <a:gd name="connsiteY17" fmla="*/ 0 h 4099313"/>
                    <a:gd name="connsiteX18" fmla="*/ 1621631 w 3885086"/>
                    <a:gd name="connsiteY18" fmla="*/ 0 h 4224418"/>
                    <a:gd name="connsiteX19" fmla="*/ 1965331 w 4228786"/>
                    <a:gd name="connsiteY19" fmla="*/ 0 h 4099313"/>
                    <a:gd name="connsiteX20" fmla="*/ 2090436 w 4353891"/>
                    <a:gd name="connsiteY20" fmla="*/ 0 h 4099313"/>
                    <a:gd name="connsiteX21" fmla="*/ 2090436 w 4228925"/>
                    <a:gd name="connsiteY21" fmla="*/ 0 h 4099313"/>
                    <a:gd name="connsiteX22" fmla="*/ 2090436 w 4228925"/>
                    <a:gd name="connsiteY22" fmla="*/ 0 h 4108405"/>
                    <a:gd name="connsiteX23" fmla="*/ 2090436 w 4228925"/>
                    <a:gd name="connsiteY23" fmla="*/ 9092 h 4108405"/>
                    <a:gd name="connsiteX24" fmla="*/ 2090436 w 4228925"/>
                    <a:gd name="connsiteY24" fmla="*/ 0 h 4108405"/>
                    <a:gd name="connsiteX25" fmla="*/ 2090436 w 4228925"/>
                    <a:gd name="connsiteY25" fmla="*/ 0 h 4108405"/>
                    <a:gd name="connsiteX26" fmla="*/ 2090436 w 4228925"/>
                    <a:gd name="connsiteY26" fmla="*/ 0 h 4108405"/>
                    <a:gd name="connsiteX27" fmla="*/ 2090436 w 4228949"/>
                    <a:gd name="connsiteY27" fmla="*/ 0 h 4108405"/>
                    <a:gd name="connsiteX28" fmla="*/ 2090436 w 4228949"/>
                    <a:gd name="connsiteY28" fmla="*/ 0 h 4108405"/>
                    <a:gd name="connsiteX29" fmla="*/ 2295224 w 4228949"/>
                    <a:gd name="connsiteY29" fmla="*/ 0 h 4110786"/>
                    <a:gd name="connsiteX30" fmla="*/ 2295224 w 4228786"/>
                    <a:gd name="connsiteY30" fmla="*/ 0 h 4110786"/>
                    <a:gd name="connsiteX31" fmla="*/ 2295224 w 4228786"/>
                    <a:gd name="connsiteY31" fmla="*/ 0 h 4110786"/>
                    <a:gd name="connsiteX32" fmla="*/ 2295224 w 4228786"/>
                    <a:gd name="connsiteY32" fmla="*/ 0 h 4110786"/>
                    <a:gd name="connsiteX33" fmla="*/ 2295224 w 4228786"/>
                    <a:gd name="connsiteY33" fmla="*/ 0 h 4110786"/>
                    <a:gd name="connsiteX34" fmla="*/ 2224543 w 4158105"/>
                    <a:gd name="connsiteY34" fmla="*/ 0 h 4110786"/>
                    <a:gd name="connsiteX35" fmla="*/ 2224543 w 4158105"/>
                    <a:gd name="connsiteY35" fmla="*/ 0 h 4110786"/>
                    <a:gd name="connsiteX36" fmla="*/ 2224543 w 4158105"/>
                    <a:gd name="connsiteY36" fmla="*/ 0 h 4110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21631" h="1069614">
                      <a:moveTo>
                        <a:pt x="270720" y="1067768"/>
                      </a:moveTo>
                      <a:lnTo>
                        <a:pt x="273843" y="1069614"/>
                      </a:lnTo>
                      <a:lnTo>
                        <a:pt x="270720" y="1067768"/>
                      </a:lnTo>
                      <a:close/>
                      <a:moveTo>
                        <a:pt x="0" y="907689"/>
                      </a:moveTo>
                      <a:lnTo>
                        <a:pt x="1629" y="908652"/>
                      </a:lnTo>
                      <a:lnTo>
                        <a:pt x="0" y="907689"/>
                      </a:lnTo>
                      <a:close/>
                      <a:moveTo>
                        <a:pt x="1621631" y="312073"/>
                      </a:moveTo>
                      <a:lnTo>
                        <a:pt x="1621631" y="312377"/>
                      </a:lnTo>
                      <a:lnTo>
                        <a:pt x="1621631" y="312073"/>
                      </a:lnTo>
                      <a:close/>
                      <a:moveTo>
                        <a:pt x="1621631" y="0"/>
                      </a:moveTo>
                      <a:lnTo>
                        <a:pt x="1621631" y="312073"/>
                      </a:lnTo>
                      <a:cubicBezTo>
                        <a:pt x="1059988" y="337356"/>
                        <a:pt x="568425" y="631117"/>
                        <a:pt x="270720" y="1067768"/>
                      </a:cubicBezTo>
                      <a:lnTo>
                        <a:pt x="1629" y="908652"/>
                      </a:lnTo>
                      <a:cubicBezTo>
                        <a:pt x="354259" y="380480"/>
                        <a:pt x="945677" y="25494"/>
                        <a:pt x="1621631" y="0"/>
                      </a:cubicBezTo>
                      <a:close/>
                    </a:path>
                  </a:pathLst>
                </a:custGeom>
                <a:solidFill>
                  <a:srgbClr val="5FDDF2"/>
                </a:solidFill>
                <a:ln>
                  <a:noFill/>
                  <a:headEnd type="none" w="med" len="med"/>
                  <a:tailEnd type="none" w="med" len="med"/>
                </a:ln>
                <a:effectLst/>
              </p:spPr>
              <p:style>
                <a:lnRef idx="1">
                  <a:schemeClr val="accent2"/>
                </a:lnRef>
                <a:fillRef idx="3">
                  <a:schemeClr val="accent2"/>
                </a:fillRef>
                <a:effectRef idx="2">
                  <a:schemeClr val="accent2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69935" tIns="34967" rIns="34967" bIns="69935" numCol="1" spcCol="0" rtlCol="0" fromWordArt="0" anchor="b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99135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350" spc="-38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Segoe UI" panose="020b0502040204020203" pitchFamily="34" charset="0"/>
                  </a:endParaRPr>
                </a:p>
              </p:txBody>
            </p:sp>
          </p:grpSp>
        </p:grpSp>
      </p:grpSp>
      <p:sp>
        <p:nvSpPr>
          <p:cNvPr id="48" name="矩形 47"/>
          <p:cNvSpPr/>
          <p:nvPr/>
        </p:nvSpPr>
        <p:spPr>
          <a:xfrm>
            <a:off x="706797" y="1828801"/>
            <a:ext cx="7519988" cy="3652838"/>
          </a:xfrm>
          <a:prstGeom prst="rect">
            <a:avLst/>
          </a:prstGeom>
          <a:solidFill>
            <a:schemeClr val="bg1"/>
          </a:solidFill>
          <a:ln w="19050">
            <a:solidFill>
              <a:srgbClr val="5FDDF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矩形 48"/>
          <p:cNvSpPr/>
          <p:nvPr/>
        </p:nvSpPr>
        <p:spPr>
          <a:xfrm>
            <a:off x="2421103" y="2214570"/>
            <a:ext cx="276466" cy="4800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矩形 49"/>
          <p:cNvSpPr/>
          <p:nvPr/>
        </p:nvSpPr>
        <p:spPr>
          <a:xfrm>
            <a:off x="2421103" y="2818474"/>
            <a:ext cx="276466" cy="480033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2421103" y="3422378"/>
            <a:ext cx="276466" cy="48003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421103" y="4026282"/>
            <a:ext cx="276466" cy="48003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421103" y="4630186"/>
            <a:ext cx="276466" cy="480033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组合 53"/>
          <p:cNvGrpSpPr/>
          <p:nvPr/>
        </p:nvGrpSpPr>
        <p:grpSpPr>
          <a:xfrm>
            <a:off x="3357166" y="2998072"/>
            <a:ext cx="1548209" cy="1344095"/>
            <a:chOff x="3779945" y="1779695"/>
            <a:chExt cx="2016140" cy="2736190"/>
          </a:xfrm>
        </p:grpSpPr>
        <p:cxnSp>
          <p:nvCxnSpPr>
            <p:cNvPr id="55" name="直接连接符 54"/>
            <p:cNvCxnSpPr/>
            <p:nvPr/>
          </p:nvCxnSpPr>
          <p:spPr>
            <a:xfrm flipH="1">
              <a:off x="3779945" y="1779695"/>
              <a:ext cx="0" cy="273619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/>
            <p:cNvCxnSpPr/>
            <p:nvPr/>
          </p:nvCxnSpPr>
          <p:spPr>
            <a:xfrm flipH="1">
              <a:off x="5796085" y="1779695"/>
              <a:ext cx="0" cy="273619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矩形 56"/>
          <p:cNvSpPr/>
          <p:nvPr/>
        </p:nvSpPr>
        <p:spPr>
          <a:xfrm>
            <a:off x="1917386" y="2214570"/>
            <a:ext cx="276466" cy="4800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 57"/>
          <p:cNvSpPr/>
          <p:nvPr/>
        </p:nvSpPr>
        <p:spPr>
          <a:xfrm>
            <a:off x="1917386" y="2818474"/>
            <a:ext cx="276466" cy="480033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矩形 58"/>
          <p:cNvSpPr/>
          <p:nvPr/>
        </p:nvSpPr>
        <p:spPr>
          <a:xfrm>
            <a:off x="1917386" y="3422378"/>
            <a:ext cx="276466" cy="48003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矩形 59"/>
          <p:cNvSpPr/>
          <p:nvPr/>
        </p:nvSpPr>
        <p:spPr>
          <a:xfrm>
            <a:off x="1917386" y="4026282"/>
            <a:ext cx="276466" cy="48003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矩形 60"/>
          <p:cNvSpPr/>
          <p:nvPr/>
        </p:nvSpPr>
        <p:spPr>
          <a:xfrm>
            <a:off x="1917386" y="4630186"/>
            <a:ext cx="276466" cy="480033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/>
        </p:nvSpPr>
        <p:spPr>
          <a:xfrm>
            <a:off x="1360466" y="2214570"/>
            <a:ext cx="276466" cy="4800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矩形 62"/>
          <p:cNvSpPr/>
          <p:nvPr/>
        </p:nvSpPr>
        <p:spPr>
          <a:xfrm>
            <a:off x="1360466" y="2818474"/>
            <a:ext cx="276466" cy="480033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矩形 63"/>
          <p:cNvSpPr/>
          <p:nvPr/>
        </p:nvSpPr>
        <p:spPr>
          <a:xfrm>
            <a:off x="1360466" y="3422378"/>
            <a:ext cx="276466" cy="48003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矩形 64"/>
          <p:cNvSpPr/>
          <p:nvPr/>
        </p:nvSpPr>
        <p:spPr>
          <a:xfrm>
            <a:off x="1360466" y="4026282"/>
            <a:ext cx="276466" cy="48003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/>
        </p:nvSpPr>
        <p:spPr>
          <a:xfrm>
            <a:off x="1360466" y="4630186"/>
            <a:ext cx="276466" cy="480033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 66"/>
          <p:cNvSpPr/>
          <p:nvPr/>
        </p:nvSpPr>
        <p:spPr>
          <a:xfrm>
            <a:off x="808324" y="2214570"/>
            <a:ext cx="276466" cy="4800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矩形 67"/>
          <p:cNvSpPr/>
          <p:nvPr/>
        </p:nvSpPr>
        <p:spPr>
          <a:xfrm>
            <a:off x="808324" y="2818474"/>
            <a:ext cx="276466" cy="480033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/>
        </p:nvSpPr>
        <p:spPr>
          <a:xfrm>
            <a:off x="808324" y="3422378"/>
            <a:ext cx="276466" cy="48003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/>
        </p:nvSpPr>
        <p:spPr>
          <a:xfrm>
            <a:off x="808324" y="4026282"/>
            <a:ext cx="276466" cy="48003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矩形 70"/>
          <p:cNvSpPr/>
          <p:nvPr/>
        </p:nvSpPr>
        <p:spPr>
          <a:xfrm>
            <a:off x="808324" y="4630186"/>
            <a:ext cx="276466" cy="480033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06 -3.7037E-07 L 0.06263 0.18264 L 0.2302 0.18264 L 0.43255 0.00741" pathEditMode="relative" rAng="0" ptsTypes="AAAA">
                                      <p:cBhvr>
                                        <p:cTn id="11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28" y="912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0" presetClass="path" presetSubtype="0" dur="1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4.16667E-06 -3.33333E-06 L 0.06106 0.09144 L 0.2276 0.09653 L 0.43073 0.00741" pathEditMode="relative" rAng="0" ptsTypes="AAAA">
                                      <p:cBhvr>
                                        <p:cTn id="13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4815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63" presetClass="path" presetSubtype="0" dur="1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4.16667E-06 2.22222E-06 L 0.43073 2.22222E-06" pathEditMode="relative" rAng="0" ptsTypes="AA">
                                      <p:cBhvr>
                                        <p:cTn id="15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dur="1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4.16667E-06 -7.40741E-07 L 0.06224 -0.08356 L 0.22721 -0.08356 L 0.43073 0.00278" pathEditMode="relative" rAng="0" ptsTypes="AAAA">
                                      <p:cBhvr>
                                        <p:cTn id="17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-4051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dur="15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4.16667E-06 4.81481E-06 L 0.06106 -0.17014 L 0.22903 -0.17014 L 0.43138 0.00277" pathEditMode="relative" rAng="0" ptsTypes="AAAA">
                                      <p:cBhvr>
                                        <p:cTn id="19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63" y="-838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dur="15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2.08333E-07 -3.7037E-07 L 0.06263 0.18264 L 0.23021 0.18264 L 0.43255 0.00741" pathEditMode="relative" rAng="0" ptsTypes="AAAA">
                                      <p:cBhvr>
                                        <p:cTn id="21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28" y="912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dur="15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2.08333E-07 -3.33333E-06 L 0.06107 0.09144 L 0.2276 0.09653 L 0.43073 0.00741" pathEditMode="relative" rAng="0" ptsTypes="AAAA">
                                      <p:cBhvr>
                                        <p:cTn id="23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4815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63" presetClass="path" presetSubtype="0" dur="1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08333E-07 2.22222E-06 L 0.43008 2.22222E-06" pathEditMode="relative" rAng="0" ptsTypes="AA">
                                      <p:cBhvr>
                                        <p:cTn id="25" dur="1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97" y="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dur="15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animMotion origin="layout" path="M 2.08333E-07 -7.40741E-07 L 0.06224 -0.08356 L 0.22721 -0.08356 L 0.43073 0.00278" pathEditMode="relative" rAng="0" ptsTypes="AAAA">
                                      <p:cBhvr>
                                        <p:cTn id="27" dur="1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-405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dur="15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08333E-07 4.81481E-06 L 0.06107 -0.17014 L 0.22904 -0.17014 L 0.43138 0.00277" pathEditMode="relative" rAng="0" ptsTypes="AAAA">
                                      <p:cBhvr>
                                        <p:cTn id="29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63" y="-838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dur="15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3.33333E-06 -3.7037E-07 L 0.06263 0.18264 L 0.23021 0.18264 L 0.43255 0.00741" pathEditMode="relative" rAng="0" ptsTypes="AAAA">
                                      <p:cBhvr>
                                        <p:cTn id="31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28" y="912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0" presetClass="path" presetSubtype="0" dur="150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animMotion origin="layout" path="M 3.33333E-06 -3.33333E-06 L 0.06106 0.09144 L 0.2276 0.09653 L 0.43073 0.00741" pathEditMode="relative" rAng="0" ptsTypes="AAAA">
                                      <p:cBhvr>
                                        <p:cTn id="33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4815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63" presetClass="path" presetSubtype="0" dur="150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3.33333E-06 2.22222E-06 L 0.43151 2.22222E-06" pathEditMode="relative" rAng="0" ptsTypes="AA">
                                      <p:cBhvr>
                                        <p:cTn id="35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76" y="0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0" presetClass="path" presetSubtype="0" dur="1500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animMotion origin="layout" path="M 3.33333E-06 -7.40741E-07 L 0.06224 -0.08356 L 0.22721 -0.08356 L 0.43073 0.00278" pathEditMode="relative" rAng="0" ptsTypes="AAAA">
                                      <p:cBhvr>
                                        <p:cTn id="37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-4051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0" presetClass="path" presetSubtype="0" dur="150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3.33333E-06 4.81481E-06 L 0.06106 -0.17014 L 0.22903 -0.17014 L 0.43138 0.00277" pathEditMode="relative" rAng="0" ptsTypes="AAAA">
                                      <p:cBhvr>
                                        <p:cTn id="39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63" y="-8380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0" presetClass="path" presetSubtype="0" dur="150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4.16667E-06 -3.7037E-07 L 0.06263 0.18264 L 0.23021 0.18264 L 0.43256 0.00741" pathEditMode="relative" rAng="0" ptsTypes="AAAA">
                                      <p:cBhvr>
                                        <p:cTn id="41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28" y="9120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0" presetClass="path" presetSubtype="0" dur="1500" fill="hold" grpId="0" nodeType="withEffect">
                                  <p:stCondLst>
                                    <p:cond delay="3250"/>
                                  </p:stCondLst>
                                  <p:childTnLst>
                                    <p:animMotion origin="layout" path="M -4.16667E-06 -3.33333E-06 L 0.06107 0.09144 L 0.22761 0.09653 L 0.43073 0.00741" pathEditMode="relative" rAng="0" ptsTypes="AAAA">
                                      <p:cBhvr>
                                        <p:cTn id="43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6" y="4815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3" presetClass="path" presetSubtype="0" dur="150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-4.16667E-06 2.22222E-06 L 0.43178 2.22222E-06" pathEditMode="relative" rAng="0" ptsTypes="AA">
                                      <p:cBhvr>
                                        <p:cTn id="45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89" y="0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0" presetClass="path" presetSubtype="0" dur="1500" fill="hold" grpId="0" nodeType="withEffect">
                                  <p:stCondLst>
                                    <p:cond delay="3750"/>
                                  </p:stCondLst>
                                  <p:childTnLst>
                                    <p:animMotion origin="layout" path="M -4.16667E-06 -7.40741E-07 L 0.06224 -0.08356 L 0.22722 -0.08356 L 0.4306 0.00278" pathEditMode="relative" rAng="0" ptsTypes="AAAA">
                                      <p:cBhvr>
                                        <p:cTn id="47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23" y="-4051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0" presetClass="path" presetSubtype="0" dur="150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-4.16667E-06 4.81481E-06 L 0.06107 -0.17014 L 0.22904 -0.17014 L 0.43138 0.00277" pathEditMode="relative" rAng="0" ptsTypes="AAAA">
                                      <p:cBhvr>
                                        <p:cTn id="49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63" y="-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https://d.book118.com/686122210144010031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VECTOR" val="6ce0055a-b064-4c89-8f99-a3bf3cafc1b4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111111">
      <a:majorFont>
        <a:latin typeface="Times New Roman"/>
        <a:ea typeface="思源黑体 CN Medium"/>
        <a:cs typeface="Arial"/>
      </a:majorFont>
      <a:minorFont>
        <a:latin typeface="Times New Roman"/>
        <a:ea typeface="思源黑体 CN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Times New Roman</vt:lpstr>
      <vt:lpstr>思源黑体 CN Medium</vt:lpstr>
      <vt:lpstr>思源黑体 CN Normal</vt:lpstr>
      <vt:lpstr>造字工房朗倩（非商用）常规体</vt:lpstr>
      <vt:lpstr>等线 Light</vt:lpstr>
      <vt:lpstr>等线</vt:lpstr>
      <vt:lpstr>宋体</vt:lpstr>
      <vt:lpstr>Wingdings</vt:lpstr>
      <vt:lpstr>微软雅黑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2024-08-30T06:48:41.708</cp:lastPrinted>
  <dcterms:created xsi:type="dcterms:W3CDTF">2024-08-29T22:48:41Z</dcterms:created>
  <dcterms:modified xsi:type="dcterms:W3CDTF">2024-08-29T22:48:45Z</dcterms:modified>
</cp:coreProperties>
</file>