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36C0AB1-8D9D-4223-BF8A-B7841F897C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0C37AB7-6004-4708-9684-12B02EFC98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C55BA4D-6ADD-40CB-951F-BD7B3313B9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5F2BF36-5C22-42DD-BF09-32BE8B3E841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367393E-0A32-42BF-8947-3E86C2E5DF0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2DC80C6-F3D5-48AF-A460-BCC14FB09B0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9B29022-725F-482A-B3EC-F9E06B78DE1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F13DF71-BBEC-48D1-BA75-7503DC63C6B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31E3AAA-01AF-4836-8CD8-6C5502C41E3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85848B2-C946-4BD5-88CD-27264253A3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46DF116-03C1-4907-A399-37A1E0DAC3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86242121003010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43215" y="4673857"/>
            <a:ext cx="1938785" cy="271780"/>
          </a:xfrm>
          <a:prstGeom prst="rect">
            <a:avLst/>
          </a:prstGeom>
          <a:noFill/>
        </p:spPr>
        <p:txBody>
          <a:bodyPr vert="horz" wrap="square" lIns="34100" tIns="34100" rIns="34100" bIns="3410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微软雅黑"/>
                <a:ea typeface="微软雅黑"/>
                <a:cs typeface="微软雅黑"/>
              </a:rPr>
              <a:t>汇报人</a:t>
            </a:r>
            <a:r>
              <a:rPr lang="en-US" sz="1325">
                <a:solidFill>
                  <a:schemeClr val="accent1">
                    <a:alpha val="100000"/>
                  </a:schemeClr>
                </a:solidFill>
                <a:latin typeface="Arial"/>
                <a:ea typeface="Arial"/>
                <a:cs typeface="Arial"/>
              </a:rPr>
              <a:t>:文小库</a:t>
            </a:r>
            <a:endParaRPr lang="en-US" sz="1100"/>
          </a:p>
        </p:txBody>
      </p:sp>
      <p:sp>
        <p:nvSpPr>
          <p:cNvPr id="3" name="AutoShape 3"/>
          <p:cNvSpPr/>
          <p:nvPr/>
        </p:nvSpPr>
        <p:spPr>
          <a:xfrm>
            <a:off x="6369054" y="4673857"/>
            <a:ext cx="2068238" cy="271780"/>
          </a:xfrm>
          <a:prstGeom prst="rect">
            <a:avLst/>
          </a:prstGeom>
          <a:noFill/>
        </p:spPr>
        <p:txBody>
          <a:bodyPr vert="horz" wrap="square" lIns="34100" tIns="34100" rIns="34100" bIns="3410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Microsoft Yahei"/>
                <a:ea typeface="Microsoft Yahei"/>
                <a:cs typeface="Microsoft Yahei"/>
              </a:rPr>
              <a:t>2024-01-24</a:t>
            </a:r>
            <a:endParaRPr lang="en-US" sz="1100"/>
          </a:p>
        </p:txBody>
      </p:sp>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现代控制理论-状态空间表达式的建立</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引言</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状态空间表达式的建立</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状态空间表达式的求解</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状态空间表达式的应用</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状态空间表达式的数值计算与仿真</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经典控制理论</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现代控制理论</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控制理论的发展历程</a:t>
              </a:r>
            </a:p>
          </p:txBody>
        </p:sp>
      </p:grpSp>
      <p:sp>
        <p:nvSpPr>
          <p:cNvPr id="32" name="AutoShape 32"/>
          <p:cNvSpPr/>
          <p:nvPr/>
        </p:nvSpPr>
        <p:spPr>
          <a:xfrm>
            <a:off x="6830551" y="20472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起源于20世纪初，基于传递函数和频率响应方法，主要研究单输入单输出（SISO）线性定常系统的分析和设计。</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20世纪50年代后期发展起来，基于状态空间表达式，研究多输入多输出（MIMO）、时变、非线性等复杂系统的分析和设计。</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66806" y="1875568"/>
            <a:ext cx="3824955" cy="3826383"/>
            <a:chOff x="4166806" y="1875568"/>
            <a:chExt cx="3824955" cy="3826383"/>
          </a:xfrm>
        </p:grpSpPr>
        <p:sp>
          <p:nvSpPr>
            <p:cNvPr id="3" name="Freeform 3"/>
            <p:cNvSpPr/>
            <p:nvPr/>
          </p:nvSpPr>
          <p:spPr>
            <a:xfrm>
              <a:off x="4166806" y="3454622"/>
              <a:ext cx="2238375" cy="2247329"/>
            </a:xfrm>
            <a:custGeom>
              <a:rect l="l" t="t" r="r" b="b"/>
              <a:pathLst>
                <a:path w="285" h="286">
                  <a:moveTo>
                    <a:pt x="0" y="83"/>
                  </a:moveTo>
                  <a:cubicBezTo>
                    <a:pt x="0" y="0"/>
                    <a:pt x="0" y="0"/>
                    <a:pt x="0" y="0"/>
                  </a:cubicBezTo>
                  <a:cubicBezTo>
                    <a:pt x="157" y="0"/>
                    <a:pt x="285" y="128"/>
                    <a:pt x="285" y="286"/>
                  </a:cubicBezTo>
                  <a:cubicBezTo>
                    <a:pt x="202" y="286"/>
                    <a:pt x="202" y="286"/>
                    <a:pt x="202" y="286"/>
                  </a:cubicBezTo>
                  <a:cubicBezTo>
                    <a:pt x="202" y="174"/>
                    <a:pt x="111" y="83"/>
                    <a:pt x="0" y="83"/>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166806" y="1875568"/>
              <a:ext cx="2238375" cy="2239804"/>
            </a:xfrm>
            <a:custGeom>
              <a:rect l="l" t="t" r="r" b="b"/>
              <a:pathLst>
                <a:path w="285" h="285">
                  <a:moveTo>
                    <a:pt x="0" y="202"/>
                  </a:moveTo>
                  <a:cubicBezTo>
                    <a:pt x="0" y="285"/>
                    <a:pt x="0" y="285"/>
                    <a:pt x="0" y="285"/>
                  </a:cubicBezTo>
                  <a:cubicBezTo>
                    <a:pt x="157" y="285"/>
                    <a:pt x="285" y="157"/>
                    <a:pt x="285" y="0"/>
                  </a:cubicBezTo>
                  <a:cubicBezTo>
                    <a:pt x="202" y="0"/>
                    <a:pt x="202" y="0"/>
                    <a:pt x="202" y="0"/>
                  </a:cubicBezTo>
                  <a:cubicBezTo>
                    <a:pt x="202" y="111"/>
                    <a:pt x="111" y="202"/>
                    <a:pt x="0" y="20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753386" y="3454622"/>
              <a:ext cx="2238375" cy="2247329"/>
            </a:xfrm>
            <a:custGeom>
              <a:rect l="l" t="t" r="r" b="b"/>
              <a:pathLst>
                <a:path w="285" h="286">
                  <a:moveTo>
                    <a:pt x="285" y="83"/>
                  </a:moveTo>
                  <a:cubicBezTo>
                    <a:pt x="285" y="0"/>
                    <a:pt x="285" y="0"/>
                    <a:pt x="285" y="0"/>
                  </a:cubicBezTo>
                  <a:cubicBezTo>
                    <a:pt x="128" y="0"/>
                    <a:pt x="0" y="128"/>
                    <a:pt x="0" y="286"/>
                  </a:cubicBezTo>
                  <a:cubicBezTo>
                    <a:pt x="83" y="286"/>
                    <a:pt x="83" y="286"/>
                    <a:pt x="83" y="286"/>
                  </a:cubicBezTo>
                  <a:cubicBezTo>
                    <a:pt x="83" y="174"/>
                    <a:pt x="174" y="83"/>
                    <a:pt x="285" y="8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53386" y="1875568"/>
              <a:ext cx="2238375" cy="2239804"/>
            </a:xfrm>
            <a:custGeom>
              <a:rect l="l" t="t" r="r" b="b"/>
              <a:pathLst>
                <a:path w="285" h="285">
                  <a:moveTo>
                    <a:pt x="285" y="202"/>
                  </a:moveTo>
                  <a:cubicBezTo>
                    <a:pt x="285" y="285"/>
                    <a:pt x="285" y="285"/>
                    <a:pt x="285" y="285"/>
                  </a:cubicBezTo>
                  <a:cubicBezTo>
                    <a:pt x="128" y="285"/>
                    <a:pt x="0" y="157"/>
                    <a:pt x="0" y="0"/>
                  </a:cubicBezTo>
                  <a:cubicBezTo>
                    <a:pt x="83" y="0"/>
                    <a:pt x="83" y="0"/>
                    <a:pt x="83" y="0"/>
                  </a:cubicBezTo>
                  <a:cubicBezTo>
                    <a:pt x="83" y="111"/>
                    <a:pt x="174" y="202"/>
                    <a:pt x="285" y="20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211033" y="2959322"/>
            <a:ext cx="1645728" cy="1705738"/>
            <a:chOff x="5211033" y="2959322"/>
            <a:chExt cx="1645728" cy="1705738"/>
          </a:xfrm>
        </p:grpSpPr>
        <p:sp>
          <p:nvSpPr>
            <p:cNvPr id="8" name="Freeform 8"/>
            <p:cNvSpPr/>
            <p:nvPr/>
          </p:nvSpPr>
          <p:spPr>
            <a:xfrm>
              <a:off x="5211033" y="3015424"/>
              <a:ext cx="541973" cy="425577"/>
            </a:xfrm>
            <a:custGeom>
              <a:rect l="l" t="t" r="r" b="b"/>
              <a:pathLst>
                <a:path w="105" h="83">
                  <a:moveTo>
                    <a:pt x="19" y="26"/>
                  </a:moveTo>
                  <a:cubicBezTo>
                    <a:pt x="50" y="11"/>
                    <a:pt x="50" y="11"/>
                    <a:pt x="50" y="11"/>
                  </a:cubicBezTo>
                  <a:cubicBezTo>
                    <a:pt x="50" y="11"/>
                    <a:pt x="51" y="11"/>
                    <a:pt x="51" y="11"/>
                  </a:cubicBezTo>
                  <a:cubicBezTo>
                    <a:pt x="51" y="11"/>
                    <a:pt x="51" y="11"/>
                    <a:pt x="51" y="11"/>
                  </a:cubicBezTo>
                  <a:cubicBezTo>
                    <a:pt x="51" y="42"/>
                    <a:pt x="51" y="42"/>
                    <a:pt x="51" y="42"/>
                  </a:cubicBezTo>
                  <a:cubicBezTo>
                    <a:pt x="51" y="42"/>
                    <a:pt x="51" y="43"/>
                    <a:pt x="51" y="43"/>
                  </a:cubicBezTo>
                  <a:cubicBezTo>
                    <a:pt x="51" y="43"/>
                    <a:pt x="50" y="43"/>
                    <a:pt x="50" y="43"/>
                  </a:cubicBezTo>
                  <a:cubicBezTo>
                    <a:pt x="19" y="27"/>
                    <a:pt x="19" y="27"/>
                    <a:pt x="19" y="27"/>
                  </a:cubicBezTo>
                  <a:cubicBezTo>
                    <a:pt x="19" y="27"/>
                    <a:pt x="19" y="27"/>
                    <a:pt x="19" y="27"/>
                  </a:cubicBezTo>
                  <a:cubicBezTo>
                    <a:pt x="19" y="26"/>
                    <a:pt x="19" y="26"/>
                    <a:pt x="19" y="26"/>
                  </a:cubicBezTo>
                  <a:close/>
                  <a:moveTo>
                    <a:pt x="55" y="11"/>
                  </a:moveTo>
                  <a:cubicBezTo>
                    <a:pt x="55" y="42"/>
                    <a:pt x="55" y="42"/>
                    <a:pt x="55" y="42"/>
                  </a:cubicBezTo>
                  <a:cubicBezTo>
                    <a:pt x="55" y="42"/>
                    <a:pt x="55" y="43"/>
                    <a:pt x="55" y="43"/>
                  </a:cubicBezTo>
                  <a:cubicBezTo>
                    <a:pt x="55" y="43"/>
                    <a:pt x="56" y="43"/>
                    <a:pt x="56" y="43"/>
                  </a:cubicBezTo>
                  <a:cubicBezTo>
                    <a:pt x="87" y="27"/>
                    <a:pt x="87" y="27"/>
                    <a:pt x="87" y="27"/>
                  </a:cubicBezTo>
                  <a:cubicBezTo>
                    <a:pt x="87" y="27"/>
                    <a:pt x="87" y="27"/>
                    <a:pt x="87" y="27"/>
                  </a:cubicBezTo>
                  <a:cubicBezTo>
                    <a:pt x="87" y="26"/>
                    <a:pt x="87" y="26"/>
                    <a:pt x="87" y="26"/>
                  </a:cubicBezTo>
                  <a:cubicBezTo>
                    <a:pt x="56" y="11"/>
                    <a:pt x="56" y="11"/>
                    <a:pt x="56" y="11"/>
                  </a:cubicBezTo>
                  <a:cubicBezTo>
                    <a:pt x="56" y="11"/>
                    <a:pt x="55" y="11"/>
                    <a:pt x="55" y="11"/>
                  </a:cubicBezTo>
                  <a:cubicBezTo>
                    <a:pt x="55" y="11"/>
                    <a:pt x="55" y="11"/>
                    <a:pt x="55" y="11"/>
                  </a:cubicBezTo>
                  <a:close/>
                  <a:moveTo>
                    <a:pt x="48" y="45"/>
                  </a:moveTo>
                  <a:cubicBezTo>
                    <a:pt x="15" y="29"/>
                    <a:pt x="15" y="29"/>
                    <a:pt x="15" y="29"/>
                  </a:cubicBezTo>
                  <a:cubicBezTo>
                    <a:pt x="15" y="29"/>
                    <a:pt x="15" y="29"/>
                    <a:pt x="14" y="29"/>
                  </a:cubicBezTo>
                  <a:cubicBezTo>
                    <a:pt x="1" y="35"/>
                    <a:pt x="1" y="35"/>
                    <a:pt x="1" y="35"/>
                  </a:cubicBezTo>
                  <a:cubicBezTo>
                    <a:pt x="1" y="36"/>
                    <a:pt x="0" y="36"/>
                    <a:pt x="0" y="36"/>
                  </a:cubicBezTo>
                  <a:cubicBezTo>
                    <a:pt x="0" y="37"/>
                    <a:pt x="1" y="37"/>
                    <a:pt x="1" y="37"/>
                  </a:cubicBezTo>
                  <a:cubicBezTo>
                    <a:pt x="33" y="53"/>
                    <a:pt x="33" y="53"/>
                    <a:pt x="33" y="53"/>
                  </a:cubicBezTo>
                  <a:cubicBezTo>
                    <a:pt x="34" y="54"/>
                    <a:pt x="34" y="54"/>
                    <a:pt x="34" y="53"/>
                  </a:cubicBezTo>
                  <a:cubicBezTo>
                    <a:pt x="48" y="47"/>
                    <a:pt x="48" y="47"/>
                    <a:pt x="48" y="47"/>
                  </a:cubicBezTo>
                  <a:cubicBezTo>
                    <a:pt x="48" y="47"/>
                    <a:pt x="48" y="46"/>
                    <a:pt x="48" y="46"/>
                  </a:cubicBezTo>
                  <a:cubicBezTo>
                    <a:pt x="48" y="45"/>
                    <a:pt x="48" y="45"/>
                    <a:pt x="48" y="45"/>
                  </a:cubicBezTo>
                  <a:close/>
                  <a:moveTo>
                    <a:pt x="105" y="16"/>
                  </a:moveTo>
                  <a:cubicBezTo>
                    <a:pt x="105" y="17"/>
                    <a:pt x="106" y="17"/>
                    <a:pt x="106" y="17"/>
                  </a:cubicBezTo>
                  <a:cubicBezTo>
                    <a:pt x="106" y="18"/>
                    <a:pt x="105" y="18"/>
                    <a:pt x="105" y="18"/>
                  </a:cubicBezTo>
                  <a:cubicBezTo>
                    <a:pt x="92" y="25"/>
                    <a:pt x="92" y="25"/>
                    <a:pt x="92" y="25"/>
                  </a:cubicBezTo>
                  <a:cubicBezTo>
                    <a:pt x="91" y="25"/>
                    <a:pt x="91" y="25"/>
                    <a:pt x="91" y="25"/>
                  </a:cubicBezTo>
                  <a:cubicBezTo>
                    <a:pt x="58" y="9"/>
                    <a:pt x="58" y="9"/>
                    <a:pt x="58" y="9"/>
                  </a:cubicBezTo>
                  <a:cubicBezTo>
                    <a:pt x="58" y="8"/>
                    <a:pt x="58" y="8"/>
                    <a:pt x="58" y="8"/>
                  </a:cubicBezTo>
                  <a:cubicBezTo>
                    <a:pt x="58" y="7"/>
                    <a:pt x="58" y="7"/>
                    <a:pt x="58" y="7"/>
                  </a:cubicBezTo>
                  <a:cubicBezTo>
                    <a:pt x="72" y="0"/>
                    <a:pt x="72" y="0"/>
                    <a:pt x="72" y="0"/>
                  </a:cubicBezTo>
                  <a:cubicBezTo>
                    <a:pt x="72" y="0"/>
                    <a:pt x="72" y="0"/>
                    <a:pt x="72" y="0"/>
                  </a:cubicBezTo>
                  <a:cubicBezTo>
                    <a:pt x="105" y="16"/>
                    <a:pt x="105" y="16"/>
                    <a:pt x="105" y="16"/>
                  </a:cubicBezTo>
                  <a:close/>
                  <a:moveTo>
                    <a:pt x="105" y="35"/>
                  </a:moveTo>
                  <a:cubicBezTo>
                    <a:pt x="105" y="36"/>
                    <a:pt x="106" y="36"/>
                    <a:pt x="106" y="36"/>
                  </a:cubicBezTo>
                  <a:cubicBezTo>
                    <a:pt x="106" y="37"/>
                    <a:pt x="105" y="37"/>
                    <a:pt x="105" y="37"/>
                  </a:cubicBezTo>
                  <a:cubicBezTo>
                    <a:pt x="72" y="53"/>
                    <a:pt x="72" y="53"/>
                    <a:pt x="72" y="53"/>
                  </a:cubicBezTo>
                  <a:cubicBezTo>
                    <a:pt x="72" y="54"/>
                    <a:pt x="72" y="54"/>
                    <a:pt x="72" y="53"/>
                  </a:cubicBezTo>
                  <a:cubicBezTo>
                    <a:pt x="58" y="47"/>
                    <a:pt x="58" y="47"/>
                    <a:pt x="58" y="47"/>
                  </a:cubicBezTo>
                  <a:cubicBezTo>
                    <a:pt x="58" y="47"/>
                    <a:pt x="58" y="46"/>
                    <a:pt x="58" y="46"/>
                  </a:cubicBezTo>
                  <a:cubicBezTo>
                    <a:pt x="58" y="45"/>
                    <a:pt x="58" y="45"/>
                    <a:pt x="58" y="45"/>
                  </a:cubicBezTo>
                  <a:cubicBezTo>
                    <a:pt x="91" y="29"/>
                    <a:pt x="91" y="29"/>
                    <a:pt x="91" y="29"/>
                  </a:cubicBezTo>
                  <a:cubicBezTo>
                    <a:pt x="91" y="29"/>
                    <a:pt x="91" y="29"/>
                    <a:pt x="92" y="29"/>
                  </a:cubicBezTo>
                  <a:cubicBezTo>
                    <a:pt x="105" y="35"/>
                    <a:pt x="105" y="35"/>
                    <a:pt x="105" y="35"/>
                  </a:cubicBezTo>
                  <a:close/>
                  <a:moveTo>
                    <a:pt x="48" y="7"/>
                  </a:moveTo>
                  <a:cubicBezTo>
                    <a:pt x="34" y="0"/>
                    <a:pt x="34" y="0"/>
                    <a:pt x="34" y="0"/>
                  </a:cubicBezTo>
                  <a:cubicBezTo>
                    <a:pt x="34" y="0"/>
                    <a:pt x="34" y="0"/>
                    <a:pt x="33" y="0"/>
                  </a:cubicBezTo>
                  <a:cubicBezTo>
                    <a:pt x="1" y="16"/>
                    <a:pt x="1" y="16"/>
                    <a:pt x="1" y="16"/>
                  </a:cubicBezTo>
                  <a:cubicBezTo>
                    <a:pt x="1" y="17"/>
                    <a:pt x="0" y="17"/>
                    <a:pt x="0" y="17"/>
                  </a:cubicBezTo>
                  <a:cubicBezTo>
                    <a:pt x="0" y="18"/>
                    <a:pt x="1" y="18"/>
                    <a:pt x="1" y="18"/>
                  </a:cubicBezTo>
                  <a:cubicBezTo>
                    <a:pt x="14" y="25"/>
                    <a:pt x="14" y="25"/>
                    <a:pt x="14" y="25"/>
                  </a:cubicBezTo>
                  <a:cubicBezTo>
                    <a:pt x="15" y="25"/>
                    <a:pt x="15" y="25"/>
                    <a:pt x="15" y="25"/>
                  </a:cubicBezTo>
                  <a:cubicBezTo>
                    <a:pt x="48" y="9"/>
                    <a:pt x="48" y="9"/>
                    <a:pt x="48" y="9"/>
                  </a:cubicBezTo>
                  <a:cubicBezTo>
                    <a:pt x="48" y="8"/>
                    <a:pt x="48" y="8"/>
                    <a:pt x="48" y="8"/>
                  </a:cubicBezTo>
                  <a:cubicBezTo>
                    <a:pt x="48" y="7"/>
                    <a:pt x="48" y="7"/>
                    <a:pt x="48" y="7"/>
                  </a:cubicBezTo>
                  <a:close/>
                  <a:moveTo>
                    <a:pt x="55" y="50"/>
                  </a:moveTo>
                  <a:cubicBezTo>
                    <a:pt x="55" y="82"/>
                    <a:pt x="55" y="82"/>
                    <a:pt x="55" y="82"/>
                  </a:cubicBezTo>
                  <a:cubicBezTo>
                    <a:pt x="55" y="82"/>
                    <a:pt x="55" y="83"/>
                    <a:pt x="55" y="83"/>
                  </a:cubicBezTo>
                  <a:cubicBezTo>
                    <a:pt x="55" y="83"/>
                    <a:pt x="56" y="83"/>
                    <a:pt x="56" y="83"/>
                  </a:cubicBezTo>
                  <a:cubicBezTo>
                    <a:pt x="89" y="66"/>
                    <a:pt x="89" y="66"/>
                    <a:pt x="89" y="66"/>
                  </a:cubicBezTo>
                  <a:cubicBezTo>
                    <a:pt x="89" y="66"/>
                    <a:pt x="90" y="66"/>
                    <a:pt x="90" y="65"/>
                  </a:cubicBezTo>
                  <a:cubicBezTo>
                    <a:pt x="90" y="50"/>
                    <a:pt x="90" y="50"/>
                    <a:pt x="90" y="50"/>
                  </a:cubicBezTo>
                  <a:cubicBezTo>
                    <a:pt x="90" y="50"/>
                    <a:pt x="89" y="49"/>
                    <a:pt x="89" y="49"/>
                  </a:cubicBezTo>
                  <a:cubicBezTo>
                    <a:pt x="89" y="49"/>
                    <a:pt x="89" y="49"/>
                    <a:pt x="88" y="49"/>
                  </a:cubicBezTo>
                  <a:cubicBezTo>
                    <a:pt x="73" y="57"/>
                    <a:pt x="73" y="57"/>
                    <a:pt x="73" y="57"/>
                  </a:cubicBezTo>
                  <a:cubicBezTo>
                    <a:pt x="72" y="57"/>
                    <a:pt x="72" y="57"/>
                    <a:pt x="72" y="57"/>
                  </a:cubicBezTo>
                  <a:cubicBezTo>
                    <a:pt x="72" y="57"/>
                    <a:pt x="72" y="57"/>
                    <a:pt x="72" y="57"/>
                  </a:cubicBezTo>
                  <a:cubicBezTo>
                    <a:pt x="71" y="57"/>
                    <a:pt x="71" y="57"/>
                    <a:pt x="71" y="57"/>
                  </a:cubicBezTo>
                  <a:cubicBezTo>
                    <a:pt x="56" y="49"/>
                    <a:pt x="56" y="49"/>
                    <a:pt x="56" y="49"/>
                  </a:cubicBezTo>
                  <a:cubicBezTo>
                    <a:pt x="56" y="49"/>
                    <a:pt x="55" y="49"/>
                    <a:pt x="55" y="49"/>
                  </a:cubicBezTo>
                  <a:cubicBezTo>
                    <a:pt x="55" y="49"/>
                    <a:pt x="55" y="50"/>
                    <a:pt x="55" y="50"/>
                  </a:cubicBezTo>
                  <a:close/>
                  <a:moveTo>
                    <a:pt x="16" y="50"/>
                  </a:moveTo>
                  <a:cubicBezTo>
                    <a:pt x="16" y="50"/>
                    <a:pt x="17" y="49"/>
                    <a:pt x="17" y="49"/>
                  </a:cubicBezTo>
                  <a:cubicBezTo>
                    <a:pt x="17" y="49"/>
                    <a:pt x="17" y="49"/>
                    <a:pt x="18" y="49"/>
                  </a:cubicBezTo>
                  <a:cubicBezTo>
                    <a:pt x="33" y="57"/>
                    <a:pt x="33" y="57"/>
                    <a:pt x="33" y="57"/>
                  </a:cubicBezTo>
                  <a:cubicBezTo>
                    <a:pt x="34" y="57"/>
                    <a:pt x="34" y="57"/>
                    <a:pt x="34" y="57"/>
                  </a:cubicBezTo>
                  <a:cubicBezTo>
                    <a:pt x="50" y="49"/>
                    <a:pt x="50" y="49"/>
                    <a:pt x="50" y="49"/>
                  </a:cubicBezTo>
                  <a:cubicBezTo>
                    <a:pt x="50" y="49"/>
                    <a:pt x="51" y="49"/>
                    <a:pt x="51" y="49"/>
                  </a:cubicBezTo>
                  <a:cubicBezTo>
                    <a:pt x="51" y="49"/>
                    <a:pt x="51" y="50"/>
                    <a:pt x="51" y="50"/>
                  </a:cubicBezTo>
                  <a:cubicBezTo>
                    <a:pt x="51" y="82"/>
                    <a:pt x="51" y="82"/>
                    <a:pt x="51" y="82"/>
                  </a:cubicBezTo>
                  <a:cubicBezTo>
                    <a:pt x="51" y="82"/>
                    <a:pt x="51" y="83"/>
                    <a:pt x="51" y="83"/>
                  </a:cubicBezTo>
                  <a:cubicBezTo>
                    <a:pt x="51" y="83"/>
                    <a:pt x="50" y="83"/>
                    <a:pt x="50" y="83"/>
                  </a:cubicBezTo>
                  <a:cubicBezTo>
                    <a:pt x="17" y="66"/>
                    <a:pt x="17" y="66"/>
                    <a:pt x="17" y="66"/>
                  </a:cubicBezTo>
                  <a:cubicBezTo>
                    <a:pt x="17" y="66"/>
                    <a:pt x="16" y="66"/>
                    <a:pt x="16" y="65"/>
                  </a:cubicBezTo>
                  <a:lnTo>
                    <a:pt x="16" y="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475952" y="2959322"/>
              <a:ext cx="380809" cy="537400"/>
            </a:xfrm>
            <a:custGeom>
              <a:rect l="l" t="t" r="r" b="b"/>
              <a:pathLst>
                <a:path w="21543" h="21574">
                  <a:moveTo>
                    <a:pt x="13864" y="16422"/>
                  </a:moveTo>
                  <a:cubicBezTo>
                    <a:pt x="13295" y="16782"/>
                    <a:pt x="12583" y="17013"/>
                    <a:pt x="11740" y="17115"/>
                  </a:cubicBezTo>
                  <a:lnTo>
                    <a:pt x="11752" y="18333"/>
                  </a:lnTo>
                  <a:lnTo>
                    <a:pt x="9908" y="18336"/>
                  </a:lnTo>
                  <a:lnTo>
                    <a:pt x="9897" y="17119"/>
                  </a:lnTo>
                  <a:cubicBezTo>
                    <a:pt x="9066" y="17021"/>
                    <a:pt x="8316" y="16773"/>
                    <a:pt x="7666" y="16391"/>
                  </a:cubicBezTo>
                  <a:cubicBezTo>
                    <a:pt x="6892" y="15916"/>
                    <a:pt x="6492" y="15369"/>
                    <a:pt x="6466" y="14757"/>
                  </a:cubicBezTo>
                  <a:lnTo>
                    <a:pt x="6503" y="14424"/>
                  </a:lnTo>
                  <a:lnTo>
                    <a:pt x="8292" y="14419"/>
                  </a:lnTo>
                  <a:lnTo>
                    <a:pt x="8298" y="14543"/>
                  </a:lnTo>
                  <a:cubicBezTo>
                    <a:pt x="8309" y="15050"/>
                    <a:pt x="8528" y="15427"/>
                    <a:pt x="8960" y="15694"/>
                  </a:cubicBezTo>
                  <a:cubicBezTo>
                    <a:pt x="9384" y="15964"/>
                    <a:pt x="10003" y="16098"/>
                    <a:pt x="10790" y="16098"/>
                  </a:cubicBezTo>
                  <a:cubicBezTo>
                    <a:pt x="11584" y="16093"/>
                    <a:pt x="12202" y="15951"/>
                    <a:pt x="12633" y="15680"/>
                  </a:cubicBezTo>
                  <a:cubicBezTo>
                    <a:pt x="13064" y="15409"/>
                    <a:pt x="13270" y="15036"/>
                    <a:pt x="13270" y="14552"/>
                  </a:cubicBezTo>
                  <a:cubicBezTo>
                    <a:pt x="13270" y="14153"/>
                    <a:pt x="13070" y="13842"/>
                    <a:pt x="12652" y="13606"/>
                  </a:cubicBezTo>
                  <a:cubicBezTo>
                    <a:pt x="12221" y="13367"/>
                    <a:pt x="11477" y="13158"/>
                    <a:pt x="10433" y="12985"/>
                  </a:cubicBezTo>
                  <a:cubicBezTo>
                    <a:pt x="9278" y="12794"/>
                    <a:pt x="8385" y="12496"/>
                    <a:pt x="7803" y="12110"/>
                  </a:cubicBezTo>
                  <a:cubicBezTo>
                    <a:pt x="7210" y="11710"/>
                    <a:pt x="6897" y="11199"/>
                    <a:pt x="6892" y="10591"/>
                  </a:cubicBezTo>
                  <a:cubicBezTo>
                    <a:pt x="6886" y="9899"/>
                    <a:pt x="7266" y="9321"/>
                    <a:pt x="8023" y="8877"/>
                  </a:cubicBezTo>
                  <a:cubicBezTo>
                    <a:pt x="8534" y="8574"/>
                    <a:pt x="9147" y="8376"/>
                    <a:pt x="9833" y="8282"/>
                  </a:cubicBezTo>
                  <a:lnTo>
                    <a:pt x="9822" y="7225"/>
                  </a:lnTo>
                  <a:lnTo>
                    <a:pt x="11665" y="7216"/>
                  </a:lnTo>
                  <a:lnTo>
                    <a:pt x="11671" y="8242"/>
                  </a:lnTo>
                  <a:cubicBezTo>
                    <a:pt x="12496" y="8322"/>
                    <a:pt x="13183" y="8527"/>
                    <a:pt x="13727" y="8841"/>
                  </a:cubicBezTo>
                  <a:cubicBezTo>
                    <a:pt x="14451" y="9272"/>
                    <a:pt x="14851" y="9867"/>
                    <a:pt x="14907" y="10617"/>
                  </a:cubicBezTo>
                  <a:lnTo>
                    <a:pt x="14914" y="10748"/>
                  </a:lnTo>
                  <a:lnTo>
                    <a:pt x="13114" y="10754"/>
                  </a:lnTo>
                  <a:lnTo>
                    <a:pt x="13089" y="10650"/>
                  </a:lnTo>
                  <a:cubicBezTo>
                    <a:pt x="13002" y="10183"/>
                    <a:pt x="12783" y="9832"/>
                    <a:pt x="12427" y="9610"/>
                  </a:cubicBezTo>
                  <a:cubicBezTo>
                    <a:pt x="12077" y="9392"/>
                    <a:pt x="11565" y="9277"/>
                    <a:pt x="10895" y="9282"/>
                  </a:cubicBezTo>
                  <a:cubicBezTo>
                    <a:pt x="10196" y="9282"/>
                    <a:pt x="9640" y="9401"/>
                    <a:pt x="9259" y="9632"/>
                  </a:cubicBezTo>
                  <a:cubicBezTo>
                    <a:pt x="8878" y="9858"/>
                    <a:pt x="8698" y="10160"/>
                    <a:pt x="8702" y="10572"/>
                  </a:cubicBezTo>
                  <a:cubicBezTo>
                    <a:pt x="8702" y="10924"/>
                    <a:pt x="8878" y="11204"/>
                    <a:pt x="9229" y="11408"/>
                  </a:cubicBezTo>
                  <a:cubicBezTo>
                    <a:pt x="9584" y="11621"/>
                    <a:pt x="10216" y="11808"/>
                    <a:pt x="11115" y="11954"/>
                  </a:cubicBezTo>
                  <a:cubicBezTo>
                    <a:pt x="12421" y="12172"/>
                    <a:pt x="13414" y="12492"/>
                    <a:pt x="14076" y="12914"/>
                  </a:cubicBezTo>
                  <a:cubicBezTo>
                    <a:pt x="14732" y="13335"/>
                    <a:pt x="15076" y="13877"/>
                    <a:pt x="15076" y="14521"/>
                  </a:cubicBezTo>
                  <a:cubicBezTo>
                    <a:pt x="15082" y="15289"/>
                    <a:pt x="14676" y="15929"/>
                    <a:pt x="13864" y="16422"/>
                  </a:cubicBezTo>
                  <a:cubicBezTo>
                    <a:pt x="13864" y="16422"/>
                    <a:pt x="13864" y="16422"/>
                    <a:pt x="13864" y="16422"/>
                  </a:cubicBezTo>
                  <a:close/>
                  <a:moveTo>
                    <a:pt x="13995" y="4271"/>
                  </a:moveTo>
                  <a:lnTo>
                    <a:pt x="13995" y="4298"/>
                  </a:lnTo>
                  <a:lnTo>
                    <a:pt x="7161" y="4325"/>
                  </a:lnTo>
                  <a:lnTo>
                    <a:pt x="7372" y="4045"/>
                  </a:lnTo>
                  <a:lnTo>
                    <a:pt x="7754" y="3756"/>
                  </a:lnTo>
                  <a:lnTo>
                    <a:pt x="13245" y="3739"/>
                  </a:lnTo>
                  <a:lnTo>
                    <a:pt x="14789" y="0"/>
                  </a:lnTo>
                  <a:lnTo>
                    <a:pt x="6535" y="31"/>
                  </a:lnTo>
                  <a:lnTo>
                    <a:pt x="7722" y="3668"/>
                  </a:lnTo>
                  <a:cubicBezTo>
                    <a:pt x="6866" y="2984"/>
                    <a:pt x="4761" y="1540"/>
                    <a:pt x="2855" y="2042"/>
                  </a:cubicBezTo>
                  <a:lnTo>
                    <a:pt x="3061" y="2446"/>
                  </a:lnTo>
                  <a:cubicBezTo>
                    <a:pt x="4687" y="2020"/>
                    <a:pt x="6673" y="3472"/>
                    <a:pt x="7372" y="4045"/>
                  </a:cubicBezTo>
                  <a:cubicBezTo>
                    <a:pt x="6210" y="4348"/>
                    <a:pt x="4699" y="4569"/>
                    <a:pt x="3805" y="4001"/>
                  </a:cubicBezTo>
                  <a:lnTo>
                    <a:pt x="3399" y="4329"/>
                  </a:lnTo>
                  <a:cubicBezTo>
                    <a:pt x="3930" y="4667"/>
                    <a:pt x="4605" y="4783"/>
                    <a:pt x="5310" y="4783"/>
                  </a:cubicBezTo>
                  <a:cubicBezTo>
                    <a:pt x="5729" y="4783"/>
                    <a:pt x="6155" y="4734"/>
                    <a:pt x="6566" y="4667"/>
                  </a:cubicBezTo>
                  <a:cubicBezTo>
                    <a:pt x="2687" y="6563"/>
                    <a:pt x="-26" y="10769"/>
                    <a:pt x="0" y="13957"/>
                  </a:cubicBezTo>
                  <a:cubicBezTo>
                    <a:pt x="32" y="18189"/>
                    <a:pt x="4886" y="21600"/>
                    <a:pt x="10828" y="21573"/>
                  </a:cubicBezTo>
                  <a:cubicBezTo>
                    <a:pt x="16782" y="21556"/>
                    <a:pt x="21574" y="18105"/>
                    <a:pt x="21543" y="13877"/>
                  </a:cubicBezTo>
                  <a:cubicBezTo>
                    <a:pt x="21518" y="10468"/>
                    <a:pt x="18344" y="5897"/>
                    <a:pt x="13995" y="4271"/>
                  </a:cubicBezTo>
                  <a:cubicBezTo>
                    <a:pt x="13995" y="4271"/>
                    <a:pt x="13995" y="4271"/>
                    <a:pt x="13995" y="427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297043" y="4240435"/>
              <a:ext cx="513778" cy="424625"/>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6228112" y="4279582"/>
            <a:ext cx="496157" cy="415672"/>
            <a:chOff x="6228112" y="4279582"/>
            <a:chExt cx="496157" cy="415672"/>
          </a:xfrm>
        </p:grpSpPr>
        <p:sp>
          <p:nvSpPr>
            <p:cNvPr id="12" name="Freeform 12"/>
            <p:cNvSpPr/>
            <p:nvPr/>
          </p:nvSpPr>
          <p:spPr>
            <a:xfrm>
              <a:off x="6312789" y="4402646"/>
              <a:ext cx="324707" cy="292608"/>
            </a:xfrm>
            <a:custGeom>
              <a:rect l="l" t="t" r="r" b="b"/>
              <a:pathLst>
                <a:path w="161" h="145">
                  <a:moveTo>
                    <a:pt x="0" y="62"/>
                  </a:moveTo>
                  <a:lnTo>
                    <a:pt x="0" y="145"/>
                  </a:lnTo>
                  <a:lnTo>
                    <a:pt x="31" y="145"/>
                  </a:lnTo>
                  <a:lnTo>
                    <a:pt x="130" y="145"/>
                  </a:lnTo>
                  <a:lnTo>
                    <a:pt x="161" y="145"/>
                  </a:lnTo>
                  <a:lnTo>
                    <a:pt x="161" y="62"/>
                  </a:lnTo>
                  <a:lnTo>
                    <a:pt x="81" y="0"/>
                  </a:lnTo>
                  <a:lnTo>
                    <a:pt x="0" y="6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6228112" y="4279582"/>
              <a:ext cx="496157" cy="248221"/>
            </a:xfrm>
            <a:custGeom>
              <a:rect l="l" t="t" r="r" b="b"/>
              <a:pathLst>
                <a:path w="246" h="123">
                  <a:moveTo>
                    <a:pt x="225" y="80"/>
                  </a:moveTo>
                  <a:lnTo>
                    <a:pt x="225" y="21"/>
                  </a:lnTo>
                  <a:lnTo>
                    <a:pt x="182" y="21"/>
                  </a:lnTo>
                  <a:lnTo>
                    <a:pt x="182" y="47"/>
                  </a:lnTo>
                  <a:lnTo>
                    <a:pt x="123" y="0"/>
                  </a:lnTo>
                  <a:lnTo>
                    <a:pt x="123" y="0"/>
                  </a:lnTo>
                  <a:lnTo>
                    <a:pt x="123" y="0"/>
                  </a:lnTo>
                  <a:lnTo>
                    <a:pt x="123" y="0"/>
                  </a:lnTo>
                  <a:lnTo>
                    <a:pt x="123" y="0"/>
                  </a:lnTo>
                  <a:lnTo>
                    <a:pt x="0" y="97"/>
                  </a:lnTo>
                  <a:lnTo>
                    <a:pt x="21" y="123"/>
                  </a:lnTo>
                  <a:lnTo>
                    <a:pt x="123" y="42"/>
                  </a:lnTo>
                  <a:lnTo>
                    <a:pt x="225" y="123"/>
                  </a:lnTo>
                  <a:lnTo>
                    <a:pt x="246" y="97"/>
                  </a:lnTo>
                  <a:lnTo>
                    <a:pt x="225" y="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1002893" y="1341847"/>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状态空间表达式</a:t>
            </a:r>
          </a:p>
        </p:txBody>
      </p:sp>
      <p:sp>
        <p:nvSpPr>
          <p:cNvPr id="15" name="TextBox 15"/>
          <p:cNvSpPr txBox="1"/>
          <p:nvPr/>
        </p:nvSpPr>
        <p:spPr>
          <a:xfrm>
            <a:off x="7417207" y="1341847"/>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2">
                    <a:alpha val="100000"/>
                  </a:schemeClr>
                </a:solidFill>
                <a:latin typeface="Microsoft Yahei"/>
                <a:ea typeface="Microsoft Yahei"/>
                <a:cs typeface="Microsoft Yahei"/>
              </a:rPr>
              <a:t>适用于多输入多输出系统</a:t>
            </a:r>
          </a:p>
        </p:txBody>
      </p:sp>
      <p:sp>
        <p:nvSpPr>
          <p:cNvPr id="16" name="TextBox 16"/>
          <p:cNvSpPr txBox="1"/>
          <p:nvPr/>
        </p:nvSpPr>
        <p:spPr>
          <a:xfrm>
            <a:off x="1002893" y="4228595"/>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4">
                    <a:alpha val="100000"/>
                  </a:schemeClr>
                </a:solidFill>
                <a:latin typeface="Microsoft Yahei"/>
                <a:ea typeface="Microsoft Yahei"/>
                <a:cs typeface="Microsoft Yahei"/>
              </a:rPr>
              <a:t>便于计算机仿真和实现</a:t>
            </a:r>
          </a:p>
        </p:txBody>
      </p:sp>
      <p:sp>
        <p:nvSpPr>
          <p:cNvPr id="17" name="TextBox 17"/>
          <p:cNvSpPr txBox="1"/>
          <p:nvPr/>
        </p:nvSpPr>
        <p:spPr>
          <a:xfrm>
            <a:off x="7417207" y="4228595"/>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3">
                    <a:alpha val="100000"/>
                  </a:schemeClr>
                </a:solidFill>
                <a:latin typeface="Microsoft Yahei"/>
                <a:ea typeface="Microsoft Yahei"/>
                <a:cs typeface="Microsoft Yahei"/>
              </a:rPr>
              <a:t>适用于现代控制方法</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状态空间表达式的概念与重要性</a:t>
              </a:r>
            </a:p>
          </p:txBody>
        </p:sp>
      </p:grpSp>
      <p:sp>
        <p:nvSpPr>
          <p:cNvPr id="40" name="TextBox 40"/>
          <p:cNvSpPr txBox="1"/>
          <p:nvPr/>
        </p:nvSpPr>
        <p:spPr>
          <a:xfrm>
            <a:off x="1002893" y="1707444"/>
            <a:ext cx="3771900"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描述系统动态行为的数学模型，包括状态方程和输出方程，可全面反映系统的内部状态和外部特性。</a:t>
            </a:r>
          </a:p>
        </p:txBody>
      </p:sp>
      <p:sp>
        <p:nvSpPr>
          <p:cNvPr id="41" name="TextBox 41"/>
          <p:cNvSpPr txBox="1"/>
          <p:nvPr/>
        </p:nvSpPr>
        <p:spPr>
          <a:xfrm>
            <a:off x="7417207" y="1707444"/>
            <a:ext cx="3771900"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状态空间表达式可方便地处理多输入多输出系统，而传递函数方法在处理此类系统时存在局限性。</a:t>
            </a:r>
          </a:p>
        </p:txBody>
      </p:sp>
      <p:sp>
        <p:nvSpPr>
          <p:cNvPr id="42" name="TextBox 42"/>
          <p:cNvSpPr txBox="1"/>
          <p:nvPr/>
        </p:nvSpPr>
        <p:spPr>
          <a:xfrm>
            <a:off x="1002893" y="4594193"/>
            <a:ext cx="3771900" cy="16668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随着计算机技术的发展，状态空间表达式成为数字控制系统设计和仿真的主要工具。</a:t>
            </a:r>
          </a:p>
        </p:txBody>
      </p:sp>
      <p:sp>
        <p:nvSpPr>
          <p:cNvPr id="43" name="TextBox 43"/>
          <p:cNvSpPr txBox="1"/>
          <p:nvPr/>
        </p:nvSpPr>
        <p:spPr>
          <a:xfrm>
            <a:off x="7417207" y="4594193"/>
            <a:ext cx="3771900"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如最优控制、自适应控制等，这些控制方法都基于状态空间表达式设计和实现。</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7209" r="27209"/>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介绍状态空间表达式的建立方法及其在控制系统分析和设计中的应用。</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目的</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包括基于物理定律和系统动态特性的建模方法。</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状态空间表达式的建立方法</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包括稳定性、能控性、能观性等基本性质，以及基于状态空间表达式的系统分析和设计方法。</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状态空间表达式的性质和分析方法</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包括状态反馈控制、最优控制等现代控制方法的应用实例。</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状态空间表达式在控制系统中的应用</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本次报告的目的和主要内容</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状态空间表达式的建立</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状态变量的定义</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状态变量是描述系统内部状态的物理量，通常选择能够全面反映系统内部状态的最小变量集合。</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状态变量的选择原则</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可观测性、可控制性、最小性和直观性。</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常见的状态变量选择方法</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直观法、能量法、模态分析法等。</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状态变量的定义与选择</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2591991" y="2965418"/>
            <a:ext cx="906780" cy="396240"/>
            <a:chOff x="2591991" y="2965418"/>
            <a:chExt cx="906780" cy="396240"/>
          </a:xfrm>
        </p:grpSpPr>
        <p:sp>
          <p:nvSpPr>
            <p:cNvPr id="6" name="TextBox 6"/>
            <p:cNvSpPr txBox="1"/>
            <p:nvPr/>
          </p:nvSpPr>
          <p:spPr>
            <a:xfrm>
              <a:off x="2591991"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1">
                      <a:alpha val="100000"/>
                    </a:schemeClr>
                  </a:solidFill>
                  <a:latin typeface="Microsoft Yahei"/>
                  <a:ea typeface="Microsoft Yahei"/>
                  <a:cs typeface="Microsoft Yahei"/>
                </a:rPr>
                <a:t>80%</a:t>
              </a:r>
            </a:p>
          </p:txBody>
        </p:sp>
      </p:grpSp>
      <p:grpSp>
        <p:nvGrpSpPr>
          <p:cNvPr id="7" name="Group 7"/>
          <p:cNvGrpSpPr/>
          <p:nvPr/>
        </p:nvGrpSpPr>
        <p:grpSpPr>
          <a:xfrm>
            <a:off x="8595360" y="2063687"/>
            <a:ext cx="1240346" cy="962406"/>
            <a:chOff x="8595360" y="2063687"/>
            <a:chExt cx="1240346" cy="962406"/>
          </a:xfrm>
        </p:grpSpPr>
        <p:sp>
          <p:nvSpPr>
            <p:cNvPr id="8" name="Freeform 8"/>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8769620" y="2965418"/>
            <a:ext cx="906780" cy="396240"/>
            <a:chOff x="8769620" y="2965418"/>
            <a:chExt cx="906780" cy="396240"/>
          </a:xfrm>
        </p:grpSpPr>
        <p:sp>
          <p:nvSpPr>
            <p:cNvPr id="11" name="TextBox 11"/>
            <p:cNvSpPr txBox="1"/>
            <p:nvPr/>
          </p:nvSpPr>
          <p:spPr>
            <a:xfrm>
              <a:off x="8769620"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3">
                      <a:alpha val="100000"/>
                    </a:schemeClr>
                  </a:solidFill>
                  <a:latin typeface="Microsoft Yahei"/>
                  <a:ea typeface="Microsoft Yahei"/>
                  <a:cs typeface="Microsoft Yahei"/>
                </a:rPr>
                <a:t>80%</a:t>
              </a:r>
            </a:p>
          </p:txBody>
        </p:sp>
      </p:grpSp>
      <p:grpSp>
        <p:nvGrpSpPr>
          <p:cNvPr id="12" name="Group 12"/>
          <p:cNvGrpSpPr/>
          <p:nvPr/>
        </p:nvGrpSpPr>
        <p:grpSpPr>
          <a:xfrm>
            <a:off x="5258181" y="1559433"/>
            <a:ext cx="1600105" cy="1242060"/>
            <a:chOff x="5258181" y="1559433"/>
            <a:chExt cx="1600105" cy="1242060"/>
          </a:xfrm>
        </p:grpSpPr>
        <p:sp>
          <p:nvSpPr>
            <p:cNvPr id="13" name="Freeform 13"/>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5481304" y="2723007"/>
            <a:ext cx="1173480" cy="396240"/>
            <a:chOff x="5481304" y="2723007"/>
            <a:chExt cx="1173480" cy="396240"/>
          </a:xfrm>
        </p:grpSpPr>
        <p:sp>
          <p:nvSpPr>
            <p:cNvPr id="16" name="TextBox 16"/>
            <p:cNvSpPr txBox="1"/>
            <p:nvPr/>
          </p:nvSpPr>
          <p:spPr>
            <a:xfrm>
              <a:off x="5481304" y="2723007"/>
              <a:ext cx="11734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2">
                      <a:alpha val="100000"/>
                    </a:schemeClr>
                  </a:solidFill>
                  <a:latin typeface="Microsoft Yahei"/>
                  <a:ea typeface="Microsoft Yahei"/>
                  <a:cs typeface="Microsoft Yahei"/>
                </a:rPr>
                <a:t>100%</a:t>
              </a:r>
            </a:p>
          </p:txBody>
        </p:sp>
      </p:gr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状态空间表达式的推导</a:t>
              </a:r>
            </a:p>
          </p:txBody>
        </p:sp>
      </p:grpSp>
      <p:grpSp>
        <p:nvGrpSpPr>
          <p:cNvPr id="39" name="Group 39"/>
          <p:cNvGrpSpPr/>
          <p:nvPr/>
        </p:nvGrpSpPr>
        <p:grpSpPr>
          <a:xfrm>
            <a:off x="1482995" y="3429572"/>
            <a:ext cx="2944273" cy="1699450"/>
            <a:chOff x="1482995" y="3429572"/>
            <a:chExt cx="2944273" cy="1699450"/>
          </a:xfrm>
        </p:grpSpPr>
        <p:sp>
          <p:nvSpPr>
            <p:cNvPr id="40" name="AutoShape 40"/>
            <p:cNvSpPr/>
            <p:nvPr/>
          </p:nvSpPr>
          <p:spPr>
            <a:xfrm>
              <a:off x="1482995" y="3429572"/>
              <a:ext cx="2944273" cy="1699450"/>
            </a:xfrm>
            <a:prstGeom prst="roundRect">
              <a:avLst>
                <a:gd name="adj" fmla="val 1995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1" name="Group 41"/>
          <p:cNvGrpSpPr/>
          <p:nvPr/>
        </p:nvGrpSpPr>
        <p:grpSpPr>
          <a:xfrm>
            <a:off x="4595860" y="3248978"/>
            <a:ext cx="2944273" cy="1880045"/>
            <a:chOff x="4595860" y="3248978"/>
            <a:chExt cx="2944273" cy="1880045"/>
          </a:xfrm>
        </p:grpSpPr>
        <p:sp>
          <p:nvSpPr>
            <p:cNvPr id="42" name="AutoShape 42"/>
            <p:cNvSpPr/>
            <p:nvPr/>
          </p:nvSpPr>
          <p:spPr>
            <a:xfrm>
              <a:off x="4595860" y="3248978"/>
              <a:ext cx="2944273" cy="1880045"/>
            </a:xfrm>
            <a:prstGeom prst="roundRect">
              <a:avLst>
                <a:gd name="adj" fmla="val 19953"/>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3" name="Group 43"/>
          <p:cNvGrpSpPr/>
          <p:nvPr/>
        </p:nvGrpSpPr>
        <p:grpSpPr>
          <a:xfrm>
            <a:off x="7710249" y="3429572"/>
            <a:ext cx="2942844" cy="1699450"/>
            <a:chOff x="7710249" y="3429572"/>
            <a:chExt cx="2942844" cy="1699450"/>
          </a:xfrm>
        </p:grpSpPr>
        <p:sp>
          <p:nvSpPr>
            <p:cNvPr id="44" name="AutoShape 44"/>
            <p:cNvSpPr/>
            <p:nvPr/>
          </p:nvSpPr>
          <p:spPr>
            <a:xfrm>
              <a:off x="7710249" y="3429572"/>
              <a:ext cx="2942844" cy="1699450"/>
            </a:xfrm>
            <a:prstGeom prst="roundRect">
              <a:avLst>
                <a:gd name="adj" fmla="val 19953"/>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5" name="TextBox 45"/>
          <p:cNvSpPr txBox="1"/>
          <p:nvPr/>
        </p:nvSpPr>
        <p:spPr>
          <a:xfrm>
            <a:off x="1645039" y="3909822"/>
            <a:ext cx="2619375" cy="1219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状态空间表达式通常由状态方程和输出方程组成，描述系统的动态特性和输出特性。</a:t>
            </a:r>
          </a:p>
        </p:txBody>
      </p:sp>
      <p:sp>
        <p:nvSpPr>
          <p:cNvPr id="46" name="TextBox 46"/>
          <p:cNvSpPr txBox="1"/>
          <p:nvPr/>
        </p:nvSpPr>
        <p:spPr>
          <a:xfrm>
            <a:off x="4757904" y="3802476"/>
            <a:ext cx="2619375" cy="1219200"/>
          </a:xfrm>
          <a:prstGeom prst="rect">
            <a:avLst/>
          </a:prstGeom>
        </p:spPr>
        <p:txBody>
          <a:bodyPr vert="horz"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根据系统的物理定律和状态变量的定义，建立状态变量的一阶微分方程组。</a:t>
            </a:r>
          </a:p>
        </p:txBody>
      </p:sp>
      <p:sp>
        <p:nvSpPr>
          <p:cNvPr id="47" name="TextBox 47"/>
          <p:cNvSpPr txBox="1"/>
          <p:nvPr/>
        </p:nvSpPr>
        <p:spPr>
          <a:xfrm>
            <a:off x="7828464" y="3909822"/>
            <a:ext cx="2662490" cy="12192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根据系统的输出量与状态变量和输入量的关系，建立输出方程。</a:t>
            </a:r>
          </a:p>
        </p:txBody>
      </p:sp>
      <p:sp>
        <p:nvSpPr>
          <p:cNvPr id="48" name="TextBox 48"/>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状态空间表达式的形式</a:t>
            </a:r>
          </a:p>
        </p:txBody>
      </p:sp>
      <p:sp>
        <p:nvSpPr>
          <p:cNvPr id="49" name="TextBox 49"/>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状态方程的推导</a:t>
            </a:r>
          </a:p>
        </p:txBody>
      </p:sp>
      <p:sp>
        <p:nvSpPr>
          <p:cNvPr id="50" name="TextBox 50"/>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输出方程的推导</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性质</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线性性、时不变性、因果性、稳定性等。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特点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状态空间表达式能够全面描述系统的动态特性和输出特性，适用于多输入多输出系统、非线性系统和时变系统等复杂系统。同时，状态空间表达式便于进行系统的稳定性分析、能控能观性分析以及综合设计等。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状态空间表达式的性质与特点</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状态空间表达式的求解</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3672114" y="2961703"/>
            <a:ext cx="1188615" cy="782652"/>
            <a:chOff x="3672114" y="2961703"/>
            <a:chExt cx="1188615" cy="782652"/>
          </a:xfrm>
        </p:grpSpPr>
        <p:cxnSp>
          <p:nvCxnSpPr>
            <p:cNvPr id="12" name="Connector 12"/>
            <p:cNvCxnSpPr/>
            <p:nvPr/>
          </p:nvCxnSpPr>
          <p:spPr>
            <a:xfrm flipH="1">
              <a:off x="4411561" y="2961703"/>
              <a:ext cx="449168" cy="773517"/>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13" name="Connector 13"/>
            <p:cNvCxnSpPr/>
            <p:nvPr/>
          </p:nvCxnSpPr>
          <p:spPr>
            <a:xfrm flipH="1">
              <a:off x="3672114" y="3744355"/>
              <a:ext cx="739447"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14" name="Group 14"/>
          <p:cNvGrpSpPr/>
          <p:nvPr/>
        </p:nvGrpSpPr>
        <p:grpSpPr>
          <a:xfrm>
            <a:off x="5631466" y="4068128"/>
            <a:ext cx="957358" cy="688848"/>
            <a:chOff x="5631466" y="4068128"/>
            <a:chExt cx="957358" cy="688848"/>
          </a:xfrm>
        </p:grpSpPr>
        <p:sp>
          <p:nvSpPr>
            <p:cNvPr id="15" name="AutoShape 15"/>
            <p:cNvSpPr/>
            <p:nvPr/>
          </p:nvSpPr>
          <p:spPr>
            <a:xfrm>
              <a:off x="5631466" y="4068699"/>
              <a:ext cx="957358" cy="68789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4819555"/>
            <a:ext cx="957358" cy="688848"/>
            <a:chOff x="5631466" y="4819555"/>
            <a:chExt cx="957358" cy="688848"/>
          </a:xfrm>
        </p:grpSpPr>
        <p:sp>
          <p:nvSpPr>
            <p:cNvPr id="18" name="AutoShape 18"/>
            <p:cNvSpPr/>
            <p:nvPr/>
          </p:nvSpPr>
          <p:spPr>
            <a:xfrm>
              <a:off x="5631466" y="4819840"/>
              <a:ext cx="957358" cy="687896"/>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5631466" y="5567458"/>
            <a:ext cx="957358" cy="480727"/>
            <a:chOff x="5631466" y="5567458"/>
            <a:chExt cx="957358" cy="480727"/>
          </a:xfrm>
        </p:grpSpPr>
        <p:sp>
          <p:nvSpPr>
            <p:cNvPr id="21" name="Freeform 21"/>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5631466" y="3308604"/>
            <a:ext cx="957358" cy="689419"/>
            <a:chOff x="5631466" y="3308604"/>
            <a:chExt cx="957358" cy="689419"/>
          </a:xfrm>
        </p:grpSpPr>
        <p:sp>
          <p:nvSpPr>
            <p:cNvPr id="25" name="AutoShape 25"/>
            <p:cNvSpPr/>
            <p:nvPr/>
          </p:nvSpPr>
          <p:spPr>
            <a:xfrm>
              <a:off x="5631466" y="3308604"/>
              <a:ext cx="957358" cy="68941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4186047" y="1678781"/>
            <a:ext cx="1617059" cy="1618488"/>
            <a:chOff x="4186047" y="1678781"/>
            <a:chExt cx="1617059" cy="1618488"/>
          </a:xfrm>
        </p:grpSpPr>
        <p:sp>
          <p:nvSpPr>
            <p:cNvPr id="28" name="Freeform 28"/>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5278469" y="1678781"/>
            <a:ext cx="1617059" cy="1618488"/>
            <a:chOff x="5278469" y="1678781"/>
            <a:chExt cx="1617059" cy="1618488"/>
          </a:xfrm>
        </p:grpSpPr>
        <p:sp>
          <p:nvSpPr>
            <p:cNvPr id="31" name="Freeform 31"/>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6501829" y="3141178"/>
            <a:ext cx="1550007" cy="856845"/>
            <a:chOff x="6501829" y="3141178"/>
            <a:chExt cx="1550007" cy="856845"/>
          </a:xfrm>
        </p:grpSpPr>
        <p:cxnSp>
          <p:nvCxnSpPr>
            <p:cNvPr id="34" name="Connector 34"/>
            <p:cNvCxnSpPr/>
            <p:nvPr/>
          </p:nvCxnSpPr>
          <p:spPr>
            <a:xfrm>
              <a:off x="6501829" y="3141178"/>
              <a:ext cx="772981" cy="856845"/>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7235821" y="3990692"/>
              <a:ext cx="816015"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36" name="Group 36"/>
          <p:cNvGrpSpPr/>
          <p:nvPr/>
        </p:nvGrpSpPr>
        <p:grpSpPr>
          <a:xfrm>
            <a:off x="7817411" y="2488025"/>
            <a:ext cx="1038363" cy="440204"/>
            <a:chOff x="7817411" y="2488025"/>
            <a:chExt cx="1038363" cy="440204"/>
          </a:xfrm>
        </p:grpSpPr>
        <p:cxnSp>
          <p:nvCxnSpPr>
            <p:cNvPr id="37" name="Connector 37"/>
            <p:cNvCxnSpPr/>
            <p:nvPr/>
          </p:nvCxnSpPr>
          <p:spPr>
            <a:xfrm>
              <a:off x="7817411" y="2488025"/>
              <a:ext cx="467443" cy="440204"/>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8" name="Connector 38"/>
            <p:cNvCxnSpPr/>
            <p:nvPr/>
          </p:nvCxnSpPr>
          <p:spPr>
            <a:xfrm>
              <a:off x="8261968" y="2920898"/>
              <a:ext cx="593806"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sp>
        <p:nvSpPr>
          <p:cNvPr id="39" name="TextBox 39"/>
          <p:cNvSpPr txBox="1"/>
          <p:nvPr/>
        </p:nvSpPr>
        <p:spPr>
          <a:xfrm>
            <a:off x="1062867" y="2798540"/>
            <a:ext cx="24479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状态转移矩阵法</a:t>
            </a:r>
          </a:p>
        </p:txBody>
      </p:sp>
      <p:sp>
        <p:nvSpPr>
          <p:cNvPr id="40" name="TextBox 40"/>
          <p:cNvSpPr txBox="1"/>
          <p:nvPr/>
        </p:nvSpPr>
        <p:spPr>
          <a:xfrm>
            <a:off x="9053162" y="1296588"/>
            <a:ext cx="2447925" cy="5048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alpha val="100000"/>
                  </a:schemeClr>
                </a:solidFill>
                <a:latin typeface="Microsoft Yahei"/>
                <a:ea typeface="Microsoft Yahei"/>
                <a:cs typeface="Microsoft Yahei"/>
              </a:rPr>
              <a:t>特征值法</a:t>
            </a:r>
          </a:p>
        </p:txBody>
      </p:sp>
      <p:sp>
        <p:nvSpPr>
          <p:cNvPr id="41" name="TextBox 41"/>
          <p:cNvSpPr txBox="1"/>
          <p:nvPr/>
        </p:nvSpPr>
        <p:spPr>
          <a:xfrm>
            <a:off x="8163435" y="3945922"/>
            <a:ext cx="2447925" cy="47625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拉普拉斯变换法</a:t>
            </a:r>
          </a:p>
        </p:txBody>
      </p:sp>
      <p:grpSp>
        <p:nvGrpSpPr>
          <p:cNvPr id="42" name="Group 42"/>
          <p:cNvGrpSpPr/>
          <p:nvPr/>
        </p:nvGrpSpPr>
        <p:grpSpPr>
          <a:xfrm>
            <a:off x="454963" y="93878"/>
            <a:ext cx="10641129" cy="914400"/>
            <a:chOff x="454963" y="93878"/>
            <a:chExt cx="10641129" cy="914400"/>
          </a:xfrm>
        </p:grpSpPr>
        <p:sp>
          <p:nvSpPr>
            <p:cNvPr id="43" name="AutoShape 4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TextBox 6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线性定常系统的求解</a:t>
              </a:r>
            </a:p>
          </p:txBody>
        </p:sp>
      </p:grpSp>
      <p:sp>
        <p:nvSpPr>
          <p:cNvPr id="64" name="TextBox 64"/>
          <p:cNvSpPr txBox="1"/>
          <p:nvPr/>
        </p:nvSpPr>
        <p:spPr>
          <a:xfrm>
            <a:off x="9053162" y="1610913"/>
            <a:ext cx="2447925" cy="191691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利用系统矩阵的特征值和特征向量，可以分析系统的稳定性和动态性能。</a:t>
            </a:r>
          </a:p>
        </p:txBody>
      </p:sp>
      <p:sp>
        <p:nvSpPr>
          <p:cNvPr id="65" name="TextBox 65"/>
          <p:cNvSpPr txBox="1"/>
          <p:nvPr/>
        </p:nvSpPr>
        <p:spPr>
          <a:xfrm>
            <a:off x="8163435" y="4312904"/>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通过拉普拉斯变换将状态空间表达式转换为传递函数，进而求解系统的响应。</a:t>
            </a:r>
          </a:p>
        </p:txBody>
      </p:sp>
      <p:sp>
        <p:nvSpPr>
          <p:cNvPr id="66" name="TextBox 66"/>
          <p:cNvSpPr txBox="1"/>
          <p:nvPr/>
        </p:nvSpPr>
        <p:spPr>
          <a:xfrm>
            <a:off x="1062867" y="3124390"/>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通过求解状态转移矩阵，可以得到系统状态随时间的演变规律。</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3735" b="13735"/>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时变状态转移矩阵法</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时域分析法</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频域分析法</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通过求解时变状态转移矩阵，可以得到系统状态随时间的演变规律。</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直接在时域内分析系统的动态性能，如求解系统的零输入响应和零状态响应。</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通过傅里叶变换将时域信号转换为频域信号，进而分析系统的频率响应特性。</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线性时变系统的求解</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https://d.book118.com/686242121003010054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微软雅黑</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2024-09-20T23:12:58.433</cp:lastPrinted>
  <dcterms:created xsi:type="dcterms:W3CDTF">2024-09-20T15:12:58Z</dcterms:created>
  <dcterms:modified xsi:type="dcterms:W3CDTF">2024-09-20T15:13:00Z</dcterms:modified>
</cp:coreProperties>
</file>