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2E6CC-1096-4675-BE60-13E98EB2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995FA-6622-4C03-9F57-3A7B916E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CA30-54C7-4EB1-AA36-3646BA93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7A277-9F70-4478-A5E2-0000ED055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8D288-9B42-4E17-9314-C84A2E44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58D22-0E12-4E90-B55F-74DF66CD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D840F-E957-470A-916F-9A238682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040AF-808D-4DEC-8072-F1E727B3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DD8FA-F839-434B-B885-A83134F8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D59D2-5A97-4FFA-B375-42921619E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CC8E3-D7C9-4CE5-B05F-C8FDD9FB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0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21313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C_3_BD#24581654d.fixed?parentnodeid=e97545a30&amp;vbahtmlprocessed=1"/>
          <p:cNvSpPr/>
          <p:nvPr/>
        </p:nvSpPr>
        <p:spPr>
          <a:xfrm>
            <a:off x="2051531" y="2488184"/>
            <a:ext cx="10332720" cy="96824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400" b="0" i="0" err="1" smtClean="0">
                <a:solidFill>
                  <a:srgbClr val="21A1DC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谓语动词的时态</a:t>
            </a:r>
            <a:r>
              <a:rPr lang="en-US" altLang="zh-CN" sz="3400" b="0" i="0" err="1">
                <a:solidFill>
                  <a:srgbClr val="21A1DC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、语态和主谓一致</a:t>
            </a:r>
            <a:endParaRPr lang="en-US" altLang="zh-CN" sz="338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B_5#a48b61ec3?parentnodeid=e1371ce28&amp;vbahtmlprocessed=1"/>
          <p:cNvSpPr/>
          <p:nvPr/>
        </p:nvSpPr>
        <p:spPr>
          <a:xfrm>
            <a:off x="612648" y="1208441"/>
            <a:ext cx="10963656" cy="9893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extend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protection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significant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number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8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（be）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previously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unprotected...</a:t>
            </a:r>
            <a:endParaRPr lang="en-US" altLang="zh-CN" sz="2400">
              <a:latin typeface="Times New Roman" panose="02020603050405020304" pitchFamily="34" charset="0"/>
            </a:endParaRPr>
          </a:p>
        </p:txBody>
      </p:sp>
      <p:sp>
        <p:nvSpPr>
          <p:cNvPr id="4" name="QB_5_AN.1_1#a48b61ec3.blank?parentnodeid=e1371ce28&amp;vbapositionanswer=1&amp;vbahtmlprocessed=1"/>
          <p:cNvSpPr/>
          <p:nvPr/>
        </p:nvSpPr>
        <p:spPr>
          <a:xfrm>
            <a:off x="2138236" y="1729141"/>
            <a:ext cx="660400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were</a:t>
            </a:r>
            <a:endParaRPr lang="en-US" altLang="zh-CN" sz="2400"/>
          </a:p>
        </p:txBody>
      </p:sp>
      <p:sp>
        <p:nvSpPr>
          <p:cNvPr id="5" name="QB_5_AS.2_1#a48b61ec3?parentnodeid=e1371ce28&amp;vbahtmlprocessed=1"/>
          <p:cNvSpPr/>
          <p:nvPr/>
        </p:nvSpPr>
        <p:spPr>
          <a:xfrm>
            <a:off x="612648" y="2326699"/>
            <a:ext cx="10963656" cy="158731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考查动词时态和主谓一致。that引导限制性定语从句，先行词areas为复数名词，从句中的谓语动词应用复数形式；根据“previously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（之前地）”可知，从句应用一般过去时，故填were。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B_5#c1afd2c09?parentnodeid=e1371ce28&amp;vbahtmlprocessed=1"/>
          <p:cNvSpPr/>
          <p:nvPr/>
        </p:nvSpPr>
        <p:spPr>
          <a:xfrm>
            <a:off x="612648" y="484633"/>
            <a:ext cx="10963656" cy="15636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（walk）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through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34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countries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six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continents,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2016,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reached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Kilimanjaro,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Africa’s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highest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mountain.</a:t>
            </a:r>
            <a:endParaRPr lang="en-US" altLang="zh-CN" sz="2400"/>
          </a:p>
        </p:txBody>
      </p:sp>
      <p:sp>
        <p:nvSpPr>
          <p:cNvPr id="3" name="QB_5_AN.3_1#c1afd2c09.blank?parentnodeid=e1371ce28&amp;vbapositionanswer=2&amp;vbahtmlprocessed=1"/>
          <p:cNvSpPr/>
          <p:nvPr/>
        </p:nvSpPr>
        <p:spPr>
          <a:xfrm>
            <a:off x="7167436" y="461264"/>
            <a:ext cx="1506538" cy="446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walked</a:t>
            </a:r>
            <a:endParaRPr lang="en-US" altLang="zh-CN" sz="2400"/>
          </a:p>
        </p:txBody>
      </p:sp>
      <p:sp>
        <p:nvSpPr>
          <p:cNvPr id="4" name="QB_5_AS.4_1#c1afd2c09?parentnodeid=e1371ce28&amp;vbahtmlprocessed=1"/>
          <p:cNvSpPr/>
          <p:nvPr/>
        </p:nvSpPr>
        <p:spPr>
          <a:xfrm>
            <a:off x="612648" y="2160016"/>
            <a:ext cx="1096365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考查动词时态和主谓一致。根据时间状语In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five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years可知，此处应用现在完成时，主语Cao为第三人称单数，故填has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walked。</a:t>
            </a:r>
            <a:endParaRPr lang="en-US" altLang="zh-CN" sz="2400"/>
          </a:p>
        </p:txBody>
      </p:sp>
      <p:sp>
        <p:nvSpPr>
          <p:cNvPr id="5" name="QB_5#331fdc6d4?parentnodeid=e1371ce28&amp;vbahtmlprocessed=1"/>
          <p:cNvSpPr/>
          <p:nvPr/>
        </p:nvSpPr>
        <p:spPr>
          <a:xfrm>
            <a:off x="612648" y="3273171"/>
            <a:ext cx="10963656" cy="10048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wondering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hard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（be）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people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those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rocks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place.</a:t>
            </a:r>
            <a:endParaRPr lang="en-US" altLang="zh-CN" sz="2400"/>
          </a:p>
        </p:txBody>
      </p:sp>
      <p:sp>
        <p:nvSpPr>
          <p:cNvPr id="6" name="QB_5_AN.5_1#331fdc6d4.blank?parentnodeid=e1371ce28&amp;vbapositionanswer=3&amp;vbahtmlprocessed=1"/>
          <p:cNvSpPr/>
          <p:nvPr/>
        </p:nvSpPr>
        <p:spPr>
          <a:xfrm>
            <a:off x="9079294" y="3248469"/>
            <a:ext cx="542925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was</a:t>
            </a:r>
            <a:endParaRPr lang="en-US" altLang="zh-CN" sz="2400"/>
          </a:p>
        </p:txBody>
      </p:sp>
      <p:sp>
        <p:nvSpPr>
          <p:cNvPr id="7" name="QB_5_AS.6_1#331fdc6d4?parentnodeid=e1371ce28&amp;vbahtmlprocessed=1"/>
          <p:cNvSpPr/>
          <p:nvPr/>
        </p:nvSpPr>
        <p:spPr>
          <a:xfrm>
            <a:off x="612648" y="4392676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从句中it是形式主语，代替真正的主语to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put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those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rocks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into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place，再根据时间状语then可知，设空处需填was。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6" grpId="0" uiExpand="1" build="p" animBg="1"/>
      <p:bldP spid="7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B_5#fd175d315?parentnodeid=e1371ce28&amp;vbahtmlprocessed=1"/>
          <p:cNvSpPr/>
          <p:nvPr/>
        </p:nvSpPr>
        <p:spPr>
          <a:xfrm>
            <a:off x="612648" y="484633"/>
            <a:ext cx="10963656" cy="10048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（build）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originally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protect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city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dynasty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completely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restored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（修复）.</a:t>
            </a:r>
            <a:endParaRPr lang="en-US" altLang="zh-CN" sz="2400"/>
          </a:p>
        </p:txBody>
      </p:sp>
      <p:sp>
        <p:nvSpPr>
          <p:cNvPr id="3" name="QB_5_AN.7_1#fd175d315.blank?parentnodeid=e1371ce28&amp;vbapositionanswer=4&amp;vbahtmlprocessed=1"/>
          <p:cNvSpPr/>
          <p:nvPr/>
        </p:nvSpPr>
        <p:spPr>
          <a:xfrm>
            <a:off x="1460563" y="484633"/>
            <a:ext cx="1252538" cy="446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was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built</a:t>
            </a:r>
            <a:endParaRPr lang="en-US" altLang="zh-CN" sz="2400"/>
          </a:p>
        </p:txBody>
      </p:sp>
      <p:sp>
        <p:nvSpPr>
          <p:cNvPr id="4" name="QB_5_AS.8_1#fd175d315?parentnodeid=e1371ce28&amp;vbahtmlprocessed=1"/>
          <p:cNvSpPr/>
          <p:nvPr/>
        </p:nvSpPr>
        <p:spPr>
          <a:xfrm>
            <a:off x="612648" y="1601216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考查动词的时态和语态。句子主语It与动词build是被动关系，要用被动语态;由句中的originally可知它是在过去修建的，故要用一般过去时的被动语态。</a:t>
            </a:r>
            <a:endParaRPr lang="en-US" altLang="zh-CN" sz="2400"/>
          </a:p>
        </p:txBody>
      </p:sp>
      <p:sp>
        <p:nvSpPr>
          <p:cNvPr id="5" name="QB_5#dd2bd2084?parentnodeid=e1371ce28&amp;vbahtmlprocessed=1"/>
          <p:cNvSpPr/>
          <p:nvPr/>
        </p:nvSpPr>
        <p:spPr>
          <a:xfrm>
            <a:off x="612648" y="2710370"/>
            <a:ext cx="10963656" cy="15676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artist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would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（choose）,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presented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masterpiece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emperor’s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chief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minister,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laughed.</a:t>
            </a:r>
            <a:endParaRPr lang="en-US" altLang="zh-CN" sz="2400"/>
          </a:p>
        </p:txBody>
      </p:sp>
      <p:sp>
        <p:nvSpPr>
          <p:cNvPr id="6" name="QB_5_AN.9_1#dd2bd2084.blank?parentnodeid=e1371ce28&amp;vbapositionanswer=5&amp;vbahtmlprocessed=1"/>
          <p:cNvSpPr/>
          <p:nvPr/>
        </p:nvSpPr>
        <p:spPr>
          <a:xfrm>
            <a:off x="5240740" y="2710370"/>
            <a:ext cx="1354138" cy="446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be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chosen</a:t>
            </a:r>
            <a:endParaRPr lang="en-US" altLang="zh-CN" sz="2400"/>
          </a:p>
        </p:txBody>
      </p:sp>
      <p:sp>
        <p:nvSpPr>
          <p:cNvPr id="7" name="QB_5_AS.10_1#dd2bd2084?parentnodeid=e1371ce28&amp;vbahtmlprocessed=1"/>
          <p:cNvSpPr/>
          <p:nvPr/>
        </p:nvSpPr>
        <p:spPr>
          <a:xfrm>
            <a:off x="612648" y="4388674"/>
            <a:ext cx="1096365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考查动词的语态。动词choose与he之间是被动关系,此处应该用被动语态,而且前面有情态动词would，其后应用动词原形,故填be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chosen。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6" grpId="0" uiExpand="1" build="p" animBg="1"/>
      <p:bldP spid="7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B_5#51fc6b3e5?parentnodeid=e1371ce28&amp;vbahtmlprocessed=1"/>
          <p:cNvSpPr/>
          <p:nvPr/>
        </p:nvSpPr>
        <p:spPr>
          <a:xfrm>
            <a:off x="612648" y="585217"/>
            <a:ext cx="10963656" cy="15636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really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excites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scientists,”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Carle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Pieters,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scientist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Brown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University,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says,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（mean）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chance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obtain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information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constructed.”</a:t>
            </a:r>
            <a:endParaRPr lang="en-US" altLang="zh-CN" sz="2400"/>
          </a:p>
        </p:txBody>
      </p:sp>
      <p:sp>
        <p:nvSpPr>
          <p:cNvPr id="3" name="QB_5_AN.11_1#51fc6b3e5.blank?parentnodeid=e1371ce28&amp;vbapositionanswer=6&amp;vbahtmlprocessed=1"/>
          <p:cNvSpPr/>
          <p:nvPr/>
        </p:nvSpPr>
        <p:spPr>
          <a:xfrm>
            <a:off x="5377561" y="1122489"/>
            <a:ext cx="846138" cy="45002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means</a:t>
            </a:r>
            <a:endParaRPr lang="en-US" altLang="zh-CN" sz="2400"/>
          </a:p>
        </p:txBody>
      </p:sp>
      <p:sp>
        <p:nvSpPr>
          <p:cNvPr id="4" name="QB_5_AS.12_1#51fc6b3e5?parentnodeid=e1371ce28&amp;vbahtmlprocessed=1"/>
          <p:cNvSpPr/>
          <p:nvPr/>
        </p:nvSpPr>
        <p:spPr>
          <a:xfrm>
            <a:off x="612648" y="2261616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分析句子结构并结合句意可知，空格处作谓语，应用一般现在时。主语为it,故填means。</a:t>
            </a:r>
            <a:endParaRPr lang="en-US" altLang="zh-CN" sz="2400"/>
          </a:p>
        </p:txBody>
      </p:sp>
      <p:sp>
        <p:nvSpPr>
          <p:cNvPr id="5" name="QB_5#53631b228?parentnodeid=e1371ce28&amp;vbahtmlprocessed=1"/>
          <p:cNvSpPr/>
          <p:nvPr/>
        </p:nvSpPr>
        <p:spPr>
          <a:xfrm>
            <a:off x="612648" y="3370770"/>
            <a:ext cx="10963656" cy="15636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recent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Inuit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people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Nunavut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</a:t>
            </a:r>
            <a:endParaRPr lang="en-US" altLang="zh-CN" sz="240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44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（report）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increases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bear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sightings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around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human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settlements,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leading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>
              <a:lnSpc>
                <a:spcPts val="39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belief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populations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increasing.</a:t>
            </a:r>
            <a:endParaRPr lang="en-US" altLang="zh-CN" sz="2400"/>
          </a:p>
        </p:txBody>
      </p:sp>
      <p:sp>
        <p:nvSpPr>
          <p:cNvPr id="6" name="QB_5_AN.13_1#53631b228.blank?parentnodeid=e1371ce28&amp;vbapositionanswer=7&amp;vbahtmlprocessed=1"/>
          <p:cNvSpPr/>
          <p:nvPr/>
        </p:nvSpPr>
        <p:spPr>
          <a:xfrm>
            <a:off x="9162923" y="3348482"/>
            <a:ext cx="1809750" cy="446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9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reported</a:t>
            </a:r>
            <a:endParaRPr lang="en-US" altLang="zh-CN" sz="2400"/>
          </a:p>
        </p:txBody>
      </p:sp>
      <p:sp>
        <p:nvSpPr>
          <p:cNvPr id="7" name="QB_5_AS.14_1#53631b228?parentnodeid=e1371ce28&amp;vbahtmlprocessed=1"/>
          <p:cNvSpPr/>
          <p:nvPr/>
        </p:nvSpPr>
        <p:spPr>
          <a:xfrm>
            <a:off x="612648" y="5040376"/>
            <a:ext cx="1096365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[解析]</a:t>
            </a:r>
            <a:r>
              <a:rPr lang="en-US" altLang="zh-CN" sz="2400" b="1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设空处在句中作谓语，根据时间状语In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recent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years可知应用现在完成时，主语some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Inuit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people为复数概念，故填have</a:t>
            </a:r>
            <a:r>
              <a:rPr lang="en-US" altLang="zh-CN" sz="2400" b="0" i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reported。</a:t>
            </a:r>
            <a:endParaRPr lang="en-US" altLang="zh-CN" sz="24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798300" y="11112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6" grpId="0" uiExpand="1" build="p" animBg="1"/>
      <p:bldP spid="7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2f74b6db4?parentnodeid=24581654d&amp;vbahtmlprocessed=1"/>
          <p:cNvSpPr/>
          <p:nvPr/>
        </p:nvSpPr>
        <p:spPr>
          <a:xfrm>
            <a:off x="612648" y="484632"/>
            <a:ext cx="10963656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21A1DC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〔必备知识〕</a:t>
            </a:r>
            <a:endParaRPr lang="en-US" altLang="zh-CN" sz="3200"/>
          </a:p>
        </p:txBody>
      </p:sp>
      <p:sp>
        <p:nvSpPr>
          <p:cNvPr id="3" name="C_5_BD#ecedb3ba5?parentnodeid=2f74b6db4&amp;vbahtmlprocessed=1"/>
          <p:cNvSpPr/>
          <p:nvPr/>
        </p:nvSpPr>
        <p:spPr>
          <a:xfrm>
            <a:off x="612648" y="1207495"/>
            <a:ext cx="10963656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考点一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谓语动词的时态</a:t>
            </a:r>
            <a:endParaRPr lang="en-US" altLang="zh-CN" sz="2800"/>
          </a:p>
        </p:txBody>
      </p:sp>
      <p:sp>
        <p:nvSpPr>
          <p:cNvPr id="4" name="C_6_BD#845ddd848?parentnodeid=ecedb3ba5&amp;vbahtmlprocessed=1"/>
          <p:cNvSpPr/>
          <p:nvPr/>
        </p:nvSpPr>
        <p:spPr>
          <a:xfrm>
            <a:off x="612648" y="1837729"/>
            <a:ext cx="10963656" cy="9499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一、一般时态</a:t>
            </a:r>
            <a:endParaRPr lang="en-US" altLang="zh-CN" sz="2600"/>
          </a:p>
        </p:txBody>
      </p:sp>
      <p:sp>
        <p:nvSpPr>
          <p:cNvPr id="5" name="P_7_BD#5852c7cfc?parentnodeid=845ddd848&amp;vbahtmlprocessed=1"/>
          <p:cNvSpPr/>
          <p:nvPr/>
        </p:nvSpPr>
        <p:spPr>
          <a:xfrm>
            <a:off x="612648" y="2435503"/>
            <a:ext cx="10963656" cy="4902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（一）一般现在时</a:t>
            </a:r>
            <a:endParaRPr lang="en-US" altLang="zh-CN" sz="2400"/>
          </a:p>
        </p:txBody>
      </p:sp>
      <p:sp>
        <p:nvSpPr>
          <p:cNvPr id="6" name="P_7_BD#5852c7cfc?segpoint=1&amp;parentnodeid=845ddd848&amp;vbahtmlprocessed=1"/>
          <p:cNvSpPr/>
          <p:nvPr/>
        </p:nvSpPr>
        <p:spPr>
          <a:xfrm>
            <a:off x="612648" y="2992119"/>
            <a:ext cx="10963656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1.一般现在时的构成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一般现在时主要由动词原形构成。be动词在第一人称单数后用am,第三人称单数后用is,其他人称后均用are。动词have的第三人称单数形式用has。实义动词的第三人称单数形式的变化规则如下: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P_7_BD#5852c7cfc?colgroup=19,15&amp;parentnodeid=845ddd848&amp;vbahtmlprocessed=1"/>
          <p:cNvGraphicFramePr>
            <a:graphicFrameLocks noGrp="1"/>
          </p:cNvGraphicFramePr>
          <p:nvPr/>
        </p:nvGraphicFramePr>
        <p:xfrm>
          <a:off x="612648" y="484632"/>
          <a:ext cx="10927080" cy="2687829"/>
        </p:xfrm>
        <a:graphic>
          <a:graphicData uri="http://schemas.openxmlformats.org/drawingml/2006/table">
            <a:tbl>
              <a:tblPr/>
              <a:tblGrid>
                <a:gridCol w="6025896"/>
                <a:gridCol w="4901184"/>
              </a:tblGrid>
              <a:tr h="435356"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变化规则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例词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66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一般情况直接加-s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hate—hates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2141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结尾为-s,-x,-sh,-ch或-o,在词尾加-es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discuss—discusses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wash—washes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 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fix—fixes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4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teach—teaches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 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go—goes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66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结尾为“辅音字母+y”,变y为i再加-es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4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carry—carries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 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study—studies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2.一般现在时的用法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138110"/>
            <a:ext cx="10963656" cy="32332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（1）表示经常发生的、习惯性的、反复出现的动作或状态。常与副词（词组）always,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occasionally,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often,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seldom,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never,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sometimes,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usually,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day/night等连用。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mornings,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usually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drive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though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actual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distance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miles.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每个周一早晨开车上班我一般要花费一个小时，尽管实际距离只有20英里。</a:t>
            </a:r>
            <a:endParaRPr lang="en-US" altLang="zh-CN" sz="2400"/>
          </a:p>
        </p:txBody>
      </p:sp>
      <p:sp>
        <p:nvSpPr>
          <p:cNvPr id="4" name="P_7_BD#5852c7cfc?segpoint=1&amp;parentnodeid=845ddd848&amp;vbahtmlprocessed=1"/>
          <p:cNvSpPr/>
          <p:nvPr/>
        </p:nvSpPr>
        <p:spPr>
          <a:xfrm>
            <a:off x="612648" y="4440110"/>
            <a:ext cx="10963656" cy="10388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（2）如果主句用一般将来时，那么在时间、条件或让步状语从句中，可用一般现在时表示将来。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parentnodeid=845ddd848&amp;vbahtmlprocessed=1"/>
          <p:cNvSpPr/>
          <p:nvPr/>
        </p:nvSpPr>
        <p:spPr>
          <a:xfrm>
            <a:off x="612648" y="585216"/>
            <a:ext cx="10963656" cy="10388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president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hopes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people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better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quits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.这位总统希望人们在他离任时更富有。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684020"/>
            <a:ext cx="10963656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（3）按时刻表、日程表等安排将要发生的动作或事件。常见的动词（词组）有go,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arrive,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leave,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start,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return,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begin,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off等。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timetable.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Hurry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up!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Flight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4026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takes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18：20.看看时刻表。快点儿吧！4026航班将在18：20起飞。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parentnodeid=845ddd848&amp;vbahtmlprocessed=1"/>
          <p:cNvSpPr/>
          <p:nvPr/>
        </p:nvSpPr>
        <p:spPr>
          <a:xfrm>
            <a:off x="612648" y="585216"/>
            <a:ext cx="10963656" cy="4902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（二）一般过去时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137920"/>
            <a:ext cx="10963656" cy="10388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1.一般过去时的构成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一般过去时由动词的过去式构成。规则动词的过去式的变化规则见下表：</a:t>
            </a:r>
            <a:endParaRPr lang="en-US" altLang="zh-CN" sz="2400"/>
          </a:p>
        </p:txBody>
      </p:sp>
      <p:graphicFrame>
        <p:nvGraphicFramePr>
          <p:cNvPr id="13" name="P_7_BD#5852c7cfc?colgroup=28,6&amp;parentnodeid=845ddd848&amp;vbahtmlprocessed=1"/>
          <p:cNvGraphicFramePr>
            <a:graphicFrameLocks noGrp="1"/>
          </p:cNvGraphicFramePr>
          <p:nvPr/>
        </p:nvGraphicFramePr>
        <p:xfrm>
          <a:off x="612648" y="2311400"/>
          <a:ext cx="10936224" cy="3602484"/>
        </p:xfrm>
        <a:graphic>
          <a:graphicData uri="http://schemas.openxmlformats.org/drawingml/2006/table">
            <a:tbl>
              <a:tblPr/>
              <a:tblGrid>
                <a:gridCol w="8695944"/>
                <a:gridCol w="2240280"/>
              </a:tblGrid>
              <a:tr h="435356"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变化规则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例词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0654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一般情况在动词后加-ed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prevent—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prevented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66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以-e结尾的动词后加-d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like—liked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66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以“辅音字母+y”结尾的动词,变y为i再加-ed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try—tried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6142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以重读闭音节结尾且词尾只有一个辅音字母的动词,双写该辅音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字母再加-ed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refer—referred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submit—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submitted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2.一般过去时的用法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138110"/>
            <a:ext cx="10963656" cy="32292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（1）表示过去一段时间内经常性或习惯性的动作。常与often,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usually,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seldom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等表示频率的副词连用。还可以表示在过去某一时间所发生的动作或存在的状态，与现在没有关系，常与yesterday,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other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week,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before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yesterday等表示过去的时间状语连用。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months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arrived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China,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Mr.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Smith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fell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people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culture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there.史密斯先生到中国几个月后就喜欢上了那里的人和文化。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484632"/>
            <a:ext cx="10963656" cy="26847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（2）有些句子，虽然没有明确的表示过去的时间状语，但实际上指的是过去发生的动作或存在的状态，也要用一般过去时。常见的这类动词有know,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expect,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Edward,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well.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didn’t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piano.爱德华，你弹得真好。但是我原来不知道你会弹钢琴。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parentnodeid=845ddd848&amp;vbahtmlprocessed=1"/>
          <p:cNvSpPr/>
          <p:nvPr/>
        </p:nvSpPr>
        <p:spPr>
          <a:xfrm>
            <a:off x="612648" y="585216"/>
            <a:ext cx="10963656" cy="4902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（三）一般将来时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137920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1.一般将来时的构成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一般将来时由“shall/will＋动词原形”构成。</a:t>
            </a:r>
            <a:endParaRPr lang="en-US" altLang="zh-CN" sz="2400"/>
          </a:p>
        </p:txBody>
      </p:sp>
      <p:sp>
        <p:nvSpPr>
          <p:cNvPr id="4" name="P_7_BD#5852c7cfc?segpoint=1&amp;parentnodeid=845ddd848&amp;vbahtmlprocessed=1"/>
          <p:cNvSpPr/>
          <p:nvPr/>
        </p:nvSpPr>
        <p:spPr>
          <a:xfrm>
            <a:off x="612648" y="2240343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2.一般将来时的用法</a:t>
            </a:r>
            <a:endParaRPr lang="en-US" altLang="zh-CN" sz="2400"/>
          </a:p>
        </p:txBody>
      </p:sp>
      <p:sp>
        <p:nvSpPr>
          <p:cNvPr id="5" name="P_7_BD#5852c7cfc?segpoint=1&amp;parentnodeid=845ddd848&amp;vbahtmlprocessed=1"/>
          <p:cNvSpPr/>
          <p:nvPr/>
        </p:nvSpPr>
        <p:spPr>
          <a:xfrm>
            <a:off x="612648" y="2789110"/>
            <a:ext cx="10963656" cy="26847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（1）表示从现在看来将来要发生的动作或存在的状态，常与表示将来的时间状语tomorrow,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next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in＋一段时间等连用。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hard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their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lessons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rewarded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with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success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future.学生们一直在刻苦学习功课，他们将来会得到成功的回报。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484632"/>
            <a:ext cx="10963656" cy="26845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（2）“will＋动词原形”还可以表示说话时临时做出的决定。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it?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——几点了？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idea.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minute,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check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——我不知道。但是你稍等一下，我给你查查。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3.其他表示“将来”的结构及用法</a:t>
            </a:r>
            <a:endParaRPr lang="en-US" altLang="zh-CN" sz="2400"/>
          </a:p>
        </p:txBody>
      </p:sp>
      <p:sp>
        <p:nvSpPr>
          <p:cNvPr id="3" name="P_7_BD#5852c7cfc?segpoint=1&amp;parentnodeid=845ddd848&amp;vbahtmlprocessed=1"/>
          <p:cNvSpPr/>
          <p:nvPr/>
        </p:nvSpPr>
        <p:spPr>
          <a:xfrm>
            <a:off x="612648" y="1138110"/>
            <a:ext cx="10963656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（1）“be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to＋动词原形”表示按计划打算要做某事或某种迹象预示着要发生某事。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Look!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Dark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clouds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gathering.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going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rain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soon,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瞧!乌云正在聚集。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我想快要下雨了。</a:t>
            </a:r>
            <a:endParaRPr lang="en-US" altLang="zh-CN" sz="2400"/>
          </a:p>
        </p:txBody>
      </p:sp>
      <p:sp>
        <p:nvSpPr>
          <p:cNvPr id="4" name="P_7_BD#5852c7cfc?segpoint=1&amp;parentnodeid=845ddd848&amp;vbahtmlprocessed=1"/>
          <p:cNvSpPr/>
          <p:nvPr/>
        </p:nvSpPr>
        <p:spPr>
          <a:xfrm>
            <a:off x="612648" y="3339211"/>
            <a:ext cx="10963656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（2）“be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to＋动词原形”表示按计划或安排即将发生的动作；也可表示职责、义务、意图、禁止等。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papers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o’clock.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你们必须在10点前上交试卷。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5852c7cfc?segpoint=1&amp;parentnodeid=845ddd848&amp;vbahtmlprocessed=1"/>
          <p:cNvSpPr/>
          <p:nvPr/>
        </p:nvSpPr>
        <p:spPr>
          <a:xfrm>
            <a:off x="612648" y="484632"/>
            <a:ext cx="10963656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（3）“be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to＋动词原形”表示正要或即将要做某事，该结构不与表示具体时间的状语连用。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train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about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start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.火车就要开了。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07596e0a8?parentnodeid=ecedb3ba5&amp;vbahtmlprocessed=1"/>
          <p:cNvSpPr/>
          <p:nvPr/>
        </p:nvSpPr>
        <p:spPr>
          <a:xfrm>
            <a:off x="612648" y="484632"/>
            <a:ext cx="10963656" cy="9499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二、进行时态</a:t>
            </a:r>
            <a:endParaRPr lang="en-US" altLang="zh-CN" sz="2600"/>
          </a:p>
        </p:txBody>
      </p:sp>
      <p:sp>
        <p:nvSpPr>
          <p:cNvPr id="3" name="P_7_BD#29b512950?parentnodeid=07596e0a8&amp;vbahtmlprocessed=1"/>
          <p:cNvSpPr/>
          <p:nvPr/>
        </p:nvSpPr>
        <p:spPr>
          <a:xfrm>
            <a:off x="612648" y="1071943"/>
            <a:ext cx="10963656" cy="158731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（一）进行时的构成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现在进行时由“am/is/are＋现在分词”构成；过去进行时由“was/were＋现在分词”构成；将来进行时由“will/shall＋be＋现在分词”构成。现在分词的变化规则如下表：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P_7_BD#29b512950?colgroup=26,8&amp;parentnodeid=07596e0a8&amp;vbahtmlprocessed=1"/>
          <p:cNvGraphicFramePr>
            <a:graphicFrameLocks noGrp="1"/>
          </p:cNvGraphicFramePr>
          <p:nvPr/>
        </p:nvGraphicFramePr>
        <p:xfrm>
          <a:off x="612648" y="484632"/>
          <a:ext cx="10936224" cy="4077972"/>
        </p:xfrm>
        <a:graphic>
          <a:graphicData uri="http://schemas.openxmlformats.org/drawingml/2006/table">
            <a:tbl>
              <a:tblPr/>
              <a:tblGrid>
                <a:gridCol w="8183880"/>
                <a:gridCol w="2752344"/>
              </a:tblGrid>
              <a:tr h="435356"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变化规则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例词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66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一般情况在词尾直接加-ing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ask—asking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0654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以不发音的e结尾的动词，去e再加-ing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write—writing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face—facing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6142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以重读闭音节结尾，且末尾只有一个辅音字母的动词，双写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该辅音字母再加-ing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cut—cutting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begin—beginning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swim—swimming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0654"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以-ie结尾的动词，变-ie为y再加-ing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hangingPunct="0">
                        <a:lnSpc>
                          <a:spcPts val="38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lie—lying</a:t>
                      </a:r>
                      <a:endParaRPr lang="en-US" altLang="zh-CN" sz="1200"/>
                    </a:p>
                    <a:p>
                      <a:pPr algn="l" hangingPunct="0">
                        <a:lnSpc>
                          <a:spcPts val="35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die—dying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29b512950?parentnodeid=07596e0a8&amp;vbahtmlprocessed=1"/>
          <p:cNvSpPr/>
          <p:nvPr/>
        </p:nvSpPr>
        <p:spPr>
          <a:xfrm>
            <a:off x="612648" y="585216"/>
            <a:ext cx="10963656" cy="4902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（二）进行时的用法</a:t>
            </a:r>
            <a:endParaRPr lang="en-US" altLang="zh-CN" sz="2400"/>
          </a:p>
        </p:txBody>
      </p:sp>
      <p:sp>
        <p:nvSpPr>
          <p:cNvPr id="3" name="P_7_BD#29b512950?segpoint=1&amp;parentnodeid=07596e0a8&amp;vbahtmlprocessed=1"/>
          <p:cNvSpPr/>
          <p:nvPr/>
        </p:nvSpPr>
        <p:spPr>
          <a:xfrm>
            <a:off x="612648" y="1135443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1.现在进行时</a:t>
            </a:r>
            <a:endParaRPr lang="en-US" altLang="zh-CN" sz="2400"/>
          </a:p>
        </p:txBody>
      </p:sp>
      <p:sp>
        <p:nvSpPr>
          <p:cNvPr id="4" name="P_7_BD#29b512950?segpoint=1&amp;parentnodeid=07596e0a8&amp;vbahtmlprocessed=1"/>
          <p:cNvSpPr/>
          <p:nvPr/>
        </p:nvSpPr>
        <p:spPr>
          <a:xfrm>
            <a:off x="612648" y="1684210"/>
            <a:ext cx="10963656" cy="26847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（1）表示说话时正在进行或现阶段正在进行的动作，虽然此时此刻该动作不一定正在进行。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Today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facing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strange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wondering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do.我们今天面对的是一个陌生的新世界，并且我们都想知道我们将要做什么。</a:t>
            </a:r>
            <a:endParaRPr lang="en-US" altLang="zh-CN" sz="2400"/>
          </a:p>
        </p:txBody>
      </p:sp>
      <p:sp>
        <p:nvSpPr>
          <p:cNvPr id="5" name="P_7_BD#29b512950?segpoint=1&amp;parentnodeid=07596e0a8&amp;vbahtmlprocessed=1"/>
          <p:cNvSpPr/>
          <p:nvPr/>
        </p:nvSpPr>
        <p:spPr>
          <a:xfrm>
            <a:off x="612648" y="4439920"/>
            <a:ext cx="10963656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（2）表示按计划或安排即将发生的动作，常见的动词有go,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leave,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start,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arrive,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return等。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Keep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calm,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please.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am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arriving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请保持镇静，我马上就到。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29b512950?segpoint=1&amp;parentnodeid=07596e0a8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2.过去进行时</a:t>
            </a:r>
            <a:endParaRPr lang="en-US" altLang="zh-CN" sz="2400"/>
          </a:p>
        </p:txBody>
      </p:sp>
      <p:sp>
        <p:nvSpPr>
          <p:cNvPr id="3" name="P_7_BD#29b512950?segpoint=1&amp;parentnodeid=07596e0a8&amp;vbahtmlprocessed=1"/>
          <p:cNvSpPr/>
          <p:nvPr/>
        </p:nvSpPr>
        <p:spPr>
          <a:xfrm>
            <a:off x="612648" y="1138110"/>
            <a:ext cx="10963656" cy="26845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（1）表示过去某一时刻或某一段时间内正在进行的动作,常与表示过去的时间状语从句以及at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moment,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yesterday,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o’clock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yesterday等连用。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writing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know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finished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他去年在写一本书,但我不知道他是否已经完成了。</a:t>
            </a:r>
            <a:endParaRPr lang="en-US" altLang="zh-CN" sz="2400"/>
          </a:p>
        </p:txBody>
      </p:sp>
      <p:sp>
        <p:nvSpPr>
          <p:cNvPr id="4" name="P_7_BD#29b512950?segpoint=1&amp;parentnodeid=07596e0a8&amp;vbahtmlprocessed=1"/>
          <p:cNvSpPr/>
          <p:nvPr/>
        </p:nvSpPr>
        <p:spPr>
          <a:xfrm>
            <a:off x="612648" y="3894010"/>
            <a:ext cx="10963656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（2）表示一个过去的动作正在进行时,这时另一个过去的动作发生了,常与并列连词when连用。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working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lab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power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occurred.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杰克正在实验室里工作,这时突然断电了。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29b512950?segpoint=1&amp;parentnodeid=07596e0a8&amp;vbahtmlprocessed=1"/>
          <p:cNvSpPr/>
          <p:nvPr/>
        </p:nvSpPr>
        <p:spPr>
          <a:xfrm>
            <a:off x="612648" y="585216"/>
            <a:ext cx="10963656" cy="32334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3.将来进行时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表示将来某一时刻或某一时段正在发生或进行的动作，常与一些标志性的时间状语连用，如this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tomorrow，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1：30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4：30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tomorrow等。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Jane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attend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meeting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o’clock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afternoon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will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teaching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class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time.简不能参加今天下午三点的会议，因为她那时有一堂课。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da0bd305f?parentnodeid=ecedb3ba5&amp;vbahtmlprocessed=1"/>
          <p:cNvSpPr/>
          <p:nvPr/>
        </p:nvSpPr>
        <p:spPr>
          <a:xfrm>
            <a:off x="612648" y="484632"/>
            <a:ext cx="10963656" cy="9499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三、完成时态</a:t>
            </a:r>
            <a:endParaRPr lang="en-US" altLang="zh-CN" sz="2600"/>
          </a:p>
        </p:txBody>
      </p:sp>
      <p:sp>
        <p:nvSpPr>
          <p:cNvPr id="3" name="P_7_BD#67d1f7b03?parentnodeid=da0bd305f&amp;vbahtmlprocessed=1"/>
          <p:cNvSpPr/>
          <p:nvPr/>
        </p:nvSpPr>
        <p:spPr>
          <a:xfrm>
            <a:off x="612648" y="1071943"/>
            <a:ext cx="10963656" cy="15875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（一）完成时的构成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现在完成时由“have/has＋过去分词”构成；过去完成时由“had＋过去分词”构成。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（二）完成时的用法</a:t>
            </a:r>
            <a:endParaRPr lang="en-US" altLang="zh-CN" sz="2400"/>
          </a:p>
        </p:txBody>
      </p:sp>
      <p:sp>
        <p:nvSpPr>
          <p:cNvPr id="4" name="P_7_BD#67d1f7b03?segpoint=1&amp;parentnodeid=da0bd305f&amp;vbahtmlprocessed=1"/>
          <p:cNvSpPr/>
          <p:nvPr/>
        </p:nvSpPr>
        <p:spPr>
          <a:xfrm>
            <a:off x="612648" y="2722943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1.现在完成时</a:t>
            </a:r>
            <a:endParaRPr lang="en-US" altLang="zh-CN" sz="2400"/>
          </a:p>
        </p:txBody>
      </p:sp>
      <p:sp>
        <p:nvSpPr>
          <p:cNvPr id="5" name="P_7_BD#67d1f7b03?segpoint=1&amp;parentnodeid=da0bd305f&amp;vbahtmlprocessed=1"/>
          <p:cNvSpPr/>
          <p:nvPr/>
        </p:nvSpPr>
        <p:spPr>
          <a:xfrm>
            <a:off x="612648" y="3271710"/>
            <a:ext cx="10963656" cy="21361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（1）表示说话时已经完成的动作，但这个动作对现在仍有影响。常与already,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just,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yet等时间状语连用。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manager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left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only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moment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earlier.经理刚走，你要是能早来一会儿就好了。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67d1f7b03?segpoint=1&amp;parentnodeid=da0bd305f&amp;vbahtmlprocessed=1"/>
          <p:cNvSpPr/>
          <p:nvPr/>
        </p:nvSpPr>
        <p:spPr>
          <a:xfrm>
            <a:off x="612648" y="484632"/>
            <a:ext cx="10963656" cy="21361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（2）表示动作发生在过去，但一直延续至今（可能还要延续下去）。常与since+时间点，for+时间段等时间状语连用。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first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novel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received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good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reviews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since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last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month.他的第一部小说自上个月出版以来获得了好评。</a:t>
            </a:r>
            <a:endParaRPr lang="en-US" altLang="zh-CN" sz="2400"/>
          </a:p>
        </p:txBody>
      </p:sp>
      <p:sp>
        <p:nvSpPr>
          <p:cNvPr id="3" name="P_7_BD#67d1f7b03?segpoint=1&amp;parentnodeid=da0bd305f&amp;vbahtmlprocessed=1"/>
          <p:cNvSpPr/>
          <p:nvPr/>
        </p:nvSpPr>
        <p:spPr>
          <a:xfrm>
            <a:off x="612648" y="2687320"/>
            <a:ext cx="10963656" cy="15875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 spc="-5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（3）在条件、时间等状语从句中，可用现在完成时表示将来某时间前已完成的动作。</a:t>
            </a:r>
            <a:endParaRPr lang="en-US" altLang="zh-CN" sz="2400" spc="-5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I’ll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opinion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read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book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through.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我读完了这本书就会告诉你我的意见。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67d1f7b03?segpoint=1&amp;parentnodeid=da0bd305f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2.过去完成时</a:t>
            </a:r>
            <a:endParaRPr lang="en-US" altLang="zh-CN" sz="2400"/>
          </a:p>
        </p:txBody>
      </p:sp>
      <p:sp>
        <p:nvSpPr>
          <p:cNvPr id="3" name="P_7_BD#67d1f7b03?segpoint=1&amp;parentnodeid=da0bd305f&amp;vbahtmlprocessed=1"/>
          <p:cNvSpPr/>
          <p:nvPr/>
        </p:nvSpPr>
        <p:spPr>
          <a:xfrm>
            <a:off x="612648" y="1138110"/>
            <a:ext cx="10963656" cy="26845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（1）表示在过去某一时间或某一动作之前完成的动作，即“过去的过去”。句中一般有明确的表示“过去的过去”的时间状语（从句），但在语法填空题中很多时候需要通过上下文来判断。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walking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down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street,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came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across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David,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hadn’t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seen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for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years.当沿街散步的时候，我遇见了多年未见的戴维。</a:t>
            </a:r>
            <a:endParaRPr lang="en-US" altLang="zh-CN" sz="2400"/>
          </a:p>
        </p:txBody>
      </p:sp>
      <p:sp>
        <p:nvSpPr>
          <p:cNvPr id="4" name="P_7_BD#67d1f7b03?segpoint=1&amp;parentnodeid=da0bd305f&amp;vbahtmlprocessed=1"/>
          <p:cNvSpPr/>
          <p:nvPr/>
        </p:nvSpPr>
        <p:spPr>
          <a:xfrm>
            <a:off x="612648" y="3894010"/>
            <a:ext cx="10963656" cy="21361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（2）表示从过去某一时间开始，一直延续到过去的另一时间的动作或状态，常用的时间状语有before,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time等。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of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June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treated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over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10,000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patients.到六月底他们已治疗了一万多名病人。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67d1f7b03?segpoint=1&amp;parentnodeid=da0bd305f&amp;vbahtmlprocessed=1"/>
          <p:cNvSpPr/>
          <p:nvPr/>
        </p:nvSpPr>
        <p:spPr>
          <a:xfrm>
            <a:off x="612648" y="484632"/>
            <a:ext cx="10963656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（3）表示“希望、打算、认为”的动词（如hope,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want,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expect,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think,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mean,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wish,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plan,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intend）用过去完成时表示过去本打算实现而未实现的愿望或计划。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hoped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send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Peter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gift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congratulate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on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marriage,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but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couldn’t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manage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it.我本希望送给彼得一份礼物以祝贺他结婚,但我没能做到。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67d1f7b03?segpoint=1&amp;parentnodeid=da0bd305f&amp;vbahtmlprocessed=1"/>
          <p:cNvSpPr/>
          <p:nvPr/>
        </p:nvSpPr>
        <p:spPr>
          <a:xfrm>
            <a:off x="612648" y="585216"/>
            <a:ext cx="10963656" cy="44329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3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3.常使用完成时的句型</a:t>
            </a:r>
            <a:endParaRPr lang="en-US" altLang="zh-CN" sz="2300"/>
          </a:p>
        </p:txBody>
      </p:sp>
      <p:sp>
        <p:nvSpPr>
          <p:cNvPr id="3" name="P_7_BD#67d1f7b03?segpoint=1&amp;parentnodeid=da0bd305f&amp;vbahtmlprocessed=1"/>
          <p:cNvSpPr/>
          <p:nvPr/>
        </p:nvSpPr>
        <p:spPr>
          <a:xfrm>
            <a:off x="612648" y="1076134"/>
            <a:ext cx="10963656" cy="93021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（1）This/It/That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the+序数词+time＋that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sb.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has/have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sth.</a:t>
            </a:r>
            <a:endParaRPr lang="en-US" altLang="zh-CN" sz="2300"/>
          </a:p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This/It/That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was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the+序数词+time＋that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sb.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sth.这/那是某人第几次做某事。</a:t>
            </a:r>
            <a:endParaRPr lang="en-US" altLang="zh-CN" sz="2300"/>
          </a:p>
        </p:txBody>
      </p:sp>
      <p:sp>
        <p:nvSpPr>
          <p:cNvPr id="4" name="P_7_BD#67d1f7b03?segpoint=1&amp;parentnodeid=da0bd305f&amp;vbahtmlprocessed=1"/>
          <p:cNvSpPr/>
          <p:nvPr/>
        </p:nvSpPr>
        <p:spPr>
          <a:xfrm>
            <a:off x="612648" y="2057844"/>
            <a:ext cx="10963656" cy="93402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（2）It/This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is/was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the＋最高级＋名词＋（that）定语从句，从句中的谓语动词用现在/过去完成时。</a:t>
            </a:r>
            <a:endParaRPr lang="en-US" altLang="zh-CN" sz="2300"/>
          </a:p>
        </p:txBody>
      </p:sp>
      <p:sp>
        <p:nvSpPr>
          <p:cNvPr id="5" name="P_7_BD#67d1f7b03?segpoint=1&amp;parentnodeid=da0bd305f&amp;vbahtmlprocessed=1"/>
          <p:cNvSpPr/>
          <p:nvPr/>
        </p:nvSpPr>
        <p:spPr>
          <a:xfrm>
            <a:off x="612648" y="3044634"/>
            <a:ext cx="10963656" cy="93021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（3）It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is/has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been＋一段时间＋since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sb.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did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sth.</a:t>
            </a:r>
            <a:endParaRPr lang="en-US" altLang="zh-CN" sz="2300"/>
          </a:p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was/had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been＋一段时间＋since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sb.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done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sth.自从某人做某事以来多久了。</a:t>
            </a:r>
            <a:endParaRPr lang="en-US" altLang="zh-CN" sz="2300"/>
          </a:p>
        </p:txBody>
      </p:sp>
      <p:sp>
        <p:nvSpPr>
          <p:cNvPr id="6" name="P_7_BD#67d1f7b03?segpoint=1&amp;parentnodeid=da0bd305f&amp;vbahtmlprocessed=1"/>
          <p:cNvSpPr/>
          <p:nvPr/>
        </p:nvSpPr>
        <p:spPr>
          <a:xfrm>
            <a:off x="612648" y="4026344"/>
            <a:ext cx="10963656" cy="142094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（4）在句型Hardly/Scarcely...when.../No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sooner...than...中，主句用过去完成时，从句用一般过去时。</a:t>
            </a:r>
            <a:endParaRPr lang="en-US" altLang="zh-CN" sz="2300"/>
          </a:p>
          <a:p>
            <a:pPr algn="l">
              <a:lnSpc>
                <a:spcPct val="140000"/>
              </a:lnSpc>
            </a:pP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Hardly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got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home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rain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poured</a:t>
            </a:r>
            <a:r>
              <a:rPr lang="en-US" altLang="zh-CN" sz="23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3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down.我刚到家，雨就倾盆而下。</a:t>
            </a:r>
            <a:endParaRPr lang="en-US" altLang="zh-CN" sz="2300"/>
          </a:p>
        </p:txBody>
      </p:sp>
    </p:spTree>
  </p:cSld>
  <p:clrMapOvr>
    <a:masterClrMapping/>
  </p:clrMapOvr>
  <p:transition>
    <p:split dir="in"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7f13b87fb?parentnodeid=ecedb3ba5&amp;vbahtmlprocessed=1"/>
          <p:cNvSpPr/>
          <p:nvPr/>
        </p:nvSpPr>
        <p:spPr>
          <a:xfrm>
            <a:off x="612648" y="484632"/>
            <a:ext cx="10963656" cy="9499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四、过去将来时</a:t>
            </a:r>
            <a:endParaRPr lang="en-US" altLang="zh-CN" sz="2600"/>
          </a:p>
        </p:txBody>
      </p:sp>
      <p:sp>
        <p:nvSpPr>
          <p:cNvPr id="3" name="P_7_BD#6f1f126e6?segpoint=1&amp;parentnodeid=7f13b87fb&amp;vbahtmlprocessed=1"/>
          <p:cNvSpPr/>
          <p:nvPr/>
        </p:nvSpPr>
        <p:spPr>
          <a:xfrm>
            <a:off x="612648" y="1071943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1.过去将来时的构成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过去将来时由“would+动词原形”构成。</a:t>
            </a:r>
            <a:endParaRPr lang="en-US" altLang="zh-CN" sz="2400"/>
          </a:p>
        </p:txBody>
      </p:sp>
      <p:sp>
        <p:nvSpPr>
          <p:cNvPr id="4" name="P_7_BD#6f1f126e6?segpoint=1&amp;parentnodeid=7f13b87fb&amp;vbahtmlprocessed=1"/>
          <p:cNvSpPr/>
          <p:nvPr/>
        </p:nvSpPr>
        <p:spPr>
          <a:xfrm>
            <a:off x="612648" y="2176843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2.过去将来时的用法</a:t>
            </a:r>
            <a:endParaRPr lang="en-US" altLang="zh-CN" sz="2400"/>
          </a:p>
        </p:txBody>
      </p:sp>
      <p:sp>
        <p:nvSpPr>
          <p:cNvPr id="5" name="P_7_BD#6f1f126e6?segpoint=1&amp;parentnodeid=7f13b87fb&amp;vbahtmlprocessed=1"/>
          <p:cNvSpPr/>
          <p:nvPr/>
        </p:nvSpPr>
        <p:spPr>
          <a:xfrm>
            <a:off x="612648" y="2725610"/>
            <a:ext cx="10963656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（1）表示从过去的某一时间来看将来（仍然是过去时间）要发生的动作或呈现的状态。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said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would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never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return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他说他决不回来。</a:t>
            </a:r>
            <a:endParaRPr lang="en-US" altLang="zh-CN" sz="2400"/>
          </a:p>
        </p:txBody>
      </p:sp>
      <p:sp>
        <p:nvSpPr>
          <p:cNvPr id="6" name="P_7_BD#6f1f126e6?segpoint=1&amp;parentnodeid=7f13b87fb&amp;vbahtmlprocessed=1"/>
          <p:cNvSpPr/>
          <p:nvPr/>
        </p:nvSpPr>
        <p:spPr>
          <a:xfrm>
            <a:off x="612648" y="4380611"/>
            <a:ext cx="10963656" cy="15875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（2）表示过去的某种习惯性行为。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Whenever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trouble,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would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come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to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help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us.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每当我们遇到困难时，他总会来帮助我们。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6f1f126e6?segpoint=1&amp;parentnodeid=7f13b87fb&amp;vbahtmlprocessed=1"/>
          <p:cNvSpPr/>
          <p:nvPr/>
        </p:nvSpPr>
        <p:spPr>
          <a:xfrm>
            <a:off x="612648" y="484632"/>
            <a:ext cx="1096365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（3）表示强烈意愿。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love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dog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and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would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never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part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from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him.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我爱我的狗，决不愿和它分离。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9a4b695db?parentnodeid=ecedb3ba5&amp;vbahtmlprocessed=1"/>
          <p:cNvSpPr/>
          <p:nvPr/>
        </p:nvSpPr>
        <p:spPr>
          <a:xfrm>
            <a:off x="612648" y="484632"/>
            <a:ext cx="10963656" cy="9499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五、现在完成进行时</a:t>
            </a:r>
            <a:endParaRPr lang="en-US" altLang="zh-CN" sz="2600"/>
          </a:p>
        </p:txBody>
      </p:sp>
      <p:sp>
        <p:nvSpPr>
          <p:cNvPr id="3" name="P_7_BD#800ddbdd6?segpoint=1&amp;parentnodeid=9a4b695db&amp;vbahtmlprocessed=1"/>
          <p:cNvSpPr/>
          <p:nvPr/>
        </p:nvSpPr>
        <p:spPr>
          <a:xfrm>
            <a:off x="612648" y="1071943"/>
            <a:ext cx="10963656" cy="103867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1.现在完成进行时的构成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现在完成进行时由“have/has＋been＋</a:t>
            </a:r>
            <a:r>
              <a:rPr lang="en-US" altLang="zh-CN" sz="2400" b="0" i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-ing”构成。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7_BD#800ddbdd6?segpoint=1&amp;parentnodeid=9a4b695db&amp;vbahtmlprocessed=1"/>
          <p:cNvSpPr/>
          <p:nvPr/>
        </p:nvSpPr>
        <p:spPr>
          <a:xfrm>
            <a:off x="612648" y="585216"/>
            <a:ext cx="10963656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2.现在完成进行时的用法</a:t>
            </a:r>
            <a:endParaRPr lang="en-US" altLang="zh-CN" sz="2400"/>
          </a:p>
        </p:txBody>
      </p:sp>
      <p:sp>
        <p:nvSpPr>
          <p:cNvPr id="3" name="P_7_BD#800ddbdd6?segpoint=1&amp;parentnodeid=9a4b695db&amp;vbahtmlprocessed=1"/>
          <p:cNvSpPr/>
          <p:nvPr/>
        </p:nvSpPr>
        <p:spPr>
          <a:xfrm>
            <a:off x="612648" y="1138110"/>
            <a:ext cx="10963656" cy="433070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（1）常用来表示动作开始于过去某个时间，一直持续到现在并且可能会继续进行下去。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（2020天津卷）—You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are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great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swimmer.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——你游泳很棒。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—Thanks.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It’s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because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practising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lot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these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days.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——谢谢。这是因为这些天我一直在练习。</a:t>
            </a:r>
            <a:endParaRPr lang="en-US" altLang="zh-CN" sz="2400"/>
          </a:p>
          <a:p>
            <a:pPr algn="l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I’m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very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tired.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I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have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been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correcting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students’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papers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all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the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morning.我很累。我整个上午都在批改学生的试卷。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https://d.book118.com/686242213135010030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合心科技出品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31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1">
      <vt:lpstr>Arial</vt:lpstr>
      <vt:lpstr>Calibri</vt:lpstr>
      <vt:lpstr>Calibri Light</vt:lpstr>
      <vt:lpstr>Times New Roman</vt:lpstr>
      <vt:lpstr>微软雅黑</vt:lpstr>
      <vt:lpstr>等线 Light</vt:lpstr>
      <vt:lpstr>等线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2024-08-28T18:02:00.863</cp:lastPrinted>
  <dcterms:created xsi:type="dcterms:W3CDTF">2024-08-28T10:02:00Z</dcterms:created>
  <dcterms:modified xsi:type="dcterms:W3CDTF">2024-08-28T10:02:02Z</dcterms:modified>
</cp:coreProperties>
</file>