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93C1BA9-70E9-4384-80B8-776A740735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2E921F-6DDD-49A0-9594-D73631AFEB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8A5F018-F5FB-4207-BA53-62DC0EA4E2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BD88E54-0F29-43D7-BCC5-5481A6F36B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A6F91F7-7D54-4971-B49D-83B5C37D92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1A1BAC7-5F92-40E2-B7C2-ECEDCFDF68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A6C0A92-D117-4DA6-BFBF-F1FD7051C5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8F5D84F-4001-42BE-BD88-A65EC91E3B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F261F3B-28CB-4F3A-8B78-D978B09A37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769FA8B-5895-4D13-9AF5-BD1B75C3D2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B87DFC6-7B5B-419B-8BC1-B45AF3A13E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87010146122006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0667" y="1924000"/>
            <a:ext cx="5976518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中国文化的独创性与中国人的创造力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195764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endParaRPr lang="en-US" sz="2025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750406" y="5697617"/>
            <a:ext cx="7317638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2024-01-20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中国文化的独创性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中国人的创造力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中国文化独创性与创造力的关系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中国文化独创性与创造力的挑战与机遇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结论与建议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435703" y="1925288"/>
            <a:ext cx="3294412" cy="3432906"/>
            <a:chOff x="1435703" y="1925288"/>
            <a:chExt cx="3294412" cy="3432906"/>
          </a:xfrm>
        </p:grpSpPr>
        <p:sp>
          <p:nvSpPr>
            <p:cNvPr id="3" name="AutoShape 3"/>
            <p:cNvSpPr/>
            <p:nvPr/>
          </p:nvSpPr>
          <p:spPr>
            <a:xfrm>
              <a:off x="1435703" y="19252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10800000">
              <a:off x="1435703" y="20637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2699099" y="33588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主题的提出与背景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5784437" y="1687163"/>
            <a:ext cx="4496144" cy="565817"/>
            <a:chOff x="5784437" y="1687163"/>
            <a:chExt cx="4496144" cy="565817"/>
          </a:xfrm>
        </p:grpSpPr>
        <p:sp>
          <p:nvSpPr>
            <p:cNvPr id="29" name="AutoShape 29"/>
            <p:cNvSpPr/>
            <p:nvPr/>
          </p:nvSpPr>
          <p:spPr>
            <a:xfrm>
              <a:off x="5784437" y="1687163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0" name="TextBox 30"/>
          <p:cNvSpPr txBox="1"/>
          <p:nvPr/>
        </p:nvSpPr>
        <p:spPr>
          <a:xfrm>
            <a:off x="5927774" y="1687163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5784437" y="2262505"/>
            <a:ext cx="4496144" cy="820535"/>
            <a:chOff x="5784437" y="2262505"/>
            <a:chExt cx="4496144" cy="820535"/>
          </a:xfrm>
        </p:grpSpPr>
        <p:sp>
          <p:nvSpPr>
            <p:cNvPr id="32" name="TextBox 32"/>
            <p:cNvSpPr txBox="1"/>
            <p:nvPr/>
          </p:nvSpPr>
          <p:spPr>
            <a:xfrm>
              <a:off x="5784437" y="2262505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全球化背景下，文化多样性受到关注，中国文化的独创性成为研究热点。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784437" y="3120755"/>
            <a:ext cx="4496144" cy="565817"/>
            <a:chOff x="5784437" y="3120755"/>
            <a:chExt cx="4496144" cy="565817"/>
          </a:xfrm>
        </p:grpSpPr>
        <p:sp>
          <p:nvSpPr>
            <p:cNvPr id="34" name="AutoShape 34"/>
            <p:cNvSpPr/>
            <p:nvPr/>
          </p:nvSpPr>
          <p:spPr>
            <a:xfrm>
              <a:off x="5784437" y="3120755"/>
              <a:ext cx="4496144" cy="565817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5" name="TextBox 35"/>
          <p:cNvSpPr txBox="1"/>
          <p:nvPr/>
        </p:nvSpPr>
        <p:spPr>
          <a:xfrm>
            <a:off x="5927774" y="3120755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5784437" y="3715147"/>
            <a:ext cx="4496144" cy="820535"/>
            <a:chOff x="5784437" y="3715147"/>
            <a:chExt cx="4496144" cy="820535"/>
          </a:xfrm>
        </p:grpSpPr>
        <p:sp>
          <p:nvSpPr>
            <p:cNvPr id="37" name="TextBox 37"/>
            <p:cNvSpPr txBox="1"/>
            <p:nvPr/>
          </p:nvSpPr>
          <p:spPr>
            <a:xfrm>
              <a:off x="5784437" y="3715147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中国历史悠久，文化底蕴深厚，为独创性提供了丰富的土壤。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5784437" y="4609991"/>
            <a:ext cx="4496144" cy="565817"/>
            <a:chOff x="5784437" y="4609991"/>
            <a:chExt cx="4496144" cy="565817"/>
          </a:xfrm>
        </p:grpSpPr>
        <p:sp>
          <p:nvSpPr>
            <p:cNvPr id="39" name="AutoShape 39"/>
            <p:cNvSpPr/>
            <p:nvPr/>
          </p:nvSpPr>
          <p:spPr>
            <a:xfrm>
              <a:off x="5784437" y="4609991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0" name="Group 40"/>
          <p:cNvGrpSpPr/>
          <p:nvPr/>
        </p:nvGrpSpPr>
        <p:grpSpPr>
          <a:xfrm>
            <a:off x="5784437" y="5204382"/>
            <a:ext cx="4496144" cy="820535"/>
            <a:chOff x="5784437" y="5204382"/>
            <a:chExt cx="4496144" cy="820535"/>
          </a:xfrm>
        </p:grpSpPr>
        <p:sp>
          <p:nvSpPr>
            <p:cNvPr id="41" name="TextBox 41"/>
            <p:cNvSpPr txBox="1"/>
            <p:nvPr/>
          </p:nvSpPr>
          <p:spPr>
            <a:xfrm>
              <a:off x="5784437" y="5204382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当代中国在经济、科技等领域取得显著成就，文化创造力备受瞩目。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5945582" y="4609991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27474" y="2630710"/>
            <a:ext cx="2226278" cy="2226278"/>
            <a:chOff x="1127474" y="2630710"/>
            <a:chExt cx="2226278" cy="2226278"/>
          </a:xfrm>
        </p:grpSpPr>
        <p:sp>
          <p:nvSpPr>
            <p:cNvPr id="3" name="AutoShape 3"/>
            <p:cNvSpPr/>
            <p:nvPr/>
          </p:nvSpPr>
          <p:spPr>
            <a:xfrm>
              <a:off x="1127474" y="2630710"/>
              <a:ext cx="2226278" cy="2226278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cxnSp>
        <p:nvCxnSpPr>
          <p:cNvPr id="4" name="Connector 4"/>
          <p:cNvCxnSpPr/>
          <p:nvPr/>
        </p:nvCxnSpPr>
        <p:spPr>
          <a:xfrm>
            <a:off x="3728313" y="2422931"/>
            <a:ext cx="1246133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>
            <a:off x="4309187" y="3726659"/>
            <a:ext cx="665253" cy="0"/>
          </a:xfrm>
          <a:prstGeom prst="line">
            <a:avLst/>
          </a:prstGeom>
          <a:ln w="12700">
            <a:solidFill>
              <a:schemeClr val="accent4"/>
            </a:solidFill>
            <a:prstDash val="dash"/>
            <a:headEnd type="none"/>
            <a:tailEnd type="oval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728313" y="5030388"/>
            <a:ext cx="1246133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7" name="Group 7"/>
          <p:cNvGrpSpPr/>
          <p:nvPr/>
        </p:nvGrpSpPr>
        <p:grpSpPr>
          <a:xfrm>
            <a:off x="3098006" y="4715256"/>
            <a:ext cx="630365" cy="630269"/>
            <a:chOff x="3098006" y="4715256"/>
            <a:chExt cx="630365" cy="630269"/>
          </a:xfrm>
        </p:grpSpPr>
        <p:sp>
          <p:nvSpPr>
            <p:cNvPr id="8" name="AutoShape 8"/>
            <p:cNvSpPr/>
            <p:nvPr/>
          </p:nvSpPr>
          <p:spPr>
            <a:xfrm>
              <a:off x="3098006" y="4715256"/>
              <a:ext cx="630365" cy="630269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242405" y="4895659"/>
            <a:ext cx="352711" cy="269463"/>
            <a:chOff x="3242405" y="4895659"/>
            <a:chExt cx="352711" cy="269463"/>
          </a:xfrm>
        </p:grpSpPr>
        <p:sp>
          <p:nvSpPr>
            <p:cNvPr id="10" name="Freeform 10"/>
            <p:cNvSpPr/>
            <p:nvPr/>
          </p:nvSpPr>
          <p:spPr>
            <a:xfrm>
              <a:off x="3242405" y="4895659"/>
              <a:ext cx="283845" cy="220980"/>
            </a:xfrm>
            <a:custGeom>
              <a:rect l="l" t="t" r="r" b="b"/>
              <a:pathLst>
                <a:path w="141" h="110">
                  <a:moveTo>
                    <a:pt x="92" y="95"/>
                  </a:moveTo>
                  <a:cubicBezTo>
                    <a:pt x="105" y="92"/>
                    <a:pt x="117" y="87"/>
                    <a:pt x="126" y="77"/>
                  </a:cubicBezTo>
                  <a:cubicBezTo>
                    <a:pt x="137" y="66"/>
                    <a:pt x="141" y="53"/>
                    <a:pt x="136" y="38"/>
                  </a:cubicBezTo>
                  <a:cubicBezTo>
                    <a:pt x="132" y="25"/>
                    <a:pt x="123" y="17"/>
                    <a:pt x="111" y="10"/>
                  </a:cubicBezTo>
                  <a:cubicBezTo>
                    <a:pt x="100" y="4"/>
                    <a:pt x="87" y="1"/>
                    <a:pt x="75" y="1"/>
                  </a:cubicBezTo>
                  <a:cubicBezTo>
                    <a:pt x="54" y="0"/>
                    <a:pt x="35" y="5"/>
                    <a:pt x="20" y="19"/>
                  </a:cubicBezTo>
                  <a:cubicBezTo>
                    <a:pt x="1" y="35"/>
                    <a:pt x="0" y="59"/>
                    <a:pt x="17" y="77"/>
                  </a:cubicBezTo>
                  <a:cubicBezTo>
                    <a:pt x="20" y="81"/>
                    <a:pt x="25" y="84"/>
                    <a:pt x="30" y="88"/>
                  </a:cubicBezTo>
                  <a:cubicBezTo>
                    <a:pt x="30" y="88"/>
                    <a:pt x="30" y="88"/>
                    <a:pt x="29" y="88"/>
                  </a:cubicBezTo>
                  <a:cubicBezTo>
                    <a:pt x="27" y="94"/>
                    <a:pt x="23" y="99"/>
                    <a:pt x="19" y="103"/>
                  </a:cubicBezTo>
                  <a:cubicBezTo>
                    <a:pt x="17" y="105"/>
                    <a:pt x="16" y="106"/>
                    <a:pt x="17" y="108"/>
                  </a:cubicBezTo>
                  <a:cubicBezTo>
                    <a:pt x="18" y="110"/>
                    <a:pt x="20" y="110"/>
                    <a:pt x="22" y="110"/>
                  </a:cubicBezTo>
                  <a:cubicBezTo>
                    <a:pt x="33" y="108"/>
                    <a:pt x="43" y="104"/>
                    <a:pt x="53" y="98"/>
                  </a:cubicBezTo>
                  <a:cubicBezTo>
                    <a:pt x="54" y="97"/>
                    <a:pt x="56" y="96"/>
                    <a:pt x="58" y="97"/>
                  </a:cubicBezTo>
                  <a:cubicBezTo>
                    <a:pt x="69" y="98"/>
                    <a:pt x="81" y="98"/>
                    <a:pt x="92" y="95"/>
                  </a:cubicBezTo>
                  <a:close/>
                  <a:moveTo>
                    <a:pt x="55" y="84"/>
                  </a:moveTo>
                  <a:cubicBezTo>
                    <a:pt x="53" y="84"/>
                    <a:pt x="51" y="84"/>
                    <a:pt x="50" y="85"/>
                  </a:cubicBezTo>
                  <a:cubicBezTo>
                    <a:pt x="47" y="87"/>
                    <a:pt x="45" y="88"/>
                    <a:pt x="43" y="90"/>
                  </a:cubicBezTo>
                  <a:cubicBezTo>
                    <a:pt x="43" y="89"/>
                    <a:pt x="42" y="89"/>
                    <a:pt x="42" y="89"/>
                  </a:cubicBezTo>
                  <a:cubicBezTo>
                    <a:pt x="43" y="87"/>
                    <a:pt x="44" y="85"/>
                    <a:pt x="45" y="82"/>
                  </a:cubicBezTo>
                  <a:cubicBezTo>
                    <a:pt x="42" y="80"/>
                    <a:pt x="40" y="79"/>
                    <a:pt x="37" y="77"/>
                  </a:cubicBezTo>
                  <a:cubicBezTo>
                    <a:pt x="31" y="74"/>
                    <a:pt x="26" y="70"/>
                    <a:pt x="22" y="64"/>
                  </a:cubicBezTo>
                  <a:cubicBezTo>
                    <a:pt x="14" y="53"/>
                    <a:pt x="16" y="40"/>
                    <a:pt x="25" y="30"/>
                  </a:cubicBezTo>
                  <a:cubicBezTo>
                    <a:pt x="35" y="20"/>
                    <a:pt x="48" y="15"/>
                    <a:pt x="62" y="14"/>
                  </a:cubicBezTo>
                  <a:cubicBezTo>
                    <a:pt x="76" y="12"/>
                    <a:pt x="90" y="14"/>
                    <a:pt x="103" y="20"/>
                  </a:cubicBezTo>
                  <a:cubicBezTo>
                    <a:pt x="112" y="24"/>
                    <a:pt x="119" y="30"/>
                    <a:pt x="123" y="38"/>
                  </a:cubicBezTo>
                  <a:cubicBezTo>
                    <a:pt x="128" y="47"/>
                    <a:pt x="127" y="56"/>
                    <a:pt x="121" y="64"/>
                  </a:cubicBezTo>
                  <a:cubicBezTo>
                    <a:pt x="113" y="75"/>
                    <a:pt x="102" y="81"/>
                    <a:pt x="89" y="84"/>
                  </a:cubicBezTo>
                  <a:cubicBezTo>
                    <a:pt x="78" y="86"/>
                    <a:pt x="66" y="86"/>
                    <a:pt x="55" y="8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3371564" y="4966240"/>
              <a:ext cx="223552" cy="198882"/>
            </a:xfrm>
            <a:custGeom>
              <a:rect l="l" t="t" r="r" b="b"/>
              <a:pathLst>
                <a:path w="110" h="99">
                  <a:moveTo>
                    <a:pt x="94" y="90"/>
                  </a:moveTo>
                  <a:cubicBezTo>
                    <a:pt x="91" y="86"/>
                    <a:pt x="87" y="82"/>
                    <a:pt x="85" y="77"/>
                  </a:cubicBezTo>
                  <a:cubicBezTo>
                    <a:pt x="100" y="68"/>
                    <a:pt x="111" y="56"/>
                    <a:pt x="110" y="38"/>
                  </a:cubicBezTo>
                  <a:cubicBezTo>
                    <a:pt x="110" y="20"/>
                    <a:pt x="99" y="9"/>
                    <a:pt x="84" y="0"/>
                  </a:cubicBezTo>
                  <a:cubicBezTo>
                    <a:pt x="85" y="1"/>
                    <a:pt x="85" y="2"/>
                    <a:pt x="85" y="3"/>
                  </a:cubicBezTo>
                  <a:cubicBezTo>
                    <a:pt x="86" y="9"/>
                    <a:pt x="87" y="15"/>
                    <a:pt x="86" y="21"/>
                  </a:cubicBezTo>
                  <a:cubicBezTo>
                    <a:pt x="84" y="35"/>
                    <a:pt x="77" y="46"/>
                    <a:pt x="66" y="55"/>
                  </a:cubicBezTo>
                  <a:cubicBezTo>
                    <a:pt x="54" y="66"/>
                    <a:pt x="39" y="71"/>
                    <a:pt x="23" y="74"/>
                  </a:cubicBezTo>
                  <a:cubicBezTo>
                    <a:pt x="16" y="75"/>
                    <a:pt x="8" y="75"/>
                    <a:pt x="0" y="75"/>
                  </a:cubicBezTo>
                  <a:cubicBezTo>
                    <a:pt x="3" y="77"/>
                    <a:pt x="7" y="79"/>
                    <a:pt x="10" y="81"/>
                  </a:cubicBezTo>
                  <a:cubicBezTo>
                    <a:pt x="26" y="87"/>
                    <a:pt x="42" y="88"/>
                    <a:pt x="58" y="86"/>
                  </a:cubicBezTo>
                  <a:cubicBezTo>
                    <a:pt x="60" y="86"/>
                    <a:pt x="61" y="86"/>
                    <a:pt x="62" y="87"/>
                  </a:cubicBezTo>
                  <a:cubicBezTo>
                    <a:pt x="72" y="93"/>
                    <a:pt x="82" y="97"/>
                    <a:pt x="94" y="99"/>
                  </a:cubicBezTo>
                  <a:cubicBezTo>
                    <a:pt x="95" y="99"/>
                    <a:pt x="97" y="98"/>
                    <a:pt x="98" y="97"/>
                  </a:cubicBezTo>
                  <a:cubicBezTo>
                    <a:pt x="98" y="97"/>
                    <a:pt x="98" y="95"/>
                    <a:pt x="97" y="93"/>
                  </a:cubicBezTo>
                  <a:cubicBezTo>
                    <a:pt x="97" y="92"/>
                    <a:pt x="95" y="91"/>
                    <a:pt x="94" y="9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098006" y="2107787"/>
            <a:ext cx="630365" cy="630269"/>
            <a:chOff x="3098006" y="2107787"/>
            <a:chExt cx="630365" cy="630269"/>
          </a:xfrm>
        </p:grpSpPr>
        <p:sp>
          <p:nvSpPr>
            <p:cNvPr id="13" name="AutoShape 13"/>
            <p:cNvSpPr/>
            <p:nvPr/>
          </p:nvSpPr>
          <p:spPr>
            <a:xfrm>
              <a:off x="3098006" y="2107787"/>
              <a:ext cx="630365" cy="630269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3310033" y="2255329"/>
              <a:ext cx="234601" cy="304229"/>
            </a:xfrm>
            <a:custGeom>
              <a:rect l="l" t="t" r="r" b="b"/>
              <a:pathLst>
                <a:path w="438150" h="568325">
                  <a:moveTo>
                    <a:pt x="344255" y="320246"/>
                  </a:moveTo>
                  <a:cubicBezTo>
                    <a:pt x="393080" y="312737"/>
                    <a:pt x="434394" y="346528"/>
                    <a:pt x="438150" y="399092"/>
                  </a:cubicBezTo>
                  <a:cubicBezTo>
                    <a:pt x="438150" y="399092"/>
                    <a:pt x="438150" y="402847"/>
                    <a:pt x="438150" y="406601"/>
                  </a:cubicBezTo>
                  <a:cubicBezTo>
                    <a:pt x="438150" y="451656"/>
                    <a:pt x="438150" y="496711"/>
                    <a:pt x="438150" y="545520"/>
                  </a:cubicBezTo>
                  <a:cubicBezTo>
                    <a:pt x="438150" y="545520"/>
                    <a:pt x="438150" y="545520"/>
                    <a:pt x="438150" y="549275"/>
                  </a:cubicBezTo>
                  <a:cubicBezTo>
                    <a:pt x="438150" y="549275"/>
                    <a:pt x="438150" y="549275"/>
                    <a:pt x="284162" y="549275"/>
                  </a:cubicBezTo>
                  <a:cubicBezTo>
                    <a:pt x="284162" y="549275"/>
                    <a:pt x="284162" y="545520"/>
                    <a:pt x="284162" y="545520"/>
                  </a:cubicBezTo>
                  <a:cubicBezTo>
                    <a:pt x="284162" y="496711"/>
                    <a:pt x="284162" y="451656"/>
                    <a:pt x="284162" y="402847"/>
                  </a:cubicBezTo>
                  <a:cubicBezTo>
                    <a:pt x="284162" y="361546"/>
                    <a:pt x="310453" y="327755"/>
                    <a:pt x="344255" y="320246"/>
                  </a:cubicBezTo>
                  <a:close/>
                  <a:moveTo>
                    <a:pt x="352879" y="200025"/>
                  </a:moveTo>
                  <a:cubicBezTo>
                    <a:pt x="352879" y="200025"/>
                    <a:pt x="352879" y="200025"/>
                    <a:pt x="356621" y="200025"/>
                  </a:cubicBezTo>
                  <a:cubicBezTo>
                    <a:pt x="356621" y="200025"/>
                    <a:pt x="356621" y="200025"/>
                    <a:pt x="367847" y="200025"/>
                  </a:cubicBezTo>
                  <a:cubicBezTo>
                    <a:pt x="371589" y="200025"/>
                    <a:pt x="375330" y="203767"/>
                    <a:pt x="379072" y="203767"/>
                  </a:cubicBezTo>
                  <a:cubicBezTo>
                    <a:pt x="401524" y="211251"/>
                    <a:pt x="412750" y="237445"/>
                    <a:pt x="409008" y="263638"/>
                  </a:cubicBezTo>
                  <a:cubicBezTo>
                    <a:pt x="405266" y="286090"/>
                    <a:pt x="386556" y="304800"/>
                    <a:pt x="360363" y="304800"/>
                  </a:cubicBezTo>
                  <a:cubicBezTo>
                    <a:pt x="337911" y="304800"/>
                    <a:pt x="319201" y="286090"/>
                    <a:pt x="311717" y="263638"/>
                  </a:cubicBezTo>
                  <a:cubicBezTo>
                    <a:pt x="307975" y="233703"/>
                    <a:pt x="326685" y="207509"/>
                    <a:pt x="352879" y="200025"/>
                  </a:cubicBezTo>
                  <a:close/>
                  <a:moveTo>
                    <a:pt x="100853" y="196018"/>
                  </a:moveTo>
                  <a:cubicBezTo>
                    <a:pt x="175559" y="180975"/>
                    <a:pt x="246529" y="241146"/>
                    <a:pt x="254000" y="320120"/>
                  </a:cubicBezTo>
                  <a:cubicBezTo>
                    <a:pt x="254000" y="323881"/>
                    <a:pt x="254000" y="327642"/>
                    <a:pt x="254000" y="331402"/>
                  </a:cubicBezTo>
                  <a:cubicBezTo>
                    <a:pt x="254000" y="406616"/>
                    <a:pt x="254000" y="481829"/>
                    <a:pt x="254000" y="557043"/>
                  </a:cubicBezTo>
                  <a:cubicBezTo>
                    <a:pt x="254000" y="557043"/>
                    <a:pt x="254000" y="557043"/>
                    <a:pt x="254000" y="568325"/>
                  </a:cubicBezTo>
                  <a:cubicBezTo>
                    <a:pt x="254000" y="568325"/>
                    <a:pt x="254000" y="568325"/>
                    <a:pt x="0" y="568325"/>
                  </a:cubicBezTo>
                  <a:cubicBezTo>
                    <a:pt x="0" y="564564"/>
                    <a:pt x="0" y="564564"/>
                    <a:pt x="0" y="560804"/>
                  </a:cubicBezTo>
                  <a:cubicBezTo>
                    <a:pt x="0" y="485590"/>
                    <a:pt x="0" y="406616"/>
                    <a:pt x="0" y="327642"/>
                  </a:cubicBezTo>
                  <a:cubicBezTo>
                    <a:pt x="0" y="263710"/>
                    <a:pt x="44823" y="211060"/>
                    <a:pt x="100853" y="196018"/>
                  </a:cubicBezTo>
                  <a:close/>
                  <a:moveTo>
                    <a:pt x="112091" y="0"/>
                  </a:moveTo>
                  <a:cubicBezTo>
                    <a:pt x="115818" y="0"/>
                    <a:pt x="115818" y="0"/>
                    <a:pt x="115818" y="0"/>
                  </a:cubicBezTo>
                  <a:cubicBezTo>
                    <a:pt x="115818" y="0"/>
                    <a:pt x="115818" y="0"/>
                    <a:pt x="138181" y="0"/>
                  </a:cubicBezTo>
                  <a:cubicBezTo>
                    <a:pt x="141909" y="0"/>
                    <a:pt x="149363" y="3762"/>
                    <a:pt x="153090" y="3762"/>
                  </a:cubicBezTo>
                  <a:cubicBezTo>
                    <a:pt x="190362" y="18808"/>
                    <a:pt x="212725" y="60187"/>
                    <a:pt x="205271" y="101566"/>
                  </a:cubicBezTo>
                  <a:cubicBezTo>
                    <a:pt x="197816" y="139183"/>
                    <a:pt x="164272" y="169276"/>
                    <a:pt x="127000" y="169276"/>
                  </a:cubicBezTo>
                  <a:cubicBezTo>
                    <a:pt x="89728" y="173038"/>
                    <a:pt x="56184" y="142944"/>
                    <a:pt x="48729" y="101566"/>
                  </a:cubicBezTo>
                  <a:cubicBezTo>
                    <a:pt x="41275" y="52664"/>
                    <a:pt x="71092" y="7523"/>
                    <a:pt x="112091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3678841" y="3411474"/>
            <a:ext cx="630365" cy="630269"/>
            <a:chOff x="3678841" y="3411474"/>
            <a:chExt cx="630365" cy="630269"/>
          </a:xfrm>
        </p:grpSpPr>
        <p:sp>
          <p:nvSpPr>
            <p:cNvPr id="16" name="AutoShape 16"/>
            <p:cNvSpPr/>
            <p:nvPr/>
          </p:nvSpPr>
          <p:spPr>
            <a:xfrm>
              <a:off x="3678841" y="3411474"/>
              <a:ext cx="630365" cy="630269"/>
            </a:xfrm>
            <a:prstGeom prst="ellipse">
              <a:avLst/>
            </a:pr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842099" y="3569779"/>
            <a:ext cx="313754" cy="313849"/>
            <a:chOff x="3842099" y="3569779"/>
            <a:chExt cx="313754" cy="313849"/>
          </a:xfrm>
        </p:grpSpPr>
        <p:sp>
          <p:nvSpPr>
            <p:cNvPr id="18" name="Freeform 18"/>
            <p:cNvSpPr/>
            <p:nvPr/>
          </p:nvSpPr>
          <p:spPr>
            <a:xfrm>
              <a:off x="3842099" y="3598926"/>
              <a:ext cx="284702" cy="284702"/>
            </a:xfrm>
            <a:custGeom>
              <a:rect l="l" t="t" r="r" b="b"/>
              <a:pathLst>
                <a:path w="184" h="184">
                  <a:moveTo>
                    <a:pt x="92" y="184"/>
                  </a:moveTo>
                  <a:cubicBezTo>
                    <a:pt x="143" y="184"/>
                    <a:pt x="184" y="143"/>
                    <a:pt x="184" y="92"/>
                  </a:cubicBezTo>
                  <a:cubicBezTo>
                    <a:pt x="184" y="76"/>
                    <a:pt x="180" y="62"/>
                    <a:pt x="173" y="49"/>
                  </a:cubicBezTo>
                  <a:cubicBezTo>
                    <a:pt x="172" y="49"/>
                    <a:pt x="172" y="49"/>
                    <a:pt x="171" y="49"/>
                  </a:cubicBezTo>
                  <a:cubicBezTo>
                    <a:pt x="170" y="49"/>
                    <a:pt x="170" y="49"/>
                    <a:pt x="170" y="49"/>
                  </a:cubicBezTo>
                  <a:cubicBezTo>
                    <a:pt x="158" y="48"/>
                    <a:pt x="158" y="48"/>
                    <a:pt x="158" y="48"/>
                  </a:cubicBezTo>
                  <a:cubicBezTo>
                    <a:pt x="149" y="56"/>
                    <a:pt x="149" y="56"/>
                    <a:pt x="149" y="56"/>
                  </a:cubicBezTo>
                  <a:cubicBezTo>
                    <a:pt x="156" y="67"/>
                    <a:pt x="160" y="79"/>
                    <a:pt x="160" y="92"/>
                  </a:cubicBezTo>
                  <a:cubicBezTo>
                    <a:pt x="160" y="129"/>
                    <a:pt x="129" y="160"/>
                    <a:pt x="92" y="160"/>
                  </a:cubicBezTo>
                  <a:cubicBezTo>
                    <a:pt x="55" y="160"/>
                    <a:pt x="24" y="129"/>
                    <a:pt x="24" y="92"/>
                  </a:cubicBezTo>
                  <a:cubicBezTo>
                    <a:pt x="24" y="55"/>
                    <a:pt x="55" y="24"/>
                    <a:pt x="92" y="24"/>
                  </a:cubicBezTo>
                  <a:cubicBezTo>
                    <a:pt x="105" y="24"/>
                    <a:pt x="117" y="28"/>
                    <a:pt x="128" y="35"/>
                  </a:cubicBezTo>
                  <a:cubicBezTo>
                    <a:pt x="135" y="27"/>
                    <a:pt x="135" y="27"/>
                    <a:pt x="135" y="27"/>
                  </a:cubicBezTo>
                  <a:cubicBezTo>
                    <a:pt x="134" y="14"/>
                    <a:pt x="134" y="14"/>
                    <a:pt x="134" y="14"/>
                  </a:cubicBezTo>
                  <a:cubicBezTo>
                    <a:pt x="134" y="12"/>
                    <a:pt x="134" y="11"/>
                    <a:pt x="134" y="10"/>
                  </a:cubicBezTo>
                  <a:cubicBezTo>
                    <a:pt x="122" y="4"/>
                    <a:pt x="107" y="0"/>
                    <a:pt x="92" y="0"/>
                  </a:cubicBezTo>
                  <a:cubicBezTo>
                    <a:pt x="41" y="0"/>
                    <a:pt x="0" y="41"/>
                    <a:pt x="0" y="92"/>
                  </a:cubicBezTo>
                  <a:cubicBezTo>
                    <a:pt x="0" y="143"/>
                    <a:pt x="41" y="184"/>
                    <a:pt x="92" y="184"/>
                  </a:cubicBezTo>
                  <a:close/>
                  <a:moveTo>
                    <a:pt x="92" y="184"/>
                  </a:moveTo>
                  <a:cubicBezTo>
                    <a:pt x="92" y="184"/>
                    <a:pt x="92" y="184"/>
                    <a:pt x="92" y="18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914965" y="3671697"/>
              <a:ext cx="139065" cy="139065"/>
            </a:xfrm>
            <a:custGeom>
              <a:rect l="l" t="t" r="r" b="b"/>
              <a:pathLst>
                <a:path w="90" h="90">
                  <a:moveTo>
                    <a:pt x="45" y="21"/>
                  </a:moveTo>
                  <a:cubicBezTo>
                    <a:pt x="46" y="21"/>
                    <a:pt x="46" y="21"/>
                    <a:pt x="47" y="21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58" y="1"/>
                    <a:pt x="52" y="0"/>
                    <a:pt x="45" y="0"/>
                  </a:cubicBezTo>
                  <a:cubicBezTo>
                    <a:pt x="20" y="0"/>
                    <a:pt x="0" y="20"/>
                    <a:pt x="0" y="45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70" y="90"/>
                    <a:pt x="90" y="70"/>
                    <a:pt x="90" y="45"/>
                  </a:cubicBezTo>
                  <a:cubicBezTo>
                    <a:pt x="90" y="38"/>
                    <a:pt x="89" y="32"/>
                    <a:pt x="86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69" y="44"/>
                    <a:pt x="69" y="44"/>
                    <a:pt x="69" y="45"/>
                  </a:cubicBezTo>
                  <a:cubicBezTo>
                    <a:pt x="69" y="58"/>
                    <a:pt x="58" y="69"/>
                    <a:pt x="45" y="69"/>
                  </a:cubicBezTo>
                  <a:cubicBezTo>
                    <a:pt x="32" y="69"/>
                    <a:pt x="21" y="58"/>
                    <a:pt x="21" y="45"/>
                  </a:cubicBezTo>
                  <a:cubicBezTo>
                    <a:pt x="21" y="32"/>
                    <a:pt x="32" y="21"/>
                    <a:pt x="45" y="21"/>
                  </a:cubicBezTo>
                  <a:close/>
                  <a:moveTo>
                    <a:pt x="45" y="21"/>
                  </a:moveTo>
                  <a:cubicBezTo>
                    <a:pt x="45" y="21"/>
                    <a:pt x="45" y="21"/>
                    <a:pt x="45" y="21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998309" y="3569779"/>
              <a:ext cx="157544" cy="157544"/>
            </a:xfrm>
            <a:custGeom>
              <a:rect l="l" t="t" r="r" b="b"/>
              <a:pathLst>
                <a:path w="102" h="102">
                  <a:moveTo>
                    <a:pt x="86" y="28"/>
                  </a:moveTo>
                  <a:cubicBezTo>
                    <a:pt x="91" y="23"/>
                    <a:pt x="91" y="23"/>
                    <a:pt x="91" y="23"/>
                  </a:cubicBezTo>
                  <a:cubicBezTo>
                    <a:pt x="93" y="20"/>
                    <a:pt x="93" y="17"/>
                    <a:pt x="91" y="14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6" y="10"/>
                    <a:pt x="85" y="9"/>
                    <a:pt x="83" y="9"/>
                  </a:cubicBezTo>
                  <a:cubicBezTo>
                    <a:pt x="82" y="9"/>
                    <a:pt x="80" y="10"/>
                    <a:pt x="79" y="11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72" y="0"/>
                    <a:pt x="71" y="0"/>
                    <a:pt x="70" y="0"/>
                  </a:cubicBezTo>
                  <a:cubicBezTo>
                    <a:pt x="70" y="0"/>
                    <a:pt x="69" y="0"/>
                    <a:pt x="69" y="0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5" y="25"/>
                    <a:pt x="44" y="28"/>
                    <a:pt x="44" y="30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2" y="89"/>
                    <a:pt x="2" y="89"/>
                    <a:pt x="2" y="89"/>
                  </a:cubicBezTo>
                  <a:cubicBezTo>
                    <a:pt x="1" y="90"/>
                    <a:pt x="0" y="91"/>
                    <a:pt x="0" y="92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0"/>
                    <a:pt x="2" y="102"/>
                    <a:pt x="5" y="102"/>
                  </a:cubicBezTo>
                  <a:cubicBezTo>
                    <a:pt x="5" y="102"/>
                    <a:pt x="5" y="102"/>
                    <a:pt x="5" y="102"/>
                  </a:cubicBezTo>
                  <a:cubicBezTo>
                    <a:pt x="10" y="102"/>
                    <a:pt x="10" y="102"/>
                    <a:pt x="10" y="102"/>
                  </a:cubicBezTo>
                  <a:cubicBezTo>
                    <a:pt x="11" y="102"/>
                    <a:pt x="12" y="101"/>
                    <a:pt x="13" y="100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70" y="57"/>
                    <a:pt x="70" y="57"/>
                    <a:pt x="70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4" y="57"/>
                    <a:pt x="77" y="56"/>
                    <a:pt x="78" y="54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2" y="31"/>
                    <a:pt x="101" y="29"/>
                    <a:pt x="100" y="29"/>
                  </a:cubicBezTo>
                  <a:lnTo>
                    <a:pt x="86" y="28"/>
                  </a:lnTo>
                  <a:close/>
                  <a:moveTo>
                    <a:pt x="86" y="28"/>
                  </a:moveTo>
                  <a:cubicBezTo>
                    <a:pt x="86" y="28"/>
                    <a:pt x="86" y="28"/>
                    <a:pt x="86" y="2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 rot="16200000" flipH="1">
            <a:off x="7464743" y="-536734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 rot="16200000" flipH="1">
            <a:off x="4751927" y="2176082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 rot="5400000">
            <a:off x="10177558" y="2176082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TextBox 24"/>
          <p:cNvSpPr txBox="1"/>
          <p:nvPr/>
        </p:nvSpPr>
        <p:spPr>
          <a:xfrm>
            <a:off x="5650706" y="2152763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5" name="Freeform 25"/>
          <p:cNvSpPr/>
          <p:nvPr/>
        </p:nvSpPr>
        <p:spPr>
          <a:xfrm rot="16200000" flipH="1">
            <a:off x="7464743" y="766953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 rot="16200000" flipH="1">
            <a:off x="4751927" y="3479768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Freeform 27"/>
          <p:cNvSpPr/>
          <p:nvPr/>
        </p:nvSpPr>
        <p:spPr>
          <a:xfrm rot="5400000">
            <a:off x="10177558" y="3479768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5650706" y="3472386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9" name="Freeform 29"/>
          <p:cNvSpPr/>
          <p:nvPr/>
        </p:nvSpPr>
        <p:spPr>
          <a:xfrm rot="16200000" flipH="1">
            <a:off x="7464743" y="2070735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 rot="16200000" flipH="1">
            <a:off x="4751927" y="4783550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 rot="5400000">
            <a:off x="10177558" y="4783550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5650706" y="4802600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3" name="Freeform 33"/>
          <p:cNvSpPr/>
          <p:nvPr/>
        </p:nvSpPr>
        <p:spPr>
          <a:xfrm>
            <a:off x="1877711" y="3429001"/>
            <a:ext cx="725805" cy="725805"/>
          </a:xfrm>
          <a:custGeom>
            <a:rect l="l" t="t" r="r" b="b"/>
            <a:pathLst>
              <a:path w="442" h="445">
                <a:moveTo>
                  <a:pt x="70" y="400"/>
                </a:moveTo>
                <a:lnTo>
                  <a:pt x="70" y="400"/>
                </a:lnTo>
                <a:cubicBezTo>
                  <a:pt x="70" y="426"/>
                  <a:pt x="98" y="444"/>
                  <a:pt x="124" y="444"/>
                </a:cubicBezTo>
                <a:cubicBezTo>
                  <a:pt x="151" y="444"/>
                  <a:pt x="168" y="426"/>
                  <a:pt x="168" y="400"/>
                </a:cubicBezTo>
                <a:cubicBezTo>
                  <a:pt x="168" y="373"/>
                  <a:pt x="151" y="346"/>
                  <a:pt x="124" y="346"/>
                </a:cubicBezTo>
                <a:cubicBezTo>
                  <a:pt x="98" y="346"/>
                  <a:pt x="70" y="373"/>
                  <a:pt x="70" y="400"/>
                </a:cubicBezTo>
                <a:close/>
                <a:moveTo>
                  <a:pt x="319" y="400"/>
                </a:moveTo>
                <a:lnTo>
                  <a:pt x="319" y="400"/>
                </a:lnTo>
                <a:cubicBezTo>
                  <a:pt x="319" y="426"/>
                  <a:pt x="345" y="444"/>
                  <a:pt x="372" y="444"/>
                </a:cubicBezTo>
                <a:cubicBezTo>
                  <a:pt x="399" y="444"/>
                  <a:pt x="417" y="426"/>
                  <a:pt x="417" y="400"/>
                </a:cubicBezTo>
                <a:cubicBezTo>
                  <a:pt x="417" y="373"/>
                  <a:pt x="399" y="346"/>
                  <a:pt x="372" y="346"/>
                </a:cubicBezTo>
                <a:cubicBezTo>
                  <a:pt x="345" y="346"/>
                  <a:pt x="319" y="373"/>
                  <a:pt x="319" y="400"/>
                </a:cubicBezTo>
                <a:close/>
                <a:moveTo>
                  <a:pt x="159" y="284"/>
                </a:moveTo>
                <a:lnTo>
                  <a:pt x="159" y="284"/>
                </a:lnTo>
                <a:cubicBezTo>
                  <a:pt x="434" y="204"/>
                  <a:pt x="434" y="204"/>
                  <a:pt x="434" y="204"/>
                </a:cubicBezTo>
                <a:cubicBezTo>
                  <a:pt x="443" y="204"/>
                  <a:pt x="443" y="195"/>
                  <a:pt x="443" y="187"/>
                </a:cubicBezTo>
                <a:cubicBezTo>
                  <a:pt x="443" y="54"/>
                  <a:pt x="443" y="54"/>
                  <a:pt x="443" y="54"/>
                </a:cubicBezTo>
                <a:cubicBezTo>
                  <a:pt x="98" y="54"/>
                  <a:pt x="98" y="54"/>
                  <a:pt x="98" y="54"/>
                </a:cubicBezTo>
                <a:cubicBezTo>
                  <a:pt x="98" y="10"/>
                  <a:pt x="98" y="10"/>
                  <a:pt x="98" y="10"/>
                </a:cubicBezTo>
                <a:lnTo>
                  <a:pt x="89" y="0"/>
                </a:lnTo>
                <a:cubicBezTo>
                  <a:pt x="9" y="0"/>
                  <a:pt x="9" y="0"/>
                  <a:pt x="9" y="0"/>
                </a:cubicBezTo>
                <a:cubicBezTo>
                  <a:pt x="0" y="0"/>
                  <a:pt x="0" y="10"/>
                  <a:pt x="0" y="10"/>
                </a:cubicBezTo>
                <a:cubicBezTo>
                  <a:pt x="0" y="54"/>
                  <a:pt x="0" y="54"/>
                  <a:pt x="0" y="54"/>
                </a:cubicBezTo>
                <a:cubicBezTo>
                  <a:pt x="45" y="54"/>
                  <a:pt x="45" y="54"/>
                  <a:pt x="45" y="54"/>
                </a:cubicBezTo>
                <a:cubicBezTo>
                  <a:pt x="98" y="275"/>
                  <a:pt x="98" y="275"/>
                  <a:pt x="98" y="275"/>
                </a:cubicBezTo>
                <a:cubicBezTo>
                  <a:pt x="98" y="302"/>
                  <a:pt x="98" y="302"/>
                  <a:pt x="98" y="302"/>
                </a:cubicBezTo>
                <a:cubicBezTo>
                  <a:pt x="98" y="338"/>
                  <a:pt x="98" y="338"/>
                  <a:pt x="98" y="338"/>
                </a:cubicBezTo>
                <a:cubicBezTo>
                  <a:pt x="98" y="346"/>
                  <a:pt x="106" y="346"/>
                  <a:pt x="106" y="346"/>
                </a:cubicBezTo>
                <a:cubicBezTo>
                  <a:pt x="124" y="346"/>
                  <a:pt x="124" y="346"/>
                  <a:pt x="124" y="346"/>
                </a:cubicBezTo>
                <a:cubicBezTo>
                  <a:pt x="372" y="346"/>
                  <a:pt x="372" y="346"/>
                  <a:pt x="372" y="346"/>
                </a:cubicBezTo>
                <a:cubicBezTo>
                  <a:pt x="434" y="346"/>
                  <a:pt x="434" y="346"/>
                  <a:pt x="434" y="346"/>
                </a:cubicBezTo>
                <a:cubicBezTo>
                  <a:pt x="443" y="346"/>
                  <a:pt x="443" y="346"/>
                  <a:pt x="443" y="338"/>
                </a:cubicBezTo>
                <a:cubicBezTo>
                  <a:pt x="443" y="302"/>
                  <a:pt x="443" y="302"/>
                  <a:pt x="443" y="302"/>
                </a:cubicBezTo>
                <a:cubicBezTo>
                  <a:pt x="168" y="302"/>
                  <a:pt x="168" y="302"/>
                  <a:pt x="168" y="302"/>
                </a:cubicBezTo>
                <a:cubicBezTo>
                  <a:pt x="133" y="302"/>
                  <a:pt x="133" y="284"/>
                  <a:pt x="159" y="284"/>
                </a:cubicBez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342361" y="1913983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探究中国文化的独创性表现，彰显民族文化的独特价值。</a:t>
            </a:r>
            <a:endParaRPr lang="en-US" sz="1100"/>
          </a:p>
        </p:txBody>
      </p:sp>
      <p:sp>
        <p:nvSpPr>
          <p:cNvPr id="35" name="AutoShape 35"/>
          <p:cNvSpPr/>
          <p:nvPr/>
        </p:nvSpPr>
        <p:spPr>
          <a:xfrm>
            <a:off x="6329284" y="3234910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分析中国人的创造力源泉，为培养创新人才提供借鉴。</a:t>
            </a:r>
            <a:endParaRPr lang="en-US" sz="1100"/>
          </a:p>
        </p:txBody>
      </p:sp>
      <p:sp>
        <p:nvSpPr>
          <p:cNvPr id="36" name="AutoShape 36"/>
          <p:cNvSpPr/>
          <p:nvPr/>
        </p:nvSpPr>
        <p:spPr>
          <a:xfrm>
            <a:off x="6329284" y="4521452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促进文化交流与互鉴，推动世界文化多样性的保护与发展。</a:t>
            </a:r>
            <a:endParaRPr lang="en-US" sz="1100"/>
          </a:p>
        </p:txBody>
      </p:sp>
      <p:grpSp>
        <p:nvGrpSpPr>
          <p:cNvPr id="37" name="Group 3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8" name="AutoShape 3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TextBox 5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研究目的与意义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中国文化的独创性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语言文字的独特性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汉字的独特性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汉字是表意文字，具有独特的象形、指事、会意等造字方法，使得汉字在表达上具有丰富的内涵和外延。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汉语的特点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汉语是声调语言，具有抑扬顿挫的音乐美，同时汉语的词汇丰富，表达细腻，能够准确地传达人们的情感和思想。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儒家思想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儒家思想强调仁爱、礼制和道德伦理，注重个人修养和社会和谐，对中国文化产生了深远的影响。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道家思想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道家思想主张道法自然、无为而治，强调人与自然的和谐相处，追求内心的自由和超越。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佛家思想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佛家思想传入中国后，与本土文化相融合，形成了独特的禅宗文化，注重修行和悟性，对中国人的精神世界产生了重要影响。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思想哲学的深邃性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绘画艺术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中国画注重意境和神韵的表达，通过笔墨的浓淡干湿和线条的粗细曲直，表现出独特的审美韵味。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音乐舞蹈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中国音乐舞蹈具有鲜明的民族特色，如京剧、昆曲等戏曲艺术，以及各民族丰富多彩的舞蹈形式。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书法艺术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中国书法是一种独特的视觉艺术，通过笔墨的运用和线条的流动，表现出文字的美感和神韵。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艺术审美的独特性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04218" y="1856025"/>
            <a:ext cx="500062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造纸术、印刷术、火药和指南针是中国古代的四大发明，对世界文明的发展产生了重要影响。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04218" y="1281858"/>
            <a:ext cx="2695575" cy="514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四大发明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17525" y="4933656"/>
            <a:ext cx="3543300" cy="9715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中国古代在农业技术方面取得了重要成就，如精耕细作、水利灌溉等技术的运用，提高了农业生产水平。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17525" y="4336015"/>
            <a:ext cx="2924175" cy="514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农业技术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052157" y="4933656"/>
            <a:ext cx="3448050" cy="9715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中医中药是中国独特的医学体系，通过望闻问切四诊法和针灸、推拿等治疗手段，维护人们的身体健康。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52157" y="4336015"/>
            <a:ext cx="240982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医学成就</a:t>
            </a:r>
          </a:p>
        </p:txBody>
      </p:sp>
      <p:sp>
        <p:nvSpPr>
          <p:cNvPr id="8" name="AutoShape 8"/>
          <p:cNvSpPr/>
          <p:nvPr/>
        </p:nvSpPr>
        <p:spPr>
          <a:xfrm>
            <a:off x="7141821" y="1572575"/>
            <a:ext cx="1540002" cy="15739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315385" y="1749966"/>
            <a:ext cx="1192874" cy="1219182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0" y="3001454"/>
            <a:ext cx="7893795" cy="1450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333930" y="3588291"/>
            <a:ext cx="1540002" cy="157396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07493" y="3765683"/>
            <a:ext cx="1192874" cy="1219182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0" y="3588291"/>
            <a:ext cx="5123802" cy="14508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298196" y="3588291"/>
            <a:ext cx="1540002" cy="15739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471760" y="3765683"/>
            <a:ext cx="1192874" cy="1219182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068198" y="3588291"/>
            <a:ext cx="5123802" cy="1450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7415174" y="1794662"/>
            <a:ext cx="1141839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579791" y="3829137"/>
            <a:ext cx="1232768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561734" y="3833165"/>
            <a:ext cx="1232768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科技发明的先进性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中国人的创造力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强调变通与灵活性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中国文化鼓励人们从不同角度思考问题，寻求多种解决方案，这种思维方式有助于培养创新思维。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重视学习与教育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中国人普遍重视教育，注重知识的积累与传承，为创新思维提供了坚实的基础。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鼓励尝试与冒险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在中国文化中，勇于尝试和冒险被视为一种美德，这有助于培养人们的探索精神和创新能力。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创新思维与能力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710489" y="1766850"/>
            <a:ext cx="1267038" cy="1900623"/>
          </a:xfrm>
          <a:custGeom>
            <a:rect l="l" t="t" r="r" b="b"/>
            <a:pathLst>
              <a:path w="795457" h="1193225">
                <a:moveTo>
                  <a:pt x="106466" y="397688"/>
                </a:moveTo>
                <a:cubicBezTo>
                  <a:pt x="38741" y="514719"/>
                  <a:pt x="0" y="650574"/>
                  <a:pt x="0" y="795457"/>
                </a:cubicBezTo>
                <a:cubicBezTo>
                  <a:pt x="0" y="940339"/>
                  <a:pt x="38781" y="1076235"/>
                  <a:pt x="106466" y="1193225"/>
                </a:cubicBezTo>
                <a:lnTo>
                  <a:pt x="795457" y="795457"/>
                </a:lnTo>
                <a:lnTo>
                  <a:pt x="795457" y="0"/>
                </a:lnTo>
                <a:cubicBezTo>
                  <a:pt x="501036" y="0"/>
                  <a:pt x="244021" y="159941"/>
                  <a:pt x="106466" y="397688"/>
                </a:cubicBez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6106490" y="1766850"/>
            <a:ext cx="1267038" cy="1900623"/>
          </a:xfrm>
          <a:custGeom>
            <a:rect l="l" t="t" r="r" b="b"/>
            <a:pathLst>
              <a:path w="795457" h="1193225">
                <a:moveTo>
                  <a:pt x="688991" y="397688"/>
                </a:moveTo>
                <a:cubicBezTo>
                  <a:pt x="551436" y="159941"/>
                  <a:pt x="294420" y="0"/>
                  <a:pt x="0" y="0"/>
                </a:cubicBezTo>
                <a:lnTo>
                  <a:pt x="0" y="795457"/>
                </a:lnTo>
                <a:lnTo>
                  <a:pt x="688991" y="1193225"/>
                </a:lnTo>
                <a:cubicBezTo>
                  <a:pt x="756716" y="1076194"/>
                  <a:pt x="795457" y="940339"/>
                  <a:pt x="795457" y="795457"/>
                </a:cubicBezTo>
                <a:cubicBezTo>
                  <a:pt x="795457" y="650574"/>
                  <a:pt x="756675" y="514679"/>
                  <a:pt x="688991" y="397688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944552" y="3137057"/>
            <a:ext cx="2194911" cy="1267038"/>
          </a:xfrm>
          <a:custGeom>
            <a:rect l="l" t="t" r="r" b="b"/>
            <a:pathLst>
              <a:path w="1377982" h="795457">
                <a:moveTo>
                  <a:pt x="688991" y="0"/>
                </a:moveTo>
                <a:lnTo>
                  <a:pt x="0" y="397769"/>
                </a:lnTo>
                <a:cubicBezTo>
                  <a:pt x="137555" y="635515"/>
                  <a:pt x="394571" y="795457"/>
                  <a:pt x="688991" y="795457"/>
                </a:cubicBezTo>
                <a:cubicBezTo>
                  <a:pt x="983411" y="795457"/>
                  <a:pt x="1240427" y="635515"/>
                  <a:pt x="1377982" y="397769"/>
                </a:cubicBezTo>
                <a:lnTo>
                  <a:pt x="688991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6104876" y="1378835"/>
            <a:ext cx="1792838" cy="2272831"/>
          </a:xfrm>
          <a:custGeom>
            <a:rect l="l" t="t" r="r" b="b"/>
            <a:pathLst>
              <a:path w="1131249" h="1433765">
                <a:moveTo>
                  <a:pt x="1021990" y="1219741"/>
                </a:moveTo>
                <a:cubicBezTo>
                  <a:pt x="1029438" y="1168815"/>
                  <a:pt x="1033284" y="1117202"/>
                  <a:pt x="1033284" y="1065386"/>
                </a:cubicBezTo>
                <a:cubicBezTo>
                  <a:pt x="1033284" y="879172"/>
                  <a:pt x="984545" y="695792"/>
                  <a:pt x="892328" y="535122"/>
                </a:cubicBezTo>
                <a:cubicBezTo>
                  <a:pt x="800476" y="375059"/>
                  <a:pt x="667941" y="240783"/>
                  <a:pt x="509052" y="146745"/>
                </a:cubicBezTo>
                <a:cubicBezTo>
                  <a:pt x="373844" y="66713"/>
                  <a:pt x="222323" y="17893"/>
                  <a:pt x="65944" y="3320"/>
                </a:cubicBezTo>
                <a:cubicBezTo>
                  <a:pt x="30482" y="0"/>
                  <a:pt x="0" y="28216"/>
                  <a:pt x="0" y="63839"/>
                </a:cubicBezTo>
                <a:lnTo>
                  <a:pt x="0" y="63839"/>
                </a:lnTo>
                <a:cubicBezTo>
                  <a:pt x="0" y="95091"/>
                  <a:pt x="23722" y="121363"/>
                  <a:pt x="54812" y="124237"/>
                </a:cubicBezTo>
                <a:cubicBezTo>
                  <a:pt x="193338" y="137151"/>
                  <a:pt x="327534" y="180425"/>
                  <a:pt x="447237" y="251267"/>
                </a:cubicBezTo>
                <a:cubicBezTo>
                  <a:pt x="588071" y="334618"/>
                  <a:pt x="705588" y="453674"/>
                  <a:pt x="786996" y="595560"/>
                </a:cubicBezTo>
                <a:cubicBezTo>
                  <a:pt x="868687" y="737892"/>
                  <a:pt x="911840" y="900344"/>
                  <a:pt x="911840" y="1065386"/>
                </a:cubicBezTo>
                <a:cubicBezTo>
                  <a:pt x="911840" y="1108741"/>
                  <a:pt x="908723" y="1151894"/>
                  <a:pt x="902853" y="1194521"/>
                </a:cubicBezTo>
                <a:lnTo>
                  <a:pt x="828975" y="1178855"/>
                </a:lnTo>
                <a:cubicBezTo>
                  <a:pt x="812661" y="1175414"/>
                  <a:pt x="799383" y="1192092"/>
                  <a:pt x="806427" y="1207232"/>
                </a:cubicBezTo>
                <a:lnTo>
                  <a:pt x="904918" y="1418261"/>
                </a:lnTo>
                <a:cubicBezTo>
                  <a:pt x="910545" y="1430284"/>
                  <a:pt x="926009" y="1433765"/>
                  <a:pt x="936210" y="1425264"/>
                </a:cubicBezTo>
                <a:lnTo>
                  <a:pt x="1118254" y="1273621"/>
                </a:lnTo>
                <a:cubicBezTo>
                  <a:pt x="1131249" y="1262813"/>
                  <a:pt x="1126026" y="1241763"/>
                  <a:pt x="1109510" y="1238281"/>
                </a:cubicBezTo>
                <a:lnTo>
                  <a:pt x="1021990" y="1219741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4757744" y="3907781"/>
            <a:ext cx="2692853" cy="862177"/>
          </a:xfrm>
          <a:custGeom>
            <a:rect l="l" t="t" r="r" b="b"/>
            <a:pathLst>
              <a:path w="1701225" h="548723">
                <a:moveTo>
                  <a:pt x="1661351" y="15585"/>
                </a:moveTo>
                <a:cubicBezTo>
                  <a:pt x="1634350" y="0"/>
                  <a:pt x="1599900" y="7368"/>
                  <a:pt x="1581724" y="32709"/>
                </a:cubicBezTo>
                <a:cubicBezTo>
                  <a:pt x="1504648" y="140025"/>
                  <a:pt x="1405550" y="230743"/>
                  <a:pt x="1291271" y="297861"/>
                </a:cubicBezTo>
                <a:cubicBezTo>
                  <a:pt x="1146996" y="382548"/>
                  <a:pt x="981792" y="427320"/>
                  <a:pt x="813511" y="427320"/>
                </a:cubicBezTo>
                <a:cubicBezTo>
                  <a:pt x="645231" y="427320"/>
                  <a:pt x="479986" y="382548"/>
                  <a:pt x="335752" y="297861"/>
                </a:cubicBezTo>
                <a:cubicBezTo>
                  <a:pt x="290453" y="271265"/>
                  <a:pt x="247624" y="240864"/>
                  <a:pt x="207547" y="207305"/>
                </a:cubicBezTo>
                <a:lnTo>
                  <a:pt x="264990" y="152695"/>
                </a:lnTo>
                <a:cubicBezTo>
                  <a:pt x="277094" y="141199"/>
                  <a:pt x="270860" y="120796"/>
                  <a:pt x="254384" y="118043"/>
                </a:cubicBezTo>
                <a:lnTo>
                  <a:pt x="24694" y="79667"/>
                </a:lnTo>
                <a:cubicBezTo>
                  <a:pt x="11618" y="77481"/>
                  <a:pt x="0" y="88290"/>
                  <a:pt x="1214" y="101487"/>
                </a:cubicBezTo>
                <a:lnTo>
                  <a:pt x="23074" y="337411"/>
                </a:lnTo>
                <a:cubicBezTo>
                  <a:pt x="24653" y="354252"/>
                  <a:pt x="44934" y="361862"/>
                  <a:pt x="57160" y="350204"/>
                </a:cubicBezTo>
                <a:lnTo>
                  <a:pt x="118974" y="291465"/>
                </a:lnTo>
                <a:cubicBezTo>
                  <a:pt x="167228" y="332918"/>
                  <a:pt x="219206" y="370201"/>
                  <a:pt x="274301" y="402546"/>
                </a:cubicBezTo>
                <a:cubicBezTo>
                  <a:pt x="437197" y="498203"/>
                  <a:pt x="623654" y="548723"/>
                  <a:pt x="813552" y="548723"/>
                </a:cubicBezTo>
                <a:cubicBezTo>
                  <a:pt x="1003449" y="548723"/>
                  <a:pt x="1189906" y="498162"/>
                  <a:pt x="1352803" y="402546"/>
                </a:cubicBezTo>
                <a:cubicBezTo>
                  <a:pt x="1481573" y="326927"/>
                  <a:pt x="1593302" y="224792"/>
                  <a:pt x="1680215" y="103915"/>
                </a:cubicBezTo>
                <a:cubicBezTo>
                  <a:pt x="1701225" y="74648"/>
                  <a:pt x="1692602" y="33640"/>
                  <a:pt x="1661351" y="15585"/>
                </a:cubicBezTo>
                <a:lnTo>
                  <a:pt x="1661351" y="15585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352624" y="1317392"/>
            <a:ext cx="1423750" cy="2506003"/>
          </a:xfrm>
          <a:custGeom>
            <a:rect l="l" t="t" r="r" b="b"/>
            <a:pathLst>
              <a:path w="897753" h="1586986">
                <a:moveTo>
                  <a:pt x="879091" y="68939"/>
                </a:moveTo>
                <a:lnTo>
                  <a:pt x="651060" y="4574"/>
                </a:lnTo>
                <a:cubicBezTo>
                  <a:pt x="634787" y="0"/>
                  <a:pt x="620375" y="16192"/>
                  <a:pt x="626852" y="31777"/>
                </a:cubicBezTo>
                <a:lnTo>
                  <a:pt x="662314" y="117436"/>
                </a:lnTo>
                <a:cubicBezTo>
                  <a:pt x="614789" y="136867"/>
                  <a:pt x="568600" y="159779"/>
                  <a:pt x="524192" y="186052"/>
                </a:cubicBezTo>
                <a:cubicBezTo>
                  <a:pt x="365343" y="280049"/>
                  <a:pt x="232808" y="414366"/>
                  <a:pt x="140915" y="574429"/>
                </a:cubicBezTo>
                <a:cubicBezTo>
                  <a:pt x="48739" y="735099"/>
                  <a:pt x="0" y="918438"/>
                  <a:pt x="0" y="1104693"/>
                </a:cubicBezTo>
                <a:cubicBezTo>
                  <a:pt x="0" y="1255566"/>
                  <a:pt x="31980" y="1404375"/>
                  <a:pt x="93147" y="1540919"/>
                </a:cubicBezTo>
                <a:cubicBezTo>
                  <a:pt x="107923" y="1573870"/>
                  <a:pt x="147797" y="1586986"/>
                  <a:pt x="179049" y="1568932"/>
                </a:cubicBezTo>
                <a:lnTo>
                  <a:pt x="179049" y="1568932"/>
                </a:lnTo>
                <a:cubicBezTo>
                  <a:pt x="205969" y="1553387"/>
                  <a:pt x="216818" y="1519990"/>
                  <a:pt x="204106" y="1491653"/>
                </a:cubicBezTo>
                <a:cubicBezTo>
                  <a:pt x="149821" y="1370573"/>
                  <a:pt x="121444" y="1238564"/>
                  <a:pt x="121444" y="1104693"/>
                </a:cubicBezTo>
                <a:cubicBezTo>
                  <a:pt x="121444" y="939650"/>
                  <a:pt x="164597" y="777199"/>
                  <a:pt x="246288" y="634908"/>
                </a:cubicBezTo>
                <a:cubicBezTo>
                  <a:pt x="327736" y="493021"/>
                  <a:pt x="445213" y="373965"/>
                  <a:pt x="586047" y="290615"/>
                </a:cubicBezTo>
                <a:cubicBezTo>
                  <a:pt x="625516" y="267257"/>
                  <a:pt x="666564" y="246935"/>
                  <a:pt x="708786" y="229690"/>
                </a:cubicBezTo>
                <a:lnTo>
                  <a:pt x="736556" y="296768"/>
                </a:lnTo>
                <a:cubicBezTo>
                  <a:pt x="742952" y="312191"/>
                  <a:pt x="764205" y="313689"/>
                  <a:pt x="772706" y="299318"/>
                </a:cubicBezTo>
                <a:lnTo>
                  <a:pt x="891033" y="98733"/>
                </a:lnTo>
                <a:cubicBezTo>
                  <a:pt x="897753" y="87277"/>
                  <a:pt x="891883" y="72542"/>
                  <a:pt x="879091" y="68939"/>
                </a:cubicBez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5097271" y="2367420"/>
            <a:ext cx="563222" cy="563222"/>
          </a:xfrm>
          <a:custGeom>
            <a:rect l="l" t="t" r="r" b="b"/>
            <a:pathLst>
              <a:path w="304800" h="304800">
                <a:moveTo>
                  <a:pt x="50749" y="121920"/>
                </a:moveTo>
                <a:lnTo>
                  <a:pt x="152400" y="182880"/>
                </a:lnTo>
                <a:lnTo>
                  <a:pt x="304800" y="91440"/>
                </a:lnTo>
                <a:lnTo>
                  <a:pt x="152400" y="0"/>
                </a:lnTo>
                <a:lnTo>
                  <a:pt x="0" y="91440"/>
                </a:lnTo>
                <a:lnTo>
                  <a:pt x="152400" y="91440"/>
                </a:lnTo>
                <a:lnTo>
                  <a:pt x="152400" y="121920"/>
                </a:lnTo>
                <a:lnTo>
                  <a:pt x="50749" y="121920"/>
                </a:lnTo>
                <a:close/>
                <a:moveTo>
                  <a:pt x="0" y="121920"/>
                </a:moveTo>
                <a:lnTo>
                  <a:pt x="0" y="243840"/>
                </a:lnTo>
                <a:lnTo>
                  <a:pt x="30480" y="210007"/>
                </a:lnTo>
                <a:lnTo>
                  <a:pt x="30480" y="140208"/>
                </a:lnTo>
                <a:lnTo>
                  <a:pt x="0" y="121920"/>
                </a:lnTo>
                <a:close/>
                <a:moveTo>
                  <a:pt x="152400" y="304800"/>
                </a:moveTo>
                <a:lnTo>
                  <a:pt x="45720" y="240792"/>
                </a:lnTo>
                <a:lnTo>
                  <a:pt x="45720" y="149352"/>
                </a:lnTo>
                <a:lnTo>
                  <a:pt x="152400" y="213360"/>
                </a:lnTo>
                <a:lnTo>
                  <a:pt x="259080" y="149352"/>
                </a:lnTo>
                <a:lnTo>
                  <a:pt x="259080" y="240792"/>
                </a:lnTo>
                <a:lnTo>
                  <a:pt x="152400" y="3048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6428529" y="2367420"/>
            <a:ext cx="473550" cy="47355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736942" y="3465511"/>
            <a:ext cx="610131" cy="610131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475549" y="1867680"/>
            <a:ext cx="3679848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四大发明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75549" y="2489556"/>
            <a:ext cx="3679848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造纸术、印刷术、火药和指南针是中国古代的伟大发明，对世界文明产生了深远影响。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036602" y="1867680"/>
            <a:ext cx="3679848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农业技术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036602" y="2489556"/>
            <a:ext cx="3679848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中国人在农业技术方面有着卓越的创造力，如水稻种植技术、农具改进等，提高了农业生产效率。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137603" y="4916262"/>
            <a:ext cx="3679848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科技成就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137603" y="5472140"/>
            <a:ext cx="3679848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现代中国在许多科技领域都取得了显著成就，如高铁、航天技术、5G通信等，展现了中国人的创造力和智慧。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发明创造与贡献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https://d.book118.com/687010146122006050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2024-09-23T06:05:22.591</cp:lastPrinted>
  <dcterms:created xsi:type="dcterms:W3CDTF">2024-09-22T22:05:22Z</dcterms:created>
  <dcterms:modified xsi:type="dcterms:W3CDTF">2024-09-22T22:05:24Z</dcterms:modified>
</cp:coreProperties>
</file>