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0E294E3-1CDD-41BF-A378-34853C1B13E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4" name="PlaceHolder 1"/>
          <p:cNvSpPr>
            <a:spLocks noGrp="1"/>
          </p:cNvSpPr>
          <p:nvPr>
            <p:ph type="sldImg"/>
          </p:nvPr>
        </p:nvSpPr>
        <p:spPr>
          <a:xfrm>
            <a:off x="685800" y="1143000"/>
            <a:ext cx="5486040" cy="3085920"/>
          </a:xfrm>
          <a:prstGeom prst="rect">
            <a:avLst/>
          </a:prstGeom>
          <a:ln w="0">
            <a:noFill/>
          </a:ln>
        </p:spPr>
      </p:sp>
      <p:sp>
        <p:nvSpPr>
          <p:cNvPr id="29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7" name="PlaceHolder 1"/>
          <p:cNvSpPr>
            <a:spLocks noGrp="1"/>
          </p:cNvSpPr>
          <p:nvPr>
            <p:ph type="sldImg"/>
          </p:nvPr>
        </p:nvSpPr>
        <p:spPr>
          <a:xfrm>
            <a:off x="685800" y="1143000"/>
            <a:ext cx="5486040" cy="3085920"/>
          </a:xfrm>
          <a:prstGeom prst="rect">
            <a:avLst/>
          </a:prstGeom>
          <a:ln w="0">
            <a:noFill/>
          </a:ln>
        </p:spPr>
      </p:sp>
      <p:sp>
        <p:nvSpPr>
          <p:cNvPr id="29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0" name="PlaceHolder 1"/>
          <p:cNvSpPr>
            <a:spLocks noGrp="1"/>
          </p:cNvSpPr>
          <p:nvPr>
            <p:ph type="sldImg"/>
          </p:nvPr>
        </p:nvSpPr>
        <p:spPr>
          <a:xfrm>
            <a:off x="685800" y="1143000"/>
            <a:ext cx="5486040" cy="3085920"/>
          </a:xfrm>
          <a:prstGeom prst="rect">
            <a:avLst/>
          </a:prstGeom>
          <a:ln w="0">
            <a:noFill/>
          </a:ln>
        </p:spPr>
      </p:sp>
      <p:sp>
        <p:nvSpPr>
          <p:cNvPr id="30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3" name="PlaceHolder 1"/>
          <p:cNvSpPr>
            <a:spLocks noGrp="1"/>
          </p:cNvSpPr>
          <p:nvPr>
            <p:ph type="sldImg"/>
          </p:nvPr>
        </p:nvSpPr>
        <p:spPr>
          <a:xfrm>
            <a:off x="685800" y="1143000"/>
            <a:ext cx="5486040" cy="3085920"/>
          </a:xfrm>
          <a:prstGeom prst="rect">
            <a:avLst/>
          </a:prstGeom>
          <a:ln w="0">
            <a:noFill/>
          </a:ln>
        </p:spPr>
      </p:sp>
      <p:sp>
        <p:nvSpPr>
          <p:cNvPr id="30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6" name="PlaceHolder 1"/>
          <p:cNvSpPr>
            <a:spLocks noGrp="1"/>
          </p:cNvSpPr>
          <p:nvPr>
            <p:ph type="sldImg"/>
          </p:nvPr>
        </p:nvSpPr>
        <p:spPr>
          <a:xfrm>
            <a:off x="685800" y="1143000"/>
            <a:ext cx="5486040" cy="3085920"/>
          </a:xfrm>
          <a:prstGeom prst="rect">
            <a:avLst/>
          </a:prstGeom>
          <a:ln w="0">
            <a:noFill/>
          </a:ln>
        </p:spPr>
      </p:sp>
      <p:sp>
        <p:nvSpPr>
          <p:cNvPr id="30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4EDD8F-1859-448C-84A3-EAC23A0E57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9FB3E9-5589-4F6B-9125-CED8A3ADF8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04CB45-E69E-4FB9-B482-8132F2C70C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0DF5FB-0BCF-4BF4-8E5D-1C7ED72CBE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079199-3013-4E90-89B8-A2F6EF70B2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3F6F00-50F3-4575-B129-29F43E12AD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930C74-3FA3-4D6D-87FD-E2933F07BA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ED6670-9496-45C7-A59F-E0BA46D508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AE7F24-7127-4B20-A1AE-27A74F9E1A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F21E39-CDB5-491C-B7E5-727D8332CB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C0166E-1FAB-4BE8-8CD3-0EE14544C0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DD2A729-4347-4A43-9BFF-09FB0175BD8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08D4B66-F565-4527-B38C-75847BA8B71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012014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学生提示教学质量培训在学生认知能力培养中的作用研究</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研究背景与意义</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学生提示教学质量培训概述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学生认知能力培养理论</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学生提示教学质量培训与认知能力培养关联</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实证研究及数据分析</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研究背景与意义</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研究背景</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近年来，教学质量和学生认知能力备受关注。学生提示教学质量培训作为关键手段备受瞩目。本研究旨在探讨学生提示教学质量培训在学生认知能力培养中的作用。</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研究意义</a:t>
            </a:r>
            <a:endParaRPr lang="en-US" sz="3500" b="0" strike="noStrike" spc="-1">
              <a:solidFill>
                <a:srgbClr val="000000"/>
              </a:solidFill>
              <a:latin typeface="Arial"/>
            </a:endParaRPr>
          </a:p>
        </p:txBody>
      </p:sp>
      <p:sp>
        <p:nvSpPr>
          <p:cNvPr id="8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本研究为教学改革提供理论支持，促进学生认知能力提升，提高教师教学质量，对教育领域具有重要意义。</a:t>
            </a:r>
            <a:endParaRPr lang="en-US" sz="2500" b="0" strike="noStrike" spc="-1">
              <a:solidFill>
                <a:srgbClr val="000000"/>
              </a:solidFill>
              <a:latin typeface="Arial"/>
            </a:endParaRPr>
          </a:p>
        </p:txBody>
      </p:sp>
      <p:sp>
        <p:nvSpPr>
          <p:cNvPr id="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研究目的</a:t>
            </a:r>
            <a:endParaRPr lang="en-US" sz="3600" b="0" strike="noStrike" spc="-1">
              <a:solidFill>
                <a:schemeClr val="dk1"/>
              </a:solidFill>
              <a:latin typeface="Arial"/>
            </a:endParaRPr>
          </a:p>
        </p:txBody>
      </p:sp>
      <p:sp>
        <p:nvSpPr>
          <p:cNvPr id="8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学生提示教学质量培训对学生认知能力的影响</a:t>
            </a:r>
            <a:endParaRPr lang="en-US" sz="1500" b="0" strike="noStrike" spc="-1">
              <a:solidFill>
                <a:srgbClr val="000000"/>
              </a:solidFill>
              <a:latin typeface="Arial"/>
            </a:endParaRPr>
          </a:p>
        </p:txBody>
      </p:sp>
      <p:sp>
        <p:nvSpPr>
          <p:cNvPr id="9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影响分析</a:t>
            </a:r>
            <a:endParaRPr lang="en-US" sz="2200" b="0" strike="noStrike" spc="-1">
              <a:solidFill>
                <a:srgbClr val="000000"/>
              </a:solidFill>
              <a:latin typeface="Arial"/>
            </a:endParaRPr>
          </a:p>
        </p:txBody>
      </p:sp>
      <p:sp>
        <p:nvSpPr>
          <p:cNvPr id="9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分析学生提示教学质量培训的实施策略</a:t>
            </a:r>
            <a:endParaRPr lang="en-US" sz="1500" b="0" strike="noStrike" spc="-1">
              <a:solidFill>
                <a:srgbClr val="000000"/>
              </a:solidFill>
              <a:latin typeface="Arial"/>
            </a:endParaRPr>
          </a:p>
        </p:txBody>
      </p:sp>
      <p:sp>
        <p:nvSpPr>
          <p:cNvPr id="9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策略分析</a:t>
            </a:r>
            <a:endParaRPr lang="en-US" sz="2200" b="0" strike="noStrike" spc="-1">
              <a:solidFill>
                <a:srgbClr val="000000"/>
              </a:solidFill>
              <a:latin typeface="Arial"/>
            </a:endParaRPr>
          </a:p>
        </p:txBody>
      </p:sp>
      <p:sp>
        <p:nvSpPr>
          <p:cNvPr id="9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提出相关的教学改进建议</a:t>
            </a:r>
            <a:endParaRPr lang="en-US" sz="1500" b="0" strike="noStrike" spc="-1">
              <a:solidFill>
                <a:srgbClr val="000000"/>
              </a:solidFill>
              <a:latin typeface="Arial"/>
            </a:endParaRPr>
          </a:p>
        </p:txBody>
      </p:sp>
      <p:sp>
        <p:nvSpPr>
          <p:cNvPr id="9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改进建议</a:t>
            </a:r>
            <a:endParaRPr lang="en-US" sz="2200" b="0" strike="noStrike" spc="-1">
              <a:solidFill>
                <a:srgbClr val="000000"/>
              </a:solidFill>
              <a:latin typeface="Arial"/>
            </a:endParaRPr>
          </a:p>
        </p:txBody>
      </p:sp>
      <p:sp>
        <p:nvSpPr>
          <p:cNvPr id="9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研究方法</a:t>
            </a:r>
            <a:endParaRPr lang="en-US" sz="3600" b="0" strike="noStrike" spc="-1">
              <a:solidFill>
                <a:schemeClr val="dk1"/>
              </a:solidFill>
              <a:latin typeface="Arial"/>
            </a:endParaRPr>
          </a:p>
        </p:txBody>
      </p:sp>
      <p:sp>
        <p:nvSpPr>
          <p:cNvPr id="9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查阅相关文献资料，总结研究现状</a:t>
            </a:r>
            <a:endParaRPr lang="en-US" sz="1500" b="0" strike="noStrike" spc="-1">
              <a:solidFill>
                <a:srgbClr val="000000"/>
              </a:solidFill>
              <a:latin typeface="Arial"/>
            </a:endParaRPr>
          </a:p>
        </p:txBody>
      </p:sp>
      <p:sp>
        <p:nvSpPr>
          <p:cNvPr id="9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文献综述</a:t>
            </a:r>
            <a:endParaRPr lang="en-US" sz="2200" b="0" strike="noStrike" spc="-1">
              <a:solidFill>
                <a:srgbClr val="000000"/>
              </a:solidFill>
              <a:latin typeface="Arial"/>
            </a:endParaRPr>
          </a:p>
        </p:txBody>
      </p:sp>
      <p:sp>
        <p:nvSpPr>
          <p:cNvPr id="10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走进学校、课堂，深入调研实际情况</a:t>
            </a:r>
            <a:endParaRPr lang="en-US" sz="1500" b="0" strike="noStrike" spc="-1">
              <a:solidFill>
                <a:srgbClr val="000000"/>
              </a:solidFill>
              <a:latin typeface="Arial"/>
            </a:endParaRPr>
          </a:p>
        </p:txBody>
      </p:sp>
      <p:sp>
        <p:nvSpPr>
          <p:cNvPr id="10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实地调研</a:t>
            </a:r>
            <a:endParaRPr lang="en-US" sz="2200" b="0" strike="noStrike" spc="-1">
              <a:solidFill>
                <a:srgbClr val="000000"/>
              </a:solidFill>
              <a:latin typeface="Arial"/>
            </a:endParaRPr>
          </a:p>
        </p:txBody>
      </p:sp>
      <p:sp>
        <p:nvSpPr>
          <p:cNvPr id="10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采用统计方法对数据进行分析</a:t>
            </a:r>
            <a:endParaRPr lang="en-US" sz="1500" b="0" strike="noStrike" spc="-1">
              <a:solidFill>
                <a:srgbClr val="000000"/>
              </a:solidFill>
              <a:latin typeface="Arial"/>
            </a:endParaRPr>
          </a:p>
        </p:txBody>
      </p:sp>
      <p:sp>
        <p:nvSpPr>
          <p:cNvPr id="10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统计分析</a:t>
            </a:r>
            <a:endParaRPr lang="en-US" sz="2200" b="0" strike="noStrike" spc="-1">
              <a:solidFill>
                <a:srgbClr val="000000"/>
              </a:solidFill>
              <a:latin typeface="Arial"/>
            </a:endParaRPr>
          </a:p>
        </p:txBody>
      </p:sp>
      <p:sp>
        <p:nvSpPr>
          <p:cNvPr id="10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0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学生提示教学质量培训概述</a:t>
            </a:r>
            <a:endParaRPr lang="en-US" sz="3600" b="0" strike="noStrike" spc="-1">
              <a:solidFill>
                <a:schemeClr val="dk1"/>
              </a:solidFill>
              <a:latin typeface="Arial"/>
            </a:endParaRPr>
          </a:p>
        </p:txBody>
      </p:sp>
      <p:sp>
        <p:nvSpPr>
          <p:cNvPr id="10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9"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学生提示教学质量培训定义</a:t>
            </a:r>
            <a:endParaRPr lang="en-US" sz="3600" b="0" strike="noStrike" spc="-1">
              <a:solidFill>
                <a:schemeClr val="dk1"/>
              </a:solidFill>
              <a:latin typeface="Arial"/>
            </a:endParaRPr>
          </a:p>
        </p:txBody>
      </p:sp>
      <p:sp>
        <p:nvSpPr>
          <p:cNvPr id="110"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学生提示教学质量培训是指通过提供特定形式和方式的培训，帮助学生更好地适应学习环境和提升学习效果。其目的在于激发学生学习潜力，提高学习动力，促进综合素质的全面发展。</a:t>
            </a:r>
            <a:endParaRPr lang="en-US" sz="25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学生提示教学质量培训形式</a:t>
            </a:r>
            <a:endParaRPr lang="en-US" sz="3600" b="0" strike="noStrike" spc="-1">
              <a:solidFill>
                <a:schemeClr val="dk1"/>
              </a:solidFill>
              <a:latin typeface="Arial"/>
            </a:endParaRPr>
          </a:p>
        </p:txBody>
      </p:sp>
      <p:sp>
        <p:nvSpPr>
          <p:cNvPr id="11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利用互联网平台进行教学，方便学生随时随地学习</a:t>
            </a:r>
            <a:endParaRPr lang="en-US" sz="1500" b="0" strike="noStrike" spc="-1">
              <a:solidFill>
                <a:srgbClr val="000000"/>
              </a:solidFill>
              <a:latin typeface="Arial"/>
            </a:endParaRPr>
          </a:p>
        </p:txBody>
      </p:sp>
      <p:sp>
        <p:nvSpPr>
          <p:cNvPr id="11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线上培训</a:t>
            </a:r>
            <a:endParaRPr lang="en-US" sz="2200" b="0" strike="noStrike" spc="-1">
              <a:solidFill>
                <a:srgbClr val="000000"/>
              </a:solidFill>
              <a:latin typeface="Arial"/>
            </a:endParaRPr>
          </a:p>
        </p:txBody>
      </p:sp>
      <p:sp>
        <p:nvSpPr>
          <p:cNvPr id="11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传统的面对面教学方式，侧重于师生互动和实践操作</a:t>
            </a:r>
            <a:endParaRPr lang="en-US" sz="1500" b="0" strike="noStrike" spc="-1">
              <a:solidFill>
                <a:srgbClr val="000000"/>
              </a:solidFill>
              <a:latin typeface="Arial"/>
            </a:endParaRPr>
          </a:p>
        </p:txBody>
      </p:sp>
      <p:sp>
        <p:nvSpPr>
          <p:cNvPr id="11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线下培训</a:t>
            </a:r>
            <a:endParaRPr lang="en-US" sz="2200" b="0" strike="noStrike" spc="-1">
              <a:solidFill>
                <a:srgbClr val="000000"/>
              </a:solidFill>
              <a:latin typeface="Arial"/>
            </a:endParaRPr>
          </a:p>
        </p:txBody>
      </p:sp>
      <p:sp>
        <p:nvSpPr>
          <p:cNvPr id="11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通过实际操作和体验来培养学生实践能力和解决问题的能力</a:t>
            </a:r>
            <a:endParaRPr lang="en-US" sz="1500" b="0" strike="noStrike" spc="-1">
              <a:solidFill>
                <a:srgbClr val="000000"/>
              </a:solidFill>
              <a:latin typeface="Arial"/>
            </a:endParaRPr>
          </a:p>
        </p:txBody>
      </p:sp>
      <p:sp>
        <p:nvSpPr>
          <p:cNvPr id="11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实践操作</a:t>
            </a:r>
            <a:endParaRPr lang="en-US" sz="2200" b="0" strike="noStrike" spc="-1">
              <a:solidFill>
                <a:srgbClr val="000000"/>
              </a:solidFill>
              <a:latin typeface="Arial"/>
            </a:endParaRPr>
          </a:p>
        </p:txBody>
      </p:sp>
      <p:sp>
        <p:nvSpPr>
          <p:cNvPr id="11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学生提示教学质量培训内容</a:t>
            </a:r>
            <a:endParaRPr lang="en-US" sz="3600" b="0" strike="noStrike" spc="-1">
              <a:solidFill>
                <a:schemeClr val="dk1"/>
              </a:solidFill>
              <a:latin typeface="Arial"/>
            </a:endParaRPr>
          </a:p>
        </p:txBody>
      </p:sp>
      <p:sp>
        <p:nvSpPr>
          <p:cNvPr id="12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从知识传授者转变为学习引导者，注重启发式教学</a:t>
            </a:r>
            <a:endParaRPr lang="en-US" sz="2000" b="0" strike="noStrike" spc="-1">
              <a:solidFill>
                <a:srgbClr val="000000"/>
              </a:solidFill>
              <a:latin typeface="Arial"/>
            </a:endParaRPr>
          </a:p>
        </p:txBody>
      </p:sp>
      <p:sp>
        <p:nvSpPr>
          <p:cNvPr id="12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教师角色转变</a:t>
            </a:r>
            <a:endParaRPr lang="en-US" sz="3000" b="0" strike="noStrike" spc="-1">
              <a:solidFill>
                <a:srgbClr val="000000"/>
              </a:solidFill>
              <a:latin typeface="Arial"/>
            </a:endParaRPr>
          </a:p>
        </p:txBody>
      </p:sp>
      <p:sp>
        <p:nvSpPr>
          <p:cNvPr id="12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根据学生个性和学习特点提供个性化的学习支持和指导</a:t>
            </a:r>
            <a:endParaRPr lang="en-US" sz="2000" b="0" strike="noStrike" spc="-1">
              <a:solidFill>
                <a:srgbClr val="000000"/>
              </a:solidFill>
              <a:latin typeface="Arial"/>
            </a:endParaRPr>
          </a:p>
        </p:txBody>
      </p:sp>
      <p:sp>
        <p:nvSpPr>
          <p:cNvPr id="12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个性化学习支持</a:t>
            </a:r>
            <a:endParaRPr lang="en-US" sz="3000" b="0" strike="noStrike" spc="-1">
              <a:solidFill>
                <a:srgbClr val="000000"/>
              </a:solidFill>
              <a:latin typeface="Arial"/>
            </a:endParaRPr>
          </a:p>
        </p:txBody>
      </p:sp>
      <p:sp>
        <p:nvSpPr>
          <p:cNvPr id="12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营造积极向上的学习氛围，激发学生学习兴趣</a:t>
            </a:r>
            <a:endParaRPr lang="en-US" sz="2000" b="0" strike="noStrike" spc="-1">
              <a:solidFill>
                <a:srgbClr val="000000"/>
              </a:solidFill>
              <a:latin typeface="Arial"/>
            </a:endParaRPr>
          </a:p>
        </p:txBody>
      </p:sp>
      <p:sp>
        <p:nvSpPr>
          <p:cNvPr id="12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学习氛围营造</a:t>
            </a:r>
            <a:endParaRPr lang="en-US" sz="3000" b="0" strike="noStrike" spc="-1">
              <a:solidFill>
                <a:srgbClr val="000000"/>
              </a:solidFill>
              <a:latin typeface="Arial"/>
            </a:endParaRPr>
          </a:p>
        </p:txBody>
      </p:sp>
      <p:sp>
        <p:nvSpPr>
          <p:cNvPr id="129"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学习动机增强</a:t>
            </a:r>
            <a:endParaRPr lang="en-US" sz="2200" b="0" strike="noStrike" spc="-1">
              <a:solidFill>
                <a:srgbClr val="000000"/>
              </a:solidFill>
              <a:latin typeface="Arial"/>
            </a:endParaRPr>
          </a:p>
        </p:txBody>
      </p:sp>
      <p:sp>
        <p:nvSpPr>
          <p:cNvPr id="13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激发学生学习的动力和激情，培养其自主学习的能力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提高学生对学习的投入和积极性</a:t>
            </a:r>
            <a:endParaRPr lang="en-US" sz="1500" b="0" strike="noStrike" spc="-1">
              <a:solidFill>
                <a:srgbClr val="000000"/>
              </a:solidFill>
              <a:latin typeface="Arial"/>
            </a:endParaRPr>
          </a:p>
        </p:txBody>
      </p:sp>
      <p:sp>
        <p:nvSpPr>
          <p:cNvPr id="13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学习方法改善</a:t>
            </a:r>
            <a:endParaRPr lang="en-US" sz="2200" b="0" strike="noStrike" spc="-1">
              <a:solidFill>
                <a:srgbClr val="000000"/>
              </a:solidFill>
              <a:latin typeface="Arial"/>
            </a:endParaRPr>
          </a:p>
        </p:txBody>
      </p:sp>
      <p:sp>
        <p:nvSpPr>
          <p:cNvPr id="13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指导学生掌握科学有效的学习方法和策略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培养学生良好的学习习惯和思维方式</a:t>
            </a:r>
            <a:endParaRPr lang="en-US" sz="1500" b="0" strike="noStrike" spc="-1">
              <a:solidFill>
                <a:srgbClr val="000000"/>
              </a:solidFill>
              <a:latin typeface="Arial"/>
            </a:endParaRPr>
          </a:p>
        </p:txBody>
      </p:sp>
      <p:sp>
        <p:nvSpPr>
          <p:cNvPr id="13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学生提示教学质量培训效果评估</a:t>
            </a:r>
            <a:endParaRPr lang="en-US" sz="3600" b="0" strike="noStrike" spc="-1">
              <a:solidFill>
                <a:schemeClr val="dk1"/>
              </a:solidFill>
              <a:latin typeface="Arial"/>
            </a:endParaRPr>
          </a:p>
        </p:txBody>
      </p:sp>
      <p:sp>
        <p:nvSpPr>
          <p:cNvPr id="14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学习成绩提升</a:t>
            </a:r>
            <a:endParaRPr lang="en-US" sz="2200" b="0" strike="noStrike" spc="-1">
              <a:solidFill>
                <a:srgbClr val="000000"/>
              </a:solidFill>
              <a:latin typeface="Arial"/>
            </a:endParaRPr>
          </a:p>
        </p:txBody>
      </p:sp>
      <p:sp>
        <p:nvSpPr>
          <p:cNvPr id="14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通过培训课程的学习，学生的学习成绩得到明显提升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更好地掌握知识和技能，应试能力得到加强</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学生提示教学质量培训定义</a:t>
            </a:r>
            <a:endParaRPr lang="en-US" sz="3500" b="0" strike="noStrike" spc="-1">
              <a:solidFill>
                <a:srgbClr val="000000"/>
              </a:solidFill>
              <a:latin typeface="Arial"/>
            </a:endParaRPr>
          </a:p>
        </p:txBody>
      </p:sp>
      <p:sp>
        <p:nvSpPr>
          <p:cNvPr id="14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学生提示教学质量培训旨在通过针对性的培训方案，帮助学生认知水平的提升，增强他们在知识获取和应用方面的能力。这种培训形式注重激发学生的学习兴趣和能动性，引导学生主动参与学习过程，从而达到提高教学质量的目的。</a:t>
            </a:r>
            <a:endParaRPr lang="en-US" sz="2500" b="0" strike="noStrike" spc="-1">
              <a:solidFill>
                <a:srgbClr val="000000"/>
              </a:solidFill>
              <a:latin typeface="Arial"/>
            </a:endParaRPr>
          </a:p>
        </p:txBody>
      </p:sp>
      <p:sp>
        <p:nvSpPr>
          <p:cNvPr id="14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4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学生认知能力培养理论</a:t>
            </a:r>
            <a:endParaRPr lang="en-US" sz="3600" b="0" strike="noStrike" spc="-1">
              <a:solidFill>
                <a:schemeClr val="dk1"/>
              </a:solidFill>
              <a:latin typeface="Arial"/>
            </a:endParaRPr>
          </a:p>
        </p:txBody>
      </p:sp>
      <p:sp>
        <p:nvSpPr>
          <p:cNvPr id="14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认知能力概念</a:t>
            </a:r>
            <a:endParaRPr lang="en-US" sz="3500" b="0" strike="noStrike" spc="-1">
              <a:solidFill>
                <a:srgbClr val="000000"/>
              </a:solidFill>
              <a:latin typeface="Arial"/>
            </a:endParaRPr>
          </a:p>
        </p:txBody>
      </p:sp>
      <p:sp>
        <p:nvSpPr>
          <p:cNvPr id="15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认知能力指的是个体对信息加工、组织、理解和运用的能力，涉及记忆、思维、判断、解决问题等多方面的能力。在教学中，培养学生的认知能力可以提高他们的学习效果和思维能力。</a:t>
            </a:r>
            <a:endParaRPr lang="en-US" sz="2500" b="0" strike="noStrike" spc="-1">
              <a:solidFill>
                <a:srgbClr val="000000"/>
              </a:solidFill>
              <a:latin typeface="Arial"/>
            </a:endParaRPr>
          </a:p>
        </p:txBody>
      </p:sp>
      <p:sp>
        <p:nvSpPr>
          <p:cNvPr id="15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认知能力培养原则</a:t>
            </a:r>
            <a:endParaRPr lang="en-US" sz="3600" b="0" strike="noStrike" spc="-1">
              <a:solidFill>
                <a:schemeClr val="dk1"/>
              </a:solidFill>
              <a:latin typeface="Arial"/>
            </a:endParaRPr>
          </a:p>
        </p:txBody>
      </p:sp>
      <p:sp>
        <p:nvSpPr>
          <p:cNvPr id="15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激发学生思考能力</a:t>
            </a:r>
            <a:endParaRPr lang="en-US" sz="1500" b="0" strike="noStrike" spc="-1">
              <a:solidFill>
                <a:srgbClr val="000000"/>
              </a:solidFill>
              <a:latin typeface="Arial"/>
            </a:endParaRPr>
          </a:p>
        </p:txBody>
      </p:sp>
      <p:sp>
        <p:nvSpPr>
          <p:cNvPr id="15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提供挑战性任务</a:t>
            </a:r>
            <a:endParaRPr lang="en-US" sz="2200" b="0" strike="noStrike" spc="-1">
              <a:solidFill>
                <a:srgbClr val="000000"/>
              </a:solidFill>
              <a:latin typeface="Arial"/>
            </a:endParaRPr>
          </a:p>
        </p:txBody>
      </p:sp>
      <p:sp>
        <p:nvSpPr>
          <p:cNvPr id="15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让学生学以致用</a:t>
            </a:r>
            <a:endParaRPr lang="en-US" sz="1500" b="0" strike="noStrike" spc="-1">
              <a:solidFill>
                <a:srgbClr val="000000"/>
              </a:solidFill>
              <a:latin typeface="Arial"/>
            </a:endParaRPr>
          </a:p>
        </p:txBody>
      </p:sp>
      <p:sp>
        <p:nvSpPr>
          <p:cNvPr id="15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提供实践机会</a:t>
            </a:r>
            <a:endParaRPr lang="en-US" sz="2200" b="0" strike="noStrike" spc="-1">
              <a:solidFill>
                <a:srgbClr val="000000"/>
              </a:solidFill>
              <a:latin typeface="Arial"/>
            </a:endParaRPr>
          </a:p>
        </p:txBody>
      </p:sp>
      <p:sp>
        <p:nvSpPr>
          <p:cNvPr id="15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帮助学生改进学习方法</a:t>
            </a:r>
            <a:endParaRPr lang="en-US" sz="1500" b="0" strike="noStrike" spc="-1">
              <a:solidFill>
                <a:srgbClr val="000000"/>
              </a:solidFill>
              <a:latin typeface="Arial"/>
            </a:endParaRPr>
          </a:p>
        </p:txBody>
      </p:sp>
      <p:sp>
        <p:nvSpPr>
          <p:cNvPr id="16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提供反馈机制</a:t>
            </a:r>
            <a:endParaRPr lang="en-US" sz="2200" b="0" strike="noStrike" spc="-1">
              <a:solidFill>
                <a:srgbClr val="000000"/>
              </a:solidFill>
              <a:latin typeface="Arial"/>
            </a:endParaRPr>
          </a:p>
        </p:txBody>
      </p:sp>
      <p:sp>
        <p:nvSpPr>
          <p:cNvPr id="16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认知能力培养策略</a:t>
            </a:r>
            <a:endParaRPr lang="en-US" sz="3600" b="0" strike="noStrike" spc="-1">
              <a:solidFill>
                <a:schemeClr val="dk1"/>
              </a:solidFill>
              <a:latin typeface="Arial"/>
            </a:endParaRPr>
          </a:p>
        </p:txBody>
      </p:sp>
      <p:sp>
        <p:nvSpPr>
          <p:cNvPr id="16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促进交流和思想碰撞</a:t>
            </a:r>
            <a:endParaRPr lang="en-US" sz="1500" b="0" strike="noStrike" spc="-1">
              <a:solidFill>
                <a:srgbClr val="000000"/>
              </a:solidFill>
              <a:latin typeface="Arial"/>
            </a:endParaRPr>
          </a:p>
        </p:txBody>
      </p:sp>
      <p:sp>
        <p:nvSpPr>
          <p:cNvPr id="16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合作学习</a:t>
            </a:r>
            <a:endParaRPr lang="en-US" sz="2200" b="0" strike="noStrike" spc="-1">
              <a:solidFill>
                <a:srgbClr val="000000"/>
              </a:solidFill>
              <a:latin typeface="Arial"/>
            </a:endParaRPr>
          </a:p>
        </p:txBody>
      </p:sp>
      <p:sp>
        <p:nvSpPr>
          <p:cNvPr id="16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培养学生解决实际问题的能力</a:t>
            </a:r>
            <a:endParaRPr lang="en-US" sz="1500" b="0" strike="noStrike" spc="-1">
              <a:solidFill>
                <a:srgbClr val="000000"/>
              </a:solidFill>
              <a:latin typeface="Arial"/>
            </a:endParaRPr>
          </a:p>
        </p:txBody>
      </p:sp>
      <p:sp>
        <p:nvSpPr>
          <p:cNvPr id="16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问题解决</a:t>
            </a:r>
            <a:endParaRPr lang="en-US" sz="2200" b="0" strike="noStrike" spc="-1">
              <a:solidFill>
                <a:srgbClr val="000000"/>
              </a:solidFill>
              <a:latin typeface="Arial"/>
            </a:endParaRPr>
          </a:p>
        </p:txBody>
      </p:sp>
      <p:sp>
        <p:nvSpPr>
          <p:cNvPr id="16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帮助学生总结反思经验</a:t>
            </a:r>
            <a:endParaRPr lang="en-US" sz="1500" b="0" strike="noStrike" spc="-1">
              <a:solidFill>
                <a:srgbClr val="000000"/>
              </a:solidFill>
              <a:latin typeface="Arial"/>
            </a:endParaRPr>
          </a:p>
        </p:txBody>
      </p:sp>
      <p:sp>
        <p:nvSpPr>
          <p:cNvPr id="16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反思训练</a:t>
            </a:r>
            <a:endParaRPr lang="en-US" sz="2200" b="0" strike="noStrike" spc="-1">
              <a:solidFill>
                <a:srgbClr val="000000"/>
              </a:solidFill>
              <a:latin typeface="Arial"/>
            </a:endParaRPr>
          </a:p>
        </p:txBody>
      </p:sp>
      <p:sp>
        <p:nvSpPr>
          <p:cNvPr id="17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认知能力培养评价方法</a:t>
            </a:r>
            <a:endParaRPr lang="en-US" sz="3600" b="0" strike="noStrike" spc="-1">
              <a:solidFill>
                <a:schemeClr val="dk1"/>
              </a:solidFill>
              <a:latin typeface="Arial"/>
            </a:endParaRPr>
          </a:p>
        </p:txBody>
      </p:sp>
      <p:sp>
        <p:nvSpPr>
          <p:cNvPr id="17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量化学生学习成果</a:t>
            </a:r>
            <a:endParaRPr lang="en-US" sz="2000" b="0" strike="noStrike" spc="-1">
              <a:solidFill>
                <a:srgbClr val="000000"/>
              </a:solidFill>
              <a:latin typeface="Arial"/>
            </a:endParaRPr>
          </a:p>
        </p:txBody>
      </p:sp>
      <p:sp>
        <p:nvSpPr>
          <p:cNvPr id="17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测验成绩</a:t>
            </a:r>
            <a:endParaRPr lang="en-US" sz="3000" b="0" strike="noStrike" spc="-1">
              <a:solidFill>
                <a:srgbClr val="000000"/>
              </a:solidFill>
              <a:latin typeface="Arial"/>
            </a:endParaRPr>
          </a:p>
        </p:txBody>
      </p:sp>
      <p:sp>
        <p:nvSpPr>
          <p:cNvPr id="17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检验学生思考深度</a:t>
            </a:r>
            <a:endParaRPr lang="en-US" sz="2000" b="0" strike="noStrike" spc="-1">
              <a:solidFill>
                <a:srgbClr val="000000"/>
              </a:solidFill>
              <a:latin typeface="Arial"/>
            </a:endParaRPr>
          </a:p>
        </p:txBody>
      </p:sp>
      <p:sp>
        <p:nvSpPr>
          <p:cNvPr id="17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讨论参与</a:t>
            </a:r>
            <a:endParaRPr lang="en-US" sz="3000" b="0" strike="noStrike" spc="-1">
              <a:solidFill>
                <a:srgbClr val="000000"/>
              </a:solidFill>
              <a:latin typeface="Arial"/>
            </a:endParaRPr>
          </a:p>
        </p:txBody>
      </p:sp>
      <p:sp>
        <p:nvSpPr>
          <p:cNvPr id="17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考察学生实际能力</a:t>
            </a:r>
            <a:endParaRPr lang="en-US" sz="2000" b="0" strike="noStrike" spc="-1">
              <a:solidFill>
                <a:srgbClr val="000000"/>
              </a:solidFill>
              <a:latin typeface="Arial"/>
            </a:endParaRPr>
          </a:p>
        </p:txBody>
      </p:sp>
      <p:sp>
        <p:nvSpPr>
          <p:cNvPr id="18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项目作业</a:t>
            </a:r>
            <a:endParaRPr lang="en-US" sz="3000" b="0" strike="noStrike" spc="-1">
              <a:solidFill>
                <a:srgbClr val="000000"/>
              </a:solidFill>
              <a:latin typeface="Arial"/>
            </a:endParaRPr>
          </a:p>
        </p:txBody>
      </p:sp>
      <p:sp>
        <p:nvSpPr>
          <p:cNvPr id="18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https://d.book118.com/687012014012006055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19</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学生提示教学质量培训在学生认知能力培养中的作用研究</vt:lpstr>
      <vt:lpstr>目录</vt:lpstr>
      <vt:lpstr>第1章 研究背景与意义</vt:lpstr>
      <vt:lpstr> </vt:lpstr>
      <vt:lpstr> </vt:lpstr>
      <vt:lpstr>研究目的</vt:lpstr>
      <vt:lpstr>研究方法</vt:lpstr>
      <vt:lpstr>第2章 学生提示教学质量培训概述</vt:lpstr>
      <vt:lpstr>学生提示教学质量培训定义</vt:lpstr>
      <vt:lpstr>学生提示教学质量培训形式</vt:lpstr>
      <vt:lpstr>学生提示教学质量培训内容</vt:lpstr>
      <vt:lpstr>学生提示教学质量培训效果评估</vt:lpstr>
      <vt:lpstr> </vt:lpstr>
      <vt:lpstr>第3章 学生认知能力培养理论</vt:lpstr>
      <vt:lpstr> </vt:lpstr>
      <vt:lpstr>认知能力培养原则</vt:lpstr>
      <vt:lpstr>认知能力培养策略</vt:lpstr>
      <vt:lpstr>认知能力培养评价方法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2024-09-29T14:50:24.996</cp:lastPrinted>
  <dcterms:created xsi:type="dcterms:W3CDTF">2024-09-29T06:50:25Z</dcterms:created>
  <dcterms:modified xsi:type="dcterms:W3CDTF">2024-09-29T06:50:26Z</dcterms:modified>
</cp:coreProperties>
</file>