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6B7C50-DBB9-434D-9375-41F42B2E2E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893CA8-C50A-4A5A-B36E-F22BA6E7CF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FEB0E7-20D9-40FE-B8B0-935525B6CD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C506C6-98D5-458D-B50D-295CE5B7D5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11656C-6AB7-46A0-9F22-7C77F28C27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C87858-CBC2-4928-99FD-1B32E9B32A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B07AAF-7507-4AF6-8279-3869B24636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094E0E-ACEA-44AF-8E2A-AB39B9B4B3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AEBA51-532E-42D9-ADEC-183AB42B98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12F3AC-0361-4B45-8083-F02BE47BAE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5996A1-4F13-4454-84FB-97DFA1DD10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1611310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直播间活动策划成功案例分享</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直播间活动策划概述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成功案例一：某电商平台直播间大促活动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成功案例二：某知名品牌新品发布会直播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成功案例三：某网红主播生日庆典直播</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直播间活动策划关键成功因素总结</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未来直播间活动策划趋势展望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探讨直播间活动策划的重要性</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分享成功案例的启示</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随着互联网的发展，直播已经成为一种重要的互动形式，而直播间活动的策划和执行对于吸引观众、提高品牌知名度和促进销售都具有重要意义。</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通过分析和分享成功的直播间活动策划案例，可以为其他策划人员提供有价值的参考和启示，推动直播行业的创新和发展。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63" r="463"/>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案例的典型性</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案例的创新性</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案例的实效性</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所选择的案例应具有代表性，能够反映直播间活动策划的普遍规律和成功要素。</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所选择的案例应具有一定的创新性，能够展示直播间活动策划的新思路和新方法。</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所选择的案例应具有显著的实效性，能够证明直播间活动策划的实际效果和商业价值。</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分享案例选择</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直播间活动策划概述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新品发布会</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限时秒杀</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互动抽奖</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达人分享</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直播间活动类型</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观众参与互动，有机会赢取奖品，提高观众参与度和粘性。</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在特定时间内提供超低价商品，刺激用户购买欲望。</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通过直播间展示新品，吸引用户关注和购买。</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邀请行业专家或网红达人进行分享，提升直播内容质量和观众兴趣。</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1423988"/>
            <a:ext cx="6085713" cy="1369790"/>
            <a:chOff x="454963" y="1423988"/>
            <a:chExt cx="6085713" cy="1369790"/>
          </a:xfrm>
        </p:grpSpPr>
        <p:sp>
          <p:nvSpPr>
            <p:cNvPr id="3" name="Freeform 3"/>
            <p:cNvSpPr/>
            <p:nvPr/>
          </p:nvSpPr>
          <p:spPr>
            <a:xfrm>
              <a:off x="1412320" y="1423988"/>
              <a:ext cx="737616" cy="1369790"/>
            </a:xfrm>
            <a:custGeom>
              <a:rect l="l" t="t" r="r" b="b"/>
              <a:pathLst>
                <a:path w="325" h="603">
                  <a:moveTo>
                    <a:pt x="0" y="0"/>
                  </a:moveTo>
                  <a:lnTo>
                    <a:pt x="325" y="316"/>
                  </a:lnTo>
                  <a:lnTo>
                    <a:pt x="325" y="603"/>
                  </a:lnTo>
                  <a:lnTo>
                    <a:pt x="0" y="397"/>
                  </a:lnTo>
                  <a:lnTo>
                    <a:pt x="0" y="0"/>
                  </a:lnTo>
                  <a:close/>
                </a:path>
              </a:pathLst>
            </a:custGeom>
            <a:solidFill>
              <a:schemeClr val="accent1">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4963" y="1423988"/>
              <a:ext cx="957358" cy="9016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149841" y="2141982"/>
              <a:ext cx="4390835" cy="651796"/>
            </a:xfrm>
            <a:custGeom>
              <a:rect l="l" t="t" r="r" b="b"/>
              <a:pathLst>
                <a:path w="1931" h="287">
                  <a:moveTo>
                    <a:pt x="0" y="0"/>
                  </a:moveTo>
                  <a:lnTo>
                    <a:pt x="1831" y="0"/>
                  </a:lnTo>
                  <a:lnTo>
                    <a:pt x="1932" y="144"/>
                  </a:lnTo>
                  <a:lnTo>
                    <a:pt x="1831" y="287"/>
                  </a:lnTo>
                  <a:lnTo>
                    <a:pt x="0" y="287"/>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9754" y="1679924"/>
            <a:ext cx="541020" cy="413385"/>
            <a:chOff x="689754" y="1679924"/>
            <a:chExt cx="541020" cy="413385"/>
          </a:xfrm>
        </p:grpSpPr>
        <p:sp>
          <p:nvSpPr>
            <p:cNvPr id="7" name="TextBox 7"/>
            <p:cNvSpPr txBox="1"/>
            <p:nvPr/>
          </p:nvSpPr>
          <p:spPr>
            <a:xfrm>
              <a:off x="689754" y="1679924"/>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01</a:t>
              </a:r>
            </a:p>
          </p:txBody>
        </p:sp>
      </p:grpSp>
      <p:grpSp>
        <p:nvGrpSpPr>
          <p:cNvPr id="8" name="Group 8"/>
          <p:cNvGrpSpPr/>
          <p:nvPr/>
        </p:nvGrpSpPr>
        <p:grpSpPr>
          <a:xfrm>
            <a:off x="454963" y="2325624"/>
            <a:ext cx="6085713" cy="1131951"/>
            <a:chOff x="454963" y="2325624"/>
            <a:chExt cx="6085713" cy="1131951"/>
          </a:xfrm>
        </p:grpSpPr>
        <p:sp>
          <p:nvSpPr>
            <p:cNvPr id="9" name="Freeform 9"/>
            <p:cNvSpPr/>
            <p:nvPr/>
          </p:nvSpPr>
          <p:spPr>
            <a:xfrm>
              <a:off x="1412320" y="2325624"/>
              <a:ext cx="737616" cy="1131951"/>
            </a:xfrm>
            <a:custGeom>
              <a:rect l="l" t="t" r="r" b="b"/>
              <a:pathLst>
                <a:path w="325" h="498">
                  <a:moveTo>
                    <a:pt x="0" y="0"/>
                  </a:moveTo>
                  <a:lnTo>
                    <a:pt x="325" y="206"/>
                  </a:lnTo>
                  <a:lnTo>
                    <a:pt x="325" y="498"/>
                  </a:lnTo>
                  <a:lnTo>
                    <a:pt x="0" y="398"/>
                  </a:lnTo>
                  <a:lnTo>
                    <a:pt x="0" y="0"/>
                  </a:lnTo>
                  <a:close/>
                </a:path>
              </a:pathLst>
            </a:custGeom>
            <a:solidFill>
              <a:schemeClr val="accent2">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2325624"/>
              <a:ext cx="957358" cy="9046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149841" y="2793778"/>
              <a:ext cx="4390835" cy="663797"/>
            </a:xfrm>
            <a:custGeom>
              <a:rect l="l" t="t" r="r" b="b"/>
              <a:pathLst>
                <a:path w="1931" h="292">
                  <a:moveTo>
                    <a:pt x="0" y="0"/>
                  </a:moveTo>
                  <a:lnTo>
                    <a:pt x="1831" y="0"/>
                  </a:lnTo>
                  <a:lnTo>
                    <a:pt x="1932" y="149"/>
                  </a:lnTo>
                  <a:lnTo>
                    <a:pt x="1831" y="292"/>
                  </a:lnTo>
                  <a:lnTo>
                    <a:pt x="0" y="292"/>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646129" y="2549938"/>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02</a:t>
              </a:r>
            </a:p>
          </p:txBody>
        </p:sp>
      </p:grpSp>
      <p:grpSp>
        <p:nvGrpSpPr>
          <p:cNvPr id="13" name="Group 13"/>
          <p:cNvGrpSpPr/>
          <p:nvPr/>
        </p:nvGrpSpPr>
        <p:grpSpPr>
          <a:xfrm>
            <a:off x="454963" y="3230309"/>
            <a:ext cx="6085713" cy="903160"/>
            <a:chOff x="454963" y="3230309"/>
            <a:chExt cx="6085713" cy="903160"/>
          </a:xfrm>
        </p:grpSpPr>
        <p:sp>
          <p:nvSpPr>
            <p:cNvPr id="14" name="Freeform 14"/>
            <p:cNvSpPr/>
            <p:nvPr/>
          </p:nvSpPr>
          <p:spPr>
            <a:xfrm>
              <a:off x="1412320" y="3230309"/>
              <a:ext cx="737616" cy="903160"/>
            </a:xfrm>
            <a:custGeom>
              <a:rect l="l" t="t" r="r" b="b"/>
              <a:pathLst>
                <a:path w="325" h="397">
                  <a:moveTo>
                    <a:pt x="0" y="0"/>
                  </a:moveTo>
                  <a:lnTo>
                    <a:pt x="325" y="100"/>
                  </a:lnTo>
                  <a:lnTo>
                    <a:pt x="325" y="397"/>
                  </a:lnTo>
                  <a:lnTo>
                    <a:pt x="0" y="397"/>
                  </a:lnTo>
                  <a:lnTo>
                    <a:pt x="0" y="0"/>
                  </a:lnTo>
                  <a:close/>
                </a:path>
              </a:pathLst>
            </a:custGeom>
            <a:solidFill>
              <a:schemeClr val="accent3">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230309"/>
              <a:ext cx="957358" cy="903160"/>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149841" y="3457575"/>
              <a:ext cx="4390835" cy="675894"/>
            </a:xfrm>
            <a:custGeom>
              <a:rect l="l" t="t" r="r" b="b"/>
              <a:pathLst>
                <a:path w="1931" h="293">
                  <a:moveTo>
                    <a:pt x="0" y="0"/>
                  </a:moveTo>
                  <a:lnTo>
                    <a:pt x="1831" y="0"/>
                  </a:lnTo>
                  <a:lnTo>
                    <a:pt x="1932" y="149"/>
                  </a:lnTo>
                  <a:lnTo>
                    <a:pt x="1831" y="293"/>
                  </a:lnTo>
                  <a:lnTo>
                    <a:pt x="0" y="293"/>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646129" y="3438049"/>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03</a:t>
              </a:r>
            </a:p>
          </p:txBody>
        </p:sp>
      </p:grpSp>
      <p:grpSp>
        <p:nvGrpSpPr>
          <p:cNvPr id="18" name="Group 18"/>
          <p:cNvGrpSpPr/>
          <p:nvPr/>
        </p:nvGrpSpPr>
        <p:grpSpPr>
          <a:xfrm>
            <a:off x="454963" y="4133469"/>
            <a:ext cx="6085713" cy="892588"/>
            <a:chOff x="454963" y="4133469"/>
            <a:chExt cx="6085713" cy="892588"/>
          </a:xfrm>
        </p:grpSpPr>
        <p:sp>
          <p:nvSpPr>
            <p:cNvPr id="19" name="Freeform 19"/>
            <p:cNvSpPr/>
            <p:nvPr/>
          </p:nvSpPr>
          <p:spPr>
            <a:xfrm>
              <a:off x="1412320" y="4133469"/>
              <a:ext cx="737616" cy="892588"/>
            </a:xfrm>
            <a:custGeom>
              <a:rect l="l" t="t" r="r" b="b"/>
              <a:pathLst>
                <a:path w="325" h="393">
                  <a:moveTo>
                    <a:pt x="0" y="393"/>
                  </a:moveTo>
                  <a:lnTo>
                    <a:pt x="325" y="293"/>
                  </a:lnTo>
                  <a:lnTo>
                    <a:pt x="325" y="0"/>
                  </a:lnTo>
                  <a:lnTo>
                    <a:pt x="0" y="0"/>
                  </a:lnTo>
                  <a:lnTo>
                    <a:pt x="0" y="393"/>
                  </a:lnTo>
                  <a:close/>
                </a:path>
              </a:pathLst>
            </a:custGeom>
            <a:solidFill>
              <a:schemeClr val="accent4">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133469"/>
              <a:ext cx="957358" cy="892588"/>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149841" y="4133469"/>
              <a:ext cx="4390835" cy="665321"/>
            </a:xfrm>
            <a:custGeom>
              <a:rect l="l" t="t" r="r" b="b"/>
              <a:pathLst>
                <a:path w="1931" h="288">
                  <a:moveTo>
                    <a:pt x="0" y="288"/>
                  </a:moveTo>
                  <a:lnTo>
                    <a:pt x="1831" y="288"/>
                  </a:lnTo>
                  <a:lnTo>
                    <a:pt x="1932" y="144"/>
                  </a:lnTo>
                  <a:lnTo>
                    <a:pt x="1831" y="0"/>
                  </a:lnTo>
                  <a:lnTo>
                    <a:pt x="0" y="0"/>
                  </a:lnTo>
                  <a:lnTo>
                    <a:pt x="0" y="28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661179" y="4335209"/>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04</a:t>
              </a:r>
            </a:p>
          </p:txBody>
        </p:sp>
      </p:grpSp>
      <p:grpSp>
        <p:nvGrpSpPr>
          <p:cNvPr id="23" name="Group 23"/>
          <p:cNvGrpSpPr/>
          <p:nvPr/>
        </p:nvGrpSpPr>
        <p:grpSpPr>
          <a:xfrm>
            <a:off x="454963" y="4797266"/>
            <a:ext cx="6085713" cy="1133476"/>
            <a:chOff x="454963" y="4797266"/>
            <a:chExt cx="6085713" cy="1133476"/>
          </a:xfrm>
        </p:grpSpPr>
        <p:sp>
          <p:nvSpPr>
            <p:cNvPr id="24" name="Freeform 24"/>
            <p:cNvSpPr/>
            <p:nvPr/>
          </p:nvSpPr>
          <p:spPr>
            <a:xfrm>
              <a:off x="1412320" y="4797266"/>
              <a:ext cx="737616" cy="1133475"/>
            </a:xfrm>
            <a:custGeom>
              <a:rect l="l" t="t" r="r" b="b"/>
              <a:pathLst>
                <a:path w="325" h="498">
                  <a:moveTo>
                    <a:pt x="0" y="498"/>
                  </a:moveTo>
                  <a:lnTo>
                    <a:pt x="325" y="292"/>
                  </a:lnTo>
                  <a:lnTo>
                    <a:pt x="325" y="0"/>
                  </a:lnTo>
                  <a:lnTo>
                    <a:pt x="0" y="100"/>
                  </a:lnTo>
                  <a:lnTo>
                    <a:pt x="0" y="498"/>
                  </a:lnTo>
                  <a:close/>
                </a:path>
              </a:pathLst>
            </a:custGeom>
            <a:solidFill>
              <a:schemeClr val="accent5">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026057"/>
              <a:ext cx="957358" cy="904685"/>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49841" y="4797266"/>
              <a:ext cx="4390835" cy="663797"/>
            </a:xfrm>
            <a:custGeom>
              <a:rect l="l" t="t" r="r" b="b"/>
              <a:pathLst>
                <a:path w="1931" h="292">
                  <a:moveTo>
                    <a:pt x="0" y="292"/>
                  </a:moveTo>
                  <a:lnTo>
                    <a:pt x="1831" y="292"/>
                  </a:lnTo>
                  <a:lnTo>
                    <a:pt x="1932" y="143"/>
                  </a:lnTo>
                  <a:lnTo>
                    <a:pt x="1831" y="0"/>
                  </a:lnTo>
                  <a:lnTo>
                    <a:pt x="0" y="0"/>
                  </a:lnTo>
                  <a:lnTo>
                    <a:pt x="0" y="292"/>
                  </a:ln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661179" y="5275992"/>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05</a:t>
              </a:r>
            </a:p>
          </p:txBody>
        </p:sp>
      </p:grpSp>
      <p:sp>
        <p:nvSpPr>
          <p:cNvPr id="28" name="TextBox 28"/>
          <p:cNvSpPr txBox="1"/>
          <p:nvPr/>
        </p:nvSpPr>
        <p:spPr>
          <a:xfrm>
            <a:off x="2398926" y="2234517"/>
            <a:ext cx="3697074" cy="48015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目标设定</a:t>
            </a:r>
          </a:p>
        </p:txBody>
      </p:sp>
      <p:sp>
        <p:nvSpPr>
          <p:cNvPr id="29" name="TextBox 29"/>
          <p:cNvSpPr txBox="1"/>
          <p:nvPr/>
        </p:nvSpPr>
        <p:spPr>
          <a:xfrm>
            <a:off x="2398926" y="2891599"/>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内容规划</a:t>
            </a:r>
          </a:p>
        </p:txBody>
      </p:sp>
      <p:sp>
        <p:nvSpPr>
          <p:cNvPr id="30" name="TextBox 30"/>
          <p:cNvSpPr txBox="1"/>
          <p:nvPr/>
        </p:nvSpPr>
        <p:spPr>
          <a:xfrm>
            <a:off x="2398926" y="3562160"/>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时间安排</a:t>
            </a:r>
          </a:p>
        </p:txBody>
      </p:sp>
      <p:sp>
        <p:nvSpPr>
          <p:cNvPr id="31" name="TextBox 31"/>
          <p:cNvSpPr txBox="1"/>
          <p:nvPr/>
        </p:nvSpPr>
        <p:spPr>
          <a:xfrm>
            <a:off x="2398926" y="4213114"/>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宣传推广</a:t>
            </a:r>
          </a:p>
        </p:txBody>
      </p:sp>
      <p:sp>
        <p:nvSpPr>
          <p:cNvPr id="32" name="TextBox 32"/>
          <p:cNvSpPr txBox="1"/>
          <p:nvPr/>
        </p:nvSpPr>
        <p:spPr>
          <a:xfrm>
            <a:off x="2398926" y="4897279"/>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执行与监控</a:t>
            </a:r>
          </a:p>
        </p:txBody>
      </p:sp>
      <p:sp>
        <p:nvSpPr>
          <p:cNvPr id="33" name="TextBox 33"/>
          <p:cNvSpPr txBox="1"/>
          <p:nvPr/>
        </p:nvSpPr>
        <p:spPr>
          <a:xfrm>
            <a:off x="6833989" y="2108883"/>
            <a:ext cx="4716780" cy="6057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明确直播活动的目标，如销售额、观众数量等。</a:t>
            </a:r>
          </a:p>
        </p:txBody>
      </p:sp>
      <p:sp>
        <p:nvSpPr>
          <p:cNvPr id="34" name="TextBox 34"/>
          <p:cNvSpPr txBox="1"/>
          <p:nvPr/>
        </p:nvSpPr>
        <p:spPr>
          <a:xfrm>
            <a:off x="6831121" y="2771823"/>
            <a:ext cx="4719647"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根据目标设定，规划直播内容，包括主题、嘉宾、互动环节等。</a:t>
            </a:r>
          </a:p>
        </p:txBody>
      </p:sp>
      <p:sp>
        <p:nvSpPr>
          <p:cNvPr id="35" name="TextBox 35"/>
          <p:cNvSpPr txBox="1"/>
          <p:nvPr/>
        </p:nvSpPr>
        <p:spPr>
          <a:xfrm>
            <a:off x="6831121" y="3435620"/>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确定直播时间、时长及各环节的时间分配。</a:t>
            </a:r>
          </a:p>
        </p:txBody>
      </p:sp>
      <p:sp>
        <p:nvSpPr>
          <p:cNvPr id="36" name="TextBox 36"/>
          <p:cNvSpPr txBox="1"/>
          <p:nvPr/>
        </p:nvSpPr>
        <p:spPr>
          <a:xfrm>
            <a:off x="6831121" y="4111514"/>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通过社交媒体、广告投放等方式进行直播活动的宣传推广。</a:t>
            </a:r>
          </a:p>
        </p:txBody>
      </p:sp>
      <p:sp>
        <p:nvSpPr>
          <p:cNvPr id="37" name="TextBox 37"/>
          <p:cNvSpPr txBox="1"/>
          <p:nvPr/>
        </p:nvSpPr>
        <p:spPr>
          <a:xfrm>
            <a:off x="6831121" y="4776835"/>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按照规划进行直播，同时监控数据，根据实际情况进行调整。</a:t>
            </a:r>
          </a:p>
        </p:txBody>
      </p:sp>
      <p:grpSp>
        <p:nvGrpSpPr>
          <p:cNvPr id="38" name="Group 38"/>
          <p:cNvGrpSpPr/>
          <p:nvPr/>
        </p:nvGrpSpPr>
        <p:grpSpPr>
          <a:xfrm>
            <a:off x="454963" y="93878"/>
            <a:ext cx="10641129" cy="914400"/>
            <a:chOff x="454963" y="93878"/>
            <a:chExt cx="10641129" cy="914400"/>
          </a:xfrm>
        </p:grpSpPr>
        <p:sp>
          <p:nvSpPr>
            <p:cNvPr id="39" name="AutoShape 3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直播间活动策划流程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5869176" y="1718742"/>
            <a:ext cx="203211" cy="3011"/>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a:off x="5869234" y="2048957"/>
            <a:ext cx="203211" cy="1506"/>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a:off x="5869176" y="2289940"/>
            <a:ext cx="203211" cy="1505"/>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5" name="Connector 5"/>
          <p:cNvCxnSpPr/>
          <p:nvPr/>
        </p:nvCxnSpPr>
        <p:spPr>
          <a:xfrm>
            <a:off x="5869176" y="2606170"/>
            <a:ext cx="203211" cy="1506"/>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5869176" y="2931925"/>
            <a:ext cx="203211" cy="3011"/>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sp>
        <p:nvSpPr>
          <p:cNvPr id="7" name="AutoShape 7"/>
          <p:cNvSpPr/>
          <p:nvPr/>
        </p:nvSpPr>
        <p:spPr>
          <a:xfrm>
            <a:off x="6276152" y="1125474"/>
            <a:ext cx="137105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6276152" y="2178729"/>
            <a:ext cx="1531585"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2">
                    <a:alpha val="100000"/>
                  </a:schemeClr>
                </a:solidFill>
                <a:latin typeface="Microsoft Yahei"/>
                <a:ea typeface="Microsoft Yahei"/>
                <a:cs typeface="Microsoft Yahei"/>
              </a:rPr>
              <a:t>02</a:t>
            </a:r>
            <a:endParaRPr lang="en-US" sz="1100"/>
          </a:p>
        </p:txBody>
      </p:sp>
      <p:sp>
        <p:nvSpPr>
          <p:cNvPr id="9" name="AutoShape 9"/>
          <p:cNvSpPr/>
          <p:nvPr/>
        </p:nvSpPr>
        <p:spPr>
          <a:xfrm>
            <a:off x="6276152" y="3231985"/>
            <a:ext cx="1455586"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3">
                    <a:alpha val="100000"/>
                  </a:schemeClr>
                </a:solidFill>
                <a:latin typeface="Microsoft Yahei"/>
                <a:ea typeface="Microsoft Yahei"/>
                <a:cs typeface="Microsoft Yahei"/>
              </a:rPr>
              <a:t>03</a:t>
            </a:r>
            <a:endParaRPr lang="en-US" sz="1100"/>
          </a:p>
        </p:txBody>
      </p:sp>
      <p:sp>
        <p:nvSpPr>
          <p:cNvPr id="10" name="AutoShape 10"/>
          <p:cNvSpPr/>
          <p:nvPr/>
        </p:nvSpPr>
        <p:spPr>
          <a:xfrm>
            <a:off x="6276152" y="4285240"/>
            <a:ext cx="1531585"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4">
                    <a:alpha val="100000"/>
                  </a:schemeClr>
                </a:solidFill>
                <a:latin typeface="Microsoft Yahei"/>
                <a:ea typeface="Microsoft Yahei"/>
                <a:cs typeface="Microsoft Yahei"/>
              </a:rPr>
              <a:t>04</a:t>
            </a:r>
            <a:endParaRPr lang="en-US" sz="1100"/>
          </a:p>
        </p:txBody>
      </p:sp>
      <p:sp>
        <p:nvSpPr>
          <p:cNvPr id="11" name="AutoShape 11"/>
          <p:cNvSpPr/>
          <p:nvPr/>
        </p:nvSpPr>
        <p:spPr>
          <a:xfrm>
            <a:off x="6276152" y="5338496"/>
            <a:ext cx="137105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5">
                    <a:alpha val="100000"/>
                  </a:schemeClr>
                </a:solidFill>
                <a:latin typeface="Microsoft Yahei"/>
                <a:ea typeface="Microsoft Yahei"/>
                <a:cs typeface="Microsoft Yahei"/>
              </a:rPr>
              <a:t>05</a:t>
            </a:r>
            <a:endParaRPr lang="en-US" sz="1100"/>
          </a:p>
        </p:txBody>
      </p:sp>
      <p:grpSp>
        <p:nvGrpSpPr>
          <p:cNvPr id="12" name="Group 12"/>
          <p:cNvGrpSpPr/>
          <p:nvPr/>
        </p:nvGrpSpPr>
        <p:grpSpPr>
          <a:xfrm>
            <a:off x="3516854" y="1722297"/>
            <a:ext cx="2286044" cy="1214837"/>
            <a:chOff x="3516854" y="1722297"/>
            <a:chExt cx="2286044" cy="1214837"/>
          </a:xfrm>
        </p:grpSpPr>
        <p:cxnSp>
          <p:nvCxnSpPr>
            <p:cNvPr id="13" name="Connector 13"/>
            <p:cNvCxnSpPr/>
            <p:nvPr/>
          </p:nvCxnSpPr>
          <p:spPr>
            <a:xfrm>
              <a:off x="3516854" y="2936005"/>
              <a:ext cx="2286043" cy="1129"/>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cxnSp>
          <p:nvCxnSpPr>
            <p:cNvPr id="14" name="Connector 14"/>
            <p:cNvCxnSpPr/>
            <p:nvPr/>
          </p:nvCxnSpPr>
          <p:spPr>
            <a:xfrm>
              <a:off x="3516854" y="2609027"/>
              <a:ext cx="2286043" cy="1129"/>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15" name="Connector 15"/>
            <p:cNvCxnSpPr/>
            <p:nvPr/>
          </p:nvCxnSpPr>
          <p:spPr>
            <a:xfrm>
              <a:off x="3516854" y="2292273"/>
              <a:ext cx="2286043" cy="2257"/>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16" name="Connector 16"/>
            <p:cNvCxnSpPr/>
            <p:nvPr/>
          </p:nvCxnSpPr>
          <p:spPr>
            <a:xfrm>
              <a:off x="3516854" y="2042290"/>
              <a:ext cx="2286043" cy="1128"/>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7" name="Connector 17"/>
            <p:cNvCxnSpPr/>
            <p:nvPr/>
          </p:nvCxnSpPr>
          <p:spPr>
            <a:xfrm>
              <a:off x="3516854" y="1722297"/>
              <a:ext cx="2286044" cy="1128"/>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sp>
        <p:nvSpPr>
          <p:cNvPr id="18" name="AutoShape 18"/>
          <p:cNvSpPr/>
          <p:nvPr/>
        </p:nvSpPr>
        <p:spPr>
          <a:xfrm>
            <a:off x="539110" y="1502508"/>
            <a:ext cx="4286250" cy="42862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20110" y="1885606"/>
            <a:ext cx="3524250" cy="35242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301110" y="2266606"/>
            <a:ext cx="2762250" cy="276225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682110" y="2647606"/>
            <a:ext cx="2000250" cy="200025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063110" y="3028606"/>
            <a:ext cx="1238250" cy="1238250"/>
          </a:xfrm>
          <a:prstGeom prst="ellipse">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7397997" y="1117118"/>
            <a:ext cx="4231005" cy="1001597"/>
            <a:chOff x="7397997" y="1117118"/>
            <a:chExt cx="4231005" cy="1001597"/>
          </a:xfrm>
        </p:grpSpPr>
        <p:sp>
          <p:nvSpPr>
            <p:cNvPr id="24" name="TextBox 24"/>
            <p:cNvSpPr txBox="1"/>
            <p:nvPr/>
          </p:nvSpPr>
          <p:spPr>
            <a:xfrm>
              <a:off x="7397997" y="1117118"/>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目标受众</a:t>
              </a:r>
            </a:p>
          </p:txBody>
        </p:sp>
        <p:sp>
          <p:nvSpPr>
            <p:cNvPr id="25" name="TextBox 25"/>
            <p:cNvSpPr txBox="1"/>
            <p:nvPr/>
          </p:nvSpPr>
          <p:spPr>
            <a:xfrm>
              <a:off x="7397997" y="1455775"/>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明确目标受众群体，根据其需求和兴趣点策划直播内容。</a:t>
              </a:r>
            </a:p>
          </p:txBody>
        </p:sp>
      </p:grpSp>
      <p:grpSp>
        <p:nvGrpSpPr>
          <p:cNvPr id="26" name="Group 26"/>
          <p:cNvGrpSpPr/>
          <p:nvPr/>
        </p:nvGrpSpPr>
        <p:grpSpPr>
          <a:xfrm>
            <a:off x="7397997" y="2152730"/>
            <a:ext cx="4231005" cy="1004807"/>
            <a:chOff x="7397997" y="2152730"/>
            <a:chExt cx="4231005" cy="1004807"/>
          </a:xfrm>
        </p:grpSpPr>
        <p:sp>
          <p:nvSpPr>
            <p:cNvPr id="27" name="TextBox 27"/>
            <p:cNvSpPr txBox="1"/>
            <p:nvPr/>
          </p:nvSpPr>
          <p:spPr>
            <a:xfrm>
              <a:off x="7397997" y="215273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主题与内容</a:t>
              </a:r>
            </a:p>
          </p:txBody>
        </p:sp>
        <p:sp>
          <p:nvSpPr>
            <p:cNvPr id="28" name="TextBox 28"/>
            <p:cNvSpPr txBox="1"/>
            <p:nvPr/>
          </p:nvSpPr>
          <p:spPr>
            <a:xfrm>
              <a:off x="7397997" y="2494597"/>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确保直播主题与内容具有吸引力和价值，能够吸引目标受众的关注。</a:t>
              </a:r>
            </a:p>
          </p:txBody>
        </p:sp>
      </p:grpSp>
      <p:grpSp>
        <p:nvGrpSpPr>
          <p:cNvPr id="29" name="Group 29"/>
          <p:cNvGrpSpPr/>
          <p:nvPr/>
        </p:nvGrpSpPr>
        <p:grpSpPr>
          <a:xfrm>
            <a:off x="7397997" y="3191552"/>
            <a:ext cx="4231005" cy="1001597"/>
            <a:chOff x="7397997" y="3191552"/>
            <a:chExt cx="4231005" cy="1001597"/>
          </a:xfrm>
        </p:grpSpPr>
        <p:sp>
          <p:nvSpPr>
            <p:cNvPr id="30" name="TextBox 30"/>
            <p:cNvSpPr txBox="1"/>
            <p:nvPr/>
          </p:nvSpPr>
          <p:spPr>
            <a:xfrm>
              <a:off x="7397997" y="3191552"/>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嘉宾选择</a:t>
              </a:r>
            </a:p>
          </p:txBody>
        </p:sp>
        <p:sp>
          <p:nvSpPr>
            <p:cNvPr id="31" name="TextBox 31"/>
            <p:cNvSpPr txBox="1"/>
            <p:nvPr/>
          </p:nvSpPr>
          <p:spPr>
            <a:xfrm>
              <a:off x="7397997" y="3530209"/>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邀请与主题相关的行业专家或网红达人作为嘉宾，提升直播的专业性和影响力。</a:t>
              </a:r>
            </a:p>
          </p:txBody>
        </p:sp>
      </p:grpSp>
      <p:grpSp>
        <p:nvGrpSpPr>
          <p:cNvPr id="32" name="Group 32"/>
          <p:cNvGrpSpPr/>
          <p:nvPr/>
        </p:nvGrpSpPr>
        <p:grpSpPr>
          <a:xfrm>
            <a:off x="7397997" y="4227164"/>
            <a:ext cx="4231005" cy="1001598"/>
            <a:chOff x="7397997" y="4227164"/>
            <a:chExt cx="4231005" cy="1001598"/>
          </a:xfrm>
        </p:grpSpPr>
        <p:sp>
          <p:nvSpPr>
            <p:cNvPr id="33" name="TextBox 33"/>
            <p:cNvSpPr txBox="1"/>
            <p:nvPr/>
          </p:nvSpPr>
          <p:spPr>
            <a:xfrm>
              <a:off x="7397997" y="4227164"/>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互动环节</a:t>
              </a:r>
            </a:p>
          </p:txBody>
        </p:sp>
        <p:sp>
          <p:nvSpPr>
            <p:cNvPr id="34" name="TextBox 34"/>
            <p:cNvSpPr txBox="1"/>
            <p:nvPr/>
          </p:nvSpPr>
          <p:spPr>
            <a:xfrm>
              <a:off x="7397997" y="4565822"/>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设置有趣的互动环节，如抽奖、问答等，提高观众参与度和粘性。</a:t>
              </a:r>
            </a:p>
          </p:txBody>
        </p:sp>
      </p:grpSp>
      <p:grpSp>
        <p:nvGrpSpPr>
          <p:cNvPr id="35" name="Group 35"/>
          <p:cNvGrpSpPr/>
          <p:nvPr/>
        </p:nvGrpSpPr>
        <p:grpSpPr>
          <a:xfrm>
            <a:off x="7397997" y="5262777"/>
            <a:ext cx="4231005" cy="1004806"/>
            <a:chOff x="7397997" y="5262777"/>
            <a:chExt cx="4231005" cy="1004806"/>
          </a:xfrm>
        </p:grpSpPr>
        <p:sp>
          <p:nvSpPr>
            <p:cNvPr id="36" name="TextBox 36"/>
            <p:cNvSpPr txBox="1"/>
            <p:nvPr/>
          </p:nvSpPr>
          <p:spPr>
            <a:xfrm>
              <a:off x="7397997" y="5262777"/>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5">
                      <a:alpha val="100000"/>
                    </a:schemeClr>
                  </a:solidFill>
                  <a:latin typeface="Microsoft Yahei"/>
                  <a:ea typeface="Microsoft Yahei"/>
                  <a:cs typeface="Microsoft Yahei"/>
                </a:rPr>
                <a:t>数据监控与分析</a:t>
              </a:r>
            </a:p>
          </p:txBody>
        </p:sp>
        <p:sp>
          <p:nvSpPr>
            <p:cNvPr id="37" name="TextBox 37"/>
            <p:cNvSpPr txBox="1"/>
            <p:nvPr/>
          </p:nvSpPr>
          <p:spPr>
            <a:xfrm>
              <a:off x="7397997" y="5604643"/>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实时监控直播数据，分析观众行为和反馈，为后续策划提供参考依据。</a:t>
              </a:r>
            </a:p>
          </p:txBody>
        </p:sp>
      </p:grpSp>
      <p:grpSp>
        <p:nvGrpSpPr>
          <p:cNvPr id="38" name="Group 38"/>
          <p:cNvGrpSpPr/>
          <p:nvPr/>
        </p:nvGrpSpPr>
        <p:grpSpPr>
          <a:xfrm>
            <a:off x="454963" y="93878"/>
            <a:ext cx="10641129" cy="914400"/>
            <a:chOff x="454963" y="93878"/>
            <a:chExt cx="10641129" cy="914400"/>
          </a:xfrm>
        </p:grpSpPr>
        <p:sp>
          <p:nvSpPr>
            <p:cNvPr id="39" name="AutoShape 3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直播间活动策划关键要素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成功案例一：某电商平台直播间大促活动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电商平台在双11大促期间，为了吸引更多用户关注和提升销售额，决定在直播间举办一场特别的促销活动。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活动背景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通过直播间活动，提高品牌曝光度，吸引新用户关注，促进销售转化，提升整体业绩。</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活动目标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活动背景与目标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策划阶段</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宣传预热</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活动执行</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活动策划与执行</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提前在平台内外进行宣传预热，包括社交媒体、广告投放等，吸引用户关注。</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在直播间内，主播通过互动、讲解、演示等方式展示产品特点，吸引用户购买；同时设置抽奖、限时秒杀等环节，提高用户参与度。</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制定详细的活动方案，包括活动主题、时间、流程、互动环节等；与主播、品牌方进行充分沟通，确保活动顺利进行。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活动效果评估与总结</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数据表现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活动期间，直播间观看人数、点赞数、评论数等关键指标均大幅提升，销售额也实现了显著增长。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用户反馈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用户对活动的参与度和满意度较高，纷纷表示活动有趣且实惠，对品牌和产品产生了更强烈的购买意愿。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经验教训</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通过这次活动，我们认识到直播间活动的策划和执行需要充分考虑用户需求和市场环境，同时注重细节和互动性，才能取得更好的效果。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成功案例二：某知名品牌新品发布会直播</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活动创意与亮点</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以“未来科技，改变生活”为主题，强调新品与科技的结合，展现品牌创新实力。</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通过虚拟现实技术，打造沉浸式新品体验区，让观众仿佛置身于未来世界。</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邀请品牌代言人及当红明星现场互动，提升活动关注度和话题度。</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创意主题</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亮点环节</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明星助阵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https://d.book118.com/687016113102006036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2024-09-11T11:46:02.011</cp:lastPrinted>
  <dcterms:created xsi:type="dcterms:W3CDTF">2024-09-11T03:46:02Z</dcterms:created>
  <dcterms:modified xsi:type="dcterms:W3CDTF">2024-09-11T03:46:04Z</dcterms:modified>
</cp:coreProperties>
</file>