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IDQAHW+MS-UIGothic"/>
      <p:regular r:id="rId19"/>
    </p:embeddedFont>
    <p:embeddedFont>
      <p:font typeface="PLBQRJ+DTWUHM+ArialMT"/>
      <p:regular r:id="rId20"/>
    </p:embeddedFont>
    <p:embeddedFont>
      <p:font typeface="DQVNPE+NUGABL+MicrosoftYaHei-Bold"/>
      <p:regular r:id="rId21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010C3A-2C82-4A95-ADF5-2C79808E3D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E17259-D5CA-4A5E-827D-3DEBC10B8D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3D2BD71-AC44-403A-B335-481B9AC9E0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8AB83A9-80ED-4F9B-8BC4-F18B9E889B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C2ABB1B-F2C7-4079-9472-9E75058E6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0D647B3-71D7-4F18-A036-27185BFDB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DEEA27-1D95-4FE2-ACA3-3B255837B3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C879DC2-F317-4566-BDB7-253DEF8A35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E44A8-A144-415E-9A9F-B5EE17AD7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41FD67-2148-4086-B79D-5FF40694B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A7957E-97A1-4C1E-BBB4-35C92A52DE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016140131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03580" y="2160789"/>
            <a:ext cx="66008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IDQAHW+MS-UIGothic"/>
                <a:cs typeface="IDQAHW+MS-UIGothic"/>
              </a:rPr>
              <a:t>食品安全教育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950">
                <a:solidFill>
                  <a:srgbClr val="000000"/>
                </a:solidFill>
                <a:latin typeface="IDQAHW+MS-UIGothic"/>
                <a:cs typeface="IDQAHW+MS-UIGothic"/>
              </a:rPr>
              <a:t>理</a:t>
            </a:r>
            <a:r>
              <a:rPr sz="4950">
                <a:solidFill>
                  <a:srgbClr val="000000"/>
                </a:solidFill>
                <a:latin typeface="SimSun"/>
                <a:cs typeface="SimSun"/>
              </a:rPr>
              <a:t>课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3580" y="3066300"/>
            <a:ext cx="1571625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000000"/>
                </a:solidFill>
                <a:latin typeface="IDQAHW+MS-UIGothic"/>
                <a:cs typeface="IDQAH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969634" y="190836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969634" y="246843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779395" y="2711132"/>
            <a:ext cx="2743200" cy="222343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200"/>
              </a:lnSpc>
              <a:spcBef>
                <a:spcPct val="0"/>
              </a:spcBef>
              <a:spcAft>
                <a:spcPct val="0"/>
              </a:spcAft>
            </a:pPr>
            <a:r>
              <a:rPr sz="7200">
                <a:solidFill>
                  <a:srgbClr val="0084FF"/>
                </a:solidFill>
                <a:latin typeface="IDQAHW+MS-UIGothic"/>
                <a:cs typeface="IDQAHW+MS-UIGothic"/>
              </a:rPr>
              <a:t>目</a:t>
            </a:r>
            <a:r>
              <a:rPr sz="7200">
                <a:solidFill>
                  <a:srgbClr val="0084FF"/>
                </a:solidFill>
                <a:latin typeface="SimSun"/>
                <a:cs typeface="SimSun"/>
              </a:rPr>
              <a:t>录</a:t>
            </a:r>
          </a:p>
          <a:p>
            <a:pPr marL="59054" marR="0">
              <a:lnSpc>
                <a:spcPts val="2500"/>
              </a:lnSpc>
              <a:spcBef>
                <a:spcPts val="1129"/>
              </a:spcBef>
              <a:spcAft>
                <a:spcPct val="0"/>
              </a:spcAft>
            </a:pPr>
            <a:r>
              <a:rPr sz="2400">
                <a:solidFill>
                  <a:srgbClr val="000000"/>
                </a:solidFill>
                <a:latin typeface="DQVNPE+NUGABL+MicrosoftYaHei-Bold"/>
                <a:cs typeface="DQVNPE+NUGABL+MicrosoftYaHei-Bold"/>
              </a:rPr>
              <a:t>CONTENTS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5969634" y="3028505"/>
            <a:ext cx="3099908" cy="19039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食品安全防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措施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食品安全事故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807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食品安全教育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969634" y="4708715"/>
            <a:ext cx="2490510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A0237"/>
                </a:solidFill>
                <a:latin typeface="PLBQRJ+DTWUHM+ArialMT"/>
                <a:cs typeface="PLBQRJ+DTWUHM+ArialMT"/>
              </a:rPr>
              <a:t>•</a:t>
            </a:r>
            <a:r>
              <a:rPr sz="2450" spc="128">
                <a:solidFill>
                  <a:srgbClr val="0A0237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食品安全</a:t>
            </a:r>
            <a:r>
              <a:rPr sz="2400">
                <a:solidFill>
                  <a:srgbClr val="0A0237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A0237"/>
                </a:solidFill>
                <a:latin typeface="IDQAHW+MS-UIGothic"/>
                <a:cs typeface="IDQAHW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VNPE+NUGABL+MicrosoftYaHei-Bold"/>
                <a:cs typeface="DQVNPE+NUGABL+MicrosoftYaHei-Bold"/>
              </a:rPr>
              <a:t>01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DQAHW+MS-UIGothic"/>
                <a:cs typeface="IDQAHW+MS-UIGothic"/>
              </a:rPr>
              <a:t>食品安全概述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定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44075" y="200405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DQAHW+MS-UIGothic"/>
                <a:cs typeface="IDQAHW+MS-UIGothic"/>
              </a:rPr>
              <a:t>定</a:t>
            </a:r>
            <a:r>
              <a:rPr sz="1550">
                <a:solidFill>
                  <a:srgbClr val="0084FF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食品安全是指食品无毒、无害，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符合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当有的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养要求，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人体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健康不造成任何急性、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亚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急性或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者慢性危害。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IDQAHW+MS-UIGothic"/>
                <a:cs typeface="IDQAHW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食品安全是公共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生的基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，关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系到人民群众的身体健康和生命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安全，是民生工程、民心工程。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食品安全法律法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 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304742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《中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华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人民共和国食品安全法》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QVNPE+NUGABL+MicrosoftYaHei-Bold"/>
                <a:cs typeface="DQVNPE+NUGABL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QVNPE+NUGABL+MicrosoftYaHei-Bold"/>
                <a:cs typeface="DQVNPE+NUGABL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DQVNPE+NUGABL+MicrosoftYaHei-Bold"/>
                <a:cs typeface="DQVNPE+NUGABL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定了食品生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遵守的各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项规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定，保障公众健康。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3750563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《中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华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人民共和国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农产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品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质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量安全法》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620642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农产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、加工、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售等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，确保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农产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量安全。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3281802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《中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华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人民共和国刑法》相关</a:t>
            </a:r>
            <a:r>
              <a:rPr sz="16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1600">
                <a:solidFill>
                  <a:srgbClr val="0084FF"/>
                </a:solidFill>
                <a:latin typeface="IDQAHW+MS-UIGothic"/>
                <a:cs typeface="IDQAHW+MS-UIGothic"/>
              </a:rPr>
              <a:t>定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40888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涉及食品安全的犯罪行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为进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严厉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打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食品安全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准与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规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范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DQAHW+MS-UIGothic"/>
                <a:cs typeface="IDQAHW+MS-UIGothic"/>
              </a:rPr>
              <a:t>国家食品安全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0084FF"/>
                </a:solidFill>
                <a:latin typeface="IDQAHW+MS-UIGothic"/>
                <a:cs typeface="IDQAHW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由国家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卫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生和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划生育委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会制定，包括食品中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染物限量、食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准等。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407129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DQAHW+MS-UIGothic"/>
                <a:cs typeface="IDQAHW+MS-UIGothic"/>
              </a:rPr>
              <a:t>企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0084FF"/>
                </a:solidFill>
                <a:latin typeface="IDQAHW+MS-UIGothic"/>
                <a:cs typeface="IDQAHW+MS-UIGothic"/>
              </a:rPr>
              <a:t>食品安全管理体系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认证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第三方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认证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机构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的食品安全管理体系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认证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，提高企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食品安全管理水平。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IDQAHW+MS-UIGothic"/>
                <a:cs typeface="IDQAHW+MS-UIGothic"/>
              </a:rPr>
              <a:t>食品生</a:t>
            </a: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产经营规</a:t>
            </a:r>
            <a:r>
              <a:rPr sz="2300">
                <a:solidFill>
                  <a:srgbClr val="0084FF"/>
                </a:solidFill>
                <a:latin typeface="IDQAHW+MS-UIGothic"/>
                <a:cs typeface="IDQAHW+MS-UIGothic"/>
              </a:rPr>
              <a:t>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5985197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定了食品生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产经营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者在采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、生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、加工、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存、运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售等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环节应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遵守的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范和要求。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54292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VNPE+NUGABL+MicrosoftYaHei-Bold"/>
                <a:cs typeface="DQVNPE+NUGABL+MicrosoftYaHei-Bold"/>
              </a:rPr>
              <a:t>02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DQAHW+MS-UIGothic"/>
                <a:cs typeface="IDQAHW+MS-UIGothic"/>
              </a:rPr>
              <a:t>食品安全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风险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污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染来源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36445" y="170995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DQAHW+MS-UIGothic"/>
                <a:cs typeface="IDQAHW+MS-UIGothic"/>
              </a:rPr>
              <a:t>微生物</a:t>
            </a: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FFFDFD"/>
                </a:solidFill>
                <a:latin typeface="IDQAHW+MS-UIGothic"/>
                <a:cs typeface="IDQAHW+MS-UIGothic"/>
              </a:rPr>
              <a:t>染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DQAHW+MS-UIGothic"/>
                <a:cs typeface="IDQAHW+MS-UIGothic"/>
              </a:rPr>
              <a:t>物理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FFFDFD"/>
                </a:solidFill>
                <a:latin typeface="IDQAHW+MS-UIGothic"/>
                <a:cs typeface="IDQAHW+MS-UIGothic"/>
              </a:rPr>
              <a:t>染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281292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食品在生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、加工、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存、运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输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程中可能受到微生物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染，如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细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菌、病毒、霉菌等，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致食品腐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败变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，引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食源性疾病。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食品中混入玻璃、金属等物理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杂质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消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者造成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IDQAHW+MS-UIGothic"/>
                <a:cs typeface="IDQAHW+MS-UIGothic"/>
              </a:rPr>
              <a:t>化学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2000">
                <a:solidFill>
                  <a:srgbClr val="FFFDFD"/>
                </a:solidFill>
                <a:latin typeface="IDQAHW+MS-UIGothic"/>
                <a:cs typeface="IDQAHW+MS-UIGothic"/>
              </a:rPr>
              <a:t>染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农药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兽药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、重金属、工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业废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弃物等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化学物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可能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污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染食品，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人体健康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IDQAHW+MS-UIGothic"/>
                <a:cs typeface="IDQAHW+MS-UIGothic"/>
              </a:rPr>
              <a:t>造成危害。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食品添加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剂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QVNPE+NUGABL+MicrosoftYaHei-Bold"/>
                <a:cs typeface="DQVNPE+NUGABL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891276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的种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和用量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符合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国家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定，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量使用或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滥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用食品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可能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人体健康造成危害，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如肝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肾脏损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害等。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DQVNPE+NUGABL+MicrosoftYaHei-Bold"/>
                <a:cs typeface="DQVNPE+NUGABL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760345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一些食品添加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可能引起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敏反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，如色素、香料等。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存与运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输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存和运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输过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程中可能因温度控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制不当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致食品腐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败变质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，引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食品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219375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食品在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存和运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输过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程中可能受到交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叉感染，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致食品中的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菌数量增多，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食源性疾病。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食品加工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过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程中的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风险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768390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食品加工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程中可能因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卫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生条件差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致食品受到微生物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染，如手部不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2663043"/>
            <a:ext cx="105682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不消毒等。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4878704" y="4338173"/>
            <a:ext cx="683462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食品加工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程中可能因操作不当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致食品受到物理或化学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染，如金属碎片混入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食品、化学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试剂溅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洒等。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89025" y="1096736"/>
            <a:ext cx="6800850" cy="33469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342264" marR="0">
              <a:lnSpc>
                <a:spcPts val="8752"/>
              </a:lnSpc>
              <a:spcBef>
                <a:spcPct val="0"/>
              </a:spcBef>
              <a:spcAft>
                <a:spcPct val="0"/>
              </a:spcAft>
            </a:pPr>
            <a:r>
              <a:rPr sz="8400">
                <a:solidFill>
                  <a:srgbClr val="0084FF"/>
                </a:solidFill>
                <a:latin typeface="DQVNPE+NUGABL+MicrosoftYaHei-Bold"/>
                <a:cs typeface="DQVNPE+NUGABL+MicrosoftYaHei-Bold"/>
              </a:rPr>
              <a:t>03</a:t>
            </a:r>
          </a:p>
          <a:p>
            <a:pPr marL="0" marR="0">
              <a:lnSpc>
                <a:spcPts val="5400"/>
              </a:lnSpc>
              <a:spcBef>
                <a:spcPts val="2805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IDQAHW+MS-UIGothic"/>
                <a:cs typeface="IDQAHW+MS-UIGothic"/>
              </a:rPr>
              <a:t>食品安全防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5400">
                <a:solidFill>
                  <a:srgbClr val="000000"/>
                </a:solidFill>
                <a:latin typeface="IDQAHW+MS-UIGothic"/>
                <a:cs typeface="IDQAHW+MS-UIGothic"/>
              </a:rPr>
              <a:t>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选择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可靠的食品供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7730" y="175748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87730" y="231748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有信誉的食品供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商，确保食品来源可靠，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量有保障。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13435" y="42917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0084FF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0084FF"/>
                </a:solidFill>
                <a:latin typeface="IDQAHW+MS-UIGothic"/>
                <a:cs typeface="IDQAH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13435" y="4870188"/>
            <a:ext cx="730135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在采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食品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应优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具有良好口碑和信誉的供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商，了解其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量管理体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系和食品安全控制措施。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口食品，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应选择经过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国家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检验检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疫部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门认证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IDQAHW+MS-UIGothic"/>
                <a:cs typeface="IDQAHW+MS-UIGothic"/>
              </a:rPr>
              <a:t>商。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保持食品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存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环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境的</a:t>
            </a:r>
            <a:r>
              <a:rPr sz="3000">
                <a:solidFill>
                  <a:srgbClr val="0084FF"/>
                </a:solidFill>
                <a:latin typeface="SimSun"/>
                <a:cs typeface="SimSun"/>
              </a:rPr>
              <a:t>卫</a:t>
            </a:r>
            <a:r>
              <a:rPr sz="3000">
                <a:solidFill>
                  <a:srgbClr val="0084FF"/>
                </a:solidFill>
                <a:latin typeface="IDQAHW+MS-UIGothic"/>
                <a:cs typeface="IDQAHW+MS-UIGothic"/>
              </a:rPr>
              <a:t>生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8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0084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确保食品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环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境清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洁卫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生，防止食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品受到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IDQAHW+MS-UIGothic"/>
                <a:cs typeface="IDQAHW+MS-UIGothic"/>
              </a:rPr>
              <a:t>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1550" spc="25">
                <a:solidFill>
                  <a:srgbClr val="FFFFFF"/>
                </a:solidFill>
                <a:latin typeface="IDQAHW+MS-UIGothic"/>
                <a:cs typeface="IDQAHW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22208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食品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存放在清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洁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、干燥、通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良好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的地方，避免与有毒有害物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接触。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于易腐食品，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冷藏或冷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冻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保存，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并确保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储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存温度符合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IDQAHW+MS-UIGothic"/>
                <a:cs typeface="IDQAHW+MS-UIGothic"/>
              </a:rPr>
              <a:t>定。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https://d.book118.com/687016140131006041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IDQAHW+MS-UIGothic</vt:lpstr>
      <vt:lpstr>SimSun</vt:lpstr>
      <vt:lpstr>PLBQRJ+DTWUHM+ArialMT</vt:lpstr>
      <vt:lpstr>Times New Roman</vt:lpstr>
      <vt:lpstr>DQVNPE+NUGABL+MicrosoftYaHei-Bold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2024-09-14T15:04:30.498</cp:lastPrinted>
  <dcterms:created xsi:type="dcterms:W3CDTF">2024-09-14T07:04:30Z</dcterms:created>
  <dcterms:modified xsi:type="dcterms:W3CDTF">2024-09-14T07:04:31Z</dcterms:modified>
</cp:coreProperties>
</file>