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236C9F-62D2-4A94-B55E-EC3514103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545EF-2710-4E40-80A4-49EB3EB4C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2BD1D2-2B4C-4DF6-9852-2A8A39C7E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5927E7-7E3D-490A-B6CB-5093ABA765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C48A2B-E49E-467E-B9B6-B319EEA10F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BA3649-6DA4-4349-8C27-2F3D261EF4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EC7A28-AC6B-49D4-A2F2-95C66CD2A2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0C3A5A-D10A-415E-BEA2-F270B747E5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C22B00-2EAD-494C-8194-9899C6C78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61CA5-D84E-4435-9186-DA74C4456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DD090-1476-4805-AC1E-3AC386B41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emf"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2500203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证券公司风险管理课件\n## 1.证券公司风险管理概述\n### 1.1证券公司风险管理的定义与目标\n### 1.2证券公司风险管理的重要性\n### 1.3证券公司风险管理的基本原则\n## 2.证券公司面临的主要风险类型\n### 2.1市场风险及其影响因素\n### 2.2信用风险及其评估方法\n### 2.3操作风险及其防范措施\n## 3.证券公司风险管理的组织架构\n### 3.1风险管理部门的职责与功能\n### 3.2风险管理的组织架构设计\n### 3.3风险管理团队的建设与培训\n## 4.证券公司风险管理的制度与流程\n### 4.1风险管理制度的主要内容\n### 4.2风险管理的流程与关键环节\n### 4.3风险管理制度与流程的执行与监控\n## 5.证券公司风险管理的技术与方法\n### 5.1风险识别与评估的技术与方法\n### 5.2风险监控与预警的技术与方法\n### 5.3风险应对与处置的技术与方法\n## 6.证券公司风险管理的实践案例分析\n### 6.1市场风险管理案例分析\n### 6.2信用风险管理案例分析\n### 6.3操作风险管理案例分析\n## 7.证券公司风险管理的未来发展趋势\n### 7.1证券公司风险管理的国际化趋势\n### 7.2证券公司风险管理的创新趋势\n### 7.3证券公司风险管理的监管趋势\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证券公司风险管理课件</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descr="{&quot;isTemplate&quot;:true,&quot;type&quot;:2}"/>
        <p:cNvGrpSpPr/>
        <p:nvPr/>
      </p:nvGrpSpPr>
      <p:grpSpPr>
        <a:xfrm>
          <a:off x="0" y="0"/>
          <a:ext cx="0" cy="0"/>
        </a:xfrm>
      </p:grpSpPr>
      <p:sp>
        <p:nvSpPr>
          <p:cNvPr id="106"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证券公司风险管理概述</a:t>
            </a:r>
            <a:endParaRPr/>
          </a:p>
        </p:txBody>
      </p:sp>
      <p:sp>
        <p:nvSpPr>
          <p:cNvPr id="107"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sp>
        <p:nvSpPr>
          <p:cNvPr id="17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证券公司风险管理是指证券公司通过建立一套完整的风险管理体系，识别、评估、监控和控制证券公司面临的各种风险，以确保公司的稳健经营和可持续发展。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风险识别：识别证券公司面临的市场风险、信用风险、操作风险等。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风险评估：评估风险的可能性和影响程度，为风险管理提供依据。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风险监控：实时监控风险状况，确保风险控制在可接受范围内。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风险控制：采取相应的措施，降低或消除风险的影响。</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证券公司风险管理的主要目标：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保持公司的稳健经营，确保资产的安全和完整。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提高公司的核心竞争力，实现可持续发展。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保护投资者的合法权益，维护金融市场的稳定。</a:t>
            </a:r>
            <a:endParaRPr/>
          </a:p>
        </p:txBody>
      </p:sp>
      <p:sp>
        <p:nvSpPr>
          <p:cNvPr id="17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证券公司风险管理的定义与目标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grpSp>
        <p:nvGrpSpPr>
          <p:cNvPr id="18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4" name=""/>
            <p:cNvGrpSpPr/>
            <p:nvPr/>
          </p:nvGrpSpPr>
          <p:grpSpPr>
            <a:xfrm>
              <a:off x="685800" y="3146904"/>
              <a:ext cx="5760000" cy="3225487"/>
              <a:chOff x="685800" y="3146904"/>
              <a:chExt cx="5760000" cy="3225487"/>
            </a:xfrm>
          </p:grpSpPr>
          <p:sp>
            <p:nvSpPr>
              <p:cNvPr id="18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证券公司风险管理是证券公司稳健经营的基础，有助于提高公司的核心竞争力。</a:t>
                </a:r>
                <a:endParaRPr kumimoji="1" lang="en-US" altLang="zh-CN" sz="1800" b="1">
                  <a:solidFill>
                    <a:schemeClr val="bg1"/>
                  </a:solidFill>
                  <a:latin typeface="+mj-ea"/>
                  <a:ea typeface="+mj-ea"/>
                </a:endParaRPr>
              </a:p>
            </p:txBody>
          </p:sp>
          <p:sp>
            <p:nvSpPr>
              <p:cNvPr id="18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风险管理有助于识别和评估公司的潜在风险，为公司的决策提供依据。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风险管理有助于公司优化资源配置，提高经营效率。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风险管理有助于提高公司的声誉，吸引更多的客户和投资者。</a:t>
                </a:r>
                <a:endParaRPr/>
              </a:p>
            </p:txBody>
          </p:sp>
        </p:grpSp>
        <p:grpSp>
          <p:nvGrpSpPr>
            <p:cNvPr id="187" name=""/>
            <p:cNvGrpSpPr/>
            <p:nvPr/>
          </p:nvGrpSpPr>
          <p:grpSpPr>
            <a:xfrm>
              <a:off x="6016236" y="3146904"/>
              <a:ext cx="5400000" cy="3225487"/>
              <a:chOff x="6016236" y="3146904"/>
              <a:chExt cx="5400000" cy="3225487"/>
            </a:xfrm>
          </p:grpSpPr>
          <p:sp>
            <p:nvSpPr>
              <p:cNvPr id="18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证券公司风险管理是保护投资者合法权益的重要手段。</a:t>
                </a:r>
                <a:endParaRPr kumimoji="1" lang="en-US" altLang="zh-CN" sz="1800" b="1">
                  <a:solidFill>
                    <a:schemeClr val="bg1"/>
                  </a:solidFill>
                  <a:latin typeface="+mj-ea"/>
                  <a:ea typeface="+mj-ea"/>
                </a:endParaRPr>
              </a:p>
            </p:txBody>
          </p:sp>
          <p:sp>
            <p:nvSpPr>
              <p:cNvPr id="18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风险管理有助于公司合规经营，避免违法违规行为。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风险管理有助于公司及时发现和处置风险，防止风险扩大和蔓延。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风险管理有助于公司提高信息披露的透明度，增强投资者的信任。</a:t>
                </a:r>
                <a:endParaRPr/>
              </a:p>
            </p:txBody>
          </p:sp>
        </p:grpSp>
      </p:grpSp>
      <p:sp>
        <p:nvSpPr>
          <p:cNvPr id="19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证券公司风险管理的重要性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3}"/>
        <p:cNvGrpSpPr/>
        <p:nvPr/>
      </p:nvGrpSpPr>
      <p:grpSpPr>
        <a:xfrm>
          <a:off x="0" y="0"/>
          <a:ext cx="0" cy="0"/>
        </a:xfrm>
      </p:grpSpPr>
      <p:grpSp>
        <p:nvGrpSpPr>
          <p:cNvPr id="19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93" name=""/>
            <p:cNvGrpSpPr/>
            <p:nvPr/>
          </p:nvGrpSpPr>
          <p:grpSpPr>
            <a:xfrm>
              <a:off x="685801" y="3146904"/>
              <a:ext cx="4207178" cy="3287791"/>
              <a:chOff x="685801" y="3146904"/>
              <a:chExt cx="4207178" cy="3287791"/>
            </a:xfrm>
          </p:grpSpPr>
          <p:sp>
            <p:nvSpPr>
              <p:cNvPr id="19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证券公司风险管理应坚持全面性原则，覆盖公司的所有业务和领域。</a:t>
                </a:r>
                <a:endParaRPr kumimoji="1" lang="en-US" altLang="zh-CN" sz="1800" b="1">
                  <a:solidFill>
                    <a:schemeClr val="bg1"/>
                  </a:solidFill>
                  <a:latin typeface="+mj-ea"/>
                  <a:ea typeface="+mj-ea"/>
                </a:endParaRPr>
              </a:p>
            </p:txBody>
          </p:sp>
          <p:sp>
            <p:nvSpPr>
              <p:cNvPr id="19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风险管理体系应包括市场风险、信用风险、操作风险等各类风险。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风险管理体系应包括公司层面和各部门层面的风险管理。</a:t>
                </a:r>
                <a:endParaRPr/>
              </a:p>
            </p:txBody>
          </p:sp>
        </p:grpSp>
        <p:grpSp>
          <p:nvGrpSpPr>
            <p:cNvPr id="196" name=""/>
            <p:cNvGrpSpPr/>
            <p:nvPr/>
          </p:nvGrpSpPr>
          <p:grpSpPr>
            <a:xfrm>
              <a:off x="4408278" y="3146904"/>
              <a:ext cx="3798485" cy="3287791"/>
              <a:chOff x="4408278" y="3146904"/>
              <a:chExt cx="3798485" cy="3287791"/>
            </a:xfrm>
          </p:grpSpPr>
          <p:sp>
            <p:nvSpPr>
              <p:cNvPr id="19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证券公司风险管理应坚持审慎性原则，确保风险识别、评估、监控和控制的有效性。</a:t>
                </a:r>
                <a:endParaRPr kumimoji="1" lang="en-US" altLang="zh-CN" sz="1800" b="1">
                  <a:solidFill>
                    <a:schemeClr val="bg1"/>
                  </a:solidFill>
                  <a:latin typeface="+mj-ea"/>
                  <a:ea typeface="+mj-ea"/>
                </a:endParaRPr>
              </a:p>
            </p:txBody>
          </p:sp>
          <p:sp>
            <p:nvSpPr>
              <p:cNvPr id="19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风险管理体系应具备较强的风险识别和评估能力。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风险管理体系应具备有效的风险监控和控制手段。</a:t>
                </a:r>
                <a:endParaRPr/>
              </a:p>
            </p:txBody>
          </p:sp>
        </p:grpSp>
        <p:grpSp>
          <p:nvGrpSpPr>
            <p:cNvPr id="199" name=""/>
            <p:cNvGrpSpPr/>
            <p:nvPr/>
          </p:nvGrpSpPr>
          <p:grpSpPr>
            <a:xfrm>
              <a:off x="7707715" y="3146904"/>
              <a:ext cx="3798485" cy="3287791"/>
              <a:chOff x="7707715" y="3146904"/>
              <a:chExt cx="3798485" cy="3287791"/>
            </a:xfrm>
          </p:grpSpPr>
          <p:sp>
            <p:nvSpPr>
              <p:cNvPr id="20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证券公司风险管理应坚持适时性原则，及时应对市场的变化和公司的发展。</a:t>
                </a:r>
                <a:endParaRPr kumimoji="1" lang="en-US" altLang="zh-CN" sz="1800" b="1">
                  <a:solidFill>
                    <a:schemeClr val="bg1"/>
                  </a:solidFill>
                  <a:latin typeface="+mj-ea"/>
                  <a:ea typeface="+mj-ea"/>
                </a:endParaRPr>
              </a:p>
            </p:txBody>
          </p:sp>
          <p:sp>
            <p:nvSpPr>
              <p:cNvPr id="20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风险管理体系应具备较强的适应性，能够及时调整风险管理策略。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风险管理体系应具备较强的创新能力，能够不断优化风险管理方法和技术。</a:t>
                </a:r>
                <a:endParaRPr/>
              </a:p>
            </p:txBody>
          </p:sp>
        </p:grpSp>
      </p:grpSp>
      <p:sp>
        <p:nvSpPr>
          <p:cNvPr id="20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证券公司风险管理的基本原则</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2}"/>
        <p:cNvGrpSpPr/>
        <p:nvPr/>
      </p:nvGrpSpPr>
      <p:grpSpPr>
        <a:xfrm>
          <a:off x="0" y="0"/>
          <a:ext cx="0" cy="0"/>
        </a:xfrm>
      </p:grpSpPr>
      <p:sp>
        <p:nvSpPr>
          <p:cNvPr id="204"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证券公司面临的主要风险类型</a:t>
            </a:r>
            <a:endParaRPr/>
          </a:p>
        </p:txBody>
      </p:sp>
      <p:sp>
        <p:nvSpPr>
          <p:cNvPr id="205"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3}"/>
        <p:cNvGrpSpPr/>
        <p:nvPr/>
      </p:nvGrpSpPr>
      <p:grpSpPr>
        <a:xfrm>
          <a:off x="0" y="0"/>
          <a:ext cx="0" cy="0"/>
        </a:xfrm>
      </p:grpSpPr>
      <p:sp>
        <p:nvSpPr>
          <p:cNvPr id="20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市场风险是指由于市场价格波动、利率变动、汇率变动等因素导致证券公司蒙受损失的风险。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股票价格波动风险：股票价格下跌可能导致公司持有的股票市值减少。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利率变动风险：利率上升可能导致公司债务成本增加。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汇率变动风险：汇率波动可能导致公司持有的外币资产价值变动。</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市场风险的影响因素：</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宏观经济环境：经济增长、通货膨胀、货币政策等因素可能影响市场价格波动。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行业因素：行业发展趋势、竞争格局、政策法规等因素可能影响公司的市场表现。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公司因素：公司的经营状况、财务状况、治理结构等因素可能影响公司的市场表现。</a:t>
            </a:r>
            <a:endParaRPr/>
          </a:p>
        </p:txBody>
      </p:sp>
      <p:sp>
        <p:nvSpPr>
          <p:cNvPr id="20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市场风险及其影响因素</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sp>
        <p:nvSpPr>
          <p:cNvPr id="210"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kumimoji="1" lang="zh-CN" altLang="en-US"/>
          </a:p>
        </p:txBody>
      </p:sp>
      <p:sp>
        <p:nvSpPr>
          <p:cNvPr id="211"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信用风险及其评估方法</a:t>
            </a:r>
            <a:endParaRPr lang="en-US" sz="3600" b="1">
              <a:latin typeface="微软雅黑"/>
              <a:ea typeface="微软雅黑"/>
            </a:endParaRPr>
          </a:p>
        </p:txBody>
      </p:sp>
      <p:sp>
        <p:nvSpPr>
          <p:cNvPr id="212"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信用风险是指由于交易对手或发行人违约导致证券公司蒙受损失的风险。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交易对手风险：交易对手未能按时履行合同义务，可能导致公司损失。</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发行人风险：发行人未能按时支付债券本息，可能导致公司损失。</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信用风险的评估方法：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信用评级法：通过参考外部信用评级机构的评级结果，评估交易对手或发行人的信用风险。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信用矩阵法：通过分析交易对手或发行人的历史违约数据，计算信用风险敞口。</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神经网络法：通过构建神经网络模型，综合多种因素评估信用风险。</a:t>
            </a:r>
            <a:endParaRPr/>
          </a:p>
        </p:txBody>
      </p:sp>
      <p:cxnSp>
        <p:nvCxnSpPr>
          <p:cNvPr id="213"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4"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5" name="" descr="{&quot;isTemplate&quot;:true,&quot;type&quot;:3}"/>
        <p:cNvGrpSpPr/>
        <p:nvPr/>
      </p:nvGrpSpPr>
      <p:grpSpPr>
        <a:xfrm>
          <a:off x="0" y="0"/>
          <a:ext cx="0" cy="0"/>
        </a:xfrm>
      </p:grpSpPr>
      <p:grpSp>
        <p:nvGrpSpPr>
          <p:cNvPr id="21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7" name=""/>
            <p:cNvGrpSpPr/>
            <p:nvPr/>
          </p:nvGrpSpPr>
          <p:grpSpPr>
            <a:xfrm>
              <a:off x="685800" y="3146904"/>
              <a:ext cx="5760000" cy="3225487"/>
              <a:chOff x="685800" y="3146904"/>
              <a:chExt cx="5760000" cy="3225487"/>
            </a:xfrm>
          </p:grpSpPr>
          <p:sp>
            <p:nvSpPr>
              <p:cNvPr id="21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操作风险是指由于公司内部管理、员工操作、信息系统等原因导致证券公司蒙受损失的风险。</a:t>
                </a:r>
                <a:endParaRPr kumimoji="1" lang="en-US" altLang="zh-CN" sz="1800" b="1">
                  <a:solidFill>
                    <a:schemeClr val="bg1"/>
                  </a:solidFill>
                  <a:latin typeface="+mj-ea"/>
                  <a:ea typeface="+mj-ea"/>
                </a:endParaRPr>
              </a:p>
            </p:txBody>
          </p:sp>
          <p:sp>
            <p:nvSpPr>
              <p:cNvPr id="21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管理风险：公司内部管理不善、内部控制缺失可能导致操作风险。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员工操作风险：员工操作失误、道德风险可能导致操作风险。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信息系统风险：信息系统故障、安全漏洞可能导致操作风险。</a:t>
                </a:r>
                <a:endParaRPr/>
              </a:p>
            </p:txBody>
          </p:sp>
        </p:grpSp>
        <p:grpSp>
          <p:nvGrpSpPr>
            <p:cNvPr id="220" name=""/>
            <p:cNvGrpSpPr/>
            <p:nvPr/>
          </p:nvGrpSpPr>
          <p:grpSpPr>
            <a:xfrm>
              <a:off x="6016236" y="3146904"/>
              <a:ext cx="5400000" cy="3225487"/>
              <a:chOff x="6016236" y="3146904"/>
              <a:chExt cx="5400000" cy="3225487"/>
            </a:xfrm>
          </p:grpSpPr>
          <p:sp>
            <p:nvSpPr>
              <p:cNvPr id="22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操作风险的防范措施：</a:t>
                </a:r>
                <a:endParaRPr kumimoji="1" lang="en-US" altLang="zh-CN" sz="1800" b="1">
                  <a:solidFill>
                    <a:schemeClr val="bg1"/>
                  </a:solidFill>
                  <a:latin typeface="+mj-ea"/>
                  <a:ea typeface="+mj-ea"/>
                </a:endParaRPr>
              </a:p>
            </p:txBody>
          </p:sp>
          <p:sp>
            <p:nvSpPr>
              <p:cNvPr id="22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完善内部管理：建立健全内部控制制度，加强内部管理。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提高员工素质：加强员工培训和考核，提高员工的操作能力和道德水平。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加强信息系统建设：优化信息系统，提高系统安全性。</a:t>
                </a:r>
                <a:endParaRPr/>
              </a:p>
            </p:txBody>
          </p:sp>
        </p:grpSp>
      </p:grpSp>
      <p:sp>
        <p:nvSpPr>
          <p:cNvPr id="22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操作风险及其防范措施</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证券公司风险管理的组织架构</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风险管理部门的职责：</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负责制定公司的风险管理政策和制度。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负责识别、评估、监控和控制公司的各类风险。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负责向公司管理层和董事会报告风险状况。</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风险管理部门的功能：</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风险识别：识别公司面临的市场风险、信用风险、操作风险等。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风险评估：评估风险的可能性和影响程度，为风险管理提供依据。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风险监控：实时监控风险状况，确保风险控制在可接受范围内。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风险控制：采取相应的措施，降低或消除风险的影响。</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风险管理部门的职责与功能</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grpSp>
        <p:nvGrpSpPr>
          <p:cNvPr id="2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9" name="Group 686"/>
            <p:cNvGrpSpPr/>
            <p:nvPr/>
          </p:nvGrpSpPr>
          <p:grpSpPr>
            <a:xfrm>
              <a:off x="1075314" y="1520189"/>
              <a:ext cx="9868911" cy="2072418"/>
              <a:chOff x="1075314" y="1520189"/>
              <a:chExt cx="9868911" cy="2072418"/>
            </a:xfrm>
          </p:grpSpPr>
          <p:sp>
            <p:nvSpPr>
              <p:cNvPr id="3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风险管理委员会：负责制定公司的风险管理政策和制度。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风险管理部门：负责执行风险管理政策和制度，识别、评估、监控和控制公司的各类风险。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各业务部门和职能部门：负责在本部门范围内实施风险管理，向风险管理部门报告风险状况。</a:t>
                </a:r>
                <a:endParaRPr/>
              </a:p>
            </p:txBody>
          </p:sp>
          <p:sp>
            <p:nvSpPr>
              <p:cNvPr id="3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风险管理的组织架构应包括：</a:t>
                </a:r>
                <a:endParaRPr/>
              </a:p>
            </p:txBody>
          </p:sp>
          <p:sp>
            <p:nvSpPr>
              <p:cNvPr id="3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4" name="Group 691"/>
            <p:cNvGrpSpPr/>
            <p:nvPr/>
          </p:nvGrpSpPr>
          <p:grpSpPr>
            <a:xfrm>
              <a:off x="1075314" y="3881882"/>
              <a:ext cx="9868911" cy="2072418"/>
              <a:chOff x="1075314" y="3881882"/>
              <a:chExt cx="9868911" cy="2072418"/>
            </a:xfrm>
          </p:grpSpPr>
          <p:sp>
            <p:nvSpPr>
              <p:cNvPr id="3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独立性：风险管理部门应独立于业务部门和职能部门，以确保风险管理的公正性和有效性。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垂直性：风险管理部门应直接向公司管理层和董事会报告风险状况，确保风险信息的畅通传递。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协作性：风险管理部门应与业务部门和职能部门密切合作，共同实施风险管理。</a:t>
                </a:r>
                <a:endParaRPr/>
              </a:p>
            </p:txBody>
          </p:sp>
          <p:sp>
            <p:nvSpPr>
              <p:cNvPr id="3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风险管理的组织架构应具备以下特点：</a:t>
                </a:r>
                <a:endParaRPr/>
              </a:p>
            </p:txBody>
          </p:sp>
          <p:sp>
            <p:nvSpPr>
              <p:cNvPr id="3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风险管理的组织架构设计</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sp>
        <p:nvSpPr>
          <p:cNvPr id="4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风险管理团队的建设与培训</a:t>
            </a:r>
            <a:endParaRPr lang="en-US" sz="3600" b="1">
              <a:latin typeface="微软雅黑"/>
              <a:ea typeface="微软雅黑"/>
            </a:endParaRPr>
          </a:p>
        </p:txBody>
      </p:sp>
      <p:sp>
        <p:nvSpPr>
          <p:cNvPr id="4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风险管理团队的建设：   -选拔具备风险管理知识和经验的人才，组建专业的风险管理团队。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建立完善的激励机制，吸引和留住优秀的风险管理人才。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加强风险管理团队之间的沟通和协作，提高团队的整体实力。</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风险管理团队的培训：</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定期组织风险管理培训，提高团队的风险识别、评估、监控和控制能力。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鼓励团队成员学习先进的风险管理理念和方法，不断提高团队的专业水平。</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建立实践交流平台，分享风险管理经验和案例，提高团队的实际操作能力。</a:t>
            </a:r>
            <a:endParaRPr/>
          </a:p>
        </p:txBody>
      </p:sp>
      <p:cxnSp>
        <p:nvCxnSpPr>
          <p:cNvPr id="4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5" name="" descr="{&quot;isTemplate&quot;:true,&quot;type&quot;:2}"/>
        <p:cNvGrpSpPr/>
        <p:nvPr/>
      </p:nvGrpSpPr>
      <p:grpSpPr>
        <a:xfrm>
          <a:off x="0" y="0"/>
          <a:ext cx="0" cy="0"/>
        </a:xfrm>
      </p:grpSpPr>
      <p:sp>
        <p:nvSpPr>
          <p:cNvPr id="46"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证券公司风险管理的制度与流程</a:t>
            </a:r>
            <a:endParaRPr/>
          </a:p>
        </p:txBody>
      </p:sp>
      <p:sp>
        <p:nvSpPr>
          <p:cNvPr id="47"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04</a:t>
            </a:r>
            <a:endParaRPr lang="zh-CN" sz="66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8" name="" descr="{&quot;isTemplate&quot;:true,&quot;type&quot;:3}"/>
        <p:cNvGrpSpPr/>
        <p:nvPr/>
      </p:nvGrpSpPr>
      <p:grpSpPr>
        <a:xfrm>
          <a:off x="0" y="0"/>
          <a:ext cx="0" cy="0"/>
        </a:xfrm>
      </p:grpSpPr>
      <p:sp>
        <p:nvSpPr>
          <p:cNvPr id="49"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风险管理制度的主要内容</a:t>
            </a:r>
            <a:endParaRPr lang="en-US" sz="3600" b="1">
              <a:latin typeface="微软雅黑"/>
              <a:ea typeface="微软雅黑"/>
            </a:endParaRPr>
          </a:p>
        </p:txBody>
      </p:sp>
      <p:sp>
        <p:nvSpPr>
          <p:cNvPr id="50"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风险管理制度应包括：</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风险管理政策和程序：明确公司的风险管理目标和策略，规范风险管理流程。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风险识别和评估方法：规定风险识别和评估的标准和程序，确保风险识别和评估的准确性。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风险监控和控制措施：规定风险监控和控制的方法和手段，确保风险控制在可接受范围内。</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风险信息披露和报告制度：规定风险信息的披露和报告程序，确保风险信息的透明度和及时性。</a:t>
            </a:r>
            <a:endParaRPr/>
          </a:p>
        </p:txBody>
      </p:sp>
      <p:cxnSp>
        <p:nvCxnSpPr>
          <p:cNvPr id="51"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2"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https://d.book118.com/687025002031006050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证券公司风险管理课件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2024-09-22T15:41:54.127</cp:lastPrinted>
  <dcterms:created xsi:type="dcterms:W3CDTF">2024-09-22T07:41:54Z</dcterms:created>
  <dcterms:modified xsi:type="dcterms:W3CDTF">2024-09-22T07:41:56Z</dcterms:modified>
</cp:coreProperties>
</file>