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DCB85-57F7-4F48-8B86-962EA8B1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EB2A9-21B6-4023-82AF-DA2B5E22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14BF5-7AE8-4D35-B219-B977F13F3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70188-DA16-4E0E-ADAE-31E83726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B9C59-0264-41F0-9453-EE1F3738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EA3C7-19F7-4FA5-A73B-49FE81B5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85D51-622A-46C5-B895-EE7409D2D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80A6D-855D-4865-8C8F-C132F4DA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2FF48-B770-461F-B852-613B1293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AEA67-8E2F-4DFC-AE94-5088676B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1B154-E824-47CC-97B3-B9A49EF0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30997" y="1676125"/>
            <a:ext cx="930004" cy="9055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5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2513602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68562" y="1900819"/>
            <a:ext cx="72548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000000"/>
                </a:solidFill>
              </a:rPr>
              <a:t>社会工作专升本分析报告</a:t>
            </a:r>
            <a:endParaRPr sz="5150"/>
          </a:p>
        </p:txBody>
      </p:sp>
      <p:grpSp>
        <p:nvGrpSpPr>
          <p:cNvPr id="3" name="object 3"/>
          <p:cNvGrpSpPr/>
          <p:nvPr/>
        </p:nvGrpSpPr>
        <p:grpSpPr>
          <a:xfrm>
            <a:off x="4327499" y="3861171"/>
            <a:ext cx="3537585" cy="750570"/>
            <a:chOff x="4327499" y="3861171"/>
            <a:chExt cx="3537585" cy="750570"/>
          </a:xfrm>
        </p:grpSpPr>
        <p:sp>
          <p:nvSpPr>
            <p:cNvPr id="4" name="object 4"/>
            <p:cNvSpPr/>
            <p:nvPr/>
          </p:nvSpPr>
          <p:spPr>
            <a:xfrm>
              <a:off x="4341787" y="3875458"/>
              <a:ext cx="3509010" cy="721995"/>
            </a:xfrm>
            <a:custGeom>
              <a:rect l="l" t="t" r="r" b="b"/>
              <a:pathLst>
                <a:path w="3509009" h="721995">
                  <a:moveTo>
                    <a:pt x="3418233" y="721526"/>
                  </a:moveTo>
                  <a:lnTo>
                    <a:pt x="90190" y="721526"/>
                  </a:lnTo>
                  <a:lnTo>
                    <a:pt x="26416" y="695110"/>
                  </a:lnTo>
                  <a:lnTo>
                    <a:pt x="0" y="631336"/>
                  </a:lnTo>
                  <a:lnTo>
                    <a:pt x="0" y="90190"/>
                  </a:lnTo>
                  <a:lnTo>
                    <a:pt x="7087" y="55084"/>
                  </a:lnTo>
                  <a:lnTo>
                    <a:pt x="26416" y="26416"/>
                  </a:lnTo>
                  <a:lnTo>
                    <a:pt x="55084" y="7087"/>
                  </a:lnTo>
                  <a:lnTo>
                    <a:pt x="90190" y="0"/>
                  </a:lnTo>
                  <a:lnTo>
                    <a:pt x="3418233" y="0"/>
                  </a:lnTo>
                  <a:lnTo>
                    <a:pt x="3453339" y="7087"/>
                  </a:lnTo>
                  <a:lnTo>
                    <a:pt x="3482007" y="26416"/>
                  </a:lnTo>
                  <a:lnTo>
                    <a:pt x="3501336" y="55084"/>
                  </a:lnTo>
                  <a:lnTo>
                    <a:pt x="3508424" y="90190"/>
                  </a:lnTo>
                  <a:lnTo>
                    <a:pt x="3508423" y="631336"/>
                  </a:lnTo>
                  <a:lnTo>
                    <a:pt x="3501336" y="666442"/>
                  </a:lnTo>
                  <a:lnTo>
                    <a:pt x="3482007" y="695110"/>
                  </a:lnTo>
                  <a:lnTo>
                    <a:pt x="3453339" y="714439"/>
                  </a:lnTo>
                  <a:lnTo>
                    <a:pt x="3418233" y="721526"/>
                  </a:lnTo>
                  <a:close/>
                </a:path>
              </a:pathLst>
            </a:custGeom>
            <a:solidFill>
              <a:srgbClr val="FFC12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341787" y="3875458"/>
              <a:ext cx="3509010" cy="721995"/>
            </a:xfrm>
            <a:custGeom>
              <a:rect l="l" t="t" r="r" b="b"/>
              <a:pathLst>
                <a:path w="3509009" h="721995">
                  <a:moveTo>
                    <a:pt x="0" y="90191"/>
                  </a:moveTo>
                  <a:lnTo>
                    <a:pt x="7088" y="55084"/>
                  </a:lnTo>
                  <a:lnTo>
                    <a:pt x="26416" y="26416"/>
                  </a:lnTo>
                  <a:lnTo>
                    <a:pt x="55084" y="7087"/>
                  </a:lnTo>
                  <a:lnTo>
                    <a:pt x="90191" y="0"/>
                  </a:lnTo>
                  <a:lnTo>
                    <a:pt x="3418233" y="0"/>
                  </a:lnTo>
                  <a:lnTo>
                    <a:pt x="3453339" y="7087"/>
                  </a:lnTo>
                  <a:lnTo>
                    <a:pt x="3482007" y="26416"/>
                  </a:lnTo>
                  <a:lnTo>
                    <a:pt x="3501336" y="55084"/>
                  </a:lnTo>
                  <a:lnTo>
                    <a:pt x="3508424" y="90190"/>
                  </a:lnTo>
                  <a:lnTo>
                    <a:pt x="3508424" y="631336"/>
                  </a:lnTo>
                  <a:lnTo>
                    <a:pt x="3501336" y="666442"/>
                  </a:lnTo>
                  <a:lnTo>
                    <a:pt x="3482008" y="695110"/>
                  </a:lnTo>
                  <a:lnTo>
                    <a:pt x="3453339" y="714439"/>
                  </a:lnTo>
                  <a:lnTo>
                    <a:pt x="3418233" y="721526"/>
                  </a:lnTo>
                  <a:lnTo>
                    <a:pt x="90191" y="721527"/>
                  </a:lnTo>
                  <a:lnTo>
                    <a:pt x="55084" y="714438"/>
                  </a:lnTo>
                  <a:lnTo>
                    <a:pt x="26416" y="695110"/>
                  </a:lnTo>
                  <a:lnTo>
                    <a:pt x="7087" y="666442"/>
                  </a:lnTo>
                  <a:lnTo>
                    <a:pt x="0" y="631335"/>
                  </a:lnTo>
                  <a:lnTo>
                    <a:pt x="0" y="90191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327499" y="4776770"/>
            <a:ext cx="3537585" cy="750570"/>
            <a:chOff x="4327499" y="4776770"/>
            <a:chExt cx="3537585" cy="750570"/>
          </a:xfrm>
        </p:grpSpPr>
        <p:sp>
          <p:nvSpPr>
            <p:cNvPr id="7" name="object 7"/>
            <p:cNvSpPr/>
            <p:nvPr/>
          </p:nvSpPr>
          <p:spPr>
            <a:xfrm>
              <a:off x="4341787" y="4791057"/>
              <a:ext cx="3509010" cy="721995"/>
            </a:xfrm>
            <a:custGeom>
              <a:rect l="l" t="t" r="r" b="b"/>
              <a:pathLst>
                <a:path w="3509009" h="721995">
                  <a:moveTo>
                    <a:pt x="3418233" y="721526"/>
                  </a:moveTo>
                  <a:lnTo>
                    <a:pt x="90190" y="721526"/>
                  </a:lnTo>
                  <a:lnTo>
                    <a:pt x="26416" y="695110"/>
                  </a:lnTo>
                  <a:lnTo>
                    <a:pt x="0" y="631336"/>
                  </a:lnTo>
                  <a:lnTo>
                    <a:pt x="0" y="90190"/>
                  </a:lnTo>
                  <a:lnTo>
                    <a:pt x="7087" y="55084"/>
                  </a:lnTo>
                  <a:lnTo>
                    <a:pt x="26416" y="26416"/>
                  </a:lnTo>
                  <a:lnTo>
                    <a:pt x="55084" y="7087"/>
                  </a:lnTo>
                  <a:lnTo>
                    <a:pt x="90190" y="0"/>
                  </a:lnTo>
                  <a:lnTo>
                    <a:pt x="3418233" y="0"/>
                  </a:lnTo>
                  <a:lnTo>
                    <a:pt x="3453339" y="7087"/>
                  </a:lnTo>
                  <a:lnTo>
                    <a:pt x="3482007" y="26416"/>
                  </a:lnTo>
                  <a:lnTo>
                    <a:pt x="3501336" y="55084"/>
                  </a:lnTo>
                  <a:lnTo>
                    <a:pt x="3508424" y="90190"/>
                  </a:lnTo>
                  <a:lnTo>
                    <a:pt x="3508423" y="631336"/>
                  </a:lnTo>
                  <a:lnTo>
                    <a:pt x="3501336" y="666442"/>
                  </a:lnTo>
                  <a:lnTo>
                    <a:pt x="3482007" y="695110"/>
                  </a:lnTo>
                  <a:lnTo>
                    <a:pt x="3453339" y="714439"/>
                  </a:lnTo>
                  <a:lnTo>
                    <a:pt x="3418233" y="721526"/>
                  </a:lnTo>
                  <a:close/>
                </a:path>
              </a:pathLst>
            </a:custGeom>
            <a:solidFill>
              <a:srgbClr val="FFC12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341787" y="4791057"/>
              <a:ext cx="3509010" cy="721995"/>
            </a:xfrm>
            <a:custGeom>
              <a:rect l="l" t="t" r="r" b="b"/>
              <a:pathLst>
                <a:path w="3509009" h="721995">
                  <a:moveTo>
                    <a:pt x="0" y="90191"/>
                  </a:moveTo>
                  <a:lnTo>
                    <a:pt x="7088" y="55084"/>
                  </a:lnTo>
                  <a:lnTo>
                    <a:pt x="26416" y="26416"/>
                  </a:lnTo>
                  <a:lnTo>
                    <a:pt x="55084" y="7087"/>
                  </a:lnTo>
                  <a:lnTo>
                    <a:pt x="90191" y="0"/>
                  </a:lnTo>
                  <a:lnTo>
                    <a:pt x="3418233" y="0"/>
                  </a:lnTo>
                  <a:lnTo>
                    <a:pt x="3453339" y="7087"/>
                  </a:lnTo>
                  <a:lnTo>
                    <a:pt x="3482007" y="26416"/>
                  </a:lnTo>
                  <a:lnTo>
                    <a:pt x="3501336" y="55084"/>
                  </a:lnTo>
                  <a:lnTo>
                    <a:pt x="3508424" y="90190"/>
                  </a:lnTo>
                  <a:lnTo>
                    <a:pt x="3508424" y="631336"/>
                  </a:lnTo>
                  <a:lnTo>
                    <a:pt x="3501336" y="666442"/>
                  </a:lnTo>
                  <a:lnTo>
                    <a:pt x="3482008" y="695110"/>
                  </a:lnTo>
                  <a:lnTo>
                    <a:pt x="3453339" y="714439"/>
                  </a:lnTo>
                  <a:lnTo>
                    <a:pt x="3418233" y="721526"/>
                  </a:lnTo>
                  <a:lnTo>
                    <a:pt x="90191" y="721527"/>
                  </a:lnTo>
                  <a:lnTo>
                    <a:pt x="55084" y="714438"/>
                  </a:lnTo>
                  <a:lnTo>
                    <a:pt x="26416" y="695110"/>
                  </a:lnTo>
                  <a:lnTo>
                    <a:pt x="7087" y="666442"/>
                  </a:lnTo>
                  <a:lnTo>
                    <a:pt x="0" y="631335"/>
                  </a:lnTo>
                  <a:lnTo>
                    <a:pt x="0" y="90191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3" name="object 3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AF79DE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990397"/>
            <a:ext cx="48006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AF79DE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AF79DE"/>
                </a:solidFill>
                <a:latin typeface="微软雅黑"/>
                <a:cs typeface="微软雅黑"/>
              </a:rPr>
              <a:t>社会工作专升本教育现状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AF79DE"/>
                </a:solidFill>
                <a:latin typeface="微软雅黑"/>
                <a:cs typeface="微软雅黑"/>
              </a:rPr>
              <a:t>社会工作专升本教育的问题与挑战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AF79DE"/>
                </a:solidFill>
                <a:latin typeface="微软雅黑"/>
                <a:cs typeface="微软雅黑"/>
              </a:rPr>
              <a:t>对策与建议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AF79DE"/>
                </a:solidFill>
                <a:latin typeface="微软雅黑"/>
                <a:cs typeface="微软雅黑"/>
              </a:rPr>
              <a:t>结论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BC95E8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47883" y="1676125"/>
            <a:ext cx="1092200" cy="2259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72349D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620"/>
              </a:spcBef>
            </a:pPr>
            <a:r>
              <a:rPr sz="4200" b="1" spc="-25">
                <a:latin typeface="微软雅黑"/>
                <a:cs typeface="微软雅黑"/>
              </a:rPr>
              <a:t>引言</a:t>
            </a:r>
            <a:endParaRPr sz="42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15454" y="3043315"/>
            <a:ext cx="5663565" cy="0"/>
          </a:xfrm>
          <a:custGeom>
            <a:rect l="l" t="t" r="r" b="b"/>
            <a:pathLst>
              <a:path w="5663565">
                <a:moveTo>
                  <a:pt x="0" y="0"/>
                </a:moveTo>
                <a:lnTo>
                  <a:pt x="5663417" y="0"/>
                </a:lnTo>
              </a:path>
            </a:pathLst>
          </a:custGeom>
          <a:ln w="19050">
            <a:solidFill>
              <a:srgbClr val="72349D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42594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社会工作专业在我国的发展历程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社会工作专业在我国的发展始于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世纪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80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年代，随着社会经济的发展和人民生活水平的提高，社会工作专业的需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求逐渐增加。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EFE4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5">
                <a:solidFill>
                  <a:srgbClr val="AF79DE"/>
                </a:solidFill>
                <a:latin typeface="微软雅黑"/>
                <a:cs typeface="微软雅黑"/>
              </a:rPr>
              <a:t>专升本教育的现状与趋势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59228A"/>
                </a:solidFill>
                <a:latin typeface="微软雅黑"/>
                <a:cs typeface="微软雅黑"/>
              </a:rPr>
              <a:t>专升本教育是我国高等教育体系中的重要组成部分，随着社会对高层次人才的需求增加，专升本教育的规模和质</a:t>
            </a:r>
            <a:r>
              <a:rPr sz="1500" spc="-10">
                <a:solidFill>
                  <a:srgbClr val="59228A"/>
                </a:solidFill>
                <a:latin typeface="微软雅黑"/>
                <a:cs typeface="微软雅黑"/>
              </a:rPr>
              <a:t>量都在不断提升。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EFE4F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研究目的与意义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8634CD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研究意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本研究有助于提高社会工作专升本教育的质量和水平，推动我国社会工作专业的发展，为构建和谐社会提供有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力支持。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65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AF79DE"/>
                </a:solidFill>
                <a:latin typeface="微软雅黑"/>
                <a:cs typeface="微软雅黑"/>
              </a:rPr>
              <a:t>研究目</a:t>
            </a:r>
            <a:r>
              <a:rPr sz="1550" b="1" spc="-50">
                <a:solidFill>
                  <a:srgbClr val="AF79DE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通过对社会工作专升本教育的现状和问题进行深入分析，提出相应的对策和建议，为社会工作专升本教育的发</a:t>
            </a:r>
            <a:r>
              <a:rPr sz="1350" spc="-10">
                <a:latin typeface="微软雅黑"/>
                <a:cs typeface="微软雅黑"/>
              </a:rPr>
              <a:t>展提供参考和借鉴。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630997" y="1676125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72349D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147584" y="3269675"/>
            <a:ext cx="58928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spc="-5">
                <a:solidFill>
                  <a:srgbClr val="000000"/>
                </a:solidFill>
              </a:rPr>
              <a:t>社会工作专升本教育现状</a:t>
            </a:r>
            <a:endParaRPr sz="4200"/>
          </a:p>
        </p:txBody>
      </p:sp>
      <p:sp>
        <p:nvSpPr>
          <p:cNvPr id="5" name="object 5"/>
          <p:cNvSpPr/>
          <p:nvPr/>
        </p:nvSpPr>
        <p:spPr>
          <a:xfrm>
            <a:off x="3315454" y="3043315"/>
            <a:ext cx="5663565" cy="0"/>
          </a:xfrm>
          <a:custGeom>
            <a:rect l="l" t="t" r="r" b="b"/>
            <a:pathLst>
              <a:path w="5663565">
                <a:moveTo>
                  <a:pt x="0" y="0"/>
                </a:moveTo>
                <a:lnTo>
                  <a:pt x="5663417" y="0"/>
                </a:lnTo>
              </a:path>
            </a:pathLst>
          </a:custGeom>
          <a:ln w="19050">
            <a:solidFill>
              <a:srgbClr val="72349D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招生情况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3126740" cy="45732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AF79DE"/>
                </a:solidFill>
                <a:latin typeface="微软雅黑"/>
                <a:cs typeface="微软雅黑"/>
              </a:rPr>
              <a:t>招生规</a:t>
            </a:r>
            <a:r>
              <a:rPr sz="2000" b="1" spc="-50">
                <a:solidFill>
                  <a:srgbClr val="AF79DE"/>
                </a:solidFill>
                <a:latin typeface="微软雅黑"/>
                <a:cs typeface="微软雅黑"/>
              </a:rPr>
              <a:t>模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2135"/>
              </a:spcBef>
            </a:pPr>
            <a:r>
              <a:rPr sz="1500" spc="-5">
                <a:latin typeface="微软雅黑"/>
                <a:cs typeface="微软雅黑"/>
              </a:rPr>
              <a:t>近年来，社会工作专升本的招生规模呈现稳步增长趋势。随着社会对社会工作专业的需求增加，越来越多的学生选择攻读社会工作专升本。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AF79DE"/>
                </a:solidFill>
                <a:latin typeface="微软雅黑"/>
                <a:cs typeface="微软雅黑"/>
              </a:rPr>
              <a:t>招生要</a:t>
            </a:r>
            <a:r>
              <a:rPr sz="2000" b="1" spc="-50">
                <a:solidFill>
                  <a:srgbClr val="AF79DE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785"/>
              </a:spcBef>
            </a:pPr>
            <a:r>
              <a:rPr sz="1500" spc="-5">
                <a:latin typeface="微软雅黑"/>
                <a:cs typeface="微软雅黑"/>
              </a:rPr>
              <a:t>一般来说，攻读社会工作专升本需要具备相关专业背景，如社会学、心理学等。此外，学生还应具备一定的社会工作实践经验，以及对社会工作领</a:t>
            </a:r>
            <a:r>
              <a:rPr sz="1500" spc="-10">
                <a:latin typeface="微软雅黑"/>
                <a:cs typeface="微软雅黑"/>
              </a:rPr>
              <a:t>域的兴趣和热情。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AF79D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AF79DE"/>
                </a:solidFill>
                <a:latin typeface="微软雅黑"/>
                <a:cs typeface="微软雅黑"/>
              </a:rPr>
              <a:t>核心课</a:t>
            </a:r>
            <a:r>
              <a:rPr sz="2300" b="1" spc="-50">
                <a:solidFill>
                  <a:srgbClr val="AF79DE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社会工作专升本的核心课程主要包括社会工作理论、社会工作实践、社会政策、人类行为与社会环境等。这些课程旨在培养学生掌握社会工作的基本理论和方法，以及解决实际问题的能力。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AF79DE"/>
                </a:solidFill>
                <a:latin typeface="微软雅黑"/>
                <a:cs typeface="微软雅黑"/>
              </a:rPr>
              <a:t>实践课</a:t>
            </a:r>
            <a:r>
              <a:rPr sz="2300" b="1" spc="-50">
                <a:solidFill>
                  <a:srgbClr val="AF79DE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社会工作专升本的实践课程是其重要特色之一。学生需参加社会工作实习，通过亲身实践了解社会工作的实际操作，提高解决实际问题的能力。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AF79D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课程设置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F2EAF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816BB7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目前，社会工作专升本的师资规模相对较小，但整体素质较高。教师队伍中既有学术造诣深厚的资深教授，也有具备丰富实践经验的社会工作专家。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AF79DE"/>
                </a:solidFill>
                <a:latin typeface="微软雅黑"/>
                <a:cs typeface="微软雅黑"/>
              </a:rPr>
              <a:t>师资背景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187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59228A"/>
                </a:solidFill>
                <a:latin typeface="微软雅黑"/>
                <a:cs typeface="微软雅黑"/>
              </a:rPr>
              <a:t>社会工作专升本的师资背景较为多样，既有来自高校的社会学、心理学等专业背景的教师，也有来自社会福利机构、非政府组织等机构的社会工作实践者。这种背景有利于教师从不同角度引导学生全面了解</a:t>
            </a:r>
            <a:r>
              <a:rPr sz="1350" spc="-10">
                <a:solidFill>
                  <a:srgbClr val="59228A"/>
                </a:solidFill>
                <a:latin typeface="微软雅黑"/>
                <a:cs typeface="微软雅黑"/>
              </a:rPr>
              <a:t>社会工作领域。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师资规模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师资力量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spc="-25">
                <a:solidFill>
                  <a:srgbClr val="72349D"/>
                </a:solidFill>
              </a:rPr>
              <a:t>03</a:t>
            </a:r>
            <a:endParaRPr sz="5750"/>
          </a:p>
        </p:txBody>
      </p:sp>
      <p:sp>
        <p:nvSpPr>
          <p:cNvPr id="3" name="object 3"/>
          <p:cNvSpPr txBox="1"/>
          <p:nvPr/>
        </p:nvSpPr>
        <p:spPr>
          <a:xfrm>
            <a:off x="3147584" y="3141659"/>
            <a:ext cx="5892800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8964" marR="5080" indent="-1866900">
              <a:lnSpc>
                <a:spcPct val="120000"/>
              </a:lnSpc>
              <a:spcBef>
                <a:spcPts val="100"/>
              </a:spcBef>
            </a:pPr>
            <a:r>
              <a:rPr sz="4200" b="1" spc="-5">
                <a:latin typeface="微软雅黑"/>
                <a:cs typeface="微软雅黑"/>
              </a:rPr>
              <a:t>社会工作专升本教育的问</a:t>
            </a:r>
            <a:r>
              <a:rPr sz="4200" b="1" spc="-15">
                <a:latin typeface="微软雅黑"/>
                <a:cs typeface="微软雅黑"/>
              </a:rPr>
              <a:t>题与挑战</a:t>
            </a:r>
            <a:endParaRPr sz="4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315454" y="3043315"/>
            <a:ext cx="5663565" cy="0"/>
          </a:xfrm>
          <a:custGeom>
            <a:rect l="l" t="t" r="r" b="b"/>
            <a:pathLst>
              <a:path w="5663565">
                <a:moveTo>
                  <a:pt x="0" y="0"/>
                </a:moveTo>
                <a:lnTo>
                  <a:pt x="5663417" y="0"/>
                </a:lnTo>
              </a:path>
            </a:pathLst>
          </a:custGeom>
          <a:ln w="19050">
            <a:solidFill>
              <a:srgbClr val="72349D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https://d.book118.com/687025136025006051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Times New Roman</vt:lpstr>
      <vt:lpstr>Office Theme</vt:lpstr>
      <vt:lpstr>社会工作专升本分析报告</vt:lpstr>
      <vt:lpstr>contents</vt:lpstr>
      <vt:lpstr>PowerPoint Presentation</vt:lpstr>
      <vt:lpstr>背景介绍</vt:lpstr>
      <vt:lpstr>研究目的与意义</vt:lpstr>
      <vt:lpstr>社会工作专升本教育现状</vt:lpstr>
      <vt:lpstr>招生情况</vt:lpstr>
      <vt:lpstr>课程设置</vt:lpstr>
      <vt:lpstr>师资力量</vt:lpstr>
      <vt:lpstr>03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2024-09-24T01:33:35.815</cp:lastPrinted>
  <dcterms:created xsi:type="dcterms:W3CDTF">2024-09-23T17:33:35Z</dcterms:created>
  <dcterms:modified xsi:type="dcterms:W3CDTF">2024-09-23T17:33:37Z</dcterms:modified>
</cp:coreProperties>
</file>