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DJVVR+MS-UIGothic"/>
      <p:regular r:id="rId15"/>
    </p:embeddedFont>
    <p:embeddedFont>
      <p:font typeface="WLTBMB+HMEOCD+ArialMT"/>
      <p:regular r:id="rId16"/>
    </p:embeddedFont>
    <p:embeddedFont>
      <p:font typeface="QOTNFB+PMDMLK+MicrosoftYaHei"/>
      <p:regular r:id="rId17"/>
    </p:embeddedFont>
    <p:embeddedFont>
      <p:font typeface="FPQJRA+MDTRDB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49E63-CDBB-4945-B4A2-BFF9984BD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9B007-B46E-4285-8C4C-640837139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27153-291F-4F3B-AE05-291F614B7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B0DA2-262C-455D-9A20-C6ADB88D8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72E774-F7F7-4524-8290-F3B5A686D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71F252-A345-4CAC-89FD-7466FB29A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4160D3-3054-4201-9EC9-07685C98F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CD775-96F5-4D10-BD61-5ABC0D2D9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5D6ED-F730-4FF2-8E9D-C1D2C1E52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E0C77-1725-4D15-AA48-897303F2B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610BF-E158-4F27-84EB-7AC898C87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3601110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4850" y="1414934"/>
            <a:ext cx="9065755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CDJVVR+MS-UIGothic"/>
                <a:cs typeface="CDJVVR+MS-UIGothic"/>
              </a:rPr>
              <a:t>成都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5150" spc="23">
                <a:solidFill>
                  <a:srgbClr val="000000"/>
                </a:solidFill>
                <a:latin typeface="CDJVVR+MS-UIGothic"/>
                <a:cs typeface="CDJVVR+MS-UIGothic"/>
              </a:rPr>
              <a:t>窄巷子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5150" spc="23">
                <a:solidFill>
                  <a:srgbClr val="000000"/>
                </a:solidFill>
                <a:latin typeface="CDJVVR+MS-UIGothic"/>
                <a:cs typeface="CDJVVR+MS-UIGothic"/>
              </a:rPr>
              <a:t>史街区分析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CDJVVR+MS-UIGothic"/>
                <a:cs typeface="CDJVVR+MS-UIGothic"/>
              </a:rPr>
              <a:t>通用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CDJVVR+MS-UIGothic"/>
                <a:cs typeface="CDJVV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WLTBMB+HMEOCD+ArialMT"/>
                <a:cs typeface="WLTBMB+HMEOCD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宽</a:t>
            </a:r>
            <a:r>
              <a:rPr sz="2400">
                <a:solidFill>
                  <a:srgbClr val="00A5B2"/>
                </a:solidFill>
                <a:latin typeface="CDJVVR+MS-UIGothic"/>
                <a:cs typeface="CDJVVR+MS-UIGothic"/>
              </a:rPr>
              <a:t>窄巷子概述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QOTNFB+PMDMLK+MicrosoftYaHei"/>
                <a:cs typeface="QOTNFB+PMDMLK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4089341" cy="2429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WLTBMB+HMEOCD+ArialMT"/>
                <a:cs typeface="WLTBMB+HMEOCD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宽</a:t>
            </a:r>
            <a:r>
              <a:rPr sz="2400">
                <a:solidFill>
                  <a:srgbClr val="00A5B2"/>
                </a:solidFill>
                <a:latin typeface="CDJVVR+MS-UIGothic"/>
                <a:cs typeface="CDJVVR+MS-UIGothic"/>
              </a:rPr>
              <a:t>窄巷子建筑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风</a:t>
            </a:r>
            <a:r>
              <a:rPr sz="2400">
                <a:solidFill>
                  <a:srgbClr val="00A5B2"/>
                </a:solidFill>
                <a:latin typeface="CDJVVR+MS-UIGothic"/>
                <a:cs typeface="CDJVVR+MS-UIGothic"/>
              </a:rPr>
              <a:t>格与特色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WLTBMB+HMEOCD+ArialMT"/>
                <a:cs typeface="WLTBMB+HMEOCD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宽</a:t>
            </a:r>
            <a:r>
              <a:rPr sz="2400">
                <a:solidFill>
                  <a:srgbClr val="00A5B2"/>
                </a:solidFill>
                <a:latin typeface="CDJVVR+MS-UIGothic"/>
                <a:cs typeface="CDJVVR+MS-UIGothic"/>
              </a:rPr>
              <a:t>窄巷子的保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A5B2"/>
                </a:solidFill>
                <a:latin typeface="CDJVVR+MS-UIGothic"/>
                <a:cs typeface="CDJVVR+MS-UIGothic"/>
              </a:rPr>
              <a:t>与利用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WLTBMB+HMEOCD+ArialMT"/>
                <a:cs typeface="WLTBMB+HMEOCD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宽</a:t>
            </a:r>
            <a:r>
              <a:rPr sz="2400">
                <a:solidFill>
                  <a:srgbClr val="00A5B2"/>
                </a:solidFill>
                <a:latin typeface="CDJVVR+MS-UIGothic"/>
                <a:cs typeface="CDJVVR+MS-UIGothic"/>
              </a:rPr>
              <a:t>窄巷子的旅游开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WLTBMB+HMEOCD+ArialMT"/>
                <a:cs typeface="WLTBMB+HMEOCD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宽</a:t>
            </a:r>
            <a:r>
              <a:rPr sz="2400">
                <a:solidFill>
                  <a:srgbClr val="00A5B2"/>
                </a:solidFill>
                <a:latin typeface="CDJVVR+MS-UIGothic"/>
                <a:cs typeface="CDJVVR+MS-UIGothic"/>
              </a:rPr>
              <a:t>窄巷子的未来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A5B2"/>
                </a:solidFill>
                <a:latin typeface="CDJVVR+MS-UIGothic"/>
                <a:cs typeface="CDJVVR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CDJVVR+MS-UIGothic"/>
                <a:cs typeface="CDJVVR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1717295"/>
            <a:ext cx="4165699" cy="3873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3"/>
              </a:lnSpc>
              <a:spcBef>
                <a:spcPct val="0"/>
              </a:spcBef>
              <a:spcAft>
                <a:spcPct val="0"/>
              </a:spcAft>
            </a:pPr>
            <a:r>
              <a:rPr sz="12000">
                <a:solidFill>
                  <a:srgbClr val="000000"/>
                </a:solidFill>
                <a:latin typeface="FPQJRA+MDTRDB+MicrosoftYaHei-Bold"/>
                <a:cs typeface="FPQJRA+MDTRD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80406" y="3245818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4200">
                <a:solidFill>
                  <a:srgbClr val="000000"/>
                </a:solidFill>
                <a:latin typeface="CDJVVR+MS-UIGothic"/>
                <a:cs typeface="CDJVVR+MS-UIGothic"/>
              </a:rPr>
              <a:t>窄巷子概述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CDJVVR+MS-UIGothic"/>
                <a:cs typeface="CDJVVR+MS-UIGothic"/>
              </a:rPr>
              <a:t>地理位置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PQJRA+MDTRDB+MicrosoftYaHei-Bold"/>
                <a:cs typeface="FPQJRA+MDTRD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302220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350">
                <a:solidFill>
                  <a:srgbClr val="000000"/>
                </a:solidFill>
                <a:latin typeface="CDJVVR+MS-UIGothic"/>
                <a:cs typeface="CDJVVR+MS-UIGothic"/>
              </a:rPr>
              <a:t>窄巷子位于四川省成都市青羊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JVVR+MS-UIGothic"/>
                <a:cs typeface="CDJVVR+MS-UIGothic"/>
              </a:rPr>
              <a:t>区，是成都市中心的一个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CDJVVR+MS-UIGothic"/>
                <a:cs typeface="CDJVVR+MS-UIGothic"/>
              </a:rPr>
              <a:t>史街区。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PQJRA+MDTRDB+MicrosoftYaHei-Bold"/>
                <a:cs typeface="FPQJRA+MDTRDB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350">
                <a:solidFill>
                  <a:srgbClr val="000000"/>
                </a:solidFill>
                <a:latin typeface="CDJVVR+MS-UIGothic"/>
                <a:cs typeface="CDJVVR+MS-UIGothic"/>
              </a:rPr>
              <a:t>窄巷子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紧邻</a:t>
            </a:r>
            <a:r>
              <a:rPr sz="1350">
                <a:solidFill>
                  <a:srgbClr val="000000"/>
                </a:solidFill>
                <a:latin typeface="CDJVVR+MS-UIGothic"/>
                <a:cs typeface="CDJVVR+MS-UIGothic"/>
              </a:rPr>
              <a:t>天府广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CDJVVR+MS-UIGothic"/>
                <a:cs typeface="CDJVVR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锦</a:t>
            </a:r>
            <a:r>
              <a:rPr sz="1350">
                <a:solidFill>
                  <a:srgbClr val="000000"/>
                </a:solidFill>
                <a:latin typeface="CDJVVR+MS-UIGothic"/>
                <a:cs typeface="CDJVVR+MS-UIGothic"/>
              </a:rPr>
              <a:t>里古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JVVR+MS-UIGothic"/>
                <a:cs typeface="CDJVVR+MS-UIGothic"/>
              </a:rPr>
              <a:t>街和武侯祠等著名景点，是游客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JVVR+MS-UIGothic"/>
                <a:cs typeface="CDJVVR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CDJVVR+MS-UIGothic"/>
                <a:cs typeface="CDJVVR+MS-UIGothic"/>
              </a:rPr>
              <a:t>成都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CDJVVR+MS-UIGothic"/>
                <a:cs typeface="CDJVVR+MS-UIGothic"/>
              </a:rPr>
              <a:t>史文化的重要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CDJVVR+MS-UIGothic"/>
                <a:cs typeface="CDJVVR+MS-UIGothic"/>
              </a:rPr>
              <a:t>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A5B2"/>
                </a:solidFill>
                <a:latin typeface="CDJVVR+MS-UIGothic"/>
                <a:cs typeface="CDJVVR+MS-UIGothic"/>
              </a:rPr>
              <a:t>史背景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295949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350">
                <a:solidFill>
                  <a:srgbClr val="000000"/>
                </a:solidFill>
                <a:latin typeface="CDJVVR+MS-UIGothic"/>
                <a:cs typeface="CDJVVR+MS-UIGothic"/>
              </a:rPr>
              <a:t>窄巷子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350">
                <a:solidFill>
                  <a:srgbClr val="000000"/>
                </a:solidFill>
                <a:latin typeface="CDJVVR+MS-UIGothic"/>
                <a:cs typeface="CDJVVR+MS-UIGothic"/>
              </a:rPr>
              <a:t>有超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OTNFB+PMDMLK+MicrosoftYaHei"/>
                <a:cs typeface="QOTNFB+PMDMLK+MicrosoftYaHei"/>
              </a:rPr>
              <a:t>2000</a:t>
            </a:r>
            <a:r>
              <a:rPr sz="1350">
                <a:solidFill>
                  <a:srgbClr val="000000"/>
                </a:solidFill>
                <a:latin typeface="CDJVVR+MS-UIGothic"/>
                <a:cs typeface="CDJVVR+MS-UIGothic"/>
              </a:rPr>
              <a:t>年的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CDJVVR+MS-UIGothic"/>
                <a:cs typeface="CDJVVR+MS-UIGothic"/>
              </a:rPr>
              <a:t>史，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DJVVR+MS-UIGothic"/>
                <a:cs typeface="CDJVVR+MS-UIGothic"/>
              </a:rPr>
              <a:t>是成都城市演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CDJVVR+MS-UIGothic"/>
                <a:cs typeface="CDJVVR+MS-UIGothic"/>
              </a:rPr>
              <a:t>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见证</a:t>
            </a:r>
            <a:r>
              <a:rPr sz="1350">
                <a:solidFill>
                  <a:srgbClr val="000000"/>
                </a:solidFill>
                <a:latin typeface="CDJVVR+MS-UIGothic"/>
                <a:cs typeface="CDJVVR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宽</a:t>
            </a:r>
            <a:r>
              <a:rPr sz="1350">
                <a:solidFill>
                  <a:srgbClr val="FFFFFF"/>
                </a:solidFill>
                <a:latin typeface="CDJVVR+MS-UIGothic"/>
                <a:cs typeface="CDJVVR+MS-UIGothic"/>
              </a:rPr>
              <a:t>窄巷子在明朝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CDJVVR+MS-UIGothic"/>
                <a:cs typeface="CDJVVR+MS-UIGothic"/>
              </a:rPr>
              <a:t>期形成，清朝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CDJVVR+MS-UIGothic"/>
                <a:cs typeface="CDJVVR+MS-UIGothic"/>
              </a:rPr>
              <a:t>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CDJVVR+MS-UIGothic"/>
                <a:cs typeface="CDJVVR+MS-UIGothic"/>
              </a:rPr>
              <a:t>展至鼎盛，至今保留着大量明清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DJVVR+MS-UIGothic"/>
                <a:cs typeface="CDJVVR+MS-UIGothic"/>
              </a:rPr>
              <a:t>期的古建筑和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传统风</a:t>
            </a:r>
            <a:r>
              <a:rPr sz="1350">
                <a:solidFill>
                  <a:srgbClr val="FFFFFF"/>
                </a:solidFill>
                <a:latin typeface="CDJVVR+MS-UIGothic"/>
                <a:cs typeface="CDJVVR+MS-UIGothic"/>
              </a:rPr>
              <a:t>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CDJVVR+MS-UIGothic"/>
                <a:cs typeface="CDJVVR+MS-UIGothic"/>
              </a:rPr>
              <a:t>文化特色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FFFFFF"/>
                </a:solidFill>
                <a:latin typeface="CDJVVR+MS-UIGothic"/>
                <a:cs typeface="CDJVVR+MS-UIGothic"/>
              </a:rPr>
              <a:t>窄巷子是成都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CDJVVR+MS-UIGothic"/>
                <a:cs typeface="CDJVVR+MS-UIGothic"/>
              </a:rPr>
              <a:t>文化的代表，融合了川西文化、茶文化和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CDJVVR+MS-UIGothic"/>
                <a:cs typeface="CDJVVR+MS-UIGothic"/>
              </a:rPr>
              <a:t>手工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CDJVVR+MS-UIGothic"/>
                <a:cs typeface="CDJVVR+MS-UIGothic"/>
              </a:rPr>
              <a:t>等元素。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FFFFFF"/>
                </a:solidFill>
                <a:latin typeface="CDJVVR+MS-UIGothic"/>
                <a:cs typeface="CDJVVR+MS-UIGothic"/>
              </a:rPr>
              <a:t>窄巷子的建筑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CDJVVR+MS-UIGothic"/>
                <a:cs typeface="CDJVVR+MS-UIGothic"/>
              </a:rPr>
              <a:t>格体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CDJVVR+MS-UIGothic"/>
                <a:cs typeface="CDJVVR+MS-UIGothic"/>
              </a:rPr>
              <a:t>了典型的川西民居特色，包括青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砖</a:t>
            </a:r>
            <a:r>
              <a:rPr sz="1500">
                <a:solidFill>
                  <a:srgbClr val="FFFFFF"/>
                </a:solidFill>
                <a:latin typeface="CDJVVR+MS-UIGothic"/>
                <a:cs typeface="CDJVVR+MS-UIGothic"/>
              </a:rPr>
              <a:t>黑瓦、木制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CDJVVR+MS-UIGothic"/>
                <a:cs typeface="CDJVVR+MS-UIGothic"/>
              </a:rPr>
              <a:t>窗和四合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DJVVR+MS-UIGothic"/>
                <a:cs typeface="CDJVVR+MS-UIGothic"/>
              </a:rPr>
              <a:t>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CDJVVR+MS-UIGothic"/>
                <a:cs typeface="CDJVVR+MS-UIGothic"/>
              </a:rPr>
              <a:t>构等。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59231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FFFFFF"/>
                </a:solidFill>
                <a:latin typeface="CDJVVR+MS-UIGothic"/>
                <a:cs typeface="CDJVVR+MS-UIGothic"/>
              </a:rPr>
              <a:t>窄巷子的文化活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CDJVVR+MS-UIGothic"/>
                <a:cs typeface="CDJVVR+MS-UIGothic"/>
              </a:rPr>
              <a:t>丰富多彩，包括茶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馆</a:t>
            </a:r>
            <a:r>
              <a:rPr sz="1500">
                <a:solidFill>
                  <a:srgbClr val="FFFFFF"/>
                </a:solidFill>
                <a:latin typeface="CDJVVR+MS-UIGothic"/>
                <a:cs typeface="CDJVVR+MS-UIGothic"/>
              </a:rPr>
              <a:t>、小吃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摊</a:t>
            </a:r>
            <a:r>
              <a:rPr sz="1500">
                <a:solidFill>
                  <a:srgbClr val="FFFFFF"/>
                </a:solidFill>
                <a:latin typeface="CDJVVR+MS-UIGothic"/>
                <a:cs typeface="CDJVVR+MS-UIGothic"/>
              </a:rPr>
              <a:t>、手工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CDJVVR+MS-UIGothic"/>
                <a:cs typeface="CDJVVR+MS-UIGothic"/>
              </a:rPr>
              <a:t>品店和民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CDJVVR+MS-UIGothic"/>
                <a:cs typeface="CDJVVR+MS-UIGothic"/>
              </a:rPr>
              <a:t>表演等，吸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DJVVR+MS-UIGothic"/>
                <a:cs typeface="CDJVVR+MS-UIGothic"/>
              </a:rPr>
              <a:t>引了大量游客和当地居民前来体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CDJVVR+MS-UIGothic"/>
                <a:cs typeface="CDJVV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2395339"/>
            <a:ext cx="4269841" cy="3970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816"/>
              </a:lnSpc>
              <a:spcBef>
                <a:spcPct val="0"/>
              </a:spcBef>
              <a:spcAft>
                <a:spcPct val="0"/>
              </a:spcAft>
            </a:pPr>
            <a:r>
              <a:rPr sz="12300">
                <a:solidFill>
                  <a:srgbClr val="000000"/>
                </a:solidFill>
                <a:latin typeface="FPQJRA+MDTRDB+MicrosoftYaHei-Bold"/>
                <a:cs typeface="FPQJRA+MDTRDB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31765" y="2621359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4200">
                <a:solidFill>
                  <a:srgbClr val="000000"/>
                </a:solidFill>
                <a:latin typeface="CDJVVR+MS-UIGothic"/>
                <a:cs typeface="CDJVVR+MS-UIGothic"/>
              </a:rPr>
              <a:t>窄巷子建筑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31765" y="3389074"/>
            <a:ext cx="29337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CDJVVR+MS-UIGothic"/>
                <a:cs typeface="CDJVVR+MS-UIGothic"/>
              </a:rPr>
              <a:t>格与特色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CDJVVR+MS-UIGothic"/>
                <a:cs typeface="CDJVVR+MS-UIGothic"/>
              </a:rPr>
              <a:t>建筑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00A5B2"/>
                </a:solidFill>
                <a:latin typeface="CDJVVR+MS-UIGothic"/>
                <a:cs typeface="CDJVVR+MS-UIGothic"/>
              </a:rPr>
              <a:t>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PQJRA+MDTRDB+MicrosoftYaHei-Bold"/>
                <a:cs typeface="FPQJRA+MDTRD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PQJRA+MDTRDB+MicrosoftYaHei-Bold"/>
                <a:cs typeface="FPQJRA+MDTRD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PQJRA+MDTRDB+MicrosoftYaHei-Bold"/>
                <a:cs typeface="FPQJRA+MDTRD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CDJVVR+MS-UIGothic"/>
                <a:cs typeface="CDJVVR+MS-UIGothic"/>
              </a:rPr>
              <a:t>川西民居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风</a:t>
            </a:r>
            <a:r>
              <a:rPr sz="2000">
                <a:solidFill>
                  <a:srgbClr val="00A5B2"/>
                </a:solidFill>
                <a:latin typeface="CDJVVR+MS-UIGothic"/>
                <a:cs typeface="CDJVVR+MS-UIGothic"/>
              </a:rPr>
              <a:t>格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传统</a:t>
            </a:r>
            <a:r>
              <a:rPr sz="2000" spc="25">
                <a:solidFill>
                  <a:srgbClr val="00A5B2"/>
                </a:solidFill>
                <a:latin typeface="CDJVVR+MS-UIGothic"/>
                <a:cs typeface="CDJVVR+MS-UIGothic"/>
              </a:rPr>
              <a:t>与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现</a:t>
            </a:r>
            <a:r>
              <a:rPr sz="2000" spc="25">
                <a:solidFill>
                  <a:srgbClr val="00A5B2"/>
                </a:solidFill>
                <a:latin typeface="CDJVVR+MS-UIGothic"/>
                <a:cs typeface="CDJVVR+MS-UIGothic"/>
              </a:rPr>
              <a:t>代融合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CDJVVR+MS-UIGothic"/>
                <a:cs typeface="CDJVVR+MS-UIGothic"/>
              </a:rPr>
              <a:t>多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样</a:t>
            </a:r>
            <a:r>
              <a:rPr sz="2000">
                <a:solidFill>
                  <a:srgbClr val="00A5B2"/>
                </a:solidFill>
                <a:latin typeface="CDJVVR+MS-UIGothic"/>
                <a:cs typeface="CDJVVR+MS-UIGothic"/>
              </a:rPr>
              <a:t>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窄巷子建筑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格以川西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民居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主，具有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厚的地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方特色。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窄巷子建筑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格融合了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代元素，既有古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建筑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貌，也有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代建筑的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理念。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窄巷子建筑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格多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既有大气的官家府邸，也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有小巧的民居小院，展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了丰富的建筑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魅力。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CDJVVR+MS-UIGothic"/>
                <a:cs typeface="CDJVVR+MS-UIGothic"/>
              </a:rPr>
              <a:t>建筑材料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CDJVVR+MS-UIGothic"/>
                <a:cs typeface="CDJVVR+MS-UIGothic"/>
              </a:rPr>
              <a:t>木材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为</a:t>
            </a:r>
            <a:r>
              <a:rPr sz="2300">
                <a:solidFill>
                  <a:srgbClr val="00A5B2"/>
                </a:solidFill>
                <a:latin typeface="CDJVVR+MS-UIGothic"/>
                <a:cs typeface="CDJVVR+MS-UIGothic"/>
              </a:rPr>
              <a:t>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砖</a:t>
            </a:r>
            <a:r>
              <a:rPr sz="2300" spc="25">
                <a:solidFill>
                  <a:srgbClr val="00A5B2"/>
                </a:solidFill>
                <a:latin typeface="CDJVVR+MS-UIGothic"/>
                <a:cs typeface="CDJVVR+MS-UIGothic"/>
              </a:rPr>
              <a:t>石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为辅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传统</a:t>
            </a:r>
            <a:r>
              <a:rPr sz="2300" spc="25">
                <a:solidFill>
                  <a:srgbClr val="00A5B2"/>
                </a:solidFill>
                <a:latin typeface="CDJVVR+MS-UIGothic"/>
                <a:cs typeface="CDJVVR+MS-UIGothic"/>
              </a:rPr>
              <a:t>工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窄巷子的建筑多采用木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主要建筑材料，具有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好的抗震性能。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部分建筑采用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砖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石作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助材料，增加了建筑的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固性和耐久性。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建筑材料多采用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制作，如木雕、石刻等，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526780" y="524737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的精湛技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CDJVVR+MS-UIGothic"/>
                <a:cs typeface="CDJVV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CDJVVR+MS-UIGothic"/>
                <a:cs typeface="CDJVVR+MS-UIGothic"/>
              </a:rPr>
              <a:t>建筑装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CDJVVR+MS-UIGothic"/>
                <a:cs typeface="CDJVVR+MS-UIGothic"/>
              </a:rPr>
              <a:t>木雕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11944" y="17099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CDJVVR+MS-UIGothic"/>
                <a:cs typeface="CDJVVR+MS-UIGothic"/>
              </a:rPr>
              <a:t>彩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FFFDFD"/>
                </a:solidFill>
                <a:latin typeface="CDJVVR+MS-UIGothic"/>
                <a:cs typeface="CDJVVR+MS-UIGothic"/>
              </a:rPr>
              <a:t>窄巷子的建筑装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FFFDFD"/>
                </a:solidFill>
                <a:latin typeface="CDJVVR+MS-UIGothic"/>
                <a:cs typeface="CDJVVR+MS-UIGothic"/>
              </a:rPr>
              <a:t>以木雕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CDJVVR+MS-UIGothic"/>
                <a:cs typeface="CDJVVR+MS-UIGothic"/>
              </a:rPr>
              <a:t>主，雕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DJVVR+MS-UIGothic"/>
                <a:cs typeface="CDJVVR+MS-UIGothic"/>
              </a:rPr>
              <a:t>刻内容丰富多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CDJVVR+MS-UIGothic"/>
                <a:cs typeface="CDJVVR+MS-UIGothic"/>
              </a:rPr>
              <a:t>，包括花卉、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CDJVVR+MS-UIGothic"/>
                <a:cs typeface="CDJVVR+MS-UIGothic"/>
              </a:rPr>
              <a:t>物、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DJVVR+MS-UIGothic"/>
                <a:cs typeface="CDJVVR+MS-UIGothic"/>
              </a:rPr>
              <a:t>人物等。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DJVVR+MS-UIGothic"/>
                <a:cs typeface="CDJVVR+MS-UIGothic"/>
              </a:rPr>
              <a:t>部分建筑的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FFFDFD"/>
                </a:solidFill>
                <a:latin typeface="CDJVVR+MS-UIGothic"/>
                <a:cs typeface="CDJVVR+MS-UIGothic"/>
              </a:rPr>
              <a:t>面采用彩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FFDFD"/>
                </a:solidFill>
                <a:latin typeface="CDJVVR+MS-UIGothic"/>
                <a:cs typeface="CDJVVR+MS-UIGothic"/>
              </a:rPr>
              <a:t>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FFFDFD"/>
                </a:solidFill>
                <a:latin typeface="CDJVVR+MS-UIGothic"/>
                <a:cs typeface="CDJVVR+MS-UIGothic"/>
              </a:rPr>
              <a:t>，色彩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鲜艳</a:t>
            </a:r>
            <a:r>
              <a:rPr sz="1500">
                <a:solidFill>
                  <a:srgbClr val="FFFDFD"/>
                </a:solidFill>
                <a:latin typeface="CDJVVR+MS-UIGothic"/>
                <a:cs typeface="CDJVVR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CDJVVR+MS-UIGothic"/>
                <a:cs typeface="CDJVVR+MS-UIGothic"/>
              </a:rPr>
              <a:t>案精美，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CDJVVR+MS-UIGothic"/>
                <a:cs typeface="CDJVVR+MS-UIGothic"/>
              </a:rPr>
              <a:t>人以美的享受。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817234" y="385371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CDJVVR+MS-UIGothic"/>
                <a:cs typeface="CDJVVR+MS-UIGothic"/>
              </a:rPr>
              <a:t>石刻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DJVVR+MS-UIGothic"/>
                <a:cs typeface="CDJVVR+MS-UIGothic"/>
              </a:rPr>
              <a:t>部分建筑的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DFD"/>
                </a:solidFill>
                <a:latin typeface="CDJVVR+MS-UIGothic"/>
                <a:cs typeface="CDJVVR+MS-UIGothic"/>
              </a:rPr>
              <a:t>框、窗框等采用石刻装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FFFDFD"/>
                </a:solidFill>
                <a:latin typeface="CDJVVR+MS-UIGothic"/>
                <a:cs typeface="CDJVVR+MS-UIGothic"/>
              </a:rPr>
              <a:t>，具有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FFFDFD"/>
                </a:solidFill>
                <a:latin typeface="CDJVVR+MS-UIGothic"/>
                <a:cs typeface="CDJVVR+MS-UIGothic"/>
              </a:rPr>
              <a:t>厚的地方特色和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FFFDFD"/>
                </a:solidFill>
                <a:latin typeface="CDJVVR+MS-UIGothic"/>
                <a:cs typeface="CDJVVR+MS-UIGothic"/>
              </a:rPr>
              <a:t>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CDJVVR+MS-UIGothic"/>
                <a:cs typeface="CDJVV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https://d.book118.com/687036011105006053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CDJVVR+MS-UIGothic</vt:lpstr>
      <vt:lpstr>SimSun</vt:lpstr>
      <vt:lpstr>WLTBMB+HMEOCD+ArialMT</vt:lpstr>
      <vt:lpstr>Times New Roman</vt:lpstr>
      <vt:lpstr>QOTNFB+PMDMLK+MicrosoftYaHei</vt:lpstr>
      <vt:lpstr>FPQJRA+MDTRDB+MicrosoftYaHei-Bold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2024-09-27T10:12:32.858</cp:lastPrinted>
  <dcterms:created xsi:type="dcterms:W3CDTF">2024-09-27T02:12:32Z</dcterms:created>
  <dcterms:modified xsi:type="dcterms:W3CDTF">2024-09-27T02:12:34Z</dcterms:modified>
</cp:coreProperties>
</file>