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1A786F0-C0A5-4087-AA7C-4F4C66562FB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F70743-EC22-4E9B-ADE8-D28E9AB89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4EE2FA-FDC0-456A-8E92-DA1C0CCA6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5126D1-4C8A-4D38-B6CB-C3461AA35B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1C1C94-090D-4CFE-B192-215A574772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5993D4-7FDA-450A-ABA1-60904873A7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64E955-4026-44FD-A2EC-9FB890B2B5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800CD0-2B4C-456A-91C6-1EFF0CA440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1AFEA3-C610-4C8D-8089-1C733DE28A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4FA342-E9C2-40BE-A3D3-CA417F1CBE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094EC0-E232-4A13-979A-B14784EAD1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BE1BFF-9FF4-44D3-9E89-442AF2383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01000"/>
            <a:ext cx="9798840" cy="59004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86D476C-46AB-4C35-BA85-4FA85BF4C4F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66CC9D8-0C52-4D07-97DD-888AE54B469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7050100120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chemeClr val="dk1">
                    <a:lumMod val="85000"/>
                    <a:lumOff val="15000"/>
                  </a:schemeClr>
                </a:solidFill>
                <a:latin typeface="思源宋体 CN Heavy"/>
                <a:ea typeface="思源宋体 CN Heavy"/>
              </a:rPr>
              <a:t>3D</a:t>
            </a:r>
            <a:r>
              <a:rPr lang="zh-CN" sz="6000" b="1" strike="noStrike" spc="299">
                <a:solidFill>
                  <a:schemeClr val="dk1">
                    <a:lumMod val="85000"/>
                    <a:lumOff val="15000"/>
                  </a:schemeClr>
                </a:solidFill>
                <a:latin typeface="思源宋体 CN Heavy"/>
                <a:ea typeface="思源宋体 CN Heavy"/>
              </a:rPr>
              <a:t>打印技术对可持续发展的推动作用研究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目录</a:t>
            </a:r>
            <a:endParaRPr lang="en-US" sz="3600" b="0" strike="noStrike" spc="-1">
              <a:solidFill>
                <a:schemeClr val="dk1"/>
              </a:solidFill>
              <a:latin typeface="Arial"/>
            </a:endParaRPr>
          </a:p>
        </p:txBody>
      </p:sp>
      <p:sp>
        <p:nvSpPr>
          <p:cNvPr id="7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1</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打印技术概述</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2</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打印技术对制造业的影响</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3</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打印技术在医疗领域的应用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4</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打印技术在建筑业的应用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5</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打印技术在教育领域的应用</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6</a:t>
            </a:r>
            <a:r>
              <a:rPr lang="zh-CN" sz="2400" b="0" strike="noStrike" spc="-1">
                <a:solidFill>
                  <a:schemeClr val="accent1"/>
                </a:solidFill>
                <a:latin typeface="思源宋体 CN Heavy"/>
                <a:ea typeface="思源宋体 CN Heavy"/>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01</a:t>
            </a:r>
            <a:endParaRPr lang="en-US" sz="1800" b="0" strike="noStrike" spc="148">
              <a:solidFill>
                <a:schemeClr val="dk1">
                  <a:lumMod val="65000"/>
                  <a:lumOff val="35000"/>
                </a:schemeClr>
              </a:solidFill>
              <a:latin typeface="Arial"/>
            </a:endParaRPr>
          </a:p>
        </p:txBody>
      </p:sp>
      <p:sp>
        <p:nvSpPr>
          <p:cNvPr id="77"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1</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打印技术概述</a:t>
            </a:r>
            <a:endParaRPr lang="en-US" sz="3600" b="0" strike="noStrike" spc="-1">
              <a:solidFill>
                <a:schemeClr val="dk1"/>
              </a:solidFill>
              <a:latin typeface="Arial"/>
            </a:endParaRPr>
          </a:p>
        </p:txBody>
      </p:sp>
      <p:sp>
        <p:nvSpPr>
          <p:cNvPr id="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 Printing Technology Overview</a:t>
            </a:r>
            <a:endParaRPr lang="en-US" sz="2200" b="0" strike="noStrike" spc="-1">
              <a:solidFill>
                <a:srgbClr val="000000"/>
              </a:solidFill>
              <a:latin typeface="Arial"/>
            </a:endParaRPr>
          </a:p>
        </p:txBody>
      </p:sp>
      <p:sp>
        <p:nvSpPr>
          <p:cNvPr id="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 printing technology is an advanced manufacturing technology that creates three-dimensional solid objects by stacking materials layer by layer. The development history of 3D printing technology can be traced back to the 1980s and is now widely used in various fields.</a:t>
            </a:r>
            <a:endParaRPr lang="en-US" sz="1400" b="0" strike="noStrike" spc="-1">
              <a:solidFill>
                <a:srgbClr val="000000"/>
              </a:solidFill>
              <a:latin typeface="Arial"/>
            </a:endParaRPr>
          </a:p>
        </p:txBody>
      </p:sp>
      <p:sp>
        <p:nvSpPr>
          <p:cNvPr id="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 Printing Technology Introduction</a:t>
            </a:r>
            <a:endParaRPr lang="en-US" sz="3600" b="0" strike="noStrike" spc="-1">
              <a:solidFill>
                <a:schemeClr val="dk1"/>
              </a:solidFill>
              <a:latin typeface="Arial"/>
            </a:endParaRPr>
          </a:p>
        </p:txBody>
      </p:sp>
      <p:sp>
        <p:nvSpPr>
          <p:cNvPr id="84"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Arial"/>
                <a:ea typeface="思源宋体 CN Heavy"/>
              </a:rPr>
              <a:t>Originating in the 1980s</a:t>
            </a:r>
            <a:endParaRPr lang="en-US" sz="1400" b="0" strike="noStrike" spc="-1">
              <a:solidFill>
                <a:srgbClr val="000000"/>
              </a:solidFill>
              <a:latin typeface="Arial"/>
            </a:endParaRPr>
          </a:p>
        </p:txBody>
      </p:sp>
      <p:sp>
        <p:nvSpPr>
          <p:cNvPr id="85"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思源宋体 CN Heavy"/>
                <a:ea typeface="思源宋体 CN Heavy"/>
              </a:rPr>
              <a:t>History of 3D Printing Technology</a:t>
            </a:r>
            <a:endParaRPr lang="en-US" sz="1800" b="0" strike="noStrike" spc="-1">
              <a:solidFill>
                <a:srgbClr val="000000"/>
              </a:solidFill>
              <a:latin typeface="Arial"/>
            </a:endParaRPr>
          </a:p>
        </p:txBody>
      </p:sp>
      <p:sp>
        <p:nvSpPr>
          <p:cNvPr id="86"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Automotive Manufacturing, Medical Field, Aerospace Industry, Construction Industry</a:t>
            </a:r>
            <a:endParaRPr lang="en-US" sz="1400" b="0" strike="noStrike" spc="-1">
              <a:solidFill>
                <a:srgbClr val="000000"/>
              </a:solidFill>
              <a:latin typeface="Arial"/>
            </a:endParaRPr>
          </a:p>
        </p:txBody>
      </p:sp>
      <p:sp>
        <p:nvSpPr>
          <p:cNvPr id="87"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Wide Applications</a:t>
            </a:r>
            <a:endParaRPr lang="en-US" sz="1800" b="0" strike="noStrike" spc="-1">
              <a:solidFill>
                <a:srgbClr val="000000"/>
              </a:solidFill>
              <a:latin typeface="Arial"/>
            </a:endParaRPr>
          </a:p>
        </p:txBody>
      </p:sp>
      <p:sp>
        <p:nvSpPr>
          <p:cNvPr id="88"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Highly customizable and versatile</a:t>
            </a:r>
            <a:endParaRPr lang="en-US" sz="1400" b="0" strike="noStrike" spc="-1">
              <a:solidFill>
                <a:srgbClr val="000000"/>
              </a:solidFill>
              <a:latin typeface="Arial"/>
            </a:endParaRPr>
          </a:p>
        </p:txBody>
      </p:sp>
      <p:sp>
        <p:nvSpPr>
          <p:cNvPr id="89"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Personalization and Flexibility</a:t>
            </a:r>
            <a:endParaRPr lang="en-US" sz="1800" b="0" strike="noStrike" spc="-1">
              <a:solidFill>
                <a:srgbClr val="000000"/>
              </a:solidFill>
              <a:latin typeface="Arial"/>
            </a:endParaRPr>
          </a:p>
        </p:txBody>
      </p:sp>
      <p:sp>
        <p:nvSpPr>
          <p:cNvPr id="90"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1"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 Printing Technology Principles</a:t>
            </a:r>
            <a:endParaRPr lang="en-US" sz="3600" b="0" strike="noStrike" spc="-1">
              <a:solidFill>
                <a:schemeClr val="dk1"/>
              </a:solidFill>
              <a:latin typeface="Arial"/>
            </a:endParaRPr>
          </a:p>
        </p:txBody>
      </p:sp>
      <p:sp>
        <p:nvSpPr>
          <p:cNvPr id="93"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Arial"/>
                <a:ea typeface="思源宋体 CN Heavy"/>
              </a:rPr>
              <a:t>Converted into layer-by-layer instructions</a:t>
            </a:r>
            <a:endParaRPr lang="en-US" sz="1400" b="0" strike="noStrike" spc="-1">
              <a:solidFill>
                <a:srgbClr val="000000"/>
              </a:solidFill>
              <a:latin typeface="Arial"/>
            </a:endParaRPr>
          </a:p>
        </p:txBody>
      </p:sp>
      <p:sp>
        <p:nvSpPr>
          <p:cNvPr id="94"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思源宋体 CN Heavy"/>
                <a:ea typeface="思源宋体 CN Heavy"/>
              </a:rPr>
              <a:t>Digital Design Files</a:t>
            </a:r>
            <a:endParaRPr lang="en-US" sz="1800" b="0" strike="noStrike" spc="-1">
              <a:solidFill>
                <a:srgbClr val="000000"/>
              </a:solidFill>
              <a:latin typeface="Arial"/>
            </a:endParaRPr>
          </a:p>
        </p:txBody>
      </p:sp>
      <p:sp>
        <p:nvSpPr>
          <p:cNvPr id="95"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FFF, SLA, SLS, etc.</a:t>
            </a:r>
            <a:endParaRPr lang="en-US" sz="1400" b="0" strike="noStrike" spc="-1">
              <a:solidFill>
                <a:srgbClr val="000000"/>
              </a:solidFill>
              <a:latin typeface="Arial"/>
            </a:endParaRPr>
          </a:p>
        </p:txBody>
      </p:sp>
      <p:sp>
        <p:nvSpPr>
          <p:cNvPr id="96"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Printing Techniques</a:t>
            </a:r>
            <a:endParaRPr lang="en-US" sz="1800" b="0" strike="noStrike" spc="-1">
              <a:solidFill>
                <a:srgbClr val="000000"/>
              </a:solidFill>
              <a:latin typeface="Arial"/>
            </a:endParaRPr>
          </a:p>
        </p:txBody>
      </p:sp>
      <p:sp>
        <p:nvSpPr>
          <p:cNvPr id="97"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8"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99"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0"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 Printing Technology Applications</a:t>
            </a:r>
            <a:endParaRPr lang="en-US" sz="3600" b="0" strike="noStrike" spc="-1">
              <a:solidFill>
                <a:schemeClr val="dk1"/>
              </a:solidFill>
              <a:latin typeface="Arial"/>
            </a:endParaRPr>
          </a:p>
        </p:txBody>
      </p:sp>
      <p:sp>
        <p:nvSpPr>
          <p:cNvPr id="10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Customized Parts Production</a:t>
            </a:r>
            <a:endParaRPr lang="en-US" sz="1400" b="0" strike="noStrike" spc="-1">
              <a:solidFill>
                <a:srgbClr val="000000"/>
              </a:solidFill>
              <a:latin typeface="Arial"/>
            </a:endParaRPr>
          </a:p>
        </p:txBody>
      </p:sp>
      <p:sp>
        <p:nvSpPr>
          <p:cNvPr id="10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Automotive Manufacturing</a:t>
            </a:r>
            <a:endParaRPr lang="en-US" sz="2000" b="0" strike="noStrike" spc="-1">
              <a:solidFill>
                <a:srgbClr val="000000"/>
              </a:solidFill>
              <a:latin typeface="Arial"/>
            </a:endParaRPr>
          </a:p>
        </p:txBody>
      </p:sp>
      <p:sp>
        <p:nvSpPr>
          <p:cNvPr id="10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0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0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0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Prosthetics and Implants</a:t>
            </a:r>
            <a:endParaRPr lang="en-US" sz="1400" b="0" strike="noStrike" spc="-1">
              <a:solidFill>
                <a:srgbClr val="000000"/>
              </a:solidFill>
              <a:latin typeface="Arial"/>
            </a:endParaRPr>
          </a:p>
        </p:txBody>
      </p:sp>
      <p:sp>
        <p:nvSpPr>
          <p:cNvPr id="11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Medical Field</a:t>
            </a:r>
            <a:endParaRPr lang="en-US" sz="2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矩形 28"/>
          <p:cNvSpPr/>
          <p:nvPr/>
        </p:nvSpPr>
        <p:spPr>
          <a:xfrm>
            <a:off x="337680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2.title"/>
          <p:cNvSpPr/>
          <p:nvPr/>
        </p:nvSpPr>
        <p:spPr>
          <a:xfrm>
            <a:off x="359316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Wider Adoption</a:t>
            </a:r>
            <a:endParaRPr lang="en-US" sz="1800" b="0" strike="noStrike" spc="-1">
              <a:solidFill>
                <a:srgbClr val="000000"/>
              </a:solidFill>
              <a:latin typeface="Arial"/>
            </a:endParaRPr>
          </a:p>
        </p:txBody>
      </p:sp>
      <p:sp>
        <p:nvSpPr>
          <p:cNvPr id="113" name="content.2.content"/>
          <p:cNvSpPr/>
          <p:nvPr/>
        </p:nvSpPr>
        <p:spPr>
          <a:xfrm>
            <a:off x="3580200" y="2143080"/>
            <a:ext cx="2067120" cy="291924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Across Industries</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Consumer Market</a:t>
            </a:r>
            <a:endParaRPr lang="en-US" sz="1200" b="0" strike="noStrike" spc="-1">
              <a:solidFill>
                <a:srgbClr val="000000"/>
              </a:solidFill>
              <a:latin typeface="Arial"/>
            </a:endParaRPr>
          </a:p>
        </p:txBody>
      </p:sp>
      <p:sp>
        <p:nvSpPr>
          <p:cNvPr id="114" name="矩形 33"/>
          <p:cNvSpPr/>
          <p:nvPr/>
        </p:nvSpPr>
        <p:spPr>
          <a:xfrm>
            <a:off x="611172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content.3.title"/>
          <p:cNvSpPr/>
          <p:nvPr/>
        </p:nvSpPr>
        <p:spPr>
          <a:xfrm>
            <a:off x="6364080" y="17431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Sustainability Focus</a:t>
            </a:r>
            <a:endParaRPr lang="en-US" sz="1800" b="0" strike="noStrike" spc="-1">
              <a:solidFill>
                <a:srgbClr val="000000"/>
              </a:solidFill>
              <a:latin typeface="Arial"/>
            </a:endParaRPr>
          </a:p>
        </p:txBody>
      </p:sp>
      <p:sp>
        <p:nvSpPr>
          <p:cNvPr id="116" name="content.3.content"/>
          <p:cNvSpPr/>
          <p:nvPr/>
        </p:nvSpPr>
        <p:spPr>
          <a:xfrm>
            <a:off x="6327720" y="2143080"/>
            <a:ext cx="2095920" cy="86580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Environmentally Friendly</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Energy Efficient Solutions</a:t>
            </a:r>
            <a:endParaRPr lang="en-US" sz="1200" b="0" strike="noStrike" spc="-1">
              <a:solidFill>
                <a:srgbClr val="000000"/>
              </a:solidFill>
              <a:latin typeface="Arial"/>
            </a:endParaRPr>
          </a:p>
        </p:txBody>
      </p:sp>
      <p:sp>
        <p:nvSpPr>
          <p:cNvPr id="117" name="矩形 38"/>
          <p:cNvSpPr/>
          <p:nvPr/>
        </p:nvSpPr>
        <p:spPr>
          <a:xfrm>
            <a:off x="884556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4.title"/>
          <p:cNvSpPr/>
          <p:nvPr/>
        </p:nvSpPr>
        <p:spPr>
          <a:xfrm>
            <a:off x="9081000" y="1681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19" name="content.4.content"/>
          <p:cNvSpPr/>
          <p:nvPr/>
        </p:nvSpPr>
        <p:spPr>
          <a:xfrm>
            <a:off x="9081000" y="214308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 Printing Technology Development Trends</a:t>
            </a:r>
            <a:endParaRPr lang="en-US" sz="3600" b="0" strike="noStrike" spc="-1">
              <a:solidFill>
                <a:schemeClr val="dk1"/>
              </a:solidFill>
              <a:latin typeface="Arial"/>
            </a:endParaRPr>
          </a:p>
        </p:txBody>
      </p:sp>
      <p:sp>
        <p:nvSpPr>
          <p:cNvPr id="121" name="矩形 19"/>
          <p:cNvSpPr/>
          <p:nvPr/>
        </p:nvSpPr>
        <p:spPr>
          <a:xfrm>
            <a:off x="63324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content.1.title"/>
          <p:cNvSpPr/>
          <p:nvPr/>
        </p:nvSpPr>
        <p:spPr>
          <a:xfrm>
            <a:off x="78588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Technological Advancements</a:t>
            </a:r>
            <a:endParaRPr lang="en-US" sz="1800" b="0" strike="noStrike" spc="-1">
              <a:solidFill>
                <a:srgbClr val="000000"/>
              </a:solidFill>
              <a:latin typeface="Arial"/>
            </a:endParaRPr>
          </a:p>
        </p:txBody>
      </p:sp>
      <p:sp>
        <p:nvSpPr>
          <p:cNvPr id="123" name="content.1.content"/>
          <p:cNvSpPr/>
          <p:nvPr/>
        </p:nvSpPr>
        <p:spPr>
          <a:xfrm>
            <a:off x="785520" y="2143080"/>
            <a:ext cx="2082960" cy="2987280"/>
          </a:xfrm>
          <a:prstGeom prst="rect">
            <a:avLst/>
          </a:prstGeom>
          <a:noFill/>
          <a:ln w="0">
            <a:noFill/>
          </a:ln>
        </p:spPr>
        <p:style>
          <a:lnRef idx="0"/>
          <a:fillRef idx="0"/>
          <a:effectRef idx="0"/>
          <a:fontRef idx="minor"/>
        </p:style>
        <p:txBody>
          <a:bodyPr lIns="0" tIns="0" rIns="0" bIns="0" anchor="t">
            <a:noAutofit/>
          </a:bodyPr>
          <a:lstStyle/>
          <a:p>
            <a:r>
              <a:rPr lang="en-US" sz="1200" b="0" strike="noStrike" spc="-1">
                <a:solidFill>
                  <a:schemeClr val="dk1">
                    <a:lumMod val="85000"/>
                    <a:lumOff val="15000"/>
                  </a:schemeClr>
                </a:solidFill>
                <a:latin typeface="微软雅黑"/>
                <a:ea typeface="微软雅黑"/>
              </a:rPr>
              <a:t>Increased Precision</a:t>
            </a:r>
            <a:endParaRPr lang="en-US" sz="1200" b="0" strike="noStrike" spc="-1">
              <a:solidFill>
                <a:srgbClr val="000000"/>
              </a:solidFill>
              <a:latin typeface="Arial"/>
            </a:endParaRPr>
          </a:p>
          <a:p>
            <a:pPr defTabSz="914400">
              <a:lnSpc>
                <a:spcPct val="150000"/>
              </a:lnSpc>
              <a:tabLst>
                <a:tab pos="0"/>
              </a:tabLst>
            </a:pPr>
            <a:r>
              <a:rPr lang="en-US" sz="1200" b="0" strike="noStrike" spc="-1">
                <a:solidFill>
                  <a:schemeClr val="dk1">
                    <a:lumMod val="85000"/>
                    <a:lumOff val="15000"/>
                  </a:schemeClr>
                </a:solidFill>
                <a:latin typeface="微软雅黑"/>
                <a:ea typeface="微软雅黑"/>
              </a:rPr>
              <a:t>Enhanced Materials</a:t>
            </a:r>
            <a:endParaRPr lang="en-US" sz="1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02</a:t>
            </a:r>
            <a:endParaRPr lang="en-US" sz="1800" b="0" strike="noStrike" spc="148">
              <a:solidFill>
                <a:schemeClr val="dk1">
                  <a:lumMod val="65000"/>
                  <a:lumOff val="35000"/>
                </a:schemeClr>
              </a:solidFill>
              <a:latin typeface="Arial"/>
            </a:endParaRPr>
          </a:p>
        </p:txBody>
      </p:sp>
      <p:sp>
        <p:nvSpPr>
          <p:cNvPr id="125"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2</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打印技术对制造业的影响</a:t>
            </a:r>
            <a:endParaRPr lang="en-US" sz="3600" b="0" strike="noStrike" spc="-1">
              <a:solidFill>
                <a:schemeClr val="dk1"/>
              </a:solidFill>
              <a:latin typeface="Arial"/>
            </a:endParaRPr>
          </a:p>
        </p:txBody>
      </p:sp>
      <p:sp>
        <p:nvSpPr>
          <p:cNvPr id="12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制造业转型</a:t>
            </a:r>
            <a:endParaRPr lang="en-US" sz="3600" b="0" strike="noStrike" spc="-1">
              <a:solidFill>
                <a:schemeClr val="dk1"/>
              </a:solidFill>
              <a:latin typeface="Arial"/>
            </a:endParaRPr>
          </a:p>
        </p:txBody>
      </p:sp>
      <p:sp>
        <p:nvSpPr>
          <p:cNvPr id="128"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打印技术带来了制造业的革新，传统制造业将迎来转型升级的机遇。制造企业可以通过引入</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打印技术，提高生产效率、降低成本，并实现个性化定制。</a:t>
            </a:r>
            <a:endParaRPr lang="en-US" sz="16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供应链优化</a:t>
            </a:r>
            <a:endParaRPr lang="en-US" sz="3600" b="0" strike="noStrike" spc="-1">
              <a:solidFill>
                <a:schemeClr val="dk1"/>
              </a:solidFill>
              <a:latin typeface="Arial"/>
            </a:endParaRPr>
          </a:p>
        </p:txBody>
      </p:sp>
      <p:sp>
        <p:nvSpPr>
          <p:cNvPr id="130"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缩短产品上市周期</a:t>
            </a:r>
            <a:endParaRPr lang="en-US" sz="1400" b="0" strike="noStrike" spc="-1">
              <a:solidFill>
                <a:srgbClr val="000000"/>
              </a:solidFill>
              <a:latin typeface="Arial"/>
            </a:endParaRPr>
          </a:p>
        </p:txBody>
      </p:sp>
      <p:sp>
        <p:nvSpPr>
          <p:cNvPr id="131"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简化供应链</a:t>
            </a:r>
            <a:endParaRPr lang="en-US" sz="1800" b="0" strike="noStrike" spc="-1">
              <a:solidFill>
                <a:srgbClr val="000000"/>
              </a:solidFill>
              <a:latin typeface="Arial"/>
            </a:endParaRPr>
          </a:p>
        </p:txBody>
      </p:sp>
      <p:sp>
        <p:nvSpPr>
          <p:cNvPr id="132"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提供快速定制服务</a:t>
            </a:r>
            <a:endParaRPr lang="en-US" sz="1400" b="0" strike="noStrike" spc="-1">
              <a:solidFill>
                <a:srgbClr val="000000"/>
              </a:solidFill>
              <a:latin typeface="Arial"/>
            </a:endParaRPr>
          </a:p>
        </p:txBody>
      </p:sp>
      <p:sp>
        <p:nvSpPr>
          <p:cNvPr id="133"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降低库存和物流成本</a:t>
            </a:r>
            <a:endParaRPr lang="en-US" sz="1800" b="0" strike="noStrike" spc="-1">
              <a:solidFill>
                <a:srgbClr val="000000"/>
              </a:solidFill>
              <a:latin typeface="Arial"/>
            </a:endParaRPr>
          </a:p>
        </p:txBody>
      </p:sp>
      <p:sp>
        <p:nvSpPr>
          <p:cNvPr id="134"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5"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36"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7"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制造业可持续发展</a:t>
            </a:r>
            <a:endParaRPr lang="en-US" sz="3600" b="0" strike="noStrike" spc="-1">
              <a:solidFill>
                <a:schemeClr val="dk1"/>
              </a:solidFill>
              <a:latin typeface="Arial"/>
            </a:endParaRPr>
          </a:p>
        </p:txBody>
      </p:sp>
      <p:sp>
        <p:nvSpPr>
          <p:cNvPr id="139"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提高资源利用效率</a:t>
            </a:r>
            <a:endParaRPr lang="en-US" sz="1400" b="0" strike="noStrike" spc="-1">
              <a:solidFill>
                <a:srgbClr val="000000"/>
              </a:solidFill>
              <a:latin typeface="Arial"/>
            </a:endParaRPr>
          </a:p>
        </p:txBody>
      </p:sp>
      <p:sp>
        <p:nvSpPr>
          <p:cNvPr id="140"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减少材料浪费</a:t>
            </a:r>
            <a:endParaRPr lang="en-US" sz="2000" b="0" strike="noStrike" spc="-1">
              <a:solidFill>
                <a:srgbClr val="000000"/>
              </a:solidFill>
              <a:latin typeface="Arial"/>
            </a:endParaRPr>
          </a:p>
        </p:txBody>
      </p:sp>
      <p:sp>
        <p:nvSpPr>
          <p:cNvPr id="14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4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减少环境污染</a:t>
            </a:r>
            <a:endParaRPr lang="en-US" sz="1400" b="0" strike="noStrike" spc="-1">
              <a:solidFill>
                <a:srgbClr val="000000"/>
              </a:solidFill>
              <a:latin typeface="Arial"/>
            </a:endParaRPr>
          </a:p>
        </p:txBody>
      </p:sp>
      <p:sp>
        <p:nvSpPr>
          <p:cNvPr id="14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有利于制造业的可持续发展</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矩形 28"/>
          <p:cNvSpPr/>
          <p:nvPr/>
        </p:nvSpPr>
        <p:spPr>
          <a:xfrm>
            <a:off x="337680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2.title"/>
          <p:cNvSpPr/>
          <p:nvPr/>
        </p:nvSpPr>
        <p:spPr>
          <a:xfrm>
            <a:off x="359316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促进新工艺的发展</a:t>
            </a:r>
            <a:endParaRPr lang="en-US" sz="1800" b="0" strike="noStrike" spc="-1">
              <a:solidFill>
                <a:srgbClr val="000000"/>
              </a:solidFill>
              <a:latin typeface="Arial"/>
            </a:endParaRPr>
          </a:p>
        </p:txBody>
      </p:sp>
      <p:sp>
        <p:nvSpPr>
          <p:cNvPr id="150" name="content.2.content"/>
          <p:cNvSpPr/>
          <p:nvPr/>
        </p:nvSpPr>
        <p:spPr>
          <a:xfrm>
            <a:off x="3580200" y="214308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实现差异化竞争</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开拓新市场</a:t>
            </a:r>
            <a:endParaRPr lang="en-US" sz="1200" b="0" strike="noStrike" spc="-1">
              <a:solidFill>
                <a:srgbClr val="000000"/>
              </a:solidFill>
              <a:latin typeface="Arial"/>
            </a:endParaRPr>
          </a:p>
        </p:txBody>
      </p:sp>
      <p:sp>
        <p:nvSpPr>
          <p:cNvPr id="151" name="矩形 33"/>
          <p:cNvSpPr/>
          <p:nvPr/>
        </p:nvSpPr>
        <p:spPr>
          <a:xfrm>
            <a:off x="611172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3.title"/>
          <p:cNvSpPr/>
          <p:nvPr/>
        </p:nvSpPr>
        <p:spPr>
          <a:xfrm>
            <a:off x="6364080" y="17431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3" name="content.3.content"/>
          <p:cNvSpPr/>
          <p:nvPr/>
        </p:nvSpPr>
        <p:spPr>
          <a:xfrm>
            <a:off x="6327720" y="214308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4" name="矩形 38"/>
          <p:cNvSpPr/>
          <p:nvPr/>
        </p:nvSpPr>
        <p:spPr>
          <a:xfrm>
            <a:off x="884556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4.title"/>
          <p:cNvSpPr/>
          <p:nvPr/>
        </p:nvSpPr>
        <p:spPr>
          <a:xfrm>
            <a:off x="9081000" y="1681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6" name="content.4.content"/>
          <p:cNvSpPr/>
          <p:nvPr/>
        </p:nvSpPr>
        <p:spPr>
          <a:xfrm>
            <a:off x="9081000" y="214308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制造业创新</a:t>
            </a:r>
            <a:endParaRPr lang="en-US" sz="3600" b="0" strike="noStrike" spc="-1">
              <a:solidFill>
                <a:schemeClr val="dk1"/>
              </a:solidFill>
              <a:latin typeface="Arial"/>
            </a:endParaRPr>
          </a:p>
        </p:txBody>
      </p:sp>
      <p:sp>
        <p:nvSpPr>
          <p:cNvPr id="158" name="矩形 19"/>
          <p:cNvSpPr/>
          <p:nvPr/>
        </p:nvSpPr>
        <p:spPr>
          <a:xfrm>
            <a:off x="63324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1.title"/>
          <p:cNvSpPr/>
          <p:nvPr/>
        </p:nvSpPr>
        <p:spPr>
          <a:xfrm>
            <a:off x="78588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推动制造业的创新</a:t>
            </a:r>
            <a:endParaRPr lang="en-US" sz="1800" b="0" strike="noStrike" spc="-1">
              <a:solidFill>
                <a:srgbClr val="000000"/>
              </a:solidFill>
              <a:latin typeface="Arial"/>
            </a:endParaRPr>
          </a:p>
        </p:txBody>
      </p:sp>
      <p:sp>
        <p:nvSpPr>
          <p:cNvPr id="160" name="content.1.content"/>
          <p:cNvSpPr/>
          <p:nvPr/>
        </p:nvSpPr>
        <p:spPr>
          <a:xfrm>
            <a:off x="785520" y="214308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促进新产品的涌现</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推动新材料的研发</a:t>
            </a:r>
            <a:endParaRPr lang="en-US" sz="1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打印技术带来的制造业转型</a:t>
            </a:r>
            <a:endParaRPr lang="en-US" sz="2200" b="0" strike="noStrike" spc="-1">
              <a:solidFill>
                <a:srgbClr val="000000"/>
              </a:solidFill>
              <a:latin typeface="Arial"/>
            </a:endParaRPr>
          </a:p>
        </p:txBody>
      </p:sp>
      <p:sp>
        <p:nvSpPr>
          <p:cNvPr id="16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打印技术颠覆了传统的制造业模式，使得制造企业能够更快速、更灵活地生产出符合市场需求的个性化产品，从而在激烈的市场竞争中脱颖而出。</a:t>
            </a:r>
            <a:endParaRPr lang="en-US" sz="1400" b="0" strike="noStrike" spc="-1">
              <a:solidFill>
                <a:srgbClr val="000000"/>
              </a:solidFill>
              <a:latin typeface="Arial"/>
            </a:endParaRPr>
          </a:p>
        </p:txBody>
      </p:sp>
      <p:sp>
        <p:nvSpPr>
          <p:cNvPr id="16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5"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03</a:t>
            </a:r>
            <a:endParaRPr lang="en-US" sz="1800" b="0" strike="noStrike" spc="148">
              <a:solidFill>
                <a:schemeClr val="dk1">
                  <a:lumMod val="65000"/>
                  <a:lumOff val="35000"/>
                </a:schemeClr>
              </a:solidFill>
              <a:latin typeface="Arial"/>
            </a:endParaRPr>
          </a:p>
        </p:txBody>
      </p:sp>
      <p:sp>
        <p:nvSpPr>
          <p:cNvPr id="166"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第三章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打印技术在医疗领域的应用</a:t>
            </a:r>
            <a:endParaRPr lang="en-US" sz="3600" b="0" strike="noStrike" spc="-1">
              <a:solidFill>
                <a:schemeClr val="dk1"/>
              </a:solidFill>
              <a:latin typeface="Arial"/>
            </a:endParaRPr>
          </a:p>
        </p:txBody>
      </p:sp>
      <p:sp>
        <p:nvSpPr>
          <p:cNvPr id="16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定制医疗器械</a:t>
            </a:r>
            <a:endParaRPr lang="en-US" sz="2200" b="0" strike="noStrike" spc="-1">
              <a:solidFill>
                <a:srgbClr val="000000"/>
              </a:solidFill>
              <a:latin typeface="Arial"/>
            </a:endParaRPr>
          </a:p>
        </p:txBody>
      </p:sp>
      <p:sp>
        <p:nvSpPr>
          <p:cNvPr id="17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打印技术为医疗领域带来了定制化医疗器械的可能，包括义肢、牙齿矫正器等。患者可以得到更好的医疗效果，提高生活质量。</a:t>
            </a:r>
            <a:endParaRPr lang="en-US" sz="1400" b="0" strike="noStrike" spc="-1">
              <a:solidFill>
                <a:srgbClr val="000000"/>
              </a:solidFill>
              <a:latin typeface="Arial"/>
            </a:endParaRPr>
          </a:p>
        </p:txBody>
      </p:sp>
      <p:sp>
        <p:nvSpPr>
          <p:cNvPr id="17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医疗模型打印</a:t>
            </a:r>
            <a:endParaRPr lang="en-US" sz="3600" b="0" strike="noStrike" spc="-1">
              <a:solidFill>
                <a:schemeClr val="dk1"/>
              </a:solidFill>
              <a:latin typeface="Arial"/>
            </a:endParaRPr>
          </a:p>
        </p:txBody>
      </p:sp>
      <p:sp>
        <p:nvSpPr>
          <p:cNvPr id="173"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精准定位患者特定部位</a:t>
            </a:r>
            <a:endParaRPr lang="en-US" sz="1400" b="0" strike="noStrike" spc="-1">
              <a:solidFill>
                <a:srgbClr val="000000"/>
              </a:solidFill>
              <a:latin typeface="Arial"/>
            </a:endParaRPr>
          </a:p>
        </p:txBody>
      </p:sp>
      <p:sp>
        <p:nvSpPr>
          <p:cNvPr id="174"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术前规划</a:t>
            </a:r>
            <a:endParaRPr lang="en-US" sz="1800" b="0" strike="noStrike" spc="-1">
              <a:solidFill>
                <a:srgbClr val="000000"/>
              </a:solidFill>
              <a:latin typeface="Arial"/>
            </a:endParaRPr>
          </a:p>
        </p:txBody>
      </p:sp>
      <p:sp>
        <p:nvSpPr>
          <p:cNvPr id="175"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帮助医生准确进行手术</a:t>
            </a:r>
            <a:endParaRPr lang="en-US" sz="1400" b="0" strike="noStrike" spc="-1">
              <a:solidFill>
                <a:srgbClr val="000000"/>
              </a:solidFill>
              <a:latin typeface="Arial"/>
            </a:endParaRPr>
          </a:p>
        </p:txBody>
      </p:sp>
      <p:sp>
        <p:nvSpPr>
          <p:cNvPr id="176"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手术操作</a:t>
            </a:r>
            <a:endParaRPr lang="en-US" sz="1800" b="0" strike="noStrike" spc="-1">
              <a:solidFill>
                <a:srgbClr val="000000"/>
              </a:solidFill>
              <a:latin typeface="Arial"/>
            </a:endParaRPr>
          </a:p>
        </p:txBody>
      </p:sp>
      <p:sp>
        <p:nvSpPr>
          <p:cNvPr id="177"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提高手术精准度</a:t>
            </a:r>
            <a:endParaRPr lang="en-US" sz="1400" b="0" strike="noStrike" spc="-1">
              <a:solidFill>
                <a:srgbClr val="000000"/>
              </a:solidFill>
              <a:latin typeface="Arial"/>
            </a:endParaRPr>
          </a:p>
        </p:txBody>
      </p:sp>
      <p:sp>
        <p:nvSpPr>
          <p:cNvPr id="178"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手术精准度</a:t>
            </a:r>
            <a:endParaRPr lang="en-US" sz="1800" b="0" strike="noStrike" spc="-1">
              <a:solidFill>
                <a:srgbClr val="000000"/>
              </a:solidFill>
              <a:latin typeface="Arial"/>
            </a:endParaRPr>
          </a:p>
        </p:txBody>
      </p:sp>
      <p:sp>
        <p:nvSpPr>
          <p:cNvPr id="179"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0"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人体器官打印</a:t>
            </a:r>
            <a:endParaRPr lang="en-US" sz="3600" b="0" strike="noStrike" spc="-1">
              <a:solidFill>
                <a:schemeClr val="dk1"/>
              </a:solidFill>
              <a:latin typeface="Arial"/>
            </a:endParaRPr>
          </a:p>
        </p:txBody>
      </p:sp>
      <p:sp>
        <p:nvSpPr>
          <p:cNvPr id="182"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为患者提供新的希望</a:t>
            </a:r>
            <a:endParaRPr lang="en-US" sz="1400" b="0" strike="noStrike" spc="-1">
              <a:solidFill>
                <a:srgbClr val="000000"/>
              </a:solidFill>
              <a:latin typeface="Arial"/>
            </a:endParaRPr>
          </a:p>
        </p:txBody>
      </p:sp>
      <p:sp>
        <p:nvSpPr>
          <p:cNvPr id="183"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器官移植</a:t>
            </a:r>
            <a:endParaRPr lang="en-US" sz="1800" b="0" strike="noStrike" spc="-1">
              <a:solidFill>
                <a:srgbClr val="000000"/>
              </a:solidFill>
              <a:latin typeface="Arial"/>
            </a:endParaRPr>
          </a:p>
        </p:txBody>
      </p:sp>
      <p:sp>
        <p:nvSpPr>
          <p:cNvPr id="184"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改变医疗领域的治疗方式</a:t>
            </a:r>
            <a:endParaRPr lang="en-US" sz="1400" b="0" strike="noStrike" spc="-1">
              <a:solidFill>
                <a:srgbClr val="000000"/>
              </a:solidFill>
              <a:latin typeface="Arial"/>
            </a:endParaRPr>
          </a:p>
        </p:txBody>
      </p:sp>
      <p:sp>
        <p:nvSpPr>
          <p:cNvPr id="185"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治疗方式</a:t>
            </a:r>
            <a:endParaRPr lang="en-US" sz="1800" b="0" strike="noStrike" spc="-1">
              <a:solidFill>
                <a:srgbClr val="000000"/>
              </a:solidFill>
              <a:latin typeface="Arial"/>
            </a:endParaRPr>
          </a:p>
        </p:txBody>
      </p:sp>
      <p:sp>
        <p:nvSpPr>
          <p:cNvPr id="186"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推动医疗技术的发展</a:t>
            </a:r>
            <a:endParaRPr lang="en-US" sz="1400" b="0" strike="noStrike" spc="-1">
              <a:solidFill>
                <a:srgbClr val="000000"/>
              </a:solidFill>
              <a:latin typeface="Arial"/>
            </a:endParaRPr>
          </a:p>
        </p:txBody>
      </p:sp>
      <p:sp>
        <p:nvSpPr>
          <p:cNvPr id="187"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医疗进步</a:t>
            </a:r>
            <a:endParaRPr lang="en-US" sz="1800" b="0" strike="noStrike" spc="-1">
              <a:solidFill>
                <a:srgbClr val="000000"/>
              </a:solidFill>
              <a:latin typeface="Arial"/>
            </a:endParaRPr>
          </a:p>
        </p:txBody>
      </p:sp>
      <p:sp>
        <p:nvSpPr>
          <p:cNvPr id="188"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9"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医疗废物减少</a:t>
            </a:r>
            <a:endParaRPr lang="en-US" sz="3600" b="0" strike="noStrike" spc="-1">
              <a:solidFill>
                <a:schemeClr val="dk1"/>
              </a:solidFill>
              <a:latin typeface="Arial"/>
            </a:endParaRPr>
          </a:p>
        </p:txBody>
      </p:sp>
      <p:sp>
        <p:nvSpPr>
          <p:cNvPr id="19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避免过量生产浪费</a:t>
            </a:r>
            <a:endParaRPr lang="en-US" sz="1400" b="0" strike="noStrike" spc="-1">
              <a:solidFill>
                <a:srgbClr val="000000"/>
              </a:solidFill>
              <a:latin typeface="Arial"/>
            </a:endParaRPr>
          </a:p>
        </p:txBody>
      </p:sp>
      <p:sp>
        <p:nvSpPr>
          <p:cNvPr id="19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根据需求生产</a:t>
            </a:r>
            <a:endParaRPr lang="en-US" sz="2000" b="0" strike="noStrike" spc="-1">
              <a:solidFill>
                <a:srgbClr val="000000"/>
              </a:solidFill>
              <a:latin typeface="Arial"/>
            </a:endParaRPr>
          </a:p>
        </p:txBody>
      </p:sp>
      <p:sp>
        <p:nvSpPr>
          <p:cNvPr id="19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9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提高医疗资源利用效率</a:t>
            </a:r>
            <a:endParaRPr lang="en-US" sz="1400" b="0" strike="noStrike" spc="-1">
              <a:solidFill>
                <a:srgbClr val="000000"/>
              </a:solidFill>
              <a:latin typeface="Arial"/>
            </a:endParaRPr>
          </a:p>
        </p:txBody>
      </p:sp>
      <p:sp>
        <p:nvSpPr>
          <p:cNvPr id="19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节约资源</a:t>
            </a:r>
            <a:endParaRPr lang="en-US" sz="2000" b="0" strike="noStrike" spc="-1">
              <a:solidFill>
                <a:srgbClr val="000000"/>
              </a:solidFill>
              <a:latin typeface="Arial"/>
            </a:endParaRPr>
          </a:p>
        </p:txBody>
      </p:sp>
      <p:sp>
        <p:nvSpPr>
          <p:cNvPr id="1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减少对环境的影响</a:t>
            </a:r>
            <a:endParaRPr lang="en-US" sz="1400" b="0" strike="noStrike" spc="-1">
              <a:solidFill>
                <a:srgbClr val="000000"/>
              </a:solidFill>
              <a:latin typeface="Arial"/>
            </a:endParaRPr>
          </a:p>
        </p:txBody>
      </p:sp>
      <p:sp>
        <p:nvSpPr>
          <p:cNvPr id="19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环保可持续</a:t>
            </a:r>
            <a:endParaRPr lang="en-US" sz="20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0"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结论</a:t>
            </a:r>
            <a:endParaRPr lang="en-US" sz="3600" b="0" strike="noStrike" spc="-1">
              <a:solidFill>
                <a:schemeClr val="dk1"/>
              </a:solidFill>
              <a:latin typeface="Arial"/>
            </a:endParaRPr>
          </a:p>
        </p:txBody>
      </p:sp>
      <p:sp>
        <p:nvSpPr>
          <p:cNvPr id="201"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打印技术在医疗领域的应用不仅可以提升医疗效果和精准度，还有利于减少医疗废物的产生，推动医疗领域向着可持续发展的方向前进。</a:t>
            </a:r>
            <a:endParaRPr lang="en-US" sz="16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https://d.book118.com/687050100120006054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21</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21</vt:i4>
      </vt:variant>
    </vt:vector>
  </HeadingPairs>
  <TitlesOfParts>
    <vt:vector baseType="lpstr" size="30">
      <vt:lpstr>Arial</vt:lpstr>
      <vt:lpstr>Calibri</vt:lpstr>
      <vt:lpstr>微软雅黑</vt:lpstr>
      <vt:lpstr>Times New Roman</vt:lpstr>
      <vt:lpstr>Wingdings</vt:lpstr>
      <vt:lpstr>Symbol</vt:lpstr>
      <vt:lpstr>思源宋体 CN Heavy</vt:lpstr>
      <vt:lpstr>DejaVu Sans</vt:lpstr>
      <vt:lpstr>Office Theme</vt:lpstr>
      <vt:lpstr>3D打印技术对可持续发展的推动作用研究</vt:lpstr>
      <vt:lpstr>目录</vt:lpstr>
      <vt:lpstr>第1章 3D打印技术概述</vt:lpstr>
      <vt:lpstr> </vt:lpstr>
      <vt:lpstr>3D Printing Technology Introduction</vt:lpstr>
      <vt:lpstr>3D Printing Technology Principles</vt:lpstr>
      <vt:lpstr>3D Printing Technology Applications</vt:lpstr>
      <vt:lpstr>3D Printing Technology Development Trends</vt:lpstr>
      <vt:lpstr>第2章 3D打印技术对制造业的影响</vt:lpstr>
      <vt:lpstr>制造业转型</vt:lpstr>
      <vt:lpstr>供应链优化</vt:lpstr>
      <vt:lpstr>制造业可持续发展</vt:lpstr>
      <vt:lpstr>制造业创新</vt:lpstr>
      <vt:lpstr> </vt:lpstr>
      <vt:lpstr>第三章 3D打印技术在医疗领域的应用</vt:lpstr>
      <vt:lpstr> </vt:lpstr>
      <vt:lpstr>医疗模型打印</vt:lpstr>
      <vt:lpstr>人体器官打印</vt:lpstr>
      <vt:lpstr>医疗废物减少</vt:lpstr>
      <vt:lpstr>结论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2024-09-28T23:22:29.871</cp:lastPrinted>
  <dcterms:created xsi:type="dcterms:W3CDTF">2024-09-28T15:22:29Z</dcterms:created>
  <dcterms:modified xsi:type="dcterms:W3CDTF">2024-09-28T15:22:31Z</dcterms:modified>
</cp:coreProperties>
</file>