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VABQN+MS-UIGothic"/>
      <p:regular r:id="rId16"/>
    </p:embeddedFont>
    <p:embeddedFont>
      <p:font typeface="DVHRST+OJSSKH+ArialMT"/>
      <p:regular r:id="rId17"/>
    </p:embeddedFont>
    <p:embeddedFont>
      <p:font typeface="HSCGKA+IAVIHH+MicrosoftYaHei-Bold"/>
      <p:regular r:id="rId18"/>
    </p:embeddedFont>
    <p:embeddedFont>
      <p:font typeface="KJOVVT+LMULVU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2AA29-EF1B-46EC-A22C-5C4E1566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D433C-16D6-44A7-978A-BBC67611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DDC5B-9869-4A44-B4FE-2255B50E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F19EA-6E25-4618-BF6A-C97BE202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8CA1C-C236-4627-8752-BFA21B7E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B2476-2957-4834-9B70-93CE3482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D9C90-6741-4C6D-B30F-59206EE2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BD510-EF65-4A21-A907-3E255405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0BD01-2AD1-43DE-81BA-262DBD84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6AB5D-C552-4190-B6AD-614801B49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83B1-3265-4C16-BEA2-C21389CF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5125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EVABQN+MS-UIGothic"/>
                <a:cs typeface="EVABQN+MS-UIGothic"/>
              </a:rPr>
              <a:t>部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编</a:t>
            </a:r>
            <a:r>
              <a:rPr sz="5150" spc="25">
                <a:solidFill>
                  <a:srgbClr val="FFA7EC"/>
                </a:solidFill>
                <a:latin typeface="EVABQN+MS-UIGothic"/>
                <a:cs typeface="EVABQN+MS-UIGothic"/>
              </a:rPr>
              <a:t>版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辽</a:t>
            </a:r>
            <a:r>
              <a:rPr sz="5150" spc="25">
                <a:solidFill>
                  <a:srgbClr val="FFA7EC"/>
                </a:solidFill>
                <a:latin typeface="EVABQN+MS-UIGothic"/>
                <a:cs typeface="EVABQN+MS-UIGothic"/>
              </a:rPr>
              <a:t>西夏与北宋的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EVABQN+MS-UIGothic"/>
                <a:cs typeface="EVABQN+MS-UIGothic"/>
              </a:rPr>
              <a:t>并立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EVABQN+MS-UIGothic"/>
                <a:cs typeface="EVABQ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621047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VHRST+OJSSKH+ArialMT"/>
                <a:cs typeface="DVHRST+OJSSK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322087" cy="24292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VHRST+OJSSKH+ArialMT"/>
                <a:cs typeface="DVHRST+OJSSK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、西夏和北宋的并立局面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VHRST+OJSSKH+ArialMT"/>
                <a:cs typeface="DVHRST+OJSSK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交流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VHRST+OJSSKH+ArialMT"/>
                <a:cs typeface="DVHRST+OJSSK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、西夏和北宋的文化交流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VHRST+OJSSKH+ArialMT"/>
                <a:cs typeface="DVHRST+OJSSK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9970FC"/>
                </a:solidFill>
                <a:latin typeface="EVABQN+MS-UIGothic"/>
                <a:cs typeface="EVABQN+MS-UIGothic"/>
              </a:rPr>
              <a:t>史影响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EVABQN+MS-UIGothic"/>
                <a:cs typeface="EVABQN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SCGKA+IAVIHH+MicrosoftYaHei-Bold"/>
                <a:cs typeface="HSCGKA+IAVIH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4162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辽</a:t>
            </a:r>
            <a:r>
              <a:rPr sz="3800" spc="25">
                <a:solidFill>
                  <a:srgbClr val="FFA7EC"/>
                </a:solidFill>
                <a:latin typeface="EVABQN+MS-UIGothic"/>
                <a:cs typeface="EVABQN+MS-UIGothic"/>
              </a:rPr>
              <a:t>、西夏和北宋的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FFA7EC"/>
                </a:solidFill>
                <a:latin typeface="EVABQN+MS-UIGothic"/>
                <a:cs typeface="EVABQN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、西夏和北宋的起源和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50795" y="170995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VABQN+MS-UIGothic"/>
                <a:cs typeface="EVABQN+MS-UIGothic"/>
              </a:rPr>
              <a:t>北宋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35800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OVVT+LMULVU+MicrosoftYaHei"/>
                <a:cs typeface="KJOVVT+LMULVU+MicrosoftYaHei"/>
              </a:rPr>
              <a:t>960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年，后周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发动陈桥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赵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匡胤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帝，建立北宋，定都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开封府，占据了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今河北、河南、山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、山西等地区。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3728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起源于唐代，是契丹族建立的政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多年的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展，于</a:t>
            </a:r>
            <a:r>
              <a:rPr sz="1500">
                <a:solidFill>
                  <a:srgbClr val="FFFDFD"/>
                </a:solidFill>
                <a:latin typeface="KJOVVT+LMULVU+MicrosoftYaHei"/>
                <a:cs typeface="KJOVVT+LMULVU+MicrosoftYaHei"/>
              </a:rPr>
              <a:t>916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年建立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辽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与中原王朝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峙的重要北方政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VABQN+MS-UIGothic"/>
                <a:cs typeface="EVABQN+MS-UIGothic"/>
              </a:rPr>
              <a:t>西夏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72000" y="4425688"/>
            <a:ext cx="3507391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族在唐代逐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崛起，于</a:t>
            </a:r>
            <a:r>
              <a:rPr sz="1500">
                <a:solidFill>
                  <a:srgbClr val="FFFDFD"/>
                </a:solidFill>
                <a:latin typeface="KJOVVT+LMULVU+MicrosoftYaHei"/>
                <a:cs typeface="KJOVVT+LMULVU+MicrosoftYaHei"/>
              </a:rPr>
              <a:t>1038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年建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立了西夏王朝，占据了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今宁夏、甘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肃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、青海等地区，成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与宋、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辽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鼎足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而立的政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EVABQN+MS-UIGothic"/>
                <a:cs typeface="EVABQ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1601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、西夏和北宋的政治、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和文化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5594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政治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64240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809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经济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302870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89" y="489946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5041500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SCGKA+IAVIHH+MicrosoftYaHei-Bold"/>
                <a:cs typeface="HSCGKA+IAVIH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51336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辽</a:t>
            </a:r>
            <a:r>
              <a:rPr sz="3800" spc="25">
                <a:solidFill>
                  <a:srgbClr val="FFA7EC"/>
                </a:solidFill>
                <a:latin typeface="EVABQN+MS-UIGothic"/>
                <a:cs typeface="EVABQN+MS-UIGothic"/>
              </a:rPr>
              <a:t>、西夏和北宋的并立局面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、西夏和北宋的疆域和人口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CGKA+IAVIHH+MicrosoftYaHei-Bold"/>
                <a:cs typeface="HSCGKA+IAVIH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EVABQN+MS-UIGothic"/>
                <a:cs typeface="EVABQN+MS-UIGothic"/>
              </a:rPr>
              <a:t>西夏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EVABQN+MS-UIGothic"/>
                <a:cs typeface="EVABQN+MS-UIGothic"/>
              </a:rPr>
              <a:t>北宋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4250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军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事力量和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7302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西夏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北宋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106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、西夏和北宋的外交关系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西夏与北宋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与北宋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2300" spc="25">
                <a:solidFill>
                  <a:srgbClr val="9970FC"/>
                </a:solidFill>
                <a:latin typeface="EVABQN+MS-UIGothic"/>
                <a:cs typeface="EVABQN+MS-UIGothic"/>
              </a:rPr>
              <a:t>与西夏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SCGKA+IAVIHH+MicrosoftYaHei-Bold"/>
                <a:cs typeface="HSCGKA+IAVIH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51336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辽</a:t>
            </a:r>
            <a:r>
              <a:rPr sz="3800" spc="25">
                <a:solidFill>
                  <a:srgbClr val="FFA7EC"/>
                </a:solidFill>
                <a:latin typeface="EVABQN+MS-UIGothic"/>
                <a:cs typeface="EVABQN+MS-UIGothic"/>
              </a:rPr>
              <a:t>、西夏和北宋的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经济</a:t>
            </a:r>
            <a:r>
              <a:rPr sz="3800" spc="23">
                <a:solidFill>
                  <a:srgbClr val="FFA7EC"/>
                </a:solidFill>
                <a:latin typeface="EVABQN+MS-UIGothic"/>
                <a:cs typeface="EVABQN+MS-UIGothic"/>
              </a:rPr>
              <a:t>交流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106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辽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、西夏和北宋的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贸</a:t>
            </a:r>
            <a:r>
              <a:rPr sz="3000">
                <a:solidFill>
                  <a:srgbClr val="9970FC"/>
                </a:solidFill>
                <a:latin typeface="EVABQN+MS-UIGothic"/>
                <a:cs typeface="EVABQN+MS-UIGothic"/>
              </a:rPr>
              <a:t>易往来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https://d.book118.com/687065125020006054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EVABQN+MS-UIGothic</vt:lpstr>
      <vt:lpstr>SimSun</vt:lpstr>
      <vt:lpstr>DVHRST+OJSSKH+ArialMT</vt:lpstr>
      <vt:lpstr>Times New Roman</vt:lpstr>
      <vt:lpstr>HSCGKA+IAVIHH+MicrosoftYaHei-Bold</vt:lpstr>
      <vt:lpstr>KJOVVT+LMULVU+MicrosoftYaHei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2024-09-28T06:54:39.876</cp:lastPrinted>
  <dcterms:created xsi:type="dcterms:W3CDTF">2024-09-27T22:54:39Z</dcterms:created>
  <dcterms:modified xsi:type="dcterms:W3CDTF">2024-09-27T22:54:41Z</dcterms:modified>
</cp:coreProperties>
</file>