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5298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1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tags" Target="tags/tag168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51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55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.xml" /><Relationship Id="rId2" Type="http://schemas.openxmlformats.org/officeDocument/2006/relationships/tags" Target="../tags/tag8.xml" /><Relationship Id="rId3" Type="http://schemas.openxmlformats.org/officeDocument/2006/relationships/tags" Target="../tags/tag9.xml" /><Relationship Id="rId4" Type="http://schemas.openxmlformats.org/officeDocument/2006/relationships/tags" Target="../tags/tag10.xml" /><Relationship Id="rId5" Type="http://schemas.openxmlformats.org/officeDocument/2006/relationships/tags" Target="../tags/tag11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tags" Target="../tags/tag16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tags" Target="../tags/tag22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.xml" /><Relationship Id="rId2" Type="http://schemas.openxmlformats.org/officeDocument/2006/relationships/tags" Target="../tags/tag24.xml" /><Relationship Id="rId3" Type="http://schemas.openxmlformats.org/officeDocument/2006/relationships/tags" Target="../tags/tag25.xml" /><Relationship Id="rId4" Type="http://schemas.openxmlformats.org/officeDocument/2006/relationships/tags" Target="../tags/tag26.xml" /><Relationship Id="rId5" Type="http://schemas.openxmlformats.org/officeDocument/2006/relationships/tags" Target="../tags/tag27.xml" /><Relationship Id="rId6" Type="http://schemas.openxmlformats.org/officeDocument/2006/relationships/tags" Target="../tags/tag28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tags" Target="../tags/tag35.xml" /><Relationship Id="rId8" Type="http://schemas.openxmlformats.org/officeDocument/2006/relationships/tags" Target="../tags/tag36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tags" Target="../tags/tag52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tags" Target="../tags/tag57.xml" /><Relationship Id="rId7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847F9B-9B13-4916-9D65-6A5515941E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A7C19A-0285-48D5-AB0D-E7A162B764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36A632-94BB-4127-8048-4A04B1E575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B523C1-035B-493E-BF86-AFBCD8B069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F56D66E-20C0-40CD-9B21-5AA837DBC8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F277E38-77F5-46D0-AE64-695F00C6D3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A31066C-5365-4A7F-858D-7CC713F6FE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039EB2-D0B5-459A-BED1-53600F4B63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A35EF7-3972-404B-AB4F-07BAE1C24D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5190EF-D5FB-47D0-B520-DE69E1202B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0F8236-5162-4AE6-B510-19FD4BE79B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506" y="0"/>
            <a:ext cx="12188988" cy="6858000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838201" y="1018390"/>
            <a:ext cx="6911108" cy="1774346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0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670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838201" y="3021580"/>
            <a:ext cx="6903960" cy="365125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2" name="文本占位符 9"/>
          <p:cNvSpPr>
            <a:spLocks noGrp="1"/>
          </p:cNvSpPr>
          <p:nvPr>
            <p:ph type="body" sz="quarter" idx="13" hasCustomPrompt="1"/>
            <p:custDataLst>
              <p:tags r:id="rId5"/>
            </p:custDataLst>
          </p:nvPr>
        </p:nvSpPr>
        <p:spPr>
          <a:xfrm>
            <a:off x="838200" y="504000"/>
            <a:ext cx="6903960" cy="504000"/>
          </a:xfrm>
          <a:noFill/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 sz="11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marL="0" lvl="0" indent="0">
              <a:lnSpc>
                <a:spcPct val="100000"/>
              </a:lnSpc>
              <a:buNone/>
            </a:pPr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74" name="文本占位符 23"/>
          <p:cNvSpPr>
            <a:spLocks noGrp="1"/>
          </p:cNvSpPr>
          <p:nvPr>
            <p:ph type="body" sz="quarter" idx="17" hasCustomPrompt="1"/>
            <p:custDataLst>
              <p:tags r:id="rId6"/>
            </p:custDataLst>
          </p:nvPr>
        </p:nvSpPr>
        <p:spPr>
          <a:xfrm>
            <a:off x="1119171" y="3534481"/>
            <a:ext cx="4992413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cxnSp>
        <p:nvCxnSpPr>
          <p:cNvPr id="3145729" name="直接连接符 3"/>
          <p:cNvCxnSpPr/>
          <p:nvPr userDrawn="1">
            <p:custDataLst>
              <p:tags r:id="rId7"/>
            </p:custDataLst>
          </p:nvPr>
        </p:nvCxnSpPr>
        <p:spPr>
          <a:xfrm flipH="1">
            <a:off x="893281" y="3677626"/>
            <a:ext cx="0" cy="242570"/>
          </a:xfrm>
          <a:prstGeom prst="line">
            <a:avLst/>
          </a:prstGeom>
          <a:solidFill>
            <a:srgbClr val="21D29E"/>
          </a:solidFill>
          <a:ln w="50800" cap="rnd">
            <a:solidFill>
              <a:schemeClr val="accent1"/>
            </a:solidFill>
          </a:ln>
          <a:effectLst>
            <a:outerShdw blurRad="63500" sx="102000" sy="102000" algn="ctr" rotWithShape="0">
              <a:schemeClr val="accent1">
                <a:alpha val="3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2137" y="0"/>
            <a:ext cx="12167726" cy="6858000"/>
          </a:xfrm>
          <a:prstGeom prst="rect">
            <a:avLst/>
          </a:prstGeom>
        </p:spPr>
      </p:pic>
      <p:sp>
        <p:nvSpPr>
          <p:cNvPr id="1048686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548293" y="5037135"/>
            <a:ext cx="5285241" cy="1081088"/>
          </a:xfrm>
          <a:noFill/>
        </p:spPr>
        <p:txBody>
          <a:bodyPr anchor="b">
            <a:normAutofit/>
          </a:bodyPr>
          <a:lstStyle>
            <a:lvl1pPr>
              <a:defRPr sz="5400">
                <a:gradFill>
                  <a:gsLst>
                    <a:gs pos="0">
                      <a:schemeClr val="tx1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8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2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506" y="0"/>
            <a:ext cx="12188988" cy="6858000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990691" y="2308321"/>
            <a:ext cx="7841673" cy="1152000"/>
          </a:xfrm>
          <a:ln>
            <a:noFil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b"/>
          <a:lstStyle>
            <a:lvl1pPr algn="l">
              <a:defRPr sz="54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单击此处编辑母版标题</a:t>
            </a:r>
            <a:endParaRPr lang="zh-CN" altLang="en-US"/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971405" y="442221"/>
            <a:ext cx="7841673" cy="2174364"/>
          </a:xfrm>
          <a:ln>
            <a:noFil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b">
            <a:normAutofit/>
          </a:bodyPr>
          <a:lstStyle>
            <a:lvl1pPr marL="0" indent="0" algn="l">
              <a:buNone/>
              <a:defRPr sz="7200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16200000" scaled="0"/>
                </a:gra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1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4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4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5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5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15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3072" y="0"/>
            <a:ext cx="12185855" cy="6858000"/>
          </a:xfrm>
          <a:prstGeom prst="rect">
            <a:avLst/>
          </a:prstGeom>
        </p:spPr>
      </p:pic>
      <p:sp>
        <p:nvSpPr>
          <p:cNvPr id="1048764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845713" y="1288864"/>
            <a:ext cx="6892636" cy="1800000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6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766" name="文本占位符 9"/>
          <p:cNvSpPr>
            <a:spLocks noGrp="1"/>
          </p:cNvSpPr>
          <p:nvPr>
            <p:ph type="body" sz="quarter" idx="13" hasCustomPrompt="1"/>
            <p:custDataLst>
              <p:tags r:id="rId4"/>
            </p:custDataLst>
          </p:nvPr>
        </p:nvSpPr>
        <p:spPr>
          <a:xfrm>
            <a:off x="838200" y="324000"/>
            <a:ext cx="6892636" cy="504000"/>
          </a:xfrm>
          <a:noFill/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1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68" name="文本占位符 23"/>
          <p:cNvSpPr>
            <a:spLocks noGrp="1"/>
          </p:cNvSpPr>
          <p:nvPr>
            <p:ph type="body" sz="quarter" idx="17" hasCustomPrompt="1"/>
            <p:custDataLst>
              <p:tags r:id="rId5"/>
            </p:custDataLst>
          </p:nvPr>
        </p:nvSpPr>
        <p:spPr>
          <a:xfrm>
            <a:off x="1163207" y="3307686"/>
            <a:ext cx="5785996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cxnSp>
        <p:nvCxnSpPr>
          <p:cNvPr id="3145731" name="直接连接符 16"/>
          <p:cNvCxnSpPr/>
          <p:nvPr userDrawn="1">
            <p:custDataLst>
              <p:tags r:id="rId6"/>
            </p:custDataLst>
          </p:nvPr>
        </p:nvCxnSpPr>
        <p:spPr>
          <a:xfrm flipH="1">
            <a:off x="892921" y="3439172"/>
            <a:ext cx="0" cy="242570"/>
          </a:xfrm>
          <a:prstGeom prst="line">
            <a:avLst/>
          </a:prstGeom>
          <a:solidFill>
            <a:srgbClr val="21D29E"/>
          </a:solidFill>
          <a:ln w="50800" cap="rnd">
            <a:solidFill>
              <a:schemeClr val="accent1"/>
            </a:solidFill>
          </a:ln>
          <a:effectLst>
            <a:outerShdw blurRad="63500" sx="102000" sy="102000" algn="ctr" rotWithShape="0">
              <a:schemeClr val="accent1">
                <a:alpha val="3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58.xml" /><Relationship Id="rId13" Type="http://schemas.openxmlformats.org/officeDocument/2006/relationships/tags" Target="../tags/tag59.xml" /><Relationship Id="rId14" Type="http://schemas.openxmlformats.org/officeDocument/2006/relationships/tags" Target="../tags/tag60.xml" /><Relationship Id="rId15" Type="http://schemas.openxmlformats.org/officeDocument/2006/relationships/tags" Target="../tags/tag61.xml" /><Relationship Id="rId16" Type="http://schemas.openxmlformats.org/officeDocument/2006/relationships/tags" Target="../tags/tag62.xml" /><Relationship Id="rId17" Type="http://schemas.openxmlformats.org/officeDocument/2006/relationships/tags" Target="../tags/tag63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5288" r:id="rId2"/>
    <p:sldLayoutId id="2147485289" r:id="rId3"/>
    <p:sldLayoutId id="2147485290" r:id="rId4"/>
    <p:sldLayoutId id="2147485291" r:id="rId5"/>
    <p:sldLayoutId id="2147485292" r:id="rId6"/>
    <p:sldLayoutId id="2147485293" r:id="rId7"/>
    <p:sldLayoutId id="2147485294" r:id="rId8"/>
    <p:sldLayoutId id="2147485295" r:id="rId9"/>
    <p:sldLayoutId id="2147485296" r:id="rId10"/>
    <p:sldLayoutId id="2147485297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tags" Target="../tags/tag6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77.xml" /><Relationship Id="rId11" Type="http://schemas.openxmlformats.org/officeDocument/2006/relationships/tags" Target="../tags/tag78.xml" /><Relationship Id="rId12" Type="http://schemas.openxmlformats.org/officeDocument/2006/relationships/tags" Target="../tags/tag79.xml" /><Relationship Id="rId13" Type="http://schemas.openxmlformats.org/officeDocument/2006/relationships/tags" Target="../tags/tag80.xml" /><Relationship Id="rId14" Type="http://schemas.openxmlformats.org/officeDocument/2006/relationships/tags" Target="../tags/tag81.xml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tags" Target="../tags/tag75.xml" /><Relationship Id="rId9" Type="http://schemas.openxmlformats.org/officeDocument/2006/relationships/tags" Target="../tags/tag7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2.xml" /><Relationship Id="rId3" Type="http://schemas.openxmlformats.org/officeDocument/2006/relationships/tags" Target="../tags/tag83.xml" /><Relationship Id="rId4" Type="http://schemas.openxmlformats.org/officeDocument/2006/relationships/tags" Target="../tags/tag8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tags" Target="../tags/tag88.xml" /><Relationship Id="rId6" Type="http://schemas.openxmlformats.org/officeDocument/2006/relationships/tags" Target="../tags/tag89.xml" /><Relationship Id="rId7" Type="http://schemas.openxmlformats.org/officeDocument/2006/relationships/tags" Target="../tags/tag90.xml" /><Relationship Id="rId8" Type="http://schemas.openxmlformats.org/officeDocument/2006/relationships/tags" Target="../tags/tag91.xml" /><Relationship Id="rId9" Type="http://schemas.openxmlformats.org/officeDocument/2006/relationships/tags" Target="../tags/tag9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1.xml" /><Relationship Id="rId11" Type="http://schemas.openxmlformats.org/officeDocument/2006/relationships/tags" Target="../tags/tag102.xml" /><Relationship Id="rId12" Type="http://schemas.openxmlformats.org/officeDocument/2006/relationships/tags" Target="../tags/tag103.xml" /><Relationship Id="rId13" Type="http://schemas.openxmlformats.org/officeDocument/2006/relationships/tags" Target="../tags/tag104.xml" /><Relationship Id="rId2" Type="http://schemas.openxmlformats.org/officeDocument/2006/relationships/tags" Target="../tags/tag93.xml" /><Relationship Id="rId3" Type="http://schemas.openxmlformats.org/officeDocument/2006/relationships/tags" Target="../tags/tag94.xml" /><Relationship Id="rId4" Type="http://schemas.openxmlformats.org/officeDocument/2006/relationships/tags" Target="../tags/tag95.xml" /><Relationship Id="rId5" Type="http://schemas.openxmlformats.org/officeDocument/2006/relationships/tags" Target="../tags/tag96.xml" /><Relationship Id="rId6" Type="http://schemas.openxmlformats.org/officeDocument/2006/relationships/tags" Target="../tags/tag97.xml" /><Relationship Id="rId7" Type="http://schemas.openxmlformats.org/officeDocument/2006/relationships/tags" Target="../tags/tag98.xml" /><Relationship Id="rId8" Type="http://schemas.openxmlformats.org/officeDocument/2006/relationships/tags" Target="../tags/tag99.xml" /><Relationship Id="rId9" Type="http://schemas.openxmlformats.org/officeDocument/2006/relationships/tags" Target="../tags/tag100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05.xml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tags" Target="../tags/tag10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7.xml" /><Relationship Id="rId11" Type="http://schemas.openxmlformats.org/officeDocument/2006/relationships/tags" Target="../tags/tag118.xml" /><Relationship Id="rId12" Type="http://schemas.openxmlformats.org/officeDocument/2006/relationships/tags" Target="../tags/tag119.xml" /><Relationship Id="rId13" Type="http://schemas.openxmlformats.org/officeDocument/2006/relationships/tags" Target="../tags/tag120.xml" /><Relationship Id="rId14" Type="http://schemas.openxmlformats.org/officeDocument/2006/relationships/tags" Target="../tags/tag121.xml" /><Relationship Id="rId15" Type="http://schemas.openxmlformats.org/officeDocument/2006/relationships/tags" Target="../tags/tag122.xml" /><Relationship Id="rId16" Type="http://schemas.openxmlformats.org/officeDocument/2006/relationships/tags" Target="../tags/tag123.xml" /><Relationship Id="rId17" Type="http://schemas.openxmlformats.org/officeDocument/2006/relationships/tags" Target="../tags/tag124.xml" /><Relationship Id="rId18" Type="http://schemas.openxmlformats.org/officeDocument/2006/relationships/tags" Target="../tags/tag125.xml" /><Relationship Id="rId19" Type="http://schemas.openxmlformats.org/officeDocument/2006/relationships/tags" Target="../tags/tag126.xml" /><Relationship Id="rId2" Type="http://schemas.openxmlformats.org/officeDocument/2006/relationships/tags" Target="../tags/tag109.xml" /><Relationship Id="rId20" Type="http://schemas.openxmlformats.org/officeDocument/2006/relationships/tags" Target="../tags/tag127.xml" /><Relationship Id="rId21" Type="http://schemas.openxmlformats.org/officeDocument/2006/relationships/tags" Target="../tags/tag128.xml" /><Relationship Id="rId3" Type="http://schemas.openxmlformats.org/officeDocument/2006/relationships/tags" Target="../tags/tag110.xml" /><Relationship Id="rId4" Type="http://schemas.openxmlformats.org/officeDocument/2006/relationships/tags" Target="../tags/tag111.xml" /><Relationship Id="rId5" Type="http://schemas.openxmlformats.org/officeDocument/2006/relationships/tags" Target="../tags/tag112.xml" /><Relationship Id="rId6" Type="http://schemas.openxmlformats.org/officeDocument/2006/relationships/tags" Target="../tags/tag113.xml" /><Relationship Id="rId7" Type="http://schemas.openxmlformats.org/officeDocument/2006/relationships/tags" Target="../tags/tag114.xml" /><Relationship Id="rId8" Type="http://schemas.openxmlformats.org/officeDocument/2006/relationships/tags" Target="../tags/tag115.xml" /><Relationship Id="rId9" Type="http://schemas.openxmlformats.org/officeDocument/2006/relationships/tags" Target="../tags/tag11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9.xml" /><Relationship Id="rId3" Type="http://schemas.openxmlformats.org/officeDocument/2006/relationships/tags" Target="../tags/tag130.xml" /><Relationship Id="rId4" Type="http://schemas.openxmlformats.org/officeDocument/2006/relationships/tags" Target="../tags/tag131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0.xml" /><Relationship Id="rId11" Type="http://schemas.openxmlformats.org/officeDocument/2006/relationships/tags" Target="../tags/tag141.xml" /><Relationship Id="rId12" Type="http://schemas.openxmlformats.org/officeDocument/2006/relationships/tags" Target="../tags/tag142.xml" /><Relationship Id="rId13" Type="http://schemas.openxmlformats.org/officeDocument/2006/relationships/tags" Target="../tags/tag143.xml" /><Relationship Id="rId14" Type="http://schemas.openxmlformats.org/officeDocument/2006/relationships/tags" Target="../tags/tag144.xml" /><Relationship Id="rId15" Type="http://schemas.openxmlformats.org/officeDocument/2006/relationships/tags" Target="../tags/tag145.xml" /><Relationship Id="rId16" Type="http://schemas.openxmlformats.org/officeDocument/2006/relationships/tags" Target="../tags/tag146.xml" /><Relationship Id="rId17" Type="http://schemas.openxmlformats.org/officeDocument/2006/relationships/tags" Target="../tags/tag147.xml" /><Relationship Id="rId18" Type="http://schemas.openxmlformats.org/officeDocument/2006/relationships/tags" Target="../tags/tag148.xml" /><Relationship Id="rId19" Type="http://schemas.openxmlformats.org/officeDocument/2006/relationships/tags" Target="../tags/tag149.xml" /><Relationship Id="rId2" Type="http://schemas.openxmlformats.org/officeDocument/2006/relationships/tags" Target="../tags/tag132.xml" /><Relationship Id="rId20" Type="http://schemas.openxmlformats.org/officeDocument/2006/relationships/tags" Target="../tags/tag150.xml" /><Relationship Id="rId21" Type="http://schemas.openxmlformats.org/officeDocument/2006/relationships/tags" Target="../tags/tag151.xml" /><Relationship Id="rId3" Type="http://schemas.openxmlformats.org/officeDocument/2006/relationships/tags" Target="../tags/tag133.xml" /><Relationship Id="rId4" Type="http://schemas.openxmlformats.org/officeDocument/2006/relationships/tags" Target="../tags/tag134.xml" /><Relationship Id="rId5" Type="http://schemas.openxmlformats.org/officeDocument/2006/relationships/tags" Target="../tags/tag135.xml" /><Relationship Id="rId6" Type="http://schemas.openxmlformats.org/officeDocument/2006/relationships/tags" Target="../tags/tag136.xml" /><Relationship Id="rId7" Type="http://schemas.openxmlformats.org/officeDocument/2006/relationships/tags" Target="../tags/tag137.xml" /><Relationship Id="rId8" Type="http://schemas.openxmlformats.org/officeDocument/2006/relationships/tags" Target="../tags/tag138.xml" /><Relationship Id="rId9" Type="http://schemas.openxmlformats.org/officeDocument/2006/relationships/tags" Target="../tags/tag13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0.xml" /><Relationship Id="rId11" Type="http://schemas.openxmlformats.org/officeDocument/2006/relationships/tags" Target="../tags/tag161.xml" /><Relationship Id="rId12" Type="http://schemas.openxmlformats.org/officeDocument/2006/relationships/tags" Target="../tags/tag162.xml" /><Relationship Id="rId13" Type="http://schemas.openxmlformats.org/officeDocument/2006/relationships/tags" Target="../tags/tag163.xml" /><Relationship Id="rId2" Type="http://schemas.openxmlformats.org/officeDocument/2006/relationships/tags" Target="../tags/tag152.xml" /><Relationship Id="rId3" Type="http://schemas.openxmlformats.org/officeDocument/2006/relationships/tags" Target="../tags/tag153.xml" /><Relationship Id="rId4" Type="http://schemas.openxmlformats.org/officeDocument/2006/relationships/tags" Target="../tags/tag154.xml" /><Relationship Id="rId5" Type="http://schemas.openxmlformats.org/officeDocument/2006/relationships/tags" Target="../tags/tag155.xml" /><Relationship Id="rId6" Type="http://schemas.openxmlformats.org/officeDocument/2006/relationships/tags" Target="../tags/tag156.xml" /><Relationship Id="rId7" Type="http://schemas.openxmlformats.org/officeDocument/2006/relationships/tags" Target="../tags/tag157.xml" /><Relationship Id="rId8" Type="http://schemas.openxmlformats.org/officeDocument/2006/relationships/tags" Target="../tags/tag158.xml" /><Relationship Id="rId9" Type="http://schemas.openxmlformats.org/officeDocument/2006/relationships/tags" Target="../tags/tag15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64.xml" /><Relationship Id="rId3" Type="http://schemas.openxmlformats.org/officeDocument/2006/relationships/tags" Target="../tags/tag165.xml" /><Relationship Id="rId4" Type="http://schemas.openxmlformats.org/officeDocument/2006/relationships/tags" Target="../tags/tag166.xml" /><Relationship Id="rId5" Type="http://schemas.openxmlformats.org/officeDocument/2006/relationships/tags" Target="../tags/tag167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7105124131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主任软件工程师2023年年度总结及来年计划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联系方式"/>
          <p:cNvSpPr>
            <a:spLocks noGrp="1"/>
          </p:cNvSpPr>
          <p:nvPr>
            <p:ph type="body" sz="quarter" idx="13"/>
            <p:custDataLst>
              <p:tags r:id="rId5"/>
            </p:custDataLst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altLang="zh-CN"/>
              <a:t>YOUR LOGO</a:t>
            </a:r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7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548293" y="5037135"/>
            <a:ext cx="5285241" cy="1081088"/>
          </a:xfrm>
        </p:spPr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cxnSp>
        <p:nvCxnSpPr>
          <p:cNvPr id="3145735" name="直接连接符 13"/>
          <p:cNvCxnSpPr/>
          <p:nvPr>
            <p:custDataLst>
              <p:tags r:id="rId3"/>
            </p:custDataLst>
          </p:nvPr>
        </p:nvCxnSpPr>
        <p:spPr>
          <a:xfrm>
            <a:off x="501161" y="6318738"/>
            <a:ext cx="500868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0" name="序号"/>
          <p:cNvSpPr txBox="1"/>
          <p:nvPr>
            <p:custDataLst>
              <p:tags r:id="rId4"/>
            </p:custDataLst>
          </p:nvPr>
        </p:nvSpPr>
        <p:spPr>
          <a:xfrm>
            <a:off x="4182110" y="158750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16200000" scaled="0"/>
                </a:gradFill>
                <a:latin typeface="+mj-ea"/>
                <a:ea typeface="+mj-ea"/>
              </a:rPr>
              <a:t>01.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chemeClr val="accent1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82" name="项标题"/>
          <p:cNvSpPr txBox="1"/>
          <p:nvPr>
            <p:custDataLst>
              <p:tags r:id="rId5"/>
            </p:custDataLst>
          </p:nvPr>
        </p:nvSpPr>
        <p:spPr>
          <a:xfrm>
            <a:off x="5643245" y="167894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2023年工作总结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sp>
        <p:nvSpPr>
          <p:cNvPr id="1048784" name="序号"/>
          <p:cNvSpPr txBox="1"/>
          <p:nvPr>
            <p:custDataLst>
              <p:tags r:id="rId6"/>
            </p:custDataLst>
          </p:nvPr>
        </p:nvSpPr>
        <p:spPr>
          <a:xfrm>
            <a:off x="8014970" y="158750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02.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86" name="项标题"/>
          <p:cNvSpPr txBox="1"/>
          <p:nvPr>
            <p:custDataLst>
              <p:tags r:id="rId7"/>
            </p:custDataLst>
          </p:nvPr>
        </p:nvSpPr>
        <p:spPr>
          <a:xfrm>
            <a:off x="9476105" y="167894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个人成长与收获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sp>
        <p:nvSpPr>
          <p:cNvPr id="1048788" name="序号"/>
          <p:cNvSpPr txBox="1"/>
          <p:nvPr>
            <p:custDataLst>
              <p:tags r:id="rId8"/>
            </p:custDataLst>
          </p:nvPr>
        </p:nvSpPr>
        <p:spPr>
          <a:xfrm>
            <a:off x="4182110" y="293624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03.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90" name="项标题"/>
          <p:cNvSpPr txBox="1"/>
          <p:nvPr>
            <p:custDataLst>
              <p:tags r:id="rId9"/>
            </p:custDataLst>
          </p:nvPr>
        </p:nvSpPr>
        <p:spPr>
          <a:xfrm>
            <a:off x="5643245" y="302768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来年工作计划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sp>
        <p:nvSpPr>
          <p:cNvPr id="1048792" name="序号"/>
          <p:cNvSpPr txBox="1"/>
          <p:nvPr>
            <p:custDataLst>
              <p:tags r:id="rId10"/>
            </p:custDataLst>
          </p:nvPr>
        </p:nvSpPr>
        <p:spPr>
          <a:xfrm>
            <a:off x="8014970" y="293624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04.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94" name="项标题"/>
          <p:cNvSpPr txBox="1"/>
          <p:nvPr>
            <p:custDataLst>
              <p:tags r:id="rId11"/>
            </p:custDataLst>
          </p:nvPr>
        </p:nvSpPr>
        <p:spPr>
          <a:xfrm>
            <a:off x="9476105" y="302768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对公司的建议与期望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cxnSp>
        <p:nvCxnSpPr>
          <p:cNvPr id="3145737" name="直接连接符 19"/>
          <p:cNvCxnSpPr/>
          <p:nvPr>
            <p:custDataLst>
              <p:tags r:id="rId12"/>
            </p:custDataLst>
          </p:nvPr>
        </p:nvCxnSpPr>
        <p:spPr>
          <a:xfrm>
            <a:off x="3200400" y="2604476"/>
            <a:ext cx="8575431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50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9" name="直接连接符 20"/>
          <p:cNvCxnSpPr/>
          <p:nvPr>
            <p:custDataLst>
              <p:tags r:id="rId13"/>
            </p:custDataLst>
          </p:nvPr>
        </p:nvCxnSpPr>
        <p:spPr>
          <a:xfrm>
            <a:off x="4665785" y="3926259"/>
            <a:ext cx="7110046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50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14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2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/>
          <a:lstStyle/>
          <a:p>
            <a:r>
              <a:rPr lang="zh-CN" altLang="en-US"/>
              <a:t>2023年工作总结</a:t>
            </a:r>
            <a:endParaRPr lang="zh-CN" altLang="en-US"/>
          </a:p>
        </p:txBody>
      </p:sp>
      <p:sp>
        <p:nvSpPr>
          <p:cNvPr id="104882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6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完成项目及成果</a:t>
            </a:r>
            <a:endParaRPr lang="zh-CN" altLang="en-US"/>
          </a:p>
        </p:txBody>
      </p:sp>
      <p:sp>
        <p:nvSpPr>
          <p:cNvPr id="1048862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864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866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868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870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参与了YY项目，负责了XX模块的开发，确保了项目的按时交付。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872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完成了XX项目，实现了XX功能，提高了XX效率。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874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主导了ZZ项目的整个开发过程，带领团队完成了项目并获得了客户的好评。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876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在项目中提出了多个创新性的解决方案，为项目的成功实施做出了重要贡献。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1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技术突破与创新</a:t>
            </a:r>
            <a:endParaRPr lang="zh-CN" altLang="en-US"/>
          </a:p>
        </p:txBody>
      </p:sp>
      <p:sp>
        <p:nvSpPr>
          <p:cNvPr id="1048912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8914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16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解决了长期存在的性能瓶颈，提高了系统运行效率。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8918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20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22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引入了新技术，实现了关键功能模块的重构与优化。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8924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8926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带领团队成功研发出新产品，填补了市场空白。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8928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0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2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4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在人工智能领域取得重要突破，为后续项目提供了有力支持。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6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团队协作与沟通</a:t>
            </a:r>
            <a:endParaRPr lang="zh-CN" altLang="en-US"/>
          </a:p>
        </p:txBody>
      </p:sp>
      <p:sp>
        <p:nvSpPr>
          <p:cNvPr id="1048970" name="正文"/>
          <p:cNvSpPr txBox="1"/>
          <p:nvPr>
            <p:custDataLst>
              <p:tags r:id="rId2"/>
            </p:custDataLst>
          </p:nvPr>
        </p:nvSpPr>
        <p:spPr>
          <a:xfrm>
            <a:off x="2383176" y="1364400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高效沟通：与团队成员保持及时、准确的信息传递，确保项目进展顺利。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2" name="正文"/>
          <p:cNvSpPr txBox="1"/>
          <p:nvPr>
            <p:custDataLst>
              <p:tags r:id="rId3"/>
            </p:custDataLst>
          </p:nvPr>
        </p:nvSpPr>
        <p:spPr>
          <a:xfrm>
            <a:off x="2383176" y="2641578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协作能力：与团队成员共同协作，完成项目任务，提高团队整体效率。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4" name="正文"/>
          <p:cNvSpPr txBox="1"/>
          <p:nvPr>
            <p:custDataLst>
              <p:tags r:id="rId4"/>
            </p:custDataLst>
          </p:nvPr>
        </p:nvSpPr>
        <p:spPr>
          <a:xfrm>
            <a:off x="2383176" y="3918755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沟通技巧：在沟通中注重倾听和表达，增强团队凝聚力和向心力。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6" name="正文"/>
          <p:cNvSpPr txBox="1"/>
          <p:nvPr>
            <p:custDataLst>
              <p:tags r:id="rId5"/>
            </p:custDataLst>
          </p:nvPr>
        </p:nvSpPr>
        <p:spPr>
          <a:xfrm>
            <a:off x="2383176" y="5195933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团队协作：在项目中发挥各自优势，相互支持，共同应对挑战。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1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遇到的问题与解决方案</a:t>
            </a:r>
            <a:endParaRPr lang="zh-CN" altLang="en-US"/>
          </a:p>
        </p:txBody>
      </p:sp>
      <p:sp>
        <p:nvSpPr>
          <p:cNvPr id="1049012" name="单圆角矩形 5"/>
          <p:cNvSpPr/>
          <p:nvPr>
            <p:custDataLst>
              <p:tags r:id="rId2"/>
            </p:custDataLst>
          </p:nvPr>
        </p:nvSpPr>
        <p:spPr>
          <a:xfrm>
            <a:off x="838200" y="1714143"/>
            <a:ext cx="5002443" cy="1887634"/>
          </a:xfrm>
          <a:prstGeom prst="round1Rect">
            <a:avLst>
              <a:gd name="adj" fmla="val 16667"/>
            </a:avLst>
          </a:prstGeom>
          <a:solidFill>
            <a:schemeClr val="bg1"/>
          </a:solidFill>
          <a:ln>
            <a:solidFill>
              <a:schemeClr val="accent1">
                <a:lumMod val="20000"/>
                <a:lumOff val="80000"/>
              </a:schemeClr>
            </a:solidFill>
          </a:ln>
          <a:effectLst>
            <a:outerShdw blurRad="203200" dist="76200" dir="8100000" algn="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  <a:sym typeface="+mn-ea"/>
            </a:endParaRPr>
          </a:p>
        </p:txBody>
      </p:sp>
      <p:sp>
        <p:nvSpPr>
          <p:cNvPr id="1049014" name="标题"/>
          <p:cNvSpPr txBox="1"/>
          <p:nvPr>
            <p:custDataLst>
              <p:tags r:id="rId3"/>
            </p:custDataLst>
          </p:nvPr>
        </p:nvSpPr>
        <p:spPr>
          <a:xfrm>
            <a:off x="1369611" y="1806668"/>
            <a:ext cx="3820922" cy="533846"/>
          </a:xfrm>
          <a:prstGeom prst="rect">
            <a:avLst/>
          </a:prstGeom>
          <a:noFill/>
        </p:spPr>
        <p:txBody>
          <a:bodyPr wrap="square" lIns="90000" tIns="46800" rIns="9000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000" b="1" spc="300">
                <a:solidFill>
                  <a:schemeClr val="accent1"/>
                </a:solidFill>
                <a:latin typeface="+mj-ea"/>
                <a:ea typeface="+mj-ea"/>
              </a:rPr>
              <a:t>遇到的问题：项目进度延迟 解决方案：优化开发流程，提高团队协同效率</a:t>
            </a:r>
            <a:endParaRPr lang="zh-CN" altLang="en-US" sz="1000" b="1" spc="300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049016" name="正文"/>
          <p:cNvSpPr txBox="1"/>
          <p:nvPr>
            <p:custDataLst>
              <p:tags r:id="rId4"/>
            </p:custDataLst>
          </p:nvPr>
        </p:nvSpPr>
        <p:spPr>
          <a:xfrm>
            <a:off x="1369611" y="2393472"/>
            <a:ext cx="4285373" cy="945339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cs typeface="+mn-ea"/>
              </a:rPr>
              <a:t>解决方案：优化开发流程，提高团队协同效率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mn-ea"/>
              <a:cs typeface="+mn-ea"/>
            </a:endParaRPr>
          </a:p>
        </p:txBody>
      </p:sp>
      <p:sp>
        <p:nvSpPr>
          <p:cNvPr id="1049018" name="圆角矩形 19"/>
          <p:cNvSpPr/>
          <p:nvPr>
            <p:custDataLst>
              <p:tags r:id="rId5"/>
            </p:custDataLst>
          </p:nvPr>
        </p:nvSpPr>
        <p:spPr>
          <a:xfrm rot="5400000">
            <a:off x="840635" y="1921107"/>
            <a:ext cx="416215" cy="420624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1">
                  <a:lumMod val="70000"/>
                  <a:lumOff val="30000"/>
                  <a:alpha val="100000"/>
                </a:schemeClr>
              </a:gs>
              <a:gs pos="100000">
                <a:schemeClr val="accent1"/>
              </a:gs>
            </a:gsLst>
            <a:lin ang="13200000" scaled="0"/>
          </a:gradFill>
          <a:ln>
            <a:noFill/>
          </a:ln>
          <a:effectLst>
            <a:outerShdw blurRad="203200" dist="76200" dir="8100000" algn="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020" name="燕尾形 20"/>
          <p:cNvSpPr/>
          <p:nvPr>
            <p:custDataLst>
              <p:tags r:id="rId6"/>
            </p:custDataLst>
          </p:nvPr>
        </p:nvSpPr>
        <p:spPr>
          <a:xfrm>
            <a:off x="994032" y="2050763"/>
            <a:ext cx="109040" cy="162214"/>
          </a:xfrm>
          <a:prstGeom prst="chevron">
            <a:avLst>
              <a:gd name="adj" fmla="val 64013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2" name="单圆角矩形 5"/>
          <p:cNvSpPr/>
          <p:nvPr>
            <p:custDataLst>
              <p:tags r:id="rId7"/>
            </p:custDataLst>
          </p:nvPr>
        </p:nvSpPr>
        <p:spPr>
          <a:xfrm>
            <a:off x="6351357" y="1714143"/>
            <a:ext cx="5002443" cy="1887634"/>
          </a:xfrm>
          <a:prstGeom prst="round1Rect">
            <a:avLst>
              <a:gd name="adj" fmla="val 16667"/>
            </a:avLst>
          </a:prstGeom>
          <a:solidFill>
            <a:schemeClr val="bg1"/>
          </a:solidFill>
          <a:ln>
            <a:solidFill>
              <a:schemeClr val="accent1">
                <a:lumMod val="20000"/>
                <a:lumOff val="80000"/>
              </a:schemeClr>
            </a:solidFill>
          </a:ln>
          <a:effectLst>
            <a:outerShdw blurRad="203200" dist="76200" dir="8100000" algn="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  <a:sym typeface="+mn-ea"/>
            </a:endParaRPr>
          </a:p>
        </p:txBody>
      </p:sp>
      <p:sp>
        <p:nvSpPr>
          <p:cNvPr id="1049024" name="标题"/>
          <p:cNvSpPr txBox="1"/>
          <p:nvPr>
            <p:custDataLst>
              <p:tags r:id="rId8"/>
            </p:custDataLst>
          </p:nvPr>
        </p:nvSpPr>
        <p:spPr>
          <a:xfrm>
            <a:off x="6882768" y="1806668"/>
            <a:ext cx="3820922" cy="533846"/>
          </a:xfrm>
          <a:prstGeom prst="rect">
            <a:avLst/>
          </a:prstGeom>
          <a:noFill/>
        </p:spPr>
        <p:txBody>
          <a:bodyPr wrap="square" lIns="90000" tIns="46800" rIns="9000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000" b="1" spc="300">
                <a:solidFill>
                  <a:schemeClr val="accent1"/>
                </a:solidFill>
                <a:latin typeface="+mj-ea"/>
                <a:ea typeface="+mj-ea"/>
              </a:rPr>
              <a:t>遇到的问题：代码质量不稳定 解决方案：加强代码审查，实施单元测试和集成测试</a:t>
            </a:r>
            <a:endParaRPr lang="zh-CN" altLang="en-US" sz="1000" b="1" spc="300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049026" name="正文"/>
          <p:cNvSpPr txBox="1"/>
          <p:nvPr>
            <p:custDataLst>
              <p:tags r:id="rId9"/>
            </p:custDataLst>
          </p:nvPr>
        </p:nvSpPr>
        <p:spPr>
          <a:xfrm>
            <a:off x="6882768" y="2393472"/>
            <a:ext cx="4285373" cy="945339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cs typeface="+mn-ea"/>
              </a:rPr>
              <a:t>解决方案：加强代码审查，实施单元测试和集成测试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mn-ea"/>
              <a:cs typeface="+mn-ea"/>
            </a:endParaRPr>
          </a:p>
        </p:txBody>
      </p:sp>
      <p:sp>
        <p:nvSpPr>
          <p:cNvPr id="1049028" name="圆角矩形 19"/>
          <p:cNvSpPr/>
          <p:nvPr>
            <p:custDataLst>
              <p:tags r:id="rId10"/>
            </p:custDataLst>
          </p:nvPr>
        </p:nvSpPr>
        <p:spPr>
          <a:xfrm rot="5400000">
            <a:off x="6353183" y="1921107"/>
            <a:ext cx="416363" cy="420624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1">
                  <a:lumMod val="70000"/>
                  <a:lumOff val="30000"/>
                  <a:alpha val="100000"/>
                </a:schemeClr>
              </a:gs>
              <a:gs pos="100000">
                <a:schemeClr val="accent1"/>
              </a:gs>
            </a:gsLst>
            <a:lin ang="13200000" scaled="0"/>
          </a:gradFill>
          <a:ln>
            <a:noFill/>
          </a:ln>
          <a:effectLst>
            <a:outerShdw blurRad="203200" dist="76200" dir="8100000" algn="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030" name="燕尾形 20"/>
          <p:cNvSpPr/>
          <p:nvPr>
            <p:custDataLst>
              <p:tags r:id="rId11"/>
            </p:custDataLst>
          </p:nvPr>
        </p:nvSpPr>
        <p:spPr>
          <a:xfrm>
            <a:off x="6507189" y="2050763"/>
            <a:ext cx="108960" cy="161919"/>
          </a:xfrm>
          <a:prstGeom prst="chevron">
            <a:avLst>
              <a:gd name="adj" fmla="val 64013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2" name="单圆角矩形 5"/>
          <p:cNvSpPr/>
          <p:nvPr>
            <p:custDataLst>
              <p:tags r:id="rId12"/>
            </p:custDataLst>
          </p:nvPr>
        </p:nvSpPr>
        <p:spPr>
          <a:xfrm>
            <a:off x="838200" y="3940832"/>
            <a:ext cx="5002443" cy="1887634"/>
          </a:xfrm>
          <a:prstGeom prst="round1Rect">
            <a:avLst>
              <a:gd name="adj" fmla="val 16667"/>
            </a:avLst>
          </a:prstGeom>
          <a:solidFill>
            <a:schemeClr val="bg1"/>
          </a:solidFill>
          <a:ln>
            <a:solidFill>
              <a:schemeClr val="accent1">
                <a:lumMod val="20000"/>
                <a:lumOff val="80000"/>
              </a:schemeClr>
            </a:solidFill>
          </a:ln>
          <a:effectLst>
            <a:outerShdw blurRad="203200" dist="76200" dir="8100000" algn="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  <a:sym typeface="+mn-ea"/>
            </a:endParaRPr>
          </a:p>
        </p:txBody>
      </p:sp>
      <p:sp>
        <p:nvSpPr>
          <p:cNvPr id="1049034" name="标题"/>
          <p:cNvSpPr txBox="1"/>
          <p:nvPr>
            <p:custDataLst>
              <p:tags r:id="rId13"/>
            </p:custDataLst>
          </p:nvPr>
        </p:nvSpPr>
        <p:spPr>
          <a:xfrm>
            <a:off x="1369611" y="4033357"/>
            <a:ext cx="3820922" cy="533846"/>
          </a:xfrm>
          <a:prstGeom prst="rect">
            <a:avLst/>
          </a:prstGeom>
          <a:noFill/>
        </p:spPr>
        <p:txBody>
          <a:bodyPr wrap="square" lIns="90000" tIns="46800" rIns="90000" bIns="0" rtlCol="0" anchor="b">
            <a:normAutofit fontScale="441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</a:rPr>
              <a:t>遇到的问题：客户需求频繁变更 解决方案：加强与客户的沟通，明确需求并签订明确的合同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049036" name="正文"/>
          <p:cNvSpPr txBox="1"/>
          <p:nvPr>
            <p:custDataLst>
              <p:tags r:id="rId14"/>
            </p:custDataLst>
          </p:nvPr>
        </p:nvSpPr>
        <p:spPr>
          <a:xfrm>
            <a:off x="1369611" y="4620161"/>
            <a:ext cx="4285373" cy="945339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cs typeface="+mn-ea"/>
              </a:rPr>
              <a:t>解决方案：加强与客户的沟通，明确需求并签订明确的合同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mn-ea"/>
              <a:cs typeface="+mn-ea"/>
            </a:endParaRPr>
          </a:p>
        </p:txBody>
      </p:sp>
      <p:sp>
        <p:nvSpPr>
          <p:cNvPr id="1049038" name="圆角矩形 19"/>
          <p:cNvSpPr/>
          <p:nvPr>
            <p:custDataLst>
              <p:tags r:id="rId15"/>
            </p:custDataLst>
          </p:nvPr>
        </p:nvSpPr>
        <p:spPr>
          <a:xfrm rot="5400000">
            <a:off x="840635" y="4147796"/>
            <a:ext cx="416363" cy="420624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1">
                  <a:lumMod val="70000"/>
                  <a:lumOff val="30000"/>
                  <a:alpha val="100000"/>
                </a:schemeClr>
              </a:gs>
              <a:gs pos="100000">
                <a:schemeClr val="accent1"/>
              </a:gs>
            </a:gsLst>
            <a:lin ang="13200000" scaled="0"/>
          </a:gradFill>
          <a:ln>
            <a:noFill/>
          </a:ln>
          <a:effectLst>
            <a:outerShdw blurRad="203200" dist="76200" dir="8100000" algn="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040" name="燕尾形 20"/>
          <p:cNvSpPr/>
          <p:nvPr>
            <p:custDataLst>
              <p:tags r:id="rId16"/>
            </p:custDataLst>
          </p:nvPr>
        </p:nvSpPr>
        <p:spPr>
          <a:xfrm>
            <a:off x="994032" y="4277453"/>
            <a:ext cx="108960" cy="161919"/>
          </a:xfrm>
          <a:prstGeom prst="chevron">
            <a:avLst>
              <a:gd name="adj" fmla="val 64013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2" name="单圆角矩形 5"/>
          <p:cNvSpPr/>
          <p:nvPr>
            <p:custDataLst>
              <p:tags r:id="rId17"/>
            </p:custDataLst>
          </p:nvPr>
        </p:nvSpPr>
        <p:spPr>
          <a:xfrm>
            <a:off x="6351357" y="3940832"/>
            <a:ext cx="5002443" cy="1887634"/>
          </a:xfrm>
          <a:prstGeom prst="round1Rect">
            <a:avLst>
              <a:gd name="adj" fmla="val 16667"/>
            </a:avLst>
          </a:prstGeom>
          <a:solidFill>
            <a:schemeClr val="bg1"/>
          </a:solidFill>
          <a:ln>
            <a:solidFill>
              <a:schemeClr val="accent1">
                <a:lumMod val="20000"/>
                <a:lumOff val="80000"/>
              </a:schemeClr>
            </a:solidFill>
          </a:ln>
          <a:effectLst>
            <a:outerShdw blurRad="203200" dist="76200" dir="8100000" algn="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  <a:sym typeface="+mn-ea"/>
            </a:endParaRPr>
          </a:p>
        </p:txBody>
      </p:sp>
      <p:sp>
        <p:nvSpPr>
          <p:cNvPr id="1049044" name="标题"/>
          <p:cNvSpPr txBox="1"/>
          <p:nvPr>
            <p:custDataLst>
              <p:tags r:id="rId18"/>
            </p:custDataLst>
          </p:nvPr>
        </p:nvSpPr>
        <p:spPr>
          <a:xfrm>
            <a:off x="6882768" y="4033357"/>
            <a:ext cx="3820922" cy="533846"/>
          </a:xfrm>
          <a:prstGeom prst="rect">
            <a:avLst/>
          </a:prstGeom>
          <a:noFill/>
        </p:spPr>
        <p:txBody>
          <a:bodyPr wrap="square" lIns="90000" tIns="46800" rIns="9000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000" b="1" spc="300">
                <a:solidFill>
                  <a:schemeClr val="accent1"/>
                </a:solidFill>
                <a:latin typeface="+mj-ea"/>
                <a:ea typeface="+mj-ea"/>
              </a:rPr>
              <a:t>遇到的问题：团队成员技能不足 解决方案：开展培训和分享会，提升团队技能水平</a:t>
            </a:r>
            <a:endParaRPr lang="zh-CN" altLang="en-US" sz="1000" b="1" spc="300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049046" name="正文"/>
          <p:cNvSpPr txBox="1"/>
          <p:nvPr>
            <p:custDataLst>
              <p:tags r:id="rId19"/>
            </p:custDataLst>
          </p:nvPr>
        </p:nvSpPr>
        <p:spPr>
          <a:xfrm>
            <a:off x="6882768" y="4620161"/>
            <a:ext cx="4285373" cy="945339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cs typeface="+mn-ea"/>
              </a:rPr>
              <a:t>解决方案：开展培训和分享会，提升团队技能水平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mn-ea"/>
              <a:cs typeface="+mn-ea"/>
            </a:endParaRPr>
          </a:p>
        </p:txBody>
      </p:sp>
      <p:sp>
        <p:nvSpPr>
          <p:cNvPr id="1049048" name="圆角矩形 19"/>
          <p:cNvSpPr/>
          <p:nvPr>
            <p:custDataLst>
              <p:tags r:id="rId20"/>
            </p:custDataLst>
          </p:nvPr>
        </p:nvSpPr>
        <p:spPr>
          <a:xfrm rot="5400000">
            <a:off x="6353792" y="4147796"/>
            <a:ext cx="416363" cy="420624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1">
                  <a:lumMod val="70000"/>
                  <a:lumOff val="30000"/>
                  <a:alpha val="100000"/>
                </a:schemeClr>
              </a:gs>
              <a:gs pos="100000">
                <a:schemeClr val="accent1"/>
              </a:gs>
            </a:gsLst>
            <a:lin ang="13200000" scaled="0"/>
          </a:gradFill>
          <a:ln>
            <a:noFill/>
          </a:ln>
          <a:effectLst>
            <a:outerShdw blurRad="203200" dist="76200" dir="8100000" algn="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050" name="燕尾形 20"/>
          <p:cNvSpPr/>
          <p:nvPr>
            <p:custDataLst>
              <p:tags r:id="rId21"/>
            </p:custDataLst>
          </p:nvPr>
        </p:nvSpPr>
        <p:spPr>
          <a:xfrm>
            <a:off x="6507189" y="4277453"/>
            <a:ext cx="108960" cy="161919"/>
          </a:xfrm>
          <a:prstGeom prst="chevron">
            <a:avLst>
              <a:gd name="adj" fmla="val 64013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8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/>
          <a:lstStyle/>
          <a:p>
            <a:r>
              <a:rPr lang="zh-CN" altLang="en-US"/>
              <a:t>个人成长与收获</a:t>
            </a:r>
            <a:endParaRPr lang="zh-CN" altLang="en-US"/>
          </a:p>
        </p:txBody>
      </p:sp>
      <p:sp>
        <p:nvSpPr>
          <p:cNvPr id="104908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2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技能提升与知识储备</a:t>
            </a:r>
            <a:endParaRPr lang="zh-CN" altLang="en-US"/>
          </a:p>
        </p:txBody>
      </p:sp>
      <p:sp>
        <p:nvSpPr>
          <p:cNvPr id="1049122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4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6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8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0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2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4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6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熟练掌握了Python、Java等编程语言，提高了代码编写和调试能力。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4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参加了多个技术交流和培训活动，扩大了知识面和技术视野。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42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4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6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8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5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52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54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56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5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在项目中不断尝试新技术和解决方案，提高了解决问题的能力。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6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学习了机器学习、深度学习等先进技术，并将其应用于实际项目中。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19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领导力与团队管理</a:t>
            </a:r>
            <a:endParaRPr lang="zh-CN" altLang="en-US"/>
          </a:p>
        </p:txBody>
      </p:sp>
      <p:sp>
        <p:nvSpPr>
          <p:cNvPr id="1049196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98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00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成功领导团队完成多个项目，提升团队凝聚力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02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04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06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有效沟通协调，解决团队内部矛盾与问题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08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10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12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培养新人，为他们提供成长机会与指导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14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16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18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激励团队成员，提高整体工作积极性与效率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5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解决问题的能力</a:t>
            </a:r>
            <a:endParaRPr lang="zh-CN" altLang="en-US"/>
          </a:p>
        </p:txBody>
      </p:sp>
      <p:sp>
        <p:nvSpPr>
          <p:cNvPr id="1049254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遇到技术难题时，能够独立思考并寻找解决方案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6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参与多个项目，积累了丰富的经验，提高了解决问题的能力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8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主动学习新技术，提升自己的技术水平，以更好地解决问题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0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在团队中起到技术引领的作用，帮助其他成员解决问题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https://d.book118.com/687105124131006030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47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6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40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  <p:tag name="KSO_WM_TEMPLATE_THUMBS_INDEX" val="1、9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"/>
  <p:tag name="KSO_WM_UNIT_TYPE" val="a"/>
  <p:tag name="KSO_WM_UNIT_VALUE" val="3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f*1"/>
  <p:tag name="KSO_WM_UNIT_INDEX" val="1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96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21"/>
</p:tagLst>
</file>

<file path=ppt/tags/tag68.xml><?xml version="1.0" encoding="utf-8"?>
<p:tagLst xmlns:p="http://schemas.openxmlformats.org/presentationml/2006/main">
  <p:tag name="KSO_WM_BEAUTIFY_FLAG" val="#wm#"/>
  <p:tag name="KSO_WM_SLIDE_ID" val="custom20230997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  <p:tag name="KSO_WM_TEMPLATE_THUMBS_INDEX" val="1、9"/>
</p:tagLst>
</file>

<file path=ppt/tags/tag6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4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7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4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1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4*l_h_i*1_1_1"/>
  <p:tag name="KSO_WM_UNIT_INDEX" val="1_1_1"/>
  <p:tag name="KSO_WM_UNIT_LAYERLEVEL" val="1_1_1"/>
  <p:tag name="KSO_WM_UNIT_SUBTYPE" val="d"/>
  <p:tag name="KSO_WM_UNIT_TYPE" val="l_h_i"/>
</p:tagLst>
</file>

<file path=ppt/tags/tag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4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4*l_h_i*1_2_1"/>
  <p:tag name="KSO_WM_UNIT_INDEX" val="1_2_1"/>
  <p:tag name="KSO_WM_UNIT_LAYERLEVEL" val="1_1_1"/>
  <p:tag name="KSO_WM_UNIT_SUBTYPE" val="d"/>
  <p:tag name="KSO_WM_UNIT_TYPE" val="l_h_i"/>
</p:tagLst>
</file>

<file path=ppt/tags/tag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4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4*l_h_i*1_3_1"/>
  <p:tag name="KSO_WM_UNIT_INDEX" val="1_3_1"/>
  <p:tag name="KSO_WM_UNIT_LAYERLEVEL" val="1_1_1"/>
  <p:tag name="KSO_WM_UNIT_SUBTYPE" val="d"/>
  <p:tag name="KSO_WM_UNIT_TYPE" val="l_h_i"/>
</p:tagLst>
</file>

<file path=ppt/tags/tag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4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4*l_h_i*1_4_1"/>
  <p:tag name="KSO_WM_UNIT_INDEX" val="1_4_1"/>
  <p:tag name="KSO_WM_UNIT_LAYERLEVEL" val="1_1_1"/>
  <p:tag name="KSO_WM_UNIT_SUBTYPE" val="d"/>
  <p:tag name="KSO_WM_UNIT_TYPE" val="l_h_i"/>
</p:tagLst>
</file>

<file path=ppt/tags/tag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4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4*l_i*1_1"/>
  <p:tag name="KSO_WM_UNIT_INDEX" val="1_1"/>
  <p:tag name="KSO_WM_UNIT_LAYERLEVEL" val="1_1"/>
  <p:tag name="KSO_WM_UNIT_TYPE" val="l_i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4*l_i*1_2"/>
  <p:tag name="KSO_WM_UNIT_INDEX" val="1_2"/>
  <p:tag name="KSO_WM_UNIT_LAYERLEVEL" val="1_1"/>
  <p:tag name="KSO_WM_UNIT_TYPE" val="l_i"/>
</p:tagLst>
</file>

<file path=ppt/tags/tag81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7_4"/>
  <p:tag name="KSO_WM_SLIDE_INDEX" val="4"/>
  <p:tag name="KSO_WM_SLIDE_ITEM_CNT" val="4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84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800000011920929,&quot;colorType&quot;:1,&quot;foreColorIndex&quot;:5,&quot;transparency&quot;:0},&quot;type&quot;:1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011169433594,&quot;width&quot;:863.75}"/>
  <p:tag name="KSO_WM_TAG_VERSION" val="3.0"/>
  <p:tag name="KSO_WM_TEMPLATE_CATEGORY" val="diagram"/>
  <p:tag name="KSO_WM_TEMPLATE_INDEX" val="20231669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69_3*l_h_i*1_1_1"/>
  <p:tag name="KSO_WM_UNIT_INDEX" val="1_1_1"/>
  <p:tag name="KSO_WM_UNIT_LAYERLEVEL" val="1_1_1"/>
  <p:tag name="KSO_WM_UNIT_LINE_FORE_SCHEMECOLOR_INDEX" val="5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011169433594,&quot;width&quot;:863.75}"/>
  <p:tag name="KSO_WM_TAG_VERSION" val="3.0"/>
  <p:tag name="KSO_WM_TEMPLATE_CATEGORY" val="diagram"/>
  <p:tag name="KSO_WM_TEMPLATE_INDEX" val="20231669"/>
  <p:tag name="KSO_WM_UNIT_COMPATIBLE" val="0"/>
  <p:tag name="KSO_WM_UNIT_DIAGRAM_ISNUMVISUAL" val="0"/>
  <p:tag name="KSO_WM_UNIT_DIAGRAM_ISREFERUNIT" val="0"/>
  <p:tag name="KSO_WM_UNIT_HIGHLIGHT" val="0"/>
  <p:tag name="KSO_WM_UNIT_ID" val="diagram20231669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011169433594,&quot;width&quot;:863.75}"/>
  <p:tag name="KSO_WM_TAG_VERSION" val="3.0"/>
  <p:tag name="KSO_WM_TEMPLATE_CATEGORY" val="diagram"/>
  <p:tag name="KSO_WM_TEMPLATE_INDEX" val="20231669"/>
  <p:tag name="KSO_WM_UNIT_COMPATIBLE" val="0"/>
  <p:tag name="KSO_WM_UNIT_DIAGRAM_ISNUMVISUAL" val="0"/>
  <p:tag name="KSO_WM_UNIT_DIAGRAM_ISREFERUNIT" val="0"/>
  <p:tag name="KSO_WM_UNIT_HIGHLIGHT" val="0"/>
  <p:tag name="KSO_WM_UNIT_ID" val="diagram20231669_3*l_h_f*1_1_1"/>
  <p:tag name="KSO_WM_UNIT_INDEX" val="1_1_1"/>
  <p:tag name="KSO_WM_UNIT_LAYERLEVEL" val="1_1_1"/>
  <p:tag name="KSO_WM_UNIT_NOCLEAR" val="0"/>
  <p:tag name="KSO_WM_UNIT_PRESET_TEXT" val="单击此处输入(你的)智能图形项正文，文字是您思想的提炼，请尽量言简意赅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},{&quot;brightness&quot;:0.30000001192092896,&quot;colorType&quot;:1,&quot;foreColorIndex&quot;:5,&quot;pos&quot;:0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011169433594,&quot;width&quot;:863.75}"/>
  <p:tag name="KSO_WM_TAG_VERSION" val="3.0"/>
  <p:tag name="KSO_WM_TEMPLATE_CATEGORY" val="diagram"/>
  <p:tag name="KSO_WM_TEMPLATE_INDEX" val="20231669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69_3*l_h_i*1_1_2"/>
  <p:tag name="KSO_WM_UNIT_INDEX" val="1_1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011169433594,&quot;width&quot;:863.75}"/>
  <p:tag name="KSO_WM_TAG_VERSION" val="3.0"/>
  <p:tag name="KSO_WM_TEMPLATE_CATEGORY" val="diagram"/>
  <p:tag name="KSO_WM_TEMPLATE_INDEX" val="20231669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69_3*l_h_i*1_1_3"/>
  <p:tag name="KSO_WM_UNIT_INDEX" val="1_1_3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800000011920929,&quot;colorType&quot;:1,&quot;foreColorIndex&quot;:5,&quot;transparency&quot;:0},&quot;type&quot;:1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011169433594,&quot;width&quot;:863.75}"/>
  <p:tag name="KSO_WM_TAG_VERSION" val="3.0"/>
  <p:tag name="KSO_WM_TEMPLATE_CATEGORY" val="diagram"/>
  <p:tag name="KSO_WM_TEMPLATE_INDEX" val="20231669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69_3*l_h_i*1_2_1"/>
  <p:tag name="KSO_WM_UNIT_INDEX" val="1_2_1"/>
  <p:tag name="KSO_WM_UNIT_LAYERLEVEL" val="1_1_1"/>
  <p:tag name="KSO_WM_UNIT_LINE_FORE_SCHEMECOLOR_INDEX" val="5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011169433594,&quot;width&quot;:863.75}"/>
  <p:tag name="KSO_WM_TAG_VERSION" val="3.0"/>
  <p:tag name="KSO_WM_TEMPLATE_CATEGORY" val="diagram"/>
  <p:tag name="KSO_WM_TEMPLATE_INDEX" val="20231669"/>
  <p:tag name="KSO_WM_UNIT_COMPATIBLE" val="0"/>
  <p:tag name="KSO_WM_UNIT_DIAGRAM_ISNUMVISUAL" val="0"/>
  <p:tag name="KSO_WM_UNIT_DIAGRAM_ISREFERUNIT" val="0"/>
  <p:tag name="KSO_WM_UNIT_HIGHLIGHT" val="0"/>
  <p:tag name="KSO_WM_UNIT_ID" val="diagram20231669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011169433594,&quot;width&quot;:863.75}"/>
  <p:tag name="KSO_WM_TAG_VERSION" val="3.0"/>
  <p:tag name="KSO_WM_TEMPLATE_CATEGORY" val="diagram"/>
  <p:tag name="KSO_WM_TEMPLATE_INDEX" val="20231669"/>
  <p:tag name="KSO_WM_UNIT_COMPATIBLE" val="0"/>
  <p:tag name="KSO_WM_UNIT_DIAGRAM_ISNUMVISUAL" val="0"/>
  <p:tag name="KSO_WM_UNIT_DIAGRAM_ISREFERUNIT" val="0"/>
  <p:tag name="KSO_WM_UNIT_HIGHLIGHT" val="0"/>
  <p:tag name="KSO_WM_UNIT_ID" val="diagram20231669_3*l_h_f*1_2_1"/>
  <p:tag name="KSO_WM_UNIT_INDEX" val="1_2_1"/>
  <p:tag name="KSO_WM_UNIT_LAYERLEVEL" val="1_1_1"/>
  <p:tag name="KSO_WM_UNIT_NOCLEAR" val="0"/>
  <p:tag name="KSO_WM_UNIT_PRESET_TEXT" val="单击此处输入(你的)智能图形项正文，文字是您思想的提炼，请尽量言简意赅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},{&quot;brightness&quot;:0.30000001192092896,&quot;colorType&quot;:1,&quot;foreColorIndex&quot;:5,&quot;pos&quot;:0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011169433594,&quot;width&quot;:863.75}"/>
  <p:tag name="KSO_WM_TAG_VERSION" val="3.0"/>
  <p:tag name="KSO_WM_TEMPLATE_CATEGORY" val="diagram"/>
  <p:tag name="KSO_WM_TEMPLATE_INDEX" val="20231669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69_3*l_h_i*1_2_2"/>
  <p:tag name="KSO_WM_UNIT_INDEX" val="1_2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011169433594,&quot;width&quot;:863.75}"/>
  <p:tag name="KSO_WM_TAG_VERSION" val="3.0"/>
  <p:tag name="KSO_WM_TEMPLATE_CATEGORY" val="diagram"/>
  <p:tag name="KSO_WM_TEMPLATE_INDEX" val="20231669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69_3*l_h_i*1_2_3"/>
  <p:tag name="KSO_WM_UNIT_INDEX" val="1_2_3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800000011920929,&quot;colorType&quot;:1,&quot;foreColorIndex&quot;:5,&quot;transparency&quot;:0},&quot;type&quot;:1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011169433594,&quot;width&quot;:863.75}"/>
  <p:tag name="KSO_WM_TAG_VERSION" val="3.0"/>
  <p:tag name="KSO_WM_TEMPLATE_CATEGORY" val="diagram"/>
  <p:tag name="KSO_WM_TEMPLATE_INDEX" val="20231669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69_3*l_h_i*1_3_1"/>
  <p:tag name="KSO_WM_UNIT_INDEX" val="1_3_1"/>
  <p:tag name="KSO_WM_UNIT_LAYERLEVEL" val="1_1_1"/>
  <p:tag name="KSO_WM_UNIT_LINE_FORE_SCHEMECOLOR_INDEX" val="5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011169433594,&quot;width&quot;:863.75}"/>
  <p:tag name="KSO_WM_TAG_VERSION" val="3.0"/>
  <p:tag name="KSO_WM_TEMPLATE_CATEGORY" val="diagram"/>
  <p:tag name="KSO_WM_TEMPLATE_INDEX" val="20231669"/>
  <p:tag name="KSO_WM_UNIT_COMPATIBLE" val="0"/>
  <p:tag name="KSO_WM_UNIT_DIAGRAM_ISNUMVISUAL" val="0"/>
  <p:tag name="KSO_WM_UNIT_DIAGRAM_ISREFERUNIT" val="0"/>
  <p:tag name="KSO_WM_UNIT_HIGHLIGHT" val="0"/>
  <p:tag name="KSO_WM_UNIT_ID" val="diagram20231669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011169433594,&quot;width&quot;:863.75}"/>
  <p:tag name="KSO_WM_TAG_VERSION" val="3.0"/>
  <p:tag name="KSO_WM_TEMPLATE_CATEGORY" val="diagram"/>
  <p:tag name="KSO_WM_TEMPLATE_INDEX" val="20231669"/>
  <p:tag name="KSO_WM_UNIT_COMPATIBLE" val="0"/>
  <p:tag name="KSO_WM_UNIT_DIAGRAM_ISNUMVISUAL" val="0"/>
  <p:tag name="KSO_WM_UNIT_DIAGRAM_ISREFERUNIT" val="0"/>
  <p:tag name="KSO_WM_UNIT_HIGHLIGHT" val="0"/>
  <p:tag name="KSO_WM_UNIT_ID" val="diagram20231669_3*l_h_f*1_3_1"/>
  <p:tag name="KSO_WM_UNIT_INDEX" val="1_3_1"/>
  <p:tag name="KSO_WM_UNIT_LAYERLEVEL" val="1_1_1"/>
  <p:tag name="KSO_WM_UNIT_NOCLEAR" val="0"/>
  <p:tag name="KSO_WM_UNIT_PRESET_TEXT" val="单击此处输入(你的)智能图形项正文，文字是您思想的提炼，请尽量言简意赅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},{&quot;brightness&quot;:0.30000001192092896,&quot;colorType&quot;:1,&quot;foreColorIndex&quot;:5,&quot;pos&quot;:0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011169433594,&quot;width&quot;:863.75}"/>
  <p:tag name="KSO_WM_TAG_VERSION" val="3.0"/>
  <p:tag name="KSO_WM_TEMPLATE_CATEGORY" val="diagram"/>
  <p:tag name="KSO_WM_TEMPLATE_INDEX" val="20231669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69_3*l_h_i*1_3_2"/>
  <p:tag name="KSO_WM_UNIT_INDEX" val="1_3_2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011169433594,&quot;width&quot;:863.75}"/>
  <p:tag name="KSO_WM_TAG_VERSION" val="3.0"/>
  <p:tag name="KSO_WM_TEMPLATE_CATEGORY" val="diagram"/>
  <p:tag name="KSO_WM_TEMPLATE_INDEX" val="20231669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69_3*l_h_i*1_3_3"/>
  <p:tag name="KSO_WM_UNIT_INDEX" val="1_3_3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800000011920929,&quot;colorType&quot;:1,&quot;foreColorIndex&quot;:5,&quot;transparency&quot;:0},&quot;type&quot;:1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011169433594,&quot;width&quot;:863.75}"/>
  <p:tag name="KSO_WM_TAG_VERSION" val="3.0"/>
  <p:tag name="KSO_WM_TEMPLATE_CATEGORY" val="diagram"/>
  <p:tag name="KSO_WM_TEMPLATE_INDEX" val="20231669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69_3*l_h_i*1_4_1"/>
  <p:tag name="KSO_WM_UNIT_INDEX" val="1_4_1"/>
  <p:tag name="KSO_WM_UNIT_LAYERLEVEL" val="1_1_1"/>
  <p:tag name="KSO_WM_UNIT_LINE_FORE_SCHEMECOLOR_INDEX" val="5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011169433594,&quot;width&quot;:863.75}"/>
  <p:tag name="KSO_WM_TAG_VERSION" val="3.0"/>
  <p:tag name="KSO_WM_TEMPLATE_CATEGORY" val="diagram"/>
  <p:tag name="KSO_WM_TEMPLATE_INDEX" val="20231669"/>
  <p:tag name="KSO_WM_UNIT_COMPATIBLE" val="0"/>
  <p:tag name="KSO_WM_UNIT_DIAGRAM_ISNUMVISUAL" val="0"/>
  <p:tag name="KSO_WM_UNIT_DIAGRAM_ISREFERUNIT" val="0"/>
  <p:tag name="KSO_WM_UNIT_HIGHLIGHT" val="0"/>
  <p:tag name="KSO_WM_UNIT_ID" val="diagram20231669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011169433594,&quot;width&quot;:863.75}"/>
  <p:tag name="KSO_WM_TAG_VERSION" val="3.0"/>
  <p:tag name="KSO_WM_TEMPLATE_CATEGORY" val="diagram"/>
  <p:tag name="KSO_WM_TEMPLATE_INDEX" val="20231669"/>
  <p:tag name="KSO_WM_UNIT_COMPATIBLE" val="0"/>
  <p:tag name="KSO_WM_UNIT_DIAGRAM_ISNUMVISUAL" val="0"/>
  <p:tag name="KSO_WM_UNIT_DIAGRAM_ISREFERUNIT" val="0"/>
  <p:tag name="KSO_WM_UNIT_HIGHLIGHT" val="0"/>
  <p:tag name="KSO_WM_UNIT_ID" val="diagram20231669_3*l_h_f*1_4_1"/>
  <p:tag name="KSO_WM_UNIT_INDEX" val="1_4_1"/>
  <p:tag name="KSO_WM_UNIT_LAYERLEVEL" val="1_1_1"/>
  <p:tag name="KSO_WM_UNIT_NOCLEAR" val="0"/>
  <p:tag name="KSO_WM_UNIT_PRESET_TEXT" val="单击此处输入(你的)智能图形项正文，文字是您思想的提炼，请尽量言简意赅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},{&quot;brightness&quot;:0.30000001192092896,&quot;colorType&quot;:1,&quot;foreColorIndex&quot;:5,&quot;pos&quot;:0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011169433594,&quot;width&quot;:863.75}"/>
  <p:tag name="KSO_WM_TAG_VERSION" val="3.0"/>
  <p:tag name="KSO_WM_TEMPLATE_CATEGORY" val="diagram"/>
  <p:tag name="KSO_WM_TEMPLATE_INDEX" val="20231669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69_3*l_h_i*1_4_2"/>
  <p:tag name="KSO_WM_UNIT_INDEX" val="1_4_2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011169433594,&quot;width&quot;:863.75}"/>
  <p:tag name="KSO_WM_TAG_VERSION" val="3.0"/>
  <p:tag name="KSO_WM_TEMPLATE_CATEGORY" val="diagram"/>
  <p:tag name="KSO_WM_TEMPLATE_INDEX" val="20231669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69_3*l_h_i*1_4_3"/>
  <p:tag name="KSO_WM_UNIT_INDEX" val="1_4_3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31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123">
      <a:dk1>
        <a:srgbClr val="000000"/>
      </a:dk1>
      <a:lt1>
        <a:srgbClr val="FFFFFF"/>
      </a:lt1>
      <a:dk2>
        <a:srgbClr val="02202B"/>
      </a:dk2>
      <a:lt2>
        <a:srgbClr val="EBFFFF"/>
      </a:lt2>
      <a:accent1>
        <a:srgbClr val="34FEC3"/>
      </a:accent1>
      <a:accent2>
        <a:srgbClr val="0AE8A9"/>
      </a:accent2>
      <a:accent3>
        <a:srgbClr val="19F0DE"/>
      </a:accent3>
      <a:accent4>
        <a:srgbClr val="19CFF0"/>
      </a:accent4>
      <a:accent5>
        <a:srgbClr val="3FABF8"/>
      </a:accent5>
      <a:accent6>
        <a:srgbClr val="3493FE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12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0">
      <vt:lpstr>Arial</vt:lpstr>
      <vt:lpstr>Calibri</vt:lpstr>
      <vt:lpstr>微软雅黑</vt:lpstr>
      <vt:lpstr>Calibri Light</vt:lpstr>
      <vt:lpstr>+中文标题</vt:lpstr>
      <vt:lpstr>Wingdings</vt:lpstr>
      <vt:lpstr>宋体</vt:lpstr>
      <vt:lpstr>Office Theme</vt:lpstr>
      <vt:lpstr>主任软件工程师2023年年度总结及来年计划</vt:lpstr>
      <vt:lpstr>目录</vt:lpstr>
      <vt:lpstr>2023年工作总结</vt:lpstr>
      <vt:lpstr>完成项目及成果</vt:lpstr>
      <vt:lpstr>技术突破与创新</vt:lpstr>
      <vt:lpstr>团队协作与沟通</vt:lpstr>
      <vt:lpstr>遇到的问题与解决方案</vt:lpstr>
      <vt:lpstr>个人成长与收获</vt:lpstr>
      <vt:lpstr>技能提升与知识储备</vt:lpstr>
      <vt:lpstr>领导力与团队管理</vt:lpstr>
      <vt:lpstr>解决问题的能力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2024-09-02T10:45:19.065</cp:lastPrinted>
  <dcterms:created xsi:type="dcterms:W3CDTF">2024-09-02T02:45:19Z</dcterms:created>
  <dcterms:modified xsi:type="dcterms:W3CDTF">2024-09-02T02:45:21Z</dcterms:modified>
</cp:coreProperties>
</file>