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MASIDV+MS-UIGothic"/>
      <p:regular r:id="rId15"/>
    </p:embeddedFont>
    <p:embeddedFont>
      <p:font typeface="IBANKN+NWHWQV+ArialMT"/>
      <p:regular r:id="rId16"/>
    </p:embeddedFont>
    <p:embeddedFont>
      <p:font typeface="VIDOQT+VAWTFK+MicrosoftYaHei-Bold"/>
      <p:regular r:id="rId17"/>
    </p:embeddedFont>
    <p:embeddedFont>
      <p:font typeface="ETUSKG+MUITFD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DA23C2-5526-41A3-BF6B-64B7816B2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A45022-7D55-40D2-B15B-8DE83AEA8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D56E03-B0D2-4E9A-9938-9964CC2697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627532-6556-40A6-A052-DDE07ED7F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190C3A-E889-43DF-A234-04439064C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02F93D-ECD1-4BD5-A9FB-D00B22771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6177D9-BF88-4CEF-9A94-7D5DAF7E3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E84FBE-4831-4B2A-A6FE-ECE3621F8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1C773C-C0B5-42BE-869F-F25AD2FD7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C81ACA-2C59-4D06-A6D3-6B91E70A6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27CD08-6D69-4D13-B29B-2375E8A3D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7106062031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02969" y="1838479"/>
            <a:ext cx="7554670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A246FF"/>
                </a:solidFill>
                <a:latin typeface="MASIDV+MS-UIGothic"/>
                <a:cs typeface="MASIDV+MS-UIGothic"/>
              </a:rPr>
              <a:t>家政服</a:t>
            </a:r>
            <a:r>
              <a:rPr sz="5150" spc="23">
                <a:solidFill>
                  <a:srgbClr val="A246FF"/>
                </a:solidFill>
                <a:latin typeface="SimSun"/>
                <a:cs typeface="SimSun"/>
              </a:rPr>
              <a:t>务员</a:t>
            </a:r>
            <a:r>
              <a:rPr sz="5150" spc="25">
                <a:solidFill>
                  <a:srgbClr val="A246FF"/>
                </a:solidFill>
                <a:latin typeface="MASIDV+MS-UIGothic"/>
                <a:cs typeface="MASIDV+MS-UIGothic"/>
              </a:rPr>
              <a:t>必修</a:t>
            </a:r>
            <a:r>
              <a:rPr sz="5150" spc="25">
                <a:solidFill>
                  <a:srgbClr val="A246FF"/>
                </a:solidFill>
                <a:latin typeface="SimSun"/>
                <a:cs typeface="SimSun"/>
              </a:rPr>
              <a:t>课课</a:t>
            </a:r>
            <a:r>
              <a:rPr sz="5150">
                <a:solidFill>
                  <a:srgbClr val="A246FF"/>
                </a:solidFill>
                <a:latin typeface="MASIDV+MS-UIGothic"/>
                <a:cs typeface="MASIDV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IBANKN+NWHWQV+ArialMT"/>
                <a:cs typeface="IBANKN+NWHWQV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MASIDV+MS-UIGothic"/>
                <a:cs typeface="MASIDV+MS-UIGothic"/>
              </a:rPr>
              <a:t>家政服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务</a:t>
            </a:r>
            <a:r>
              <a:rPr sz="2400">
                <a:solidFill>
                  <a:srgbClr val="AF79DE"/>
                </a:solidFill>
                <a:latin typeface="MASIDV+MS-UIGothic"/>
                <a:cs typeface="MASIDV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137600"/>
            <a:ext cx="3738821" cy="133224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IBANKN+NWHWQV+ArialMT"/>
                <a:cs typeface="IBANKN+NWHWQV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MASIDV+MS-UIGothic"/>
                <a:cs typeface="MASIDV+MS-UIGothic"/>
              </a:rPr>
              <a:t>家政服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务员</a:t>
            </a:r>
            <a:r>
              <a:rPr sz="2400">
                <a:solidFill>
                  <a:srgbClr val="AF79DE"/>
                </a:solidFill>
                <a:latin typeface="MASIDV+MS-UIGothic"/>
                <a:cs typeface="MASIDV+MS-UIGothic"/>
              </a:rPr>
              <a:t>的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职业</a:t>
            </a:r>
            <a:r>
              <a:rPr sz="2400">
                <a:solidFill>
                  <a:srgbClr val="AF79DE"/>
                </a:solidFill>
                <a:latin typeface="MASIDV+MS-UIGothic"/>
                <a:cs typeface="MASIDV+MS-UIGothic"/>
              </a:rPr>
              <a:t>素养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IBANKN+NWHWQV+ArialMT"/>
                <a:cs typeface="IBANKN+NWHWQV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MASIDV+MS-UIGothic"/>
                <a:cs typeface="MASIDV+MS-UIGothic"/>
              </a:rPr>
              <a:t>家政服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务</a:t>
            </a:r>
            <a:r>
              <a:rPr sz="2400">
                <a:solidFill>
                  <a:srgbClr val="AF79DE"/>
                </a:solidFill>
                <a:latin typeface="MASIDV+MS-UIGothic"/>
                <a:cs typeface="MASIDV+MS-UIGothic"/>
              </a:rPr>
              <a:t>技能培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训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468620" y="3234880"/>
            <a:ext cx="4439861" cy="13320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IBANKN+NWHWQV+ArialMT"/>
                <a:cs typeface="IBANKN+NWHWQV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MASIDV+MS-UIGothic"/>
                <a:cs typeface="MASIDV+MS-UIGothic"/>
              </a:rPr>
              <a:t>家政服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务</a:t>
            </a:r>
            <a:r>
              <a:rPr sz="2400">
                <a:solidFill>
                  <a:srgbClr val="AF79DE"/>
                </a:solidFill>
                <a:latin typeface="MASIDV+MS-UIGothic"/>
                <a:cs typeface="MASIDV+MS-UIGothic"/>
              </a:rPr>
              <a:t>市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场规</a:t>
            </a:r>
            <a:r>
              <a:rPr sz="2400">
                <a:solidFill>
                  <a:srgbClr val="AF79DE"/>
                </a:solidFill>
                <a:latin typeface="MASIDV+MS-UIGothic"/>
                <a:cs typeface="MASIDV+MS-UIGothic"/>
              </a:rPr>
              <a:t>范与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监</a:t>
            </a:r>
            <a:r>
              <a:rPr sz="2400">
                <a:solidFill>
                  <a:srgbClr val="AF79DE"/>
                </a:solidFill>
                <a:latin typeface="MASIDV+MS-UIGothic"/>
                <a:cs typeface="MASIDV+MS-UIGothic"/>
              </a:rPr>
              <a:t>管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IBANKN+NWHWQV+ArialMT"/>
                <a:cs typeface="IBANKN+NWHWQV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MASIDV+MS-UIGothic"/>
                <a:cs typeface="MASIDV+MS-UIGothic"/>
              </a:rPr>
              <a:t>家政服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务员</a:t>
            </a:r>
            <a:r>
              <a:rPr sz="2400">
                <a:solidFill>
                  <a:srgbClr val="AF79DE"/>
                </a:solidFill>
                <a:latin typeface="MASIDV+MS-UIGothic"/>
                <a:cs typeface="MASIDV+MS-UIGothic"/>
              </a:rPr>
              <a:t>的成功案例分享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235472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A246FF"/>
                </a:solidFill>
                <a:latin typeface="VIDOQT+VAWTFK+MicrosoftYaHei-Bold"/>
                <a:cs typeface="VIDOQT+VAWTFK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24325" y="3665374"/>
            <a:ext cx="4921071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A246FF"/>
                </a:solidFill>
                <a:latin typeface="MASIDV+MS-UIGothic"/>
                <a:cs typeface="MASIDV+MS-UIGothic"/>
              </a:rPr>
              <a:t>家政服</a:t>
            </a:r>
            <a:r>
              <a:rPr sz="5150" spc="20">
                <a:solidFill>
                  <a:srgbClr val="A246FF"/>
                </a:solidFill>
                <a:latin typeface="SimSun"/>
                <a:cs typeface="SimSun"/>
              </a:rPr>
              <a:t>务</a:t>
            </a:r>
            <a:r>
              <a:rPr sz="5150" spc="25">
                <a:solidFill>
                  <a:srgbClr val="A246FF"/>
                </a:solidFill>
                <a:latin typeface="MASIDV+MS-UIGothic"/>
                <a:cs typeface="MASIDV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MASIDV+MS-UIGothic"/>
                <a:cs typeface="MASIDV+MS-UIGothic"/>
              </a:rPr>
              <a:t>家政服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务</a:t>
            </a:r>
            <a:r>
              <a:rPr sz="3000">
                <a:solidFill>
                  <a:srgbClr val="AF79DE"/>
                </a:solidFill>
                <a:latin typeface="MASIDV+MS-UIGothic"/>
                <a:cs typeface="MASIDV+MS-UIGothic"/>
              </a:rPr>
              <a:t>的定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AF79DE"/>
                </a:solidFill>
                <a:latin typeface="MASIDV+MS-UIGothic"/>
                <a:cs typeface="MASIDV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313679" y="1739680"/>
            <a:ext cx="6841931" cy="75258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>
                <a:solidFill>
                  <a:srgbClr val="000000"/>
                </a:solidFill>
                <a:latin typeface="IBANKN+NWHWQV+ArialMT"/>
                <a:cs typeface="IBANKN+NWHWQV+ArialMT"/>
              </a:rPr>
              <a:t>•</a:t>
            </a:r>
            <a:r>
              <a:rPr sz="1550" spc="669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总结词</a:t>
            </a:r>
            <a:r>
              <a:rPr sz="1500">
                <a:solidFill>
                  <a:srgbClr val="000000"/>
                </a:solidFill>
                <a:latin typeface="MASIDV+MS-UIGothic"/>
                <a:cs typeface="MASIDV+MS-UIGothic"/>
              </a:rPr>
              <a:t>：家政服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MASIDV+MS-UIGothic"/>
                <a:cs typeface="MASIDV+MS-UIGothic"/>
              </a:rPr>
              <a:t>是指以家庭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MASIDV+MS-UIGothic"/>
                <a:cs typeface="MASIDV+MS-UIGothic"/>
              </a:rPr>
              <a:t>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务对</a:t>
            </a:r>
            <a:r>
              <a:rPr sz="1500">
                <a:solidFill>
                  <a:srgbClr val="000000"/>
                </a:solidFill>
                <a:latin typeface="MASIDV+MS-UIGothic"/>
                <a:cs typeface="MASIDV+MS-UIGothic"/>
              </a:rPr>
              <a:t>象，提供各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MASIDV+MS-UIGothic"/>
                <a:cs typeface="MASIDV+MS-UIGothic"/>
              </a:rPr>
              <a:t>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MASIDV+MS-UIGothic"/>
                <a:cs typeface="MASIDV+MS-UIGothic"/>
              </a:rPr>
              <a:t>助理和家庭照</a:t>
            </a:r>
          </a:p>
          <a:p>
            <a:pPr marL="203200" marR="0">
              <a:lnSpc>
                <a:spcPts val="1500"/>
              </a:lnSpc>
              <a:spcBef>
                <a:spcPts val="664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MASIDV+MS-UIGothic"/>
                <a:cs typeface="MASIDV+MS-UIGothic"/>
              </a:rPr>
              <a:t>等服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MASIDV+MS-UIGothic"/>
                <a:cs typeface="MASIDV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职业</a:t>
            </a:r>
            <a:r>
              <a:rPr sz="1500">
                <a:solidFill>
                  <a:srgbClr val="000000"/>
                </a:solidFill>
                <a:latin typeface="MASIDV+MS-UIGothic"/>
                <a:cs typeface="MASIDV+MS-UIGothic"/>
              </a:rPr>
              <a:t>。其特点包括个性化、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专业</a:t>
            </a:r>
            <a:r>
              <a:rPr sz="1500">
                <a:solidFill>
                  <a:srgbClr val="000000"/>
                </a:solidFill>
                <a:latin typeface="MASIDV+MS-UIGothic"/>
                <a:cs typeface="MASIDV+MS-UIGothic"/>
              </a:rPr>
              <a:t>化和人性化。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313679" y="2266442"/>
            <a:ext cx="223214" cy="3066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89"/>
              </a:lnSpc>
              <a:spcBef>
                <a:spcPct val="0"/>
              </a:spcBef>
              <a:spcAft>
                <a:spcPct val="0"/>
              </a:spcAft>
            </a:pPr>
            <a:r>
              <a:rPr sz="950">
                <a:solidFill>
                  <a:srgbClr val="000000"/>
                </a:solidFill>
                <a:latin typeface="IBANKN+NWHWQV+ArialMT"/>
                <a:cs typeface="IBANKN+NWHWQV+ArialMT"/>
              </a:rPr>
              <a:t>•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516879" y="2269307"/>
            <a:ext cx="6702668" cy="946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00"/>
              </a:lnSpc>
              <a:spcBef>
                <a:spcPct val="0"/>
              </a:spcBef>
              <a:spcAft>
                <a:spcPct val="0"/>
              </a:spcAft>
            </a:pP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详细</a:t>
            </a:r>
            <a:r>
              <a:rPr sz="900">
                <a:solidFill>
                  <a:srgbClr val="000000"/>
                </a:solidFill>
                <a:latin typeface="MASIDV+MS-UIGothic"/>
                <a:cs typeface="MASIDV+MS-UIGothic"/>
              </a:rPr>
              <a:t>描述：家政服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900">
                <a:solidFill>
                  <a:srgbClr val="000000"/>
                </a:solidFill>
                <a:latin typeface="MASIDV+MS-UIGothic"/>
                <a:cs typeface="MASIDV+MS-UIGothic"/>
              </a:rPr>
              <a:t>是一种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职业</a:t>
            </a:r>
            <a:r>
              <a:rPr sz="900">
                <a:solidFill>
                  <a:srgbClr val="000000"/>
                </a:solidFill>
                <a:latin typeface="MASIDV+MS-UIGothic"/>
                <a:cs typeface="MASIDV+MS-UIGothic"/>
              </a:rPr>
              <a:t>，主要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针对</a:t>
            </a:r>
            <a:r>
              <a:rPr sz="900">
                <a:solidFill>
                  <a:srgbClr val="000000"/>
                </a:solidFill>
                <a:latin typeface="MASIDV+MS-UIGothic"/>
                <a:cs typeface="MASIDV+MS-UIGothic"/>
              </a:rPr>
              <a:t>家庭提供各种家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900">
                <a:solidFill>
                  <a:srgbClr val="000000"/>
                </a:solidFill>
                <a:latin typeface="MASIDV+MS-UIGothic"/>
                <a:cs typeface="MASIDV+MS-UIGothic"/>
              </a:rPr>
              <a:t>助理和照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900">
                <a:solidFill>
                  <a:srgbClr val="000000"/>
                </a:solidFill>
                <a:latin typeface="MASIDV+MS-UIGothic"/>
                <a:cs typeface="MASIDV+MS-UIGothic"/>
              </a:rPr>
              <a:t>服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900">
                <a:solidFill>
                  <a:srgbClr val="000000"/>
                </a:solidFill>
                <a:latin typeface="MASIDV+MS-UIGothic"/>
                <a:cs typeface="MASIDV+MS-UIGothic"/>
              </a:rPr>
              <a:t>。家政服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900">
                <a:solidFill>
                  <a:srgbClr val="000000"/>
                </a:solidFill>
                <a:latin typeface="MASIDV+MS-UIGothic"/>
                <a:cs typeface="MASIDV+MS-UIGothic"/>
              </a:rPr>
              <a:t>的内容非常广泛，包括家庭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卫</a:t>
            </a:r>
          </a:p>
          <a:p>
            <a:pPr marL="0" marR="0">
              <a:lnSpc>
                <a:spcPts val="900"/>
              </a:lnSpc>
              <a:spcBef>
                <a:spcPts val="400"/>
              </a:spcBef>
              <a:spcAft>
                <a:spcPct val="0"/>
              </a:spcAft>
            </a:pPr>
            <a:r>
              <a:rPr sz="900">
                <a:solidFill>
                  <a:srgbClr val="000000"/>
                </a:solidFill>
                <a:latin typeface="MASIDV+MS-UIGothic"/>
                <a:cs typeface="MASIDV+MS-UIGothic"/>
              </a:rPr>
              <a:t>生清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洁</a:t>
            </a:r>
            <a:r>
              <a:rPr sz="900">
                <a:solidFill>
                  <a:srgbClr val="000000"/>
                </a:solidFill>
                <a:latin typeface="MASIDV+MS-UIGothic"/>
                <a:cs typeface="MASIDV+MS-UIGothic"/>
              </a:rPr>
              <a:t>、烹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饪</a:t>
            </a:r>
            <a:r>
              <a:rPr sz="900">
                <a:solidFill>
                  <a:srgbClr val="000000"/>
                </a:solidFill>
                <a:latin typeface="MASIDV+MS-UIGothic"/>
                <a:cs typeface="MASIDV+MS-UIGothic"/>
              </a:rPr>
              <a:t>、照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顾</a:t>
            </a:r>
            <a:r>
              <a:rPr sz="900">
                <a:solidFill>
                  <a:srgbClr val="000000"/>
                </a:solidFill>
                <a:latin typeface="MASIDV+MS-UIGothic"/>
                <a:cs typeface="MASIDV+MS-UIGothic"/>
              </a:rPr>
              <a:t>老人和儿童、看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900">
                <a:solidFill>
                  <a:srgbClr val="000000"/>
                </a:solidFill>
                <a:latin typeface="MASIDV+MS-UIGothic"/>
                <a:cs typeface="MASIDV+MS-UIGothic"/>
              </a:rPr>
              <a:t>病人等。家政服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900">
                <a:solidFill>
                  <a:srgbClr val="000000"/>
                </a:solidFill>
                <a:latin typeface="MASIDV+MS-UIGothic"/>
                <a:cs typeface="MASIDV+MS-UIGothic"/>
              </a:rPr>
              <a:t>的特点在于其个性化、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专业</a:t>
            </a:r>
            <a:r>
              <a:rPr sz="900">
                <a:solidFill>
                  <a:srgbClr val="000000"/>
                </a:solidFill>
                <a:latin typeface="MASIDV+MS-UIGothic"/>
                <a:cs typeface="MASIDV+MS-UIGothic"/>
              </a:rPr>
              <a:t>化和人性化。每个家庭的需求不同，</a:t>
            </a:r>
          </a:p>
          <a:p>
            <a:pPr marL="0" marR="0">
              <a:lnSpc>
                <a:spcPts val="900"/>
              </a:lnSpc>
              <a:spcBef>
                <a:spcPts val="400"/>
              </a:spcBef>
              <a:spcAft>
                <a:spcPct val="0"/>
              </a:spcAft>
            </a:pPr>
            <a:r>
              <a:rPr sz="900">
                <a:solidFill>
                  <a:srgbClr val="000000"/>
                </a:solidFill>
                <a:latin typeface="MASIDV+MS-UIGothic"/>
                <a:cs typeface="MASIDV+MS-UIGothic"/>
              </a:rPr>
              <a:t>家政服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务员</a:t>
            </a:r>
            <a:r>
              <a:rPr sz="900">
                <a:solidFill>
                  <a:srgbClr val="000000"/>
                </a:solidFill>
                <a:latin typeface="MASIDV+MS-UIGothic"/>
                <a:cs typeface="MASIDV+MS-UIGothic"/>
              </a:rPr>
              <a:t>需要根据家庭的具体情况和需求提供定制化的服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900">
                <a:solidFill>
                  <a:srgbClr val="000000"/>
                </a:solidFill>
                <a:latin typeface="MASIDV+MS-UIGothic"/>
                <a:cs typeface="MASIDV+MS-UIGothic"/>
              </a:rPr>
              <a:t>。同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900">
                <a:solidFill>
                  <a:srgbClr val="000000"/>
                </a:solidFill>
                <a:latin typeface="MASIDV+MS-UIGothic"/>
                <a:cs typeface="MASIDV+MS-UIGothic"/>
              </a:rPr>
              <a:t>，家政服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务员</a:t>
            </a:r>
            <a:r>
              <a:rPr sz="900">
                <a:solidFill>
                  <a:srgbClr val="000000"/>
                </a:solidFill>
                <a:latin typeface="MASIDV+MS-UIGothic"/>
                <a:cs typeface="MASIDV+MS-UIGothic"/>
              </a:rPr>
              <a:t>需要具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备专业</a:t>
            </a:r>
            <a:r>
              <a:rPr sz="900">
                <a:solidFill>
                  <a:srgbClr val="000000"/>
                </a:solidFill>
                <a:latin typeface="MASIDV+MS-UIGothic"/>
                <a:cs typeface="MASIDV+MS-UIGothic"/>
              </a:rPr>
              <a:t>的技能和服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900">
                <a:solidFill>
                  <a:srgbClr val="000000"/>
                </a:solidFill>
                <a:latin typeface="MASIDV+MS-UIGothic"/>
                <a:cs typeface="MASIDV+MS-UIGothic"/>
              </a:rPr>
              <a:t>意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900">
                <a:solidFill>
                  <a:srgbClr val="000000"/>
                </a:solidFill>
                <a:latin typeface="MASIDV+MS-UIGothic"/>
                <a:cs typeface="MASIDV+MS-UIGothic"/>
              </a:rPr>
              <a:t>，能</a:t>
            </a:r>
          </a:p>
          <a:p>
            <a:pPr marL="0" marR="0">
              <a:lnSpc>
                <a:spcPts val="900"/>
              </a:lnSpc>
              <a:spcBef>
                <a:spcPts val="400"/>
              </a:spcBef>
              <a:spcAft>
                <a:spcPct val="0"/>
              </a:spcAft>
            </a:pP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900">
                <a:solidFill>
                  <a:srgbClr val="000000"/>
                </a:solidFill>
                <a:latin typeface="MASIDV+MS-UIGothic"/>
                <a:cs typeface="MASIDV+MS-UIGothic"/>
              </a:rPr>
              <a:t>提供高效、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专业</a:t>
            </a:r>
            <a:r>
              <a:rPr sz="900">
                <a:solidFill>
                  <a:srgbClr val="000000"/>
                </a:solidFill>
                <a:latin typeface="MASIDV+MS-UIGothic"/>
                <a:cs typeface="MASIDV+MS-UIGothic"/>
              </a:rPr>
              <a:t>的服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900">
                <a:solidFill>
                  <a:srgbClr val="000000"/>
                </a:solidFill>
                <a:latin typeface="MASIDV+MS-UIGothic"/>
                <a:cs typeface="MASIDV+MS-UIGothic"/>
              </a:rPr>
              <a:t>。此外，家政服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务员还</a:t>
            </a:r>
            <a:r>
              <a:rPr sz="900">
                <a:solidFill>
                  <a:srgbClr val="000000"/>
                </a:solidFill>
                <a:latin typeface="MASIDV+MS-UIGothic"/>
                <a:cs typeface="MASIDV+MS-UIGothic"/>
              </a:rPr>
              <a:t>需要具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900">
                <a:solidFill>
                  <a:srgbClr val="000000"/>
                </a:solidFill>
                <a:latin typeface="MASIDV+MS-UIGothic"/>
                <a:cs typeface="MASIDV+MS-UIGothic"/>
              </a:rPr>
              <a:t>良好的人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际</a:t>
            </a:r>
            <a:r>
              <a:rPr sz="900">
                <a:solidFill>
                  <a:srgbClr val="000000"/>
                </a:solidFill>
                <a:latin typeface="MASIDV+MS-UIGothic"/>
                <a:cs typeface="MASIDV+MS-UIGothic"/>
              </a:rPr>
              <a:t>交往能力和情感智商，能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900">
                <a:solidFill>
                  <a:srgbClr val="000000"/>
                </a:solidFill>
                <a:latin typeface="MASIDV+MS-UIGothic"/>
                <a:cs typeface="MASIDV+MS-UIGothic"/>
              </a:rPr>
              <a:t>与家庭成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900">
                <a:solidFill>
                  <a:srgbClr val="000000"/>
                </a:solidFill>
                <a:latin typeface="MASIDV+MS-UIGothic"/>
                <a:cs typeface="MASIDV+MS-UIGothic"/>
              </a:rPr>
              <a:t>建立良好的</a:t>
            </a:r>
          </a:p>
          <a:p>
            <a:pPr marL="0" marR="0">
              <a:lnSpc>
                <a:spcPts val="900"/>
              </a:lnSpc>
              <a:spcBef>
                <a:spcPts val="400"/>
              </a:spcBef>
              <a:spcAft>
                <a:spcPct val="0"/>
              </a:spcAft>
            </a:pPr>
            <a:r>
              <a:rPr sz="900">
                <a:solidFill>
                  <a:srgbClr val="000000"/>
                </a:solidFill>
                <a:latin typeface="MASIDV+MS-UIGothic"/>
                <a:cs typeface="MASIDV+MS-UIGothic"/>
              </a:rPr>
              <a:t>关系，提供人性化的服</a:t>
            </a:r>
            <a:r>
              <a:rPr sz="9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900">
                <a:solidFill>
                  <a:srgbClr val="000000"/>
                </a:solidFill>
                <a:latin typeface="MASIDV+MS-UIGothic"/>
                <a:cs typeface="MASIDV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MASIDV+MS-UIGothic"/>
                <a:cs typeface="MASIDV+MS-UIGothic"/>
              </a:rPr>
              <a:t>家政服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务</a:t>
            </a:r>
            <a:r>
              <a:rPr sz="3000">
                <a:solidFill>
                  <a:srgbClr val="AF79DE"/>
                </a:solidFill>
                <a:latin typeface="MASIDV+MS-UIGothic"/>
                <a:cs typeface="MASIDV+MS-UIGothic"/>
              </a:rPr>
              <a:t>的重要性与市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AF79DE"/>
                </a:solidFill>
                <a:latin typeface="MASIDV+MS-UIGothic"/>
                <a:cs typeface="MASIDV+MS-UIGothic"/>
              </a:rPr>
              <a:t>需求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07160" y="182161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736715" y="182161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AF79DE"/>
                </a:solidFill>
                <a:latin typeface="MASIDV+MS-UIGothic"/>
                <a:cs typeface="MASIDV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07160" y="2853543"/>
            <a:ext cx="4468616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ASIDV+MS-UIGothic"/>
                <a:cs typeface="MASIDV+MS-UIGothic"/>
              </a:rPr>
              <a:t>家政服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FFFFFF"/>
                </a:solidFill>
                <a:latin typeface="MASIDV+MS-UIGothic"/>
                <a:cs typeface="MASIDV+MS-UIGothic"/>
              </a:rPr>
              <a:t>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MASIDV+MS-UIGothic"/>
                <a:cs typeface="MASIDV+MS-UIGothic"/>
              </a:rPr>
              <a:t>代社会中扮演着重要的角色，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MASIDV+MS-UIGothic"/>
                <a:cs typeface="MASIDV+MS-UIGothic"/>
              </a:rPr>
              <a:t>于提高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ASIDV+MS-UIGothic"/>
                <a:cs typeface="MASIDV+MS-UIGothic"/>
              </a:rPr>
              <a:t>家庭生活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MASIDV+MS-UIGothic"/>
                <a:cs typeface="MASIDV+MS-UIGothic"/>
              </a:rPr>
              <a:t>量、促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MASIDV+MS-UIGothic"/>
                <a:cs typeface="MASIDV+MS-UIGothic"/>
              </a:rPr>
              <a:t>社会和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谐</a:t>
            </a:r>
            <a:r>
              <a:rPr sz="1350">
                <a:solidFill>
                  <a:srgbClr val="FFFFFF"/>
                </a:solidFill>
                <a:latin typeface="MASIDV+MS-UIGothic"/>
                <a:cs typeface="MASIDV+MS-UIGothic"/>
              </a:rPr>
              <a:t>具有重要意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FFFFFF"/>
                </a:solidFill>
                <a:latin typeface="MASIDV+MS-UIGothic"/>
                <a:cs typeface="MASIDV+MS-UIGothic"/>
              </a:rPr>
              <a:t>。随着社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ASIDV+MS-UIGothic"/>
                <a:cs typeface="MASIDV+MS-UIGothic"/>
              </a:rPr>
              <a:t>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FFFFFF"/>
                </a:solidFill>
                <a:latin typeface="MASIDV+MS-UIGothic"/>
                <a:cs typeface="MASIDV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MASIDV+MS-UIGothic"/>
                <a:cs typeface="MASIDV+MS-UIGothic"/>
              </a:rPr>
              <a:t>展和人口老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龄</a:t>
            </a:r>
            <a:r>
              <a:rPr sz="1350">
                <a:solidFill>
                  <a:srgbClr val="FFFFFF"/>
                </a:solidFill>
                <a:latin typeface="MASIDV+MS-UIGothic"/>
                <a:cs typeface="MASIDV+MS-UIGothic"/>
              </a:rPr>
              <a:t>化的加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剧</a:t>
            </a:r>
            <a:r>
              <a:rPr sz="1350">
                <a:solidFill>
                  <a:srgbClr val="FFFFFF"/>
                </a:solidFill>
                <a:latin typeface="MASIDV+MS-UIGothic"/>
                <a:cs typeface="MASIDV+MS-UIGothic"/>
              </a:rPr>
              <a:t>，家政服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FFFFFF"/>
                </a:solidFill>
                <a:latin typeface="MASIDV+MS-UIGothic"/>
                <a:cs typeface="MASIDV+MS-UIGothic"/>
              </a:rPr>
              <a:t>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FFFFF"/>
                </a:solidFill>
                <a:latin typeface="MASIDV+MS-UIGothic"/>
                <a:cs typeface="MASIDV+MS-UIGothic"/>
              </a:rPr>
              <a:t>需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ASIDV+MS-UIGothic"/>
                <a:cs typeface="MASIDV+MS-UIGothic"/>
              </a:rPr>
              <a:t>求不断增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FFFFFF"/>
                </a:solidFill>
                <a:latin typeface="MASIDV+MS-UIGothic"/>
                <a:cs typeface="MASIDV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736715" y="2853543"/>
            <a:ext cx="4665784" cy="2588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9228A"/>
                </a:solidFill>
                <a:latin typeface="MASIDV+MS-UIGothic"/>
                <a:cs typeface="MASIDV+MS-UIGothic"/>
              </a:rPr>
              <a:t>家政服</a:t>
            </a:r>
            <a:r>
              <a:rPr sz="1350">
                <a:solidFill>
                  <a:srgbClr val="59228A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59228A"/>
                </a:solidFill>
                <a:latin typeface="MASIDV+MS-UIGothic"/>
                <a:cs typeface="MASIDV+MS-UIGothic"/>
              </a:rPr>
              <a:t>在</a:t>
            </a:r>
            <a:r>
              <a:rPr sz="1350">
                <a:solidFill>
                  <a:srgbClr val="59228A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59228A"/>
                </a:solidFill>
                <a:latin typeface="MASIDV+MS-UIGothic"/>
                <a:cs typeface="MASIDV+MS-UIGothic"/>
              </a:rPr>
              <a:t>代社会中</a:t>
            </a:r>
            <a:r>
              <a:rPr sz="1350">
                <a:solidFill>
                  <a:srgbClr val="59228A"/>
                </a:solidFill>
                <a:latin typeface="SimSun"/>
                <a:cs typeface="SimSun"/>
              </a:rPr>
              <a:t>发挥</a:t>
            </a:r>
            <a:r>
              <a:rPr sz="1350">
                <a:solidFill>
                  <a:srgbClr val="59228A"/>
                </a:solidFill>
                <a:latin typeface="MASIDV+MS-UIGothic"/>
                <a:cs typeface="MASIDV+MS-UIGothic"/>
              </a:rPr>
              <a:t>着越来越重要的作用。随着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59228A"/>
                </a:solidFill>
                <a:latin typeface="MASIDV+MS-UIGothic"/>
                <a:cs typeface="MASIDV+MS-UIGothic"/>
              </a:rPr>
              <a:t>社会</a:t>
            </a:r>
            <a:r>
              <a:rPr sz="1350">
                <a:solidFill>
                  <a:srgbClr val="59228A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59228A"/>
                </a:solidFill>
                <a:latin typeface="MASIDV+MS-UIGothic"/>
                <a:cs typeface="MASIDV+MS-UIGothic"/>
              </a:rPr>
              <a:t>的</a:t>
            </a:r>
            <a:r>
              <a:rPr sz="1350">
                <a:solidFill>
                  <a:srgbClr val="59228A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59228A"/>
                </a:solidFill>
                <a:latin typeface="MASIDV+MS-UIGothic"/>
                <a:cs typeface="MASIDV+MS-UIGothic"/>
              </a:rPr>
              <a:t>展和人</a:t>
            </a:r>
            <a:r>
              <a:rPr sz="1350">
                <a:solidFill>
                  <a:srgbClr val="59228A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59228A"/>
                </a:solidFill>
                <a:latin typeface="MASIDV+MS-UIGothic"/>
                <a:cs typeface="MASIDV+MS-UIGothic"/>
              </a:rPr>
              <a:t>生活</a:t>
            </a:r>
            <a:r>
              <a:rPr sz="1350">
                <a:solidFill>
                  <a:srgbClr val="59228A"/>
                </a:solidFill>
                <a:latin typeface="SimSun"/>
                <a:cs typeface="SimSun"/>
              </a:rPr>
              <a:t>节</a:t>
            </a:r>
            <a:r>
              <a:rPr sz="1350">
                <a:solidFill>
                  <a:srgbClr val="59228A"/>
                </a:solidFill>
                <a:latin typeface="MASIDV+MS-UIGothic"/>
                <a:cs typeface="MASIDV+MS-UIGothic"/>
              </a:rPr>
              <a:t>奏的加快，越来越多的家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59228A"/>
                </a:solidFill>
                <a:latin typeface="MASIDV+MS-UIGothic"/>
                <a:cs typeface="MASIDV+MS-UIGothic"/>
              </a:rPr>
              <a:t>庭需要家政服</a:t>
            </a:r>
            <a:r>
              <a:rPr sz="1350">
                <a:solidFill>
                  <a:srgbClr val="59228A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59228A"/>
                </a:solidFill>
                <a:latin typeface="MASIDV+MS-UIGothic"/>
                <a:cs typeface="MASIDV+MS-UIGothic"/>
              </a:rPr>
              <a:t>来帮助他</a:t>
            </a:r>
            <a:r>
              <a:rPr sz="1350">
                <a:solidFill>
                  <a:srgbClr val="59228A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59228A"/>
                </a:solidFill>
                <a:latin typeface="MASIDV+MS-UIGothic"/>
                <a:cs typeface="MASIDV+MS-UIGothic"/>
              </a:rPr>
              <a:t>解决家</a:t>
            </a:r>
            <a:r>
              <a:rPr sz="1350">
                <a:solidFill>
                  <a:srgbClr val="59228A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59228A"/>
                </a:solidFill>
                <a:latin typeface="MASIDV+MS-UIGothic"/>
                <a:cs typeface="MASIDV+MS-UIGothic"/>
              </a:rPr>
              <a:t>和照</a:t>
            </a:r>
            <a:r>
              <a:rPr sz="1350">
                <a:solidFill>
                  <a:srgbClr val="59228A"/>
                </a:solidFill>
                <a:latin typeface="SimSun"/>
                <a:cs typeface="SimSun"/>
              </a:rPr>
              <a:t>护问题</a:t>
            </a:r>
            <a:r>
              <a:rPr sz="1350">
                <a:solidFill>
                  <a:srgbClr val="59228A"/>
                </a:solidFill>
                <a:latin typeface="MASIDV+MS-UIGothic"/>
                <a:cs typeface="MASIDV+MS-UIGothic"/>
              </a:rPr>
              <a:t>，从而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59228A"/>
                </a:solidFill>
                <a:latin typeface="MASIDV+MS-UIGothic"/>
                <a:cs typeface="MASIDV+MS-UIGothic"/>
              </a:rPr>
              <a:t>提高生活</a:t>
            </a:r>
            <a:r>
              <a:rPr sz="1350">
                <a:solidFill>
                  <a:srgbClr val="59228A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59228A"/>
                </a:solidFill>
                <a:latin typeface="MASIDV+MS-UIGothic"/>
                <a:cs typeface="MASIDV+MS-UIGothic"/>
              </a:rPr>
              <a:t>量。家政服</a:t>
            </a:r>
            <a:r>
              <a:rPr sz="1350">
                <a:solidFill>
                  <a:srgbClr val="59228A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59228A"/>
                </a:solidFill>
                <a:latin typeface="MASIDV+MS-UIGothic"/>
                <a:cs typeface="MASIDV+MS-UIGothic"/>
              </a:rPr>
              <a:t>的出</a:t>
            </a:r>
            <a:r>
              <a:rPr sz="1350">
                <a:solidFill>
                  <a:srgbClr val="59228A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59228A"/>
                </a:solidFill>
                <a:latin typeface="MASIDV+MS-UIGothic"/>
                <a:cs typeface="MASIDV+MS-UIGothic"/>
              </a:rPr>
              <a:t>，不</a:t>
            </a:r>
            <a:r>
              <a:rPr sz="1350">
                <a:solidFill>
                  <a:srgbClr val="59228A"/>
                </a:solidFill>
                <a:latin typeface="SimSun"/>
                <a:cs typeface="SimSun"/>
              </a:rPr>
              <a:t>仅满</a:t>
            </a:r>
            <a:r>
              <a:rPr sz="1350">
                <a:solidFill>
                  <a:srgbClr val="59228A"/>
                </a:solidFill>
                <a:latin typeface="MASIDV+MS-UIGothic"/>
                <a:cs typeface="MASIDV+MS-UIGothic"/>
              </a:rPr>
              <a:t>足了市</a:t>
            </a:r>
            <a:r>
              <a:rPr sz="1350">
                <a:solidFill>
                  <a:srgbClr val="59228A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59228A"/>
                </a:solidFill>
                <a:latin typeface="MASIDV+MS-UIGothic"/>
                <a:cs typeface="MASIDV+MS-UIGothic"/>
              </a:rPr>
              <a:t>的需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59228A"/>
                </a:solidFill>
                <a:latin typeface="MASIDV+MS-UIGothic"/>
                <a:cs typeface="MASIDV+MS-UIGothic"/>
              </a:rPr>
              <a:t>求，也</a:t>
            </a:r>
            <a:r>
              <a:rPr sz="1350">
                <a:solidFill>
                  <a:srgbClr val="59228A"/>
                </a:solidFill>
                <a:latin typeface="SimSun"/>
                <a:cs typeface="SimSun"/>
              </a:rPr>
              <a:t>为许</a:t>
            </a:r>
            <a:r>
              <a:rPr sz="1350">
                <a:solidFill>
                  <a:srgbClr val="59228A"/>
                </a:solidFill>
                <a:latin typeface="MASIDV+MS-UIGothic"/>
                <a:cs typeface="MASIDV+MS-UIGothic"/>
              </a:rPr>
              <a:t>多女性提供了灵活就</a:t>
            </a:r>
            <a:r>
              <a:rPr sz="1350">
                <a:solidFill>
                  <a:srgbClr val="59228A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59228A"/>
                </a:solidFill>
                <a:latin typeface="MASIDV+MS-UIGothic"/>
                <a:cs typeface="MASIDV+MS-UIGothic"/>
              </a:rPr>
              <a:t>的机会，有助于促</a:t>
            </a:r>
            <a:r>
              <a:rPr sz="1350">
                <a:solidFill>
                  <a:srgbClr val="59228A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59228A"/>
                </a:solidFill>
                <a:latin typeface="MASIDV+MS-UIGothic"/>
                <a:cs typeface="MASIDV+MS-UIGothic"/>
              </a:rPr>
              <a:t>社会和</a:t>
            </a:r>
            <a:r>
              <a:rPr sz="1350">
                <a:solidFill>
                  <a:srgbClr val="59228A"/>
                </a:solidFill>
                <a:latin typeface="SimSun"/>
                <a:cs typeface="SimSun"/>
              </a:rPr>
              <a:t>谐</a:t>
            </a:r>
            <a:r>
              <a:rPr sz="1350">
                <a:solidFill>
                  <a:srgbClr val="59228A"/>
                </a:solidFill>
                <a:latin typeface="MASIDV+MS-UIGothic"/>
                <a:cs typeface="MASIDV+MS-UIGothic"/>
              </a:rPr>
              <a:t>。同</a:t>
            </a:r>
            <a:r>
              <a:rPr sz="1350">
                <a:solidFill>
                  <a:srgbClr val="59228A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59228A"/>
                </a:solidFill>
                <a:latin typeface="MASIDV+MS-UIGothic"/>
                <a:cs typeface="MASIDV+MS-UIGothic"/>
              </a:rPr>
              <a:t>，随着人口老</a:t>
            </a:r>
            <a:r>
              <a:rPr sz="1350">
                <a:solidFill>
                  <a:srgbClr val="59228A"/>
                </a:solidFill>
                <a:latin typeface="SimSun"/>
                <a:cs typeface="SimSun"/>
              </a:rPr>
              <a:t>龄</a:t>
            </a:r>
            <a:r>
              <a:rPr sz="1350">
                <a:solidFill>
                  <a:srgbClr val="59228A"/>
                </a:solidFill>
                <a:latin typeface="MASIDV+MS-UIGothic"/>
                <a:cs typeface="MASIDV+MS-UIGothic"/>
              </a:rPr>
              <a:t>化的加</a:t>
            </a:r>
            <a:r>
              <a:rPr sz="1350">
                <a:solidFill>
                  <a:srgbClr val="59228A"/>
                </a:solidFill>
                <a:latin typeface="SimSun"/>
                <a:cs typeface="SimSun"/>
              </a:rPr>
              <a:t>剧</a:t>
            </a:r>
            <a:r>
              <a:rPr sz="1350">
                <a:solidFill>
                  <a:srgbClr val="59228A"/>
                </a:solidFill>
                <a:latin typeface="MASIDV+MS-UIGothic"/>
                <a:cs typeface="MASIDV+MS-UIGothic"/>
              </a:rPr>
              <a:t>，家政服</a:t>
            </a:r>
            <a:r>
              <a:rPr sz="1350">
                <a:solidFill>
                  <a:srgbClr val="59228A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59228A"/>
                </a:solidFill>
                <a:latin typeface="MASIDV+MS-UIGothic"/>
                <a:cs typeface="MASIDV+MS-UIGothic"/>
              </a:rPr>
              <a:t>市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59228A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59228A"/>
                </a:solidFill>
                <a:latin typeface="MASIDV+MS-UIGothic"/>
                <a:cs typeface="MASIDV+MS-UIGothic"/>
              </a:rPr>
              <a:t>需求的增</a:t>
            </a:r>
            <a:r>
              <a:rPr sz="1350">
                <a:solidFill>
                  <a:srgbClr val="59228A"/>
                </a:solidFill>
                <a:latin typeface="SimSun"/>
                <a:cs typeface="SimSun"/>
              </a:rPr>
              <a:t>长趋势</a:t>
            </a:r>
            <a:r>
              <a:rPr sz="1350">
                <a:solidFill>
                  <a:srgbClr val="59228A"/>
                </a:solidFill>
                <a:latin typeface="MASIDV+MS-UIGothic"/>
                <a:cs typeface="MASIDV+MS-UIGothic"/>
              </a:rPr>
              <a:t>愈</a:t>
            </a:r>
            <a:r>
              <a:rPr sz="1350">
                <a:solidFill>
                  <a:srgbClr val="59228A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59228A"/>
                </a:solidFill>
                <a:latin typeface="MASIDV+MS-UIGothic"/>
                <a:cs typeface="MASIDV+MS-UIGothic"/>
              </a:rPr>
              <a:t>明</a:t>
            </a:r>
            <a:r>
              <a:rPr sz="1350">
                <a:solidFill>
                  <a:srgbClr val="59228A"/>
                </a:solidFill>
                <a:latin typeface="SimSun"/>
                <a:cs typeface="SimSun"/>
              </a:rPr>
              <a:t>显</a:t>
            </a:r>
            <a:r>
              <a:rPr sz="1350">
                <a:solidFill>
                  <a:srgbClr val="59228A"/>
                </a:solidFill>
                <a:latin typeface="MASIDV+MS-UIGothic"/>
                <a:cs typeface="MASIDV+MS-UIGothic"/>
              </a:rPr>
              <a:t>。老年人需要更多的照</a:t>
            </a:r>
            <a:r>
              <a:rPr sz="1350">
                <a:solidFill>
                  <a:srgbClr val="59228A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59228A"/>
                </a:solidFill>
                <a:latin typeface="MASIDV+MS-UIGothic"/>
                <a:cs typeface="MASIDV+MS-UIGothic"/>
              </a:rPr>
              <a:t>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59228A"/>
                </a:solidFill>
                <a:latin typeface="MASIDV+MS-UIGothic"/>
                <a:cs typeface="MASIDV+MS-UIGothic"/>
              </a:rPr>
              <a:t>关</a:t>
            </a:r>
            <a:r>
              <a:rPr sz="1350">
                <a:solidFill>
                  <a:srgbClr val="59228A"/>
                </a:solidFill>
                <a:latin typeface="SimSun"/>
                <a:cs typeface="SimSun"/>
              </a:rPr>
              <a:t>怀</a:t>
            </a:r>
            <a:r>
              <a:rPr sz="1350">
                <a:solidFill>
                  <a:srgbClr val="59228A"/>
                </a:solidFill>
                <a:latin typeface="MASIDV+MS-UIGothic"/>
                <a:cs typeface="MASIDV+MS-UIGothic"/>
              </a:rPr>
              <a:t>，因此</a:t>
            </a:r>
            <a:r>
              <a:rPr sz="1350">
                <a:solidFill>
                  <a:srgbClr val="59228A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59228A"/>
                </a:solidFill>
                <a:latin typeface="MASIDV+MS-UIGothic"/>
                <a:cs typeface="MASIDV+MS-UIGothic"/>
              </a:rPr>
              <a:t>于家政服</a:t>
            </a:r>
            <a:r>
              <a:rPr sz="1350">
                <a:solidFill>
                  <a:srgbClr val="59228A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59228A"/>
                </a:solidFill>
                <a:latin typeface="MASIDV+MS-UIGothic"/>
                <a:cs typeface="MASIDV+MS-UIGothic"/>
              </a:rPr>
              <a:t>的需求也日益增加。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MASIDV+MS-UIGothic"/>
                <a:cs typeface="MASIDV+MS-UIGothic"/>
              </a:rPr>
              <a:t>家政服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务</a:t>
            </a:r>
            <a:r>
              <a:rPr sz="3000">
                <a:solidFill>
                  <a:srgbClr val="AF79DE"/>
                </a:solidFill>
                <a:latin typeface="MASIDV+MS-UIGothic"/>
                <a:cs typeface="MASIDV+MS-UIGothic"/>
              </a:rPr>
              <a:t>的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AF79DE"/>
                </a:solidFill>
                <a:latin typeface="MASIDV+MS-UIGothic"/>
                <a:cs typeface="MASIDV+MS-UIGothic"/>
              </a:rPr>
              <a:t>展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AF79DE"/>
                </a:solidFill>
                <a:latin typeface="MASIDV+MS-UIGothic"/>
                <a:cs typeface="MASIDV+MS-UIGothic"/>
              </a:rPr>
              <a:t>程与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趋势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055234" y="1792993"/>
            <a:ext cx="7135276" cy="61872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10"/>
              </a:lnSpc>
              <a:spcBef>
                <a:spcPct val="0"/>
              </a:spcBef>
              <a:spcAft>
                <a:spcPct val="0"/>
              </a:spcAft>
            </a:pPr>
            <a:r>
              <a:rPr sz="1450">
                <a:solidFill>
                  <a:srgbClr val="000000"/>
                </a:solidFill>
                <a:latin typeface="IBANKN+NWHWQV+ArialMT"/>
                <a:cs typeface="IBANKN+NWHWQV+ArialMT"/>
              </a:rPr>
              <a:t>•</a:t>
            </a:r>
            <a:r>
              <a:rPr sz="1450" spc="7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总结词</a:t>
            </a:r>
            <a:r>
              <a:rPr sz="1400" spc="25">
                <a:solidFill>
                  <a:srgbClr val="000000"/>
                </a:solidFill>
                <a:latin typeface="MASIDV+MS-UIGothic"/>
                <a:cs typeface="MASIDV+MS-UIGothic"/>
              </a:rPr>
              <a:t>：家政服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务经历</a:t>
            </a:r>
            <a:r>
              <a:rPr sz="1400" spc="25">
                <a:solidFill>
                  <a:srgbClr val="000000"/>
                </a:solidFill>
                <a:latin typeface="MASIDV+MS-UIGothic"/>
                <a:cs typeface="MASIDV+MS-UIGothic"/>
              </a:rPr>
              <a:t>了从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传统</a:t>
            </a:r>
            <a:r>
              <a:rPr sz="1400" spc="25">
                <a:solidFill>
                  <a:srgbClr val="000000"/>
                </a:solidFill>
                <a:latin typeface="MASIDV+MS-UIGothic"/>
                <a:cs typeface="MASIDV+MS-UIGothic"/>
              </a:rPr>
              <a:t>保姆到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400" spc="25">
                <a:solidFill>
                  <a:srgbClr val="000000"/>
                </a:solidFill>
                <a:latin typeface="MASIDV+MS-UIGothic"/>
                <a:cs typeface="MASIDV+MS-UIGothic"/>
              </a:rPr>
              <a:t>代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职业</a:t>
            </a:r>
            <a:r>
              <a:rPr sz="1400" spc="25">
                <a:solidFill>
                  <a:srgbClr val="000000"/>
                </a:solidFill>
                <a:latin typeface="MASIDV+MS-UIGothic"/>
                <a:cs typeface="MASIDV+MS-UIGothic"/>
              </a:rPr>
              <a:t>化的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400" spc="25">
                <a:solidFill>
                  <a:srgbClr val="000000"/>
                </a:solidFill>
                <a:latin typeface="MASIDV+MS-UIGothic"/>
                <a:cs typeface="MASIDV+MS-UIGothic"/>
              </a:rPr>
              <a:t>展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400" spc="25">
                <a:solidFill>
                  <a:srgbClr val="000000"/>
                </a:solidFill>
                <a:latin typeface="MASIDV+MS-UIGothic"/>
                <a:cs typeface="MASIDV+MS-UIGothic"/>
              </a:rPr>
              <a:t>程，未来将朝着</a:t>
            </a:r>
            <a:r>
              <a:rPr sz="1400">
                <a:solidFill>
                  <a:srgbClr val="000000"/>
                </a:solidFill>
                <a:latin typeface="SimSun"/>
                <a:cs typeface="SimSun"/>
              </a:rPr>
              <a:t>规</a:t>
            </a:r>
          </a:p>
          <a:p>
            <a:pPr marL="203200" marR="0">
              <a:lnSpc>
                <a:spcPts val="1358"/>
              </a:lnSpc>
              <a:spcBef>
                <a:spcPct val="0"/>
              </a:spcBef>
              <a:spcAft>
                <a:spcPct val="0"/>
              </a:spcAft>
            </a:pPr>
            <a:r>
              <a:rPr sz="1400" spc="25">
                <a:solidFill>
                  <a:srgbClr val="000000"/>
                </a:solidFill>
                <a:latin typeface="MASIDV+MS-UIGothic"/>
                <a:cs typeface="MASIDV+MS-UIGothic"/>
              </a:rPr>
              <a:t>范化、</a:t>
            </a:r>
            <a:r>
              <a:rPr sz="1400" spc="23">
                <a:solidFill>
                  <a:srgbClr val="000000"/>
                </a:solidFill>
                <a:latin typeface="SimSun"/>
                <a:cs typeface="SimSun"/>
              </a:rPr>
              <a:t>专业</a:t>
            </a:r>
            <a:r>
              <a:rPr sz="1400" spc="25">
                <a:solidFill>
                  <a:srgbClr val="000000"/>
                </a:solidFill>
                <a:latin typeface="MASIDV+MS-UIGothic"/>
                <a:cs typeface="MASIDV+MS-UIGothic"/>
              </a:rPr>
              <a:t>化、科技化等方向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400" spc="25">
                <a:solidFill>
                  <a:srgbClr val="000000"/>
                </a:solidFill>
                <a:latin typeface="MASIDV+MS-UIGothic"/>
                <a:cs typeface="MASIDV+MS-UIGothic"/>
              </a:rPr>
              <a:t>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235472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A246FF"/>
                </a:solidFill>
                <a:latin typeface="VIDOQT+VAWTFK+MicrosoftYaHei-Bold"/>
                <a:cs typeface="VIDOQT+VAWTFK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809875" y="3665374"/>
            <a:ext cx="7554670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A246FF"/>
                </a:solidFill>
                <a:latin typeface="MASIDV+MS-UIGothic"/>
                <a:cs typeface="MASIDV+MS-UIGothic"/>
              </a:rPr>
              <a:t>家政服</a:t>
            </a:r>
            <a:r>
              <a:rPr sz="5150" spc="23">
                <a:solidFill>
                  <a:srgbClr val="A246FF"/>
                </a:solidFill>
                <a:latin typeface="SimSun"/>
                <a:cs typeface="SimSun"/>
              </a:rPr>
              <a:t>务员</a:t>
            </a:r>
            <a:r>
              <a:rPr sz="5150" spc="25">
                <a:solidFill>
                  <a:srgbClr val="A246FF"/>
                </a:solidFill>
                <a:latin typeface="MASIDV+MS-UIGothic"/>
                <a:cs typeface="MASIDV+MS-UIGothic"/>
              </a:rPr>
              <a:t>的</a:t>
            </a:r>
            <a:r>
              <a:rPr sz="5150" spc="25">
                <a:solidFill>
                  <a:srgbClr val="A246FF"/>
                </a:solidFill>
                <a:latin typeface="SimSun"/>
                <a:cs typeface="SimSun"/>
              </a:rPr>
              <a:t>职业</a:t>
            </a:r>
            <a:r>
              <a:rPr sz="5150" spc="25">
                <a:solidFill>
                  <a:srgbClr val="A246FF"/>
                </a:solidFill>
                <a:latin typeface="MASIDV+MS-UIGothic"/>
                <a:cs typeface="MASIDV+MS-UIGothic"/>
              </a:rPr>
              <a:t>素养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职业</a:t>
            </a:r>
            <a:r>
              <a:rPr sz="3000">
                <a:solidFill>
                  <a:srgbClr val="AF79DE"/>
                </a:solidFill>
                <a:latin typeface="MASIDV+MS-UIGothic"/>
                <a:cs typeface="MASIDV+MS-UIGothic"/>
              </a:rPr>
              <a:t>道德与操守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VIDOQT+VAWTFK+MicrosoftYaHei-Bold"/>
                <a:cs typeface="VIDOQT+VAWTFK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VIDOQT+VAWTFK+MicrosoftYaHei-Bold"/>
                <a:cs typeface="VIDOQT+VAWTFK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VIDOQT+VAWTFK+MicrosoftYaHei-Bold"/>
                <a:cs typeface="VIDOQT+VAWTFK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AF79DE"/>
                </a:solidFill>
                <a:latin typeface="SimSun"/>
                <a:cs typeface="SimSun"/>
              </a:rPr>
              <a:t>诚实</a:t>
            </a:r>
            <a:r>
              <a:rPr sz="2000" spc="25">
                <a:solidFill>
                  <a:srgbClr val="AF79DE"/>
                </a:solidFill>
                <a:latin typeface="MASIDV+MS-UIGothic"/>
                <a:cs typeface="MASIDV+MS-UIGothic"/>
              </a:rPr>
              <a:t>守信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AF79DE"/>
                </a:solidFill>
                <a:latin typeface="MASIDV+MS-UIGothic"/>
                <a:cs typeface="MASIDV+MS-UIGothic"/>
              </a:rPr>
              <a:t>尊重</a:t>
            </a:r>
            <a:r>
              <a:rPr sz="2000" spc="25">
                <a:solidFill>
                  <a:srgbClr val="AF79DE"/>
                </a:solidFill>
                <a:latin typeface="SimSun"/>
                <a:cs typeface="SimSun"/>
              </a:rPr>
              <a:t>隐</a:t>
            </a:r>
            <a:r>
              <a:rPr sz="2000">
                <a:solidFill>
                  <a:srgbClr val="AF79DE"/>
                </a:solidFill>
                <a:latin typeface="MASIDV+MS-UIGothic"/>
                <a:cs typeface="MASIDV+MS-UIGothic"/>
              </a:rPr>
              <a:t>私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AF79DE"/>
                </a:solidFill>
                <a:latin typeface="MASIDV+MS-UIGothic"/>
                <a:cs typeface="MASIDV+MS-UIGothic"/>
              </a:rPr>
              <a:t>保守秘密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ASIDV+MS-UIGothic"/>
                <a:cs typeface="MASIDV+MS-UIGothic"/>
              </a:rPr>
              <a:t>家政服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务员应</a:t>
            </a:r>
            <a:r>
              <a:rPr sz="1500">
                <a:solidFill>
                  <a:srgbClr val="000000"/>
                </a:solidFill>
                <a:latin typeface="MASIDV+MS-UIGothic"/>
                <a:cs typeface="MASIDV+MS-UIGothic"/>
              </a:rPr>
              <a:t>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备诚实</a:t>
            </a:r>
            <a:r>
              <a:rPr sz="1500">
                <a:solidFill>
                  <a:srgbClr val="000000"/>
                </a:solidFill>
                <a:latin typeface="MASIDV+MS-UIGothic"/>
                <a:cs typeface="MASIDV+MS-UIGothic"/>
              </a:rPr>
              <a:t>守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ASIDV+MS-UIGothic"/>
                <a:cs typeface="MASIDV+MS-UIGothic"/>
              </a:rPr>
              <a:t>信的品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MASIDV+MS-UIGothic"/>
                <a:cs typeface="MASIDV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MASIDV+MS-UIGothic"/>
                <a:cs typeface="MASIDV+MS-UIGothic"/>
              </a:rPr>
              <a:t>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户负责</a:t>
            </a:r>
            <a:r>
              <a:rPr sz="1500">
                <a:solidFill>
                  <a:srgbClr val="000000"/>
                </a:solidFill>
                <a:latin typeface="MASIDV+MS-UIGothic"/>
                <a:cs typeface="MASIDV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ASIDV+MS-UIGothic"/>
                <a:cs typeface="MASIDV+MS-UIGothic"/>
              </a:rPr>
              <a:t>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隐瞒</a:t>
            </a:r>
            <a:r>
              <a:rPr sz="1500">
                <a:solidFill>
                  <a:srgbClr val="000000"/>
                </a:solidFill>
                <a:latin typeface="MASIDV+MS-UIGothic"/>
                <a:cs typeface="MASIDV+MS-UIGothic"/>
              </a:rPr>
              <a:t>、不欺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骗</a:t>
            </a:r>
            <a:r>
              <a:rPr sz="1500">
                <a:solidFill>
                  <a:srgbClr val="000000"/>
                </a:solidFill>
                <a:latin typeface="MASIDV+MS-UIGothic"/>
                <a:cs typeface="MASIDV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ASIDV+MS-UIGothic"/>
                <a:cs typeface="MASIDV+MS-UIGothic"/>
              </a:rPr>
              <a:t>在工作中，家政服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务员</a:t>
            </a:r>
            <a:r>
              <a:rPr sz="1500">
                <a:solidFill>
                  <a:srgbClr val="000000"/>
                </a:solidFill>
                <a:latin typeface="MASIDV+MS-UIGothic"/>
                <a:cs typeface="MASIDV+MS-UIGothic"/>
              </a:rPr>
              <a:t>需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ASIDV+MS-UIGothic"/>
                <a:cs typeface="MASIDV+MS-UIGothic"/>
              </a:rPr>
              <a:t>要尊重客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MASIDV+MS-UIGothic"/>
                <a:cs typeface="MASIDV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隐</a:t>
            </a:r>
            <a:r>
              <a:rPr sz="1500">
                <a:solidFill>
                  <a:srgbClr val="000000"/>
                </a:solidFill>
                <a:latin typeface="MASIDV+MS-UIGothic"/>
                <a:cs typeface="MASIDV+MS-UIGothic"/>
              </a:rPr>
              <a:t>私，不泄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ASIDV+MS-UIGothic"/>
                <a:cs typeface="MASIDV+MS-UIGothic"/>
              </a:rPr>
              <a:t>露客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MASIDV+MS-UIGothic"/>
                <a:cs typeface="MASIDV+MS-UIGothic"/>
              </a:rPr>
              <a:t>的个人信息和家庭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ASIDV+MS-UIGothic"/>
                <a:cs typeface="MASIDV+MS-UIGothic"/>
              </a:rPr>
              <a:t>情况。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MASIDV+MS-UIGothic"/>
                <a:cs typeface="MASIDV+MS-UIGothic"/>
              </a:rPr>
              <a:t>于客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MASIDV+MS-UIGothic"/>
                <a:cs typeface="MASIDV+MS-UIGothic"/>
              </a:rPr>
              <a:t>家庭的重要信息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ASIDV+MS-UIGothic"/>
                <a:cs typeface="MASIDV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隐</a:t>
            </a:r>
            <a:r>
              <a:rPr sz="1500">
                <a:solidFill>
                  <a:srgbClr val="000000"/>
                </a:solidFill>
                <a:latin typeface="MASIDV+MS-UIGothic"/>
                <a:cs typeface="MASIDV+MS-UIGothic"/>
              </a:rPr>
              <a:t>私，家政服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务员应</a:t>
            </a:r>
            <a:r>
              <a:rPr sz="1500">
                <a:solidFill>
                  <a:srgbClr val="000000"/>
                </a:solidFill>
                <a:latin typeface="MASIDV+MS-UIGothic"/>
                <a:cs typeface="MASIDV+MS-UIGothic"/>
              </a:rPr>
              <a:t>保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ASIDV+MS-UIGothic"/>
                <a:cs typeface="MASIDV+MS-UIGothic"/>
              </a:rPr>
              <a:t>守秘密，不得随意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0000"/>
                </a:solidFill>
                <a:latin typeface="MASIDV+MS-UIGothic"/>
                <a:cs typeface="MASIDV+MS-UIGothic"/>
              </a:rPr>
              <a:t>播。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MASIDV+MS-UIGothic"/>
                <a:cs typeface="MASIDV+MS-UIGothic"/>
              </a:rPr>
              <a:t>礼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仪</a:t>
            </a:r>
            <a:r>
              <a:rPr sz="3000">
                <a:solidFill>
                  <a:srgbClr val="AF79DE"/>
                </a:solidFill>
                <a:latin typeface="MASIDV+MS-UIGothic"/>
                <a:cs typeface="MASIDV+MS-UIGothic"/>
              </a:rPr>
              <a:t>礼貌与形象塑造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仪</a:t>
            </a:r>
            <a:r>
              <a:rPr sz="2300" spc="25">
                <a:solidFill>
                  <a:srgbClr val="AF79DE"/>
                </a:solidFill>
                <a:latin typeface="MASIDV+MS-UIGothic"/>
                <a:cs typeface="MASIDV+MS-UIGothic"/>
              </a:rPr>
              <a:t>容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仪</a:t>
            </a:r>
            <a:r>
              <a:rPr sz="2300">
                <a:solidFill>
                  <a:srgbClr val="AF79DE"/>
                </a:solidFill>
                <a:latin typeface="MASIDV+MS-UIGothic"/>
                <a:cs typeface="MASIDV+MS-UIGothic"/>
              </a:rPr>
              <a:t>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MASIDV+MS-UIGothic"/>
                <a:cs typeface="MASIDV+MS-UIGothic"/>
              </a:rPr>
              <a:t>礼貌用</a:t>
            </a:r>
            <a:r>
              <a:rPr sz="2300">
                <a:solidFill>
                  <a:srgbClr val="AF79DE"/>
                </a:solidFill>
                <a:latin typeface="SimSun"/>
                <a:cs typeface="SimSun"/>
              </a:rPr>
              <a:t>语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MASIDV+MS-UIGothic"/>
                <a:cs typeface="MASIDV+MS-UIGothic"/>
              </a:rPr>
              <a:t>行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为举</a:t>
            </a:r>
            <a:r>
              <a:rPr sz="2300">
                <a:solidFill>
                  <a:srgbClr val="AF79DE"/>
                </a:solidFill>
                <a:latin typeface="MASIDV+MS-UIGothic"/>
                <a:cs typeface="MASIDV+MS-UIGothic"/>
              </a:rPr>
              <a:t>止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3362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ASIDV+MS-UIGothic"/>
                <a:cs typeface="MASIDV+MS-UIGothic"/>
              </a:rPr>
              <a:t>家政服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务员应</a:t>
            </a:r>
            <a:r>
              <a:rPr sz="1500">
                <a:solidFill>
                  <a:srgbClr val="000000"/>
                </a:solidFill>
                <a:latin typeface="MASIDV+MS-UIGothic"/>
                <a:cs typeface="MASIDV+MS-UIGothic"/>
              </a:rPr>
              <a:t>保持整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000000"/>
                </a:solidFill>
                <a:latin typeface="MASIDV+MS-UIGothic"/>
                <a:cs typeface="MASIDV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ASIDV+MS-UIGothic"/>
                <a:cs typeface="MASIDV+MS-UIGothic"/>
              </a:rPr>
              <a:t>得体的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仪</a:t>
            </a:r>
            <a:r>
              <a:rPr sz="1500">
                <a:solidFill>
                  <a:srgbClr val="000000"/>
                </a:solidFill>
                <a:latin typeface="MASIDV+MS-UIGothic"/>
                <a:cs typeface="MASIDV+MS-UIGothic"/>
              </a:rPr>
              <a:t>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仪</a:t>
            </a:r>
            <a:r>
              <a:rPr sz="1500">
                <a:solidFill>
                  <a:srgbClr val="000000"/>
                </a:solidFill>
                <a:latin typeface="MASIDV+MS-UIGothic"/>
                <a:cs typeface="MASIDV+MS-UIGothic"/>
              </a:rPr>
              <a:t>表，展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现专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MASIDV+MS-UIGothic"/>
                <a:cs typeface="MASIDV+MS-UIGothic"/>
              </a:rPr>
              <a:t>形象。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81708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ASIDV+MS-UIGothic"/>
                <a:cs typeface="MASIDV+MS-UIGothic"/>
              </a:rPr>
              <a:t>在与客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MASIDV+MS-UIGothic"/>
                <a:cs typeface="MASIDV+MS-UIGothic"/>
              </a:rPr>
              <a:t>、同事的沟通中，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MASIDV+MS-UIGothic"/>
                <a:cs typeface="MASIDV+MS-UIGothic"/>
              </a:rPr>
              <a:t>使用礼貌用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MASIDV+MS-UIGothic"/>
                <a:cs typeface="MASIDV+MS-UIGothic"/>
              </a:rPr>
              <a:t>，保持友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ASIDV+MS-UIGothic"/>
                <a:cs typeface="MASIDV+MS-UIGothic"/>
              </a:rPr>
              <a:t>好、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亲</a:t>
            </a:r>
            <a:r>
              <a:rPr sz="1500">
                <a:solidFill>
                  <a:srgbClr val="000000"/>
                </a:solidFill>
                <a:latin typeface="MASIDV+MS-UIGothic"/>
                <a:cs typeface="MASIDV+MS-UIGothic"/>
              </a:rPr>
              <a:t>切的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00000"/>
                </a:solidFill>
                <a:latin typeface="MASIDV+MS-UIGothic"/>
                <a:cs typeface="MASIDV+MS-UIGothic"/>
              </a:rPr>
              <a:t>度。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ASIDV+MS-UIGothic"/>
                <a:cs typeface="MASIDV+MS-UIGothic"/>
              </a:rPr>
              <a:t>家政服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务员</a:t>
            </a:r>
            <a:r>
              <a:rPr sz="1500">
                <a:solidFill>
                  <a:srgbClr val="000000"/>
                </a:solidFill>
                <a:latin typeface="MASIDV+MS-UIGothic"/>
                <a:cs typeface="MASIDV+MS-UIGothic"/>
              </a:rPr>
              <a:t>的行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为举</a:t>
            </a:r>
            <a:r>
              <a:rPr sz="1500">
                <a:solidFill>
                  <a:srgbClr val="000000"/>
                </a:solidFill>
                <a:latin typeface="MASIDV+MS-UIGothic"/>
                <a:cs typeface="MASIDV+MS-UIGothic"/>
              </a:rPr>
              <a:t>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ASIDV+MS-UIGothic"/>
                <a:cs typeface="MASIDV+MS-UIGothic"/>
              </a:rPr>
              <a:t>得体、端庄，遵守公共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ASIDV+MS-UIGothic"/>
                <a:cs typeface="MASIDV+MS-UIGothic"/>
              </a:rPr>
              <a:t>所的礼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仪规</a:t>
            </a:r>
            <a:r>
              <a:rPr sz="1500">
                <a:solidFill>
                  <a:srgbClr val="000000"/>
                </a:solidFill>
                <a:latin typeface="MASIDV+MS-UIGothic"/>
                <a:cs typeface="MASIDV+MS-UIGothic"/>
              </a:rPr>
              <a:t>范。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MASIDV+MS-UIGothic"/>
                <a:cs typeface="MASIDV+MS-UIGothic"/>
              </a:rPr>
              <a:t>沟通技巧与人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际</a:t>
            </a:r>
            <a:r>
              <a:rPr sz="3000">
                <a:solidFill>
                  <a:srgbClr val="AF79DE"/>
                </a:solidFill>
                <a:latin typeface="MASIDV+MS-UIGothic"/>
                <a:cs typeface="MASIDV+MS-UIGothic"/>
              </a:rPr>
              <a:t>关系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处</a:t>
            </a:r>
            <a:r>
              <a:rPr sz="3000">
                <a:solidFill>
                  <a:srgbClr val="AF79DE"/>
                </a:solidFill>
                <a:latin typeface="MASIDV+MS-UIGothic"/>
                <a:cs typeface="MASIDV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MASIDV+MS-UIGothic"/>
                <a:cs typeface="MASIDV+MS-UIGothic"/>
              </a:rPr>
              <a:t>人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际</a:t>
            </a:r>
            <a:r>
              <a:rPr sz="2300" spc="23">
                <a:solidFill>
                  <a:srgbClr val="AF79DE"/>
                </a:solidFill>
                <a:latin typeface="MASIDV+MS-UIGothic"/>
                <a:cs typeface="MASIDV+MS-UIGothic"/>
              </a:rPr>
              <a:t>关系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处</a:t>
            </a:r>
            <a:r>
              <a:rPr sz="2300">
                <a:solidFill>
                  <a:srgbClr val="AF79DE"/>
                </a:solidFill>
                <a:latin typeface="MASIDV+MS-UIGothic"/>
                <a:cs typeface="MASIDV+MS-UIGothic"/>
              </a:rPr>
              <a:t>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ASIDV+MS-UIGothic"/>
                <a:cs typeface="MASIDV+MS-UIGothic"/>
              </a:rPr>
              <a:t>在工作中，家政服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务员</a:t>
            </a:r>
            <a:r>
              <a:rPr sz="1500">
                <a:solidFill>
                  <a:srgbClr val="000000"/>
                </a:solidFill>
                <a:latin typeface="MASIDV+MS-UIGothic"/>
                <a:cs typeface="MASIDV+MS-UIGothic"/>
              </a:rPr>
              <a:t>需要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MASIDV+MS-UIGothic"/>
                <a:cs typeface="MASIDV+MS-UIGothic"/>
              </a:rPr>
              <a:t>理好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ASIDV+MS-UIGothic"/>
                <a:cs typeface="MASIDV+MS-UIGothic"/>
              </a:rPr>
              <a:t>与同事、客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MASIDV+MS-UIGothic"/>
                <a:cs typeface="MASIDV+MS-UIGothic"/>
              </a:rPr>
              <a:t>、雇主等人的关系，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ASIDV+MS-UIGothic"/>
                <a:cs typeface="MASIDV+MS-UIGothic"/>
              </a:rPr>
              <a:t>保持良好的工作氛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000000"/>
                </a:solidFill>
                <a:latin typeface="MASIDV+MS-UIGothic"/>
                <a:cs typeface="MASIDV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MASIDV+MS-UIGothic"/>
                <a:cs typeface="MASIDV+MS-UIGothic"/>
              </a:rPr>
              <a:t>有效沟通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0670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ASIDV+MS-UIGothic"/>
                <a:cs typeface="MASIDV+MS-UIGothic"/>
              </a:rPr>
              <a:t>家政服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务员应</a:t>
            </a:r>
            <a:r>
              <a:rPr sz="1500">
                <a:solidFill>
                  <a:srgbClr val="000000"/>
                </a:solidFill>
                <a:latin typeface="MASIDV+MS-UIGothic"/>
                <a:cs typeface="MASIDV+MS-UIGothic"/>
              </a:rPr>
              <a:t>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000000"/>
                </a:solidFill>
                <a:latin typeface="MASIDV+MS-UIGothic"/>
                <a:cs typeface="MASIDV+MS-UIGothic"/>
              </a:rPr>
              <a:t>良好的沟通技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9115" y="3094728"/>
            <a:ext cx="313893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ASIDV+MS-UIGothic"/>
                <a:cs typeface="MASIDV+MS-UIGothic"/>
              </a:rPr>
              <a:t>巧，能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MASIDV+MS-UIGothic"/>
                <a:cs typeface="MASIDV+MS-UIGothic"/>
              </a:rPr>
              <a:t>清晰、准确地表达自己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ASIDV+MS-UIGothic"/>
                <a:cs typeface="MASIDV+MS-UIGothic"/>
              </a:rPr>
              <a:t>的意思，理解客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MASIDV+MS-UIGothic"/>
                <a:cs typeface="MASIDV+MS-UIGothic"/>
              </a:rPr>
              <a:t>的需求和期望。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35018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MASIDV+MS-UIGothic"/>
                <a:cs typeface="MASIDV+MS-UIGothic"/>
              </a:rPr>
              <a:t>解决冲突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4886063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ASIDV+MS-UIGothic"/>
                <a:cs typeface="MASIDV+MS-UIGothic"/>
              </a:rPr>
              <a:t>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MASIDV+MS-UIGothic"/>
                <a:cs typeface="MASIDV+MS-UIGothic"/>
              </a:rPr>
              <a:t>工作中的冲突和矛盾，家政服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735694" y="5160383"/>
            <a:ext cx="321252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务员应</a:t>
            </a:r>
            <a:r>
              <a:rPr sz="1500">
                <a:solidFill>
                  <a:srgbClr val="000000"/>
                </a:solidFill>
                <a:latin typeface="MASIDV+MS-UIGothic"/>
                <a:cs typeface="MASIDV+MS-UIGothic"/>
              </a:rPr>
              <a:t>采取合适的方法予以解决，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ASIDV+MS-UIGothic"/>
                <a:cs typeface="MASIDV+MS-UIGothic"/>
              </a:rPr>
              <a:t>避免冲突升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000000"/>
                </a:solidFill>
                <a:latin typeface="MASIDV+MS-UIGothic"/>
                <a:cs typeface="MASIDV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https://d.book118.com/687106062031006053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MASIDV+MS-UIGothic</vt:lpstr>
      <vt:lpstr>SimSun</vt:lpstr>
      <vt:lpstr>IBANKN+NWHWQV+ArialMT</vt:lpstr>
      <vt:lpstr>Times New Roman</vt:lpstr>
      <vt:lpstr>VIDOQT+VAWTFK+MicrosoftYaHei-Bold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2024-09-26T23:45:01.663</cp:lastPrinted>
  <dcterms:created xsi:type="dcterms:W3CDTF">2024-09-26T15:45:01Z</dcterms:created>
  <dcterms:modified xsi:type="dcterms:W3CDTF">2024-09-26T15:45:02Z</dcterms:modified>
</cp:coreProperties>
</file>