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1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9A0EEE57-341E-4587-A4D1-6DFFF3B5C2A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C8E4CD9-DD06-4472-8A65-F3F0F0313A8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2C1A9AC5-0BA3-47B4-AA17-374CF71B7F2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4424AA53-A95F-4F31-AB2C-593CF546905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1FF6FA08-CBB9-42C2-930F-DBC9978D224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73A482D4-3BC5-4212-AF0F-82A813460A31}"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FECCDB0-3027-4A70-AD35-D185CB6EF4B8}"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5538410-1A30-4B9E-AA26-F675B4BD2D2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55AA7AE0-BE08-45D7-86F7-59263129AEE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AF25E55-F439-4BE0-86A3-8C831107C68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F2B5F9F-1B17-4243-89AB-E5C68DC208C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3.xml" /><Relationship Id="rId13" Type="http://schemas.openxmlformats.org/officeDocument/2006/relationships/image" Target="../media/image1.jpeg"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2.png" /><Relationship Id="rId22" Type="http://schemas.openxmlformats.org/officeDocument/2006/relationships/tags" Target="../tags/tag150.xml" /><Relationship Id="rId23" Type="http://schemas.openxmlformats.org/officeDocument/2006/relationships/tags" Target="../tags/tag151.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1"/>
      </p:bgRef>
    </p:bg>
    <p:spTree>
      <p:nvGrpSpPr>
        <p:cNvPr id="1" name=""/>
        <p:cNvGrpSpPr/>
        <p:nvPr>
          <p:custDataLst>
            <p:tags r:id="rId12"/>
          </p:custDataLst>
        </p:nvPr>
      </p:nvGrpSpPr>
      <p:grpSpPr>
        <a:xfrm>
          <a:off x="0" y="0"/>
          <a:ext cx="0" cy="0"/>
        </a:xfrm>
      </p:grpSpPr>
      <p:pic>
        <p:nvPicPr>
          <p:cNvPr id="7" name="图片 6" descr="1_180406134145_5"/>
          <p:cNvPicPr>
            <a:picLocks noChangeAspect="1"/>
          </p:cNvPicPr>
          <p:nvPr userDrawn="1">
            <p:custDataLst>
              <p:tags r:id="rId14"/>
            </p:custDataLst>
          </p:nvPr>
        </p:nvPicPr>
        <p:blipFill>
          <a:blip r:embed="rId13"/>
          <a:stretch>
            <a:fillRect/>
          </a:stretch>
        </p:blipFill>
        <p:spPr>
          <a:xfrm>
            <a:off x="-635" y="1905"/>
            <a:ext cx="12192000" cy="6853555"/>
          </a:xfrm>
          <a:prstGeom prst="rect">
            <a:avLst/>
          </a:prstGeom>
        </p:spPr>
      </p:pic>
      <p:sp>
        <p:nvSpPr>
          <p:cNvPr id="2" name="标题占位符 1"/>
          <p:cNvSpPr>
            <a:spLocks noGrp="1"/>
          </p:cNvSpPr>
          <p:nvPr>
            <p:ph type="title"/>
            <p:custDataLst>
              <p:tags r:id="rId15"/>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6"/>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7"/>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8"/>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9"/>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8" name="图片 1073743875" descr="学科网 zxxk.com"/>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ustDataLst>
      <p:tags r:id="rId23"/>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image" Target="NULL" TargetMode="External" /><Relationship Id="rId5" Type="http://schemas.openxmlformats.org/officeDocument/2006/relationships/image" Target="../media/image3.png" /><Relationship Id="rId6" Type="http://schemas.openxmlformats.org/officeDocument/2006/relationships/tags" Target="../tags/tag162.xml" /><Relationship Id="rId7" Type="http://schemas.openxmlformats.org/officeDocument/2006/relationships/tags" Target="../tags/tag16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hyperlink" Target="https://d.book118.com/68711106404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副标题 2"/>
          <p:cNvSpPr>
            <a:spLocks noGrp="1"/>
          </p:cNvSpPr>
          <p:nvPr>
            <p:ph type="subTitle" idx="1"/>
            <p:custDataLst>
              <p:tags r:id="rId3"/>
            </p:custDataLst>
          </p:nvPr>
        </p:nvSpPr>
        <p:spPr/>
        <p:txBody>
          <a:bodyPr/>
          <a:lstStyle/>
          <a:p>
            <a:r>
              <a:rPr lang="zh-CN" altLang="en-US" sz="4800" b="1">
                <a:solidFill>
                  <a:srgbClr val="FF0000"/>
                </a:solidFill>
                <a:latin typeface="微软雅黑" panose="020b0503020204020204" charset="-122"/>
                <a:ea typeface="微软雅黑"/>
                <a:cs typeface="微软雅黑" panose="020b0503020204020204" charset="-122"/>
                <a:sym typeface="+mn-ea"/>
              </a:rPr>
              <a:t>专题三</a:t>
            </a:r>
            <a:r>
              <a:rPr lang="en-US" altLang="zh-CN" sz="4800" b="1">
                <a:solidFill>
                  <a:srgbClr val="FF0000"/>
                </a:solidFill>
                <a:latin typeface="微软雅黑" panose="020b0503020204020204" charset="-122"/>
                <a:ea typeface="微软雅黑"/>
                <a:cs typeface="微软雅黑" panose="020b0503020204020204" charset="-122"/>
                <a:sym typeface="+mn-ea"/>
              </a:rPr>
              <a:t>   </a:t>
            </a:r>
            <a:r>
              <a:rPr lang="zh-CN" altLang="en-US" sz="4800" b="1">
                <a:solidFill>
                  <a:srgbClr val="FF0000"/>
                </a:solidFill>
                <a:latin typeface="微软雅黑" panose="020b0503020204020204" charset="-122"/>
                <a:ea typeface="微软雅黑"/>
                <a:cs typeface="微软雅黑" panose="020b0503020204020204" charset="-122"/>
                <a:sym typeface="+mn-ea"/>
              </a:rPr>
              <a:t>运用辩证思维方法</a:t>
            </a:r>
            <a:endParaRPr lang="zh-CN" altLang="en-US" sz="4800" b="1">
              <a:solidFill>
                <a:srgbClr val="FF0000"/>
              </a:solidFill>
              <a:latin typeface="微软雅黑" panose="020b0503020204020204" charset="-122"/>
              <a:ea typeface="微软雅黑"/>
              <a:cs typeface="微软雅黑" panose="020b0503020204020204" charset="-122"/>
              <a:sym typeface="+mn-ea"/>
            </a:endParaRPr>
          </a:p>
        </p:txBody>
      </p:sp>
      <p:sp>
        <p:nvSpPr>
          <p:cNvPr id="7" name="文本框 6"/>
          <p:cNvSpPr txBox="1"/>
          <p:nvPr>
            <p:custDataLst>
              <p:tags r:id="rId4"/>
            </p:custDataLst>
          </p:nvPr>
        </p:nvSpPr>
        <p:spPr>
          <a:xfrm>
            <a:off x="1778000" y="986790"/>
            <a:ext cx="8128000" cy="1753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pPr>
            <a:r>
              <a:rPr lang="en-US" altLang="zh-CN" sz="36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2023</a:t>
            </a:r>
            <a:r>
              <a:rPr lang="zh-CN" altLang="en-US" sz="36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rPr>
              <a:t>年高考政治二轮复习（统编版）</a:t>
            </a:r>
            <a:endParaRPr lang="zh-CN" altLang="en-US" sz="3600" b="1">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algn="ctr" fontAlgn="auto">
              <a:lnSpc>
                <a:spcPct val="150000"/>
              </a:lnSpc>
            </a:pPr>
            <a:r>
              <a:rPr lang="en-US" altLang="zh-CN" sz="3600" b="1">
                <a:latin typeface="黑体" panose="02010609060101010101" pitchFamily="49" charset="-122"/>
                <a:ea typeface="黑体" panose="02010609060101010101" pitchFamily="49" charset="-122"/>
                <a:cs typeface="黑体" panose="02010609060101010101" pitchFamily="49" charset="-122"/>
                <a:sym typeface="+mn-ea"/>
              </a:rPr>
              <a:t>选择性必修</a:t>
            </a:r>
            <a:r>
              <a:rPr lang="zh-CN" altLang="zh-CN" sz="3600" b="1">
                <a:latin typeface="黑体" panose="02010609060101010101" pitchFamily="49" charset="-122"/>
                <a:ea typeface="黑体" panose="02010609060101010101" pitchFamily="49" charset="-122"/>
                <a:cs typeface="黑体" panose="02010609060101010101" pitchFamily="49" charset="-122"/>
                <a:sym typeface="+mn-ea"/>
              </a:rPr>
              <a:t>三</a:t>
            </a:r>
            <a:r>
              <a:rPr lang="en-US" altLang="zh-CN" sz="3600" b="1">
                <a:latin typeface="黑体" panose="02010609060101010101" pitchFamily="49" charset="-122"/>
                <a:ea typeface="黑体" panose="02010609060101010101" pitchFamily="49" charset="-122"/>
                <a:cs typeface="黑体" panose="02010609060101010101" pitchFamily="49" charset="-122"/>
                <a:sym typeface="+mn-ea"/>
              </a:rPr>
              <a:t>《</a:t>
            </a:r>
            <a:r>
              <a:rPr lang="zh-CN" altLang="en-US" sz="3600" b="1">
                <a:latin typeface="黑体" panose="02010609060101010101" pitchFamily="49" charset="-122"/>
                <a:ea typeface="黑体" panose="02010609060101010101" pitchFamily="49" charset="-122"/>
                <a:cs typeface="黑体" panose="02010609060101010101" pitchFamily="49" charset="-122"/>
                <a:sym typeface="+mn-ea"/>
              </a:rPr>
              <a:t>逻辑与思维</a:t>
            </a:r>
            <a:r>
              <a:rPr lang="en-US" altLang="zh-CN" sz="3600" b="1">
                <a:latin typeface="黑体" panose="02010609060101010101" pitchFamily="49" charset="-122"/>
                <a:ea typeface="黑体" panose="02010609060101010101" pitchFamily="49" charset="-122"/>
                <a:cs typeface="黑体" panose="02010609060101010101" pitchFamily="49" charset="-122"/>
                <a:sym typeface="+mn-ea"/>
              </a:rPr>
              <a:t>》</a:t>
            </a:r>
            <a:endParaRPr lang="en-US" altLang="zh-CN" sz="3600" b="1">
              <a:solidFill>
                <a:schemeClr val="tx1"/>
              </a:solidFill>
              <a:latin typeface="黑体" panose="02010609060101010101" pitchFamily="49" charset="-122"/>
              <a:ea typeface="黑体" panose="02010609060101010101" pitchFamily="49" charset="-122"/>
              <a:cs typeface="黑体" panose="02010609060101010101" pitchFamily="49"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22555" y="257810"/>
            <a:ext cx="2962910" cy="521970"/>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【课标要求】</a:t>
            </a:r>
            <a:endParaRPr lang="zh-CN" altLang="en-US" sz="2800" b="1">
              <a:solidFill>
                <a:srgbClr val="FF0000"/>
              </a:solidFill>
            </a:endParaRPr>
          </a:p>
        </p:txBody>
      </p:sp>
      <p:sp>
        <p:nvSpPr>
          <p:cNvPr id="5" name="文本框 4"/>
          <p:cNvSpPr txBox="1"/>
          <p:nvPr>
            <p:custDataLst>
              <p:tags r:id="rId4"/>
            </p:custDataLst>
          </p:nvPr>
        </p:nvSpPr>
        <p:spPr>
          <a:xfrm>
            <a:off x="219075" y="981710"/>
            <a:ext cx="11575415"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结合对复杂事物的把握，体会辩证思维的特征；理解分析与综合的辩证关系</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en-US" altLang="zh-CN" sz="2400" b="1">
                <a:latin typeface="微软雅黑" panose="020b0503020204020204" charset="-122"/>
                <a:ea typeface="微软雅黑"/>
                <a:cs typeface="微软雅黑" panose="020b0503020204020204" charset="-122"/>
              </a:rPr>
              <a:t>2.</a:t>
            </a:r>
            <a:r>
              <a:rPr lang="zh-CN" altLang="en-US" sz="2400" b="1">
                <a:latin typeface="微软雅黑" panose="020b0503020204020204" charset="-122"/>
                <a:ea typeface="微软雅黑"/>
                <a:cs typeface="微软雅黑" panose="020b0503020204020204" charset="-122"/>
              </a:rPr>
              <a:t>联系事物发展过程中的渐进性和飞跃性，懂得事物的发展过程是量变与质变的统一；理解质量互变规律；把握适度原则</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en-US" altLang="zh-CN" sz="2400" b="1">
                <a:latin typeface="微软雅黑" panose="020b0503020204020204" charset="-122"/>
                <a:ea typeface="微软雅黑"/>
                <a:cs typeface="微软雅黑" panose="020b0503020204020204" charset="-122"/>
              </a:rPr>
              <a:t>3.</a:t>
            </a:r>
            <a:r>
              <a:rPr lang="zh-CN" altLang="en-US" sz="2400" b="1">
                <a:latin typeface="微软雅黑" panose="020b0503020204020204" charset="-122"/>
                <a:ea typeface="微软雅黑"/>
                <a:cs typeface="微软雅黑" panose="020b0503020204020204" charset="-122"/>
              </a:rPr>
              <a:t>辨析简单肯定一切或否定一切的危害，解析认识经由</a:t>
            </a:r>
            <a:r>
              <a:rPr lang="en-US" altLang="zh-CN"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rPr>
              <a:t>感性具体</a:t>
            </a:r>
            <a:r>
              <a:rPr lang="en-US" altLang="zh-CN"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rPr>
              <a:t>思维抽象</a:t>
            </a:r>
            <a:r>
              <a:rPr lang="en-US" altLang="zh-CN"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rPr>
              <a:t>思维具体</a:t>
            </a:r>
            <a:r>
              <a:rPr lang="en-US" altLang="zh-CN"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rPr>
              <a:t>的途径；了解辩证否定观的实质；体会认识不断深化的历程。</a:t>
            </a:r>
            <a:endParaRPr lang="zh-CN" altLang="en-US" sz="2400" b="1">
              <a:latin typeface="微软雅黑" panose="020b0503020204020204" charset="-122"/>
              <a:ea typeface="微软雅黑"/>
              <a:cs typeface="微软雅黑" panose="020b0503020204020204" charset="-122"/>
            </a:endParaRPr>
          </a:p>
        </p:txBody>
      </p:sp>
    </p:spTree>
    <p:custDataLst>
      <p:tags r:id="rId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22555" y="257810"/>
            <a:ext cx="3315970" cy="521970"/>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【知识体系构建】</a:t>
            </a:r>
            <a:endParaRPr lang="zh-CN" altLang="en-US" sz="2800" b="1">
              <a:solidFill>
                <a:srgbClr val="FF0000"/>
              </a:solidFill>
            </a:endParaRPr>
          </a:p>
        </p:txBody>
      </p:sp>
      <p:pic>
        <p:nvPicPr>
          <p:cNvPr id="1524749" name="图片 1524748"/>
          <p:cNvPicPr>
            <a:picLocks noChangeAspect="1"/>
          </p:cNvPicPr>
          <p:nvPr>
            <p:custDataLst>
              <p:tags r:id="rId6"/>
            </p:custDataLst>
          </p:nvPr>
        </p:nvPicPr>
        <p:blipFill>
          <a:blip r:embed="rId5" r:link="rId4">
            <a:clrChange>
              <a:clrFrom>
                <a:srgbClr val="FFFFFF"/>
              </a:clrFrom>
              <a:clrTo>
                <a:srgbClr val="FFFFFF">
                  <a:alpha val="0"/>
                </a:srgbClr>
              </a:clrTo>
            </a:clrChange>
          </a:blip>
          <a:stretch>
            <a:fillRect/>
          </a:stretch>
        </p:blipFill>
        <p:spPr>
          <a:xfrm>
            <a:off x="2203450" y="854075"/>
            <a:ext cx="7616825" cy="5287963"/>
          </a:xfrm>
          <a:prstGeom prst="rect">
            <a:avLst/>
          </a:prstGeom>
          <a:noFill/>
          <a:ln w="9525">
            <a:noFill/>
          </a:ln>
        </p:spPr>
      </p:pic>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22555" y="257810"/>
            <a:ext cx="2827020" cy="521970"/>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rPr>
              <a:t>【主干知识整理】</a:t>
            </a:r>
            <a:endParaRPr lang="zh-CN" altLang="en-US" sz="2800" b="1">
              <a:solidFill>
                <a:srgbClr val="FF0000"/>
              </a:solidFill>
            </a:endParaRPr>
          </a:p>
        </p:txBody>
      </p:sp>
      <p:sp>
        <p:nvSpPr>
          <p:cNvPr id="5" name="文本框 4"/>
          <p:cNvSpPr txBox="1"/>
          <p:nvPr>
            <p:custDataLst>
              <p:tags r:id="rId4"/>
            </p:custDataLst>
          </p:nvPr>
        </p:nvSpPr>
        <p:spPr>
          <a:xfrm>
            <a:off x="2682240" y="631190"/>
            <a:ext cx="44627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考向一</a:t>
            </a:r>
            <a:r>
              <a:rPr lang="en-US" altLang="zh-CN" sz="2400" b="1">
                <a:solidFill>
                  <a:srgbClr val="C00000"/>
                </a:solidFill>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把握辩证分合</a:t>
            </a:r>
            <a:endParaRPr lang="zh-CN" altLang="en-US" sz="2400" b="1">
              <a:solidFill>
                <a:srgbClr val="C00000"/>
              </a:solidFill>
              <a:latin typeface="微软雅黑" panose="020b0503020204020204" charset="-122"/>
              <a:ea typeface="微软雅黑"/>
              <a:cs typeface="微软雅黑" panose="020b0503020204020204" charset="-122"/>
            </a:endParaRPr>
          </a:p>
        </p:txBody>
      </p:sp>
      <p:sp>
        <p:nvSpPr>
          <p:cNvPr id="6" name="文本框 5"/>
          <p:cNvSpPr txBox="1"/>
          <p:nvPr>
            <p:custDataLst>
              <p:tags r:id="rId5"/>
            </p:custDataLst>
          </p:nvPr>
        </p:nvSpPr>
        <p:spPr>
          <a:xfrm>
            <a:off x="122555" y="1393190"/>
            <a:ext cx="11821795" cy="5077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a:cs typeface="微软雅黑" panose="020b0503020204020204" charset="-122"/>
              </a:rPr>
              <a:t>一、辩证思维的含义和特征</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辩证思维的含义：</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zh-CN" altLang="en-US" sz="2400" b="1">
                <a:latin typeface="微软雅黑" panose="020b0503020204020204" charset="-122"/>
                <a:ea typeface="微软雅黑"/>
                <a:cs typeface="微软雅黑" panose="020b0503020204020204" charset="-122"/>
                <a:sym typeface="+mn-ea"/>
              </a:rPr>
              <a:t>用联系、发展、全面的观点看待事物和思考问题，其实质和核心是运用矛盾分析法，在对立统一中把握事物。</a:t>
            </a:r>
            <a:endParaRPr lang="zh-CN" altLang="en-US" sz="2400" b="1">
              <a:latin typeface="微软雅黑" panose="020b0503020204020204" charset="-122"/>
              <a:ea typeface="微软雅黑"/>
              <a:cs typeface="微软雅黑" panose="020b0503020204020204" charset="-122"/>
              <a:sym typeface="+mn-ea"/>
            </a:endParaRPr>
          </a:p>
          <a:p>
            <a:pPr fontAlgn="auto">
              <a:lnSpc>
                <a:spcPct val="150000"/>
              </a:lnSpc>
            </a:pPr>
            <a:r>
              <a:rPr lang="en-US" altLang="zh-CN" sz="2400" b="1">
                <a:latin typeface="微软雅黑" panose="020b0503020204020204" charset="-122"/>
                <a:ea typeface="微软雅黑"/>
                <a:cs typeface="微软雅黑" panose="020b0503020204020204" charset="-122"/>
              </a:rPr>
              <a:t>2.</a:t>
            </a:r>
            <a:r>
              <a:rPr lang="zh-CN" altLang="en-US" sz="2400" b="1">
                <a:latin typeface="微软雅黑" panose="020b0503020204020204" charset="-122"/>
                <a:ea typeface="微软雅黑"/>
                <a:cs typeface="微软雅黑" panose="020b0503020204020204" charset="-122"/>
              </a:rPr>
              <a:t>特征：</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zh-CN" altLang="en-US" sz="2400" b="1">
                <a:latin typeface="微软雅黑" panose="020b0503020204020204" charset="-122"/>
                <a:ea typeface="微软雅黑"/>
                <a:cs typeface="微软雅黑" panose="020b0503020204020204" charset="-122"/>
              </a:rPr>
              <a:t>（</a:t>
            </a: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sym typeface="+mn-ea"/>
              </a:rPr>
              <a:t>整体性 ①辩证思维用全面的观点看问题，将认识对象的各个要素、各种联系的丰富性和多样性在头脑中再现出来，并从整体角度去思考如何解决问题。②辩证思维的整体是有层次之分的整体。辩证思维是把多层次、多视角的认识综合起来，整体性地思考问题的科学思维。</a:t>
            </a:r>
            <a:endParaRPr lang="zh-CN" altLang="en-US" sz="2400" b="1">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185420" y="438150"/>
            <a:ext cx="11821795" cy="50774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2400" b="1">
                <a:latin typeface="微软雅黑" panose="020b0503020204020204" charset="-122"/>
                <a:ea typeface="微软雅黑"/>
                <a:cs typeface="微软雅黑" panose="020b0503020204020204" charset="-122"/>
              </a:rPr>
              <a:t>（</a:t>
            </a:r>
            <a:r>
              <a:rPr lang="en-US" altLang="zh-CN" sz="2400" b="1">
                <a:latin typeface="微软雅黑" panose="020b0503020204020204" charset="-122"/>
                <a:ea typeface="微软雅黑"/>
                <a:cs typeface="微软雅黑" panose="020b0503020204020204" charset="-122"/>
              </a:rPr>
              <a:t>2</a:t>
            </a:r>
            <a:r>
              <a:rPr lang="zh-CN" altLang="en-US" sz="2400" b="1">
                <a:latin typeface="微软雅黑" panose="020b0503020204020204" charset="-122"/>
                <a:ea typeface="微软雅黑"/>
                <a:cs typeface="微软雅黑" panose="020b0503020204020204" charset="-122"/>
              </a:rPr>
              <a:t>）</a:t>
            </a:r>
            <a:r>
              <a:rPr lang="zh-CN" altLang="en-US" sz="2400" b="1">
                <a:latin typeface="微软雅黑" panose="020b0503020204020204" charset="-122"/>
                <a:ea typeface="微软雅黑"/>
                <a:cs typeface="微软雅黑" panose="020b0503020204020204" charset="-122"/>
                <a:sym typeface="+mn-ea"/>
              </a:rPr>
              <a:t>动态性</a:t>
            </a:r>
            <a:endParaRPr lang="zh-CN" altLang="en-US" sz="2400" b="1">
              <a:latin typeface="微软雅黑" panose="020b0503020204020204" charset="-122"/>
              <a:ea typeface="微软雅黑"/>
              <a:cs typeface="微软雅黑" panose="020b0503020204020204" charset="-122"/>
              <a:sym typeface="+mn-ea"/>
            </a:endParaRPr>
          </a:p>
          <a:p>
            <a:pPr indent="0" algn="just" fontAlgn="auto">
              <a:lnSpc>
                <a:spcPct val="150000"/>
              </a:lnSpc>
              <a:spcAft>
                <a:spcPct val="0"/>
              </a:spcAft>
            </a:pPr>
            <a:r>
              <a:rPr lang="zh-CN" altLang="en-US" sz="2400" b="1">
                <a:latin typeface="微软雅黑" panose="020b0503020204020204" charset="-122"/>
                <a:ea typeface="微软雅黑"/>
                <a:cs typeface="微软雅黑" panose="020b0503020204020204" charset="-122"/>
                <a:sym typeface="+mn-ea"/>
              </a:rPr>
              <a:t>①内涵与要求：用动态性的辩证思维看问题，就是用变化发展的观点看问题，用矛盾运动的观点看问题。因此，我们不仅要考察事物的现状和历史，而且要想到事物的未来。</a:t>
            </a:r>
            <a:endParaRPr lang="zh-CN" altLang="en-US" sz="2400" b="1">
              <a:latin typeface="微软雅黑" panose="020b0503020204020204" charset="-122"/>
              <a:ea typeface="微软雅黑"/>
              <a:cs typeface="微软雅黑" panose="020b0503020204020204" charset="-122"/>
            </a:endParaRPr>
          </a:p>
          <a:p>
            <a:pPr indent="0" algn="just" fontAlgn="auto">
              <a:lnSpc>
                <a:spcPct val="150000"/>
              </a:lnSpc>
              <a:spcAft>
                <a:spcPct val="0"/>
              </a:spcAft>
            </a:pPr>
            <a:r>
              <a:rPr lang="zh-CN" altLang="en-US" sz="2400" b="1">
                <a:latin typeface="微软雅黑" panose="020b0503020204020204" charset="-122"/>
                <a:ea typeface="微软雅黑"/>
                <a:cs typeface="微软雅黑" panose="020b0503020204020204" charset="-122"/>
                <a:sym typeface="+mn-ea"/>
              </a:rPr>
              <a:t>②必要性：动态性是辩证思维的又一重要特征。客观事物是变化发展的，人们的思维要正确地反映事物实际存在的过程，就必须以动态的方式去思考认识对象。</a:t>
            </a:r>
            <a:endParaRPr lang="zh-CN" altLang="en-US" sz="2400" b="1">
              <a:latin typeface="微软雅黑" panose="020b0503020204020204" charset="-122"/>
              <a:ea typeface="微软雅黑"/>
              <a:cs typeface="微软雅黑" panose="020b0503020204020204" charset="-122"/>
            </a:endParaRPr>
          </a:p>
          <a:p>
            <a:pPr indent="0" algn="just" fontAlgn="auto">
              <a:lnSpc>
                <a:spcPct val="150000"/>
              </a:lnSpc>
              <a:spcAft>
                <a:spcPct val="0"/>
              </a:spcAft>
            </a:pPr>
            <a:r>
              <a:rPr lang="zh-CN" altLang="en-US" sz="2400" b="1">
                <a:latin typeface="微软雅黑" panose="020b0503020204020204" charset="-122"/>
                <a:ea typeface="微软雅黑"/>
                <a:cs typeface="微软雅黑" panose="020b0503020204020204" charset="-122"/>
                <a:sym typeface="+mn-ea"/>
              </a:rPr>
              <a:t>③重要性：动态性的辩证思维能够科学地把握事物的发生、发展过程。事物随着时间、地点、条件的变化而变化，事物内部矛盾的对立统一规定着事物发展的方向。我们只有用动态性的辩证思维看问题，才能把握事物变化发展的规律。</a:t>
            </a:r>
            <a:endParaRPr lang="zh-CN" altLang="en-US" sz="2400" b="1">
              <a:latin typeface="微软雅黑" panose="020b0503020204020204" charset="-122"/>
              <a:ea typeface="微软雅黑"/>
              <a:cs typeface="微软雅黑" panose="020b0503020204020204" charset="-122"/>
            </a:endParaRPr>
          </a:p>
          <a:p>
            <a:pPr indent="0" fontAlgn="auto">
              <a:lnSpc>
                <a:spcPct val="150000"/>
              </a:lnSpc>
            </a:pPr>
            <a:endParaRPr lang="zh-CN" altLang="en-US" sz="2400" b="1">
              <a:latin typeface="微软雅黑" panose="020b0503020204020204" charset="-122"/>
              <a:ea typeface="微软雅黑"/>
              <a:cs typeface="微软雅黑" panose="020b0503020204020204" charset="-122"/>
            </a:endParaRPr>
          </a:p>
        </p:txBody>
      </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184785" y="149860"/>
            <a:ext cx="1182179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微软雅黑" panose="020b0503020204020204" charset="-122"/>
                <a:ea typeface="微软雅黑"/>
                <a:cs typeface="微软雅黑" panose="020b0503020204020204" charset="-122"/>
              </a:rPr>
              <a:t>二、分析与综合</a:t>
            </a:r>
            <a:endParaRPr lang="zh-CN" altLang="en-US" sz="2400" b="1">
              <a:latin typeface="微软雅黑" panose="020b0503020204020204" charset="-122"/>
              <a:ea typeface="微软雅黑"/>
              <a:cs typeface="微软雅黑" panose="020b0503020204020204" charset="-122"/>
            </a:endParaRPr>
          </a:p>
        </p:txBody>
      </p:sp>
      <p:graphicFrame>
        <p:nvGraphicFramePr>
          <p:cNvPr id="4" name="表格 3"/>
          <p:cNvGraphicFramePr>
            <a:graphicFrameLocks noGrp="1" noChangeAspect="1"/>
          </p:cNvGraphicFramePr>
          <p:nvPr>
            <p:custDataLst>
              <p:tags r:id="rId4"/>
            </p:custDataLst>
          </p:nvPr>
        </p:nvGraphicFramePr>
        <p:xfrm>
          <a:off x="185420" y="795020"/>
          <a:ext cx="11822430" cy="6408039"/>
        </p:xfrm>
        <a:graphic>
          <a:graphicData uri="http://schemas.openxmlformats.org/drawingml/2006/table">
            <a:tbl>
              <a:tblPr firstRow="1" firstCol="1" bandRow="1"/>
              <a:tblGrid>
                <a:gridCol w="505460"/>
                <a:gridCol w="604520"/>
                <a:gridCol w="5849620"/>
                <a:gridCol w="4862830"/>
              </a:tblGrid>
              <a:tr h="457200">
                <a:tc gridSpan="2">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比较项</a:t>
                      </a:r>
                      <a:endParaRPr lang="zh-CN"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分析</a:t>
                      </a:r>
                      <a:endParaRPr lang="zh-CN"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综合</a:t>
                      </a:r>
                      <a:endParaRPr lang="zh-CN"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27175">
                <a:tc rowSpan="4">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区</a:t>
                      </a:r>
                      <a:endParaRPr lang="zh-CN" sz="2000" b="1">
                        <a:solidFill>
                          <a:srgbClr val="000000"/>
                        </a:solidFill>
                        <a:effectLst/>
                        <a:latin typeface="微软雅黑" panose="020b0503020204020204" charset="-122"/>
                        <a:ea typeface="微软雅黑"/>
                        <a:cs typeface="Times New Roman" panose="02020603050405020304" pitchFamily="18" charset="0"/>
                      </a:endParaRPr>
                    </a:p>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别</a:t>
                      </a:r>
                      <a:endParaRPr lang="zh-CN"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Times New Roman" panose="02020603050405020304" pitchFamily="18" charset="0"/>
                        </a:rPr>
                        <a:t>含义</a:t>
                      </a:r>
                      <a:endParaRPr lang="zh-CN"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rPr>
                        <a:t>把认识对象分解为各个部分、各个要素、各个层次</a:t>
                      </a:r>
                      <a:r>
                        <a:rPr lang="en-US" sz="2000" b="1">
                          <a:solidFill>
                            <a:srgbClr val="000000"/>
                          </a:solidFill>
                          <a:effectLst/>
                          <a:latin typeface="微软雅黑" panose="020b0503020204020204" charset="-122"/>
                          <a:ea typeface="微软雅黑"/>
                          <a:cs typeface="微软雅黑" panose="020b0503020204020204" charset="-122"/>
                        </a:rPr>
                        <a:t>,</a:t>
                      </a:r>
                      <a:r>
                        <a:rPr lang="zh-CN" sz="2000" b="1">
                          <a:solidFill>
                            <a:srgbClr val="000000"/>
                          </a:solidFill>
                          <a:effectLst/>
                          <a:latin typeface="微软雅黑" panose="020b0503020204020204" charset="-122"/>
                          <a:ea typeface="微软雅黑"/>
                          <a:cs typeface="微软雅黑" panose="020b0503020204020204" charset="-122"/>
                        </a:rPr>
                        <a:t>或者把认识对象的复杂的发展过程分解为若干阶段</a:t>
                      </a:r>
                      <a:r>
                        <a:rPr lang="en-US" sz="2000" b="1">
                          <a:solidFill>
                            <a:srgbClr val="000000"/>
                          </a:solidFill>
                          <a:effectLst/>
                          <a:latin typeface="微软雅黑" panose="020b0503020204020204" charset="-122"/>
                          <a:ea typeface="微软雅黑"/>
                          <a:cs typeface="微软雅黑" panose="020b0503020204020204" charset="-122"/>
                        </a:rPr>
                        <a:t>,</a:t>
                      </a:r>
                      <a:r>
                        <a:rPr lang="zh-CN" sz="2000" b="1">
                          <a:solidFill>
                            <a:srgbClr val="000000"/>
                          </a:solidFill>
                          <a:effectLst/>
                          <a:latin typeface="微软雅黑" panose="020b0503020204020204" charset="-122"/>
                          <a:ea typeface="微软雅黑"/>
                          <a:cs typeface="微软雅黑" panose="020b0503020204020204" charset="-122"/>
                        </a:rPr>
                        <a:t>分别加以认识的一种思维方法</a:t>
                      </a:r>
                      <a:endParaRPr lang="zh-CN" sz="20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5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rPr>
                        <a:t>把认识对象的各个部分、各个要素、各个层次和不同发展阶段</a:t>
                      </a:r>
                      <a:r>
                        <a:rPr lang="en-US" sz="2000" b="1">
                          <a:solidFill>
                            <a:srgbClr val="000000"/>
                          </a:solidFill>
                          <a:effectLst/>
                          <a:latin typeface="微软雅黑" panose="020b0503020204020204" charset="-122"/>
                          <a:ea typeface="微软雅黑"/>
                          <a:cs typeface="微软雅黑" panose="020b0503020204020204" charset="-122"/>
                        </a:rPr>
                        <a:t>,</a:t>
                      </a:r>
                      <a:r>
                        <a:rPr lang="zh-CN" sz="2000" b="1">
                          <a:solidFill>
                            <a:srgbClr val="000000"/>
                          </a:solidFill>
                          <a:effectLst/>
                          <a:latin typeface="微软雅黑" panose="020b0503020204020204" charset="-122"/>
                          <a:ea typeface="微软雅黑"/>
                          <a:cs typeface="微软雅黑" panose="020b0503020204020204" charset="-122"/>
                        </a:rPr>
                        <a:t>按照其固有的联系联结和统一起来进行考察的思维方法</a:t>
                      </a:r>
                      <a:endParaRPr lang="zh-CN" sz="20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2011680">
                <a:tc vMerge="1">
                  <a:txBody>
                    <a:bodyPr vert="horz" wrap="square"/>
                    <a:lstStyle/>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rowSpan="2">
                  <a:txBody>
                    <a:bodyPr vert="horz" wrap="square"/>
                    <a:lstStyle/>
                    <a:p>
                      <a:pPr defTabSz="0">
                        <a:lnSpc>
                          <a:spcPct val="150000"/>
                        </a:lnSpc>
                        <a:spcAft>
                          <a:spcPct val="0"/>
                        </a:spcAft>
                        <a:buNone/>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sym typeface="+mn-ea"/>
                        </a:rPr>
                        <a:t>特点</a:t>
                      </a:r>
                      <a:endParaRPr lang="zh-CN" altLang="en-US"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rowSpan="2">
                  <a:txBody>
                    <a:bodyPr vert="horz" wrap="square"/>
                    <a:lstStyle/>
                    <a:p>
                      <a:pPr defTabSz="0">
                        <a:lnSpc>
                          <a:spcPct val="11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sym typeface="+mn-ea"/>
                        </a:rPr>
                        <a:t>①优点:分析方法将注意力集中在问题的“点”上,力图把具体的“点”认识透彻,其优点是精确</a:t>
                      </a:r>
                      <a:endParaRPr lang="zh-CN" sz="2000" b="1">
                        <a:solidFill>
                          <a:srgbClr val="000000"/>
                        </a:solidFill>
                        <a:effectLst/>
                        <a:latin typeface="微软雅黑" panose="020b0503020204020204" charset="-122"/>
                        <a:ea typeface="微软雅黑"/>
                        <a:cs typeface="微软雅黑" panose="020b0503020204020204" charset="-122"/>
                      </a:endParaRPr>
                    </a:p>
                    <a:p>
                      <a:pPr defTabSz="0">
                        <a:lnSpc>
                          <a:spcPct val="11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sym typeface="+mn-ea"/>
                        </a:rPr>
                        <a:t>②缺点:如果认识只局限在问题的“点”上,就难免产生“只见树木,不见森林”的片面认识</a:t>
                      </a:r>
                      <a:endParaRPr lang="zh-CN" sz="2000" b="1">
                        <a:solidFill>
                          <a:srgbClr val="000000"/>
                        </a:solidFill>
                        <a:effectLst/>
                        <a:latin typeface="微软雅黑" panose="020b0503020204020204" charset="-122"/>
                        <a:ea typeface="微软雅黑"/>
                        <a:cs typeface="微软雅黑" panose="020b0503020204020204" charset="-122"/>
                      </a:endParaRPr>
                    </a:p>
                    <a:p>
                      <a:pPr defTabSz="0">
                        <a:lnSpc>
                          <a:spcPct val="150000"/>
                        </a:lnSpc>
                        <a:spcAft>
                          <a:spcPct val="0"/>
                        </a:spcAft>
                        <a:buNone/>
                        <a:tabLst>
                          <a:tab pos="1188085"/>
                          <a:tab pos="2163445"/>
                          <a:tab pos="3142615"/>
                          <a:tab pos="4190365"/>
                        </a:tabLst>
                      </a:pPr>
                      <a:endParaRPr lang="zh-CN" altLang="en-US" sz="20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1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sym typeface="+mn-ea"/>
                        </a:rPr>
                        <a:t>①综合方法的注意力主要放在各部分之间的联系上。整体性是综合方法的重要特征</a:t>
                      </a:r>
                      <a:endParaRPr lang="zh-CN" sz="2000" b="1">
                        <a:solidFill>
                          <a:srgbClr val="000000"/>
                        </a:solidFill>
                        <a:effectLst/>
                        <a:latin typeface="微软雅黑" panose="020b0503020204020204" charset="-122"/>
                        <a:ea typeface="微软雅黑"/>
                        <a:cs typeface="微软雅黑" panose="020b0503020204020204" charset="-122"/>
                      </a:endParaRPr>
                    </a:p>
                    <a:p>
                      <a:pPr defTabSz="0">
                        <a:lnSpc>
                          <a:spcPct val="110000"/>
                        </a:lnSpc>
                        <a:spcAft>
                          <a:spcPct val="0"/>
                        </a:spcAft>
                        <a:tabLst>
                          <a:tab pos="1188085"/>
                          <a:tab pos="2163445"/>
                          <a:tab pos="3142615"/>
                          <a:tab pos="4190365"/>
                        </a:tabLst>
                      </a:pPr>
                      <a:r>
                        <a:rPr lang="zh-CN" sz="2000" b="1">
                          <a:solidFill>
                            <a:srgbClr val="000000"/>
                          </a:solidFill>
                          <a:effectLst/>
                          <a:latin typeface="微软雅黑" panose="020b0503020204020204" charset="-122"/>
                          <a:ea typeface="微软雅黑"/>
                          <a:cs typeface="微软雅黑" panose="020b0503020204020204" charset="-122"/>
                          <a:sym typeface="+mn-ea"/>
                        </a:rPr>
                        <a:t>②任何一次综合的结果都只是对认识对象相对完整的认识,只是对现实原型的近似描述。只有将分析与综合辩证地统一起来,才能全面而又深刻地把握认识对象</a:t>
                      </a:r>
                      <a:endParaRPr lang="zh-CN" sz="20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0">
                <a:tc vMerge="1">
                  <a:txBody>
                    <a:bodyPr vert="horz" wrap="square"/>
                    <a:lstStyle/>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vMerge="1">
                  <a:txBody>
                    <a:bodyPr vert="horz" wrap="square"/>
                    <a:lstStyle/>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vMerge="1">
                  <a:txBody>
                    <a:bodyPr vert="horz" wrap="square"/>
                    <a:lstStyle/>
                    <a:p/>
                  </a:txBody>
                  <a:tcPr marL="28575" marR="2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rowSpan="2">
                  <a:txBody>
                    <a:bodyPr vert="horz" wrap="square"/>
                    <a:lstStyle/>
                    <a:p>
                      <a:pPr defTabSz="0">
                        <a:lnSpc>
                          <a:spcPct val="120000"/>
                        </a:lnSpc>
                        <a:spcAft>
                          <a:spcPct val="0"/>
                        </a:spcAft>
                        <a:tabLst>
                          <a:tab pos="1188085"/>
                          <a:tab pos="2163445"/>
                          <a:tab pos="3142615"/>
                          <a:tab pos="4190365"/>
                        </a:tabLst>
                      </a:pPr>
                      <a:r>
                        <a:rPr lang="zh-CN" sz="1800">
                          <a:solidFill>
                            <a:srgbClr val="000000"/>
                          </a:solidFill>
                          <a:effectLst/>
                          <a:latin typeface="NEU-BZ-S92"/>
                          <a:ea typeface="宋体" panose="02010600030101010101" pitchFamily="2" charset="-122"/>
                          <a:cs typeface="宋体" panose="02010600030101010101" pitchFamily="2" charset="-122"/>
                          <a:sym typeface="+mn-ea"/>
                        </a:rPr>
                        <a:t>①</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在科学研究中</a:t>
                      </a:r>
                      <a:r>
                        <a:rPr lang="en-US"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人们常常运用结构综合和功能综合等多种方法</a:t>
                      </a:r>
                      <a:r>
                        <a:rPr lang="en-US"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获得对研究对象整体结构、所具功能的认识</a:t>
                      </a:r>
                      <a:r>
                        <a:rPr lang="en-US"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从整体上把握具体研究对象的性质和规律</a:t>
                      </a:r>
                      <a:endParaRPr lang="zh-CN" sz="1800">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1800">
                          <a:solidFill>
                            <a:srgbClr val="000000"/>
                          </a:solidFill>
                          <a:effectLst/>
                          <a:latin typeface="NEU-BZ-S92"/>
                          <a:ea typeface="宋体" panose="02010600030101010101" pitchFamily="2" charset="-122"/>
                          <a:cs typeface="宋体" panose="02010600030101010101" pitchFamily="2" charset="-122"/>
                          <a:sym typeface="+mn-ea"/>
                        </a:rPr>
                        <a:t>②</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哲学中的综合</a:t>
                      </a:r>
                      <a:r>
                        <a:rPr lang="en-US"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a:t>
                      </a:r>
                      <a:r>
                        <a:rPr lang="zh-CN" sz="1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sym typeface="+mn-ea"/>
                        </a:rPr>
                        <a:t>旨在把握物质世界的本质和事物发展的普遍规律</a:t>
                      </a:r>
                      <a:endParaRPr lang="zh-CN" altLang="en-US" sz="18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r h="2385060">
                <a:tc vMerge="1">
                  <a:txBody>
                    <a:bodyPr vert="horz" wrap="square"/>
                    <a:lstStyle/>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50000"/>
                        </a:lnSpc>
                        <a:spcAft>
                          <a:spcPct val="0"/>
                        </a:spcAft>
                        <a:buNone/>
                        <a:tabLst>
                          <a:tab pos="1188085"/>
                          <a:tab pos="2163445"/>
                          <a:tab pos="3142615"/>
                          <a:tab pos="4190365"/>
                        </a:tabLst>
                      </a:pPr>
                      <a:r>
                        <a:rPr lang="zh-CN" altLang="en-US" sz="2000" b="1">
                          <a:solidFill>
                            <a:srgbClr val="000000"/>
                          </a:solidFill>
                          <a:effectLst/>
                          <a:latin typeface="微软雅黑" panose="020b0503020204020204" charset="-122"/>
                          <a:ea typeface="微软雅黑"/>
                          <a:cs typeface="Times New Roman" panose="02020603050405020304" pitchFamily="18" charset="0"/>
                        </a:rPr>
                        <a:t>方法</a:t>
                      </a:r>
                      <a:endParaRPr lang="zh-CN" altLang="en-US" sz="2000" b="1">
                        <a:solidFill>
                          <a:srgbClr val="000000"/>
                        </a:solidFill>
                        <a:effectLst/>
                        <a:latin typeface="微软雅黑" panose="020b0503020204020204" charset="-122"/>
                        <a:ea typeface="微软雅黑"/>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1800" b="1">
                          <a:solidFill>
                            <a:srgbClr val="000000"/>
                          </a:solidFill>
                          <a:effectLst/>
                          <a:latin typeface="微软雅黑" panose="020b0503020204020204" charset="-122"/>
                          <a:ea typeface="微软雅黑"/>
                          <a:cs typeface="微软雅黑" panose="020b0503020204020204" charset="-122"/>
                          <a:sym typeface="+mn-ea"/>
                        </a:rPr>
                        <a:t>①在科学研究中</a:t>
                      </a:r>
                      <a:r>
                        <a:rPr lang="en-US" sz="1800" b="1">
                          <a:solidFill>
                            <a:srgbClr val="000000"/>
                          </a:solidFill>
                          <a:effectLst/>
                          <a:latin typeface="微软雅黑" panose="020b0503020204020204" charset="-122"/>
                          <a:ea typeface="微软雅黑"/>
                          <a:cs typeface="微软雅黑" panose="020b0503020204020204" charset="-122"/>
                          <a:sym typeface="+mn-ea"/>
                        </a:rPr>
                        <a:t>,</a:t>
                      </a:r>
                      <a:r>
                        <a:rPr lang="zh-CN" sz="1800" b="1">
                          <a:solidFill>
                            <a:srgbClr val="000000"/>
                          </a:solidFill>
                          <a:effectLst/>
                          <a:latin typeface="微软雅黑" panose="020b0503020204020204" charset="-122"/>
                          <a:ea typeface="微软雅黑"/>
                          <a:cs typeface="微软雅黑" panose="020b0503020204020204" charset="-122"/>
                          <a:sym typeface="+mn-ea"/>
                        </a:rPr>
                        <a:t>人们常常运用定性分析和定量分析等多种方法</a:t>
                      </a:r>
                      <a:r>
                        <a:rPr lang="en-US" sz="1800" b="1">
                          <a:solidFill>
                            <a:srgbClr val="000000"/>
                          </a:solidFill>
                          <a:effectLst/>
                          <a:latin typeface="微软雅黑" panose="020b0503020204020204" charset="-122"/>
                          <a:ea typeface="微软雅黑"/>
                          <a:cs typeface="微软雅黑" panose="020b0503020204020204" charset="-122"/>
                          <a:sym typeface="+mn-ea"/>
                        </a:rPr>
                        <a:t>,</a:t>
                      </a:r>
                      <a:r>
                        <a:rPr lang="zh-CN" sz="1800" b="1">
                          <a:solidFill>
                            <a:srgbClr val="000000"/>
                          </a:solidFill>
                          <a:effectLst/>
                          <a:latin typeface="微软雅黑" panose="020b0503020204020204" charset="-122"/>
                          <a:ea typeface="微软雅黑"/>
                          <a:cs typeface="微软雅黑" panose="020b0503020204020204" charset="-122"/>
                          <a:sym typeface="+mn-ea"/>
                        </a:rPr>
                        <a:t>认识被研究的对象</a:t>
                      </a:r>
                      <a:endParaRPr lang="zh-CN" sz="1800" b="1">
                        <a:solidFill>
                          <a:srgbClr val="000000"/>
                        </a:solidFill>
                        <a:effectLst/>
                        <a:latin typeface="微软雅黑" panose="020b0503020204020204" charset="-122"/>
                        <a:ea typeface="微软雅黑"/>
                        <a:cs typeface="微软雅黑" panose="020b0503020204020204" charset="-122"/>
                      </a:endParaRPr>
                    </a:p>
                    <a:p>
                      <a:pPr defTabSz="0">
                        <a:lnSpc>
                          <a:spcPct val="120000"/>
                        </a:lnSpc>
                        <a:spcAft>
                          <a:spcPct val="0"/>
                        </a:spcAft>
                        <a:tabLst>
                          <a:tab pos="1188085"/>
                          <a:tab pos="2163445"/>
                          <a:tab pos="3142615"/>
                          <a:tab pos="4190365"/>
                        </a:tabLst>
                      </a:pPr>
                      <a:r>
                        <a:rPr lang="zh-CN" sz="1800" b="1">
                          <a:solidFill>
                            <a:srgbClr val="000000"/>
                          </a:solidFill>
                          <a:effectLst/>
                          <a:latin typeface="微软雅黑" panose="020b0503020204020204" charset="-122"/>
                          <a:ea typeface="微软雅黑"/>
                          <a:cs typeface="微软雅黑" panose="020b0503020204020204" charset="-122"/>
                          <a:sym typeface="+mn-ea"/>
                        </a:rPr>
                        <a:t>②辩证唯物主义阐明了事物矛盾的普遍性和特殊性的关系、主要矛盾和次要矛盾的关系、矛盾的主要方面和次要方面的关系</a:t>
                      </a:r>
                      <a:r>
                        <a:rPr lang="en-US" sz="1800" b="1">
                          <a:solidFill>
                            <a:srgbClr val="000000"/>
                          </a:solidFill>
                          <a:effectLst/>
                          <a:latin typeface="微软雅黑" panose="020b0503020204020204" charset="-122"/>
                          <a:ea typeface="微软雅黑"/>
                          <a:cs typeface="微软雅黑" panose="020b0503020204020204" charset="-122"/>
                          <a:sym typeface="+mn-ea"/>
                        </a:rPr>
                        <a:t>,</a:t>
                      </a:r>
                      <a:r>
                        <a:rPr lang="zh-CN" sz="1800" b="1">
                          <a:solidFill>
                            <a:srgbClr val="000000"/>
                          </a:solidFill>
                          <a:effectLst/>
                          <a:latin typeface="微软雅黑" panose="020b0503020204020204" charset="-122"/>
                          <a:ea typeface="微软雅黑"/>
                          <a:cs typeface="微软雅黑" panose="020b0503020204020204" charset="-122"/>
                          <a:sym typeface="+mn-ea"/>
                        </a:rPr>
                        <a:t>有利于人们在实践中抓住重点问题</a:t>
                      </a:r>
                      <a:r>
                        <a:rPr lang="en-US" sz="1800" b="1">
                          <a:solidFill>
                            <a:srgbClr val="000000"/>
                          </a:solidFill>
                          <a:effectLst/>
                          <a:latin typeface="微软雅黑" panose="020b0503020204020204" charset="-122"/>
                          <a:ea typeface="微软雅黑"/>
                          <a:cs typeface="微软雅黑" panose="020b0503020204020204" charset="-122"/>
                          <a:sym typeface="+mn-ea"/>
                        </a:rPr>
                        <a:t>,</a:t>
                      </a:r>
                      <a:r>
                        <a:rPr lang="zh-CN" sz="1800" b="1">
                          <a:solidFill>
                            <a:srgbClr val="000000"/>
                          </a:solidFill>
                          <a:effectLst/>
                          <a:latin typeface="微软雅黑" panose="020b0503020204020204" charset="-122"/>
                          <a:ea typeface="微软雅黑"/>
                          <a:cs typeface="微软雅黑" panose="020b0503020204020204" charset="-122"/>
                          <a:sym typeface="+mn-ea"/>
                        </a:rPr>
                        <a:t>认清事物性质。这是最高层次、最具概括性的分析</a:t>
                      </a:r>
                      <a:endParaRPr lang="zh-CN" sz="1800" b="1">
                        <a:solidFill>
                          <a:srgbClr val="000000"/>
                        </a:solidFill>
                        <a:effectLst/>
                        <a:latin typeface="微软雅黑" panose="020b0503020204020204" charset="-122"/>
                        <a:ea typeface="微软雅黑"/>
                        <a:cs typeface="微软雅黑" panose="020b0503020204020204" charset="-122"/>
                      </a:endParaRPr>
                    </a:p>
                    <a:p>
                      <a:pPr defTabSz="0">
                        <a:lnSpc>
                          <a:spcPct val="150000"/>
                        </a:lnSpc>
                        <a:spcAft>
                          <a:spcPct val="0"/>
                        </a:spcAft>
                        <a:buNone/>
                        <a:tabLst>
                          <a:tab pos="1188085"/>
                          <a:tab pos="2163445"/>
                          <a:tab pos="3142615"/>
                          <a:tab pos="4190365"/>
                        </a:tabLst>
                      </a:pPr>
                      <a:endParaRPr lang="zh-CN" altLang="en-US" sz="1800" b="1">
                        <a:solidFill>
                          <a:srgbClr val="000000"/>
                        </a:solidFill>
                        <a:effectLst/>
                        <a:latin typeface="微软雅黑" panose="020b0503020204020204" charset="-122"/>
                        <a:ea typeface="微软雅黑"/>
                        <a:cs typeface="微软雅黑" panose="020b0503020204020204" charset="-122"/>
                      </a:endParaRPr>
                    </a:p>
                  </a:txBody>
                  <a:tcPr marL="28575" marR="2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vMerge="1">
                  <a:txBody>
                    <a:bodyPr vert="horz" wrap="square"/>
                    <a:lstStyle/>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p:cNvGraphicFramePr>
            <a:graphicFrameLocks noGrp="1" noChangeAspect="1"/>
          </p:cNvGraphicFramePr>
          <p:nvPr>
            <p:custDataLst>
              <p:tags r:id="rId3"/>
            </p:custDataLst>
          </p:nvPr>
        </p:nvGraphicFramePr>
        <p:xfrm>
          <a:off x="381000" y="236737"/>
          <a:ext cx="11430000" cy="2816352"/>
        </p:xfrm>
        <a:graphic>
          <a:graphicData uri="http://schemas.openxmlformats.org/drawingml/2006/table">
            <a:tbl>
              <a:tblPr firstRow="1" firstCol="1" bandRow="1"/>
              <a:tblGrid>
                <a:gridCol w="1047108"/>
                <a:gridCol w="4397339"/>
                <a:gridCol w="5985553"/>
              </a:tblGrid>
              <a:tr h="0">
                <a:tc>
                  <a:txBody>
                    <a:bodyPr vert="horz" wrap="square"/>
                    <a:lstStyle/>
                    <a:p>
                      <a:pPr defTabSz="0">
                        <a:lnSpc>
                          <a:spcPct val="11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比较项</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1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分析</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1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综合</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defTabSz="0">
                        <a:lnSpc>
                          <a:spcPct val="110000"/>
                        </a:lnSpc>
                        <a:spcAft>
                          <a:spcPct val="0"/>
                        </a:spcAft>
                        <a:tabLst>
                          <a:tab pos="1188085"/>
                          <a:tab pos="2163445"/>
                          <a:tab pos="3142615"/>
                          <a:tab pos="4190365"/>
                        </a:tabLst>
                      </a:pP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联系</a:t>
                      </a:r>
                      <a:endPar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gridSpan="2">
                  <a:txBody>
                    <a:bodyPr vert="horz" wrap="square"/>
                    <a:lstStyle/>
                    <a:p>
                      <a:pPr defTabSz="0">
                        <a:lnSpc>
                          <a:spcPct val="11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①</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分析是综合的基础</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综合是分析的先导</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分析为综合做准备</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而综合的结果又指导人们继续对事物进行新的分析</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1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②</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在辩证思维中</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分析与综合是方向相反却相辅相成的对立统一的关系</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1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③</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辩证地理解和运用分析与综合方法</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要在分析的基础上揭示事物的</a:t>
                      </a:r>
                      <a:r>
                        <a:rPr lang="zh-CN" sz="24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整</a:t>
                      </a:r>
                      <a:endParaRPr lang="en-US" altLang="zh-CN" sz="24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p>
                      <a:pPr defTabSz="0">
                        <a:lnSpc>
                          <a:spcPct val="110000"/>
                        </a:lnSpc>
                        <a:spcAft>
                          <a:spcPct val="0"/>
                        </a:spcAft>
                        <a:tabLst>
                          <a:tab pos="1188085"/>
                          <a:tab pos="2163445"/>
                          <a:tab pos="3142615"/>
                          <a:tab pos="4190365"/>
                        </a:tabLst>
                      </a:pPr>
                      <a:r>
                        <a:rPr lang="zh-CN" sz="24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体</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在综合得到的整体中指导分析。我们要学会在分析与综合的对立统一中</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推动认识不断地由低级向高级发展</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9" name="文本框 8"/>
          <p:cNvSpPr txBox="1"/>
          <p:nvPr>
            <p:custDataLst>
              <p:tags r:id="rId3"/>
            </p:custDataLst>
          </p:nvPr>
        </p:nvSpPr>
        <p:spPr>
          <a:xfrm>
            <a:off x="283210" y="220345"/>
            <a:ext cx="11605260" cy="72936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pPr>
            <a:r>
              <a:rPr lang="zh-CN" sz="2400" b="1">
                <a:solidFill>
                  <a:srgbClr val="FF0000"/>
                </a:solidFill>
                <a:latin typeface="微软雅黑" panose="020b0503020204020204" charset="-122"/>
                <a:ea typeface="微软雅黑"/>
                <a:cs typeface="微软雅黑" panose="020b0503020204020204" charset="-122"/>
                <a:sym typeface="+mn-lt"/>
              </a:rPr>
              <a:t>【知识整合】</a:t>
            </a:r>
            <a:r>
              <a:rPr sz="2400" b="1">
                <a:solidFill>
                  <a:srgbClr val="FF0000"/>
                </a:solidFill>
                <a:latin typeface="微软雅黑" panose="020b0503020204020204" charset="-122"/>
                <a:ea typeface="微软雅黑"/>
                <a:cs typeface="微软雅黑" panose="020b0503020204020204" charset="-122"/>
                <a:sym typeface="+mn-lt"/>
              </a:rPr>
              <a:t>分析的方法</a:t>
            </a:r>
            <a:endParaRPr sz="2400" b="1">
              <a:solidFill>
                <a:srgbClr val="FF0000"/>
              </a:solidFill>
              <a:latin typeface="微软雅黑" panose="020b0503020204020204" charset="-122"/>
              <a:ea typeface="微软雅黑"/>
              <a:cs typeface="微软雅黑" panose="020b0503020204020204" charset="-122"/>
              <a:sym typeface="+mn-lt"/>
            </a:endParaRPr>
          </a:p>
          <a:p>
            <a:pPr indent="0" algn="l" fontAlgn="auto">
              <a:lnSpc>
                <a:spcPct val="150000"/>
              </a:lnSpc>
            </a:pPr>
            <a:r>
              <a:rPr lang="en-US" sz="2400" b="1">
                <a:latin typeface="微软雅黑" panose="020b0503020204020204" charset="-122"/>
                <a:ea typeface="微软雅黑"/>
                <a:cs typeface="微软雅黑" panose="020b0503020204020204" charset="-122"/>
                <a:sym typeface="+mn-ea"/>
              </a:rPr>
              <a:t>辩证唯物主义阐明了事物矛盾的普遍性和特殊性的关系、主要矛盾和次要矛盾的关系、矛盾的主要方面和次要方面的关系,有利于人们在实践中抓住重点问题,认清事物性质。这是</a:t>
            </a:r>
            <a:r>
              <a:rPr lang="en-US" sz="2400" b="1">
                <a:solidFill>
                  <a:srgbClr val="C00000"/>
                </a:solidFill>
                <a:latin typeface="微软雅黑" panose="020b0503020204020204" charset="-122"/>
                <a:ea typeface="微软雅黑"/>
                <a:cs typeface="微软雅黑" panose="020b0503020204020204" charset="-122"/>
                <a:sym typeface="+mn-ea"/>
              </a:rPr>
              <a:t>最高层次、最具概括性</a:t>
            </a:r>
            <a:r>
              <a:rPr lang="en-US" sz="2400" b="1">
                <a:latin typeface="微软雅黑" panose="020b0503020204020204" charset="-122"/>
                <a:ea typeface="微软雅黑"/>
                <a:cs typeface="微软雅黑" panose="020b0503020204020204" charset="-122"/>
                <a:sym typeface="+mn-ea"/>
              </a:rPr>
              <a:t>的分析。</a:t>
            </a:r>
            <a:endParaRPr lang="en-US" sz="2400" b="1">
              <a:latin typeface="微软雅黑" panose="020b0503020204020204" charset="-122"/>
              <a:ea typeface="微软雅黑"/>
              <a:cs typeface="微软雅黑" panose="020b0503020204020204" charset="-122"/>
              <a:sym typeface="+mn-ea"/>
            </a:endParaRPr>
          </a:p>
          <a:p>
            <a:pPr fontAlgn="auto">
              <a:lnSpc>
                <a:spcPct val="150000"/>
              </a:lnSpc>
            </a:pPr>
            <a:r>
              <a:rPr lang="zh-CN" sz="2400" b="1">
                <a:latin typeface="微软雅黑" panose="020b0503020204020204" charset="-122"/>
                <a:ea typeface="微软雅黑"/>
                <a:cs typeface="微软雅黑" panose="020b0503020204020204" charset="-122"/>
                <a:sym typeface="+mn-ea"/>
              </a:rPr>
              <a:t>（</a:t>
            </a:r>
            <a:r>
              <a:rPr sz="2400" b="1">
                <a:latin typeface="微软雅黑" panose="020b0503020204020204" charset="-122"/>
                <a:ea typeface="微软雅黑"/>
                <a:cs typeface="微软雅黑" panose="020b0503020204020204" charset="-122"/>
                <a:sym typeface="+mn-ea"/>
              </a:rPr>
              <a:t>1）定性分析</a:t>
            </a:r>
            <a:r>
              <a:rPr lang="zh-CN" sz="2400" b="1">
                <a:latin typeface="微软雅黑" panose="020b0503020204020204" charset="-122"/>
                <a:ea typeface="微软雅黑"/>
                <a:cs typeface="微软雅黑" panose="020b0503020204020204" charset="-122"/>
                <a:sym typeface="+mn-ea"/>
              </a:rPr>
              <a:t>：</a:t>
            </a:r>
            <a:r>
              <a:rPr sz="2400" b="1">
                <a:latin typeface="微软雅黑" panose="020b0503020204020204" charset="-122"/>
                <a:ea typeface="微软雅黑"/>
                <a:cs typeface="微软雅黑" panose="020b0503020204020204" charset="-122"/>
                <a:sym typeface="+mn-ea"/>
              </a:rPr>
              <a:t>定性分析是确定研究对象是否具有</a:t>
            </a:r>
            <a:r>
              <a:rPr sz="2400" b="1">
                <a:solidFill>
                  <a:srgbClr val="FF0000"/>
                </a:solidFill>
                <a:latin typeface="微软雅黑" panose="020b0503020204020204" charset="-122"/>
                <a:ea typeface="微软雅黑"/>
                <a:cs typeface="微软雅黑" panose="020b0503020204020204" charset="-122"/>
                <a:sym typeface="+mn-ea"/>
              </a:rPr>
              <a:t>某种性质或某种成分</a:t>
            </a:r>
            <a:r>
              <a:rPr sz="2400" b="1">
                <a:latin typeface="微软雅黑" panose="020b0503020204020204" charset="-122"/>
                <a:ea typeface="微软雅黑"/>
                <a:cs typeface="微软雅黑" panose="020b0503020204020204" charset="-122"/>
                <a:sym typeface="+mn-ea"/>
              </a:rPr>
              <a:t>的分析,主要解决</a:t>
            </a:r>
            <a:r>
              <a:rPr sz="2400" b="1">
                <a:solidFill>
                  <a:srgbClr val="FF0000"/>
                </a:solidFill>
                <a:latin typeface="微软雅黑" panose="020b0503020204020204" charset="-122"/>
                <a:ea typeface="微软雅黑"/>
                <a:cs typeface="微软雅黑" panose="020b0503020204020204" charset="-122"/>
                <a:sym typeface="+mn-ea"/>
              </a:rPr>
              <a:t>“有没有”“是不是”</a:t>
            </a:r>
            <a:r>
              <a:rPr sz="2400" b="1">
                <a:latin typeface="微软雅黑" panose="020b0503020204020204" charset="-122"/>
                <a:ea typeface="微软雅黑"/>
                <a:cs typeface="微软雅黑" panose="020b0503020204020204" charset="-122"/>
                <a:sym typeface="+mn-ea"/>
              </a:rPr>
              <a:t>的问题。</a:t>
            </a:r>
            <a:endParaRPr sz="2400" b="1">
              <a:latin typeface="微软雅黑" panose="020b0503020204020204" charset="-122"/>
              <a:ea typeface="微软雅黑"/>
              <a:cs typeface="微软雅黑" panose="020b0503020204020204" charset="-122"/>
              <a:sym typeface="+mn-ea"/>
            </a:endParaRPr>
          </a:p>
          <a:p>
            <a:pPr fontAlgn="auto">
              <a:lnSpc>
                <a:spcPct val="150000"/>
              </a:lnSpc>
            </a:pPr>
            <a:r>
              <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【示例分析】</a:t>
            </a:r>
            <a:endPar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经化验发现地瓜含有钾、β-胡罗卜素、叶酸片、维他命C和维生素b26，这5种成份均有利于防止心血管疾病。地瓜中也含有了很多的维生素D，多吃红薯能够合理的减少肺气肿的患病率。</a:t>
            </a:r>
            <a:endParaRPr lang="zh-CN" altLang="en-US"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上述对地瓜的认识就采用了</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定性分析法</a:t>
            </a:r>
            <a:endPar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endParaRPr sz="2400" b="1">
              <a:latin typeface="黑体" panose="02010609060101010101" pitchFamily="49" charset="-122"/>
              <a:ea typeface="黑体" panose="02010609060101010101" pitchFamily="49" charset="-122"/>
              <a:cs typeface="黑体" panose="02010609060101010101" pitchFamily="49" charset="-122"/>
              <a:sym typeface="+mn-ea"/>
            </a:endParaRPr>
          </a:p>
          <a:p>
            <a:pPr indent="0" algn="l" fontAlgn="auto">
              <a:lnSpc>
                <a:spcPct val="150000"/>
              </a:lnSpc>
            </a:pPr>
            <a:endParaRPr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lt"/>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blinds(horizontal)">
                                      <p:cBhvr>
                                        <p:cTn id="7" dur="500"/>
                                        <p:tgtEl>
                                          <p:spTgt spid="9">
                                            <p:txEl>
                                              <p:pRg st="2" end="2"/>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9">
                                            <p:txEl>
                                              <p:pRg st="3" end="3"/>
                                            </p:txEl>
                                          </p:spTgt>
                                        </p:tgtEl>
                                        <p:attrNameLst>
                                          <p:attrName>style.visibility</p:attrName>
                                        </p:attrNameLst>
                                      </p:cBhvr>
                                      <p:to>
                                        <p:strVal val="visible"/>
                                      </p:to>
                                    </p:set>
                                    <p:animEffect transition="in" filter="blinds(horizontal)">
                                      <p:cBhvr>
                                        <p:cTn id="12" dur="500"/>
                                        <p:tgtEl>
                                          <p:spTgt spid="9">
                                            <p:txEl>
                                              <p:pRg st="3" end="3"/>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animEffect transition="in" filter="blinds(horizontal)">
                                      <p:cBhvr>
                                        <p:cTn id="15" dur="500"/>
                                        <p:tgtEl>
                                          <p:spTgt spid="9">
                                            <p:txEl>
                                              <p:pRg st="4" end="4"/>
                                            </p:txEl>
                                          </p:spTgt>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9">
                                            <p:txEl>
                                              <p:pRg st="5" end="5"/>
                                            </p:txEl>
                                          </p:spTgt>
                                        </p:tgtEl>
                                        <p:attrNameLst>
                                          <p:attrName>style.visibility</p:attrName>
                                        </p:attrNameLst>
                                      </p:cBhvr>
                                      <p:to>
                                        <p:strVal val="visible"/>
                                      </p:to>
                                    </p:set>
                                    <p:animEffect transition="in" filter="blinds(horizontal)">
                                      <p:cBhvr>
                                        <p:cTn id="18"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479425" y="250190"/>
            <a:ext cx="11217910" cy="45231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sz="2400" b="1">
                <a:latin typeface="微软雅黑" panose="020b0503020204020204" charset="-122"/>
                <a:ea typeface="微软雅黑"/>
                <a:cs typeface="微软雅黑" panose="020b0503020204020204" charset="-122"/>
                <a:sym typeface="+mn-ea"/>
              </a:rPr>
              <a:t>（2）定量分析</a:t>
            </a:r>
            <a:r>
              <a:rPr lang="zh-CN" sz="2400" b="1">
                <a:latin typeface="微软雅黑" panose="020b0503020204020204" charset="-122"/>
                <a:ea typeface="微软雅黑"/>
                <a:cs typeface="微软雅黑" panose="020b0503020204020204" charset="-122"/>
                <a:sym typeface="+mn-ea"/>
              </a:rPr>
              <a:t>：</a:t>
            </a:r>
            <a:r>
              <a:rPr sz="2400" b="1">
                <a:latin typeface="微软雅黑" panose="020b0503020204020204" charset="-122"/>
                <a:ea typeface="微软雅黑"/>
                <a:cs typeface="微软雅黑" panose="020b0503020204020204" charset="-122"/>
                <a:sym typeface="+mn-ea"/>
              </a:rPr>
              <a:t>定量分析是确定研究对象在</a:t>
            </a:r>
            <a:r>
              <a:rPr sz="2400" b="1">
                <a:solidFill>
                  <a:srgbClr val="FF0000"/>
                </a:solidFill>
                <a:latin typeface="微软雅黑" panose="020b0503020204020204" charset="-122"/>
                <a:ea typeface="微软雅黑"/>
                <a:cs typeface="微软雅黑" panose="020b0503020204020204" charset="-122"/>
                <a:sym typeface="+mn-ea"/>
              </a:rPr>
              <a:t>某个方面的量“有多少”</a:t>
            </a:r>
            <a:r>
              <a:rPr sz="2400" b="1">
                <a:latin typeface="微软雅黑" panose="020b0503020204020204" charset="-122"/>
                <a:ea typeface="微软雅黑"/>
                <a:cs typeface="微软雅黑" panose="020b0503020204020204" charset="-122"/>
                <a:sym typeface="+mn-ea"/>
              </a:rPr>
              <a:t>的分析。</a:t>
            </a:r>
            <a:endParaRPr sz="2400" b="1">
              <a:latin typeface="微软雅黑" panose="020b0503020204020204" charset="-122"/>
              <a:ea typeface="微软雅黑"/>
              <a:cs typeface="微软雅黑" panose="020b0503020204020204" charset="-122"/>
              <a:sym typeface="+mn-ea"/>
            </a:endParaRPr>
          </a:p>
          <a:p>
            <a:pPr fontAlgn="auto">
              <a:lnSpc>
                <a:spcPct val="150000"/>
              </a:lnSpc>
            </a:pPr>
            <a:endPar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【示例分析】</a:t>
            </a:r>
            <a:endPar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中国营养学会推荐成人硒摄入量为每日50-250微克。海南“富晒之乡”澄迈县桥头镇生产富硒地瓜,经海南省农科院检测,“沙土村地瓜”硒含量高达70微克/公斤,为富硒地瓜。长期食用能有效增强人体免疫力。</a:t>
            </a: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上述对对富硒地瓜的认识就采用了</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定量分析法</a:t>
            </a:r>
            <a:endPar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endParaRPr lang="zh-CN" altLang="en-US" sz="2400" b="1">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blinds(horizontal)">
                                      <p:cBhvr>
                                        <p:cTn id="10" dur="500"/>
                                        <p:tgtEl>
                                          <p:spTgt spid="2">
                                            <p:txEl>
                                              <p:pRg st="3" end="3"/>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blinds(horizontal)">
                                      <p:cBhvr>
                                        <p:cTn id="1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282575" y="381000"/>
            <a:ext cx="11472545"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sz="2400" b="1">
                <a:latin typeface="微软雅黑" panose="020b0503020204020204" charset="-122"/>
                <a:ea typeface="微软雅黑"/>
                <a:cs typeface="微软雅黑" panose="020b0503020204020204" charset="-122"/>
                <a:sym typeface="+mn-ea"/>
              </a:rPr>
              <a:t>（3）功能分析</a:t>
            </a:r>
            <a:r>
              <a:rPr lang="zh-CN" sz="2400" b="1">
                <a:latin typeface="微软雅黑" panose="020b0503020204020204" charset="-122"/>
                <a:ea typeface="微软雅黑"/>
                <a:cs typeface="微软雅黑" panose="020b0503020204020204" charset="-122"/>
                <a:sym typeface="+mn-ea"/>
              </a:rPr>
              <a:t>：</a:t>
            </a:r>
            <a:r>
              <a:rPr sz="2400" b="1">
                <a:latin typeface="微软雅黑" panose="020b0503020204020204" charset="-122"/>
                <a:ea typeface="微软雅黑"/>
                <a:cs typeface="微软雅黑" panose="020b0503020204020204" charset="-122"/>
                <a:sym typeface="+mn-ea"/>
              </a:rPr>
              <a:t>功能分析是确定研究对象是否具有某些功能或具有哪些功能的分析,主要解决研究对象</a:t>
            </a:r>
            <a:r>
              <a:rPr sz="2400" b="1">
                <a:solidFill>
                  <a:srgbClr val="FF0000"/>
                </a:solidFill>
                <a:latin typeface="微软雅黑" panose="020b0503020204020204" charset="-122"/>
                <a:ea typeface="微软雅黑"/>
                <a:cs typeface="微软雅黑" panose="020b0503020204020204" charset="-122"/>
                <a:sym typeface="+mn-ea"/>
              </a:rPr>
              <a:t>“有什么作用”</a:t>
            </a:r>
            <a:r>
              <a:rPr sz="2400" b="1">
                <a:latin typeface="微软雅黑" panose="020b0503020204020204" charset="-122"/>
                <a:ea typeface="微软雅黑"/>
                <a:cs typeface="微软雅黑" panose="020b0503020204020204" charset="-122"/>
                <a:sym typeface="+mn-ea"/>
              </a:rPr>
              <a:t>的问题。</a:t>
            </a:r>
            <a:endParaRPr sz="2400" b="1">
              <a:latin typeface="微软雅黑" panose="020b0503020204020204" charset="-122"/>
              <a:ea typeface="微软雅黑"/>
              <a:cs typeface="微软雅黑" panose="020b0503020204020204" charset="-122"/>
              <a:sym typeface="+mn-ea"/>
            </a:endParaRPr>
          </a:p>
          <a:p>
            <a:pPr fontAlgn="auto">
              <a:lnSpc>
                <a:spcPct val="150000"/>
              </a:lnSpc>
            </a:pPr>
            <a:r>
              <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【示例分析】</a:t>
            </a:r>
            <a:endPar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人们通过分析发现，睡眠不足者，表现为烦躁、激动或精神萎靡，注意力涣散，记忆力减退等;长期缺少睡眠则会导致幻觉。而睡眠充足者，精力充沛，思维敏捷，办事效率高。这是由于大脑在睡眠状态下耗氧量大大减少，有利于脑细胞能量贮存。因此，睡眠有利于保护大脑，提高脑力。</a:t>
            </a: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上述对睡眠的认识就采用了</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功能分析法</a:t>
            </a:r>
            <a:endPar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endParaRPr sz="2400" b="1">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endParaRPr lang="zh-CN" altLang="en-US" sz="2400" b="1">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linds(horizontal)">
                                      <p:cBhvr>
                                        <p:cTn id="7" dur="500"/>
                                        <p:tgtEl>
                                          <p:spTgt spid="4">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blinds(horizontal)">
                                      <p:cBhvr>
                                        <p:cTn id="10" dur="500"/>
                                        <p:tgtEl>
                                          <p:spTgt spid="4">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Effect transition="in" filter="blinds(horizontal)">
                                      <p:cBhvr>
                                        <p:cTn id="13"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94970" y="223520"/>
            <a:ext cx="11148060" cy="50774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sz="2400" b="1">
                <a:latin typeface="微软雅黑" panose="020b0503020204020204" charset="-122"/>
                <a:ea typeface="微软雅黑"/>
                <a:cs typeface="微软雅黑" panose="020b0503020204020204" charset="-122"/>
                <a:sym typeface="+mn-ea"/>
              </a:rPr>
              <a:t>（4）因果分析</a:t>
            </a:r>
            <a:r>
              <a:rPr lang="zh-CN" sz="2400" b="1">
                <a:latin typeface="微软雅黑" panose="020b0503020204020204" charset="-122"/>
                <a:ea typeface="微软雅黑"/>
                <a:cs typeface="微软雅黑" panose="020b0503020204020204" charset="-122"/>
                <a:sym typeface="+mn-ea"/>
              </a:rPr>
              <a:t>：</a:t>
            </a:r>
            <a:r>
              <a:rPr sz="2400" b="1">
                <a:latin typeface="微软雅黑" panose="020b0503020204020204" charset="-122"/>
                <a:ea typeface="微软雅黑"/>
                <a:cs typeface="微软雅黑" panose="020b0503020204020204" charset="-122"/>
                <a:sym typeface="+mn-ea"/>
              </a:rPr>
              <a:t>因果分析是确定引起某一现象发生或变化</a:t>
            </a:r>
            <a:r>
              <a:rPr sz="2400" b="1">
                <a:solidFill>
                  <a:srgbClr val="FF0000"/>
                </a:solidFill>
                <a:latin typeface="微软雅黑" panose="020b0503020204020204" charset="-122"/>
                <a:ea typeface="微软雅黑"/>
                <a:cs typeface="微软雅黑" panose="020b0503020204020204" charset="-122"/>
                <a:sym typeface="+mn-ea"/>
              </a:rPr>
              <a:t>原因</a:t>
            </a:r>
            <a:r>
              <a:rPr sz="2400" b="1">
                <a:latin typeface="微软雅黑" panose="020b0503020204020204" charset="-122"/>
                <a:ea typeface="微软雅黑"/>
                <a:cs typeface="微软雅黑" panose="020b0503020204020204" charset="-122"/>
                <a:sym typeface="+mn-ea"/>
              </a:rPr>
              <a:t>的分析,主要解决研究对象</a:t>
            </a:r>
            <a:r>
              <a:rPr sz="2400" b="1">
                <a:solidFill>
                  <a:srgbClr val="FF0000"/>
                </a:solidFill>
                <a:latin typeface="微软雅黑" panose="020b0503020204020204" charset="-122"/>
                <a:ea typeface="微软雅黑"/>
                <a:cs typeface="微软雅黑" panose="020b0503020204020204" charset="-122"/>
                <a:sym typeface="+mn-ea"/>
              </a:rPr>
              <a:t>“为什么”</a:t>
            </a:r>
            <a:r>
              <a:rPr sz="2400" b="1">
                <a:latin typeface="微软雅黑" panose="020b0503020204020204" charset="-122"/>
                <a:ea typeface="微软雅黑"/>
                <a:cs typeface="微软雅黑" panose="020b0503020204020204" charset="-122"/>
                <a:sym typeface="+mn-ea"/>
              </a:rPr>
              <a:t>的问题。</a:t>
            </a:r>
            <a:endParaRPr sz="2400" b="1">
              <a:latin typeface="微软雅黑" panose="020b0503020204020204" charset="-122"/>
              <a:ea typeface="微软雅黑"/>
              <a:cs typeface="微软雅黑" panose="020b0503020204020204" charset="-122"/>
              <a:sym typeface="+mn-ea"/>
            </a:endParaRPr>
          </a:p>
          <a:p>
            <a:pPr fontAlgn="auto">
              <a:lnSpc>
                <a:spcPct val="150000"/>
              </a:lnSpc>
            </a:pPr>
            <a:r>
              <a:rPr lang="zh-CN" altLang="en-US" sz="2400" b="1">
                <a:solidFill>
                  <a:srgbClr val="C00000"/>
                </a:solidFill>
                <a:latin typeface="黑体" panose="02010609060101010101" pitchFamily="49" charset="-122"/>
                <a:ea typeface="黑体" panose="02010609060101010101" pitchFamily="49" charset="-122"/>
                <a:cs typeface="黑体" panose="02010609060101010101" pitchFamily="49" charset="-122"/>
                <a:sym typeface="+mn-ea"/>
              </a:rPr>
              <a:t>【示例分析】</a:t>
            </a:r>
            <a:endParaRPr lang="zh-CN" altLang="en-US" sz="2400" b="1">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在漫长的地球历史中，气候始终处在不断地变化之中。科学家通过分析发现，太阳辐射的变化、火山爆发等自然的气候波动和人类燃烧矿物燃料以及毁林引起的大气中温室气体浓度的增加、硫化物气溶胶浓度的变化、陆面覆盖和土地利用的变化等人类活动都能引起气候的变化。</a:t>
            </a: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endParaRPr lang="en-US" altLang="zh-CN" sz="2400" b="1">
              <a:solidFill>
                <a:schemeClr val="tx1"/>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r>
              <a:rPr lang="en-US" altLang="zh-CN" sz="2400" b="1">
                <a:latin typeface="黑体" panose="02010609060101010101" pitchFamily="49" charset="-122"/>
                <a:ea typeface="黑体" panose="02010609060101010101" pitchFamily="49" charset="-122"/>
                <a:cs typeface="黑体" panose="02010609060101010101" pitchFamily="49" charset="-122"/>
                <a:sym typeface="+mn-ea"/>
              </a:rPr>
              <a:t>   </a:t>
            </a:r>
            <a:r>
              <a:rPr lang="zh-CN" altLang="en-US" sz="2400" b="1">
                <a:latin typeface="黑体" panose="02010609060101010101" pitchFamily="49" charset="-122"/>
                <a:ea typeface="黑体" panose="02010609060101010101" pitchFamily="49" charset="-122"/>
                <a:cs typeface="黑体" panose="02010609060101010101" pitchFamily="49" charset="-122"/>
                <a:sym typeface="+mn-ea"/>
              </a:rPr>
              <a:t>上述对气候变化的认识就采用了</a:t>
            </a:r>
            <a:r>
              <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因果分析法</a:t>
            </a:r>
            <a:endParaRPr lang="zh-CN" altLang="en-US" sz="2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fontAlgn="auto">
              <a:lnSpc>
                <a:spcPct val="150000"/>
              </a:lnSpc>
            </a:pPr>
            <a:endParaRPr lang="zh-CN" altLang="en-US" sz="2400" b="1">
              <a:latin typeface="黑体" panose="02010609060101010101" pitchFamily="49" charset="-122"/>
              <a:ea typeface="黑体" panose="02010609060101010101" pitchFamily="49" charset="-122"/>
              <a:cs typeface="黑体" panose="02010609060101010101" pitchFamily="49" charset="-122"/>
              <a:sym typeface="+mn-ea"/>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linds(horizontal)">
                                      <p:cBhvr>
                                        <p:cTn id="7" dur="500"/>
                                        <p:tgtEl>
                                          <p:spTgt spid="4">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blinds(horizontal)">
                                      <p:cBhvr>
                                        <p:cTn id="10" dur="500"/>
                                        <p:tgtEl>
                                          <p:spTgt spid="4">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Effect transition="in" filter="blinds(horizontal)">
                                      <p:cBhvr>
                                        <p:cTn id="13"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0483" name="表格 20482"/>
          <p:cNvGraphicFramePr>
            <a:graphicFrameLocks noGrp="1"/>
          </p:cNvGraphicFramePr>
          <p:nvPr>
            <p:custDataLst>
              <p:tags r:id="rId3"/>
            </p:custDataLst>
          </p:nvPr>
        </p:nvGraphicFramePr>
        <p:xfrm>
          <a:off x="372110" y="892810"/>
          <a:ext cx="11074400" cy="5086985"/>
        </p:xfrm>
        <a:graphic>
          <a:graphicData uri="http://schemas.openxmlformats.org/drawingml/2006/table">
            <a:tbl>
              <a:tblPr/>
              <a:tblGrid>
                <a:gridCol w="2093595"/>
                <a:gridCol w="5014595"/>
                <a:gridCol w="3966210"/>
              </a:tblGrid>
              <a:tr h="502285">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algn="ctr" eaLnBrk="1" hangingPunct="1">
                        <a:buNone/>
                      </a:pPr>
                      <a:r>
                        <a:rPr lang="zh-CN" altLang="en-US" sz="2400" b="1">
                          <a:solidFill>
                            <a:schemeClr val="tx1"/>
                          </a:solidFill>
                          <a:latin typeface="微软雅黑" panose="020b0503020204020204" charset="-122"/>
                          <a:ea typeface="微软雅黑"/>
                        </a:rPr>
                        <a:t>实践需要</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algn="ctr" eaLnBrk="1" hangingPunct="1">
                        <a:buNone/>
                      </a:pPr>
                      <a:r>
                        <a:rPr lang="zh-CN" altLang="en-US" sz="2400" b="1">
                          <a:solidFill>
                            <a:schemeClr val="tx1"/>
                          </a:solidFill>
                          <a:latin typeface="微软雅黑" panose="020b0503020204020204" charset="-122"/>
                          <a:ea typeface="微软雅黑"/>
                        </a:rPr>
                        <a:t>具体方法</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algn="ctr" eaLnBrk="1" hangingPunct="1">
                        <a:buNone/>
                      </a:pPr>
                      <a:r>
                        <a:rPr lang="zh-CN" altLang="en-US" sz="2400" b="1">
                          <a:solidFill>
                            <a:schemeClr val="tx1"/>
                          </a:solidFill>
                          <a:latin typeface="微软雅黑" panose="020b0503020204020204" charset="-122"/>
                          <a:ea typeface="微软雅黑"/>
                        </a:rPr>
                        <a:t>解决问题</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458470">
                <a:tc rowSpan="4">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endParaRPr lang="en-US" altLang="zh-CN" sz="2400" b="1">
                        <a:solidFill>
                          <a:schemeClr val="tx1"/>
                        </a:solidFill>
                        <a:latin typeface="微软雅黑" panose="020b0503020204020204" charset="-122"/>
                        <a:ea typeface="微软雅黑"/>
                      </a:endParaRPr>
                    </a:p>
                    <a:p>
                      <a:pPr marL="0" lvl="0" indent="0" eaLnBrk="1" hangingPunct="1">
                        <a:buNone/>
                      </a:pPr>
                      <a:endParaRPr lang="en-US" altLang="zh-CN" sz="2400" b="1">
                        <a:solidFill>
                          <a:schemeClr val="tx1"/>
                        </a:solidFill>
                        <a:latin typeface="微软雅黑" panose="020b0503020204020204" charset="-122"/>
                        <a:ea typeface="微软雅黑"/>
                      </a:endParaRPr>
                    </a:p>
                    <a:p>
                      <a:pPr marL="0" lvl="0" indent="0" eaLnBrk="1" hangingPunct="1">
                        <a:buNone/>
                      </a:pPr>
                      <a:r>
                        <a:rPr lang="zh-CN" altLang="en-US" sz="2400" b="1">
                          <a:solidFill>
                            <a:schemeClr val="tx1"/>
                          </a:solidFill>
                          <a:latin typeface="微软雅黑" panose="020b0503020204020204" charset="-122"/>
                          <a:ea typeface="微软雅黑"/>
                        </a:rPr>
                        <a:t>科学研究中</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0" hangingPunct="0">
                        <a:buNone/>
                      </a:pPr>
                      <a:r>
                        <a:rPr lang="en-US" altLang="zh-CN" sz="2400" b="1">
                          <a:latin typeface="黑体" panose="02010609060101010101" pitchFamily="49" charset="-122"/>
                          <a:ea typeface="黑体" panose="02010609060101010101" pitchFamily="49" charset="-122"/>
                        </a:rPr>
                        <a:t>①</a:t>
                      </a:r>
                      <a:r>
                        <a:rPr lang="zh-CN" altLang="en-US" sz="2400" b="1">
                          <a:latin typeface="黑体" panose="02010609060101010101" pitchFamily="49" charset="-122"/>
                          <a:ea typeface="黑体" panose="02010609060101010101" pitchFamily="49" charset="-122"/>
                        </a:rPr>
                        <a:t>定性分析</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“有没有”“是不是”</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458470">
                <a:tc vMerge="1">
                  <a:txBody>
                    <a:bodyPr vert="horz" wrap="square"/>
                    <a:lstStyle/>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0" hangingPunct="0">
                        <a:buNone/>
                      </a:pPr>
                      <a:r>
                        <a:rPr lang="zh-CN" altLang="en-US" sz="2400" b="1">
                          <a:latin typeface="黑体" panose="02010609060101010101" pitchFamily="49" charset="-122"/>
                          <a:ea typeface="黑体" panose="02010609060101010101" pitchFamily="49" charset="-122"/>
                        </a:rPr>
                        <a:t>②定量分析</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“有多少”</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458470">
                <a:tc vMerge="1">
                  <a:txBody>
                    <a:bodyPr vert="horz" wrap="square"/>
                    <a:lstStyle/>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0" hangingPunct="0">
                        <a:buNone/>
                      </a:pPr>
                      <a:r>
                        <a:rPr lang="zh-CN" altLang="en-US" sz="2400" b="1">
                          <a:latin typeface="黑体" panose="02010609060101010101" pitchFamily="49" charset="-122"/>
                          <a:ea typeface="黑体" panose="02010609060101010101" pitchFamily="49" charset="-122"/>
                        </a:rPr>
                        <a:t>③功能分析</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“有什么作用”</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458470">
                <a:tc vMerge="1">
                  <a:txBody>
                    <a:bodyPr vert="horz" wrap="square"/>
                    <a:lstStyle/>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0" hangingPunct="0">
                        <a:buNone/>
                      </a:pPr>
                      <a:r>
                        <a:rPr lang="zh-CN" altLang="en-US" sz="2400" b="1">
                          <a:latin typeface="黑体" panose="02010609060101010101" pitchFamily="49" charset="-122"/>
                          <a:ea typeface="黑体" panose="02010609060101010101" pitchFamily="49" charset="-122"/>
                        </a:rPr>
                        <a:t>④因果分析（五种方法）</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“为什么”</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825500">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ct val="150000"/>
                        </a:lnSpc>
                        <a:buNone/>
                      </a:pPr>
                      <a:r>
                        <a:rPr lang="zh-CN" altLang="en-US" sz="2400" b="1">
                          <a:solidFill>
                            <a:schemeClr val="tx1"/>
                          </a:solidFill>
                          <a:latin typeface="微软雅黑" panose="020b0503020204020204" charset="-122"/>
                          <a:ea typeface="微软雅黑"/>
                        </a:rPr>
                        <a:t>社会生活中</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矛盾分析法（对社会基本矛盾、主要矛盾进行科学分析）</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认清社会发展规律和发展阶段</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1925320">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solidFill>
                            <a:schemeClr val="tx1"/>
                          </a:solidFill>
                          <a:latin typeface="微软雅黑" panose="020b0503020204020204" charset="-122"/>
                          <a:ea typeface="微软雅黑"/>
                        </a:rPr>
                        <a:t>哲学中</a:t>
                      </a:r>
                      <a:endParaRPr lang="en-US" altLang="zh-CN" sz="2400" b="1">
                        <a:solidFill>
                          <a:schemeClr val="tx1"/>
                        </a:solidFill>
                        <a:latin typeface="微软雅黑" panose="020b0503020204020204" charset="-122"/>
                        <a:ea typeface="微软雅黑"/>
                      </a:endParaRPr>
                    </a:p>
                    <a:p>
                      <a:pPr marL="0" lvl="0" indent="0" eaLnBrk="1" hangingPunct="1">
                        <a:buNone/>
                      </a:pPr>
                      <a:r>
                        <a:rPr lang="zh-CN" altLang="en-US" sz="2400" b="1">
                          <a:solidFill>
                            <a:schemeClr val="tx1"/>
                          </a:solidFill>
                          <a:latin typeface="微软雅黑" panose="020b0503020204020204" charset="-122"/>
                          <a:ea typeface="微软雅黑"/>
                        </a:rPr>
                        <a:t>（最高层次、最具概括性的分析）</a:t>
                      </a:r>
                      <a:endParaRPr lang="zh-CN" altLang="en-US" sz="2400" b="1">
                        <a:solidFill>
                          <a:schemeClr val="tx1"/>
                        </a:solidFill>
                        <a:latin typeface="微软雅黑" panose="020b0503020204020204" charset="-122"/>
                        <a:ea typeface="微软雅黑"/>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辩证唯物主义阐明了事物矛盾的普遍性和特殊性的关系、主要矛盾和次要矛盾的关系、矛盾的主要方面和次要方面的关系，</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400" b="1">
                          <a:latin typeface="黑体" panose="02010609060101010101" pitchFamily="49" charset="-122"/>
                          <a:ea typeface="黑体" panose="02010609060101010101" pitchFamily="49" charset="-122"/>
                        </a:rPr>
                        <a:t>有利于人们在实践中抓住重点问题，认清事物性质</a:t>
                      </a:r>
                      <a:endParaRPr lang="zh-CN" altLang="en-US" sz="2400" b="1">
                        <a:latin typeface="黑体" panose="02010609060101010101" pitchFamily="49" charset="-122"/>
                        <a:ea typeface="黑体" panose="02010609060101010101" pitchFamily="49" charset="-122"/>
                      </a:endParaRPr>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bl>
          </a:graphicData>
        </a:graphic>
      </p:graphicFrame>
      <p:sp>
        <p:nvSpPr>
          <p:cNvPr id="4" name="文本框 3"/>
          <p:cNvSpPr txBox="1"/>
          <p:nvPr>
            <p:custDataLst>
              <p:tags r:id="rId4"/>
            </p:custDataLst>
          </p:nvPr>
        </p:nvSpPr>
        <p:spPr>
          <a:xfrm>
            <a:off x="84455" y="211455"/>
            <a:ext cx="5431790" cy="460375"/>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rPr>
              <a:t>【知识整合】常用的分析方法</a:t>
            </a:r>
            <a:endParaRPr lang="zh-CN" altLang="en-US" sz="2400" b="1">
              <a:solidFill>
                <a:srgbClr val="FF0000"/>
              </a:solidFill>
            </a:endParaRPr>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p:cNvSpPr txBox="1"/>
          <p:nvPr>
            <p:custDataLst>
              <p:tags r:id="rId3"/>
            </p:custDataLst>
          </p:nvPr>
        </p:nvSpPr>
        <p:spPr>
          <a:xfrm>
            <a:off x="2995930" y="168275"/>
            <a:ext cx="44627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考向二</a:t>
            </a:r>
            <a:r>
              <a:rPr lang="en-US" altLang="zh-CN" sz="2400" b="1">
                <a:solidFill>
                  <a:srgbClr val="C00000"/>
                </a:solidFill>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理解质量互变</a:t>
            </a:r>
            <a:endParaRPr lang="zh-CN" altLang="en-US" sz="2400" b="1">
              <a:solidFill>
                <a:srgbClr val="C00000"/>
              </a:solidFill>
              <a:latin typeface="微软雅黑" panose="020b0503020204020204" charset="-122"/>
              <a:ea typeface="微软雅黑"/>
              <a:cs typeface="微软雅黑" panose="020b0503020204020204" charset="-122"/>
            </a:endParaRPr>
          </a:p>
        </p:txBody>
      </p:sp>
      <p:graphicFrame>
        <p:nvGraphicFramePr>
          <p:cNvPr id="4" name="表格 3"/>
          <p:cNvGraphicFramePr>
            <a:graphicFrameLocks noGrp="1" noChangeAspect="1"/>
          </p:cNvGraphicFramePr>
          <p:nvPr>
            <p:custDataLst>
              <p:tags r:id="rId4"/>
            </p:custDataLst>
          </p:nvPr>
        </p:nvGraphicFramePr>
        <p:xfrm>
          <a:off x="363855" y="1633361"/>
          <a:ext cx="11465103" cy="5230368"/>
        </p:xfrm>
        <a:graphic>
          <a:graphicData uri="http://schemas.openxmlformats.org/drawingml/2006/table">
            <a:tbl>
              <a:tblPr firstRow="1" firstCol="1" bandRow="1"/>
              <a:tblGrid>
                <a:gridCol w="349535"/>
                <a:gridCol w="1375667"/>
                <a:gridCol w="6092576"/>
                <a:gridCol w="3647325"/>
              </a:tblGrid>
              <a:tr h="474980">
                <a:tc gridSpan="2">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Arial" pitchFamily="34" charset="0"/>
                          <a:ea typeface="黑体" panose="02010609060101010101" pitchFamily="49" charset="-122"/>
                          <a:cs typeface="Times New Roman" panose="02020603050405020304" pitchFamily="18" charset="0"/>
                        </a:rPr>
                        <a:t>比较项</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Arial" pitchFamily="34" charset="0"/>
                          <a:ea typeface="黑体" panose="02010609060101010101" pitchFamily="49" charset="-122"/>
                          <a:cs typeface="Times New Roman" panose="02020603050405020304" pitchFamily="18" charset="0"/>
                        </a:rPr>
                        <a:t>量变</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Arial" pitchFamily="34" charset="0"/>
                          <a:ea typeface="黑体" panose="02010609060101010101" pitchFamily="49" charset="-122"/>
                          <a:cs typeface="Times New Roman" panose="02020603050405020304" pitchFamily="18" charset="0"/>
                        </a:rPr>
                        <a:t>质变</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67656">
                <a:tc rowSpan="3">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区</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别</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含义</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量的变化。量是事物存在和发展的规模、程度、速度等可以用数量表示的规定性</a:t>
                      </a:r>
                      <a:r>
                        <a:rPr lang="en-US"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以及事物构成因素在空间上的排列组合方式</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质的变化。质是一事物成为自身并区别于他事物的内部固有的规定性</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8606">
                <a:tc vMerge="1">
                  <a:txBody>
                    <a:bodyPr vert="horz" wrap="square"/>
                    <a:lstStyle/>
                    <a:p/>
                  </a:txBody>
                  <a:tcPr/>
                </a:tc>
                <a:tc>
                  <a:txBody>
                    <a:bodyPr vert="horz" wrap="square"/>
                    <a:lstStyle/>
                    <a:p>
                      <a:pPr defTabSz="0">
                        <a:lnSpc>
                          <a:spcPct val="120000"/>
                        </a:lnSpc>
                        <a:spcAft>
                          <a:spcPct val="0"/>
                        </a:spcAft>
                        <a:tabLst>
                          <a:tab pos="1188085"/>
                          <a:tab pos="2163445"/>
                          <a:tab pos="3142615"/>
                          <a:tab pos="4190365"/>
                        </a:tabLst>
                      </a:pPr>
                      <a:r>
                        <a:rPr lang="zh-CN" sz="26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根本标志</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发生在度的范围之内</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超出度的范围</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5787">
                <a:tc vMerge="1">
                  <a:txBody>
                    <a:bodyPr vert="horz" wrap="square"/>
                    <a:lstStyle/>
                    <a:p/>
                  </a:txBody>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状态</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渐进性和连续性</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间断性与飞跃性</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gridSpan="2">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联系</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hMerge="1">
                  <a:txBody>
                    <a:bodyPr vert="horz" wrap="square"/>
                    <a:lstStyle/>
                    <a:p/>
                  </a:txBody>
                  <a:tcPr/>
                </a:tc>
                <a:tc gridSpan="2">
                  <a:txBody>
                    <a:bodyPr vert="horz" wrap="square"/>
                    <a:lstStyle/>
                    <a:p>
                      <a:pPr defTabSz="0">
                        <a:lnSpc>
                          <a:spcPct val="120000"/>
                        </a:lnSpc>
                        <a:spcAft>
                          <a:spcPct val="0"/>
                        </a:spcAft>
                        <a:tabLst>
                          <a:tab pos="1188085"/>
                          <a:tab pos="2163445"/>
                          <a:tab pos="3142615"/>
                          <a:tab pos="4190365"/>
                        </a:tabLst>
                      </a:pPr>
                      <a:r>
                        <a:rPr lang="zh-CN" sz="2600">
                          <a:solidFill>
                            <a:srgbClr val="000000"/>
                          </a:solidFill>
                          <a:effectLst/>
                          <a:latin typeface="NEU-BZ-S92"/>
                          <a:ea typeface="宋体" panose="02010600030101010101" pitchFamily="2" charset="-122"/>
                          <a:cs typeface="宋体" panose="02010600030101010101" pitchFamily="2" charset="-122"/>
                        </a:rPr>
                        <a:t>①</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量变与质变是事物变化发展的两种基本状态。量变是质变的必要前提</a:t>
                      </a:r>
                      <a:r>
                        <a:rPr lang="en-US"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质变是量变的必然结果</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600">
                          <a:solidFill>
                            <a:srgbClr val="000000"/>
                          </a:solidFill>
                          <a:effectLst/>
                          <a:latin typeface="NEU-BZ-S92"/>
                          <a:ea typeface="宋体" panose="02010600030101010101" pitchFamily="2" charset="-122"/>
                          <a:cs typeface="宋体" panose="02010600030101010101" pitchFamily="2" charset="-122"/>
                        </a:rPr>
                        <a:t>②</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质变不仅体现并保存量变的成果</a:t>
                      </a:r>
                      <a:r>
                        <a:rPr lang="en-US"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而且为新的量变开辟道路</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600">
                          <a:solidFill>
                            <a:srgbClr val="000000"/>
                          </a:solidFill>
                          <a:effectLst/>
                          <a:latin typeface="NEU-BZ-S92"/>
                          <a:ea typeface="宋体" panose="02010600030101010101" pitchFamily="2" charset="-122"/>
                          <a:cs typeface="宋体" panose="02010600030101010101" pitchFamily="2" charset="-122"/>
                        </a:rPr>
                        <a:t>③</a:t>
                      </a:r>
                      <a:r>
                        <a:rPr lang="zh-CN" sz="26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量变与质变的关系是辩证的。事物的矛盾运动表现为量变与质变及其相互转化</a:t>
                      </a:r>
                      <a:endParaRPr lang="zh-CN" sz="2600">
                        <a:solidFill>
                          <a:srgbClr val="000000"/>
                        </a:solidFill>
                        <a:effectLst/>
                        <a:latin typeface="NEU-BZ-S92"/>
                        <a:ea typeface="方正书宋_GBK" panose="03000509000000000000" pitchFamily="65" charset="-122"/>
                        <a:cs typeface="Times New Roman" panose="02020603050405020304" pitchFamily="18" charset="0"/>
                      </a:endParaRPr>
                    </a:p>
                  </a:txBody>
                  <a:tcPr marL="18501" marR="18501"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sp>
        <p:nvSpPr>
          <p:cNvPr id="6" name="文本框 5"/>
          <p:cNvSpPr txBox="1"/>
          <p:nvPr>
            <p:custDataLst>
              <p:tags r:id="rId5"/>
            </p:custDataLst>
          </p:nvPr>
        </p:nvSpPr>
        <p:spPr>
          <a:xfrm>
            <a:off x="170180" y="825500"/>
            <a:ext cx="43129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量变与质变的关系</a:t>
            </a:r>
            <a:endParaRPr lang="zh-CN" altLang="en-US" sz="2400" b="1">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229870" y="197485"/>
            <a:ext cx="11731625" cy="61855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2.</a:t>
            </a:r>
            <a:r>
              <a:rPr lang="zh-CN" altLang="en-US" sz="2400" b="1">
                <a:latin typeface="微软雅黑" panose="020b0503020204020204" charset="-122"/>
                <a:ea typeface="微软雅黑"/>
                <a:cs typeface="微软雅黑" panose="020b0503020204020204" charset="-122"/>
              </a:rPr>
              <a:t>遵循质量互变规律（质量互变规律的要求）</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zh-CN" altLang="en-US" sz="2400" b="1">
                <a:latin typeface="微软雅黑" panose="020b0503020204020204" charset="-122"/>
                <a:ea typeface="微软雅黑"/>
                <a:cs typeface="微软雅黑" panose="020b0503020204020204" charset="-122"/>
              </a:rPr>
              <a:t>（</a:t>
            </a: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）要以统一性的观念正确把握事物发展过程中的量变与质变、渐进性与飞跃性、连续性与间断性的关系</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zh-CN" altLang="en-US" sz="2400" b="1">
                <a:latin typeface="微软雅黑" panose="020b0503020204020204" charset="-122"/>
                <a:ea typeface="微软雅黑"/>
                <a:cs typeface="微软雅黑" panose="020b0503020204020204" charset="-122"/>
              </a:rPr>
              <a:t>（</a:t>
            </a:r>
            <a:r>
              <a:rPr lang="en-US" altLang="zh-CN" sz="2400" b="1">
                <a:latin typeface="微软雅黑" panose="020b0503020204020204" charset="-122"/>
                <a:ea typeface="微软雅黑"/>
                <a:cs typeface="微软雅黑" panose="020b0503020204020204" charset="-122"/>
              </a:rPr>
              <a:t>2</a:t>
            </a:r>
            <a:r>
              <a:rPr lang="zh-CN" altLang="en-US" sz="2400" b="1">
                <a:latin typeface="微软雅黑" panose="020b0503020204020204" charset="-122"/>
                <a:ea typeface="微软雅黑"/>
                <a:cs typeface="微软雅黑" panose="020b0503020204020204" charset="-122"/>
              </a:rPr>
              <a:t>）在实践活动中要遵循适度原则。</a:t>
            </a:r>
            <a:endParaRPr lang="zh-CN" altLang="en-US" sz="2400" b="1">
              <a:latin typeface="微软雅黑" panose="020b0503020204020204" charset="-122"/>
              <a:ea typeface="微软雅黑"/>
              <a:cs typeface="微软雅黑" panose="020b0503020204020204" charset="-122"/>
            </a:endParaRPr>
          </a:p>
          <a:p>
            <a:pPr fontAlgn="auto">
              <a:lnSpc>
                <a:spcPct val="150000"/>
              </a:lnSpc>
            </a:pPr>
            <a:r>
              <a:rPr lang="zh-CN" altLang="en-US" sz="2400" b="1">
                <a:latin typeface="微软雅黑" panose="020b0503020204020204" charset="-122"/>
                <a:ea typeface="微软雅黑"/>
                <a:cs typeface="微软雅黑" panose="020b0503020204020204" charset="-122"/>
                <a:sym typeface="+mn-ea"/>
              </a:rPr>
              <a:t>①度的含义：</a:t>
            </a:r>
            <a:endParaRPr lang="zh-CN" altLang="en-US" sz="2400" b="1">
              <a:latin typeface="微软雅黑" panose="020b0503020204020204" charset="-122"/>
              <a:ea typeface="微软雅黑"/>
              <a:cs typeface="微软雅黑" panose="020b0503020204020204" charset="-122"/>
              <a:sym typeface="+mn-ea"/>
            </a:endParaRPr>
          </a:p>
          <a:p>
            <a:pPr fontAlgn="auto">
              <a:lnSpc>
                <a:spcPct val="150000"/>
              </a:lnSpc>
            </a:pPr>
            <a:r>
              <a:rPr lang="zh-CN" altLang="en-US" sz="2400" b="1">
                <a:latin typeface="微软雅黑" panose="020b0503020204020204" charset="-122"/>
                <a:ea typeface="微软雅黑"/>
                <a:cs typeface="微软雅黑" panose="020b0503020204020204" charset="-122"/>
                <a:sym typeface="+mn-ea"/>
              </a:rPr>
              <a:t>度是一事物保持自身质的稳定性的量的限度。在度的范围内,质与量相互结合、相互规定。当量的变化达到或超出量限度内，事物就开始发生质的变化。</a:t>
            </a:r>
            <a:endParaRPr lang="zh-CN" altLang="en-US" sz="2400" b="1">
              <a:latin typeface="微软雅黑" panose="020b0503020204020204" charset="-122"/>
              <a:ea typeface="微软雅黑"/>
              <a:cs typeface="微软雅黑" panose="020b0503020204020204" charset="-122"/>
              <a:sym typeface="+mn-ea"/>
            </a:endParaRPr>
          </a:p>
          <a:p>
            <a:pPr fontAlgn="auto">
              <a:lnSpc>
                <a:spcPct val="150000"/>
              </a:lnSpc>
            </a:pPr>
            <a:r>
              <a:rPr lang="zh-CN" altLang="en-US" sz="2400" b="1">
                <a:latin typeface="Calibri"/>
                <a:ea typeface="微软雅黑"/>
                <a:cs typeface="微软雅黑" panose="020b0503020204020204" charset="-122"/>
              </a:rPr>
              <a:t>②坚持适度原则的要求：</a:t>
            </a:r>
            <a:endParaRPr lang="zh-CN" altLang="en-US" sz="2400" b="1">
              <a:latin typeface="Calibri"/>
              <a:ea typeface="微软雅黑"/>
              <a:cs typeface="微软雅黑" panose="020b0503020204020204" charset="-122"/>
            </a:endParaRPr>
          </a:p>
          <a:p>
            <a:pPr fontAlgn="auto">
              <a:lnSpc>
                <a:spcPct val="150000"/>
              </a:lnSpc>
            </a:pPr>
            <a:r>
              <a:rPr lang="zh-CN" altLang="en-US" sz="2400" b="1">
                <a:latin typeface="Calibri"/>
                <a:ea typeface="微软雅黑"/>
                <a:cs typeface="微软雅黑" panose="020b0503020204020204" charset="-122"/>
              </a:rPr>
              <a:t>a在思考和处理问题时把握好“分寸”，不犯极端化的错误。为了保持我们所需要的事物特定的质，应当把事物的变化控制在度的范围内，防止过犹不及。</a:t>
            </a:r>
            <a:endParaRPr lang="zh-CN" altLang="en-US" sz="2400" b="1">
              <a:latin typeface="Calibri"/>
              <a:ea typeface="微软雅黑"/>
              <a:cs typeface="微软雅黑" panose="020b0503020204020204" charset="-122"/>
            </a:endParaRPr>
          </a:p>
          <a:p>
            <a:pPr fontAlgn="auto">
              <a:lnSpc>
                <a:spcPct val="150000"/>
              </a:lnSpc>
            </a:pPr>
            <a:endParaRPr lang="zh-CN" altLang="en-US" sz="2400" b="1">
              <a:latin typeface="Calibri"/>
              <a:ea typeface="微软雅黑"/>
              <a:cs typeface="微软雅黑" panose="020b0503020204020204" charset="-122"/>
            </a:endParaRPr>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p:cNvSpPr txBox="1"/>
          <p:nvPr>
            <p:custDataLst>
              <p:tags r:id="rId3"/>
            </p:custDataLst>
          </p:nvPr>
        </p:nvSpPr>
        <p:spPr>
          <a:xfrm>
            <a:off x="245110" y="429260"/>
            <a:ext cx="11617325" cy="34150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Calibri"/>
                <a:ea typeface="微软雅黑"/>
                <a:cs typeface="微软雅黑" panose="020b0503020204020204" charset="-122"/>
                <a:sym typeface="+mn-ea"/>
              </a:rPr>
              <a:t>b.遵循适度原则，并不只是被动地适应事物的存在状态，而是包含着积极地认识和推动事物发展到最佳的状态，反对凡事都采取折中主义的消极的思维方式。</a:t>
            </a:r>
            <a:endParaRPr lang="zh-CN" altLang="en-US" sz="2400" b="1">
              <a:latin typeface="Calibri"/>
              <a:ea typeface="微软雅黑"/>
              <a:cs typeface="微软雅黑" panose="020b0503020204020204" charset="-122"/>
            </a:endParaRPr>
          </a:p>
          <a:p>
            <a:pPr fontAlgn="auto">
              <a:lnSpc>
                <a:spcPct val="150000"/>
              </a:lnSpc>
            </a:pPr>
            <a:r>
              <a:rPr lang="en-US" altLang="zh-CN" sz="2400" b="1">
                <a:latin typeface="Calibri"/>
                <a:ea typeface="微软雅黑"/>
                <a:cs typeface="微软雅黑" panose="020b0503020204020204" charset="-122"/>
                <a:sym typeface="+mn-ea"/>
              </a:rPr>
              <a:t>c.</a:t>
            </a:r>
            <a:r>
              <a:rPr lang="zh-CN" altLang="en-US" sz="2400" b="1">
                <a:latin typeface="Calibri"/>
                <a:ea typeface="微软雅黑"/>
                <a:cs typeface="微软雅黑" panose="020b0503020204020204" charset="-122"/>
                <a:sym typeface="+mn-ea"/>
              </a:rPr>
              <a:t>要改变我们不需要的事物的特定的质，就应当积极创造条件，促进事物量的变化，并使其向度的边缘不断发展，使该物转化为他物。量变已达到一定程度时，我们要积极促成事物的质变，使其达到我们所期望的存在状态</a:t>
            </a:r>
            <a:endParaRPr lang="zh-CN" altLang="en-US" sz="2400" b="1">
              <a:latin typeface="Calibri"/>
              <a:ea typeface="微软雅黑"/>
              <a:cs typeface="微软雅黑" panose="020b0503020204020204" charset="-122"/>
            </a:endParaRPr>
          </a:p>
          <a:p>
            <a:pPr fontAlgn="auto">
              <a:lnSpc>
                <a:spcPct val="150000"/>
              </a:lnSpc>
            </a:pPr>
            <a:endParaRPr lang="en-US" altLang="zh-CN" sz="2400" b="1">
              <a:latin typeface="微软雅黑" panose="020b0503020204020204" charset="-122"/>
              <a:ea typeface="微软雅黑"/>
              <a:cs typeface="微软雅黑" panose="020b0503020204020204" charset="-122"/>
            </a:endParaRPr>
          </a:p>
        </p:txBody>
      </p:sp>
      <p:sp>
        <p:nvSpPr>
          <p:cNvPr id="23559" name="TextBox 9"/>
          <p:cNvSpPr/>
          <p:nvPr>
            <p:custDataLst>
              <p:tags r:id="rId4"/>
            </p:custDataLst>
          </p:nvPr>
        </p:nvSpPr>
        <p:spPr>
          <a:xfrm>
            <a:off x="356870" y="3293110"/>
            <a:ext cx="11394440" cy="2861310"/>
          </a:xfrm>
          <a:prstGeom prst="rect">
            <a:avLst/>
          </a:prstGeom>
          <a:solidFill>
            <a:schemeClr val="accent6">
              <a:lumMod val="75000"/>
            </a:schemeClr>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en-US" altLang="zh-CN" sz="2400" b="1">
                <a:solidFill>
                  <a:schemeClr val="bg1"/>
                </a:solidFill>
              </a:rPr>
              <a:t>【</a:t>
            </a:r>
            <a:r>
              <a:rPr lang="zh-CN" altLang="en-US" sz="2400" b="1">
                <a:solidFill>
                  <a:schemeClr val="bg1"/>
                </a:solidFill>
              </a:rPr>
              <a:t>特别提醒</a:t>
            </a:r>
            <a:r>
              <a:rPr lang="en-US" altLang="zh-CN" sz="2400" b="1">
                <a:solidFill>
                  <a:schemeClr val="bg1"/>
                </a:solidFill>
              </a:rPr>
              <a:t>】</a:t>
            </a:r>
            <a:r>
              <a:rPr lang="zh-CN" altLang="en-US" sz="2400" b="1">
                <a:solidFill>
                  <a:schemeClr val="bg1"/>
                </a:solidFill>
              </a:rPr>
              <a:t>“得中”是区别于折中主义的思维方式</a:t>
            </a:r>
            <a:endParaRPr lang="zh-CN" altLang="en-US" sz="2400" b="1">
              <a:solidFill>
                <a:schemeClr val="bg1"/>
              </a:solidFill>
            </a:endParaRPr>
          </a:p>
          <a:p>
            <a:pPr indent="0" defTabSz="685800" fontAlgn="auto">
              <a:lnSpc>
                <a:spcPct val="150000"/>
              </a:lnSpc>
              <a:tabLst>
                <a:tab pos="1187450"/>
                <a:tab pos="2162175"/>
                <a:tab pos="3141980"/>
                <a:tab pos="4189730"/>
              </a:tabLst>
            </a:pPr>
            <a:r>
              <a:rPr lang="zh-CN" altLang="en-US" sz="2400" b="1">
                <a:solidFill>
                  <a:schemeClr val="bg1"/>
                </a:solidFill>
                <a:sym typeface="微软雅黑" panose="020b0503020204020204" charset="-122"/>
              </a:rPr>
              <a:t>（1）含义：是企图把对立的思想、观点和理论无原则地调和拼凑在一起的做法。</a:t>
            </a:r>
            <a:endParaRPr lang="zh-CN" altLang="en-US" sz="2400" b="1">
              <a:solidFill>
                <a:schemeClr val="bg1"/>
              </a:solidFill>
              <a:sym typeface="微软雅黑" panose="020b0503020204020204" charset="-122"/>
            </a:endParaRPr>
          </a:p>
          <a:p>
            <a:pPr indent="0" defTabSz="685800" fontAlgn="auto">
              <a:lnSpc>
                <a:spcPct val="150000"/>
              </a:lnSpc>
              <a:tabLst>
                <a:tab pos="1187450"/>
                <a:tab pos="2162175"/>
                <a:tab pos="3141980"/>
                <a:tab pos="4189730"/>
              </a:tabLst>
            </a:pPr>
            <a:r>
              <a:rPr lang="zh-CN" altLang="en-US" sz="2400" b="1">
                <a:solidFill>
                  <a:schemeClr val="bg1"/>
                </a:solidFill>
                <a:sym typeface="微软雅黑" panose="020b0503020204020204" charset="-122"/>
              </a:rPr>
              <a:t>（2）特征和表现：把矛盾双方等同起来,不分主次;把对立双方调和起来,混淆是非;在原则问题上模棱两可,没有自己独立的见解和坚持的立场。它是一种无原则的思维方式,是形而上学思维方式的表现形式。</a:t>
            </a:r>
            <a:endParaRPr lang="zh-CN" altLang="en-US" sz="2400" b="1">
              <a:solidFill>
                <a:schemeClr val="bg1"/>
              </a:solidFill>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3559"/>
                                        </p:tgtEl>
                                        <p:attrNameLst>
                                          <p:attrName>style.visibility</p:attrName>
                                        </p:attrNameLst>
                                      </p:cBhvr>
                                      <p:to>
                                        <p:strVal val="visible"/>
                                      </p:to>
                                    </p:set>
                                    <p:animEffect transition="in" filter="blinds(horizontal)">
                                      <p:cBhvr>
                                        <p:cTn id="7" dur="500"/>
                                        <p:tgtEl>
                                          <p:spTgt spid="2355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3559">
                                            <p:txEl>
                                              <p:pRg st="0" end="0"/>
                                            </p:txEl>
                                          </p:spTgt>
                                        </p:tgtEl>
                                        <p:attrNameLst>
                                          <p:attrName>style.visibility</p:attrName>
                                        </p:attrNameLst>
                                      </p:cBhvr>
                                      <p:to>
                                        <p:strVal val="visible"/>
                                      </p:to>
                                    </p:set>
                                    <p:animEffect transition="in" filter="blinds(horizontal)">
                                      <p:cBhvr>
                                        <p:cTn id="12" dur="500"/>
                                        <p:tgtEl>
                                          <p:spTgt spid="23559">
                                            <p:txEl>
                                              <p:pRg st="0" end="0"/>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23559">
                                            <p:txEl>
                                              <p:pRg st="1" end="1"/>
                                            </p:txEl>
                                          </p:spTgt>
                                        </p:tgtEl>
                                        <p:attrNameLst>
                                          <p:attrName>style.visibility</p:attrName>
                                        </p:attrNameLst>
                                      </p:cBhvr>
                                      <p:to>
                                        <p:strVal val="visible"/>
                                      </p:to>
                                    </p:set>
                                    <p:animEffect transition="in" filter="blinds(horizontal)">
                                      <p:cBhvr>
                                        <p:cTn id="15" dur="500"/>
                                        <p:tgtEl>
                                          <p:spTgt spid="23559">
                                            <p:txEl>
                                              <p:pRg st="1" end="1"/>
                                            </p:txEl>
                                          </p:spTgt>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23559">
                                            <p:txEl>
                                              <p:pRg st="2" end="2"/>
                                            </p:txEl>
                                          </p:spTgt>
                                        </p:tgtEl>
                                        <p:attrNameLst>
                                          <p:attrName>style.visibility</p:attrName>
                                        </p:attrNameLst>
                                      </p:cBhvr>
                                      <p:to>
                                        <p:strVal val="visible"/>
                                      </p:to>
                                    </p:set>
                                    <p:animEffect transition="in" filter="blinds(horizontal)">
                                      <p:cBhvr>
                                        <p:cTn id="18" dur="500"/>
                                        <p:tgtEl>
                                          <p:spTgt spid="235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33795" name="表格 33794"/>
          <p:cNvGraphicFramePr>
            <a:graphicFrameLocks noGrp="1"/>
          </p:cNvGraphicFramePr>
          <p:nvPr>
            <p:custDataLst>
              <p:tags r:id="rId3"/>
            </p:custDataLst>
          </p:nvPr>
        </p:nvGraphicFramePr>
        <p:xfrm>
          <a:off x="1268730" y="1676400"/>
          <a:ext cx="9455150" cy="3645535"/>
        </p:xfrm>
        <a:graphic>
          <a:graphicData uri="http://schemas.openxmlformats.org/drawingml/2006/table">
            <a:tbl>
              <a:tblPr/>
              <a:tblGrid>
                <a:gridCol w="1310640"/>
                <a:gridCol w="4003040"/>
                <a:gridCol w="4141470"/>
              </a:tblGrid>
              <a:tr h="466725">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endParaRPr lang="zh-CN" altLang="en-US" sz="2000">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algn="ctr" eaLnBrk="1" hangingPunct="1">
                        <a:buNone/>
                      </a:pPr>
                      <a:r>
                        <a:rPr lang="zh-CN" altLang="en-US" sz="2000" b="1">
                          <a:latin typeface="微软雅黑" panose="020b0503020204020204" charset="-122"/>
                          <a:ea typeface="微软雅黑"/>
                        </a:rPr>
                        <a:t>连续性、渐进性</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algn="ctr" eaLnBrk="1" hangingPunct="1">
                        <a:buNone/>
                      </a:pPr>
                      <a:r>
                        <a:rPr lang="zh-CN" altLang="en-US" sz="2000" b="1">
                          <a:latin typeface="微软雅黑" panose="020b0503020204020204" charset="-122"/>
                          <a:ea typeface="微软雅黑"/>
                        </a:rPr>
                        <a:t>间断性、飞跃性</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1805940">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000" b="1">
                          <a:latin typeface="微软雅黑" panose="020b0503020204020204" charset="-122"/>
                          <a:ea typeface="微软雅黑"/>
                        </a:rPr>
                        <a:t>含义</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ts val="3300"/>
                        </a:lnSpc>
                        <a:buNone/>
                      </a:pPr>
                      <a:r>
                        <a:rPr lang="zh-CN" altLang="en-US" sz="2000" b="1">
                          <a:solidFill>
                            <a:srgbClr val="FF0000"/>
                          </a:solidFill>
                          <a:latin typeface="微软雅黑" panose="020b0503020204020204" charset="-122"/>
                          <a:ea typeface="微软雅黑"/>
                        </a:rPr>
                        <a:t>连续性</a:t>
                      </a:r>
                      <a:r>
                        <a:rPr lang="zh-CN" altLang="en-US" sz="2000" b="1">
                          <a:latin typeface="微软雅黑" panose="020b0503020204020204" charset="-122"/>
                          <a:ea typeface="微软雅黑"/>
                        </a:rPr>
                        <a:t>是指事物只是在量上发生了变化，是事物发展中的</a:t>
                      </a:r>
                      <a:r>
                        <a:rPr lang="zh-CN" altLang="en-US" sz="2000" b="1">
                          <a:solidFill>
                            <a:srgbClr val="FF0000"/>
                          </a:solidFill>
                          <a:latin typeface="微软雅黑" panose="020b0503020204020204" charset="-122"/>
                          <a:ea typeface="微软雅黑"/>
                        </a:rPr>
                        <a:t>渐进性</a:t>
                      </a:r>
                      <a:r>
                        <a:rPr lang="zh-CN" altLang="en-US" sz="2000" b="1">
                          <a:latin typeface="微软雅黑" panose="020b0503020204020204" charset="-122"/>
                          <a:ea typeface="微软雅黑"/>
                        </a:rPr>
                        <a:t>过程。</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0" hangingPunct="0">
                        <a:lnSpc>
                          <a:spcPts val="3300"/>
                        </a:lnSpc>
                        <a:buNone/>
                      </a:pPr>
                      <a:r>
                        <a:rPr lang="zh-CN" altLang="en-US" sz="2000" b="1">
                          <a:latin typeface="微软雅黑" panose="020b0503020204020204" charset="-122"/>
                          <a:ea typeface="微软雅黑"/>
                        </a:rPr>
                        <a:t>事物在质上发生了变化，是从旧质到新质的</a:t>
                      </a:r>
                      <a:r>
                        <a:rPr lang="zh-CN" altLang="en-US" sz="2000" b="1">
                          <a:solidFill>
                            <a:srgbClr val="FF0000"/>
                          </a:solidFill>
                          <a:latin typeface="微软雅黑" panose="020b0503020204020204" charset="-122"/>
                          <a:ea typeface="微软雅黑"/>
                        </a:rPr>
                        <a:t>飞跃</a:t>
                      </a:r>
                      <a:r>
                        <a:rPr lang="zh-CN" altLang="en-US" sz="2000" b="1">
                          <a:latin typeface="微软雅黑" panose="020b0503020204020204" charset="-122"/>
                          <a:ea typeface="微软雅黑"/>
                        </a:rPr>
                        <a:t>，是</a:t>
                      </a:r>
                      <a:r>
                        <a:rPr lang="zh-CN" altLang="en-US" sz="2000" b="1">
                          <a:solidFill>
                            <a:srgbClr val="FF0000"/>
                          </a:solidFill>
                          <a:latin typeface="微软雅黑" panose="020b0503020204020204" charset="-122"/>
                          <a:ea typeface="微软雅黑"/>
                        </a:rPr>
                        <a:t>渐进性过程的中断</a:t>
                      </a:r>
                      <a:r>
                        <a:rPr lang="zh-CN" altLang="en-US" sz="2000" b="1">
                          <a:latin typeface="微软雅黑" panose="020b0503020204020204" charset="-122"/>
                          <a:ea typeface="微软雅黑"/>
                        </a:rPr>
                        <a:t>，或</a:t>
                      </a:r>
                      <a:r>
                        <a:rPr lang="zh-CN" altLang="en-US" sz="2000" b="1">
                          <a:solidFill>
                            <a:srgbClr val="FF0000"/>
                          </a:solidFill>
                          <a:latin typeface="微软雅黑" panose="020b0503020204020204" charset="-122"/>
                          <a:ea typeface="微软雅黑"/>
                        </a:rPr>
                        <a:t>连续性的间断</a:t>
                      </a:r>
                      <a:r>
                        <a:rPr lang="zh-CN" altLang="en-US" sz="2000" b="1">
                          <a:latin typeface="微软雅黑" panose="020b0503020204020204" charset="-122"/>
                          <a:ea typeface="微软雅黑"/>
                        </a:rPr>
                        <a:t>。</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31495">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000" b="1">
                          <a:latin typeface="微软雅黑" panose="020b0503020204020204" charset="-122"/>
                          <a:ea typeface="微软雅黑"/>
                        </a:rPr>
                        <a:t>体现</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ts val="3300"/>
                        </a:lnSpc>
                        <a:buNone/>
                      </a:pPr>
                      <a:r>
                        <a:rPr lang="zh-CN" altLang="en-US" sz="2000" b="1">
                          <a:latin typeface="微软雅黑" panose="020b0503020204020204" charset="-122"/>
                          <a:ea typeface="微软雅黑"/>
                        </a:rPr>
                        <a:t>量变的体现</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ts val="3300"/>
                        </a:lnSpc>
                        <a:buNone/>
                      </a:pPr>
                      <a:r>
                        <a:rPr lang="zh-CN" altLang="en-US" sz="2000" b="1">
                          <a:latin typeface="微软雅黑" panose="020b0503020204020204" charset="-122"/>
                          <a:ea typeface="微软雅黑"/>
                        </a:rPr>
                        <a:t>质变的体现</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841375">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buNone/>
                      </a:pPr>
                      <a:r>
                        <a:rPr lang="zh-CN" altLang="en-US" sz="2000" b="1">
                          <a:latin typeface="微软雅黑" panose="020b0503020204020204" charset="-122"/>
                          <a:ea typeface="微软雅黑"/>
                        </a:rPr>
                        <a:t>表现在现实中</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ts val="3300"/>
                        </a:lnSpc>
                        <a:buNone/>
                      </a:pPr>
                      <a:r>
                        <a:rPr lang="zh-CN" altLang="en-US" sz="2000" b="1">
                          <a:latin typeface="微软雅黑" panose="020b0503020204020204" charset="-122"/>
                          <a:ea typeface="微软雅黑"/>
                        </a:rPr>
                        <a:t>这一事物还是它自身</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0" lvl="0" indent="0" algn="l" defTabSz="685800" rtl="0" eaLnBrk="0" fontAlgn="base" latinLnBrk="0" hangingPunct="0">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stStyle>
                    <a:p>
                      <a:pPr marL="0" lvl="0" indent="0" eaLnBrk="1" hangingPunct="1">
                        <a:lnSpc>
                          <a:spcPts val="3300"/>
                        </a:lnSpc>
                        <a:buNone/>
                      </a:pPr>
                      <a:r>
                        <a:rPr lang="zh-CN" altLang="en-US" sz="2000" b="1">
                          <a:latin typeface="微软雅黑" panose="020b0503020204020204" charset="-122"/>
                          <a:ea typeface="微软雅黑"/>
                        </a:rPr>
                        <a:t>出现了新事物</a:t>
                      </a:r>
                      <a:endParaRPr lang="zh-CN" altLang="en-US" sz="2000" b="1">
                        <a:latin typeface="微软雅黑" panose="020b0503020204020204" charset="-122"/>
                        <a:ea typeface="微软雅黑"/>
                      </a:endParaRPr>
                    </a:p>
                  </a:txBody>
                  <a:tcPr anchor="ctr" anchorCtr="1">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bl>
          </a:graphicData>
        </a:graphic>
      </p:graphicFrame>
      <p:sp>
        <p:nvSpPr>
          <p:cNvPr id="4" name="文本框 3"/>
          <p:cNvSpPr txBox="1"/>
          <p:nvPr>
            <p:custDataLst>
              <p:tags r:id="rId4"/>
            </p:custDataLst>
          </p:nvPr>
        </p:nvSpPr>
        <p:spPr>
          <a:xfrm>
            <a:off x="481965" y="530860"/>
            <a:ext cx="6462395" cy="460375"/>
          </a:xfrm>
          <a:prstGeom prst="rect">
            <a:avLst/>
          </a:prstGeom>
          <a:solidFill>
            <a:schemeClr val="accent6">
              <a:lumMod val="75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a:solidFill>
                  <a:schemeClr val="bg1"/>
                </a:solidFill>
                <a:latin typeface="微软雅黑" panose="020b0503020204020204" charset="-122"/>
                <a:ea typeface="微软雅黑"/>
                <a:cs typeface="微软雅黑" panose="020b0503020204020204" charset="-122"/>
                <a:sym typeface="+mn-lt"/>
              </a:rPr>
              <a:t>【</a:t>
            </a:r>
            <a:r>
              <a:rPr sz="2400" b="1">
                <a:solidFill>
                  <a:schemeClr val="bg1"/>
                </a:solidFill>
                <a:latin typeface="微软雅黑" panose="020b0503020204020204" charset="-122"/>
                <a:ea typeface="微软雅黑"/>
                <a:cs typeface="微软雅黑" panose="020b0503020204020204" charset="-122"/>
                <a:sym typeface="+mn-lt"/>
              </a:rPr>
              <a:t>区别</a:t>
            </a:r>
            <a:r>
              <a:rPr lang="zh-CN" sz="2400" b="1">
                <a:solidFill>
                  <a:schemeClr val="bg1"/>
                </a:solidFill>
                <a:latin typeface="微软雅黑" panose="020b0503020204020204" charset="-122"/>
                <a:ea typeface="微软雅黑"/>
                <a:cs typeface="微软雅黑" panose="020b0503020204020204" charset="-122"/>
                <a:sym typeface="+mn-lt"/>
              </a:rPr>
              <a:t>】</a:t>
            </a:r>
            <a:r>
              <a:rPr sz="2400" b="1">
                <a:solidFill>
                  <a:schemeClr val="bg1"/>
                </a:solidFill>
                <a:latin typeface="微软雅黑" panose="020b0503020204020204" charset="-122"/>
                <a:ea typeface="微软雅黑"/>
                <a:cs typeface="微软雅黑" panose="020b0503020204020204" charset="-122"/>
                <a:sym typeface="+mn-lt"/>
              </a:rPr>
              <a:t>渐进性与飞跃性、连续性与间断性</a:t>
            </a:r>
            <a:endParaRPr lang="zh-CN" altLang="en-US" sz="2400" b="1">
              <a:solidFill>
                <a:schemeClr val="bg1"/>
              </a:solidFill>
              <a:latin typeface="微软雅黑" panose="020b0503020204020204" charset="-122"/>
              <a:ea typeface="微软雅黑"/>
              <a:cs typeface="微软雅黑" panose="020b0503020204020204" charset="-122"/>
              <a:sym typeface="+mn-lt"/>
            </a:endParaRPr>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3795"/>
                                        </p:tgtEl>
                                        <p:attrNameLst>
                                          <p:attrName>style.visibility</p:attrName>
                                        </p:attrNameLst>
                                      </p:cBhvr>
                                      <p:to>
                                        <p:strVal val="visible"/>
                                      </p:to>
                                    </p:set>
                                    <p:animEffect transition="in" filter="blinds(horizontal)">
                                      <p:cBhvr>
                                        <p:cTn id="12" dur="5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p:cNvSpPr txBox="1"/>
          <p:nvPr>
            <p:custDataLst>
              <p:tags r:id="rId3"/>
            </p:custDataLst>
          </p:nvPr>
        </p:nvSpPr>
        <p:spPr>
          <a:xfrm>
            <a:off x="2995930" y="168275"/>
            <a:ext cx="44627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考向三</a:t>
            </a:r>
            <a:r>
              <a:rPr lang="en-US" altLang="zh-CN" sz="2400" b="1">
                <a:solidFill>
                  <a:srgbClr val="C00000"/>
                </a:solidFill>
                <a:latin typeface="微软雅黑" panose="020b0503020204020204" charset="-122"/>
                <a:ea typeface="微软雅黑"/>
                <a:cs typeface="微软雅黑" panose="020b0503020204020204" charset="-122"/>
              </a:rPr>
              <a:t>        </a:t>
            </a:r>
            <a:r>
              <a:rPr lang="zh-CN" altLang="en-US" sz="2400" b="1">
                <a:solidFill>
                  <a:srgbClr val="C00000"/>
                </a:solidFill>
                <a:latin typeface="微软雅黑" panose="020b0503020204020204" charset="-122"/>
                <a:ea typeface="微软雅黑"/>
                <a:cs typeface="微软雅黑" panose="020b0503020204020204" charset="-122"/>
              </a:rPr>
              <a:t>推动认识的发展</a:t>
            </a:r>
            <a:endParaRPr lang="zh-CN" altLang="en-US" sz="2400" b="1">
              <a:solidFill>
                <a:srgbClr val="C00000"/>
              </a:solidFill>
              <a:latin typeface="微软雅黑" panose="020b0503020204020204" charset="-122"/>
              <a:ea typeface="微软雅黑"/>
              <a:cs typeface="微软雅黑" panose="020b0503020204020204" charset="-122"/>
            </a:endParaRPr>
          </a:p>
        </p:txBody>
      </p:sp>
      <p:sp>
        <p:nvSpPr>
          <p:cNvPr id="6" name="文本框 5"/>
          <p:cNvSpPr txBox="1"/>
          <p:nvPr>
            <p:custDataLst>
              <p:tags r:id="rId4"/>
            </p:custDataLst>
          </p:nvPr>
        </p:nvSpPr>
        <p:spPr>
          <a:xfrm>
            <a:off x="170180" y="825500"/>
            <a:ext cx="431292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sz="2400" b="1">
                <a:latin typeface="微软雅黑" panose="020b0503020204020204" charset="-122"/>
                <a:ea typeface="微软雅黑"/>
                <a:cs typeface="微软雅黑" panose="020b0503020204020204" charset="-122"/>
              </a:rPr>
              <a:t>1.</a:t>
            </a:r>
            <a:r>
              <a:rPr lang="zh-CN" altLang="en-US" sz="2400" b="1">
                <a:latin typeface="微软雅黑" panose="020b0503020204020204" charset="-122"/>
                <a:ea typeface="微软雅黑"/>
                <a:cs typeface="微软雅黑" panose="020b0503020204020204" charset="-122"/>
              </a:rPr>
              <a:t>辩证否定观</a:t>
            </a:r>
            <a:endParaRPr lang="zh-CN" altLang="en-US" sz="2400" b="1">
              <a:latin typeface="微软雅黑" panose="020b0503020204020204" charset="-122"/>
              <a:ea typeface="微软雅黑"/>
              <a:cs typeface="微软雅黑" panose="020b0503020204020204" charset="-122"/>
            </a:endParaRPr>
          </a:p>
        </p:txBody>
      </p:sp>
      <p:graphicFrame>
        <p:nvGraphicFramePr>
          <p:cNvPr id="4" name="表格 3"/>
          <p:cNvGraphicFramePr>
            <a:graphicFrameLocks noGrp="1" noChangeAspect="1"/>
          </p:cNvGraphicFramePr>
          <p:nvPr>
            <p:custDataLst>
              <p:tags r:id="rId5"/>
            </p:custDataLst>
          </p:nvPr>
        </p:nvGraphicFramePr>
        <p:xfrm>
          <a:off x="381000" y="1624929"/>
          <a:ext cx="11430000" cy="4389120"/>
        </p:xfrm>
        <a:graphic>
          <a:graphicData uri="http://schemas.openxmlformats.org/drawingml/2006/table">
            <a:tbl>
              <a:tblPr firstRow="1" firstCol="1" bandRow="1"/>
              <a:tblGrid>
                <a:gridCol w="1190946"/>
                <a:gridCol w="5496674"/>
                <a:gridCol w="4742380"/>
              </a:tblGrid>
              <a:tr h="0">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比较项</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肯定</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Arial" pitchFamily="34" charset="0"/>
                          <a:ea typeface="黑体" panose="02010609060101010101" pitchFamily="49" charset="-122"/>
                          <a:cs typeface="Times New Roman" panose="02020603050405020304" pitchFamily="18" charset="0"/>
                        </a:rPr>
                        <a:t>否定</a:t>
                      </a:r>
                      <a:endParaRPr lang="zh-CN" sz="2400" b="1">
                        <a:solidFill>
                          <a:srgbClr val="000000"/>
                        </a:solidFill>
                        <a:effectLst/>
                        <a:latin typeface="Arial" pitchFamily="34" charset="0"/>
                        <a:ea typeface="黑体" panose="02010609060101010101" pitchFamily="49"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区别</a:t>
                      </a:r>
                      <a:endPar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①</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事物保持自身存在的方面</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即肯定这一事物为它自身的方面</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②</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肯定方面维持着事物的质的规定性</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当肯定方面处于优势时</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事物就会保持其原有的性质和自身的存在</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①</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促使该事物灭亡的方面</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即促使它转化为他事物的方面</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②</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当否定方面在事物发展中取得支配地位时</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事物就会改变自己的根本性质</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实现对自身的否定</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0350">
                <a:tc>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联系</a:t>
                      </a:r>
                      <a:endPar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gridSpan="2">
                  <a:txBody>
                    <a:bodyPr vert="horz" wrap="square"/>
                    <a:lstStyle/>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①</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任何事物内部都包含着肯定与否定两个方面</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②</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事物内部的肯定方面与否定方面是对立统一的</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③</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肯定中包含否定</a:t>
                      </a:r>
                      <a:r>
                        <a:rPr lang="en-US"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否定中包含肯定</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p>
                      <a:pPr defTabSz="0">
                        <a:lnSpc>
                          <a:spcPct val="120000"/>
                        </a:lnSpc>
                        <a:spcAft>
                          <a:spcPct val="0"/>
                        </a:spcAft>
                        <a:tabLst>
                          <a:tab pos="1188085"/>
                          <a:tab pos="2163445"/>
                          <a:tab pos="3142615"/>
                          <a:tab pos="4190365"/>
                        </a:tabLst>
                      </a:pPr>
                      <a:r>
                        <a:rPr lang="zh-CN" sz="2400" b="1">
                          <a:solidFill>
                            <a:srgbClr val="000000"/>
                          </a:solidFill>
                          <a:effectLst/>
                          <a:latin typeface="NEU-BZ-S92"/>
                          <a:ea typeface="宋体" panose="02010600030101010101" pitchFamily="2" charset="-122"/>
                          <a:cs typeface="宋体" panose="02010600030101010101" pitchFamily="2" charset="-122"/>
                        </a:rPr>
                        <a:t>④</a:t>
                      </a:r>
                      <a:r>
                        <a:rPr lang="zh-CN" sz="24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辩证的否定具有肯定与否定的双重性</a:t>
                      </a:r>
                      <a:endParaRPr lang="zh-CN" sz="2400" b="1">
                        <a:solidFill>
                          <a:srgbClr val="000000"/>
                        </a:solidFill>
                        <a:effectLst/>
                        <a:latin typeface="NEU-BZ-S92"/>
                        <a:ea typeface="方正书宋_GBK" panose="03000509000000000000" pitchFamily="65"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hMerge="1">
                  <a:txBody>
                    <a:bodyPr vert="horz" wrap="square"/>
                    <a:lstStyle/>
                    <a:p/>
                  </a:txBody>
                  <a:tcPr/>
                </a:tc>
              </a:tr>
            </a:tbl>
          </a:graphicData>
        </a:graphic>
      </p:graphicFrame>
    </p:spTree>
    <p:custDataLst>
      <p:tags r:id="rId6"/>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https://d.book118.com/687111064045006032</a:t>
            </a:r>
          </a:p>
        </p:txBody>
      </p:sp>
    </p:spTree>
  </p:cSld>
  <p:clrMapOvr>
    <a:masterClrMapping/>
  </p:clrMapOvr>
  <p:transition/>
  <p:timing/>
</p:sld>
</file>

<file path=ppt/tags/tag1.xml><?xml version="1.0" encoding="utf-8"?>
<p:tagLst xmlns:p="http://schemas.openxmlformats.org/presentationml/2006/main">
  <p:tag name="AS_UNIQUEID" val="4812"/>
</p:tagLst>
</file>

<file path=ppt/tags/tag2.xml><?xml version="1.0" encoding="utf-8"?>
<p:tagLst xmlns:p="http://schemas.openxmlformats.org/presentationml/2006/main">
  <p:tag name="AS_UNIQUEID" val="4813"/>
</p:tagLst>
</file>

<file path=ppt/tags/tag3.xml><?xml version="1.0" encoding="utf-8"?>
<p:tagLst xmlns:p="http://schemas.openxmlformats.org/presentationml/2006/main">
  <p:tag name="AS_UNIQUEID" val="4814"/>
</p:tagLst>
</file>

<file path=ppt/tags/tag4.xml><?xml version="1.0" encoding="utf-8"?>
<p:tagLst xmlns:p="http://schemas.openxmlformats.org/presentationml/2006/main">
  <p:tag name="AS_UNIQUEID" val="4815"/>
</p:tagLst>
</file>

<file path=ppt/tags/tag5.xml><?xml version="1.0" encoding="utf-8"?>
<p:tagLst xmlns:p="http://schemas.openxmlformats.org/presentationml/2006/main">
  <p:tag name="AS_UNIQUEID" val="4816"/>
</p:tagLst>
</file>

<file path=ppt/tags/tag6.xml><?xml version="1.0" encoding="utf-8"?>
<p:tagLst xmlns:p="http://schemas.openxmlformats.org/presentationml/2006/main">
  <p:tag name="AS_UNIQUEID" val="4817"/>
</p:tagLst>
</file>

<file path=ppt/tags/tag7.xml><?xml version="1.0" encoding="utf-8"?>
<p:tagLst xmlns:p="http://schemas.openxmlformats.org/presentationml/2006/main">
  <p:tag name="AS_UNIQUEID" val="4818"/>
</p:tagLst>
</file>

<file path=ppt/tags/tag8.xml><?xml version="1.0" encoding="utf-8"?>
<p:tagLst xmlns:p="http://schemas.openxmlformats.org/presentationml/2006/main">
  <p:tag name="AS_UNIQUEID" val="4819"/>
</p:tagLst>
</file>

<file path=ppt/tags/tag9.xml><?xml version="1.0" encoding="utf-8"?>
<p:tagLst xmlns:p="http://schemas.openxmlformats.org/presentationml/2006/main">
  <p:tag name="AS_UNIQUEID" val="4820"/>
</p:tagLst>
</file>

<file path=ppt/tags/tag10.xml><?xml version="1.0" encoding="utf-8"?>
<p:tagLst xmlns:p="http://schemas.openxmlformats.org/presentationml/2006/main">
  <p:tag name="AS_UNIQUEID" val="4821"/>
</p:tagLst>
</file>

<file path=ppt/tags/tag11.xml><?xml version="1.0" encoding="utf-8"?>
<p:tagLst xmlns:p="http://schemas.openxmlformats.org/presentationml/2006/main">
  <p:tag name="AS_UNIQUEID" val="4822"/>
</p:tagLst>
</file>

<file path=ppt/tags/tag12.xml><?xml version="1.0" encoding="utf-8"?>
<p:tagLst xmlns:p="http://schemas.openxmlformats.org/presentationml/2006/main">
  <p:tag name="AS_UNIQUEID" val="4823"/>
</p:tagLst>
</file>

<file path=ppt/tags/tag13.xml><?xml version="1.0" encoding="utf-8"?>
<p:tagLst xmlns:p="http://schemas.openxmlformats.org/presentationml/2006/main">
  <p:tag name="AS_UNIQUEID" val="4824"/>
</p:tagLst>
</file>

<file path=ppt/tags/tag14.xml><?xml version="1.0" encoding="utf-8"?>
<p:tagLst xmlns:p="http://schemas.openxmlformats.org/presentationml/2006/main">
  <p:tag name="AS_UNIQUEID" val="4825"/>
</p:tagLst>
</file>

<file path=ppt/tags/tag15.xml><?xml version="1.0" encoding="utf-8"?>
<p:tagLst xmlns:p="http://schemas.openxmlformats.org/presentationml/2006/main">
  <p:tag name="AS_UNIQUEID" val="4826"/>
</p:tagLst>
</file>

<file path=ppt/tags/tag16.xml><?xml version="1.0" encoding="utf-8"?>
<p:tagLst xmlns:p="http://schemas.openxmlformats.org/presentationml/2006/main">
  <p:tag name="AS_UNIQUEID" val="4827"/>
</p:tagLst>
</file>

<file path=ppt/tags/tag17.xml><?xml version="1.0" encoding="utf-8"?>
<p:tagLst xmlns:p="http://schemas.openxmlformats.org/presentationml/2006/main">
  <p:tag name="AS_UNIQUEID" val="4828"/>
</p:tagLst>
</file>

<file path=ppt/tags/tag18.xml><?xml version="1.0" encoding="utf-8"?>
<p:tagLst xmlns:p="http://schemas.openxmlformats.org/presentationml/2006/main">
  <p:tag name="AS_UNIQUEID" val="4829"/>
</p:tagLst>
</file>

<file path=ppt/tags/tag19.xml><?xml version="1.0" encoding="utf-8"?>
<p:tagLst xmlns:p="http://schemas.openxmlformats.org/presentationml/2006/main">
  <p:tag name="AS_UNIQUEID" val="4830"/>
</p:tagLst>
</file>

<file path=ppt/tags/tag20.xml><?xml version="1.0" encoding="utf-8"?>
<p:tagLst xmlns:p="http://schemas.openxmlformats.org/presentationml/2006/main">
  <p:tag name="AS_UNIQUEID" val="4831"/>
</p:tagLst>
</file>

<file path=ppt/tags/tag21.xml><?xml version="1.0" encoding="utf-8"?>
<p:tagLst xmlns:p="http://schemas.openxmlformats.org/presentationml/2006/main">
  <p:tag name="AS_UNIQUEID" val="4832"/>
</p:tagLst>
</file>

<file path=ppt/tags/tag22.xml><?xml version="1.0" encoding="utf-8"?>
<p:tagLst xmlns:p="http://schemas.openxmlformats.org/presentationml/2006/main">
  <p:tag name="AS_UNIQUEID" val="4833"/>
</p:tagLst>
</file>

<file path=ppt/tags/tag23.xml><?xml version="1.0" encoding="utf-8"?>
<p:tagLst xmlns:p="http://schemas.openxmlformats.org/presentationml/2006/main">
  <p:tag name="AS_UNIQUEID" val="4834"/>
</p:tagLst>
</file>

<file path=ppt/tags/tag24.xml><?xml version="1.0" encoding="utf-8"?>
<p:tagLst xmlns:p="http://schemas.openxmlformats.org/presentationml/2006/main">
  <p:tag name="AS_UNIQUEID" val="4835"/>
</p:tagLst>
</file>

<file path=ppt/tags/tag25.xml><?xml version="1.0" encoding="utf-8"?>
<p:tagLst xmlns:p="http://schemas.openxmlformats.org/presentationml/2006/main">
  <p:tag name="AS_UNIQUEID" val="4836"/>
</p:tagLst>
</file>

<file path=ppt/tags/tag26.xml><?xml version="1.0" encoding="utf-8"?>
<p:tagLst xmlns:p="http://schemas.openxmlformats.org/presentationml/2006/main">
  <p:tag name="AS_UNIQUEID" val="4837"/>
</p:tagLst>
</file>

<file path=ppt/tags/tag27.xml><?xml version="1.0" encoding="utf-8"?>
<p:tagLst xmlns:p="http://schemas.openxmlformats.org/presentationml/2006/main">
  <p:tag name="AS_UNIQUEID" val="4838"/>
</p:tagLst>
</file>

<file path=ppt/tags/tag28.xml><?xml version="1.0" encoding="utf-8"?>
<p:tagLst xmlns:p="http://schemas.openxmlformats.org/presentationml/2006/main">
  <p:tag name="AS_UNIQUEID" val="4839"/>
</p:tagLst>
</file>

<file path=ppt/tags/tag29.xml><?xml version="1.0" encoding="utf-8"?>
<p:tagLst xmlns:p="http://schemas.openxmlformats.org/presentationml/2006/main">
  <p:tag name="AS_UNIQUEID" val="4840"/>
</p:tagLst>
</file>

<file path=ppt/tags/tag30.xml><?xml version="1.0" encoding="utf-8"?>
<p:tagLst xmlns:p="http://schemas.openxmlformats.org/presentationml/2006/main">
  <p:tag name="AS_UNIQUEID" val="4841"/>
</p:tagLst>
</file>

<file path=ppt/tags/tag31.xml><?xml version="1.0" encoding="utf-8"?>
<p:tagLst xmlns:p="http://schemas.openxmlformats.org/presentationml/2006/main">
  <p:tag name="AS_UNIQUEID" val="4842"/>
</p:tagLst>
</file>

<file path=ppt/tags/tag32.xml><?xml version="1.0" encoding="utf-8"?>
<p:tagLst xmlns:p="http://schemas.openxmlformats.org/presentationml/2006/main">
  <p:tag name="AS_UNIQUEID" val="4843"/>
</p:tagLst>
</file>

<file path=ppt/tags/tag33.xml><?xml version="1.0" encoding="utf-8"?>
<p:tagLst xmlns:p="http://schemas.openxmlformats.org/presentationml/2006/main">
  <p:tag name="AS_UNIQUEID" val="4844"/>
</p:tagLst>
</file>

<file path=ppt/tags/tag34.xml><?xml version="1.0" encoding="utf-8"?>
<p:tagLst xmlns:p="http://schemas.openxmlformats.org/presentationml/2006/main">
  <p:tag name="AS_UNIQUEID" val="4845"/>
</p:tagLst>
</file>

<file path=ppt/tags/tag35.xml><?xml version="1.0" encoding="utf-8"?>
<p:tagLst xmlns:p="http://schemas.openxmlformats.org/presentationml/2006/main">
  <p:tag name="AS_UNIQUEID" val="4846"/>
</p:tagLst>
</file>

<file path=ppt/tags/tag36.xml><?xml version="1.0" encoding="utf-8"?>
<p:tagLst xmlns:p="http://schemas.openxmlformats.org/presentationml/2006/main">
  <p:tag name="AS_UNIQUEID" val="4847"/>
</p:tagLst>
</file>

<file path=ppt/tags/tag37.xml><?xml version="1.0" encoding="utf-8"?>
<p:tagLst xmlns:p="http://schemas.openxmlformats.org/presentationml/2006/main">
  <p:tag name="AS_UNIQUEID" val="4848"/>
</p:tagLst>
</file>

<file path=ppt/tags/tag38.xml><?xml version="1.0" encoding="utf-8"?>
<p:tagLst xmlns:p="http://schemas.openxmlformats.org/presentationml/2006/main">
  <p:tag name="AS_UNIQUEID" val="4849"/>
</p:tagLst>
</file>

<file path=ppt/tags/tag39.xml><?xml version="1.0" encoding="utf-8"?>
<p:tagLst xmlns:p="http://schemas.openxmlformats.org/presentationml/2006/main">
  <p:tag name="AS_UNIQUEID" val="4850"/>
</p:tagLst>
</file>

<file path=ppt/tags/tag40.xml><?xml version="1.0" encoding="utf-8"?>
<p:tagLst xmlns:p="http://schemas.openxmlformats.org/presentationml/2006/main">
  <p:tag name="AS_UNIQUEID" val="4851"/>
</p:tagLst>
</file>

<file path=ppt/tags/tag41.xml><?xml version="1.0" encoding="utf-8"?>
<p:tagLst xmlns:p="http://schemas.openxmlformats.org/presentationml/2006/main">
  <p:tag name="AS_UNIQUEID" val="4852"/>
</p:tagLst>
</file>

<file path=ppt/tags/tag42.xml><?xml version="1.0" encoding="utf-8"?>
<p:tagLst xmlns:p="http://schemas.openxmlformats.org/presentationml/2006/main">
  <p:tag name="AS_UNIQUEID" val="4853"/>
</p:tagLst>
</file>

<file path=ppt/tags/tag43.xml><?xml version="1.0" encoding="utf-8"?>
<p:tagLst xmlns:p="http://schemas.openxmlformats.org/presentationml/2006/main">
  <p:tag name="AS_UNIQUEID" val="4854"/>
</p:tagLst>
</file>

<file path=ppt/tags/tag44.xml><?xml version="1.0" encoding="utf-8"?>
<p:tagLst xmlns:p="http://schemas.openxmlformats.org/presentationml/2006/main">
  <p:tag name="AS_UNIQUEID" val="4855"/>
</p:tagLst>
</file>

<file path=ppt/tags/tag45.xml><?xml version="1.0" encoding="utf-8"?>
<p:tagLst xmlns:p="http://schemas.openxmlformats.org/presentationml/2006/main">
  <p:tag name="AS_UNIQUEID" val="4856"/>
</p:tagLst>
</file>

<file path=ppt/tags/tag46.xml><?xml version="1.0" encoding="utf-8"?>
<p:tagLst xmlns:p="http://schemas.openxmlformats.org/presentationml/2006/main">
  <p:tag name="AS_UNIQUEID" val="4857"/>
</p:tagLst>
</file>

<file path=ppt/tags/tag47.xml><?xml version="1.0" encoding="utf-8"?>
<p:tagLst xmlns:p="http://schemas.openxmlformats.org/presentationml/2006/main">
  <p:tag name="AS_UNIQUEID" val="4858"/>
</p:tagLst>
</file>

<file path=ppt/tags/tag48.xml><?xml version="1.0" encoding="utf-8"?>
<p:tagLst xmlns:p="http://schemas.openxmlformats.org/presentationml/2006/main">
  <p:tag name="AS_UNIQUEID" val="4859"/>
</p:tagLst>
</file>

<file path=ppt/tags/tag49.xml><?xml version="1.0" encoding="utf-8"?>
<p:tagLst xmlns:p="http://schemas.openxmlformats.org/presentationml/2006/main">
  <p:tag name="AS_UNIQUEID" val="4860"/>
</p:tagLst>
</file>

<file path=ppt/tags/tag50.xml><?xml version="1.0" encoding="utf-8"?>
<p:tagLst xmlns:p="http://schemas.openxmlformats.org/presentationml/2006/main">
  <p:tag name="AS_UNIQUEID" val="4861"/>
</p:tagLst>
</file>

<file path=ppt/tags/tag51.xml><?xml version="1.0" encoding="utf-8"?>
<p:tagLst xmlns:p="http://schemas.openxmlformats.org/presentationml/2006/main">
  <p:tag name="AS_UNIQUEID" val="4862"/>
</p:tagLst>
</file>

<file path=ppt/tags/tag52.xml><?xml version="1.0" encoding="utf-8"?>
<p:tagLst xmlns:p="http://schemas.openxmlformats.org/presentationml/2006/main">
  <p:tag name="AS_UNIQUEID" val="4863"/>
</p:tagLst>
</file>

<file path=ppt/tags/tag53.xml><?xml version="1.0" encoding="utf-8"?>
<p:tagLst xmlns:p="http://schemas.openxmlformats.org/presentationml/2006/main">
  <p:tag name="AS_UNIQUEID" val="4864"/>
</p:tagLst>
</file>

<file path=ppt/tags/tag54.xml><?xml version="1.0" encoding="utf-8"?>
<p:tagLst xmlns:p="http://schemas.openxmlformats.org/presentationml/2006/main">
  <p:tag name="AS_UNIQUEID" val="4865"/>
</p:tagLst>
</file>

<file path=ppt/tags/tag55.xml><?xml version="1.0" encoding="utf-8"?>
<p:tagLst xmlns:p="http://schemas.openxmlformats.org/presentationml/2006/main">
  <p:tag name="AS_UNIQUEID" val="4866"/>
</p:tagLst>
</file>

<file path=ppt/tags/tag56.xml><?xml version="1.0" encoding="utf-8"?>
<p:tagLst xmlns:p="http://schemas.openxmlformats.org/presentationml/2006/main">
  <p:tag name="AS_UNIQUEID" val="4867"/>
</p:tagLst>
</file>

<file path=ppt/tags/tag57.xml><?xml version="1.0" encoding="utf-8"?>
<p:tagLst xmlns:p="http://schemas.openxmlformats.org/presentationml/2006/main">
  <p:tag name="AS_UNIQUEID" val="4868"/>
</p:tagLst>
</file>

<file path=ppt/tags/tag58.xml><?xml version="1.0" encoding="utf-8"?>
<p:tagLst xmlns:p="http://schemas.openxmlformats.org/presentationml/2006/main">
  <p:tag name="AS_UNIQUEID" val="4869"/>
</p:tagLst>
</file>

<file path=ppt/tags/tag59.xml><?xml version="1.0" encoding="utf-8"?>
<p:tagLst xmlns:p="http://schemas.openxmlformats.org/presentationml/2006/main">
  <p:tag name="AS_UNIQUEID" val="4870"/>
</p:tagLst>
</file>

<file path=ppt/tags/tag60.xml><?xml version="1.0" encoding="utf-8"?>
<p:tagLst xmlns:p="http://schemas.openxmlformats.org/presentationml/2006/main">
  <p:tag name="AS_UNIQUEID" val="4871"/>
</p:tagLst>
</file>

<file path=ppt/tags/tag61.xml><?xml version="1.0" encoding="utf-8"?>
<p:tagLst xmlns:p="http://schemas.openxmlformats.org/presentationml/2006/main">
  <p:tag name="AS_UNIQUEID" val="4872"/>
</p:tagLst>
</file>

<file path=ppt/tags/tag62.xml><?xml version="1.0" encoding="utf-8"?>
<p:tagLst xmlns:p="http://schemas.openxmlformats.org/presentationml/2006/main">
  <p:tag name="AS_UNIQUEID" val="4873"/>
</p:tagLst>
</file>

<file path=ppt/tags/tag63.xml><?xml version="1.0" encoding="utf-8"?>
<p:tagLst xmlns:p="http://schemas.openxmlformats.org/presentationml/2006/main">
  <p:tag name="AS_UNIQUEID" val="4874"/>
</p:tagLst>
</file>

<file path=ppt/tags/tag64.xml><?xml version="1.0" encoding="utf-8"?>
<p:tagLst xmlns:p="http://schemas.openxmlformats.org/presentationml/2006/main">
  <p:tag name="AS_UNIQUEID" val="4875"/>
</p:tagLst>
</file>

<file path=ppt/tags/tag65.xml><?xml version="1.0" encoding="utf-8"?>
<p:tagLst xmlns:p="http://schemas.openxmlformats.org/presentationml/2006/main">
  <p:tag name="AS_UNIQUEID" val="4876"/>
</p:tagLst>
</file>

<file path=ppt/tags/tag66.xml><?xml version="1.0" encoding="utf-8"?>
<p:tagLst xmlns:p="http://schemas.openxmlformats.org/presentationml/2006/main">
  <p:tag name="AS_UNIQUEID" val="4877"/>
</p:tagLst>
</file>

<file path=ppt/tags/tag67.xml><?xml version="1.0" encoding="utf-8"?>
<p:tagLst xmlns:p="http://schemas.openxmlformats.org/presentationml/2006/main">
  <p:tag name="AS_UNIQUEID" val="4878"/>
</p:tagLst>
</file>

<file path=ppt/tags/tag68.xml><?xml version="1.0" encoding="utf-8"?>
<p:tagLst xmlns:p="http://schemas.openxmlformats.org/presentationml/2006/main">
  <p:tag name="AS_UNIQUEID" val="4879"/>
</p:tagLst>
</file>

<file path=ppt/tags/tag69.xml><?xml version="1.0" encoding="utf-8"?>
<p:tagLst xmlns:p="http://schemas.openxmlformats.org/presentationml/2006/main">
  <p:tag name="AS_UNIQUEID" val="4880"/>
</p:tagLst>
</file>

<file path=ppt/tags/tag70.xml><?xml version="1.0" encoding="utf-8"?>
<p:tagLst xmlns:p="http://schemas.openxmlformats.org/presentationml/2006/main">
  <p:tag name="AS_UNIQUEID" val="4881"/>
</p:tagLst>
</file>

<file path=ppt/tags/tag71.xml><?xml version="1.0" encoding="utf-8"?>
<p:tagLst xmlns:p="http://schemas.openxmlformats.org/presentationml/2006/main">
  <p:tag name="AS_UNIQUEID" val="4882"/>
</p:tagLst>
</file>

<file path=ppt/tags/tag72.xml><?xml version="1.0" encoding="utf-8"?>
<p:tagLst xmlns:p="http://schemas.openxmlformats.org/presentationml/2006/main">
  <p:tag name="AS_UNIQUEID" val="4883"/>
</p:tagLst>
</file>

<file path=ppt/tags/tag73.xml><?xml version="1.0" encoding="utf-8"?>
<p:tagLst xmlns:p="http://schemas.openxmlformats.org/presentationml/2006/main">
  <p:tag name="AS_UNIQUEID" val="4884"/>
</p:tagLst>
</file>

<file path=ppt/tags/tag74.xml><?xml version="1.0" encoding="utf-8"?>
<p:tagLst xmlns:p="http://schemas.openxmlformats.org/presentationml/2006/main">
  <p:tag name="AS_UNIQUEID" val="4885"/>
</p:tagLst>
</file>

<file path=ppt/tags/tag75.xml><?xml version="1.0" encoding="utf-8"?>
<p:tagLst xmlns:p="http://schemas.openxmlformats.org/presentationml/2006/main">
  <p:tag name="AS_UNIQUEID" val="4886"/>
</p:tagLst>
</file>

<file path=ppt/tags/tag76.xml><?xml version="1.0" encoding="utf-8"?>
<p:tagLst xmlns:p="http://schemas.openxmlformats.org/presentationml/2006/main">
  <p:tag name="AS_UNIQUEID" val="4783"/>
</p:tagLst>
</file>

<file path=ppt/tags/tag77.xml><?xml version="1.0" encoding="utf-8"?>
<p:tagLst xmlns:p="http://schemas.openxmlformats.org/presentationml/2006/main">
  <p:tag name="AS_UNIQUEID" val="462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462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462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462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462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4784"/>
</p:tagLst>
</file>

<file path=ppt/tags/tag83.xml><?xml version="1.0" encoding="utf-8"?>
<p:tagLst xmlns:p="http://schemas.openxmlformats.org/presentationml/2006/main">
  <p:tag name="AS_UNIQUEID" val="463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463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463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463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463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4785"/>
</p:tagLst>
</file>

<file path=ppt/tags/tag89.xml><?xml version="1.0" encoding="utf-8"?>
<p:tagLst xmlns:p="http://schemas.openxmlformats.org/presentationml/2006/main">
  <p:tag name="AS_UNIQUEID" val="463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463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463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463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464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4786"/>
</p:tagLst>
</file>

<file path=ppt/tags/tag95.xml><?xml version="1.0" encoding="utf-8"?>
<p:tagLst xmlns:p="http://schemas.openxmlformats.org/presentationml/2006/main">
  <p:tag name="AS_UNIQUEID" val="464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464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464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464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464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464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4787"/>
</p:tagLst>
</file>

<file path=ppt/tags/tag102.xml><?xml version="1.0" encoding="utf-8"?>
<p:tagLst xmlns:p="http://schemas.openxmlformats.org/presentationml/2006/main">
  <p:tag name="AS_UNIQUEID" val="464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465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465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465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465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465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465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465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4788"/>
</p:tagLst>
</file>

<file path=ppt/tags/tag111.xml><?xml version="1.0" encoding="utf-8"?>
<p:tagLst xmlns:p="http://schemas.openxmlformats.org/presentationml/2006/main">
  <p:tag name="AS_UNIQUEID" val="465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465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466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466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4789"/>
</p:tagLst>
</file>

<file path=ppt/tags/tag116.xml><?xml version="1.0" encoding="utf-8"?>
<p:tagLst xmlns:p="http://schemas.openxmlformats.org/presentationml/2006/main">
  <p:tag name="AS_UNIQUEID" val="466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466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466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4790"/>
</p:tagLst>
</file>

<file path=ppt/tags/tag120.xml><?xml version="1.0" encoding="utf-8"?>
<p:tagLst xmlns:p="http://schemas.openxmlformats.org/presentationml/2006/main">
  <p:tag name="AS_UNIQUEID" val="466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466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466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467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467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467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4791"/>
</p:tagLst>
</file>

<file path=ppt/tags/tag127.xml><?xml version="1.0" encoding="utf-8"?>
<p:tagLst xmlns:p="http://schemas.openxmlformats.org/presentationml/2006/main">
  <p:tag name="AS_UNIQUEID" val="467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467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467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467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467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4792"/>
</p:tagLst>
</file>

<file path=ppt/tags/tag133.xml><?xml version="1.0" encoding="utf-8"?>
<p:tagLst xmlns:p="http://schemas.openxmlformats.org/presentationml/2006/main">
  <p:tag name="AS_UNIQUEID" val="468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468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468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468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4793"/>
</p:tagLst>
</file>

<file path=ppt/tags/tag138.xml><?xml version="1.0" encoding="utf-8"?>
<p:tagLst xmlns:p="http://schemas.openxmlformats.org/presentationml/2006/main">
  <p:tag name="AS_UNIQUEID" val="468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468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468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468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468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4794"/>
</p:tagLst>
</file>

<file path=ppt/tags/tag144.xml><?xml version="1.0" encoding="utf-8"?>
<p:tagLst xmlns:p="http://schemas.openxmlformats.org/presentationml/2006/main">
  <p:tag name="AS_UNIQUEID" val="4691"/>
</p:tagLst>
</file>

<file path=ppt/tags/tag145.xml><?xml version="1.0" encoding="utf-8"?>
<p:tagLst xmlns:p="http://schemas.openxmlformats.org/presentationml/2006/main">
  <p:tag name="AS_UNIQUEID" val="4692"/>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4693"/>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469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469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469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4697"/>
</p:tagLst>
</file>

<file path=ppt/tags/tag1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52.xml><?xml version="1.0" encoding="utf-8"?>
<p:tagLst xmlns:p="http://schemas.openxmlformats.org/presentationml/2006/main">
  <p:tag name="AS_UNIQUEID" val="4795"/>
</p:tagLst>
</file>

<file path=ppt/tags/tag153.xml><?xml version="1.0" encoding="utf-8"?>
<p:tagLst xmlns:p="http://schemas.openxmlformats.org/presentationml/2006/main">
  <p:tag name="AS_UNIQUEID" val="4699"/>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154.xml><?xml version="1.0" encoding="utf-8"?>
<p:tagLst xmlns:p="http://schemas.openxmlformats.org/presentationml/2006/main">
  <p:tag name="AS_UNIQUEID" val="4700"/>
  <p:tag name="KSO_WM_BEAUTIFY_FLAG" val=""/>
</p:tagLst>
</file>

<file path=ppt/tags/tag155.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156.xml><?xml version="1.0" encoding="utf-8"?>
<p:tagLst xmlns:p="http://schemas.openxmlformats.org/presentationml/2006/main">
  <p:tag name="AS_UNIQUEID" val="4796"/>
</p:tagLst>
</file>

<file path=ppt/tags/tag157.xml><?xml version="1.0" encoding="utf-8"?>
<p:tagLst xmlns:p="http://schemas.openxmlformats.org/presentationml/2006/main">
  <p:tag name="AS_UNIQUEID" val="4702"/>
</p:tagLst>
</file>

<file path=ppt/tags/tag158.xml><?xml version="1.0" encoding="utf-8"?>
<p:tagLst xmlns:p="http://schemas.openxmlformats.org/presentationml/2006/main">
  <p:tag name="AS_UNIQUEID" val="4703"/>
</p:tagLst>
</file>

<file path=ppt/tags/tag159.xml><?xml version="1.0" encoding="utf-8"?>
<p:tagLst xmlns:p="http://schemas.openxmlformats.org/presentationml/2006/main">
  <p:tag name="KSO_WM_BEAUTIFY_FLAG" val="#wm#"/>
  <p:tag name="KSO_WM_TEMPLATE_CATEGORY" val="custom"/>
  <p:tag name="KSO_WM_TEMPLATE_INDEX" val="20205176"/>
</p:tagLst>
</file>

<file path=ppt/tags/tag160.xml><?xml version="1.0" encoding="utf-8"?>
<p:tagLst xmlns:p="http://schemas.openxmlformats.org/presentationml/2006/main">
  <p:tag name="AS_UNIQUEID" val="4797"/>
</p:tagLst>
</file>

<file path=ppt/tags/tag161.xml><?xml version="1.0" encoding="utf-8"?>
<p:tagLst xmlns:p="http://schemas.openxmlformats.org/presentationml/2006/main">
  <p:tag name="AS_UNIQUEID" val="4705"/>
</p:tagLst>
</file>

<file path=ppt/tags/tag162.xml><?xml version="1.0" encoding="utf-8"?>
<p:tagLst xmlns:p="http://schemas.openxmlformats.org/presentationml/2006/main">
  <p:tag name="AS_UNIQUEID" val="4706"/>
</p:tagLst>
</file>

<file path=ppt/tags/tag163.xml><?xml version="1.0" encoding="utf-8"?>
<p:tagLst xmlns:p="http://schemas.openxmlformats.org/presentationml/2006/main">
  <p:tag name="KSO_WM_BEAUTIFY_FLAG" val="#wm#"/>
  <p:tag name="KSO_WM_TEMPLATE_CATEGORY" val="custom"/>
  <p:tag name="KSO_WM_TEMPLATE_INDEX" val="20205176"/>
</p:tagLst>
</file>

<file path=ppt/tags/tag164.xml><?xml version="1.0" encoding="utf-8"?>
<p:tagLst xmlns:p="http://schemas.openxmlformats.org/presentationml/2006/main">
  <p:tag name="AS_UNIQUEID" val="4798"/>
</p:tagLst>
</file>

<file path=ppt/tags/tag165.xml><?xml version="1.0" encoding="utf-8"?>
<p:tagLst xmlns:p="http://schemas.openxmlformats.org/presentationml/2006/main">
  <p:tag name="AS_UNIQUEID" val="4708"/>
</p:tagLst>
</file>

<file path=ppt/tags/tag166.xml><?xml version="1.0" encoding="utf-8"?>
<p:tagLst xmlns:p="http://schemas.openxmlformats.org/presentationml/2006/main">
  <p:tag name="AS_UNIQUEID" val="4709"/>
</p:tagLst>
</file>

<file path=ppt/tags/tag167.xml><?xml version="1.0" encoding="utf-8"?>
<p:tagLst xmlns:p="http://schemas.openxmlformats.org/presentationml/2006/main">
  <p:tag name="AS_UNIQUEID" val="4710"/>
</p:tagLst>
</file>

<file path=ppt/tags/tag168.xml><?xml version="1.0" encoding="utf-8"?>
<p:tagLst xmlns:p="http://schemas.openxmlformats.org/presentationml/2006/main">
  <p:tag name="KSO_WM_BEAUTIFY_FLAG" val="#wm#"/>
  <p:tag name="KSO_WM_TEMPLATE_CATEGORY" val="custom"/>
  <p:tag name="KSO_WM_TEMPLATE_INDEX" val="20205176"/>
</p:tagLst>
</file>

<file path=ppt/tags/tag169.xml><?xml version="1.0" encoding="utf-8"?>
<p:tagLst xmlns:p="http://schemas.openxmlformats.org/presentationml/2006/main">
  <p:tag name="AS_UNIQUEID" val="4799"/>
</p:tagLst>
</file>

<file path=ppt/tags/tag170.xml><?xml version="1.0" encoding="utf-8"?>
<p:tagLst xmlns:p="http://schemas.openxmlformats.org/presentationml/2006/main">
  <p:tag name="AS_UNIQUEID" val="4712"/>
</p:tagLst>
</file>

<file path=ppt/tags/tag171.xml><?xml version="1.0" encoding="utf-8"?>
<p:tagLst xmlns:p="http://schemas.openxmlformats.org/presentationml/2006/main">
  <p:tag name="KSO_WM_BEAUTIFY_FLAG" val="#wm#"/>
  <p:tag name="KSO_WM_TEMPLATE_CATEGORY" val="custom"/>
  <p:tag name="KSO_WM_TEMPLATE_INDEX" val="20205176"/>
</p:tagLst>
</file>

<file path=ppt/tags/tag172.xml><?xml version="1.0" encoding="utf-8"?>
<p:tagLst xmlns:p="http://schemas.openxmlformats.org/presentationml/2006/main">
  <p:tag name="AS_UNIQUEID" val="4800"/>
</p:tagLst>
</file>

<file path=ppt/tags/tag173.xml><?xml version="1.0" encoding="utf-8"?>
<p:tagLst xmlns:p="http://schemas.openxmlformats.org/presentationml/2006/main">
  <p:tag name="AS_UNIQUEID" val="4714"/>
</p:tagLst>
</file>

<file path=ppt/tags/tag174.xml><?xml version="1.0" encoding="utf-8"?>
<p:tagLst xmlns:p="http://schemas.openxmlformats.org/presentationml/2006/main">
  <p:tag name="AS_UNIQUEID" val="4715"/>
  <p:tag name="KSO_WM_UNIT_TABLE_BEAUTIFY" val="smartTable{d6ab9cf3-f1b1-4f80-a34a-7f00ce41f2c8}"/>
  <p:tag name="TABLE_ENDDRAG_ORIGIN_RECT" val="930*477"/>
  <p:tag name="TABLE_ENDDRAG_RECT" val="14*62*930*477"/>
</p:tagLst>
</file>

<file path=ppt/tags/tag175.xml><?xml version="1.0" encoding="utf-8"?>
<p:tagLst xmlns:p="http://schemas.openxmlformats.org/presentationml/2006/main">
  <p:tag name="KSO_WM_BEAUTIFY_FLAG" val="#wm#"/>
  <p:tag name="KSO_WM_TEMPLATE_CATEGORY" val="custom"/>
  <p:tag name="KSO_WM_TEMPLATE_INDEX" val="20205176"/>
</p:tagLst>
</file>

<file path=ppt/tags/tag176.xml><?xml version="1.0" encoding="utf-8"?>
<p:tagLst xmlns:p="http://schemas.openxmlformats.org/presentationml/2006/main">
  <p:tag name="AS_UNIQUEID" val="4801"/>
</p:tagLst>
</file>

<file path=ppt/tags/tag177.xml><?xml version="1.0" encoding="utf-8"?>
<p:tagLst xmlns:p="http://schemas.openxmlformats.org/presentationml/2006/main">
  <p:tag name="AS_UNIQUEID" val="4717"/>
  <p:tag name="KSO_WM_UNIT_TABLE_BEAUTIFY" val="smartTable{8d85901e-c2b8-4987-8782-91cb6884eecd}"/>
</p:tagLst>
</file>

<file path=ppt/tags/tag178.xml><?xml version="1.0" encoding="utf-8"?>
<p:tagLst xmlns:p="http://schemas.openxmlformats.org/presentationml/2006/main">
  <p:tag name="KSO_WM_BEAUTIFY_FLAG" val="#wm#"/>
  <p:tag name="KSO_WM_TEMPLATE_CATEGORY" val="custom"/>
  <p:tag name="KSO_WM_TEMPLATE_INDEX" val="20205176"/>
</p:tagLst>
</file>

<file path=ppt/tags/tag179.xml><?xml version="1.0" encoding="utf-8"?>
<p:tagLst xmlns:p="http://schemas.openxmlformats.org/presentationml/2006/main">
  <p:tag name="AS_UNIQUEID" val="4802"/>
</p:tagLst>
</file>

<file path=ppt/tags/tag180.xml><?xml version="1.0" encoding="utf-8"?>
<p:tagLst xmlns:p="http://schemas.openxmlformats.org/presentationml/2006/main">
  <p:tag name="AS_UNIQUEID" val="2896"/>
</p:tagLst>
</file>

<file path=ppt/tags/tag181.xml><?xml version="1.0" encoding="utf-8"?>
<p:tagLst xmlns:p="http://schemas.openxmlformats.org/presentationml/2006/main">
  <p:tag name="KSO_WM_BEAUTIFY_FLAG" val="#wm#"/>
  <p:tag name="KSO_WM_TEMPLATE_CATEGORY" val="custom"/>
  <p:tag name="KSO_WM_TEMPLATE_INDEX" val="20205081"/>
</p:tagLst>
</file>

<file path=ppt/tags/tag182.xml><?xml version="1.0" encoding="utf-8"?>
<p:tagLst xmlns:p="http://schemas.openxmlformats.org/presentationml/2006/main">
  <p:tag name="AS_UNIQUEID" val="4803"/>
</p:tagLst>
</file>

<file path=ppt/tags/tag183.xml><?xml version="1.0" encoding="utf-8"?>
<p:tagLst xmlns:p="http://schemas.openxmlformats.org/presentationml/2006/main">
  <p:tag name="AS_UNIQUEID" val="4720"/>
</p:tagLst>
</file>

<file path=ppt/tags/tag184.xml><?xml version="1.0" encoding="utf-8"?>
<p:tagLst xmlns:p="http://schemas.openxmlformats.org/presentationml/2006/main">
  <p:tag name="KSO_WM_BEAUTIFY_FLAG" val="#wm#"/>
  <p:tag name="KSO_WM_TEMPLATE_CATEGORY" val="custom"/>
  <p:tag name="KSO_WM_TEMPLATE_INDEX" val="20205081"/>
</p:tagLst>
</file>

<file path=ppt/tags/tag185.xml><?xml version="1.0" encoding="utf-8"?>
<p:tagLst xmlns:p="http://schemas.openxmlformats.org/presentationml/2006/main">
  <p:tag name="AS_UNIQUEID" val="4804"/>
</p:tagLst>
</file>

<file path=ppt/tags/tag186.xml><?xml version="1.0" encoding="utf-8"?>
<p:tagLst xmlns:p="http://schemas.openxmlformats.org/presentationml/2006/main">
  <p:tag name="AS_UNIQUEID" val="4722"/>
</p:tagLst>
</file>

<file path=ppt/tags/tag187.xml><?xml version="1.0" encoding="utf-8"?>
<p:tagLst xmlns:p="http://schemas.openxmlformats.org/presentationml/2006/main">
  <p:tag name="KSO_WM_BEAUTIFY_FLAG" val="#wm#"/>
  <p:tag name="KSO_WM_TEMPLATE_CATEGORY" val="custom"/>
  <p:tag name="KSO_WM_TEMPLATE_INDEX" val="20205081"/>
</p:tagLst>
</file>

<file path=ppt/tags/tag188.xml><?xml version="1.0" encoding="utf-8"?>
<p:tagLst xmlns:p="http://schemas.openxmlformats.org/presentationml/2006/main">
  <p:tag name="AS_UNIQUEID" val="4805"/>
</p:tagLst>
</file>

<file path=ppt/tags/tag189.xml><?xml version="1.0" encoding="utf-8"?>
<p:tagLst xmlns:p="http://schemas.openxmlformats.org/presentationml/2006/main">
  <p:tag name="AS_UNIQUEID" val="4724"/>
</p:tagLst>
</file>

<file path=ppt/tags/tag190.xml><?xml version="1.0" encoding="utf-8"?>
<p:tagLst xmlns:p="http://schemas.openxmlformats.org/presentationml/2006/main">
  <p:tag name="KSO_WM_BEAUTIFY_FLAG" val="#wm#"/>
  <p:tag name="KSO_WM_TEMPLATE_CATEGORY" val="custom"/>
  <p:tag name="KSO_WM_TEMPLATE_INDEX" val="20205081"/>
</p:tagLst>
</file>

<file path=ppt/tags/tag191.xml><?xml version="1.0" encoding="utf-8"?>
<p:tagLst xmlns:p="http://schemas.openxmlformats.org/presentationml/2006/main">
  <p:tag name="AS_UNIQUEID" val="4806"/>
</p:tagLst>
</file>

<file path=ppt/tags/tag192.xml><?xml version="1.0" encoding="utf-8"?>
<p:tagLst xmlns:p="http://schemas.openxmlformats.org/presentationml/2006/main">
  <p:tag name="AS_UNIQUEID" val="2949"/>
  <p:tag name="KSO_WM_BEAUTIFY_FLAG" val=""/>
  <p:tag name="KSO_WM_UNIT_TABLE_BEAUTIFY" val="smartTable{7ba5285a-1572-41f8-b875-bdd455c99710}"/>
  <p:tag name="TABLE_ENDDRAG_ORIGIN_RECT" val="872*400"/>
  <p:tag name="TABLE_ENDDRAG_RECT" val="29*70*872*400"/>
</p:tagLst>
</file>

<file path=ppt/tags/tag193.xml><?xml version="1.0" encoding="utf-8"?>
<p:tagLst xmlns:p="http://schemas.openxmlformats.org/presentationml/2006/main">
  <p:tag name="AS_UNIQUEID" val="4726"/>
</p:tagLst>
</file>

<file path=ppt/tags/tag194.xml><?xml version="1.0" encoding="utf-8"?>
<p:tagLst xmlns:p="http://schemas.openxmlformats.org/presentationml/2006/main">
  <p:tag name="KSO_WM_BEAUTIFY_FLAG" val="#wm#"/>
  <p:tag name="KSO_WM_TEMPLATE_CATEGORY" val="custom"/>
  <p:tag name="KSO_WM_TEMPLATE_INDEX" val="20205081"/>
</p:tagLst>
</file>

<file path=ppt/tags/tag195.xml><?xml version="1.0" encoding="utf-8"?>
<p:tagLst xmlns:p="http://schemas.openxmlformats.org/presentationml/2006/main">
  <p:tag name="AS_UNIQUEID" val="4807"/>
</p:tagLst>
</file>

<file path=ppt/tags/tag196.xml><?xml version="1.0" encoding="utf-8"?>
<p:tagLst xmlns:p="http://schemas.openxmlformats.org/presentationml/2006/main">
  <p:tag name="AS_UNIQUEID" val="4728"/>
</p:tagLst>
</file>

<file path=ppt/tags/tag197.xml><?xml version="1.0" encoding="utf-8"?>
<p:tagLst xmlns:p="http://schemas.openxmlformats.org/presentationml/2006/main">
  <p:tag name="AS_UNIQUEID" val="4729"/>
  <p:tag name="KSO_WM_UNIT_TABLE_BEAUTIFY" val="smartTable{490e1809-2457-48f3-84e0-12c56566a1f3}"/>
</p:tagLst>
</file>

<file path=ppt/tags/tag198.xml><?xml version="1.0" encoding="utf-8"?>
<p:tagLst xmlns:p="http://schemas.openxmlformats.org/presentationml/2006/main">
  <p:tag name="AS_UNIQUEID" val="4730"/>
</p:tagLst>
</file>

<file path=ppt/tags/tag199.xml><?xml version="1.0" encoding="utf-8"?>
<p:tagLst xmlns:p="http://schemas.openxmlformats.org/presentationml/2006/main">
  <p:tag name="KSO_WM_BEAUTIFY_FLAG" val="#wm#"/>
  <p:tag name="KSO_WM_TEMPLATE_CATEGORY" val="custom"/>
  <p:tag name="KSO_WM_TEMPLATE_INDEX" val="20205176"/>
</p:tagLst>
</file>

<file path=ppt/tags/tag200.xml><?xml version="1.0" encoding="utf-8"?>
<p:tagLst xmlns:p="http://schemas.openxmlformats.org/presentationml/2006/main">
  <p:tag name="AS_UNIQUEID" val="4808"/>
</p:tagLst>
</file>

<file path=ppt/tags/tag201.xml><?xml version="1.0" encoding="utf-8"?>
<p:tagLst xmlns:p="http://schemas.openxmlformats.org/presentationml/2006/main">
  <p:tag name="AS_UNIQUEID" val="4732"/>
</p:tagLst>
</file>

<file path=ppt/tags/tag202.xml><?xml version="1.0" encoding="utf-8"?>
<p:tagLst xmlns:p="http://schemas.openxmlformats.org/presentationml/2006/main">
  <p:tag name="KSO_WM_BEAUTIFY_FLAG" val="#wm#"/>
  <p:tag name="KSO_WM_TEMPLATE_CATEGORY" val="custom"/>
  <p:tag name="KSO_WM_TEMPLATE_INDEX" val="20205176"/>
</p:tagLst>
</file>

<file path=ppt/tags/tag203.xml><?xml version="1.0" encoding="utf-8"?>
<p:tagLst xmlns:p="http://schemas.openxmlformats.org/presentationml/2006/main">
  <p:tag name="AS_UNIQUEID" val="4809"/>
</p:tagLst>
</file>

<file path=ppt/tags/tag204.xml><?xml version="1.0" encoding="utf-8"?>
<p:tagLst xmlns:p="http://schemas.openxmlformats.org/presentationml/2006/main">
  <p:tag name="AS_UNIQUEID" val="4734"/>
</p:tagLst>
</file>

<file path=ppt/tags/tag205.xml><?xml version="1.0" encoding="utf-8"?>
<p:tagLst xmlns:p="http://schemas.openxmlformats.org/presentationml/2006/main">
  <p:tag name="AS_UNIQUEID" val="2898"/>
</p:tagLst>
</file>

<file path=ppt/tags/tag206.xml><?xml version="1.0" encoding="utf-8"?>
<p:tagLst xmlns:p="http://schemas.openxmlformats.org/presentationml/2006/main">
  <p:tag name="KSO_WM_BEAUTIFY_FLAG" val="#wm#"/>
  <p:tag name="KSO_WM_TEMPLATE_CATEGORY" val="custom"/>
  <p:tag name="KSO_WM_TEMPLATE_INDEX" val="20205176"/>
</p:tagLst>
</file>

<file path=ppt/tags/tag207.xml><?xml version="1.0" encoding="utf-8"?>
<p:tagLst xmlns:p="http://schemas.openxmlformats.org/presentationml/2006/main">
  <p:tag name="AS_UNIQUEID" val="4810"/>
</p:tagLst>
</file>

<file path=ppt/tags/tag208.xml><?xml version="1.0" encoding="utf-8"?>
<p:tagLst xmlns:p="http://schemas.openxmlformats.org/presentationml/2006/main">
  <p:tag name="AS_UNIQUEID" val="2839"/>
  <p:tag name="KSO_WM_UNIT_TABLE_BEAUTIFY" val="smartTable{7b03625d-2fe0-40af-a0b4-0f49e8d9203c}"/>
  <p:tag name="TABLE_ENDDRAG_ORIGIN_RECT" val="744*287"/>
  <p:tag name="TABLE_ENDDRAG_RECT" val="99*132*744*287"/>
</p:tagLst>
</file>

<file path=ppt/tags/tag209.xml><?xml version="1.0" encoding="utf-8"?>
<p:tagLst xmlns:p="http://schemas.openxmlformats.org/presentationml/2006/main">
  <p:tag name="AS_UNIQUEID" val="4736"/>
</p:tagLst>
</file>

<file path=ppt/tags/tag210.xml><?xml version="1.0" encoding="utf-8"?>
<p:tagLst xmlns:p="http://schemas.openxmlformats.org/presentationml/2006/main">
  <p:tag name="KSO_WM_BEAUTIFY_FLAG" val="#wm#"/>
  <p:tag name="KSO_WM_TEMPLATE_CATEGORY" val="custom"/>
  <p:tag name="KSO_WM_TEMPLATE_INDEX" val="20205081"/>
</p:tagLst>
</file>

<file path=ppt/tags/tag211.xml><?xml version="1.0" encoding="utf-8"?>
<p:tagLst xmlns:p="http://schemas.openxmlformats.org/presentationml/2006/main">
  <p:tag name="AS_UNIQUEID" val="4811"/>
</p:tagLst>
</file>

<file path=ppt/tags/tag212.xml><?xml version="1.0" encoding="utf-8"?>
<p:tagLst xmlns:p="http://schemas.openxmlformats.org/presentationml/2006/main">
  <p:tag name="AS_UNIQUEID" val="4738"/>
</p:tagLst>
</file>

<file path=ppt/tags/tag213.xml><?xml version="1.0" encoding="utf-8"?>
<p:tagLst xmlns:p="http://schemas.openxmlformats.org/presentationml/2006/main">
  <p:tag name="AS_UNIQUEID" val="4739"/>
</p:tagLst>
</file>

<file path=ppt/tags/tag214.xml><?xml version="1.0" encoding="utf-8"?>
<p:tagLst xmlns:p="http://schemas.openxmlformats.org/presentationml/2006/main">
  <p:tag name="AS_UNIQUEID" val="4740"/>
  <p:tag name="KSO_WM_UNIT_TABLE_BEAUTIFY" val="smartTable{3d183638-c8e6-4b72-800e-87d6357ba82d}"/>
</p:tagLst>
</file>

<file path=ppt/tags/tag215.xml><?xml version="1.0" encoding="utf-8"?>
<p:tagLst xmlns:p="http://schemas.openxmlformats.org/presentationml/2006/main">
  <p:tag name="KSO_WM_BEAUTIFY_FLAG" val="#wm#"/>
  <p:tag name="KSO_WM_TEMPLATE_CATEGORY" val="custom"/>
  <p:tag name="KSO_WM_TEMPLATE_INDEX" val="20205176"/>
</p:tagLst>
</file>

<file path=ppt/tags/tag216.xml><?xml version="1.0" encoding="utf-8"?>
<p:tagLst xmlns:p="http://schemas.openxmlformats.org/presentationml/2006/main">
  <p:tag name="AS_UNIQUEID" val="4887"/>
</p:tagLst>
</file>

<file path=ppt/tags/tag217.xml><?xml version="1.0" encoding="utf-8"?>
<p:tagLst xmlns:p="http://schemas.openxmlformats.org/presentationml/2006/main">
  <p:tag name="AS_UNIQUEID" val="4888"/>
</p:tagLst>
</file>

<file path=ppt/tags/tag2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objectDefaults>
    <a:txDef>
      <a:spPr>
        <a:noFill/>
      </a:spPr>
      <a:bodyPr wrap="square" rtlCol="0">
        <a:spAutoFit/>
      </a:bodyPr>
      <a:lstStyle>
        <a:defPPr fontAlgn="auto">
          <a:lnSpc>
            <a:spcPct val="150000"/>
          </a:lnSpc>
          <a:defRPr lang="en-US" altLang="zh-CN" sz="2400" b="1">
            <a:latin typeface="微软雅黑" panose="020B0503020204020204" charset="-122"/>
            <a:ea typeface="微软雅黑" panose="020B0503020204020204" charset="-122"/>
            <a:cs typeface="微软雅黑" panose="020B050302020402020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微软雅黑</vt:lpstr>
      <vt:lpstr>Wingdings</vt:lpstr>
      <vt:lpstr>黑体</vt:lpstr>
      <vt:lpstr>Times New Roman</vt:lpstr>
      <vt:lpstr>NEU-BZ-S92</vt:lpstr>
      <vt:lpstr>宋体</vt:lpstr>
      <vt:lpstr>方正书宋_GBK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2024-09-05T00:51:31.601</cp:lastPrinted>
  <dcterms:created xsi:type="dcterms:W3CDTF">2024-09-04T16:51:31Z</dcterms:created>
  <dcterms:modified xsi:type="dcterms:W3CDTF">2024-09-04T16:51:33Z</dcterms:modified>
</cp:coreProperties>
</file>