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0F295-E8EE-4E53-BC55-D0EC206F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F04D2-DBCD-4BB1-9493-7EE1E60A1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46F61-EAE1-4629-AB8C-3A815F6D7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539E6-1C49-4869-97AC-DEFB10D28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2E182-80FC-47F9-93C1-DBEA82939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BD7679-A72D-43BE-8DDE-B560D4D05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A8ECD4-42C7-4232-AD67-3E335CA7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DC4BE-E76A-452D-A749-D74CE23C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EB89D-BC40-4BED-972E-F9FD92E1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A4576-051A-49C5-826B-88820FC08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528B2-C09E-4FA9-BB37-2E593DB1E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43" r:id="rId2"/>
    <p:sldLayoutId id="2147485844" r:id="rId3"/>
    <p:sldLayoutId id="2147485845" r:id="rId4"/>
    <p:sldLayoutId id="2147485846" r:id="rId5"/>
    <p:sldLayoutId id="2147485847" r:id="rId6"/>
    <p:sldLayoutId id="2147485848" r:id="rId7"/>
    <p:sldLayoutId id="2147485849" r:id="rId8"/>
    <p:sldLayoutId id="2147485850" r:id="rId9"/>
    <p:sldLayoutId id="2147485851" r:id="rId10"/>
    <p:sldLayoutId id="21474858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205300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液压系统及液压油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液压系统的基本概念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液压油的分类与特性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液压油的污染与控制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液压油的储存与维护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液压油的市场现状与发展趋势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液压系统的基本概念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液压系统的定义</a:t>
            </a:r>
            <a:endParaRPr lang="zh-CN" altLang="en-US"/>
          </a:p>
        </p:txBody>
      </p:sp>
      <p:sp>
        <p:nvSpPr>
          <p:cNvPr id="1049024" name="任意多边形 5"/>
          <p:cNvSpPr/>
          <p:nvPr>
            <p:custDataLst>
              <p:tags r:id="rId2"/>
            </p:custDataLst>
          </p:nvPr>
        </p:nvSpPr>
        <p:spPr>
          <a:xfrm>
            <a:off x="3292282" y="1364400"/>
            <a:ext cx="5810784" cy="1032199"/>
          </a:xfrm>
          <a:custGeom>
            <a:gdLst>
              <a:gd name="adj" fmla="val 1098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736" h="1707">
                <a:moveTo>
                  <a:pt x="188" y="0"/>
                </a:moveTo>
                <a:lnTo>
                  <a:pt x="8548" y="0"/>
                </a:lnTo>
                <a:cubicBezTo>
                  <a:pt x="8652" y="0"/>
                  <a:pt x="8736" y="84"/>
                  <a:pt x="8736" y="188"/>
                </a:cubicBezTo>
                <a:lnTo>
                  <a:pt x="8736" y="1519"/>
                </a:lnTo>
                <a:cubicBezTo>
                  <a:pt x="8736" y="1623"/>
                  <a:pt x="8652" y="1707"/>
                  <a:pt x="8548" y="1707"/>
                </a:cubicBezTo>
                <a:lnTo>
                  <a:pt x="188" y="1707"/>
                </a:lnTo>
                <a:cubicBezTo>
                  <a:pt x="84" y="1707"/>
                  <a:pt x="0" y="1623"/>
                  <a:pt x="0" y="1519"/>
                </a:cubicBezTo>
                <a:lnTo>
                  <a:pt x="0" y="1323"/>
                </a:lnTo>
                <a:lnTo>
                  <a:pt x="21" y="1326"/>
                </a:lnTo>
                <a:cubicBezTo>
                  <a:pt x="45" y="1330"/>
                  <a:pt x="70" y="1332"/>
                  <a:pt x="95" y="1332"/>
                </a:cubicBezTo>
                <a:cubicBezTo>
                  <a:pt x="362" y="1332"/>
                  <a:pt x="578" y="1116"/>
                  <a:pt x="578" y="849"/>
                </a:cubicBezTo>
                <a:cubicBezTo>
                  <a:pt x="578" y="582"/>
                  <a:pt x="362" y="366"/>
                  <a:pt x="95" y="366"/>
                </a:cubicBezTo>
                <a:cubicBezTo>
                  <a:pt x="70" y="366"/>
                  <a:pt x="45" y="368"/>
                  <a:pt x="21" y="372"/>
                </a:cubicBezTo>
                <a:lnTo>
                  <a:pt x="0" y="375"/>
                </a:lnTo>
                <a:lnTo>
                  <a:pt x="0" y="188"/>
                </a:lnTo>
                <a:cubicBezTo>
                  <a:pt x="0" y="84"/>
                  <a:pt x="84" y="0"/>
                  <a:pt x="18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33"/>
          <p:cNvSpPr txBox="1"/>
          <p:nvPr>
            <p:custDataLst>
              <p:tags r:id="rId3"/>
            </p:custDataLst>
          </p:nvPr>
        </p:nvSpPr>
        <p:spPr>
          <a:xfrm>
            <a:off x="3738475" y="1399269"/>
            <a:ext cx="5222768" cy="96247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latin typeface="+mn-ea"/>
                <a:sym typeface="+mn-ea"/>
              </a:rPr>
              <a:t>液压系统是一种利用液体的不可压缩性和流动性，将机械能转化为液压能的装置。</a:t>
            </a:r>
            <a:endParaRPr lang="zh-CN" altLang="en-US" sz="1400">
              <a:latin typeface="+mn-ea"/>
              <a:sym typeface="+mn-ea"/>
            </a:endParaRPr>
          </a:p>
        </p:txBody>
      </p:sp>
      <p:sp>
        <p:nvSpPr>
          <p:cNvPr id="1049028" name="椭圆 4"/>
          <p:cNvSpPr/>
          <p:nvPr>
            <p:custDataLst>
              <p:tags r:id="rId4"/>
            </p:custDataLst>
          </p:nvPr>
        </p:nvSpPr>
        <p:spPr>
          <a:xfrm>
            <a:off x="3089526" y="1613648"/>
            <a:ext cx="532123" cy="53212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+mn-ea"/>
              </a:rPr>
              <a:t>01</a:t>
            </a:r>
            <a:endParaRPr lang="en-US" altLang="zh-CN" sz="1000" b="1">
              <a:latin typeface="+mn-ea"/>
            </a:endParaRPr>
          </a:p>
        </p:txBody>
      </p:sp>
      <p:sp>
        <p:nvSpPr>
          <p:cNvPr id="1049030" name="任意多边形 19"/>
          <p:cNvSpPr/>
          <p:nvPr>
            <p:custDataLst>
              <p:tags r:id="rId5"/>
            </p:custDataLst>
          </p:nvPr>
        </p:nvSpPr>
        <p:spPr>
          <a:xfrm>
            <a:off x="3292282" y="2624846"/>
            <a:ext cx="5810784" cy="1032199"/>
          </a:xfrm>
          <a:custGeom>
            <a:gdLst>
              <a:gd name="adj" fmla="val 1098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736" h="1707">
                <a:moveTo>
                  <a:pt x="188" y="0"/>
                </a:moveTo>
                <a:lnTo>
                  <a:pt x="8548" y="0"/>
                </a:lnTo>
                <a:cubicBezTo>
                  <a:pt x="8652" y="0"/>
                  <a:pt x="8736" y="84"/>
                  <a:pt x="8736" y="188"/>
                </a:cubicBezTo>
                <a:lnTo>
                  <a:pt x="8736" y="1519"/>
                </a:lnTo>
                <a:cubicBezTo>
                  <a:pt x="8736" y="1623"/>
                  <a:pt x="8652" y="1707"/>
                  <a:pt x="8548" y="1707"/>
                </a:cubicBezTo>
                <a:lnTo>
                  <a:pt x="188" y="1707"/>
                </a:lnTo>
                <a:cubicBezTo>
                  <a:pt x="84" y="1707"/>
                  <a:pt x="0" y="1623"/>
                  <a:pt x="0" y="1519"/>
                </a:cubicBezTo>
                <a:lnTo>
                  <a:pt x="0" y="1323"/>
                </a:lnTo>
                <a:lnTo>
                  <a:pt x="21" y="1326"/>
                </a:lnTo>
                <a:cubicBezTo>
                  <a:pt x="45" y="1330"/>
                  <a:pt x="70" y="1332"/>
                  <a:pt x="95" y="1332"/>
                </a:cubicBezTo>
                <a:cubicBezTo>
                  <a:pt x="362" y="1332"/>
                  <a:pt x="578" y="1116"/>
                  <a:pt x="578" y="849"/>
                </a:cubicBezTo>
                <a:cubicBezTo>
                  <a:pt x="578" y="582"/>
                  <a:pt x="362" y="366"/>
                  <a:pt x="95" y="366"/>
                </a:cubicBezTo>
                <a:cubicBezTo>
                  <a:pt x="70" y="366"/>
                  <a:pt x="45" y="368"/>
                  <a:pt x="21" y="372"/>
                </a:cubicBezTo>
                <a:lnTo>
                  <a:pt x="0" y="375"/>
                </a:lnTo>
                <a:lnTo>
                  <a:pt x="0" y="188"/>
                </a:lnTo>
                <a:cubicBezTo>
                  <a:pt x="0" y="84"/>
                  <a:pt x="84" y="0"/>
                  <a:pt x="18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20"/>
          <p:cNvSpPr txBox="1"/>
          <p:nvPr>
            <p:custDataLst>
              <p:tags r:id="rId6"/>
            </p:custDataLst>
          </p:nvPr>
        </p:nvSpPr>
        <p:spPr>
          <a:xfrm>
            <a:off x="3738475" y="2659715"/>
            <a:ext cx="5222768" cy="96247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>
                <a:latin typeface="+mn-ea"/>
                <a:sym typeface="+mn-ea"/>
              </a:rPr>
              <a:t>液压系统主要由动力元件、执行元件、控制元件和辅助元件组成。</a:t>
            </a:r>
            <a:endParaRPr lang="zh-CN" altLang="en-US" sz="1400">
              <a:latin typeface="+mn-ea"/>
              <a:sym typeface="+mn-ea"/>
            </a:endParaRPr>
          </a:p>
        </p:txBody>
      </p:sp>
      <p:sp>
        <p:nvSpPr>
          <p:cNvPr id="1049034" name="椭圆 21"/>
          <p:cNvSpPr/>
          <p:nvPr>
            <p:custDataLst>
              <p:tags r:id="rId7"/>
            </p:custDataLst>
          </p:nvPr>
        </p:nvSpPr>
        <p:spPr>
          <a:xfrm>
            <a:off x="3089526" y="2874740"/>
            <a:ext cx="532123" cy="53212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+mn-ea"/>
              </a:rPr>
              <a:t>02</a:t>
            </a:r>
            <a:endParaRPr lang="en-US" altLang="zh-CN" sz="1000" b="1">
              <a:latin typeface="+mn-ea"/>
            </a:endParaRPr>
          </a:p>
        </p:txBody>
      </p:sp>
      <p:sp>
        <p:nvSpPr>
          <p:cNvPr id="1049036" name="任意多边形 22"/>
          <p:cNvSpPr/>
          <p:nvPr>
            <p:custDataLst>
              <p:tags r:id="rId8"/>
            </p:custDataLst>
          </p:nvPr>
        </p:nvSpPr>
        <p:spPr>
          <a:xfrm>
            <a:off x="3292282" y="3885292"/>
            <a:ext cx="5810784" cy="1032199"/>
          </a:xfrm>
          <a:custGeom>
            <a:gdLst>
              <a:gd name="adj" fmla="val 1098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736" h="1707">
                <a:moveTo>
                  <a:pt x="188" y="0"/>
                </a:moveTo>
                <a:lnTo>
                  <a:pt x="8548" y="0"/>
                </a:lnTo>
                <a:cubicBezTo>
                  <a:pt x="8652" y="0"/>
                  <a:pt x="8736" y="84"/>
                  <a:pt x="8736" y="188"/>
                </a:cubicBezTo>
                <a:lnTo>
                  <a:pt x="8736" y="1519"/>
                </a:lnTo>
                <a:cubicBezTo>
                  <a:pt x="8736" y="1623"/>
                  <a:pt x="8652" y="1707"/>
                  <a:pt x="8548" y="1707"/>
                </a:cubicBezTo>
                <a:lnTo>
                  <a:pt x="188" y="1707"/>
                </a:lnTo>
                <a:cubicBezTo>
                  <a:pt x="84" y="1707"/>
                  <a:pt x="0" y="1623"/>
                  <a:pt x="0" y="1519"/>
                </a:cubicBezTo>
                <a:lnTo>
                  <a:pt x="0" y="1323"/>
                </a:lnTo>
                <a:lnTo>
                  <a:pt x="21" y="1326"/>
                </a:lnTo>
                <a:cubicBezTo>
                  <a:pt x="45" y="1330"/>
                  <a:pt x="70" y="1332"/>
                  <a:pt x="95" y="1332"/>
                </a:cubicBezTo>
                <a:cubicBezTo>
                  <a:pt x="362" y="1332"/>
                  <a:pt x="578" y="1116"/>
                  <a:pt x="578" y="849"/>
                </a:cubicBezTo>
                <a:cubicBezTo>
                  <a:pt x="578" y="582"/>
                  <a:pt x="362" y="366"/>
                  <a:pt x="95" y="366"/>
                </a:cubicBezTo>
                <a:cubicBezTo>
                  <a:pt x="70" y="366"/>
                  <a:pt x="45" y="368"/>
                  <a:pt x="21" y="372"/>
                </a:cubicBezTo>
                <a:lnTo>
                  <a:pt x="0" y="375"/>
                </a:lnTo>
                <a:lnTo>
                  <a:pt x="0" y="188"/>
                </a:lnTo>
                <a:cubicBezTo>
                  <a:pt x="0" y="84"/>
                  <a:pt x="84" y="0"/>
                  <a:pt x="18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23"/>
          <p:cNvSpPr txBox="1"/>
          <p:nvPr>
            <p:custDataLst>
              <p:tags r:id="rId9"/>
            </p:custDataLst>
          </p:nvPr>
        </p:nvSpPr>
        <p:spPr>
          <a:xfrm>
            <a:off x="3738475" y="3920161"/>
            <a:ext cx="5222768" cy="962477"/>
          </a:xfrm>
          <a:prstGeom prst="rect">
            <a:avLst/>
          </a:prstGeom>
          <a:noFill/>
        </p:spPr>
        <p:txBody>
          <a:bodyPr wrap="square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>
                <a:latin typeface="+mn-ea"/>
                <a:sym typeface="+mn-ea"/>
              </a:rPr>
              <a:t>液压系统的工作原理是利用液体的不可压缩性和流动性，将机械能转化为液压能，然后通过液压缸、液压马达等执行元件将液压能转化为机械能，从而实现对机械设备的控制和驱动。</a:t>
            </a: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椭圆 24"/>
          <p:cNvSpPr/>
          <p:nvPr>
            <p:custDataLst>
              <p:tags r:id="rId10"/>
            </p:custDataLst>
          </p:nvPr>
        </p:nvSpPr>
        <p:spPr>
          <a:xfrm>
            <a:off x="3089526" y="4135186"/>
            <a:ext cx="532123" cy="532123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+mn-ea"/>
              </a:rPr>
              <a:t>03</a:t>
            </a:r>
            <a:endParaRPr lang="en-US" altLang="zh-CN" sz="1000" b="1">
              <a:latin typeface="+mn-ea"/>
            </a:endParaRPr>
          </a:p>
        </p:txBody>
      </p:sp>
      <p:sp>
        <p:nvSpPr>
          <p:cNvPr id="1049042" name="任意多边形 25"/>
          <p:cNvSpPr/>
          <p:nvPr>
            <p:custDataLst>
              <p:tags r:id="rId11"/>
            </p:custDataLst>
          </p:nvPr>
        </p:nvSpPr>
        <p:spPr>
          <a:xfrm>
            <a:off x="3292282" y="5145739"/>
            <a:ext cx="5810784" cy="1032199"/>
          </a:xfrm>
          <a:custGeom>
            <a:gdLst>
              <a:gd name="adj" fmla="val 10987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736" h="1707">
                <a:moveTo>
                  <a:pt x="188" y="0"/>
                </a:moveTo>
                <a:lnTo>
                  <a:pt x="8548" y="0"/>
                </a:lnTo>
                <a:cubicBezTo>
                  <a:pt x="8652" y="0"/>
                  <a:pt x="8736" y="84"/>
                  <a:pt x="8736" y="188"/>
                </a:cubicBezTo>
                <a:lnTo>
                  <a:pt x="8736" y="1519"/>
                </a:lnTo>
                <a:cubicBezTo>
                  <a:pt x="8736" y="1623"/>
                  <a:pt x="8652" y="1707"/>
                  <a:pt x="8548" y="1707"/>
                </a:cubicBezTo>
                <a:lnTo>
                  <a:pt x="188" y="1707"/>
                </a:lnTo>
                <a:cubicBezTo>
                  <a:pt x="84" y="1707"/>
                  <a:pt x="0" y="1623"/>
                  <a:pt x="0" y="1519"/>
                </a:cubicBezTo>
                <a:lnTo>
                  <a:pt x="0" y="1323"/>
                </a:lnTo>
                <a:lnTo>
                  <a:pt x="21" y="1326"/>
                </a:lnTo>
                <a:cubicBezTo>
                  <a:pt x="45" y="1330"/>
                  <a:pt x="70" y="1332"/>
                  <a:pt x="95" y="1332"/>
                </a:cubicBezTo>
                <a:cubicBezTo>
                  <a:pt x="362" y="1332"/>
                  <a:pt x="578" y="1116"/>
                  <a:pt x="578" y="849"/>
                </a:cubicBezTo>
                <a:cubicBezTo>
                  <a:pt x="578" y="582"/>
                  <a:pt x="362" y="366"/>
                  <a:pt x="95" y="366"/>
                </a:cubicBezTo>
                <a:cubicBezTo>
                  <a:pt x="70" y="366"/>
                  <a:pt x="45" y="368"/>
                  <a:pt x="21" y="372"/>
                </a:cubicBezTo>
                <a:lnTo>
                  <a:pt x="0" y="375"/>
                </a:lnTo>
                <a:lnTo>
                  <a:pt x="0" y="188"/>
                </a:lnTo>
                <a:cubicBezTo>
                  <a:pt x="0" y="84"/>
                  <a:pt x="84" y="0"/>
                  <a:pt x="188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6"/>
          <p:cNvSpPr txBox="1"/>
          <p:nvPr>
            <p:custDataLst>
              <p:tags r:id="rId12"/>
            </p:custDataLst>
          </p:nvPr>
        </p:nvSpPr>
        <p:spPr>
          <a:xfrm>
            <a:off x="3738475" y="5180608"/>
            <a:ext cx="5222768" cy="962477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>
                <a:latin typeface="+mn-ea"/>
                <a:sym typeface="+mn-ea"/>
              </a:rPr>
              <a:t>液压系统广泛应用于各种机械设备中，如汽车、机床、工程机械等。</a:t>
            </a:r>
            <a:endParaRPr lang="zh-CN" altLang="en-US" sz="1400">
              <a:latin typeface="+mn-ea"/>
              <a:sym typeface="+mn-ea"/>
            </a:endParaRPr>
          </a:p>
        </p:txBody>
      </p:sp>
      <p:sp>
        <p:nvSpPr>
          <p:cNvPr id="1049046" name="椭圆 27"/>
          <p:cNvSpPr/>
          <p:nvPr>
            <p:custDataLst>
              <p:tags r:id="rId13"/>
            </p:custDataLst>
          </p:nvPr>
        </p:nvSpPr>
        <p:spPr>
          <a:xfrm>
            <a:off x="3089526" y="5395633"/>
            <a:ext cx="532123" cy="53212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>
                <a:latin typeface="+mn-ea"/>
              </a:rPr>
              <a:t>04</a:t>
            </a:r>
            <a:endParaRPr lang="en-US" altLang="zh-CN" sz="1000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液压系统的组成</a:t>
            </a:r>
            <a:endParaRPr lang="zh-CN" altLang="en-US"/>
          </a:p>
        </p:txBody>
      </p:sp>
      <p:sp>
        <p:nvSpPr>
          <p:cNvPr id="10490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动力元件：提供液压系统的动力，如液压泵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执行元件：将液压能转换为机械能，如液压缸、液压马达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控制元件：控制液压系统的工作状态，如液压阀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辅助元件：保证液压系统正常工作，如油箱、过滤器、热交换器、蓄能器等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液压系统的优缺点</a:t>
            </a:r>
            <a:endParaRPr lang="zh-CN" altLang="en-US"/>
          </a:p>
        </p:txBody>
      </p:sp>
      <p:sp>
        <p:nvSpPr>
          <p:cNvPr id="1049148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优点： a. 动力传递平稳，可实现大功率传动 b. 易于实现无级调速和精确控制 c. 结构紧凑，易于实现自动化控制 d. 易于实现过载保护</a:t>
            </a:r>
            <a:endParaRPr lang="zh-CN" altLang="en-US"/>
          </a:p>
          <a:p>
            <a:pPr lvl="1"/>
            <a:r>
              <a:rPr lang="zh-CN" altLang="en-US"/>
              <a:t>a. 动力传递平稳，可实现大功率传动</a:t>
            </a:r>
            <a:endParaRPr lang="zh-CN" altLang="en-US"/>
          </a:p>
          <a:p>
            <a:pPr lvl="1"/>
            <a:r>
              <a:rPr lang="zh-CN" altLang="en-US"/>
              <a:t>b. 易于实现无级调速和精确控制</a:t>
            </a:r>
            <a:endParaRPr lang="zh-CN" altLang="en-US"/>
          </a:p>
          <a:p>
            <a:pPr lvl="1"/>
            <a:r>
              <a:rPr lang="zh-CN" altLang="en-US"/>
              <a:t>c. 结构紧凑，易于实现自动化控制</a:t>
            </a:r>
            <a:endParaRPr lang="zh-CN" altLang="en-US"/>
          </a:p>
          <a:p>
            <a:pPr lvl="1"/>
            <a:r>
              <a:rPr lang="zh-CN" altLang="en-US"/>
              <a:t>d. 易于实现过载保护</a:t>
            </a:r>
            <a:endParaRPr lang="zh-CN" altLang="en-US"/>
          </a:p>
          <a:p>
            <a:r>
              <a:rPr lang="zh-CN" altLang="en-US"/>
              <a:t>缺点： a. 容易产生泄漏，影响系统稳定性 b. 液压油容易污染，影响系统性能 c. 液压元件制造精度要求高，成本较高 d. 液压系统对温度敏感，需要良好的散热条件</a:t>
            </a:r>
            <a:endParaRPr lang="zh-CN" altLang="en-US"/>
          </a:p>
          <a:p>
            <a:pPr lvl="1"/>
            <a:r>
              <a:rPr lang="zh-CN" altLang="en-US"/>
              <a:t>a. 容易产生泄漏，影响系统稳定性</a:t>
            </a:r>
            <a:endParaRPr lang="zh-CN" altLang="en-US"/>
          </a:p>
          <a:p>
            <a:pPr lvl="1"/>
            <a:r>
              <a:rPr lang="zh-CN" altLang="en-US"/>
              <a:t>b. 液压油容易污染，影响系统性能</a:t>
            </a:r>
            <a:endParaRPr lang="zh-CN" altLang="en-US"/>
          </a:p>
          <a:p>
            <a:pPr lvl="1"/>
            <a:r>
              <a:rPr lang="zh-CN" altLang="en-US"/>
              <a:t>c. 液压元件制造精度要求高，成本较高</a:t>
            </a:r>
            <a:endParaRPr lang="zh-CN" altLang="en-US"/>
          </a:p>
          <a:p>
            <a:pPr lvl="1"/>
            <a:r>
              <a:rPr lang="zh-CN" altLang="en-US"/>
              <a:t>d. 液压系统对温度敏感，需要良好的散热条件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液压系统的应用领域</a:t>
            </a:r>
            <a:endParaRPr lang="zh-CN" altLang="en-US"/>
          </a:p>
        </p:txBody>
      </p:sp>
      <p:sp>
        <p:nvSpPr>
          <p:cNvPr id="10491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656431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4"/>
          <p:cNvSpPr/>
          <p:nvPr>
            <p:custDataLst>
              <p:tags r:id="rId3"/>
            </p:custDataLst>
          </p:nvPr>
        </p:nvSpPr>
        <p:spPr>
          <a:xfrm>
            <a:off x="56603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5"/>
          <p:cNvSpPr txBox="1"/>
          <p:nvPr>
            <p:custDataLst>
              <p:tags r:id="rId4"/>
            </p:custDataLst>
          </p:nvPr>
        </p:nvSpPr>
        <p:spPr>
          <a:xfrm>
            <a:off x="86734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船舶工业：船舶舵机、锚机等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02906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57"/>
          <p:cNvSpPr/>
          <p:nvPr>
            <p:custDataLst>
              <p:tags r:id="rId6"/>
            </p:custDataLst>
          </p:nvPr>
        </p:nvSpPr>
        <p:spPr>
          <a:xfrm>
            <a:off x="4312514" y="4271684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58"/>
          <p:cNvSpPr txBox="1"/>
          <p:nvPr>
            <p:custDataLst>
              <p:tags r:id="rId7"/>
            </p:custDataLst>
          </p:nvPr>
        </p:nvSpPr>
        <p:spPr>
          <a:xfrm>
            <a:off x="4613822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医疗设备：手术台、康复设备等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48740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61"/>
          <p:cNvSpPr/>
          <p:nvPr>
            <p:custDataLst>
              <p:tags r:id="rId9"/>
            </p:custDataLst>
          </p:nvPr>
        </p:nvSpPr>
        <p:spPr>
          <a:xfrm>
            <a:off x="805898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62"/>
          <p:cNvSpPr txBox="1"/>
          <p:nvPr>
            <p:custDataLst>
              <p:tags r:id="rId10"/>
            </p:custDataLst>
          </p:nvPr>
        </p:nvSpPr>
        <p:spPr>
          <a:xfrm>
            <a:off x="836029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工业自动化：机器人、自动化生产线等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4168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65"/>
          <p:cNvSpPr/>
          <p:nvPr>
            <p:custDataLst>
              <p:tags r:id="rId12"/>
            </p:custDataLst>
          </p:nvPr>
        </p:nvSpPr>
        <p:spPr>
          <a:xfrm>
            <a:off x="551935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6"/>
          <p:cNvSpPr txBox="1"/>
          <p:nvPr>
            <p:custDataLst>
              <p:tags r:id="rId13"/>
            </p:custDataLst>
          </p:nvPr>
        </p:nvSpPr>
        <p:spPr>
          <a:xfrm>
            <a:off x="853243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工程机械：挖掘机、装载机、推土机等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388161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69"/>
          <p:cNvSpPr/>
          <p:nvPr>
            <p:custDataLst>
              <p:tags r:id="rId15"/>
            </p:custDataLst>
          </p:nvPr>
        </p:nvSpPr>
        <p:spPr>
          <a:xfrm>
            <a:off x="4297769" y="1743903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70"/>
          <p:cNvSpPr txBox="1"/>
          <p:nvPr>
            <p:custDataLst>
              <p:tags r:id="rId16"/>
            </p:custDataLst>
          </p:nvPr>
        </p:nvSpPr>
        <p:spPr>
          <a:xfrm>
            <a:off x="4599077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汽车工业：汽车刹车系统、转向系统等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3463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矩形 73"/>
          <p:cNvSpPr/>
          <p:nvPr>
            <p:custDataLst>
              <p:tags r:id="rId18"/>
            </p:custDataLst>
          </p:nvPr>
        </p:nvSpPr>
        <p:spPr>
          <a:xfrm>
            <a:off x="8044244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74"/>
          <p:cNvSpPr txBox="1"/>
          <p:nvPr>
            <p:custDataLst>
              <p:tags r:id="rId19"/>
            </p:custDataLst>
          </p:nvPr>
        </p:nvSpPr>
        <p:spPr>
          <a:xfrm>
            <a:off x="8345552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航空航天：飞机起落架、航天器推进系统等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液压油的分类与特性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液压油的分类</a:t>
            </a:r>
            <a:endParaRPr lang="zh-CN" altLang="en-US"/>
          </a:p>
        </p:txBody>
      </p:sp>
      <p:sp>
        <p:nvSpPr>
          <p:cNvPr id="10493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矿物型液压油：由石油提炼而成，价格便宜，应用广泛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生物基液压油：由植物油等生物材料制成，环保，价格适中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水基液压油：以水为基液，环保，但易受温度影响，应用有限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合成型液压油：由合成材料制成，性能稳定，耐高温，价格较高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液压油的物理特性</a:t>
            </a:r>
            <a:endParaRPr lang="zh-CN" altLang="en-US"/>
          </a:p>
        </p:txBody>
      </p:sp>
      <p:sp>
        <p:nvSpPr>
          <p:cNvPr id="104938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粘度：液压油的粘度是衡量其流动性的重要指标，粘度越高，流动性越差。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密度：液压油的密度与其成分和分子结构有关，密度越大，质量越大。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闪点：液压油的闪点是指在规定条件下，加热到开始闪火的温度，闪点越高，安全性越好。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倾点：液压油的倾点是指在规定条件下，冷却到开始流动的温度，倾点越低，流动性越好。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液压油的化学特性</a:t>
            </a:r>
            <a:endParaRPr lang="zh-CN" altLang="en-US"/>
          </a:p>
        </p:txBody>
      </p:sp>
      <p:sp>
        <p:nvSpPr>
          <p:cNvPr id="10494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17424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4"/>
          <p:cNvSpPr/>
          <p:nvPr>
            <p:custDataLst>
              <p:tags r:id="rId3"/>
            </p:custDataLst>
          </p:nvPr>
        </p:nvSpPr>
        <p:spPr>
          <a:xfrm>
            <a:off x="2426916" y="4272322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5"/>
          <p:cNvSpPr txBox="1"/>
          <p:nvPr>
            <p:custDataLst>
              <p:tags r:id="rId4"/>
            </p:custDataLst>
          </p:nvPr>
        </p:nvSpPr>
        <p:spPr>
          <a:xfrm>
            <a:off x="2728608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抗泡性：液压油需要具有良好的抗泡性，以避免产生泡沫，影响液压系统的正常工作。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8670" y="3908366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54" name="矩形 57"/>
          <p:cNvSpPr/>
          <p:nvPr>
            <p:custDataLst>
              <p:tags r:id="rId6"/>
            </p:custDataLst>
          </p:nvPr>
        </p:nvSpPr>
        <p:spPr>
          <a:xfrm>
            <a:off x="6178163" y="4272322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58"/>
          <p:cNvSpPr txBox="1"/>
          <p:nvPr>
            <p:custDataLst>
              <p:tags r:id="rId7"/>
            </p:custDataLst>
          </p:nvPr>
        </p:nvSpPr>
        <p:spPr>
          <a:xfrm>
            <a:off x="6479855" y="4228031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抗乳化性：液压油需要具有良好的抗乳化性，以避免与水分混合，影响液压系统的正常工作。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58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41801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矩形 65"/>
          <p:cNvSpPr/>
          <p:nvPr>
            <p:custDataLst>
              <p:tags r:id="rId9"/>
            </p:custDataLst>
          </p:nvPr>
        </p:nvSpPr>
        <p:spPr>
          <a:xfrm>
            <a:off x="551935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66"/>
          <p:cNvSpPr txBox="1"/>
          <p:nvPr>
            <p:custDataLst>
              <p:tags r:id="rId10"/>
            </p:custDataLst>
          </p:nvPr>
        </p:nvSpPr>
        <p:spPr>
          <a:xfrm>
            <a:off x="853627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粘度：液压油的粘度是衡量其流动性的重要指标，粘度越高，流动性越差。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64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393047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69"/>
          <p:cNvSpPr/>
          <p:nvPr>
            <p:custDataLst>
              <p:tags r:id="rId12"/>
            </p:custDataLst>
          </p:nvPr>
        </p:nvSpPr>
        <p:spPr>
          <a:xfrm>
            <a:off x="4302540" y="1741321"/>
            <a:ext cx="180805" cy="1821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70"/>
          <p:cNvSpPr txBox="1"/>
          <p:nvPr>
            <p:custDataLst>
              <p:tags r:id="rId13"/>
            </p:custDataLst>
          </p:nvPr>
        </p:nvSpPr>
        <p:spPr>
          <a:xfrm>
            <a:off x="4604231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抗磨性：液压油需要具有良好的抗磨性，以减少液压系统中的磨损。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0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44294" y="1378008"/>
            <a:ext cx="3495835" cy="225581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2" name="文本框 74"/>
          <p:cNvSpPr txBox="1"/>
          <p:nvPr>
            <p:custDataLst>
              <p:tags r:id="rId15"/>
            </p:custDataLst>
          </p:nvPr>
        </p:nvSpPr>
        <p:spPr>
          <a:xfrm>
            <a:off x="8355478" y="1697030"/>
            <a:ext cx="3073104" cy="127569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抗氧化性：液压油需要具有良好的抗氧化性，以延长其使用寿命。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4" name="矩形 73"/>
          <p:cNvSpPr/>
          <p:nvPr>
            <p:custDataLst>
              <p:tags r:id="rId16"/>
            </p:custDataLst>
          </p:nvPr>
        </p:nvSpPr>
        <p:spPr>
          <a:xfrm>
            <a:off x="8053786" y="1741321"/>
            <a:ext cx="180805" cy="1821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液压油的选用原则</a:t>
            </a:r>
            <a:endParaRPr lang="zh-CN" altLang="en-US"/>
          </a:p>
        </p:txBody>
      </p:sp>
      <p:sp>
        <p:nvSpPr>
          <p:cNvPr id="10495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根据液压系统的工作压力、温度和速度选择合适的液压油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根据液压系统的使用频率选择合适的液压油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根据液压系统的维护要求选择合适的液压油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根据液压系统的工作环境选择合适的液压油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液压油的污染与控制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https://d.book118.com/687122053001006044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05000000074505806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8_3*l_h_i*1_1_2"/>
  <p:tag name="KSO_WM_UNIT_INDEX" val="1_1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05000000074505806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8_3*l_h_i*1_2_2"/>
  <p:tag name="KSO_WM_UNIT_INDEX" val="1_2_2"/>
  <p:tag name="KSO_WM_UNIT_LAYERLEVEL" val="1_1_1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05000000074505806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8_3*l_h_i*1_3_2"/>
  <p:tag name="KSO_WM_UNIT_INDEX" val="1_3_2"/>
  <p:tag name="KSO_WM_UNIT_LAYERLEVEL" val="1_1_1"/>
  <p:tag name="KSO_WM_UNIT_SUBTYPE" val="d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05000000074505806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HIGHLIGHT" val="0"/>
  <p:tag name="KSO_WM_UNIT_ID" val="diagram20231308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7.0745669291339,&quot;width&quot;:863.65}"/>
  <p:tag name="KSO_WM_TAG_VERSION" val="3.0"/>
  <p:tag name="KSO_WM_TEMPLATE_CATEGORY" val="diagram"/>
  <p:tag name="KSO_WM_TEMPLATE_INDEX" val="20231308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8_3*l_h_i*1_4_2"/>
  <p:tag name="KSO_WM_UNIT_INDEX" val="1_4_2"/>
  <p:tag name="KSO_WM_UNIT_LAYERLEVEL" val="1_1_1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5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Office Theme</vt:lpstr>
      <vt:lpstr>液压系统及液压油</vt:lpstr>
      <vt:lpstr>目录</vt:lpstr>
      <vt:lpstr>添加章节标题</vt:lpstr>
      <vt:lpstr>液压系统的基本概念</vt:lpstr>
      <vt:lpstr>液压系统的定义</vt:lpstr>
      <vt:lpstr>液压系统的组成</vt:lpstr>
      <vt:lpstr>液压系统的优缺点</vt:lpstr>
      <vt:lpstr>液压系统的应用领域</vt:lpstr>
      <vt:lpstr>液压油的分类与特性</vt:lpstr>
      <vt:lpstr>液压油的分类</vt:lpstr>
      <vt:lpstr>液压油的物理特性</vt:lpstr>
      <vt:lpstr>液压油的化学特性</vt:lpstr>
      <vt:lpstr>液压油的选用原则</vt:lpstr>
      <vt:lpstr>液压油的污染与控制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2024-09-18T01:56:20.762</cp:lastPrinted>
  <dcterms:created xsi:type="dcterms:W3CDTF">2024-09-17T17:56:20Z</dcterms:created>
  <dcterms:modified xsi:type="dcterms:W3CDTF">2024-09-17T17:56:22Z</dcterms:modified>
</cp:coreProperties>
</file>