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SOIHO+MS-UIGothic"/>
      <p:regular r:id="rId18"/>
    </p:embeddedFont>
    <p:embeddedFont>
      <p:font typeface="UHWDQB+SGNQRH+ArialMT"/>
      <p:regular r:id="rId19"/>
    </p:embeddedFont>
    <p:embeddedFont>
      <p:font typeface="QRJHEJ+VSACDD+MicrosoftYaHei-Bold"/>
      <p:regular r:id="rId20"/>
    </p:embeddedFont>
    <p:embeddedFont>
      <p:font typeface="AJJUKL+KTLHET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17977-889B-4EEE-B07F-A376CB842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FD329-568C-43A1-B3D2-352026AEC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D74A3-DF61-404F-97C8-EC51EF210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E10AF-C5AD-4913-8018-23BE1F89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A55448-BBC8-4DB1-858B-EB3D67C93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012B6-6D80-452D-A394-07FF071B3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BCC05-7F3E-4245-8D2A-04DF4EF1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52952-0FCB-414D-9466-0E364D62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88A5F-20DC-41B7-8A39-103A50AC8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B68E8-327C-4D56-9EF6-CE6C37BC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079A4-B55C-4A66-9470-3E1215C4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40661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38425" y="2395104"/>
            <a:ext cx="7952422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钢铁</a:t>
            </a:r>
            <a:r>
              <a:rPr sz="4950">
                <a:solidFill>
                  <a:srgbClr val="CB3600"/>
                </a:solidFill>
                <a:latin typeface="TSOIHO+MS-UIGothic"/>
                <a:cs typeface="TSOIHO+MS-UIGothic"/>
              </a:rPr>
              <a:t>行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业</a:t>
            </a:r>
            <a:r>
              <a:rPr sz="4950">
                <a:solidFill>
                  <a:srgbClr val="CB3600"/>
                </a:solidFill>
                <a:latin typeface="TSOIHO+MS-UIGothic"/>
                <a:cs typeface="TSOIHO+MS-UIGothic"/>
              </a:rPr>
              <a:t>的投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资</a:t>
            </a:r>
            <a:r>
              <a:rPr sz="4950">
                <a:solidFill>
                  <a:srgbClr val="CB3600"/>
                </a:solidFill>
                <a:latin typeface="TSOIHO+MS-UIGothic"/>
                <a:cs typeface="TSOIHO+MS-UIGothic"/>
              </a:rPr>
              <a:t>策略分析</a:t>
            </a:r>
          </a:p>
          <a:p>
            <a:pPr marL="2828925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TSOIHO+MS-UIGothic"/>
                <a:cs typeface="TSOIH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TSOIHO+MS-UIGothic"/>
                <a:cs typeface="TSOIHO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UHWDQB+SGNQRH+ArialMT"/>
                <a:cs typeface="UHWDQB+SGNQR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钢铁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行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1830260"/>
            <a:ext cx="4089341" cy="31685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UHWDQB+SGNQRH+ArialMT"/>
                <a:cs typeface="UHWDQB+SGNQR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钢铁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行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的市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UHWDQB+SGNQRH+ArialMT"/>
                <a:cs typeface="UHWDQB+SGNQR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钢铁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企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的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状况分析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UHWDQB+SGNQRH+ArialMT"/>
                <a:cs typeface="UHWDQB+SGNQR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钢铁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行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的投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UHWDQB+SGNQRH+ArialMT"/>
                <a:cs typeface="UHWDQB+SGNQR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钢铁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行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的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控制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UHWDQB+SGNQRH+ArialMT"/>
                <a:cs typeface="UHWDQB+SGNQR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钢铁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行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的投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8C1610"/>
                </a:solidFill>
                <a:latin typeface="TSOIHO+MS-UIGothic"/>
                <a:cs typeface="TSOIHO+MS-UIGothic"/>
              </a:rPr>
              <a:t>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RJHEJ+VSACDD+MicrosoftYaHei-Bold"/>
                <a:cs typeface="QRJHEJ+VSACD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钢铁</a:t>
            </a:r>
            <a:r>
              <a:rPr sz="4500">
                <a:solidFill>
                  <a:srgbClr val="982900"/>
                </a:solidFill>
                <a:latin typeface="TSOIHO+MS-UIGothic"/>
                <a:cs typeface="TSOIHO+MS-UIGothic"/>
              </a:rPr>
              <a:t>行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业</a:t>
            </a:r>
            <a:r>
              <a:rPr sz="4500">
                <a:solidFill>
                  <a:srgbClr val="982900"/>
                </a:solidFill>
                <a:latin typeface="TSOIHO+MS-UIGothic"/>
                <a:cs typeface="TSOIHO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钢铁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6110" y="423227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古代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钢铁业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19750" y="423227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近代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钢铁业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79584" y="423227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现</a:t>
            </a: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代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钢铁业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61371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起源于春秋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期，以手工生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方式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主，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品主要用于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具和兵器。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随着工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革命的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起，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开始采用机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械化方式，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量大幅增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随着科技的不断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步，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开始采用高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科技技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，如自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化、智能化等。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钢铁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状与特点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03979" y="170878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35735"/>
                </a:solidFill>
                <a:latin typeface="TSOIHO+MS-UIGothic"/>
                <a:cs typeface="TSOIHO+MS-UIGothic"/>
              </a:rPr>
              <a:t>技</a:t>
            </a:r>
            <a:r>
              <a:rPr sz="1550" spc="25">
                <a:solidFill>
                  <a:srgbClr val="F35735"/>
                </a:solidFill>
                <a:latin typeface="SimSun"/>
                <a:cs typeface="SimSun"/>
              </a:rPr>
              <a:t>术进</a:t>
            </a:r>
            <a:r>
              <a:rPr sz="1550">
                <a:solidFill>
                  <a:srgbClr val="F35735"/>
                </a:solidFill>
                <a:latin typeface="TSOIHO+MS-UIGothic"/>
                <a:cs typeface="TSOIHO+MS-UIGothic"/>
              </a:rPr>
              <a:t>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78925" y="170878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7185"/>
                </a:solidFill>
                <a:latin typeface="TSOIHO+MS-UIGothic"/>
                <a:cs typeface="TSOIHO+MS-UIGothic"/>
              </a:rPr>
              <a:t>全球化</a:t>
            </a:r>
            <a:r>
              <a:rPr sz="1550" spc="25">
                <a:solidFill>
                  <a:srgbClr val="FF7185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03979" y="216329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不断引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新技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，提高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33534" y="2163298"/>
            <a:ext cx="289127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开始在全球范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内布局，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求更广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阔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的市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展机会。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03979" y="2450953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量和降低成本。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60525" y="368097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RJHEJ+VSACDD+MicrosoftYaHei-Bold"/>
                <a:cs typeface="QRJHEJ+VSACDD+MicrosoftYaHei-Bold"/>
              </a:rPr>
              <a:t>01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34530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RJHEJ+VSACDD+MicrosoftYaHei-Bold"/>
                <a:cs typeface="QRJHEJ+VSACDD+MicrosoftYaHei-Bold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03008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RJHEJ+VSACDD+MicrosoftYaHei-Bold"/>
                <a:cs typeface="QRJHEJ+VSACDD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14865" y="367970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RJHEJ+VSACDD+MicrosoftYaHei-Bold"/>
                <a:cs typeface="QRJHEJ+VSACDD+MicrosoftYaHei-Bold"/>
              </a:rPr>
              <a:t>04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93164" y="429704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能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过</a:t>
            </a:r>
            <a:r>
              <a:rPr sz="1550">
                <a:solidFill>
                  <a:srgbClr val="EB554D"/>
                </a:solidFill>
                <a:latin typeface="TSOIHO+MS-UIGothic"/>
                <a:cs typeface="TSOIHO+MS-UIGothic"/>
              </a:rPr>
              <a:t>剩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94145" y="429704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B3600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CB3600"/>
                </a:solidFill>
                <a:latin typeface="TSOIHO+MS-UIGothic"/>
                <a:cs typeface="TSOIHO+MS-UIGothic"/>
              </a:rPr>
              <a:t>保要求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188085" y="4722348"/>
            <a:ext cx="269410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目前全球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钢铁产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剩，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致市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争激烈。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525894" y="4722348"/>
            <a:ext cx="269410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需要符合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保要求，减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染排放。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钢铁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在国民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中的地位和作用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6180" y="1969412"/>
            <a:ext cx="11295541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EB554D"/>
                </a:solidFill>
                <a:latin typeface="QRJHEJ+VSACDD+MicrosoftYaHei-Bold"/>
                <a:cs typeface="QRJHEJ+VSACDD+MicrosoftYaHei-Bold"/>
              </a:rPr>
              <a:t>01</a:t>
            </a:r>
            <a:r>
              <a:rPr sz="7200" spc="12154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7200">
                <a:solidFill>
                  <a:srgbClr val="EB554D"/>
                </a:solidFill>
                <a:latin typeface="QRJHEJ+VSACDD+MicrosoftYaHei-Bold"/>
                <a:cs typeface="QRJHEJ+VSACDD+MicrosoftYaHei-Bold"/>
              </a:rPr>
              <a:t>02</a:t>
            </a:r>
            <a:r>
              <a:rPr sz="7200" spc="12109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7200">
                <a:solidFill>
                  <a:srgbClr val="EB554D"/>
                </a:solidFill>
                <a:latin typeface="QRJHEJ+VSACDD+MicrosoftYaHei-Bold"/>
                <a:cs typeface="QRJHEJ+VSACDD+MicrosoftYaHei-Bold"/>
              </a:rPr>
              <a:t>03</a:t>
            </a:r>
            <a:r>
              <a:rPr sz="7200" spc="12190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7200">
                <a:solidFill>
                  <a:srgbClr val="EB554D"/>
                </a:solidFill>
                <a:latin typeface="QRJHEJ+VSACDD+MicrosoftYaHei-Bold"/>
                <a:cs typeface="QRJHEJ+VSACDD+MicrosoftYaHei-Bold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73810" y="30372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基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础</a:t>
            </a: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原材料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1950" y="30372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产业</a:t>
            </a: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关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联</a:t>
            </a:r>
            <a:r>
              <a:rPr sz="1550">
                <a:solidFill>
                  <a:srgbClr val="EB554D"/>
                </a:solidFill>
                <a:latin typeface="TSOIHO+MS-UIGothic"/>
                <a:cs typeface="TSOIHO+MS-UIGothic"/>
              </a:rPr>
              <a:t>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65340" y="30372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出口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创汇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68559" y="30372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劳动</a:t>
            </a: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就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1980" y="3477113"/>
            <a:ext cx="256317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是国民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的基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原材料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之一，广泛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用于建筑、机械、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、船舶等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19170" y="3477113"/>
            <a:ext cx="256317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与上下游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关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度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高，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国民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展具有重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要影响。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412865" y="3477113"/>
            <a:ext cx="256317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也是出口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创汇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的重要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来源之一，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国家外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汇储备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具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有重要意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315450" y="3477113"/>
            <a:ext cx="256317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业为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大量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者提供了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就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机会，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对维护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社会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定具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有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极作用。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RJHEJ+VSACDD+MicrosoftYaHei-Bold"/>
                <a:cs typeface="QRJHEJ+VSACD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钢铁</a:t>
            </a:r>
            <a:r>
              <a:rPr sz="4500">
                <a:solidFill>
                  <a:srgbClr val="982900"/>
                </a:solidFill>
                <a:latin typeface="TSOIHO+MS-UIGothic"/>
                <a:cs typeface="TSOIHO+MS-UIGothic"/>
              </a:rPr>
              <a:t>行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业</a:t>
            </a:r>
            <a:r>
              <a:rPr sz="4500">
                <a:solidFill>
                  <a:srgbClr val="982900"/>
                </a:solidFill>
                <a:latin typeface="TSOIHO+MS-UIGothic"/>
                <a:cs typeface="TSOIHO+MS-UIGothic"/>
              </a:rPr>
              <a:t>的市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场</a:t>
            </a:r>
            <a:r>
              <a:rPr sz="4500">
                <a:solidFill>
                  <a:srgbClr val="982900"/>
                </a:solidFill>
                <a:latin typeface="TSOIHO+MS-UIGothic"/>
                <a:cs typeface="TSOIHO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市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需求分析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9289" y="13563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需求量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39289" y="1755628"/>
            <a:ext cx="91328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随着全球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的复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苏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的需求量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预计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将逐年增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。特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是在建筑、汽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、造船和机械制造等行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39289" y="204391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的需求将持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旺盛。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39289" y="366839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需求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构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EB554D"/>
                </a:solidFill>
                <a:latin typeface="TSOIHO+MS-UIGothic"/>
                <a:cs typeface="TSOIHO+MS-UIGothic"/>
              </a:rPr>
              <a:t>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39289" y="4067663"/>
            <a:ext cx="919909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随着科技的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展和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保要求的提高，高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度、耐腐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量化的特种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材需求逐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增加，而普通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材的需求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可能逐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20000"/>
                </a:solidFill>
                <a:latin typeface="TSOIHO+MS-UIGothic"/>
                <a:cs typeface="TSOIHO+MS-UIGothic"/>
              </a:rPr>
              <a:t>减少。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市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场竞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争格局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市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份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额</a:t>
            </a:r>
            <a:r>
              <a:rPr sz="1550" spc="25">
                <a:solidFill>
                  <a:srgbClr val="EB554D"/>
                </a:solidFill>
                <a:latin typeface="TSOIHO+MS-UIGothic"/>
                <a:cs typeface="TSOIHO+MS-UIGothic"/>
              </a:rPr>
              <a:t>分布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全球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主要由几家大型企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，如宝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、鞍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、河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些企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业拥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有先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占据了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大的市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SOIHO+MS-UIGothic"/>
                <a:cs typeface="TSOIHO+MS-UIGothic"/>
              </a:rPr>
              <a:t>价格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50" spc="25">
                <a:solidFill>
                  <a:srgbClr val="FFFFFF"/>
                </a:solidFill>
                <a:latin typeface="TSOIHO+MS-UIGothic"/>
                <a:cs typeface="TSOIHO+MS-UIGothic"/>
              </a:rPr>
              <a:t>争与合作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在市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争中，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价格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取市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场风险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业间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行合作，如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合采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、共同研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SOIHO+MS-UIGothic"/>
                <a:cs typeface="TSOIH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业发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绿</a:t>
            </a:r>
            <a:r>
              <a:rPr sz="2300" spc="25">
                <a:solidFill>
                  <a:srgbClr val="EB554D"/>
                </a:solidFill>
                <a:latin typeface="TSOIHO+MS-UIGothic"/>
                <a:cs typeface="TSOIHO+MS-UIGothic"/>
              </a:rPr>
              <a:t>色化与智能化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保政策的加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正朝着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色化、智能化的方向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展。例如，采用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保技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降低能耗和排放，利用物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网、大数据等技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提高生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TSOIHO+MS-UIGothic"/>
                <a:cs typeface="TSOIHO+MS-UIGothic"/>
              </a:rPr>
              <a:t>兼并与重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 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了提高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争力，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将可能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行更多的兼并与重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整合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能，企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化和挑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TSOIHO+MS-UIGothic"/>
                <a:cs typeface="TSOIH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RJHEJ+VSACDD+MicrosoftYaHei-Bold"/>
                <a:cs typeface="QRJHEJ+VSACD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钢铁</a:t>
            </a:r>
            <a:r>
              <a:rPr sz="4500">
                <a:solidFill>
                  <a:srgbClr val="982900"/>
                </a:solidFill>
                <a:latin typeface="TSOIHO+MS-UIGothic"/>
                <a:cs typeface="TSOIHO+MS-UIGothic"/>
              </a:rPr>
              <a:t>企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业</a:t>
            </a:r>
            <a:r>
              <a:rPr sz="4500">
                <a:solidFill>
                  <a:srgbClr val="982900"/>
                </a:solidFill>
                <a:latin typeface="TSOIHO+MS-UIGothic"/>
                <a:cs typeface="TSOIHO+MS-UIGothic"/>
              </a:rPr>
              <a:t>的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财务</a:t>
            </a:r>
            <a:r>
              <a:rPr sz="4500">
                <a:solidFill>
                  <a:srgbClr val="982900"/>
                </a:solidFill>
                <a:latin typeface="TSOIHO+MS-UIGothic"/>
                <a:cs typeface="TSOIHO+MS-UIGothic"/>
              </a:rPr>
              <a:t>状况分析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的盈利能力分析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钢铁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的盈利能力是投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者关注的重点，通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分析企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的毛利率、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利率等指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估企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的盈利能力和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TSOIHO+MS-UIGothic"/>
                <a:cs typeface="TSOIH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TSOIHO+MS-UIGothic"/>
                <a:cs typeface="TSOIH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钢铁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的盈利能力主要通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过销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售毛利率、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利率、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总资产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收益率等指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来衡量。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些指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越高，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明企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的盈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利能力越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投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者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来的回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也越高。在分析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些指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标时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考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所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的行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地位、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品差异化程度以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TSOIHO+MS-UIGothic"/>
                <a:cs typeface="TSOIHO+MS-UIGothic"/>
              </a:rPr>
              <a:t>及成本控制等因素。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偿债</a:t>
            </a:r>
            <a:r>
              <a:rPr sz="3000">
                <a:solidFill>
                  <a:srgbClr val="EB554D"/>
                </a:solidFill>
                <a:latin typeface="TSOIHO+MS-UIGothic"/>
                <a:cs typeface="TSOIHO+MS-UIGothic"/>
              </a:rPr>
              <a:t>能力分析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TSOIHO+MS-UIGothic"/>
                <a:cs typeface="TSOIHO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3086587"/>
            <a:ext cx="3746182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偿债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能力分析是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业财务稳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健性的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分析企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的流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比率、速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比率、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资产负债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率等指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，可以了解企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的短期和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偿债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87994" y="3086587"/>
            <a:ext cx="3877114" cy="2722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偿债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能力主要通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比率、速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比率、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资产负债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率等指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来衡量。流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比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率和速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比率越高，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的短期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偿债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能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力越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资产负债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率越低，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期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偿债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能力越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。投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者在分析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些指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标时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关注企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是否存在高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风险债务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债务结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构</a:t>
            </a:r>
          </a:p>
          <a:p>
            <a:pPr marL="5143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是否合理以及未来的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偿债压</a:t>
            </a:r>
            <a:r>
              <a:rPr sz="1350">
                <a:solidFill>
                  <a:srgbClr val="000000"/>
                </a:solidFill>
                <a:latin typeface="TSOIHO+MS-UIGothic"/>
                <a:cs typeface="TSOIHO+MS-UIGothic"/>
              </a:rPr>
              <a:t>力等因素。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https://d.book118.com/687134066155006053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TSOIHO+MS-UIGothic</vt:lpstr>
      <vt:lpstr>UHWDQB+SGNQRH+ArialMT</vt:lpstr>
      <vt:lpstr>Times New Roman</vt:lpstr>
      <vt:lpstr>QRJHEJ+VSACDD+MicrosoftYaHei-Bold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2024-09-27T21:28:16.018</cp:lastPrinted>
  <dcterms:created xsi:type="dcterms:W3CDTF">2024-09-27T13:28:16Z</dcterms:created>
  <dcterms:modified xsi:type="dcterms:W3CDTF">2024-09-27T13:28:17Z</dcterms:modified>
</cp:coreProperties>
</file>