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758DFB-2492-4BF8-8FD6-0E3DB707F5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C715BA-9D85-42C8-A3A8-B66DD3A8BC7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00014F-117B-4C9B-B93E-58B7972EF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7C4EBF-6DBA-453A-8E86-DFEC31A963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CC88CE-DE51-4383-BC07-658BD72A54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13D3EEF-44C5-47FA-A88B-781270BD940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7AAB96A-4821-47A4-9F4A-1BAD4C3579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6EC7CF-19E3-4ED4-A3B3-8A140183201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7880635-7B50-4351-9CF6-70B8BAFAAAD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2103A0-ACD3-4E63-B2D6-A4CE4BB5A8C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DD8E2A5-AEBF-4C7D-BA63-A39DA376DA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87135042011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372750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百雀羚营销手段分析报告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420624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219200" y="4693920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百雀羚品牌概述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百雀羚营销策略分析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百雀羚广告与推广手段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百雀羚营销效果评估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百雀羚未来营销策略建议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6350411" y="2984088"/>
            <a:ext cx="147161" cy="176213"/>
          </a:xfrm>
          <a:custGeom>
            <a:rect l="l" t="t" r="r" b="b"/>
            <a:pathLst>
              <a:path w="56" h="67">
                <a:moveTo>
                  <a:pt x="28" y="0"/>
                </a:moveTo>
                <a:cubicBezTo>
                  <a:pt x="13" y="0"/>
                  <a:pt x="0" y="13"/>
                  <a:pt x="0" y="28"/>
                </a:cubicBezTo>
                <a:cubicBezTo>
                  <a:pt x="0" y="34"/>
                  <a:pt x="2" y="40"/>
                  <a:pt x="7" y="46"/>
                </a:cubicBezTo>
                <a:cubicBezTo>
                  <a:pt x="11" y="52"/>
                  <a:pt x="15" y="58"/>
                  <a:pt x="16" y="65"/>
                </a:cubicBezTo>
                <a:cubicBezTo>
                  <a:pt x="16" y="67"/>
                  <a:pt x="16" y="67"/>
                  <a:pt x="16" y="67"/>
                </a:cubicBezTo>
                <a:cubicBezTo>
                  <a:pt x="25" y="67"/>
                  <a:pt x="25" y="67"/>
                  <a:pt x="25" y="67"/>
                </a:cubicBezTo>
                <a:cubicBezTo>
                  <a:pt x="26" y="65"/>
                  <a:pt x="26" y="65"/>
                  <a:pt x="26" y="65"/>
                </a:cubicBezTo>
                <a:cubicBezTo>
                  <a:pt x="26" y="61"/>
                  <a:pt x="26" y="50"/>
                  <a:pt x="22" y="42"/>
                </a:cubicBezTo>
                <a:cubicBezTo>
                  <a:pt x="24" y="42"/>
                  <a:pt x="26" y="41"/>
                  <a:pt x="28" y="41"/>
                </a:cubicBezTo>
                <a:cubicBezTo>
                  <a:pt x="29" y="41"/>
                  <a:pt x="29" y="41"/>
                  <a:pt x="29" y="41"/>
                </a:cubicBezTo>
                <a:cubicBezTo>
                  <a:pt x="31" y="41"/>
                  <a:pt x="33" y="42"/>
                  <a:pt x="34" y="42"/>
                </a:cubicBezTo>
                <a:cubicBezTo>
                  <a:pt x="32" y="48"/>
                  <a:pt x="31" y="55"/>
                  <a:pt x="31" y="65"/>
                </a:cubicBezTo>
                <a:cubicBezTo>
                  <a:pt x="31" y="67"/>
                  <a:pt x="31" y="67"/>
                  <a:pt x="31" y="67"/>
                </a:cubicBezTo>
                <a:cubicBezTo>
                  <a:pt x="40" y="67"/>
                  <a:pt x="40" y="67"/>
                  <a:pt x="40" y="67"/>
                </a:cubicBezTo>
                <a:cubicBezTo>
                  <a:pt x="41" y="65"/>
                  <a:pt x="41" y="65"/>
                  <a:pt x="41" y="65"/>
                </a:cubicBezTo>
                <a:cubicBezTo>
                  <a:pt x="42" y="58"/>
                  <a:pt x="46" y="52"/>
                  <a:pt x="50" y="46"/>
                </a:cubicBezTo>
                <a:cubicBezTo>
                  <a:pt x="54" y="41"/>
                  <a:pt x="56" y="34"/>
                  <a:pt x="56" y="28"/>
                </a:cubicBezTo>
                <a:cubicBezTo>
                  <a:pt x="56" y="13"/>
                  <a:pt x="44" y="0"/>
                  <a:pt x="28" y="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184200" y="2878170"/>
            <a:ext cx="461677" cy="550831"/>
          </a:xfrm>
          <a:custGeom>
            <a:rect l="l" t="t" r="r" b="b"/>
            <a:pathLst>
              <a:path w="175" h="209">
                <a:moveTo>
                  <a:pt x="146" y="24"/>
                </a:moveTo>
                <a:cubicBezTo>
                  <a:pt x="126" y="8"/>
                  <a:pt x="100" y="0"/>
                  <a:pt x="66" y="8"/>
                </a:cubicBezTo>
                <a:cubicBezTo>
                  <a:pt x="42" y="15"/>
                  <a:pt x="21" y="33"/>
                  <a:pt x="16" y="67"/>
                </a:cubicBezTo>
                <a:cubicBezTo>
                  <a:pt x="14" y="78"/>
                  <a:pt x="16" y="84"/>
                  <a:pt x="16" y="85"/>
                </a:cubicBezTo>
                <a:cubicBezTo>
                  <a:pt x="18" y="87"/>
                  <a:pt x="20" y="91"/>
                  <a:pt x="20" y="94"/>
                </a:cubicBezTo>
                <a:cubicBezTo>
                  <a:pt x="20" y="95"/>
                  <a:pt x="19" y="96"/>
                  <a:pt x="19" y="97"/>
                </a:cubicBezTo>
                <a:cubicBezTo>
                  <a:pt x="2" y="121"/>
                  <a:pt x="2" y="121"/>
                  <a:pt x="2" y="121"/>
                </a:cubicBezTo>
                <a:cubicBezTo>
                  <a:pt x="1" y="123"/>
                  <a:pt x="0" y="125"/>
                  <a:pt x="1" y="127"/>
                </a:cubicBezTo>
                <a:cubicBezTo>
                  <a:pt x="4" y="132"/>
                  <a:pt x="12" y="131"/>
                  <a:pt x="14" y="132"/>
                </a:cubicBezTo>
                <a:cubicBezTo>
                  <a:pt x="16" y="133"/>
                  <a:pt x="17" y="136"/>
                  <a:pt x="16" y="139"/>
                </a:cubicBezTo>
                <a:cubicBezTo>
                  <a:pt x="15" y="141"/>
                  <a:pt x="13" y="145"/>
                  <a:pt x="15" y="146"/>
                </a:cubicBezTo>
                <a:cubicBezTo>
                  <a:pt x="17" y="147"/>
                  <a:pt x="19" y="148"/>
                  <a:pt x="19" y="148"/>
                </a:cubicBezTo>
                <a:cubicBezTo>
                  <a:pt x="19" y="148"/>
                  <a:pt x="16" y="149"/>
                  <a:pt x="16" y="151"/>
                </a:cubicBezTo>
                <a:cubicBezTo>
                  <a:pt x="15" y="153"/>
                  <a:pt x="16" y="156"/>
                  <a:pt x="19" y="157"/>
                </a:cubicBezTo>
                <a:cubicBezTo>
                  <a:pt x="19" y="157"/>
                  <a:pt x="22" y="164"/>
                  <a:pt x="21" y="171"/>
                </a:cubicBezTo>
                <a:cubicBezTo>
                  <a:pt x="20" y="177"/>
                  <a:pt x="18" y="183"/>
                  <a:pt x="23" y="187"/>
                </a:cubicBezTo>
                <a:cubicBezTo>
                  <a:pt x="28" y="191"/>
                  <a:pt x="48" y="188"/>
                  <a:pt x="60" y="184"/>
                </a:cubicBezTo>
                <a:cubicBezTo>
                  <a:pt x="60" y="184"/>
                  <a:pt x="64" y="191"/>
                  <a:pt x="68" y="209"/>
                </a:cubicBezTo>
                <a:cubicBezTo>
                  <a:pt x="152" y="183"/>
                  <a:pt x="152" y="183"/>
                  <a:pt x="152" y="183"/>
                </a:cubicBezTo>
                <a:cubicBezTo>
                  <a:pt x="147" y="170"/>
                  <a:pt x="145" y="163"/>
                  <a:pt x="145" y="159"/>
                </a:cubicBezTo>
                <a:cubicBezTo>
                  <a:pt x="143" y="148"/>
                  <a:pt x="160" y="128"/>
                  <a:pt x="166" y="106"/>
                </a:cubicBezTo>
                <a:cubicBezTo>
                  <a:pt x="173" y="81"/>
                  <a:pt x="175" y="48"/>
                  <a:pt x="146" y="24"/>
                </a:cubicBezTo>
                <a:close/>
                <a:moveTo>
                  <a:pt x="118" y="90"/>
                </a:moveTo>
                <a:cubicBezTo>
                  <a:pt x="112" y="98"/>
                  <a:pt x="110" y="104"/>
                  <a:pt x="110" y="110"/>
                </a:cubicBezTo>
                <a:cubicBezTo>
                  <a:pt x="110" y="128"/>
                  <a:pt x="110" y="128"/>
                  <a:pt x="110" y="128"/>
                </a:cubicBezTo>
                <a:cubicBezTo>
                  <a:pt x="110" y="133"/>
                  <a:pt x="107" y="136"/>
                  <a:pt x="104" y="136"/>
                </a:cubicBezTo>
                <a:cubicBezTo>
                  <a:pt x="97" y="136"/>
                  <a:pt x="97" y="136"/>
                  <a:pt x="97" y="136"/>
                </a:cubicBezTo>
                <a:cubicBezTo>
                  <a:pt x="96" y="136"/>
                  <a:pt x="96" y="136"/>
                  <a:pt x="96" y="136"/>
                </a:cubicBezTo>
                <a:cubicBezTo>
                  <a:pt x="95" y="138"/>
                  <a:pt x="93" y="139"/>
                  <a:pt x="91" y="139"/>
                </a:cubicBezTo>
                <a:cubicBezTo>
                  <a:pt x="89" y="139"/>
                  <a:pt x="88" y="138"/>
                  <a:pt x="87" y="136"/>
                </a:cubicBezTo>
                <a:cubicBezTo>
                  <a:pt x="86" y="136"/>
                  <a:pt x="86" y="136"/>
                  <a:pt x="86" y="136"/>
                </a:cubicBezTo>
                <a:cubicBezTo>
                  <a:pt x="79" y="136"/>
                  <a:pt x="79" y="136"/>
                  <a:pt x="79" y="136"/>
                </a:cubicBezTo>
                <a:cubicBezTo>
                  <a:pt x="76" y="136"/>
                  <a:pt x="73" y="133"/>
                  <a:pt x="73" y="129"/>
                </a:cubicBezTo>
                <a:cubicBezTo>
                  <a:pt x="73" y="110"/>
                  <a:pt x="73" y="110"/>
                  <a:pt x="73" y="110"/>
                </a:cubicBezTo>
                <a:cubicBezTo>
                  <a:pt x="73" y="104"/>
                  <a:pt x="70" y="98"/>
                  <a:pt x="65" y="90"/>
                </a:cubicBezTo>
                <a:cubicBezTo>
                  <a:pt x="59" y="83"/>
                  <a:pt x="57" y="76"/>
                  <a:pt x="57" y="68"/>
                </a:cubicBezTo>
                <a:cubicBezTo>
                  <a:pt x="57" y="49"/>
                  <a:pt x="72" y="34"/>
                  <a:pt x="91" y="34"/>
                </a:cubicBezTo>
                <a:cubicBezTo>
                  <a:pt x="110" y="34"/>
                  <a:pt x="126" y="49"/>
                  <a:pt x="126" y="68"/>
                </a:cubicBezTo>
                <a:cubicBezTo>
                  <a:pt x="126" y="76"/>
                  <a:pt x="123" y="83"/>
                  <a:pt x="118" y="90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996032" y="4204879"/>
            <a:ext cx="440436" cy="440436"/>
          </a:xfrm>
          <a:custGeom>
            <a:rect l="l" t="t" r="r" b="b"/>
            <a:pathLst>
              <a:path w="167" h="167">
                <a:moveTo>
                  <a:pt x="161" y="71"/>
                </a:moveTo>
                <a:cubicBezTo>
                  <a:pt x="148" y="71"/>
                  <a:pt x="148" y="71"/>
                  <a:pt x="148" y="71"/>
                </a:cubicBezTo>
                <a:cubicBezTo>
                  <a:pt x="146" y="62"/>
                  <a:pt x="143" y="54"/>
                  <a:pt x="138" y="47"/>
                </a:cubicBezTo>
                <a:cubicBezTo>
                  <a:pt x="147" y="38"/>
                  <a:pt x="147" y="38"/>
                  <a:pt x="147" y="38"/>
                </a:cubicBezTo>
                <a:cubicBezTo>
                  <a:pt x="149" y="36"/>
                  <a:pt x="150" y="32"/>
                  <a:pt x="148" y="31"/>
                </a:cubicBezTo>
                <a:cubicBezTo>
                  <a:pt x="136" y="19"/>
                  <a:pt x="136" y="19"/>
                  <a:pt x="136" y="19"/>
                </a:cubicBezTo>
                <a:cubicBezTo>
                  <a:pt x="135" y="17"/>
                  <a:pt x="131" y="18"/>
                  <a:pt x="129" y="20"/>
                </a:cubicBezTo>
                <a:cubicBezTo>
                  <a:pt x="120" y="29"/>
                  <a:pt x="120" y="29"/>
                  <a:pt x="120" y="29"/>
                </a:cubicBezTo>
                <a:cubicBezTo>
                  <a:pt x="113" y="24"/>
                  <a:pt x="105" y="21"/>
                  <a:pt x="96" y="19"/>
                </a:cubicBezTo>
                <a:cubicBezTo>
                  <a:pt x="96" y="6"/>
                  <a:pt x="96" y="6"/>
                  <a:pt x="96" y="6"/>
                </a:cubicBezTo>
                <a:cubicBezTo>
                  <a:pt x="96" y="3"/>
                  <a:pt x="94" y="0"/>
                  <a:pt x="92" y="0"/>
                </a:cubicBezTo>
                <a:cubicBezTo>
                  <a:pt x="75" y="0"/>
                  <a:pt x="75" y="0"/>
                  <a:pt x="75" y="0"/>
                </a:cubicBezTo>
                <a:cubicBezTo>
                  <a:pt x="73" y="0"/>
                  <a:pt x="71" y="3"/>
                  <a:pt x="71" y="6"/>
                </a:cubicBezTo>
                <a:cubicBezTo>
                  <a:pt x="71" y="19"/>
                  <a:pt x="71" y="19"/>
                  <a:pt x="71" y="19"/>
                </a:cubicBezTo>
                <a:cubicBezTo>
                  <a:pt x="62" y="21"/>
                  <a:pt x="54" y="24"/>
                  <a:pt x="46" y="29"/>
                </a:cubicBezTo>
                <a:cubicBezTo>
                  <a:pt x="37" y="20"/>
                  <a:pt x="37" y="20"/>
                  <a:pt x="37" y="20"/>
                </a:cubicBezTo>
                <a:cubicBezTo>
                  <a:pt x="35" y="18"/>
                  <a:pt x="32" y="17"/>
                  <a:pt x="30" y="19"/>
                </a:cubicBezTo>
                <a:cubicBezTo>
                  <a:pt x="18" y="31"/>
                  <a:pt x="18" y="31"/>
                  <a:pt x="18" y="31"/>
                </a:cubicBezTo>
                <a:cubicBezTo>
                  <a:pt x="17" y="32"/>
                  <a:pt x="17" y="36"/>
                  <a:pt x="19" y="38"/>
                </a:cubicBezTo>
                <a:cubicBezTo>
                  <a:pt x="29" y="47"/>
                  <a:pt x="29" y="47"/>
                  <a:pt x="29" y="47"/>
                </a:cubicBezTo>
                <a:cubicBezTo>
                  <a:pt x="24" y="54"/>
                  <a:pt x="20" y="62"/>
                  <a:pt x="19" y="71"/>
                </a:cubicBezTo>
                <a:cubicBezTo>
                  <a:pt x="6" y="71"/>
                  <a:pt x="6" y="71"/>
                  <a:pt x="6" y="71"/>
                </a:cubicBezTo>
                <a:cubicBezTo>
                  <a:pt x="2" y="71"/>
                  <a:pt x="0" y="73"/>
                  <a:pt x="0" y="75"/>
                </a:cubicBezTo>
                <a:cubicBezTo>
                  <a:pt x="0" y="92"/>
                  <a:pt x="0" y="92"/>
                  <a:pt x="0" y="92"/>
                </a:cubicBezTo>
                <a:cubicBezTo>
                  <a:pt x="0" y="94"/>
                  <a:pt x="2" y="96"/>
                  <a:pt x="6" y="96"/>
                </a:cubicBezTo>
                <a:cubicBezTo>
                  <a:pt x="19" y="96"/>
                  <a:pt x="19" y="96"/>
                  <a:pt x="19" y="96"/>
                </a:cubicBezTo>
                <a:cubicBezTo>
                  <a:pt x="20" y="105"/>
                  <a:pt x="24" y="113"/>
                  <a:pt x="29" y="120"/>
                </a:cubicBezTo>
                <a:cubicBezTo>
                  <a:pt x="19" y="130"/>
                  <a:pt x="19" y="130"/>
                  <a:pt x="19" y="130"/>
                </a:cubicBezTo>
                <a:cubicBezTo>
                  <a:pt x="17" y="132"/>
                  <a:pt x="17" y="135"/>
                  <a:pt x="18" y="137"/>
                </a:cubicBezTo>
                <a:cubicBezTo>
                  <a:pt x="30" y="148"/>
                  <a:pt x="30" y="148"/>
                  <a:pt x="30" y="148"/>
                </a:cubicBezTo>
                <a:cubicBezTo>
                  <a:pt x="32" y="150"/>
                  <a:pt x="35" y="150"/>
                  <a:pt x="37" y="147"/>
                </a:cubicBezTo>
                <a:cubicBezTo>
                  <a:pt x="46" y="138"/>
                  <a:pt x="46" y="138"/>
                  <a:pt x="46" y="138"/>
                </a:cubicBezTo>
                <a:cubicBezTo>
                  <a:pt x="54" y="143"/>
                  <a:pt x="62" y="147"/>
                  <a:pt x="71" y="148"/>
                </a:cubicBezTo>
                <a:cubicBezTo>
                  <a:pt x="71" y="161"/>
                  <a:pt x="71" y="161"/>
                  <a:pt x="71" y="161"/>
                </a:cubicBezTo>
                <a:cubicBezTo>
                  <a:pt x="71" y="164"/>
                  <a:pt x="73" y="167"/>
                  <a:pt x="75" y="167"/>
                </a:cubicBezTo>
                <a:cubicBezTo>
                  <a:pt x="92" y="167"/>
                  <a:pt x="92" y="167"/>
                  <a:pt x="92" y="167"/>
                </a:cubicBezTo>
                <a:cubicBezTo>
                  <a:pt x="94" y="167"/>
                  <a:pt x="96" y="164"/>
                  <a:pt x="96" y="161"/>
                </a:cubicBezTo>
                <a:cubicBezTo>
                  <a:pt x="96" y="148"/>
                  <a:pt x="96" y="148"/>
                  <a:pt x="96" y="148"/>
                </a:cubicBezTo>
                <a:cubicBezTo>
                  <a:pt x="105" y="147"/>
                  <a:pt x="113" y="143"/>
                  <a:pt x="120" y="138"/>
                </a:cubicBezTo>
                <a:cubicBezTo>
                  <a:pt x="129" y="147"/>
                  <a:pt x="129" y="147"/>
                  <a:pt x="129" y="147"/>
                </a:cubicBezTo>
                <a:cubicBezTo>
                  <a:pt x="131" y="150"/>
                  <a:pt x="135" y="150"/>
                  <a:pt x="136" y="148"/>
                </a:cubicBezTo>
                <a:cubicBezTo>
                  <a:pt x="148" y="137"/>
                  <a:pt x="148" y="137"/>
                  <a:pt x="148" y="137"/>
                </a:cubicBezTo>
                <a:cubicBezTo>
                  <a:pt x="150" y="135"/>
                  <a:pt x="149" y="132"/>
                  <a:pt x="147" y="130"/>
                </a:cubicBezTo>
                <a:cubicBezTo>
                  <a:pt x="138" y="120"/>
                  <a:pt x="138" y="120"/>
                  <a:pt x="138" y="120"/>
                </a:cubicBezTo>
                <a:cubicBezTo>
                  <a:pt x="143" y="113"/>
                  <a:pt x="146" y="105"/>
                  <a:pt x="148" y="96"/>
                </a:cubicBezTo>
                <a:cubicBezTo>
                  <a:pt x="161" y="96"/>
                  <a:pt x="161" y="96"/>
                  <a:pt x="161" y="96"/>
                </a:cubicBezTo>
                <a:cubicBezTo>
                  <a:pt x="164" y="96"/>
                  <a:pt x="167" y="94"/>
                  <a:pt x="167" y="92"/>
                </a:cubicBezTo>
                <a:cubicBezTo>
                  <a:pt x="167" y="75"/>
                  <a:pt x="167" y="75"/>
                  <a:pt x="167" y="75"/>
                </a:cubicBezTo>
                <a:cubicBezTo>
                  <a:pt x="167" y="73"/>
                  <a:pt x="164" y="71"/>
                  <a:pt x="161" y="71"/>
                </a:cubicBezTo>
                <a:close/>
                <a:moveTo>
                  <a:pt x="83" y="114"/>
                </a:moveTo>
                <a:cubicBezTo>
                  <a:pt x="66" y="114"/>
                  <a:pt x="52" y="101"/>
                  <a:pt x="52" y="84"/>
                </a:cubicBezTo>
                <a:cubicBezTo>
                  <a:pt x="52" y="67"/>
                  <a:pt x="66" y="53"/>
                  <a:pt x="83" y="53"/>
                </a:cubicBezTo>
                <a:cubicBezTo>
                  <a:pt x="100" y="53"/>
                  <a:pt x="114" y="67"/>
                  <a:pt x="114" y="84"/>
                </a:cubicBezTo>
                <a:cubicBezTo>
                  <a:pt x="114" y="101"/>
                  <a:pt x="100" y="114"/>
                  <a:pt x="83" y="11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41695" y="4065529"/>
            <a:ext cx="318897" cy="316706"/>
          </a:xfrm>
          <a:custGeom>
            <a:rect l="l" t="t" r="r" b="b"/>
            <a:pathLst>
              <a:path w="120" h="120">
                <a:moveTo>
                  <a:pt x="117" y="51"/>
                </a:moveTo>
                <a:cubicBezTo>
                  <a:pt x="108" y="51"/>
                  <a:pt x="108" y="51"/>
                  <a:pt x="108" y="51"/>
                </a:cubicBezTo>
                <a:cubicBezTo>
                  <a:pt x="106" y="44"/>
                  <a:pt x="104" y="38"/>
                  <a:pt x="100" y="33"/>
                </a:cubicBezTo>
                <a:cubicBezTo>
                  <a:pt x="107" y="27"/>
                  <a:pt x="107" y="27"/>
                  <a:pt x="107" y="27"/>
                </a:cubicBezTo>
                <a:cubicBezTo>
                  <a:pt x="109" y="25"/>
                  <a:pt x="109" y="23"/>
                  <a:pt x="108" y="22"/>
                </a:cubicBezTo>
                <a:cubicBezTo>
                  <a:pt x="99" y="13"/>
                  <a:pt x="99" y="13"/>
                  <a:pt x="99" y="13"/>
                </a:cubicBezTo>
                <a:cubicBezTo>
                  <a:pt x="98" y="12"/>
                  <a:pt x="96" y="12"/>
                  <a:pt x="94" y="14"/>
                </a:cubicBezTo>
                <a:cubicBezTo>
                  <a:pt x="87" y="20"/>
                  <a:pt x="87" y="20"/>
                  <a:pt x="87" y="20"/>
                </a:cubicBezTo>
                <a:cubicBezTo>
                  <a:pt x="82" y="17"/>
                  <a:pt x="76" y="14"/>
                  <a:pt x="70" y="13"/>
                </a:cubicBezTo>
                <a:cubicBezTo>
                  <a:pt x="70" y="4"/>
                  <a:pt x="70" y="4"/>
                  <a:pt x="70" y="4"/>
                </a:cubicBezTo>
                <a:cubicBezTo>
                  <a:pt x="70" y="1"/>
                  <a:pt x="69" y="0"/>
                  <a:pt x="67" y="0"/>
                </a:cubicBezTo>
                <a:cubicBezTo>
                  <a:pt x="55" y="0"/>
                  <a:pt x="55" y="0"/>
                  <a:pt x="55" y="0"/>
                </a:cubicBezTo>
                <a:cubicBezTo>
                  <a:pt x="53" y="0"/>
                  <a:pt x="52" y="1"/>
                  <a:pt x="52" y="4"/>
                </a:cubicBezTo>
                <a:cubicBezTo>
                  <a:pt x="52" y="13"/>
                  <a:pt x="52" y="13"/>
                  <a:pt x="52" y="13"/>
                </a:cubicBezTo>
                <a:cubicBezTo>
                  <a:pt x="45" y="14"/>
                  <a:pt x="39" y="17"/>
                  <a:pt x="34" y="20"/>
                </a:cubicBezTo>
                <a:cubicBezTo>
                  <a:pt x="28" y="14"/>
                  <a:pt x="28" y="14"/>
                  <a:pt x="28" y="14"/>
                </a:cubicBezTo>
                <a:cubicBezTo>
                  <a:pt x="26" y="12"/>
                  <a:pt x="24" y="12"/>
                  <a:pt x="22" y="13"/>
                </a:cubicBezTo>
                <a:cubicBezTo>
                  <a:pt x="14" y="22"/>
                  <a:pt x="14" y="22"/>
                  <a:pt x="14" y="22"/>
                </a:cubicBezTo>
                <a:cubicBezTo>
                  <a:pt x="13" y="23"/>
                  <a:pt x="13" y="25"/>
                  <a:pt x="15" y="27"/>
                </a:cubicBezTo>
                <a:cubicBezTo>
                  <a:pt x="21" y="33"/>
                  <a:pt x="21" y="33"/>
                  <a:pt x="21" y="33"/>
                </a:cubicBezTo>
                <a:cubicBezTo>
                  <a:pt x="18" y="38"/>
                  <a:pt x="15" y="44"/>
                  <a:pt x="14" y="51"/>
                </a:cubicBezTo>
                <a:cubicBezTo>
                  <a:pt x="5" y="51"/>
                  <a:pt x="5" y="51"/>
                  <a:pt x="5" y="51"/>
                </a:cubicBezTo>
                <a:cubicBezTo>
                  <a:pt x="2" y="51"/>
                  <a:pt x="0" y="52"/>
                  <a:pt x="0" y="54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68"/>
                  <a:pt x="2" y="69"/>
                  <a:pt x="5" y="69"/>
                </a:cubicBezTo>
                <a:cubicBezTo>
                  <a:pt x="14" y="69"/>
                  <a:pt x="14" y="69"/>
                  <a:pt x="14" y="69"/>
                </a:cubicBezTo>
                <a:cubicBezTo>
                  <a:pt x="15" y="76"/>
                  <a:pt x="18" y="81"/>
                  <a:pt x="21" y="87"/>
                </a:cubicBezTo>
                <a:cubicBezTo>
                  <a:pt x="15" y="93"/>
                  <a:pt x="15" y="93"/>
                  <a:pt x="15" y="93"/>
                </a:cubicBezTo>
                <a:cubicBezTo>
                  <a:pt x="13" y="95"/>
                  <a:pt x="13" y="97"/>
                  <a:pt x="14" y="98"/>
                </a:cubicBezTo>
                <a:cubicBezTo>
                  <a:pt x="22" y="107"/>
                  <a:pt x="22" y="107"/>
                  <a:pt x="22" y="107"/>
                </a:cubicBezTo>
                <a:cubicBezTo>
                  <a:pt x="24" y="108"/>
                  <a:pt x="26" y="108"/>
                  <a:pt x="28" y="106"/>
                </a:cubicBezTo>
                <a:cubicBezTo>
                  <a:pt x="34" y="100"/>
                  <a:pt x="34" y="100"/>
                  <a:pt x="34" y="100"/>
                </a:cubicBezTo>
                <a:cubicBezTo>
                  <a:pt x="39" y="103"/>
                  <a:pt x="45" y="106"/>
                  <a:pt x="52" y="107"/>
                </a:cubicBezTo>
                <a:cubicBezTo>
                  <a:pt x="52" y="116"/>
                  <a:pt x="52" y="116"/>
                  <a:pt x="52" y="116"/>
                </a:cubicBezTo>
                <a:cubicBezTo>
                  <a:pt x="52" y="118"/>
                  <a:pt x="53" y="120"/>
                  <a:pt x="55" y="120"/>
                </a:cubicBezTo>
                <a:cubicBezTo>
                  <a:pt x="67" y="120"/>
                  <a:pt x="67" y="120"/>
                  <a:pt x="67" y="120"/>
                </a:cubicBezTo>
                <a:cubicBezTo>
                  <a:pt x="69" y="120"/>
                  <a:pt x="70" y="118"/>
                  <a:pt x="70" y="116"/>
                </a:cubicBezTo>
                <a:cubicBezTo>
                  <a:pt x="70" y="107"/>
                  <a:pt x="70" y="107"/>
                  <a:pt x="70" y="107"/>
                </a:cubicBezTo>
                <a:cubicBezTo>
                  <a:pt x="76" y="106"/>
                  <a:pt x="82" y="103"/>
                  <a:pt x="87" y="100"/>
                </a:cubicBezTo>
                <a:cubicBezTo>
                  <a:pt x="94" y="106"/>
                  <a:pt x="94" y="106"/>
                  <a:pt x="94" y="106"/>
                </a:cubicBezTo>
                <a:cubicBezTo>
                  <a:pt x="96" y="108"/>
                  <a:pt x="98" y="108"/>
                  <a:pt x="99" y="107"/>
                </a:cubicBezTo>
                <a:cubicBezTo>
                  <a:pt x="108" y="98"/>
                  <a:pt x="108" y="98"/>
                  <a:pt x="108" y="98"/>
                </a:cubicBezTo>
                <a:cubicBezTo>
                  <a:pt x="109" y="97"/>
                  <a:pt x="109" y="95"/>
                  <a:pt x="107" y="93"/>
                </a:cubicBezTo>
                <a:cubicBezTo>
                  <a:pt x="100" y="87"/>
                  <a:pt x="100" y="87"/>
                  <a:pt x="100" y="87"/>
                </a:cubicBezTo>
                <a:cubicBezTo>
                  <a:pt x="104" y="81"/>
                  <a:pt x="106" y="76"/>
                  <a:pt x="108" y="69"/>
                </a:cubicBezTo>
                <a:cubicBezTo>
                  <a:pt x="117" y="69"/>
                  <a:pt x="117" y="69"/>
                  <a:pt x="117" y="69"/>
                </a:cubicBezTo>
                <a:cubicBezTo>
                  <a:pt x="119" y="69"/>
                  <a:pt x="121" y="68"/>
                  <a:pt x="121" y="66"/>
                </a:cubicBezTo>
                <a:cubicBezTo>
                  <a:pt x="121" y="54"/>
                  <a:pt x="121" y="54"/>
                  <a:pt x="121" y="54"/>
                </a:cubicBezTo>
                <a:cubicBezTo>
                  <a:pt x="121" y="52"/>
                  <a:pt x="119" y="51"/>
                  <a:pt x="117" y="51"/>
                </a:cubicBezTo>
                <a:close/>
                <a:moveTo>
                  <a:pt x="61" y="82"/>
                </a:moveTo>
                <a:cubicBezTo>
                  <a:pt x="48" y="82"/>
                  <a:pt x="38" y="72"/>
                  <a:pt x="38" y="60"/>
                </a:cubicBezTo>
                <a:cubicBezTo>
                  <a:pt x="38" y="48"/>
                  <a:pt x="48" y="38"/>
                  <a:pt x="61" y="38"/>
                </a:cubicBezTo>
                <a:cubicBezTo>
                  <a:pt x="73" y="38"/>
                  <a:pt x="83" y="48"/>
                  <a:pt x="83" y="60"/>
                </a:cubicBezTo>
                <a:cubicBezTo>
                  <a:pt x="83" y="72"/>
                  <a:pt x="73" y="82"/>
                  <a:pt x="61" y="82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174934" y="4210981"/>
            <a:ext cx="239744" cy="269843"/>
          </a:xfrm>
          <a:custGeom>
            <a:rect l="l" t="t" r="r" b="b"/>
            <a:pathLst>
              <a:path w="91" h="102">
                <a:moveTo>
                  <a:pt x="76" y="45"/>
                </a:moveTo>
                <a:cubicBezTo>
                  <a:pt x="65" y="52"/>
                  <a:pt x="54" y="52"/>
                  <a:pt x="50" y="52"/>
                </a:cubicBezTo>
                <a:cubicBezTo>
                  <a:pt x="11" y="102"/>
                  <a:pt x="11" y="102"/>
                  <a:pt x="11" y="102"/>
                </a:cubicBezTo>
                <a:cubicBezTo>
                  <a:pt x="0" y="93"/>
                  <a:pt x="0" y="93"/>
                  <a:pt x="0" y="93"/>
                </a:cubicBezTo>
                <a:cubicBezTo>
                  <a:pt x="43" y="47"/>
                  <a:pt x="43" y="47"/>
                  <a:pt x="43" y="47"/>
                </a:cubicBezTo>
                <a:cubicBezTo>
                  <a:pt x="42" y="43"/>
                  <a:pt x="40" y="32"/>
                  <a:pt x="45" y="19"/>
                </a:cubicBezTo>
                <a:cubicBezTo>
                  <a:pt x="52" y="4"/>
                  <a:pt x="70" y="0"/>
                  <a:pt x="70" y="0"/>
                </a:cubicBezTo>
                <a:cubicBezTo>
                  <a:pt x="67" y="22"/>
                  <a:pt x="67" y="22"/>
                  <a:pt x="67" y="22"/>
                </a:cubicBezTo>
                <a:cubicBezTo>
                  <a:pt x="68" y="21"/>
                  <a:pt x="69" y="21"/>
                  <a:pt x="70" y="22"/>
                </a:cubicBezTo>
                <a:cubicBezTo>
                  <a:pt x="70" y="22"/>
                  <a:pt x="70" y="23"/>
                  <a:pt x="70" y="24"/>
                </a:cubicBezTo>
                <a:cubicBezTo>
                  <a:pt x="91" y="17"/>
                  <a:pt x="91" y="17"/>
                  <a:pt x="91" y="17"/>
                </a:cubicBezTo>
                <a:cubicBezTo>
                  <a:pt x="91" y="17"/>
                  <a:pt x="90" y="36"/>
                  <a:pt x="76" y="45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836987" y="4396146"/>
            <a:ext cx="461677" cy="429292"/>
          </a:xfrm>
          <a:custGeom>
            <a:rect l="l" t="t" r="r" b="b"/>
            <a:pathLst>
              <a:path w="175" h="163">
                <a:moveTo>
                  <a:pt x="77" y="0"/>
                </a:moveTo>
                <a:cubicBezTo>
                  <a:pt x="95" y="0"/>
                  <a:pt x="112" y="6"/>
                  <a:pt x="127" y="16"/>
                </a:cubicBezTo>
                <a:cubicBezTo>
                  <a:pt x="107" y="40"/>
                  <a:pt x="107" y="40"/>
                  <a:pt x="107" y="40"/>
                </a:cubicBezTo>
                <a:cubicBezTo>
                  <a:pt x="100" y="36"/>
                  <a:pt x="92" y="34"/>
                  <a:pt x="84" y="34"/>
                </a:cubicBezTo>
                <a:cubicBezTo>
                  <a:pt x="59" y="34"/>
                  <a:pt x="41" y="54"/>
                  <a:pt x="44" y="80"/>
                </a:cubicBezTo>
                <a:cubicBezTo>
                  <a:pt x="47" y="105"/>
                  <a:pt x="70" y="125"/>
                  <a:pt x="96" y="125"/>
                </a:cubicBezTo>
                <a:cubicBezTo>
                  <a:pt x="121" y="125"/>
                  <a:pt x="138" y="105"/>
                  <a:pt x="135" y="80"/>
                </a:cubicBezTo>
                <a:cubicBezTo>
                  <a:pt x="134" y="71"/>
                  <a:pt x="130" y="63"/>
                  <a:pt x="125" y="56"/>
                </a:cubicBezTo>
                <a:cubicBezTo>
                  <a:pt x="145" y="32"/>
                  <a:pt x="145" y="32"/>
                  <a:pt x="145" y="32"/>
                </a:cubicBezTo>
                <a:cubicBezTo>
                  <a:pt x="158" y="46"/>
                  <a:pt x="166" y="63"/>
                  <a:pt x="169" y="82"/>
                </a:cubicBezTo>
                <a:cubicBezTo>
                  <a:pt x="175" y="127"/>
                  <a:pt x="143" y="163"/>
                  <a:pt x="98" y="163"/>
                </a:cubicBezTo>
                <a:cubicBezTo>
                  <a:pt x="53" y="163"/>
                  <a:pt x="12" y="127"/>
                  <a:pt x="6" y="82"/>
                </a:cubicBezTo>
                <a:cubicBezTo>
                  <a:pt x="0" y="37"/>
                  <a:pt x="31" y="0"/>
                  <a:pt x="77" y="0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4976433" y="4512066"/>
            <a:ext cx="195167" cy="181737"/>
          </a:xfrm>
          <a:custGeom>
            <a:rect l="l" t="t" r="r" b="b"/>
            <a:pathLst>
              <a:path w="74" h="69">
                <a:moveTo>
                  <a:pt x="42" y="69"/>
                </a:moveTo>
                <a:cubicBezTo>
                  <a:pt x="23" y="69"/>
                  <a:pt x="5" y="54"/>
                  <a:pt x="3" y="35"/>
                </a:cubicBezTo>
                <a:cubicBezTo>
                  <a:pt x="0" y="16"/>
                  <a:pt x="14" y="0"/>
                  <a:pt x="33" y="0"/>
                </a:cubicBezTo>
                <a:cubicBezTo>
                  <a:pt x="38" y="0"/>
                  <a:pt x="44" y="2"/>
                  <a:pt x="49" y="4"/>
                </a:cubicBezTo>
                <a:cubicBezTo>
                  <a:pt x="48" y="6"/>
                  <a:pt x="48" y="9"/>
                  <a:pt x="49" y="11"/>
                </a:cubicBezTo>
                <a:cubicBezTo>
                  <a:pt x="36" y="30"/>
                  <a:pt x="36" y="30"/>
                  <a:pt x="36" y="30"/>
                </a:cubicBezTo>
                <a:cubicBezTo>
                  <a:pt x="42" y="35"/>
                  <a:pt x="42" y="35"/>
                  <a:pt x="42" y="35"/>
                </a:cubicBezTo>
                <a:cubicBezTo>
                  <a:pt x="59" y="20"/>
                  <a:pt x="59" y="20"/>
                  <a:pt x="59" y="20"/>
                </a:cubicBezTo>
                <a:cubicBezTo>
                  <a:pt x="59" y="20"/>
                  <a:pt x="60" y="20"/>
                  <a:pt x="60" y="20"/>
                </a:cubicBezTo>
                <a:cubicBezTo>
                  <a:pt x="62" y="20"/>
                  <a:pt x="64" y="19"/>
                  <a:pt x="66" y="18"/>
                </a:cubicBezTo>
                <a:cubicBezTo>
                  <a:pt x="69" y="23"/>
                  <a:pt x="71" y="29"/>
                  <a:pt x="72" y="35"/>
                </a:cubicBezTo>
                <a:cubicBezTo>
                  <a:pt x="74" y="54"/>
                  <a:pt x="61" y="69"/>
                  <a:pt x="42" y="69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5084541" y="4461869"/>
            <a:ext cx="113728" cy="129349"/>
          </a:xfrm>
          <a:custGeom>
            <a:rect l="l" t="t" r="r" b="b"/>
            <a:pathLst>
              <a:path w="43" h="49">
                <a:moveTo>
                  <a:pt x="13" y="31"/>
                </a:moveTo>
                <a:cubicBezTo>
                  <a:pt x="11" y="28"/>
                  <a:pt x="12" y="25"/>
                  <a:pt x="14" y="22"/>
                </a:cubicBezTo>
                <a:cubicBezTo>
                  <a:pt x="32" y="0"/>
                  <a:pt x="32" y="0"/>
                  <a:pt x="32" y="0"/>
                </a:cubicBezTo>
                <a:cubicBezTo>
                  <a:pt x="43" y="9"/>
                  <a:pt x="43" y="9"/>
                  <a:pt x="43" y="9"/>
                </a:cubicBezTo>
                <a:cubicBezTo>
                  <a:pt x="24" y="32"/>
                  <a:pt x="24" y="32"/>
                  <a:pt x="24" y="32"/>
                </a:cubicBezTo>
                <a:cubicBezTo>
                  <a:pt x="22" y="34"/>
                  <a:pt x="19" y="35"/>
                  <a:pt x="17" y="34"/>
                </a:cubicBezTo>
                <a:cubicBezTo>
                  <a:pt x="1" y="49"/>
                  <a:pt x="1" y="49"/>
                  <a:pt x="1" y="49"/>
                </a:cubicBezTo>
                <a:cubicBezTo>
                  <a:pt x="0" y="48"/>
                  <a:pt x="0" y="48"/>
                  <a:pt x="0" y="48"/>
                </a:cubicBezTo>
                <a:lnTo>
                  <a:pt x="13" y="3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782073" y="2655299"/>
            <a:ext cx="168233" cy="183703"/>
          </a:xfrm>
          <a:custGeom>
            <a:rect l="l" t="t" r="r" b="b"/>
            <a:pathLst>
              <a:path w="125" h="140">
                <a:moveTo>
                  <a:pt x="0" y="57"/>
                </a:moveTo>
                <a:lnTo>
                  <a:pt x="48" y="0"/>
                </a:lnTo>
                <a:lnTo>
                  <a:pt x="126" y="85"/>
                </a:lnTo>
                <a:lnTo>
                  <a:pt x="78" y="140"/>
                </a:lnTo>
                <a:lnTo>
                  <a:pt x="0" y="57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3564454" y="2751018"/>
            <a:ext cx="296432" cy="326720"/>
          </a:xfrm>
          <a:custGeom>
            <a:rect l="l" t="t" r="r" b="b"/>
            <a:pathLst>
              <a:path w="94" h="105">
                <a:moveTo>
                  <a:pt x="70" y="0"/>
                </a:moveTo>
                <a:cubicBezTo>
                  <a:pt x="63" y="9"/>
                  <a:pt x="63" y="9"/>
                  <a:pt x="63" y="9"/>
                </a:cubicBezTo>
                <a:cubicBezTo>
                  <a:pt x="21" y="30"/>
                  <a:pt x="21" y="30"/>
                  <a:pt x="21" y="30"/>
                </a:cubicBezTo>
                <a:cubicBezTo>
                  <a:pt x="20" y="30"/>
                  <a:pt x="14" y="33"/>
                  <a:pt x="12" y="37"/>
                </a:cubicBezTo>
                <a:cubicBezTo>
                  <a:pt x="10" y="40"/>
                  <a:pt x="2" y="67"/>
                  <a:pt x="1" y="70"/>
                </a:cubicBezTo>
                <a:cubicBezTo>
                  <a:pt x="0" y="71"/>
                  <a:pt x="0" y="75"/>
                  <a:pt x="0" y="77"/>
                </a:cubicBezTo>
                <a:cubicBezTo>
                  <a:pt x="0" y="78"/>
                  <a:pt x="2" y="93"/>
                  <a:pt x="3" y="102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3"/>
                  <a:pt x="3" y="103"/>
                </a:cubicBezTo>
                <a:cubicBezTo>
                  <a:pt x="3" y="103"/>
                  <a:pt x="3" y="104"/>
                  <a:pt x="4" y="105"/>
                </a:cubicBezTo>
                <a:cubicBezTo>
                  <a:pt x="4" y="81"/>
                  <a:pt x="4" y="81"/>
                  <a:pt x="4" y="81"/>
                </a:cubicBezTo>
                <a:cubicBezTo>
                  <a:pt x="20" y="81"/>
                  <a:pt x="20" y="81"/>
                  <a:pt x="20" y="81"/>
                </a:cubicBezTo>
                <a:cubicBezTo>
                  <a:pt x="20" y="75"/>
                  <a:pt x="20" y="75"/>
                  <a:pt x="20" y="75"/>
                </a:cubicBezTo>
                <a:cubicBezTo>
                  <a:pt x="30" y="58"/>
                  <a:pt x="30" y="58"/>
                  <a:pt x="30" y="58"/>
                </a:cubicBezTo>
                <a:cubicBezTo>
                  <a:pt x="32" y="59"/>
                  <a:pt x="37" y="61"/>
                  <a:pt x="40" y="62"/>
                </a:cubicBezTo>
                <a:cubicBezTo>
                  <a:pt x="39" y="64"/>
                  <a:pt x="37" y="68"/>
                  <a:pt x="37" y="69"/>
                </a:cubicBezTo>
                <a:cubicBezTo>
                  <a:pt x="36" y="71"/>
                  <a:pt x="30" y="78"/>
                  <a:pt x="27" y="83"/>
                </a:cubicBezTo>
                <a:cubicBezTo>
                  <a:pt x="25" y="85"/>
                  <a:pt x="24" y="90"/>
                  <a:pt x="28" y="93"/>
                </a:cubicBezTo>
                <a:cubicBezTo>
                  <a:pt x="29" y="94"/>
                  <a:pt x="31" y="95"/>
                  <a:pt x="33" y="95"/>
                </a:cubicBezTo>
                <a:cubicBezTo>
                  <a:pt x="37" y="95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2"/>
                  <a:pt x="41" y="92"/>
                  <a:pt x="41" y="92"/>
                </a:cubicBezTo>
                <a:cubicBezTo>
                  <a:pt x="41" y="91"/>
                  <a:pt x="56" y="74"/>
                  <a:pt x="63" y="71"/>
                </a:cubicBezTo>
                <a:cubicBezTo>
                  <a:pt x="69" y="68"/>
                  <a:pt x="87" y="54"/>
                  <a:pt x="87" y="36"/>
                </a:cubicBezTo>
                <a:cubicBezTo>
                  <a:pt x="94" y="26"/>
                  <a:pt x="94" y="26"/>
                  <a:pt x="94" y="26"/>
                </a:cubicBezTo>
                <a:lnTo>
                  <a:pt x="7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390861" y="3012170"/>
            <a:ext cx="467288" cy="345102"/>
          </a:xfrm>
          <a:custGeom>
            <a:rect l="l" t="t" r="r" b="b"/>
            <a:pathLst>
              <a:path w="148" h="110">
                <a:moveTo>
                  <a:pt x="124" y="49"/>
                </a:moveTo>
                <a:cubicBezTo>
                  <a:pt x="124" y="104"/>
                  <a:pt x="124" y="104"/>
                  <a:pt x="124" y="104"/>
                </a:cubicBezTo>
                <a:cubicBezTo>
                  <a:pt x="117" y="104"/>
                  <a:pt x="117" y="104"/>
                  <a:pt x="117" y="104"/>
                </a:cubicBezTo>
                <a:cubicBezTo>
                  <a:pt x="117" y="29"/>
                  <a:pt x="117" y="29"/>
                  <a:pt x="117" y="29"/>
                </a:cubicBezTo>
                <a:cubicBezTo>
                  <a:pt x="93" y="29"/>
                  <a:pt x="93" y="29"/>
                  <a:pt x="93" y="29"/>
                </a:cubicBezTo>
                <a:cubicBezTo>
                  <a:pt x="93" y="104"/>
                  <a:pt x="93" y="104"/>
                  <a:pt x="93" y="104"/>
                </a:cubicBezTo>
                <a:cubicBezTo>
                  <a:pt x="86" y="104"/>
                  <a:pt x="86" y="104"/>
                  <a:pt x="86" y="104"/>
                </a:cubicBezTo>
                <a:cubicBezTo>
                  <a:pt x="86" y="14"/>
                  <a:pt x="86" y="14"/>
                  <a:pt x="86" y="14"/>
                </a:cubicBezTo>
                <a:cubicBezTo>
                  <a:pt x="83" y="13"/>
                  <a:pt x="81" y="12"/>
                  <a:pt x="80" y="10"/>
                </a:cubicBezTo>
                <a:cubicBezTo>
                  <a:pt x="77" y="7"/>
                  <a:pt x="77" y="3"/>
                  <a:pt x="78" y="0"/>
                </a:cubicBezTo>
                <a:cubicBezTo>
                  <a:pt x="62" y="0"/>
                  <a:pt x="62" y="0"/>
                  <a:pt x="62" y="0"/>
                </a:cubicBezTo>
                <a:cubicBezTo>
                  <a:pt x="62" y="104"/>
                  <a:pt x="62" y="104"/>
                  <a:pt x="62" y="104"/>
                </a:cubicBezTo>
                <a:cubicBezTo>
                  <a:pt x="55" y="104"/>
                  <a:pt x="55" y="104"/>
                  <a:pt x="55" y="104"/>
                </a:cubicBezTo>
                <a:cubicBezTo>
                  <a:pt x="55" y="36"/>
                  <a:pt x="55" y="36"/>
                  <a:pt x="55" y="36"/>
                </a:cubicBezTo>
                <a:cubicBezTo>
                  <a:pt x="31" y="36"/>
                  <a:pt x="31" y="36"/>
                  <a:pt x="31" y="36"/>
                </a:cubicBezTo>
                <a:cubicBezTo>
                  <a:pt x="31" y="104"/>
                  <a:pt x="31" y="104"/>
                  <a:pt x="31" y="104"/>
                </a:cubicBezTo>
                <a:cubicBezTo>
                  <a:pt x="24" y="104"/>
                  <a:pt x="24" y="104"/>
                  <a:pt x="24" y="104"/>
                </a:cubicBezTo>
                <a:cubicBezTo>
                  <a:pt x="24" y="66"/>
                  <a:pt x="24" y="66"/>
                  <a:pt x="24" y="66"/>
                </a:cubicBezTo>
                <a:cubicBezTo>
                  <a:pt x="0" y="66"/>
                  <a:pt x="0" y="66"/>
                  <a:pt x="0" y="66"/>
                </a:cubicBezTo>
                <a:cubicBezTo>
                  <a:pt x="0" y="104"/>
                  <a:pt x="0" y="104"/>
                  <a:pt x="0" y="104"/>
                </a:cubicBezTo>
                <a:cubicBezTo>
                  <a:pt x="0" y="111"/>
                  <a:pt x="0" y="111"/>
                  <a:pt x="0" y="111"/>
                </a:cubicBezTo>
                <a:cubicBezTo>
                  <a:pt x="148" y="111"/>
                  <a:pt x="148" y="111"/>
                  <a:pt x="148" y="111"/>
                </a:cubicBezTo>
                <a:cubicBezTo>
                  <a:pt x="148" y="104"/>
                  <a:pt x="148" y="104"/>
                  <a:pt x="148" y="104"/>
                </a:cubicBezTo>
                <a:cubicBezTo>
                  <a:pt x="148" y="49"/>
                  <a:pt x="148" y="49"/>
                  <a:pt x="148" y="49"/>
                </a:cubicBezTo>
                <a:lnTo>
                  <a:pt x="124" y="4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背景介绍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百雀羚是一家拥有百年历史的中国护肤品牌，以其天然草本成分和传统配方而闻名。近年来，随着市场竞争加剧和消费者需求的变化，百雀羚面临着一系列的营销挑战。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随着互联网和社交媒体的普及，消费者获取信息的渠道和消费习惯发生了巨大变化，这对百雀羚的营销策略提出了更高的要求。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本报告旨在深入分析百雀羚的营销手段，探讨其成功与不足之处，为品牌未来的发展提供有益的建议。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分析百雀羚的营销策略，本报告将帮助品牌更好地理解消费者需求和市场趋势，优化产品定位和推广方式，提升品牌知名度和美誉度。同时，本报告还可以为其他护肤品牌提供借鉴和参考，推动行业的健康发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目的与意义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百雀羚品牌概述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5417784">
            <a:off x="6477400" y="2610745"/>
            <a:ext cx="1568482" cy="1639538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0817784">
            <a:off x="7071664" y="3240538"/>
            <a:ext cx="380048" cy="38004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rot="16200000">
            <a:off x="8078838" y="2037055"/>
            <a:ext cx="3224117" cy="3370231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0817784">
            <a:off x="9350711" y="3363792"/>
            <a:ext cx="680371" cy="68037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16200000">
            <a:off x="7259021" y="4383062"/>
            <a:ext cx="977456" cy="1021747"/>
          </a:xfrm>
          <a:custGeom>
            <a:rect l="l" t="t" r="r" b="b"/>
            <a:pathLst>
              <a:path w="3790823" h="3962533">
                <a:moveTo>
                  <a:pt x="2850411" y="1980294"/>
                </a:moveTo>
                <a:cubicBezTo>
                  <a:pt x="2850411" y="1463429"/>
                  <a:pt x="2431409" y="1044427"/>
                  <a:pt x="1914544" y="1044427"/>
                </a:cubicBezTo>
                <a:cubicBezTo>
                  <a:pt x="1397679" y="1044427"/>
                  <a:pt x="978677" y="1463429"/>
                  <a:pt x="978677" y="1980294"/>
                </a:cubicBezTo>
                <a:cubicBezTo>
                  <a:pt x="978677" y="2497159"/>
                  <a:pt x="1397679" y="2916161"/>
                  <a:pt x="1914544" y="2916161"/>
                </a:cubicBezTo>
                <a:cubicBezTo>
                  <a:pt x="2431409" y="2916161"/>
                  <a:pt x="2850411" y="2497159"/>
                  <a:pt x="2850411" y="1980294"/>
                </a:cubicBezTo>
                <a:close/>
                <a:moveTo>
                  <a:pt x="3790824" y="1792726"/>
                </a:moveTo>
                <a:lnTo>
                  <a:pt x="3790824" y="2083454"/>
                </a:lnTo>
                <a:cubicBezTo>
                  <a:pt x="3790824" y="2158559"/>
                  <a:pt x="3729939" y="2219444"/>
                  <a:pt x="3654834" y="2219444"/>
                </a:cubicBezTo>
                <a:lnTo>
                  <a:pt x="3255083" y="2219444"/>
                </a:lnTo>
                <a:lnTo>
                  <a:pt x="3249665" y="2254949"/>
                </a:lnTo>
                <a:cubicBezTo>
                  <a:pt x="3204280" y="2476737"/>
                  <a:pt x="3105019" y="2678901"/>
                  <a:pt x="2966153" y="2847168"/>
                </a:cubicBezTo>
                <a:lnTo>
                  <a:pt x="2938885" y="2877170"/>
                </a:lnTo>
                <a:lnTo>
                  <a:pt x="3224970" y="3266562"/>
                </a:lnTo>
                <a:cubicBezTo>
                  <a:pt x="3247204" y="3296825"/>
                  <a:pt x="3255067" y="3333235"/>
                  <a:pt x="3249805" y="3367637"/>
                </a:cubicBezTo>
                <a:cubicBezTo>
                  <a:pt x="3244544" y="3402040"/>
                  <a:pt x="3226158" y="3434436"/>
                  <a:pt x="3195895" y="3456670"/>
                </a:cubicBezTo>
                <a:lnTo>
                  <a:pt x="2961603" y="3628803"/>
                </a:lnTo>
                <a:cubicBezTo>
                  <a:pt x="2901078" y="3673271"/>
                  <a:pt x="2815963" y="3660254"/>
                  <a:pt x="2771495" y="3599728"/>
                </a:cubicBezTo>
                <a:lnTo>
                  <a:pt x="2488779" y="3214923"/>
                </a:lnTo>
                <a:lnTo>
                  <a:pt x="2445010" y="3236007"/>
                </a:lnTo>
                <a:cubicBezTo>
                  <a:pt x="2322727" y="3287728"/>
                  <a:pt x="2191324" y="3322109"/>
                  <a:pt x="2053883" y="3336067"/>
                </a:cubicBezTo>
                <a:lnTo>
                  <a:pt x="2037562" y="3336891"/>
                </a:lnTo>
                <a:lnTo>
                  <a:pt x="2037562" y="3826543"/>
                </a:lnTo>
                <a:cubicBezTo>
                  <a:pt x="2037562" y="3901648"/>
                  <a:pt x="1976677" y="3962533"/>
                  <a:pt x="1901572" y="3962533"/>
                </a:cubicBezTo>
                <a:lnTo>
                  <a:pt x="1610844" y="3962533"/>
                </a:lnTo>
                <a:cubicBezTo>
                  <a:pt x="1535739" y="3962533"/>
                  <a:pt x="1474854" y="3901648"/>
                  <a:pt x="1474854" y="3826543"/>
                </a:cubicBezTo>
                <a:lnTo>
                  <a:pt x="1474854" y="3269232"/>
                </a:lnTo>
                <a:lnTo>
                  <a:pt x="1384078" y="3236007"/>
                </a:lnTo>
                <a:cubicBezTo>
                  <a:pt x="1261794" y="3184286"/>
                  <a:pt x="1148631" y="3115224"/>
                  <a:pt x="1047671" y="3031904"/>
                </a:cubicBezTo>
                <a:lnTo>
                  <a:pt x="997214" y="2986046"/>
                </a:lnTo>
                <a:lnTo>
                  <a:pt x="710082" y="3250899"/>
                </a:lnTo>
                <a:cubicBezTo>
                  <a:pt x="654876" y="3301821"/>
                  <a:pt x="568842" y="3298349"/>
                  <a:pt x="517920" y="3243143"/>
                </a:cubicBezTo>
                <a:lnTo>
                  <a:pt x="320802" y="3029444"/>
                </a:lnTo>
                <a:cubicBezTo>
                  <a:pt x="269879" y="2974238"/>
                  <a:pt x="273352" y="2888204"/>
                  <a:pt x="328558" y="2837282"/>
                </a:cubicBezTo>
                <a:lnTo>
                  <a:pt x="666127" y="2525905"/>
                </a:lnTo>
                <a:lnTo>
                  <a:pt x="658832" y="2510762"/>
                </a:lnTo>
                <a:cubicBezTo>
                  <a:pt x="624351" y="2429240"/>
                  <a:pt x="597577" y="2343664"/>
                  <a:pt x="579423" y="2254949"/>
                </a:cubicBezTo>
                <a:lnTo>
                  <a:pt x="574005" y="2219445"/>
                </a:lnTo>
                <a:lnTo>
                  <a:pt x="135990" y="2219445"/>
                </a:lnTo>
                <a:cubicBezTo>
                  <a:pt x="60885" y="2219445"/>
                  <a:pt x="0" y="2158560"/>
                  <a:pt x="0" y="2083455"/>
                </a:cubicBezTo>
                <a:lnTo>
                  <a:pt x="0" y="1792727"/>
                </a:lnTo>
                <a:cubicBezTo>
                  <a:pt x="0" y="1717622"/>
                  <a:pt x="60885" y="1656737"/>
                  <a:pt x="135990" y="1656737"/>
                </a:cubicBezTo>
                <a:lnTo>
                  <a:pt x="591998" y="1656737"/>
                </a:lnTo>
                <a:lnTo>
                  <a:pt x="613005" y="1575038"/>
                </a:lnTo>
                <a:cubicBezTo>
                  <a:pt x="652823" y="1447017"/>
                  <a:pt x="711010" y="1327089"/>
                  <a:pt x="784482" y="1218336"/>
                </a:cubicBezTo>
                <a:lnTo>
                  <a:pt x="848257" y="1133051"/>
                </a:lnTo>
                <a:lnTo>
                  <a:pt x="538492" y="735456"/>
                </a:lnTo>
                <a:cubicBezTo>
                  <a:pt x="492333" y="676210"/>
                  <a:pt x="502943" y="590761"/>
                  <a:pt x="562189" y="544603"/>
                </a:cubicBezTo>
                <a:lnTo>
                  <a:pt x="791529" y="365924"/>
                </a:lnTo>
                <a:cubicBezTo>
                  <a:pt x="850776" y="319765"/>
                  <a:pt x="936224" y="330375"/>
                  <a:pt x="982383" y="389621"/>
                </a:cubicBezTo>
                <a:lnTo>
                  <a:pt x="1281754" y="773875"/>
                </a:lnTo>
                <a:lnTo>
                  <a:pt x="1384078" y="724584"/>
                </a:lnTo>
                <a:lnTo>
                  <a:pt x="1474853" y="691359"/>
                </a:lnTo>
                <a:lnTo>
                  <a:pt x="1474853" y="135990"/>
                </a:lnTo>
                <a:cubicBezTo>
                  <a:pt x="1474853" y="60885"/>
                  <a:pt x="1535738" y="0"/>
                  <a:pt x="1610843" y="0"/>
                </a:cubicBezTo>
                <a:lnTo>
                  <a:pt x="1901571" y="0"/>
                </a:lnTo>
                <a:cubicBezTo>
                  <a:pt x="1976676" y="0"/>
                  <a:pt x="2037561" y="60885"/>
                  <a:pt x="2037561" y="135990"/>
                </a:cubicBezTo>
                <a:lnTo>
                  <a:pt x="2037561" y="623699"/>
                </a:lnTo>
                <a:lnTo>
                  <a:pt x="2053883" y="624523"/>
                </a:lnTo>
                <a:cubicBezTo>
                  <a:pt x="2191324" y="638481"/>
                  <a:pt x="2322727" y="672862"/>
                  <a:pt x="2445010" y="724584"/>
                </a:cubicBezTo>
                <a:lnTo>
                  <a:pt x="2559802" y="779881"/>
                </a:lnTo>
                <a:lnTo>
                  <a:pt x="2876923" y="455906"/>
                </a:lnTo>
                <a:cubicBezTo>
                  <a:pt x="2929460" y="402234"/>
                  <a:pt x="3015559" y="401314"/>
                  <a:pt x="3069231" y="453850"/>
                </a:cubicBezTo>
                <a:lnTo>
                  <a:pt x="3276993" y="657217"/>
                </a:lnTo>
                <a:cubicBezTo>
                  <a:pt x="3303829" y="683485"/>
                  <a:pt x="3317477" y="718144"/>
                  <a:pt x="3317849" y="752945"/>
                </a:cubicBezTo>
                <a:cubicBezTo>
                  <a:pt x="3318221" y="787746"/>
                  <a:pt x="3305317" y="822689"/>
                  <a:pt x="3279048" y="849525"/>
                </a:cubicBezTo>
                <a:lnTo>
                  <a:pt x="2989791" y="1145034"/>
                </a:lnTo>
                <a:lnTo>
                  <a:pt x="3044606" y="1218336"/>
                </a:lnTo>
                <a:cubicBezTo>
                  <a:pt x="3118078" y="1327089"/>
                  <a:pt x="3176264" y="1447017"/>
                  <a:pt x="3216083" y="1575038"/>
                </a:cubicBezTo>
                <a:lnTo>
                  <a:pt x="3237090" y="1656736"/>
                </a:lnTo>
                <a:lnTo>
                  <a:pt x="3654834" y="1656736"/>
                </a:lnTo>
                <a:cubicBezTo>
                  <a:pt x="3729939" y="1656736"/>
                  <a:pt x="3790824" y="1717621"/>
                  <a:pt x="3790824" y="1792726"/>
                </a:cubicBez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629353" y="4775492"/>
            <a:ext cx="236887" cy="23688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70036" y="2413316"/>
            <a:ext cx="584258" cy="584258"/>
          </a:xfrm>
          <a:prstGeom prst="ellipse">
            <a:avLst/>
          </a:prstGeom>
          <a:noFill/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965342" y="2512808"/>
            <a:ext cx="395855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>
            <a:off x="1641736" y="2429872"/>
            <a:ext cx="4120112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百雀羚创立于1931年，是中国历史悠久的著名护肤品牌。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641736" y="2158409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品牌起源</a:t>
            </a:r>
          </a:p>
        </p:txBody>
      </p:sp>
      <p:sp>
        <p:nvSpPr>
          <p:cNvPr id="12" name="AutoShape 12"/>
          <p:cNvSpPr/>
          <p:nvPr/>
        </p:nvSpPr>
        <p:spPr>
          <a:xfrm>
            <a:off x="870036" y="3552810"/>
            <a:ext cx="584258" cy="584258"/>
          </a:xfrm>
          <a:prstGeom prst="ellipse">
            <a:avLst/>
          </a:prstGeom>
          <a:noFill/>
          <a:ln w="19050">
            <a:solidFill>
              <a:schemeClr val="accent2">
                <a:alpha val="100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46292" y="3654420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14" name="TextBox 14"/>
          <p:cNvSpPr txBox="1"/>
          <p:nvPr/>
        </p:nvSpPr>
        <p:spPr>
          <a:xfrm>
            <a:off x="1641736" y="3615528"/>
            <a:ext cx="4114800" cy="799744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自创立以来，百雀羚不断与时俱进，推出了一系列具有影响力的产品，逐渐成为中国护肤市场的领导者。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641736" y="3344066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/>
                </a:solidFill>
                <a:latin typeface="Microsoft Yahei"/>
                <a:ea typeface="Microsoft Yahei"/>
                <a:cs typeface="Microsoft Yahei"/>
              </a:rPr>
              <a:t>品牌发展</a:t>
            </a:r>
          </a:p>
        </p:txBody>
      </p:sp>
      <p:sp>
        <p:nvSpPr>
          <p:cNvPr id="16" name="AutoShape 16"/>
          <p:cNvSpPr/>
          <p:nvPr/>
        </p:nvSpPr>
        <p:spPr>
          <a:xfrm>
            <a:off x="865802" y="4701631"/>
            <a:ext cx="584258" cy="584258"/>
          </a:xfrm>
          <a:prstGeom prst="ellipse">
            <a:avLst/>
          </a:prstGeom>
          <a:noFill/>
          <a:ln w="19050">
            <a:solidFill>
              <a:schemeClr val="accent3">
                <a:alpha val="100000"/>
              </a:schemeClr>
            </a:solidFill>
            <a:prstDash val="solid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1A00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32957" y="4801125"/>
            <a:ext cx="453011" cy="36893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20002"/>
              </a:spcBef>
              <a:defRPr/>
            </a:pPr>
            <a:r>
              <a:rPr lang="en-US" sz="2000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8" name="TextBox 18"/>
          <p:cNvSpPr txBox="1"/>
          <p:nvPr/>
        </p:nvSpPr>
        <p:spPr>
          <a:xfrm>
            <a:off x="1641736" y="4814363"/>
            <a:ext cx="4114800" cy="786566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百雀羚秉承“天然、不刺激、草本护肤”的理念，致力于为消费者提供安全、有效的护肤体验。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1641736" y="4542900"/>
            <a:ext cx="3781425" cy="476250"/>
          </a:xfrm>
          <a:prstGeom prst="rect">
            <a:avLst/>
          </a:prstGeom>
        </p:spPr>
        <p:txBody>
          <a:bodyPr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/>
                </a:solidFill>
                <a:latin typeface="Microsoft Yahei"/>
                <a:ea typeface="Microsoft Yahei"/>
                <a:cs typeface="Microsoft Yahei"/>
              </a:rPr>
              <a:t>品牌理念</a:t>
            </a:r>
          </a:p>
        </p:txBody>
      </p:sp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品牌历史与发展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TextBox 2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产品线与服务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3561535" y="2061200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百雀羚的产品线涵盖了护肤、彩妆、个人护理等多个领域，满足了不同消费者的需求。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3561535" y="1520189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3561535" y="4422893"/>
            <a:ext cx="7382690" cy="153140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百雀羚注重消费者服务，通过线上线下渠道提供专业的护肤咨询、产品推荐等服务，提升消费者满意度。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3561535" y="3881882"/>
            <a:ext cx="7382690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</a:t>
            </a:r>
          </a:p>
        </p:txBody>
      </p:sp>
      <p:sp>
        <p:nvSpPr>
          <p:cNvPr id="27" name="AutoShape 27"/>
          <p:cNvSpPr/>
          <p:nvPr/>
        </p:nvSpPr>
        <p:spPr>
          <a:xfrm>
            <a:off x="1075314" y="4179055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1075314" y="1789318"/>
            <a:ext cx="1747957" cy="174795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1537812" y="4641553"/>
            <a:ext cx="822960" cy="822960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1537812" y="2251817"/>
            <a:ext cx="822960" cy="82296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DFCF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百雀羚营销策略分析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百雀羚将目标市场定位为中低端消费群体，主要面向二三线城市和农村地区。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目标市场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百雀羚通过深入了解目标市场的需求和消费习惯，推出适合的产品组合和定价策略，满足消费者对平价、实用、天然护肤品的需求。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市场定位策略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TextBox 3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目标市场定位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百雀羚注重产品差异化，通过研发和配方创新，推出具有独特功效和差异化的产品，如草本护肤、天然成分等，以满足消费者对个性化、专业化的需求。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品牌形象差异化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百雀羚在品牌形象上强调天然、草本、传统与现代相结合的特点，通过广告宣传和品牌活动，树立品牌独特形象，提高消费者忠诚度和品牌认知度。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5" name="AutoShape 15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产品差异化策略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百雀羚的定价策略主要考虑成本、竞争对手和消费者心理等因素，采用成本加法和竞争导向定价法相结合的方式，制定出具有竞争力的价格。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价格策略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百雀羚在价格策略上采取灵活多变的措施，如打折、赠品等促销活动，以吸引消费者并提高销售量。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定价</a:t>
            </a:r>
          </a:p>
        </p:txBody>
      </p:sp>
      <p:sp>
        <p:nvSpPr>
          <p:cNvPr id="13" name="AutoShape 13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TextBox 33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定价策略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9632" y="2076770"/>
            <a:ext cx="1303226" cy="130322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05045" y="2076770"/>
            <a:ext cx="1347972" cy="134797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>
            <a:off x="2099221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1964092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百雀羚主要采用传统销售渠道，如商场、超市、专卖店等，同时积极开拓线上渠道，如电商平台、社交媒体等，以扩大销售范围和市场份额。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6516784" y="2318568"/>
            <a:ext cx="3468643" cy="0"/>
          </a:xfrm>
          <a:prstGeom prst="line">
            <a:avLst/>
          </a:prstGeom>
          <a:ln w="9525">
            <a:solidFill>
              <a:schemeClr val="accent2"/>
            </a:solidFill>
            <a:prstDash val="solid"/>
            <a:headEnd type="oval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6381655" y="2344711"/>
            <a:ext cx="3829140" cy="35356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百雀羚对渠道进行精细化管理，与经销商建立长期合作关系，加强渠道维护和拓展，提高渠道效率和忠诚度。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964092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渠道选择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1655" y="1532038"/>
            <a:ext cx="4019550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014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渠道管理</a:t>
            </a:r>
          </a:p>
        </p:txBody>
      </p:sp>
      <p:sp>
        <p:nvSpPr>
          <p:cNvPr id="10" name="Freeform 10"/>
          <p:cNvSpPr/>
          <p:nvPr/>
        </p:nvSpPr>
        <p:spPr>
          <a:xfrm>
            <a:off x="10761443" y="2433168"/>
            <a:ext cx="635177" cy="635177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94451" y="2401589"/>
            <a:ext cx="653588" cy="653588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渠道策略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543457" y="1876457"/>
            <a:ext cx="3105086" cy="3105086"/>
          </a:xfrm>
          <a:prstGeom prst="ellipse">
            <a:avLst/>
          </a:prstGeom>
          <a:solidFill>
            <a:schemeClr val="accent2">
              <a:alpha val="2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838682" y="2171682"/>
            <a:ext cx="2514635" cy="251463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97329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促销方式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797329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百雀羚采用多种促销方式，如赠品、打折、满减等，以吸引消费者并提高购买意愿。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936144" y="1537698"/>
            <a:ext cx="346677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7936144" y="2820233"/>
            <a:ext cx="3466777" cy="341833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86000"/>
              </a:lnSpc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百雀羚的促销策略注重消费者心理和情感诉求，通过情感化的广告宣传和品牌活动，增强消费者对品牌的认同感和忠诚度。同时，百雀羚还采用会员制度和积分兑换等方式，提供更多优惠和服务，提高消费者满意度和复购率。</a:t>
            </a:r>
          </a:p>
        </p:txBody>
      </p:sp>
      <p:sp>
        <p:nvSpPr>
          <p:cNvPr id="8" name="Freeform 8"/>
          <p:cNvSpPr/>
          <p:nvPr/>
        </p:nvSpPr>
        <p:spPr>
          <a:xfrm>
            <a:off x="5503755" y="2836755"/>
            <a:ext cx="1184490" cy="1184490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促销策略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219200" y="1341120"/>
            <a:ext cx="7052881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219200" y="2926080"/>
            <a:ext cx="881238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>
                <a:solidFill>
                  <a:schemeClr val="accent4">
                    <a:lumMod val="60000"/>
                    <a:lumOff val="40000"/>
                  </a:schemeClr>
                </a:solidFill>
                <a:latin typeface="Microsoft Yahei"/>
                <a:ea typeface="Microsoft Yahei"/>
                <a:cs typeface="Microsoft Yahei"/>
              </a:rPr>
              <a:t>百雀羚广告与推广手段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https://d.book118.com/687135042011006044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1A004F"/>
      </a:lt1>
      <a:dk2>
        <a:srgbClr val="EDE5FF"/>
      </a:dk2>
      <a:lt2>
        <a:srgbClr val="000000"/>
      </a:lt2>
      <a:accent1>
        <a:srgbClr val="9970FC"/>
      </a:accent1>
      <a:accent2>
        <a:srgbClr val="6C51FF"/>
      </a:accent2>
      <a:accent3>
        <a:srgbClr val="3F00C2"/>
      </a:accent3>
      <a:accent4>
        <a:srgbClr val="FF6CE0"/>
      </a:accent4>
      <a:accent5>
        <a:srgbClr val="FF8CE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68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2024-09-18T03:44:42.095</cp:lastPrinted>
  <dcterms:created xsi:type="dcterms:W3CDTF">2024-09-17T19:44:42Z</dcterms:created>
  <dcterms:modified xsi:type="dcterms:W3CDTF">2024-09-17T19:44:44Z</dcterms:modified>
</cp:coreProperties>
</file>