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B8C22C-EADC-40CE-8B69-FED58BC1C1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E27EA8-467A-4D9B-8CDC-6514A3EC35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002618-1BAA-4767-9C24-DD352A7B60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776F71E-2D11-4873-8362-69D947F994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28A7327-41DA-4B46-BCC2-33503B4824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EC37793-F6C5-4949-9A43-719CA35693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0FC0267-2A87-4669-AEA8-1CAC329D7B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0B9125B-61D4-4D11-9C46-9224C238C4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9E117E2-27C6-49BF-9EA6-8774808E40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12BEEF-B49E-4F35-8466-4756149478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D2BF79-6086-44EB-ABEF-7BB14645EC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png" /><Relationship Id="rId3" Type="http://schemas.openxmlformats.org/officeDocument/2006/relationships/image" Target="../media/image8.jpeg" /><Relationship Id="rId4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pn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87146156024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42747" y="1226293"/>
            <a:ext cx="9106507" cy="1906231"/>
          </a:xfrm>
          <a:prstGeom prst="rect">
            <a:avLst/>
          </a:prstGeom>
        </p:spPr>
        <p:txBody>
          <a:bodyPr wrap="square" lIns="85725" tIns="85725" rIns="47625" bIns="857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行署交通局上半年工作总结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2739291" y="3540703"/>
            <a:ext cx="6713418" cy="489827"/>
            <a:chOff x="2739291" y="3540703"/>
            <a:chExt cx="6713418" cy="489827"/>
          </a:xfrm>
        </p:grpSpPr>
      </p:grp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59520" y="535260"/>
            <a:ext cx="10672960" cy="57691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535260"/>
            <a:ext cx="5567207" cy="6839712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276259" y="861481"/>
            <a:ext cx="3746772" cy="597533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7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6083808" y="1823759"/>
            <a:ext cx="4638675" cy="4457700"/>
          </a:xfrm>
          <a:prstGeom prst="rect">
            <a:avLst/>
          </a:prstGeom>
        </p:spPr>
        <p:txBody>
          <a:bodyPr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工作概述与目标回顾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基础设施建设进展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交通运输服务管理成果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法规政策执行与监管工作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科技创新与智能化发展动态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财务管理与资金使用效益分析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人力资源配置及培训教育进展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存在问题、挑战及改进措施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工作概述与目标回顾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基础设施建设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完成了多个重要交通基础设施项目，包括道路修建、桥梁改造和交通信号系统升级等。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交通运输管理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加强了对交通运输市场的监管，提高了运输效率和服务质量。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交通安全保障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开展了大量的交通安全宣传教育活动，提高了公众的交通安全意识。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上半年工作总体情况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52605" y="2972012"/>
            <a:ext cx="2353053" cy="1956378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完成重点交通基础设施建设项目。实际完成情况良好，所有项目均按计划推进，部分项目已提前完成。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8684852" y="1462164"/>
            <a:ext cx="2382848" cy="1991137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提高交通运输市场规范化水平。通过加强监管和执法力度，市场秩序得到显著改善，运输效率和服务质量有所提高。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8684852" y="4394429"/>
            <a:ext cx="2382848" cy="1962565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降低交通事故发生率。通过加强交通安全宣传教育和执法力度，交通事故发生率有所下降，但仍需继续努力。</a:t>
            </a:r>
            <a:endParaRPr lang="en-US" sz="1100"/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>
            <a:alphaModFix amt="75000"/>
          </a:blip>
          <a:srcRect l="31868" t="13068" r="31502" b="30114"/>
          <a:stretch>
            <a:fillRect/>
          </a:stretch>
        </p:blipFill>
        <p:spPr>
          <a:xfrm>
            <a:off x="4217947" y="1384382"/>
            <a:ext cx="3545264" cy="5454568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9304" r="19304"/>
          <a:stretch>
            <a:fillRect/>
          </a:stretch>
        </p:blipFill>
        <p:spPr>
          <a:xfrm>
            <a:off x="4495323" y="1838813"/>
            <a:ext cx="2952950" cy="4810026"/>
          </a:xfrm>
          <a:prstGeom prst="rect">
            <a:avLst/>
          </a:prstGeom>
        </p:spPr>
      </p:pic>
      <p:grpSp>
        <p:nvGrpSpPr>
          <p:cNvPr id="7" name="Group 7"/>
          <p:cNvGrpSpPr/>
          <p:nvPr/>
        </p:nvGrpSpPr>
        <p:grpSpPr>
          <a:xfrm>
            <a:off x="3239789" y="3141586"/>
            <a:ext cx="1463040" cy="1463040"/>
            <a:chOff x="3239789" y="3141586"/>
            <a:chExt cx="1463040" cy="1463040"/>
          </a:xfrm>
        </p:grpSpPr>
        <p:sp>
          <p:nvSpPr>
            <p:cNvPr id="8" name="AutoShape 8"/>
            <p:cNvSpPr/>
            <p:nvPr/>
          </p:nvSpPr>
          <p:spPr>
            <a:xfrm>
              <a:off x="3239789" y="3141586"/>
              <a:ext cx="1463040" cy="14630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612771" y="3559447"/>
            <a:ext cx="702092" cy="584684"/>
            <a:chOff x="3612771" y="3559447"/>
            <a:chExt cx="702092" cy="584684"/>
          </a:xfrm>
        </p:grpSpPr>
        <p:sp>
          <p:nvSpPr>
            <p:cNvPr id="10" name="Freeform 10"/>
            <p:cNvSpPr/>
            <p:nvPr/>
          </p:nvSpPr>
          <p:spPr>
            <a:xfrm>
              <a:off x="3612771" y="4122895"/>
              <a:ext cx="702092" cy="21236"/>
            </a:xfrm>
            <a:custGeom>
              <a:rect l="l" t="t" r="r" b="b"/>
              <a:pathLst>
                <a:path w="76" h="2">
                  <a:moveTo>
                    <a:pt x="2" y="2"/>
                  </a:moveTo>
                  <a:cubicBezTo>
                    <a:pt x="1" y="2"/>
                    <a:pt x="0" y="2"/>
                    <a:pt x="0" y="1"/>
                  </a:cubicBezTo>
                  <a:cubicBezTo>
                    <a:pt x="0" y="0"/>
                    <a:pt x="1" y="0"/>
                    <a:pt x="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5" y="0"/>
                    <a:pt x="76" y="0"/>
                    <a:pt x="76" y="1"/>
                  </a:cubicBezTo>
                  <a:cubicBezTo>
                    <a:pt x="76" y="2"/>
                    <a:pt x="75" y="2"/>
                    <a:pt x="75" y="2"/>
                  </a:cubicBezTo>
                  <a:lnTo>
                    <a:pt x="2" y="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3702447" y="3690774"/>
              <a:ext cx="101383" cy="372745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3850662" y="3559447"/>
              <a:ext cx="101383" cy="504071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998877" y="3720392"/>
              <a:ext cx="101383" cy="343126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147092" y="3830623"/>
              <a:ext cx="101383" cy="233035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6924196" y="1127033"/>
            <a:ext cx="1463040" cy="1463040"/>
            <a:chOff x="6924196" y="1127033"/>
            <a:chExt cx="1463040" cy="1463040"/>
          </a:xfrm>
        </p:grpSpPr>
        <p:sp>
          <p:nvSpPr>
            <p:cNvPr id="16" name="Freeform 16"/>
            <p:cNvSpPr/>
            <p:nvPr/>
          </p:nvSpPr>
          <p:spPr>
            <a:xfrm>
              <a:off x="7364596" y="1565888"/>
              <a:ext cx="575749" cy="390208"/>
            </a:xfrm>
            <a:custGeom>
              <a:rect l="l" t="t" r="r" b="b"/>
              <a:pathLst>
                <a:path w="56" h="35">
                  <a:moveTo>
                    <a:pt x="52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0"/>
                    <a:pt x="0" y="2"/>
                    <a:pt x="0" y="4"/>
                  </a:cubicBezTo>
                  <a:cubicBezTo>
                    <a:pt x="0" y="31"/>
                    <a:pt x="0" y="31"/>
                    <a:pt x="0" y="31"/>
                  </a:cubicBezTo>
                  <a:cubicBezTo>
                    <a:pt x="0" y="33"/>
                    <a:pt x="2" y="35"/>
                    <a:pt x="4" y="35"/>
                  </a:cubicBezTo>
                  <a:cubicBezTo>
                    <a:pt x="52" y="35"/>
                    <a:pt x="52" y="35"/>
                    <a:pt x="52" y="35"/>
                  </a:cubicBezTo>
                  <a:cubicBezTo>
                    <a:pt x="54" y="35"/>
                    <a:pt x="56" y="33"/>
                    <a:pt x="56" y="31"/>
                  </a:cubicBezTo>
                  <a:cubicBezTo>
                    <a:pt x="56" y="4"/>
                    <a:pt x="56" y="4"/>
                    <a:pt x="56" y="4"/>
                  </a:cubicBezTo>
                  <a:cubicBezTo>
                    <a:pt x="56" y="2"/>
                    <a:pt x="54" y="0"/>
                    <a:pt x="52" y="0"/>
                  </a:cubicBezTo>
                  <a:close/>
                  <a:moveTo>
                    <a:pt x="49" y="27"/>
                  </a:moveTo>
                  <a:cubicBezTo>
                    <a:pt x="49" y="29"/>
                    <a:pt x="48" y="30"/>
                    <a:pt x="46" y="30"/>
                  </a:cubicBezTo>
                  <a:cubicBezTo>
                    <a:pt x="9" y="30"/>
                    <a:pt x="9" y="30"/>
                    <a:pt x="9" y="30"/>
                  </a:cubicBezTo>
                  <a:cubicBezTo>
                    <a:pt x="7" y="30"/>
                    <a:pt x="6" y="29"/>
                    <a:pt x="6" y="27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6" y="6"/>
                    <a:pt x="7" y="5"/>
                    <a:pt x="9" y="5"/>
                  </a:cubicBezTo>
                  <a:cubicBezTo>
                    <a:pt x="46" y="5"/>
                    <a:pt x="46" y="5"/>
                    <a:pt x="46" y="5"/>
                  </a:cubicBezTo>
                  <a:cubicBezTo>
                    <a:pt x="48" y="5"/>
                    <a:pt x="49" y="6"/>
                    <a:pt x="49" y="8"/>
                  </a:cubicBezTo>
                  <a:lnTo>
                    <a:pt x="49" y="2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7273763" y="1974818"/>
              <a:ext cx="748924" cy="211520"/>
            </a:xfrm>
            <a:custGeom>
              <a:rect l="l" t="t" r="r" b="b"/>
              <a:pathLst>
                <a:path w="73" h="19">
                  <a:moveTo>
                    <a:pt x="67" y="3"/>
                  </a:moveTo>
                  <a:cubicBezTo>
                    <a:pt x="66" y="1"/>
                    <a:pt x="65" y="0"/>
                    <a:pt x="63" y="0"/>
                  </a:cubicBezTo>
                  <a:cubicBezTo>
                    <a:pt x="10" y="0"/>
                    <a:pt x="10" y="0"/>
                    <a:pt x="10" y="0"/>
                  </a:cubicBezTo>
                  <a:cubicBezTo>
                    <a:pt x="8" y="0"/>
                    <a:pt x="7" y="2"/>
                    <a:pt x="7" y="3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73" y="13"/>
                    <a:pt x="73" y="13"/>
                    <a:pt x="73" y="13"/>
                  </a:cubicBezTo>
                  <a:lnTo>
                    <a:pt x="67" y="3"/>
                  </a:lnTo>
                  <a:close/>
                  <a:moveTo>
                    <a:pt x="25" y="12"/>
                  </a:moveTo>
                  <a:cubicBezTo>
                    <a:pt x="27" y="9"/>
                    <a:pt x="27" y="9"/>
                    <a:pt x="2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8" y="12"/>
                    <a:pt x="48" y="12"/>
                    <a:pt x="48" y="12"/>
                  </a:cubicBezTo>
                  <a:lnTo>
                    <a:pt x="25" y="12"/>
                  </a:lnTo>
                  <a:close/>
                  <a:moveTo>
                    <a:pt x="62" y="7"/>
                  </a:moveTo>
                  <a:cubicBezTo>
                    <a:pt x="12" y="7"/>
                    <a:pt x="12" y="7"/>
                    <a:pt x="12" y="7"/>
                  </a:cubicBezTo>
                  <a:cubicBezTo>
                    <a:pt x="9" y="7"/>
                    <a:pt x="9" y="6"/>
                    <a:pt x="9" y="6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1" y="2"/>
                    <a:pt x="13" y="2"/>
                  </a:cubicBezTo>
                  <a:cubicBezTo>
                    <a:pt x="61" y="2"/>
                    <a:pt x="61" y="2"/>
                    <a:pt x="61" y="2"/>
                  </a:cubicBezTo>
                  <a:cubicBezTo>
                    <a:pt x="62" y="2"/>
                    <a:pt x="63" y="3"/>
                    <a:pt x="63" y="3"/>
                  </a:cubicBezTo>
                  <a:cubicBezTo>
                    <a:pt x="65" y="6"/>
                    <a:pt x="65" y="6"/>
                    <a:pt x="65" y="6"/>
                  </a:cubicBezTo>
                  <a:cubicBezTo>
                    <a:pt x="65" y="6"/>
                    <a:pt x="65" y="7"/>
                    <a:pt x="62" y="7"/>
                  </a:cubicBezTo>
                  <a:close/>
                  <a:moveTo>
                    <a:pt x="0" y="15"/>
                  </a:moveTo>
                  <a:cubicBezTo>
                    <a:pt x="0" y="16"/>
                    <a:pt x="2" y="17"/>
                    <a:pt x="3" y="19"/>
                  </a:cubicBezTo>
                  <a:cubicBezTo>
                    <a:pt x="70" y="19"/>
                    <a:pt x="70" y="19"/>
                    <a:pt x="70" y="19"/>
                  </a:cubicBezTo>
                  <a:cubicBezTo>
                    <a:pt x="72" y="17"/>
                    <a:pt x="73" y="16"/>
                    <a:pt x="73" y="15"/>
                  </a:cubicBezTo>
                  <a:lnTo>
                    <a:pt x="0" y="1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924196" y="1127033"/>
              <a:ext cx="1463040" cy="146304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7364596" y="1565888"/>
              <a:ext cx="575749" cy="390208"/>
            </a:xfrm>
            <a:custGeom>
              <a:rect l="l" t="t" r="r" b="b"/>
              <a:pathLst>
                <a:path w="56" h="35">
                  <a:moveTo>
                    <a:pt x="52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0"/>
                    <a:pt x="0" y="2"/>
                    <a:pt x="0" y="4"/>
                  </a:cubicBezTo>
                  <a:cubicBezTo>
                    <a:pt x="0" y="31"/>
                    <a:pt x="0" y="31"/>
                    <a:pt x="0" y="31"/>
                  </a:cubicBezTo>
                  <a:cubicBezTo>
                    <a:pt x="0" y="33"/>
                    <a:pt x="2" y="35"/>
                    <a:pt x="4" y="35"/>
                  </a:cubicBezTo>
                  <a:cubicBezTo>
                    <a:pt x="52" y="35"/>
                    <a:pt x="52" y="35"/>
                    <a:pt x="52" y="35"/>
                  </a:cubicBezTo>
                  <a:cubicBezTo>
                    <a:pt x="54" y="35"/>
                    <a:pt x="56" y="33"/>
                    <a:pt x="56" y="31"/>
                  </a:cubicBezTo>
                  <a:cubicBezTo>
                    <a:pt x="56" y="4"/>
                    <a:pt x="56" y="4"/>
                    <a:pt x="56" y="4"/>
                  </a:cubicBezTo>
                  <a:cubicBezTo>
                    <a:pt x="56" y="2"/>
                    <a:pt x="54" y="0"/>
                    <a:pt x="52" y="0"/>
                  </a:cubicBezTo>
                  <a:close/>
                  <a:moveTo>
                    <a:pt x="49" y="27"/>
                  </a:moveTo>
                  <a:cubicBezTo>
                    <a:pt x="49" y="29"/>
                    <a:pt x="48" y="30"/>
                    <a:pt x="46" y="30"/>
                  </a:cubicBezTo>
                  <a:cubicBezTo>
                    <a:pt x="9" y="30"/>
                    <a:pt x="9" y="30"/>
                    <a:pt x="9" y="30"/>
                  </a:cubicBezTo>
                  <a:cubicBezTo>
                    <a:pt x="7" y="30"/>
                    <a:pt x="6" y="29"/>
                    <a:pt x="6" y="27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6" y="6"/>
                    <a:pt x="7" y="5"/>
                    <a:pt x="9" y="5"/>
                  </a:cubicBezTo>
                  <a:cubicBezTo>
                    <a:pt x="46" y="5"/>
                    <a:pt x="46" y="5"/>
                    <a:pt x="46" y="5"/>
                  </a:cubicBezTo>
                  <a:cubicBezTo>
                    <a:pt x="48" y="5"/>
                    <a:pt x="49" y="6"/>
                    <a:pt x="49" y="8"/>
                  </a:cubicBezTo>
                  <a:lnTo>
                    <a:pt x="49" y="2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7273763" y="1974818"/>
              <a:ext cx="748924" cy="211520"/>
            </a:xfrm>
            <a:custGeom>
              <a:rect l="l" t="t" r="r" b="b"/>
              <a:pathLst>
                <a:path w="73" h="19">
                  <a:moveTo>
                    <a:pt x="67" y="3"/>
                  </a:moveTo>
                  <a:cubicBezTo>
                    <a:pt x="66" y="1"/>
                    <a:pt x="65" y="0"/>
                    <a:pt x="63" y="0"/>
                  </a:cubicBezTo>
                  <a:cubicBezTo>
                    <a:pt x="10" y="0"/>
                    <a:pt x="10" y="0"/>
                    <a:pt x="10" y="0"/>
                  </a:cubicBezTo>
                  <a:cubicBezTo>
                    <a:pt x="8" y="0"/>
                    <a:pt x="7" y="2"/>
                    <a:pt x="7" y="3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73" y="13"/>
                    <a:pt x="73" y="13"/>
                    <a:pt x="73" y="13"/>
                  </a:cubicBezTo>
                  <a:lnTo>
                    <a:pt x="67" y="3"/>
                  </a:lnTo>
                  <a:close/>
                  <a:moveTo>
                    <a:pt x="25" y="12"/>
                  </a:moveTo>
                  <a:cubicBezTo>
                    <a:pt x="27" y="9"/>
                    <a:pt x="27" y="9"/>
                    <a:pt x="2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8" y="12"/>
                    <a:pt x="48" y="12"/>
                    <a:pt x="48" y="12"/>
                  </a:cubicBezTo>
                  <a:lnTo>
                    <a:pt x="25" y="12"/>
                  </a:lnTo>
                  <a:close/>
                  <a:moveTo>
                    <a:pt x="62" y="7"/>
                  </a:moveTo>
                  <a:cubicBezTo>
                    <a:pt x="12" y="7"/>
                    <a:pt x="12" y="7"/>
                    <a:pt x="12" y="7"/>
                  </a:cubicBezTo>
                  <a:cubicBezTo>
                    <a:pt x="9" y="7"/>
                    <a:pt x="9" y="6"/>
                    <a:pt x="9" y="6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1" y="2"/>
                    <a:pt x="13" y="2"/>
                  </a:cubicBezTo>
                  <a:cubicBezTo>
                    <a:pt x="61" y="2"/>
                    <a:pt x="61" y="2"/>
                    <a:pt x="61" y="2"/>
                  </a:cubicBezTo>
                  <a:cubicBezTo>
                    <a:pt x="62" y="2"/>
                    <a:pt x="63" y="3"/>
                    <a:pt x="63" y="3"/>
                  </a:cubicBezTo>
                  <a:cubicBezTo>
                    <a:pt x="65" y="6"/>
                    <a:pt x="65" y="6"/>
                    <a:pt x="65" y="6"/>
                  </a:cubicBezTo>
                  <a:cubicBezTo>
                    <a:pt x="65" y="6"/>
                    <a:pt x="65" y="7"/>
                    <a:pt x="62" y="7"/>
                  </a:cubicBezTo>
                  <a:close/>
                  <a:moveTo>
                    <a:pt x="0" y="15"/>
                  </a:moveTo>
                  <a:cubicBezTo>
                    <a:pt x="0" y="16"/>
                    <a:pt x="2" y="17"/>
                    <a:pt x="3" y="19"/>
                  </a:cubicBezTo>
                  <a:cubicBezTo>
                    <a:pt x="70" y="19"/>
                    <a:pt x="70" y="19"/>
                    <a:pt x="70" y="19"/>
                  </a:cubicBezTo>
                  <a:cubicBezTo>
                    <a:pt x="72" y="17"/>
                    <a:pt x="73" y="16"/>
                    <a:pt x="73" y="15"/>
                  </a:cubicBezTo>
                  <a:lnTo>
                    <a:pt x="0" y="1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6924196" y="4151964"/>
            <a:ext cx="1463040" cy="1463040"/>
            <a:chOff x="6924196" y="4151964"/>
            <a:chExt cx="1463040" cy="1463040"/>
          </a:xfrm>
        </p:grpSpPr>
        <p:sp>
          <p:nvSpPr>
            <p:cNvPr id="22" name="AutoShape 22"/>
            <p:cNvSpPr/>
            <p:nvPr/>
          </p:nvSpPr>
          <p:spPr>
            <a:xfrm>
              <a:off x="7285470" y="4642335"/>
              <a:ext cx="725508" cy="572110"/>
            </a:xfrm>
            <a:prstGeom prst="wedgeEllipseCallou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924196" y="4151964"/>
              <a:ext cx="1463040" cy="146304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285470" y="4642335"/>
              <a:ext cx="725508" cy="572110"/>
            </a:xfrm>
            <a:prstGeom prst="wedgeEllipseCallou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5" name="AutoShape 25"/>
          <p:cNvSpPr/>
          <p:nvPr/>
        </p:nvSpPr>
        <p:spPr>
          <a:xfrm>
            <a:off x="455981" y="2535936"/>
            <a:ext cx="2746302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目标一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8503125" y="1054893"/>
            <a:ext cx="2746302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目标二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8503125" y="4009655"/>
            <a:ext cx="2746302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目标三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设定目标与达成情况对比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重点任务一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推进交通基础设施建设项目。通过科学规划和精心组织，确保了项目的顺利推进和高质量完成。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重点任务二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加强交通运输市场监管。通过开展专项整治行动和加大执法力度，有效遏制了非法营运和超载超限等违法行为。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重点任务三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提高交通安全水平。通过广泛开展交通安全宣传教育和严格执法，提高了公众的交通安全意识和遵章守纪的自觉性。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重点任务完成情况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基础设施建设进展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66829" y="2313537"/>
            <a:ext cx="4066829" cy="3122624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7785" b="7785"/>
          <a:stretch>
            <a:fillRect/>
          </a:stretch>
        </p:blipFill>
        <p:spPr>
          <a:xfrm>
            <a:off x="1132390" y="2491315"/>
            <a:ext cx="3735703" cy="2097441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5893187" y="1760560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893187" y="3108818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893187" y="4383763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43776" y="2069502"/>
            <a:ext cx="3618828" cy="795475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完成了XX公里的高速公路建设，提高了区域交通的便捷性和通行效率。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43776" y="3332225"/>
            <a:ext cx="3618828" cy="771122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对XX条城市道路进行了拓宽和改造，改善了城市交通拥堵状况。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443776" y="4665990"/>
            <a:ext cx="3618828" cy="783299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新建和改建了XX公里乡村道路，促进了农村经济发展和农民出行便利。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443776" y="1661692"/>
            <a:ext cx="3514429" cy="447189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高速公路建设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443776" y="3011282"/>
            <a:ext cx="3514429" cy="447189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城市道路改造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443776" y="4310611"/>
            <a:ext cx="3514429" cy="447189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乡村道路建设</a:t>
            </a:r>
            <a:endParaRPr lang="en-US" sz="1100"/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道路建设及改造项目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29975" y="1234972"/>
            <a:ext cx="4812942" cy="481294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6563746" y="1760560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63746" y="3108818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563746" y="4383763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114336" y="2069502"/>
            <a:ext cx="3618828" cy="795475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完成了XX座大型桥梁的主体工程建设，确保了跨江跨河交通的畅通。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7114336" y="3332225"/>
            <a:ext cx="3618828" cy="771122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贯通了XX条隧道，缩短了山区和平原地区的交通距离。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114336" y="4665990"/>
            <a:ext cx="3618828" cy="783299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对XX处关键路段的桥梁、隧道进行了加固和改造，提高了道路通行安全。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114336" y="1661692"/>
            <a:ext cx="3514429" cy="447189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大型桥梁建设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114336" y="3011282"/>
            <a:ext cx="3514429" cy="447189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隧道工程建设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114336" y="4310611"/>
            <a:ext cx="3514429" cy="447189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关键路段改造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桥梁、隧道等关键工程进展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调整和优化了XX条公交线路，提高了公交线网的覆盖率和运营效率。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公交线网优化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地铁建设及运营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出租车、网约车管理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智能化交通设施建设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推进了XX条地铁线路的建设和运营，缓解了城市交通压力。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加强了对出租车、网约车的监管和管理，提高了服务质量。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推广了智能交通信号控制、电子警察等智能化交通设施，提高了交通管理和服务水平。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公共交通设施优化与提升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交通运输服务管理成果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客运服务质量提升举措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314700" y="5303594"/>
            <a:ext cx="7382690" cy="863070"/>
            <a:chOff x="3314700" y="5303594"/>
            <a:chExt cx="7382690" cy="863070"/>
          </a:xfrm>
        </p:grpSpPr>
        <p:sp>
          <p:nvSpPr>
            <p:cNvPr id="46" name="TextBox 46"/>
            <p:cNvSpPr txBox="1"/>
            <p:nvPr/>
          </p:nvSpPr>
          <p:spPr>
            <a:xfrm>
              <a:off x="3314700" y="5303594"/>
              <a:ext cx="7382690" cy="863070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建立快速响应的投诉处理机制，对乘客的投诉进行及时、公正、公开的处理，不断改进服务质量。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3314700" y="4838783"/>
            <a:ext cx="7382690" cy="490334"/>
            <a:chOff x="3314700" y="4838783"/>
            <a:chExt cx="7382690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3314700" y="4838783"/>
              <a:ext cx="7382690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完善投诉处理机制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3456760" y="1771107"/>
            <a:ext cx="7382690" cy="863070"/>
            <a:chOff x="3456760" y="1771107"/>
            <a:chExt cx="7382690" cy="863070"/>
          </a:xfrm>
        </p:grpSpPr>
        <p:sp>
          <p:nvSpPr>
            <p:cNvPr id="50" name="TextBox 50"/>
            <p:cNvSpPr txBox="1"/>
            <p:nvPr/>
          </p:nvSpPr>
          <p:spPr>
            <a:xfrm>
              <a:off x="3456760" y="1771107"/>
              <a:ext cx="7382690" cy="863070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制定并执行更加严格的客运服务标准，包括车辆清洁度、司机礼貌用语、乘客舒适度等方面，确保乘客获得优质的出行体验。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3456760" y="1395927"/>
            <a:ext cx="7293402" cy="490334"/>
            <a:chOff x="3456760" y="1395927"/>
            <a:chExt cx="7293402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3456760" y="1395927"/>
              <a:ext cx="7293402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1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提升服务标准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1704918" y="3545958"/>
            <a:ext cx="7382690" cy="863070"/>
            <a:chOff x="1704918" y="3545958"/>
            <a:chExt cx="7382690" cy="863070"/>
          </a:xfrm>
        </p:grpSpPr>
        <p:sp>
          <p:nvSpPr>
            <p:cNvPr id="54" name="TextBox 54"/>
            <p:cNvSpPr txBox="1"/>
            <p:nvPr/>
          </p:nvSpPr>
          <p:spPr>
            <a:xfrm>
              <a:off x="1704918" y="3545958"/>
              <a:ext cx="7382690" cy="863070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对客运服务人员进行定期培训，提高服务意识和技能水平，培养一支高素质的服务团队。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1704918" y="3081147"/>
            <a:ext cx="7382690" cy="490334"/>
            <a:chOff x="1704918" y="3081147"/>
            <a:chExt cx="7382690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1704918" y="3081147"/>
              <a:ext cx="7382690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加强人员培训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88790" y="1727965"/>
            <a:ext cx="2223892" cy="222389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40189" y="425640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优化物流网络布局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39979" y="4812281"/>
            <a:ext cx="332151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合理规划物流节点和线路，减少运输距离和时间成本，提高物流效率。</a:t>
            </a:r>
          </a:p>
        </p:txBody>
      </p:sp>
      <p:sp>
        <p:nvSpPr>
          <p:cNvPr id="5" name="Freeform 5"/>
          <p:cNvSpPr/>
          <p:nvPr/>
        </p:nvSpPr>
        <p:spPr>
          <a:xfrm>
            <a:off x="1944903" y="2376958"/>
            <a:ext cx="1111666" cy="1111666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905753" y="1727965"/>
            <a:ext cx="2223892" cy="222389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5461866" y="2284078"/>
            <a:ext cx="1111666" cy="1111666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35453" y="425640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推广智能化技术应用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435243" y="4812281"/>
            <a:ext cx="332151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运用大数据、物联网等先进技术，实现货运信息的实时更新和智能匹配，降低空驶率和等待时间。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695449" y="1727965"/>
            <a:ext cx="2223892" cy="2223892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9368750" y="2352498"/>
            <a:ext cx="902208" cy="926058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7546848" y="425640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加强跨部门协作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46638" y="4812281"/>
            <a:ext cx="332151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与相关部门建立紧密的协作关系，实现信息共享和资源整合，提高整体物流效率。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货运物流效率改善措施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完善应急预案体系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建立健全的交通安全应急预案体系，提高应对突发事件的快速反应和处置能力。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加强事故处理和责任追究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对发生的交通事故进行及时、公正、公开的处理，依法追究相关责任人的法律责任，维护交通秩序和公共安全。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强化安全监管措施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加大对交通违法行为的查处力度，严格执行安全检查和隐患排查制度，确保道路交通安全。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交通安全监管及事故处理情况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法规政策执行与监管工作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4917" r="14917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组织开展了多场交通法规宣传讲座、安全驾驶培训等活动，提高了公众对交通法规的认知度和遵守意识。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宣传活动策划与执行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制作并发放了大量交通法规宣传资料，如宣传册、海报等，方便公众随时了解和学习交通法规。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宣传资料制作与发放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通过问卷调查、访谈等方式对宣传活动的效果进行评估，为后续的宣传活动提供参考和改进方向。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宣传效果评估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交通法规宣传普及活动开展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定期举办执法队伍培训班，提高执法人员的业务素质和执法水平，确保严格、公正、文明执法。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执法队伍培训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5250" r="1525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执法装备更新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执法监督与考核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投入资金更新执法装备，如执法记录仪、测速仪等，提高执法的准确性和效率。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建立执法监督考核机制，对执法人员的执法行为进行监督考核，确保执法行为的规范性和公正性。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执法队伍建设及执法水平提高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https://d.book118.com/687146156024006043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104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2024-09-16T20:48:38.021</cp:lastPrinted>
  <dcterms:created xsi:type="dcterms:W3CDTF">2024-09-16T12:48:38Z</dcterms:created>
  <dcterms:modified xsi:type="dcterms:W3CDTF">2024-09-16T12:48:40Z</dcterms:modified>
</cp:coreProperties>
</file>