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4BC9A20-D3FB-4C59-B13B-CFEDD97F4A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149121-6116-46A2-9B52-270798DCB2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ADB8C3E-624E-47DC-A00D-23772C2C6B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C40045D-4979-421A-9BDF-FFF6901A67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59225C-15BF-4A29-8F57-CDE061B5F8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E6A98BB-F263-4BA9-851E-C017F2E577D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22CB5B9-CD68-481C-A1D8-B0D4C75798D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26A050F-E1C8-429A-8D58-E2D0347D5A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C4BC191-BF01-4A82-B74F-0B79BB5C512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21E65A-6ABF-427A-B343-05015C4693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A68AA6-D787-4027-8AAE-54C608EB8B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7164005030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投资学前言</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投资工具与市场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投资策略与技巧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投资风险与风险管理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投资心理学与行为金融学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未来投资趋势与展望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投资学概述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569" b="5569"/>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投资学的定义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投资学是一门研究投资行为和规律的学科，主要探讨如何将资金进行有效的配置以实现预期的投资目标。</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投资学涉及金融市场的运作、投资工具的选择、风险评估与管理等方面的知识。</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通过合理的投资策略和决策，实现资金的保值增值，为投资者创造价值。</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投资学有助于提高人们的财富水平和生活质量，同时也有助于促进金融市场的发展和经济的增长。</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3706" r="237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投资学的目的和意义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投资学的研究对象和范围</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研究对象</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投资学主要研究投资者的行为、市场规律、投资工具、风险评估与管理等方面的内容。</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范围</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投资学涵盖了股票、债券、基金、期货、期权等多种投资工具，同时也涉及到宏观经济、金融市场、企业财务等领域。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投资工具与市场</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股票交易规则</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股票交易通常通过证券交易所进行，投资者需要了解交易规则、交易费用、交易时间等。</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股票投资策略</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投资者可以根据自身风险承受能力和投资目标选择不同的投资策略，如长期投资、短期交易、价值投资等。</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股票市场概述</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股票市场是投资者买卖公司股票的场所，是资本市场的重要组成部分。</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股票市场</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债券市场概述</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债券市场是发行和交易债券的场所，债券是一种债务凭证，代表发行者向投资者借入的资金。</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债券种类与特点</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债券市场包括政府债券、企业债券、金融债券等，每种债券的特点和风险不同，投资者需根据自身需求选择。</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债券投资策略</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投资者可以通过购买债券获得固定收益，也可以通过买卖债券赚取差价，实现资本增值。</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债券市场</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期货市场</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投资者可以通过套期保值、套利交易、单边交易等策略进行期货投资，以实现不同的投资目标。</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期货投资策略</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期货市场是买卖期货合约的场所，期货合约是一种标准化的合约，规定买卖双方在未来某一特定时间和地点交割一定数量的某种商品。</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期货市场概述</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期货交易通常通过期货交易所进行，投资者需要了解保证金制度、交易时间、交割规则等。</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期货交易规则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518246" y="3031027"/>
            <a:ext cx="1788760" cy="673166"/>
          </a:xfrm>
          <a:custGeom>
            <a:rect l="l" t="t" r="r" b="b"/>
            <a:pathLst>
              <a:path w="1400" h="527">
                <a:moveTo>
                  <a:pt x="0" y="108"/>
                </a:moveTo>
                <a:lnTo>
                  <a:pt x="837" y="527"/>
                </a:lnTo>
                <a:lnTo>
                  <a:pt x="1400" y="332"/>
                </a:lnTo>
                <a:lnTo>
                  <a:pt x="281" y="0"/>
                </a:lnTo>
                <a:lnTo>
                  <a:pt x="0" y="10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735450" y="3096651"/>
            <a:ext cx="2091473" cy="876386"/>
          </a:xfrm>
          <a:custGeom>
            <a:rect l="l" t="t" r="r" b="b"/>
            <a:pathLst>
              <a:path w="1698" h="710">
                <a:moveTo>
                  <a:pt x="1002" y="710"/>
                </a:moveTo>
                <a:lnTo>
                  <a:pt x="1698" y="366"/>
                </a:lnTo>
                <a:lnTo>
                  <a:pt x="591" y="0"/>
                </a:lnTo>
                <a:lnTo>
                  <a:pt x="0" y="202"/>
                </a:lnTo>
                <a:lnTo>
                  <a:pt x="1002" y="71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893380" y="3977271"/>
            <a:ext cx="4191413" cy="1771824"/>
          </a:xfrm>
          <a:custGeom>
            <a:rect l="l" t="t" r="r" b="b"/>
            <a:pathLst>
              <a:path w="3282" h="1388">
                <a:moveTo>
                  <a:pt x="0" y="332"/>
                </a:moveTo>
                <a:lnTo>
                  <a:pt x="1065" y="869"/>
                </a:lnTo>
                <a:lnTo>
                  <a:pt x="177" y="1388"/>
                </a:lnTo>
                <a:lnTo>
                  <a:pt x="3283" y="1388"/>
                </a:lnTo>
                <a:lnTo>
                  <a:pt x="2529" y="96"/>
                </a:lnTo>
                <a:lnTo>
                  <a:pt x="1981" y="414"/>
                </a:lnTo>
                <a:lnTo>
                  <a:pt x="685" y="0"/>
                </a:lnTo>
                <a:lnTo>
                  <a:pt x="0" y="332"/>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flipH="1" flipV="1">
            <a:off x="2921288" y="2643640"/>
            <a:ext cx="827699" cy="453011"/>
          </a:xfrm>
          <a:prstGeom prst="line">
            <a:avLst/>
          </a:prstGeom>
          <a:ln w="6350">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3748986" y="3704194"/>
            <a:ext cx="1665980" cy="1043620"/>
          </a:xfrm>
          <a:prstGeom prst="line">
            <a:avLst/>
          </a:prstGeom>
          <a:ln w="63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7" name="Connector 7"/>
          <p:cNvCxnSpPr/>
          <p:nvPr/>
        </p:nvCxnSpPr>
        <p:spPr>
          <a:xfrm flipV="1">
            <a:off x="7633452" y="3367611"/>
            <a:ext cx="1134645" cy="857334"/>
          </a:xfrm>
          <a:prstGeom prst="line">
            <a:avLst/>
          </a:prstGeom>
          <a:ln w="6350">
            <a:solidFill>
              <a:schemeClr val="accent3"/>
            </a:solidFill>
            <a:prstDash val="solid"/>
          </a:ln>
        </p:spPr>
        <p:style>
          <a:lnRef idx="0">
            <a:schemeClr val="accent3"/>
          </a:lnRef>
          <a:fillRef idx="1">
            <a:schemeClr val="accent3"/>
          </a:fillRef>
          <a:effectRef idx="0">
            <a:schemeClr val="accent3"/>
          </a:effectRef>
          <a:fontRef idx="minor">
            <a:schemeClr val="lt1"/>
          </a:fontRef>
        </p:style>
      </p:cxnSp>
      <p:sp>
        <p:nvSpPr>
          <p:cNvPr id="8" name="AutoShape 8"/>
          <p:cNvSpPr/>
          <p:nvPr/>
        </p:nvSpPr>
        <p:spPr>
          <a:xfrm>
            <a:off x="2294693" y="4747814"/>
            <a:ext cx="1953876" cy="24574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88616" y="1619074"/>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80000"/>
              </a:lnSpc>
              <a:spcBef>
                <a:spcPts val="375"/>
              </a:spcBef>
            </a:pPr>
            <a:r>
              <a:rPr lang="en-US" sz="1575" b="1">
                <a:solidFill>
                  <a:schemeClr val="accent1">
                    <a:alpha val="100000"/>
                  </a:schemeClr>
                </a:solidFill>
                <a:latin typeface="Microsoft Yahei"/>
                <a:ea typeface="Microsoft Yahei"/>
                <a:cs typeface="Microsoft Yahei"/>
              </a:rPr>
              <a:t>外汇市场概述</a:t>
            </a:r>
          </a:p>
        </p:txBody>
      </p:sp>
      <p:sp>
        <p:nvSpPr>
          <p:cNvPr id="10" name="TextBox 10"/>
          <p:cNvSpPr txBox="1"/>
          <p:nvPr/>
        </p:nvSpPr>
        <p:spPr>
          <a:xfrm>
            <a:off x="1432271" y="4185805"/>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80000"/>
              </a:lnSpc>
              <a:spcBef>
                <a:spcPts val="375"/>
              </a:spcBef>
            </a:pPr>
            <a:r>
              <a:rPr lang="en-US" sz="1575" b="1">
                <a:solidFill>
                  <a:schemeClr val="accent2">
                    <a:alpha val="100000"/>
                  </a:schemeClr>
                </a:solidFill>
                <a:latin typeface="Microsoft Yahei"/>
                <a:ea typeface="Microsoft Yahei"/>
                <a:cs typeface="Microsoft Yahei"/>
              </a:rPr>
              <a:t>外汇交易规则</a:t>
            </a:r>
          </a:p>
        </p:txBody>
      </p:sp>
      <p:sp>
        <p:nvSpPr>
          <p:cNvPr id="11" name="TextBox 11"/>
          <p:cNvSpPr txBox="1"/>
          <p:nvPr/>
        </p:nvSpPr>
        <p:spPr>
          <a:xfrm>
            <a:off x="8940247" y="1852437"/>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外汇投资策略</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外汇市场</a:t>
              </a:r>
            </a:p>
          </p:txBody>
        </p:sp>
      </p:grpSp>
      <p:sp>
        <p:nvSpPr>
          <p:cNvPr id="34" name="TextBox 34"/>
          <p:cNvSpPr txBox="1"/>
          <p:nvPr/>
        </p:nvSpPr>
        <p:spPr>
          <a:xfrm>
            <a:off x="412392" y="1951830"/>
            <a:ext cx="23622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en-US" sz="1350">
                <a:solidFill>
                  <a:schemeClr val="dk1">
                    <a:alpha val="100000"/>
                  </a:schemeClr>
                </a:solidFill>
                <a:latin typeface="Microsoft Yahei"/>
                <a:ea typeface="Microsoft Yahei"/>
                <a:cs typeface="Microsoft Yahei"/>
              </a:rPr>
              <a:t>外汇市场是买卖不同货币对的场所，是全球最大的金融市场之一。</a:t>
            </a:r>
          </a:p>
        </p:txBody>
      </p:sp>
      <p:sp>
        <p:nvSpPr>
          <p:cNvPr id="35" name="TextBox 35"/>
          <p:cNvSpPr txBox="1"/>
          <p:nvPr/>
        </p:nvSpPr>
        <p:spPr>
          <a:xfrm>
            <a:off x="1156046" y="4599597"/>
            <a:ext cx="2362200" cy="21717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外汇交易通常通过银行间市场进行，投资者需要了解汇率报价、交易时间、交易费用等。</a:t>
            </a:r>
          </a:p>
        </p:txBody>
      </p:sp>
      <p:sp>
        <p:nvSpPr>
          <p:cNvPr id="36" name="TextBox 36"/>
          <p:cNvSpPr txBox="1"/>
          <p:nvPr/>
        </p:nvSpPr>
        <p:spPr>
          <a:xfrm>
            <a:off x="8903838" y="2197963"/>
            <a:ext cx="2361910" cy="187379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投资者可以通过借入另一种货币然后兑换成基础货币的方式获得额外资本，再将其兑换回基础货币归还借款，从中获利。</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其他投资工具的特点与风险</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不同的投资工具具有不同的特点和风险，投资者需要根据自身情况选择适合自己的投资工具。</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其他投资工具的投资策略</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投资者需要根据不同投资工具的特点制定相应的投资策略，以实现最佳的投资效果。</a:t>
            </a:r>
          </a:p>
        </p:txBody>
      </p:sp>
      <p:cxnSp>
        <p:nvCxnSpPr>
          <p:cNvPr id="15" name="Connector 15"/>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其他投资工具概述</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除了上述投资工具外，还有许多其他的投资工具可供选择，如基金、房地产、艺术品等。</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其他投资工具</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投资策略与技巧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9781" r="19781"/>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长期投资策略是一种以长期持有为核心的投资方式，投资者通过长期持有优质资产，以实现资产的长期增值。</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长期投资策略强调对市场趋势的把握和优质资产的筛选，投资者通过长期持有优质资产，以实现资产的长期增值。这种策略通常适用于有长期投资目标和稳定现金流的投资者。</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长期投资策略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短期投资策略是一种以短期市场波动为核心的投资方式，投资者通过把握市场短期波动，以获取短期的投资收益。</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短期投资策略强调对市场短期波动的把握和交易时机的选择，投资者通过买卖证券、期货等金融产品，以获取短期的投资收益。这种策略通常适用于风险承受能力较高、有一定交易经验的投资者。</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短期投资策略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https://d.book118.com/687164005030006041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2024-09-13T21:10:18.261</cp:lastPrinted>
  <dcterms:created xsi:type="dcterms:W3CDTF">2024-09-13T13:10:18Z</dcterms:created>
  <dcterms:modified xsi:type="dcterms:W3CDTF">2024-09-13T13:10:20Z</dcterms:modified>
</cp:coreProperties>
</file>