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BEF913E-9A02-4C63-8C17-B5E6FD4A55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EFF81E-781C-4C75-88DF-7BC29765B7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8B81ED5-6904-4686-BEFE-59366D00717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5F2FFD0-DEA1-4E86-887A-027D004AD6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BC30350-7525-4BA5-A32C-7B183B2EBD2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3000893-2DF5-4900-9520-C277F3D15F5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A7F55A2A-8629-40F7-B511-46D6868635D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8494EB4-956F-4C00-88FD-91056EC81DC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DA48172-169B-4775-8E91-F9BA468D7E0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7B0C84-CF58-4E23-B556-94D55F57EEC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33AF7D8-7AB7-4A6A-89E6-C120DEEED0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8716502201400605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79545" y="3623969"/>
            <a:ext cx="8219058"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lumMod val="95000"/>
                    <a:lumOff val="5000"/>
                    <a:alpha val="100000"/>
                  </a:schemeClr>
                </a:solidFill>
                <a:latin typeface="Arial"/>
                <a:ea typeface="Arial"/>
                <a:cs typeface="Arial"/>
              </a:rPr>
              <a:t>水利工程施工质量验收规范的信息安全与数据保护</a:t>
            </a:r>
          </a:p>
        </p:txBody>
      </p:sp>
      <p:sp>
        <p:nvSpPr>
          <p:cNvPr id="3" name="TextBox 3"/>
          <p:cNvSpPr txBox="1"/>
          <p:nvPr/>
        </p:nvSpPr>
        <p:spPr>
          <a:xfrm>
            <a:off x="9537462" y="5117274"/>
            <a:ext cx="1750777" cy="3120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汇报人：</a:t>
            </a:r>
          </a:p>
        </p:txBody>
      </p:sp>
      <p:sp>
        <p:nvSpPr>
          <p:cNvPr id="4" name="TextBox 4"/>
          <p:cNvSpPr txBox="1"/>
          <p:nvPr/>
        </p:nvSpPr>
        <p:spPr>
          <a:xfrm>
            <a:off x="9525270" y="5572213"/>
            <a:ext cx="2181295" cy="348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1500">
                <a:solidFill>
                  <a:srgbClr val="FFFFFF">
                    <a:alpha val="100000"/>
                  </a:srgbClr>
                </a:solidFill>
                <a:latin typeface="Arial"/>
                <a:ea typeface="Arial"/>
                <a:cs typeface="Arial"/>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水利工程施工质量验收规范中的信息安全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水利工程施工质量验收规范中的数据保护</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水利工程施工质量验收规范实施中的问题与对策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水利工程施工质量验收规范的发展趋势与展望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水利工程施工质量验收规范概述</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01</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5948" r="25948"/>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水利工程施工质量验收规范是用于评估水利工程施工质量是否符合规定要求的准则和标准。</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具有专业性、系统性、科学性和可操作性，旨在确保水利工程的安全性、稳定性和长期效益。</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通过质量验收，可以及时发现和纠正施工过程中的质量问题，降低工程安全风险。</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保障工程安全</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67" r="166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提高工程质量</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1875" r="218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延长工程寿命</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7083" r="170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严格的质量验收标准能够促使施工单位提高施工水平，确保工程质量的稳定性和可靠性。</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高质量的水利工程能够更好地抵御自然灾害和环境侵蚀，延长工程的使用寿命。</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水利工程施工质量验收的重要性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历史回顾</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水利工程施工质量验收规范的发展经历了多个阶段，从早期的经验积累到现代的标准制定和不断完善。</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发展趋势</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随着科技的不断进步和工程实践的积累，水利工程施工质量验收规范将更加科学、系统和全面，同时将更加注重环境保护和可持续发展。</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水利工程施工质量验收规范的历史与发展</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水利工程施工质量验收规范中的信息安全</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02</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667" r="15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技术漏洞</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系统漏洞、软件缺陷、配置不当等。</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外部威胁</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黑客攻击、网络钓鱼、恶意软件等。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内部风险</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员工误操作、权限管理不善、信息泄露等。</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信息安全风险分析</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23278" r="23278"/>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481" r="1481"/>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BFF"/>
                </a:solidFill>
                <a:latin typeface="Calibri"/>
                <a:ea typeface="+mn-ea"/>
                <a:cs typeface="+mn-cs"/>
              </a:defRPr>
            </a:lvl1pPr>
            <a:lvl2pPr marL="457200" algn="l" defTabSz="914400" rtl="0" eaLnBrk="1" latinLnBrk="0" hangingPunct="1">
              <a:defRPr sz="1800" kern="1200">
                <a:solidFill>
                  <a:srgbClr val="EFFBFF"/>
                </a:solidFill>
                <a:latin typeface="Calibri"/>
                <a:ea typeface="+mn-ea"/>
                <a:cs typeface="+mn-cs"/>
              </a:defRPr>
            </a:lvl2pPr>
            <a:lvl3pPr marL="914400" algn="l" defTabSz="914400" rtl="0" eaLnBrk="1" latinLnBrk="0" hangingPunct="1">
              <a:defRPr sz="1800" kern="1200">
                <a:solidFill>
                  <a:srgbClr val="EFFBFF"/>
                </a:solidFill>
                <a:latin typeface="Calibri"/>
                <a:ea typeface="+mn-ea"/>
                <a:cs typeface="+mn-cs"/>
              </a:defRPr>
            </a:lvl3pPr>
            <a:lvl4pPr marL="1371600" algn="l" defTabSz="914400" rtl="0" eaLnBrk="1" latinLnBrk="0" hangingPunct="1">
              <a:defRPr sz="1800" kern="1200">
                <a:solidFill>
                  <a:srgbClr val="EFFBFF"/>
                </a:solidFill>
                <a:latin typeface="Calibri"/>
                <a:ea typeface="+mn-ea"/>
                <a:cs typeface="+mn-cs"/>
              </a:defRPr>
            </a:lvl4pPr>
            <a:lvl5pPr marL="1828800" algn="l" defTabSz="914400" rtl="0" eaLnBrk="1" latinLnBrk="0" hangingPunct="1">
              <a:defRPr sz="1800" kern="1200">
                <a:solidFill>
                  <a:srgbClr val="EFFBFF"/>
                </a:solidFill>
                <a:latin typeface="Calibri"/>
                <a:ea typeface="+mn-ea"/>
                <a:cs typeface="+mn-cs"/>
              </a:defRPr>
            </a:lvl5pPr>
            <a:lvl6pPr marL="2286000" algn="l" defTabSz="914400" rtl="0" eaLnBrk="1" latinLnBrk="0" hangingPunct="1">
              <a:defRPr sz="1800" kern="1200">
                <a:solidFill>
                  <a:srgbClr val="EFFBFF"/>
                </a:solidFill>
                <a:latin typeface="Calibri"/>
                <a:ea typeface="+mn-ea"/>
                <a:cs typeface="+mn-cs"/>
              </a:defRPr>
            </a:lvl6pPr>
            <a:lvl7pPr marL="2743200" algn="l" defTabSz="914400" rtl="0" eaLnBrk="1" latinLnBrk="0" hangingPunct="1">
              <a:defRPr sz="1800" kern="1200">
                <a:solidFill>
                  <a:srgbClr val="EFFBFF"/>
                </a:solidFill>
                <a:latin typeface="Calibri"/>
                <a:ea typeface="+mn-ea"/>
                <a:cs typeface="+mn-cs"/>
              </a:defRPr>
            </a:lvl7pPr>
            <a:lvl8pPr marL="3200400" algn="l" defTabSz="914400" rtl="0" eaLnBrk="1" latinLnBrk="0" hangingPunct="1">
              <a:defRPr sz="1800" kern="1200">
                <a:solidFill>
                  <a:srgbClr val="EFFBFF"/>
                </a:solidFill>
                <a:latin typeface="Calibri"/>
                <a:ea typeface="+mn-ea"/>
                <a:cs typeface="+mn-cs"/>
              </a:defRPr>
            </a:lvl8pPr>
            <a:lvl9pPr marL="3657600" algn="l" defTabSz="914400" rtl="0" eaLnBrk="1" latinLnBrk="0" hangingPunct="1">
              <a:defRPr sz="1800" kern="1200">
                <a:solidFill>
                  <a:srgbClr val="EFFBFF"/>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建立安全控制中心、配置监控系统等。</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物理安全</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防火墙、入侵检测系统、数据加密等。</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网络安全</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身份认证、访问控制、数据备份等。</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应用安全</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培训员工、制定安全管理制度等。</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人员安全</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信息安全防护策略</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事件识别</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及时发现、报告安全事件。</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事件处置</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采取措施减轻或消除安全事件影响。</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事件恢复</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恢复系统正常运行，修复安全漏洞。</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事件总结</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分析事件原因，总结经验教训，完善安全防护体系。</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信息安全事件应急响应</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68433" y="2499829"/>
            <a:ext cx="6024721" cy="27687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75" b="1">
                <a:solidFill>
                  <a:schemeClr val="lt2">
                    <a:alpha val="100000"/>
                  </a:schemeClr>
                </a:solidFill>
                <a:latin typeface="Arial"/>
                <a:ea typeface="Arial"/>
                <a:cs typeface="Arial"/>
              </a:rPr>
              <a:t>水利工程施工质量验收规范中的数据保护</a:t>
            </a:r>
          </a:p>
        </p:txBody>
      </p:sp>
      <p:sp>
        <p:nvSpPr>
          <p:cNvPr id="3" name="TextBox 3"/>
          <p:cNvSpPr txBox="1"/>
          <p:nvPr/>
        </p:nvSpPr>
        <p:spPr>
          <a:xfrm>
            <a:off x="1068433" y="1198529"/>
            <a:ext cx="5935157" cy="82715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5775" b="1">
                <a:solidFill>
                  <a:schemeClr val="lt2">
                    <a:alpha val="100000"/>
                  </a:schemeClr>
                </a:solidFill>
                <a:latin typeface="Arial"/>
                <a:ea typeface="Arial"/>
                <a:cs typeface="Arial"/>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https://d.book118.com/687165022014006051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2024-09-23T23:09:19.782</cp:lastPrinted>
  <dcterms:created xsi:type="dcterms:W3CDTF">2024-09-23T15:09:19Z</dcterms:created>
  <dcterms:modified xsi:type="dcterms:W3CDTF">2024-09-23T15:09:21Z</dcterms:modified>
</cp:coreProperties>
</file>