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2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Relationship Id="rId2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Tx/>
              <a:buNone/>
              <a:defRPr sz="1200">
                <a:latin typeface="Arial" pitchFamily="34" charset="0"/>
                <a:ea typeface="黑体" panose="0201060906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Tx/>
              <a:buNone/>
              <a:defRPr sz="1200">
                <a:latin typeface="Arial" pitchFamily="34" charset="0"/>
                <a:ea typeface="黑体" panose="0201060906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1988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Tx/>
              <a:buNone/>
              <a:defRPr sz="1200">
                <a:latin typeface="Arial" pitchFamily="34" charset="0"/>
                <a:ea typeface="黑体" panose="0201060906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 noProof="1">
                <a:ea typeface="黑体" panose="02010609060101010101" pitchFamily="2" charset="-122"/>
              </a:defRPr>
            </a:lvl1pPr>
          </a:lstStyle>
          <a:p>
            <a:fld id="{F8DAC904-39AA-49F8-9BE2-1972B34AD536}" type="slidenum">
              <a:rPr lang="en-US" altLang="en-US"/>
              <a:t/>
            </a:fld>
            <a:endParaRPr lang="en-US" altLang="en-US"/>
          </a:p>
        </p:txBody>
      </p:sp>
      <p:pic>
        <p:nvPicPr>
          <p:cNvPr id="60423" name="Picture 2"/>
          <p:cNvPicPr>
            <a:picLocks noChangeAspect="1" noChangeArrowheads="1"/>
          </p:cNvPicPr>
          <p:nvPr/>
        </p:nvPicPr>
        <p:blipFill>
          <a:blip r:embed="rId1"/>
          <a:stretch>
            <a:fillRect/>
          </a:stretch>
        </p:blipFill>
        <p:spPr bwMode="auto">
          <a:xfrm>
            <a:off x="538163" y="581025"/>
            <a:ext cx="1747837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400" name="TextBox 7"/>
          <p:cNvSpPr txBox="1">
            <a:spLocks noChangeArrowheads="1"/>
          </p:cNvSpPr>
          <p:nvPr/>
        </p:nvSpPr>
        <p:spPr bwMode="auto">
          <a:xfrm>
            <a:off x="3756025" y="3690938"/>
            <a:ext cx="24495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buFontTx/>
              <a:buNone/>
              <a:defRPr/>
            </a:pPr>
            <a:r>
              <a:rPr lang="zh-CN" altLang="en-US">
                <a:solidFill>
                  <a:srgbClr val="CC00FF"/>
                </a:solidFill>
                <a:latin typeface="方正舒体" panose="02010601030101010101" pitchFamily="2" charset="-122"/>
                <a:ea typeface="方正舒体" panose="02010601030101010101" pitchFamily="2" charset="-122"/>
                <a:sym typeface="+mn-ea"/>
              </a:rPr>
              <a:t>七彩城就梦想</a:t>
            </a:r>
            <a:endParaRPr lang="zh-CN" altLang="en-US">
              <a:solidFill>
                <a:srgbClr val="CC00FF"/>
              </a:solidFill>
              <a:latin typeface="方正舒体" panose="02010601030101010101" pitchFamily="2" charset="-122"/>
              <a:ea typeface="方正舒体" panose="02010601030101010101" pitchFamily="2" charset="-122"/>
              <a:sym typeface="+mn-ea"/>
            </a:endParaRPr>
          </a:p>
        </p:txBody>
      </p:sp>
      <p:sp>
        <p:nvSpPr>
          <p:cNvPr id="9" name="幻灯片图像占位符 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10" Type="http://schemas.openxmlformats.org/officeDocument/2006/relationships/hyperlink" Target="http://www.1ppt.com/excel/" TargetMode="External" /><Relationship Id="rId11" Type="http://schemas.openxmlformats.org/officeDocument/2006/relationships/hyperlink" Target="http://www.1ppt.com/shiti/" TargetMode="External" /><Relationship Id="rId12" Type="http://schemas.openxmlformats.org/officeDocument/2006/relationships/hyperlink" Target="http://www.1ppt.com/jiaoan/" TargetMode="External" /><Relationship Id="rId13" Type="http://schemas.openxmlformats.org/officeDocument/2006/relationships/hyperlink" Target="http://www.1ppt.com/jianli/" TargetMode="External" /><Relationship Id="rId14" Type="http://schemas.openxmlformats.org/officeDocument/2006/relationships/hyperlink" Target="http://www.1ppt.com/kejian/" TargetMode="External" /><Relationship Id="rId15" Type="http://schemas.openxmlformats.org/officeDocument/2006/relationships/hyperlink" Target="http://www.1ppt.com/kejian/yuwen/" TargetMode="External" /><Relationship Id="rId16" Type="http://schemas.openxmlformats.org/officeDocument/2006/relationships/hyperlink" Target="http://www.1ppt.com/kejian/shuxue/" TargetMode="External" /><Relationship Id="rId17" Type="http://schemas.openxmlformats.org/officeDocument/2006/relationships/hyperlink" Target="http://www.1ppt.com/kejian/yingyu/" TargetMode="External" /><Relationship Id="rId18" Type="http://schemas.openxmlformats.org/officeDocument/2006/relationships/hyperlink" Target="http://www.1ppt.com/kejian/meishu/" TargetMode="External" /><Relationship Id="rId19" Type="http://schemas.openxmlformats.org/officeDocument/2006/relationships/hyperlink" Target="http://www.1ppt.com/kejian/kexue/" TargetMode="External" /><Relationship Id="rId2" Type="http://schemas.openxmlformats.org/officeDocument/2006/relationships/notesMaster" Target="../notesMasters/notesMaster1.xml" /><Relationship Id="rId20" Type="http://schemas.openxmlformats.org/officeDocument/2006/relationships/hyperlink" Target="http://www.1ppt.com/kejian/wuli/" TargetMode="External" /><Relationship Id="rId21" Type="http://schemas.openxmlformats.org/officeDocument/2006/relationships/hyperlink" Target="http://www.1ppt.com/kejian/huaxue/" TargetMode="External" /><Relationship Id="rId22" Type="http://schemas.openxmlformats.org/officeDocument/2006/relationships/hyperlink" Target="http://www.1ppt.com/kejian/shengwu/" TargetMode="External" /><Relationship Id="rId23" Type="http://schemas.openxmlformats.org/officeDocument/2006/relationships/hyperlink" Target="http://www.1ppt.com/kejian/dili/" TargetMode="External" /><Relationship Id="rId24" Type="http://schemas.openxmlformats.org/officeDocument/2006/relationships/hyperlink" Target="http://www.1ppt.com/kejian/lishi/" TargetMode="External" /><Relationship Id="rId3" Type="http://schemas.openxmlformats.org/officeDocument/2006/relationships/hyperlink" Target="http://www.1ppt.com/moban/" TargetMode="External" /><Relationship Id="rId4" Type="http://schemas.openxmlformats.org/officeDocument/2006/relationships/hyperlink" Target="http://www.1ppt.com/sucai/" TargetMode="External" /><Relationship Id="rId5" Type="http://schemas.openxmlformats.org/officeDocument/2006/relationships/hyperlink" Target="http://www.1ppt.com/beijing/" TargetMode="External" /><Relationship Id="rId6" Type="http://schemas.openxmlformats.org/officeDocument/2006/relationships/hyperlink" Target="http://www.1ppt.com/tubiao/" TargetMode="External" /><Relationship Id="rId7" Type="http://schemas.openxmlformats.org/officeDocument/2006/relationships/hyperlink" Target="http://www.1ppt.com/xiazai/" TargetMode="External" /><Relationship Id="rId8" Type="http://schemas.openxmlformats.org/officeDocument/2006/relationships/hyperlink" Target="http://www.1ppt.com/powerpoint/" TargetMode="External" /><Relationship Id="rId9" Type="http://schemas.openxmlformats.org/officeDocument/2006/relationships/hyperlink" Target="http://www.1ppt.com/word/" TargetMode="Externa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3"/>
              </a:rPr>
              <a:t>www.1ppt.com/moban/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素材：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4"/>
              </a:rPr>
              <a:t>www.1ppt.com/sucai/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背景：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5"/>
              </a:rPr>
              <a:t>www.1ppt.com/beijing/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图表：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6"/>
              </a:rPr>
              <a:t>www.1ppt.com/tubiao/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7"/>
              </a:rPr>
              <a:t>www.1ppt.com/xiazai/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教程： 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8"/>
              </a:rPr>
              <a:t>www.1ppt.com/powerpoint/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Word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9"/>
              </a:rPr>
              <a:t>www.1ppt.com/word/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Excel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0"/>
              </a:rPr>
              <a:t>www.1ppt.com/excel/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试卷下载：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1"/>
              </a:rPr>
              <a:t>www.1ppt.com/shiti/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教案下载：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2"/>
              </a:rPr>
              <a:t>www.1ppt.com/jiaoan/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个人简历：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3"/>
              </a:rPr>
              <a:t>www.1ppt.com/jianli/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4"/>
              </a:rPr>
              <a:t>www.1ppt.com/kejian/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语文课件：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5"/>
              </a:rPr>
              <a:t>www.1ppt.com/kejian/yuwen/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数学课件：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6"/>
              </a:rPr>
              <a:t>www.1ppt.com/kejian/shuxue/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英语课件：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7"/>
              </a:rPr>
              <a:t>www.1ppt.com/kejian/yingyu/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美术课件：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8"/>
              </a:rPr>
              <a:t>www.1ppt.com/kejian/meishu/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科学课件：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9"/>
              </a:rPr>
              <a:t>www.1ppt.com/kejian/kexue/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物理课件：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0"/>
              </a:rPr>
              <a:t>www.1ppt.com/kejian/wuli/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化学课件：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1"/>
              </a:rPr>
              <a:t>www.1ppt.com/kejian/huaxue/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生物课件：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2"/>
              </a:rPr>
              <a:t>www.1ppt.com/kejian/shengwu/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地理课件：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3"/>
              </a:rPr>
              <a:t>www.1ppt.com/kejian/dili/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历史课件：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4"/>
              </a:rPr>
              <a:t>www.1ppt.com/kejian/lishi/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DAC904-39AA-49F8-9BE2-1972B34AD536}" type="slidenum">
              <a:rPr lang="en-US" altLang="en-US" smtClean="0"/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png" /><Relationship Id="rId11" Type="http://schemas.openxmlformats.org/officeDocument/2006/relationships/tags" Target="../tags/tag6.xml" /><Relationship Id="rId12" Type="http://schemas.openxmlformats.org/officeDocument/2006/relationships/image" Target="../media/image6.png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16" Type="http://schemas.openxmlformats.org/officeDocument/2006/relationships/tags" Target="../tags/tag10.xml" /><Relationship Id="rId17" Type="http://schemas.openxmlformats.org/officeDocument/2006/relationships/tags" Target="../tags/tag11.xml" /><Relationship Id="rId18" Type="http://schemas.openxmlformats.org/officeDocument/2006/relationships/tags" Target="../tags/tag12.xml" /><Relationship Id="rId19" Type="http://schemas.openxmlformats.org/officeDocument/2006/relationships/tags" Target="../tags/tag13.xml" /><Relationship Id="rId2" Type="http://schemas.openxmlformats.org/officeDocument/2006/relationships/tags" Target="../tags/tag1.xml" /><Relationship Id="rId20" Type="http://schemas.openxmlformats.org/officeDocument/2006/relationships/tags" Target="../tags/tag14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4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10" Type="http://schemas.openxmlformats.org/officeDocument/2006/relationships/image" Target="../media/image11.png" /><Relationship Id="rId11" Type="http://schemas.openxmlformats.org/officeDocument/2006/relationships/tags" Target="../tags/tag48.xml" /><Relationship Id="rId12" Type="http://schemas.openxmlformats.org/officeDocument/2006/relationships/image" Target="../media/image12.png" /><Relationship Id="rId13" Type="http://schemas.openxmlformats.org/officeDocument/2006/relationships/tags" Target="../tags/tag49.xml" /><Relationship Id="rId14" Type="http://schemas.openxmlformats.org/officeDocument/2006/relationships/tags" Target="../tags/tag50.xml" /><Relationship Id="rId15" Type="http://schemas.openxmlformats.org/officeDocument/2006/relationships/tags" Target="../tags/tag51.xml" /><Relationship Id="rId16" Type="http://schemas.openxmlformats.org/officeDocument/2006/relationships/tags" Target="../tags/tag52.xml" /><Relationship Id="rId17" Type="http://schemas.openxmlformats.org/officeDocument/2006/relationships/tags" Target="../tags/tag53.xml" /><Relationship Id="rId18" Type="http://schemas.openxmlformats.org/officeDocument/2006/relationships/tags" Target="../tags/tag5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44.xml" /><Relationship Id="rId4" Type="http://schemas.openxmlformats.org/officeDocument/2006/relationships/image" Target="../media/image9.png" /><Relationship Id="rId5" Type="http://schemas.openxmlformats.org/officeDocument/2006/relationships/tags" Target="../tags/tag45.xml" /><Relationship Id="rId6" Type="http://schemas.openxmlformats.org/officeDocument/2006/relationships/image" Target="../media/image10.png" /><Relationship Id="rId7" Type="http://schemas.openxmlformats.org/officeDocument/2006/relationships/tags" Target="../tags/tag46.xml" /><Relationship Id="rId8" Type="http://schemas.openxmlformats.org/officeDocument/2006/relationships/image" Target="../media/image3.png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png" /><Relationship Id="rId11" Type="http://schemas.openxmlformats.org/officeDocument/2006/relationships/tags" Target="../tags/tag81.xml" /><Relationship Id="rId12" Type="http://schemas.openxmlformats.org/officeDocument/2006/relationships/image" Target="../media/image2.png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6.xml" /><Relationship Id="rId20" Type="http://schemas.openxmlformats.org/officeDocument/2006/relationships/tags" Target="../tags/tag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4.png" /><Relationship Id="rId5" Type="http://schemas.openxmlformats.org/officeDocument/2006/relationships/tags" Target="../tags/tag78.xml" /><Relationship Id="rId6" Type="http://schemas.openxmlformats.org/officeDocument/2006/relationships/image" Target="../media/image3.png" /><Relationship Id="rId7" Type="http://schemas.openxmlformats.org/officeDocument/2006/relationships/tags" Target="../tags/tag79.xml" /><Relationship Id="rId8" Type="http://schemas.openxmlformats.org/officeDocument/2006/relationships/image" Target="../media/image6.png" /><Relationship Id="rId9" Type="http://schemas.openxmlformats.org/officeDocument/2006/relationships/tags" Target="../tags/tag8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2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3.png" /><Relationship Id="rId3" Type="http://schemas.openxmlformats.org/officeDocument/2006/relationships/tags" Target="../tags/tag96.xml" /><Relationship Id="rId4" Type="http://schemas.openxmlformats.org/officeDocument/2006/relationships/image" Target="../media/image14.png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image" Target="../media/image15.png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6.png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image" Target="../media/image17.png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10" Type="http://schemas.openxmlformats.org/officeDocument/2006/relationships/tags" Target="../tags/tag14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8.png" /><Relationship Id="rId3" Type="http://schemas.openxmlformats.org/officeDocument/2006/relationships/tags" Target="../tags/tag138.xml" /><Relationship Id="rId4" Type="http://schemas.openxmlformats.org/officeDocument/2006/relationships/image" Target="../media/image19.png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EF770-B8B1-4384-BCAD-E7B8972D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CCDFD-4FE3-471C-911B-7A406215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F8D22-33DA-452C-A777-A365B7DE3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1F552-524A-41E4-AB8F-8A0679D5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089D3-1F44-49C5-83E0-CE6CF027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DE066-F4AB-47C8-9C0A-6A79EBC5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C51F3-92A5-4002-A700-0FAD3B14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39E4A-0E71-4DBD-820E-257438CA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52433-783C-4445-821B-168D13A38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36A32-1F78-4A08-B1D0-160F54A9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A4E7D-8BCD-4528-802E-E10A0EDC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2-底图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8096" y="-3334"/>
            <a:ext cx="9146381" cy="514159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313928" y="1474320"/>
            <a:ext cx="449162" cy="453390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5"/>
            </p:custDataLst>
          </p:nvPr>
        </p:nvGrpSpPr>
        <p:grpSpPr>
          <a:xfrm>
            <a:off x="90964" y="-42386"/>
            <a:ext cx="8999220" cy="5202079"/>
            <a:chOff x="191" y="-89"/>
            <a:chExt cx="18896" cy="10923"/>
          </a:xfrm>
        </p:grpSpPr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40000">
              <a:off x="12506" y="7768"/>
              <a:ext cx="3609" cy="3067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21300000">
              <a:off x="14635" y="-89"/>
              <a:ext cx="4452" cy="10146"/>
            </a:xfrm>
            <a:prstGeom prst="rect">
              <a:avLst/>
            </a:prstGeom>
          </p:spPr>
        </p:pic>
        <p:grpSp>
          <p:nvGrpSpPr>
            <p:cNvPr id="4" name="组合 3"/>
            <p:cNvGrpSpPr/>
            <p:nvPr userDrawn="1"/>
          </p:nvGrpSpPr>
          <p:grpSpPr>
            <a:xfrm>
              <a:off x="191" y="278"/>
              <a:ext cx="6488" cy="10244"/>
              <a:chOff x="191" y="278"/>
              <a:chExt cx="6488" cy="10244"/>
            </a:xfrm>
          </p:grpSpPr>
          <p:pic>
            <p:nvPicPr>
              <p:cNvPr id="11" name="图片 10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4760000">
                <a:off x="5425" y="3"/>
                <a:ext cx="623" cy="1887"/>
              </a:xfrm>
              <a:prstGeom prst="rect">
                <a:avLst/>
              </a:prstGeom>
            </p:spPr>
          </p:pic>
          <p:pic>
            <p:nvPicPr>
              <p:cNvPr id="8" name="图片 7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12"/>
              <a:stretch>
                <a:fillRect/>
              </a:stretch>
            </p:blipFill>
            <p:spPr>
              <a:xfrm>
                <a:off x="191" y="278"/>
                <a:ext cx="4871" cy="10245"/>
              </a:xfrm>
              <a:prstGeom prst="rect">
                <a:avLst/>
              </a:prstGeom>
            </p:spPr>
          </p:pic>
        </p:grp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0" name="文本占位符 19"/>
          <p:cNvSpPr>
            <a:spLocks noGrp="1"/>
          </p:cNvSpPr>
          <p:nvPr>
            <p:ph type="body" sz="quarter" idx="14" hasCustomPrompt="1"/>
            <p:custDataLst>
              <p:tags r:id="rId17"/>
            </p:custDataLst>
          </p:nvPr>
        </p:nvSpPr>
        <p:spPr>
          <a:xfrm>
            <a:off x="4626167" y="2851584"/>
            <a:ext cx="1984500" cy="37800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8"/>
            </p:custDataLst>
          </p:nvPr>
        </p:nvSpPr>
        <p:spPr>
          <a:xfrm>
            <a:off x="2580594" y="2851584"/>
            <a:ext cx="1984500" cy="37800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9"/>
            </p:custDataLst>
          </p:nvPr>
        </p:nvSpPr>
        <p:spPr>
          <a:xfrm>
            <a:off x="3784997" y="1463794"/>
            <a:ext cx="1574959" cy="45360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100" b="1" u="none" strike="noStrike" kern="1200" cap="none" spc="200" normalizeH="0" baseline="0">
                <a:solidFill>
                  <a:schemeClr val="accent1">
                    <a:lumMod val="75000"/>
                  </a:schemeClr>
                </a:solidFill>
                <a:uFillTx/>
                <a:ea typeface="幼圆" panose="02010509060101010101" pitchFamily="49" charset="-122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编辑副标题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0"/>
            </p:custDataLst>
          </p:nvPr>
        </p:nvSpPr>
        <p:spPr>
          <a:xfrm>
            <a:off x="1687830" y="1952149"/>
            <a:ext cx="5768340" cy="851059"/>
          </a:xfrm>
        </p:spPr>
        <p:txBody>
          <a:bodyPr lIns="90000" tIns="46800" rIns="90000" bIns="46800" anchor="ctr" anchorCtr="0">
            <a:normAutofit/>
          </a:bodyPr>
          <a:lstStyle>
            <a:lvl1pPr algn="ctr">
              <a:defRPr sz="4500" spc="600" baseline="0">
                <a:solidFill>
                  <a:schemeClr val="accent1">
                    <a:lumMod val="75000"/>
                  </a:schemeClr>
                </a:solidFill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2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502412" y="714381"/>
            <a:ext cx="8139178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19601" y="0"/>
            <a:ext cx="7904798" cy="51435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6598" h="10800">
                <a:moveTo>
                  <a:pt x="0" y="0"/>
                </a:moveTo>
                <a:lnTo>
                  <a:pt x="16598" y="0"/>
                </a:lnTo>
                <a:lnTo>
                  <a:pt x="16598" y="10800"/>
                </a:lnTo>
                <a:lnTo>
                  <a:pt x="0" y="1080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2684806" y="2693183"/>
            <a:ext cx="3589130" cy="593272"/>
          </a:xfrm>
        </p:spPr>
        <p:txBody>
          <a:bodyPr lIns="90000" tIns="0" rIns="90000" bIns="46800" anchor="t" anchorCtr="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684805" y="1840376"/>
            <a:ext cx="3589130" cy="809507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4500" u="none" strike="noStrike" kern="1200" cap="none" spc="300" normalizeH="0" baseline="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2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502448" y="71438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4679158" y="714381"/>
            <a:ext cx="3962432" cy="4041680"/>
          </a:xfrm>
        </p:spPr>
        <p:txBody>
          <a:bodyPr lIns="90170" tIns="46990" rIns="90170" bIns="46990">
            <a:normAutofit/>
          </a:bodyPr>
          <a:lstStyle>
            <a:lvl1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2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502448" y="714381"/>
            <a:ext cx="3962432" cy="285752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502444" y="1054894"/>
            <a:ext cx="3962400" cy="3701064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4676813" y="714381"/>
            <a:ext cx="3962432" cy="285752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4676813" y="1054894"/>
            <a:ext cx="3962432" cy="3701064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 userDrawn="1">
            <p:custDataLst>
              <p:tags r:id="rId1"/>
            </p:custDataLst>
          </p:nvPr>
        </p:nvGrpSpPr>
        <p:grpSpPr>
          <a:xfrm>
            <a:off x="-8096" y="-3334"/>
            <a:ext cx="9145905" cy="5141595"/>
            <a:chOff x="-17" y="-7"/>
            <a:chExt cx="19204" cy="10796"/>
          </a:xfrm>
        </p:grpSpPr>
        <p:pic>
          <p:nvPicPr>
            <p:cNvPr id="7" name="图片 6" descr="2-底图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17" y="-7"/>
              <a:ext cx="19205" cy="10796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4403" y="3000"/>
              <a:ext cx="4452" cy="7156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5180000">
              <a:off x="1068" y="4348"/>
              <a:ext cx="3180" cy="356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00000">
              <a:off x="1673" y="6674"/>
              <a:ext cx="3609" cy="3067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rot="21000000">
              <a:off x="1317" y="3648"/>
              <a:ext cx="1062" cy="1378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880000">
              <a:off x="2417" y="1802"/>
              <a:ext cx="1223" cy="1587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880000">
              <a:off x="14915" y="1614"/>
              <a:ext cx="1223" cy="158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48" y="332426"/>
            <a:ext cx="8139178" cy="33147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502448" y="71438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4679194" y="714381"/>
            <a:ext cx="3962432" cy="4041680"/>
          </a:xfrm>
        </p:spPr>
        <p:txBody>
          <a:bodyPr vert="horz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7928351" y="714381"/>
            <a:ext cx="713238" cy="4041680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502444" y="714375"/>
            <a:ext cx="7371076" cy="4041680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lIns="90170" tIns="46990" rIns="90170" bIns="46990">
            <a:normAutofit/>
          </a:bodyPr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21300000">
            <a:off x="8516104" y="4345725"/>
            <a:ext cx="554150" cy="833299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02448" y="714381"/>
            <a:ext cx="8139178" cy="4041680"/>
          </a:xfrm>
        </p:spPr>
        <p:txBody>
          <a:bodyPr/>
          <a:lstStyle>
            <a:lvl1pPr>
              <a:defRPr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2-底图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764" y="-3334"/>
            <a:ext cx="9146381" cy="5141595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90964" y="-42386"/>
            <a:ext cx="8999220" cy="5202555"/>
            <a:chOff x="191" y="-89"/>
            <a:chExt cx="18896" cy="10924"/>
          </a:xfrm>
        </p:grpSpPr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21300000">
              <a:off x="14635" y="-89"/>
              <a:ext cx="4452" cy="10146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40000">
              <a:off x="12506" y="7768"/>
              <a:ext cx="3609" cy="3067"/>
            </a:xfrm>
            <a:prstGeom prst="rect">
              <a:avLst/>
            </a:prstGeom>
          </p:spPr>
        </p:pic>
        <p:grpSp>
          <p:nvGrpSpPr>
            <p:cNvPr id="12" name="组合 11"/>
            <p:cNvGrpSpPr/>
            <p:nvPr userDrawn="1"/>
          </p:nvGrpSpPr>
          <p:grpSpPr>
            <a:xfrm>
              <a:off x="191" y="278"/>
              <a:ext cx="6489" cy="10245"/>
              <a:chOff x="191" y="278"/>
              <a:chExt cx="6489" cy="10245"/>
            </a:xfrm>
          </p:grpSpPr>
          <p:pic>
            <p:nvPicPr>
              <p:cNvPr id="8" name="图片 7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8"/>
              <a:stretch>
                <a:fillRect/>
              </a:stretch>
            </p:blipFill>
            <p:spPr>
              <a:xfrm>
                <a:off x="191" y="278"/>
                <a:ext cx="4871" cy="10245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4760000">
                <a:off x="5425" y="3"/>
                <a:ext cx="623" cy="1887"/>
              </a:xfrm>
              <a:prstGeom prst="rect">
                <a:avLst/>
              </a:prstGeom>
            </p:spPr>
          </p:pic>
        </p:grpSp>
      </p:grpSp>
      <p:pic>
        <p:nvPicPr>
          <p:cNvPr id="11" name="图片 1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5336" y="1493785"/>
            <a:ext cx="449162" cy="4533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lIns="90170" tIns="46990" rIns="90170" bIns="46990"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 lIns="90170" tIns="46990" rIns="90170" bIns="46990"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lIns="90170" tIns="46990" rIns="90170" bIns="46990"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3784330" y="1494074"/>
            <a:ext cx="1575377" cy="453390"/>
          </a:xfrm>
        </p:spPr>
        <p:txBody>
          <a:bodyPr lIns="90170" tIns="46990" rIns="90170" bIns="46990" anchor="ctr" anchorCtr="1">
            <a:normAutofit/>
          </a:bodyPr>
          <a:lstStyle>
            <a:lvl1pPr marL="0" indent="0" algn="ctr">
              <a:buNone/>
              <a:defRPr sz="2100" b="1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4" hasCustomPrompt="1"/>
            <p:custDataLst>
              <p:tags r:id="rId18"/>
            </p:custDataLst>
          </p:nvPr>
        </p:nvSpPr>
        <p:spPr>
          <a:xfrm>
            <a:off x="2520781" y="2897428"/>
            <a:ext cx="1997485" cy="371588"/>
          </a:xfrm>
        </p:spPr>
        <p:txBody>
          <a:bodyPr lIns="90170" tIns="46990" rIns="90170" bIns="46990" anchor="ctr" anchorCtr="1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1" name="文本占位符 20"/>
          <p:cNvSpPr>
            <a:spLocks noGrp="1"/>
          </p:cNvSpPr>
          <p:nvPr>
            <p:ph type="body" sz="quarter" idx="15" hasCustomPrompt="1"/>
            <p:custDataLst>
              <p:tags r:id="rId19"/>
            </p:custDataLst>
          </p:nvPr>
        </p:nvSpPr>
        <p:spPr>
          <a:xfrm>
            <a:off x="4739153" y="2904809"/>
            <a:ext cx="2101454" cy="371588"/>
          </a:xfrm>
        </p:spPr>
        <p:txBody>
          <a:bodyPr lIns="90170" tIns="46990" rIns="90170" bIns="46990" anchor="ctr" anchorCtr="1">
            <a:normAutofit/>
          </a:bodyPr>
          <a:lstStyle>
            <a:lvl1pPr marL="0" indent="0" algn="ctr">
              <a:buNone/>
              <a:defRPr sz="1350" baseline="0">
                <a:solidFill>
                  <a:schemeClr val="accent1">
                    <a:lumMod val="7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0"/>
            </p:custDataLst>
          </p:nvPr>
        </p:nvSpPr>
        <p:spPr>
          <a:xfrm>
            <a:off x="2106636" y="1985891"/>
            <a:ext cx="5008945" cy="869061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050" b="1" i="0" u="none" strike="noStrike" kern="1200" cap="none" spc="600" normalizeH="0" baseline="0" noProof="1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19551" y="228124"/>
            <a:ext cx="8704898" cy="468725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896190" cy="695004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4762375"/>
            <a:ext cx="2025000" cy="237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961200" y="936900"/>
            <a:ext cx="7219800" cy="542700"/>
          </a:xfrm>
        </p:spPr>
        <p:txBody>
          <a:bodyPr anchor="ctr">
            <a:norm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960835" y="1622700"/>
            <a:ext cx="7219950" cy="2583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3617595" cy="5149691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37400" y="577800"/>
            <a:ext cx="2970000" cy="661500"/>
          </a:xfrm>
        </p:spPr>
        <p:txBody>
          <a:bodyPr anchor="ctr">
            <a:normAutofit/>
          </a:bodyPr>
          <a:lstStyle>
            <a:lvl1pPr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440100" y="1323000"/>
            <a:ext cx="2967300" cy="3069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3825900" y="577454"/>
            <a:ext cx="4860000" cy="3815953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21" name="图片 2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" y="4058816"/>
            <a:ext cx="1116954" cy="1084684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199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2"/>
            </p:custDataLst>
          </p:nvPr>
        </p:nvSpPr>
        <p:spPr>
          <a:xfrm>
            <a:off x="459581" y="2106000"/>
            <a:ext cx="8224200" cy="25731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42645" y="0"/>
            <a:ext cx="1001355" cy="111566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59000" y="585900"/>
            <a:ext cx="8232300" cy="469800"/>
          </a:xfrm>
        </p:spPr>
        <p:txBody>
          <a:bodyPr anchor="ctr">
            <a:normAutofit/>
          </a:bodyPr>
          <a:lstStyle>
            <a:lvl1pPr algn="ctr"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459000" y="1244700"/>
            <a:ext cx="8231981" cy="621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3771901"/>
            <a:ext cx="9144000" cy="13715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3600" y="502200"/>
            <a:ext cx="8232300" cy="423900"/>
          </a:xfrm>
        </p:spPr>
        <p:txBody>
          <a:bodyPr anchor="ctr">
            <a:normAutofit/>
          </a:bodyPr>
          <a:lstStyle>
            <a:lvl1pPr algn="ctr"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42645" y="4027835"/>
            <a:ext cx="1001355" cy="111566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453628" y="1260900"/>
            <a:ext cx="8243100" cy="2408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445500" y="3885300"/>
            <a:ext cx="8251200" cy="7587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142619" y="4029976"/>
            <a:ext cx="1001355" cy="1115665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34700" y="178200"/>
            <a:ext cx="8278200" cy="331473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434700" y="1247400"/>
            <a:ext cx="4006800" cy="21708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6"/>
            </p:custDataLst>
          </p:nvPr>
        </p:nvSpPr>
        <p:spPr>
          <a:xfrm>
            <a:off x="4681800" y="1247400"/>
            <a:ext cx="4025700" cy="21708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7"/>
            </p:custDataLst>
          </p:nvPr>
        </p:nvSpPr>
        <p:spPr>
          <a:xfrm>
            <a:off x="429300" y="3612600"/>
            <a:ext cx="4006800" cy="585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8"/>
            </p:custDataLst>
          </p:nvPr>
        </p:nvSpPr>
        <p:spPr>
          <a:xfrm>
            <a:off x="4689900" y="3609900"/>
            <a:ext cx="4025700" cy="5859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719418"/>
            <a:ext cx="9144000" cy="370466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  <a:sym typeface="+mn-ea"/>
            </a:endParaRPr>
          </a:p>
        </p:txBody>
      </p:sp>
      <p:pic>
        <p:nvPicPr>
          <p:cNvPr id="24" name="图片 2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554392"/>
            <a:ext cx="1629661" cy="2034716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107955" y="1569580"/>
            <a:ext cx="1036046" cy="233649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42100" y="1004400"/>
            <a:ext cx="6858000" cy="1790100"/>
          </a:xfrm>
        </p:spPr>
        <p:txBody>
          <a:bodyPr anchor="b">
            <a:normAutofit/>
          </a:bodyPr>
          <a:lstStyle>
            <a:lvl1pPr algn="ctr">
              <a:defRPr sz="45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141810" y="2897100"/>
            <a:ext cx="6858000" cy="1242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502412" y="332423"/>
            <a:ext cx="8139178" cy="331473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502412" y="714381"/>
            <a:ext cx="8139178" cy="4041680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659807" y="4762375"/>
            <a:ext cx="2025000" cy="237600"/>
          </a:xfrm>
          <a:prstGeom prst="rect">
            <a:avLst/>
          </a:prstGeom>
        </p:spPr>
        <p:txBody>
          <a:bodyPr vert="horz" lIns="90170" tIns="46990" rIns="90170" bIns="4699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3087000" y="4762375"/>
            <a:ext cx="2970000" cy="237600"/>
          </a:xfrm>
          <a:prstGeom prst="rect">
            <a:avLst/>
          </a:prstGeom>
        </p:spPr>
        <p:txBody>
          <a:bodyPr vert="horz" lIns="90170" tIns="46990" rIns="90170" bIns="4699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6457950" y="4762375"/>
            <a:ext cx="2025000" cy="237600"/>
          </a:xfrm>
          <a:prstGeom prst="rect">
            <a:avLst/>
          </a:prstGeom>
        </p:spPr>
        <p:txBody>
          <a:bodyPr vert="horz" lIns="90170" tIns="46990" rIns="90170" bIns="4699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  <p:sldLayoutId id="2147483688" r:id="rId18"/>
    <p:sldLayoutId id="2147483689" r:id="rId19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3.png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21.jpe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image" Target="../media/image13.png" /><Relationship Id="rId20" Type="http://schemas.openxmlformats.org/officeDocument/2006/relationships/tags" Target="../tags/tag187.xml" /><Relationship Id="rId3" Type="http://schemas.openxmlformats.org/officeDocument/2006/relationships/tags" Target="../tags/tag172.xml" /><Relationship Id="rId4" Type="http://schemas.openxmlformats.org/officeDocument/2006/relationships/image" Target="../media/image22.wmf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image" Target="../media/image2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image" Target="../media/image13.png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6613300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占位符 12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626167" y="2851584"/>
            <a:ext cx="1984500" cy="3780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indent="0" algn="ctr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350" u="none" strike="noStrike" kern="1200" cap="none" spc="150" normalizeH="0" baseline="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135"/>
              </a:tabLst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zh-CN" altLang="en-US" sz="1300">
                <a:solidFill>
                  <a:schemeClr val="accent1">
                    <a:lumMod val="75000"/>
                  </a:schemeClr>
                </a:solidFill>
                <a:sym typeface="+mn-ea"/>
              </a:rPr>
              <a:t>北师大版 数学 七年级 下册</a:t>
            </a:r>
            <a:endParaRPr lang="zh-CN" altLang="en-US" sz="1300">
              <a:solidFill>
                <a:schemeClr val="accent1">
                  <a:lumMod val="75000"/>
                </a:schemeClr>
              </a:solidFill>
              <a:sym typeface="+mn-ea"/>
            </a:endParaRPr>
          </a:p>
        </p:txBody>
      </p:sp>
      <p:sp>
        <p:nvSpPr>
          <p:cNvPr id="3" name="文本占位符 9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2580594" y="2851584"/>
            <a:ext cx="1984500" cy="3780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indent="0" algn="ctr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350" u="none" strike="noStrike" kern="1200" cap="none" spc="150" normalizeH="0" baseline="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207135"/>
              </a:tabLst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accent1">
                    <a:lumMod val="75000"/>
                  </a:schemeClr>
                </a:solidFill>
              </a:rPr>
              <a:t>班级：X年级X班</a:t>
            </a:r>
            <a:endParaRPr lang="zh-CN" altLang="en-US" sz="10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 sz="1000">
                <a:solidFill>
                  <a:schemeClr val="accent1">
                    <a:lumMod val="75000"/>
                  </a:schemeClr>
                </a:solidFill>
              </a:rPr>
              <a:t>XXX学校</a:t>
            </a:r>
            <a:endParaRPr lang="en-US" altLang="zh-CN" sz="10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100">
                <a:solidFill>
                  <a:schemeClr val="accent1"/>
                </a:solidFill>
                <a:sym typeface="+mn-ea"/>
              </a:rPr>
              <a:t>3.1 用表格表示的变量间     关系</a:t>
            </a:r>
            <a:endParaRPr lang="en-US" sz="41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7" name="Rectangle 3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25250" y="722869"/>
            <a:ext cx="4482703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你的睡眠时间充足吗？</a:t>
            </a:r>
            <a:endParaRPr kumimoji="1"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8" name="Rectangle 3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00735" y="1129030"/>
            <a:ext cx="7028180" cy="23069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　根据科学研究表明，一个</a:t>
            </a: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10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岁至</a:t>
            </a: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50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岁的人每天所需睡眠时间（</a:t>
            </a:r>
            <a:r>
              <a:rPr kumimoji="1"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小时）可用公式</a:t>
            </a:r>
            <a:endParaRPr kumimoji="1"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=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110-</a:t>
            </a:r>
            <a:r>
              <a:rPr kumimoji="1"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/10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计算出来，其中</a:t>
            </a:r>
            <a:r>
              <a:rPr kumimoji="1"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代表这个人的岁数，请赶紧算算你所需的睡眠时间吧！ </a:t>
            </a:r>
            <a:endParaRPr kumimoji="1"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9" name="Rectangle 35"/>
          <p:cNvSpPr>
            <a:spLocks noChangeArrowheads="1"/>
          </p:cNvSpPr>
          <p:nvPr/>
        </p:nvSpPr>
        <p:spPr bwMode="auto">
          <a:xfrm>
            <a:off x="1084897" y="3550682"/>
            <a:ext cx="2368154" cy="10147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会变化的量是：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不会变的量是：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0" name="Text Box 3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600450" y="3551079"/>
            <a:ext cx="142875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和</a:t>
            </a:r>
            <a:r>
              <a:rPr kumimoji="1" lang="en-US" altLang="zh-CN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N</a:t>
            </a:r>
            <a:r>
              <a:rPr kumimoji="1" lang="zh-CN" altLang="en-US" sz="24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．</a:t>
            </a:r>
            <a:endParaRPr kumimoji="1" lang="zh-CN" altLang="en-US" sz="2400" b="1" i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11" name="Text Box 37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570605" y="4087495"/>
            <a:ext cx="177355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110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和</a:t>
            </a:r>
            <a:r>
              <a:rPr kumimoji="1" lang="en-US" altLang="zh-CN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10</a:t>
            </a:r>
            <a:r>
              <a:rPr kumimoji="1"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．</a:t>
            </a:r>
            <a:endParaRPr kumimoji="1"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2484" name="文本框 18"/>
          <p:cNvSpPr txBox="1">
            <a:spLocks noChangeArrowheads="1"/>
          </p:cNvSpPr>
          <p:nvPr/>
        </p:nvSpPr>
        <p:spPr bwMode="auto">
          <a:xfrm>
            <a:off x="550545" y="-3810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导入新知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50180" name="矩形 11"/>
          <p:cNvSpPr/>
          <p:nvPr/>
        </p:nvSpPr>
        <p:spPr>
          <a:xfrm>
            <a:off x="515701" y="3760030"/>
            <a:ext cx="7373938" cy="1088807"/>
          </a:xfrm>
          <a:prstGeom prst="rect">
            <a:avLst/>
          </a:prstGeom>
          <a:solidFill>
            <a:srgbClr val="F2F5D7"/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 noProof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1. </a:t>
            </a:r>
            <a:r>
              <a:rPr lang="zh-CN" altLang="en-US" sz="2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在具体情境中理解什么是变量、自变量、因变量</a:t>
            </a:r>
            <a:r>
              <a:rPr lang="en-US" altLang="zh-CN" sz="2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.</a:t>
            </a:r>
            <a:endParaRPr lang="en-US" altLang="zh-CN" sz="2800" b="1" noProof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  <a:sym typeface="+mn-ea"/>
            </a:endParaRPr>
          </a:p>
        </p:txBody>
      </p:sp>
      <p:sp>
        <p:nvSpPr>
          <p:cNvPr id="51208" name="矩形 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66233" y="2182746"/>
            <a:ext cx="7859395" cy="1399353"/>
          </a:xfrm>
          <a:prstGeom prst="rect">
            <a:avLst/>
          </a:prstGeom>
          <a:solidFill>
            <a:srgbClr val="F2F5D7"/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00025">
              <a:lnSpc>
                <a:spcPct val="110000"/>
              </a:lnSpc>
            </a:pPr>
            <a:r>
              <a:rPr lang="en-US" altLang="zh-CN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2. </a:t>
            </a:r>
            <a:r>
              <a:rPr lang="zh-CN" altLang="en-US" sz="28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能从表格中获得变量之间关系的信息，能用表格表示变量之间的关系，尝试对变化趋势进行初步的预测</a:t>
            </a:r>
            <a:r>
              <a:rPr lang="en-US" altLang="zh-CN" sz="28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.</a:t>
            </a:r>
            <a:endParaRPr lang="en-US" altLang="zh-CN" sz="2800" b="1" noProof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  <a:sym typeface="+mn-ea"/>
            </a:endParaRPr>
          </a:p>
        </p:txBody>
      </p:sp>
      <p:sp>
        <p:nvSpPr>
          <p:cNvPr id="63493" name="文本框 18"/>
          <p:cNvSpPr txBox="1">
            <a:spLocks noChangeArrowheads="1"/>
          </p:cNvSpPr>
          <p:nvPr/>
        </p:nvSpPr>
        <p:spPr bwMode="auto">
          <a:xfrm>
            <a:off x="550545" y="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素养目标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" name="矩形 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55151" y="599171"/>
            <a:ext cx="7669213" cy="1440962"/>
          </a:xfrm>
          <a:prstGeom prst="rect">
            <a:avLst/>
          </a:prstGeom>
          <a:solidFill>
            <a:srgbClr val="F2F5D7"/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 noProof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3. </a:t>
            </a:r>
            <a:r>
              <a:rPr lang="zh-CN" altLang="en-US" sz="28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经历观察、实验、猜想、验证等数学活动，发展合理推理能力，并能有条理地、清晰地阐述自己的观点</a:t>
            </a:r>
            <a:r>
              <a:rPr lang="en-US" altLang="zh-CN" sz="28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.</a:t>
            </a:r>
            <a:endParaRPr lang="en-US" altLang="zh-CN" sz="2800" b="1" noProof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  <a:sym typeface="+mn-ea"/>
            </a:endParaRPr>
          </a:p>
        </p:txBody>
      </p:sp>
      <p:cxnSp>
        <p:nvCxnSpPr>
          <p:cNvPr id="22" name="直接连接符 15"/>
          <p:cNvCxnSpPr>
            <a:cxnSpLocks noChangeShapeType="1"/>
          </p:cNvCxnSpPr>
          <p:nvPr/>
        </p:nvCxnSpPr>
        <p:spPr bwMode="auto">
          <a:xfrm flipV="1">
            <a:off x="734695" y="4890770"/>
            <a:ext cx="7236460" cy="0"/>
          </a:xfrm>
          <a:prstGeom prst="line">
            <a:avLst/>
          </a:prstGeom>
          <a:noFill/>
          <a:ln w="57150">
            <a:solidFill>
              <a:srgbClr val="0070C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3" name="直接连接符 3"/>
          <p:cNvCxnSpPr>
            <a:cxnSpLocks noChangeShapeType="1"/>
          </p:cNvCxnSpPr>
          <p:nvPr/>
        </p:nvCxnSpPr>
        <p:spPr bwMode="auto">
          <a:xfrm flipH="1">
            <a:off x="7951470" y="3589020"/>
            <a:ext cx="0" cy="1310005"/>
          </a:xfrm>
          <a:prstGeom prst="line">
            <a:avLst/>
          </a:prstGeom>
          <a:noFill/>
          <a:ln w="57150">
            <a:solidFill>
              <a:srgbClr val="0B5F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" name="直接连接符 23"/>
          <p:cNvCxnSpPr>
            <a:cxnSpLocks noChangeShapeType="1"/>
          </p:cNvCxnSpPr>
          <p:nvPr/>
        </p:nvCxnSpPr>
        <p:spPr bwMode="auto">
          <a:xfrm flipH="1" flipV="1">
            <a:off x="7928610" y="3595370"/>
            <a:ext cx="418465" cy="0"/>
          </a:xfrm>
          <a:prstGeom prst="line">
            <a:avLst/>
          </a:prstGeom>
          <a:noFill/>
          <a:ln w="57150">
            <a:solidFill>
              <a:srgbClr val="0B5F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5" name="直接箭头连接符 24"/>
          <p:cNvCxnSpPr>
            <a:cxnSpLocks noChangeShapeType="1"/>
          </p:cNvCxnSpPr>
          <p:nvPr/>
        </p:nvCxnSpPr>
        <p:spPr bwMode="auto">
          <a:xfrm flipH="1" flipV="1">
            <a:off x="8836660" y="446405"/>
            <a:ext cx="0" cy="1764030"/>
          </a:xfrm>
          <a:prstGeom prst="straightConnector1">
            <a:avLst/>
          </a:prstGeom>
          <a:noFill/>
          <a:ln w="57150">
            <a:solidFill>
              <a:srgbClr val="0B5FD1"/>
            </a:solidFill>
            <a:miter lim="800000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直接连接符 3"/>
          <p:cNvCxnSpPr>
            <a:cxnSpLocks noChangeShapeType="1"/>
          </p:cNvCxnSpPr>
          <p:nvPr/>
        </p:nvCxnSpPr>
        <p:spPr bwMode="auto">
          <a:xfrm flipH="1">
            <a:off x="8319770" y="2145665"/>
            <a:ext cx="0" cy="1475740"/>
          </a:xfrm>
          <a:prstGeom prst="line">
            <a:avLst/>
          </a:prstGeom>
          <a:noFill/>
          <a:ln w="57150">
            <a:solidFill>
              <a:srgbClr val="0B5F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直接连接符 18"/>
          <p:cNvCxnSpPr>
            <a:cxnSpLocks noChangeShapeType="1"/>
          </p:cNvCxnSpPr>
          <p:nvPr/>
        </p:nvCxnSpPr>
        <p:spPr bwMode="auto">
          <a:xfrm flipH="1">
            <a:off x="8314055" y="2180590"/>
            <a:ext cx="539750" cy="0"/>
          </a:xfrm>
          <a:prstGeom prst="line">
            <a:avLst/>
          </a:prstGeom>
          <a:noFill/>
          <a:ln w="57150">
            <a:solidFill>
              <a:srgbClr val="0B5F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/>
      <p:bldP spid="51208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pic>
        <p:nvPicPr>
          <p:cNvPr id="20482" name="图片 20481" descr="P18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1113235"/>
            <a:ext cx="6858000" cy="3952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文本框 20482"/>
          <p:cNvSpPr txBox="1"/>
          <p:nvPr>
            <p:custDataLst>
              <p:tags r:id="rId5"/>
            </p:custDataLst>
          </p:nvPr>
        </p:nvSpPr>
        <p:spPr>
          <a:xfrm>
            <a:off x="2087563" y="994410"/>
            <a:ext cx="4968479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小车下滑实验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3" name="文本框 18"/>
          <p:cNvSpPr txBox="1">
            <a:spLocks noChangeArrowheads="1"/>
          </p:cNvSpPr>
          <p:nvPr/>
        </p:nvSpPr>
        <p:spPr bwMode="auto">
          <a:xfrm>
            <a:off x="550545" y="-2794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" name="圆角矩形 5"/>
          <p:cNvSpPr/>
          <p:nvPr>
            <p:custDataLst>
              <p:tags r:id="rId6"/>
            </p:custDataLst>
          </p:nvPr>
        </p:nvSpPr>
        <p:spPr>
          <a:xfrm>
            <a:off x="1212215" y="615950"/>
            <a:ext cx="1685925" cy="398145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endParaRPr kumimoji="1" lang="zh-CN" altLang="en-US" sz="18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4538" name="矩形 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380173" y="638810"/>
            <a:ext cx="1351280" cy="435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zh-CN" altLang="en-US" sz="2800">
                <a:solidFill>
                  <a:schemeClr val="lt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知识点 </a:t>
            </a:r>
            <a:endParaRPr lang="zh-CN" altLang="en-US" sz="2800" b="1">
              <a:solidFill>
                <a:schemeClr val="lt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4539" name="文本框 3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200083" y="558885"/>
            <a:ext cx="248761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变量、常量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pic>
        <p:nvPicPr>
          <p:cNvPr id="22530" name="图片 22529" descr="j022938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2713" y="3403298"/>
            <a:ext cx="1296591" cy="13656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未知"/>
          <p:cNvSpPr/>
          <p:nvPr>
            <p:custDataLst>
              <p:tags r:id="rId5"/>
            </p:custDataLst>
          </p:nvPr>
        </p:nvSpPr>
        <p:spPr>
          <a:xfrm>
            <a:off x="1656160" y="3618801"/>
            <a:ext cx="142875" cy="4763"/>
          </a:xfrm>
          <a:custGeom>
            <a:rect l="0" t="0" r="0" b="0"/>
            <a:pathLst>
              <a:path w="120" h="4">
                <a:moveTo>
                  <a:pt x="0" y="0"/>
                </a:moveTo>
                <a:lnTo>
                  <a:pt x="120" y="4"/>
                </a:lnTo>
              </a:path>
            </a:pathLst>
          </a:custGeom>
          <a:noFill/>
          <a:ln w="25400" cap="flat" cmpd="sng">
            <a:solidFill>
              <a:schemeClr val="dk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532" name="未知"/>
          <p:cNvSpPr/>
          <p:nvPr>
            <p:custDataLst>
              <p:tags r:id="rId6"/>
            </p:custDataLst>
          </p:nvPr>
        </p:nvSpPr>
        <p:spPr>
          <a:xfrm>
            <a:off x="1656160" y="3025870"/>
            <a:ext cx="142875" cy="4763"/>
          </a:xfrm>
          <a:custGeom>
            <a:rect l="0" t="0" r="0" b="0"/>
            <a:pathLst>
              <a:path w="120" h="4">
                <a:moveTo>
                  <a:pt x="0" y="0"/>
                </a:moveTo>
                <a:lnTo>
                  <a:pt x="120" y="4"/>
                </a:lnTo>
              </a:path>
            </a:pathLst>
          </a:custGeom>
          <a:noFill/>
          <a:ln w="25400" cap="flat" cmpd="sng">
            <a:solidFill>
              <a:schemeClr val="dk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533" name="未知"/>
          <p:cNvSpPr/>
          <p:nvPr>
            <p:custDataLst>
              <p:tags r:id="rId7"/>
            </p:custDataLst>
          </p:nvPr>
        </p:nvSpPr>
        <p:spPr>
          <a:xfrm>
            <a:off x="1656160" y="1837626"/>
            <a:ext cx="142875" cy="4763"/>
          </a:xfrm>
          <a:custGeom>
            <a:rect l="0" t="0" r="0" b="0"/>
            <a:pathLst>
              <a:path w="120" h="4">
                <a:moveTo>
                  <a:pt x="0" y="0"/>
                </a:moveTo>
                <a:lnTo>
                  <a:pt x="120" y="4"/>
                </a:lnTo>
              </a:path>
            </a:pathLst>
          </a:custGeom>
          <a:noFill/>
          <a:ln w="25400" cap="flat" cmpd="sng">
            <a:solidFill>
              <a:schemeClr val="dk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534" name="未知"/>
          <p:cNvSpPr/>
          <p:nvPr>
            <p:custDataLst>
              <p:tags r:id="rId8"/>
            </p:custDataLst>
          </p:nvPr>
        </p:nvSpPr>
        <p:spPr>
          <a:xfrm>
            <a:off x="1656160" y="541036"/>
            <a:ext cx="142875" cy="4763"/>
          </a:xfrm>
          <a:custGeom>
            <a:rect l="0" t="0" r="0" b="0"/>
            <a:pathLst>
              <a:path w="120" h="4">
                <a:moveTo>
                  <a:pt x="0" y="0"/>
                </a:moveTo>
                <a:lnTo>
                  <a:pt x="120" y="4"/>
                </a:lnTo>
              </a:path>
            </a:pathLst>
          </a:custGeom>
          <a:noFill/>
          <a:ln w="25400" cap="flat" cmpd="sng">
            <a:solidFill>
              <a:schemeClr val="dk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22535" name="图片 22534" descr="car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65923">
            <a:off x="1656160" y="2538905"/>
            <a:ext cx="701278" cy="62150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6" name="图片 22535" descr="car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790260">
            <a:off x="1687116" y="1557830"/>
            <a:ext cx="809625" cy="6012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7" name="图片 22536" descr="car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738717">
            <a:off x="1635919" y="1007761"/>
            <a:ext cx="897731" cy="59650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8" name="直接连接符 22537"/>
          <p:cNvSpPr/>
          <p:nvPr/>
        </p:nvSpPr>
        <p:spPr>
          <a:xfrm flipH="1">
            <a:off x="1656160" y="457557"/>
            <a:ext cx="15642" cy="3755365"/>
          </a:xfrm>
          <a:prstGeom prst="line">
            <a:avLst/>
          </a:prstGeom>
          <a:ln w="76200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539" name="未知"/>
          <p:cNvSpPr/>
          <p:nvPr>
            <p:custDataLst>
              <p:tags r:id="rId10"/>
            </p:custDataLst>
          </p:nvPr>
        </p:nvSpPr>
        <p:spPr>
          <a:xfrm>
            <a:off x="1656160" y="2431748"/>
            <a:ext cx="142875" cy="4763"/>
          </a:xfrm>
          <a:custGeom>
            <a:rect l="0" t="0" r="0" b="0"/>
            <a:pathLst>
              <a:path w="120" h="4">
                <a:moveTo>
                  <a:pt x="0" y="0"/>
                </a:moveTo>
                <a:lnTo>
                  <a:pt x="120" y="4"/>
                </a:lnTo>
              </a:path>
            </a:pathLst>
          </a:custGeom>
          <a:noFill/>
          <a:ln w="25400" cap="flat" cmpd="sng">
            <a:solidFill>
              <a:schemeClr val="dk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540" name="直接连接符 22539"/>
          <p:cNvSpPr/>
          <p:nvPr/>
        </p:nvSpPr>
        <p:spPr>
          <a:xfrm>
            <a:off x="1656160" y="1188736"/>
            <a:ext cx="2537222" cy="3024188"/>
          </a:xfrm>
          <a:prstGeom prst="line">
            <a:avLst/>
          </a:prstGeom>
          <a:ln w="762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541" name="直接连接符 22540"/>
          <p:cNvSpPr/>
          <p:nvPr/>
        </p:nvSpPr>
        <p:spPr>
          <a:xfrm>
            <a:off x="1656160" y="3025870"/>
            <a:ext cx="4427934" cy="1187054"/>
          </a:xfrm>
          <a:prstGeom prst="line">
            <a:avLst/>
          </a:prstGeom>
          <a:ln w="762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542" name="直接连接符 22541"/>
          <p:cNvSpPr/>
          <p:nvPr/>
        </p:nvSpPr>
        <p:spPr>
          <a:xfrm>
            <a:off x="1656160" y="1837626"/>
            <a:ext cx="3294459" cy="2375297"/>
          </a:xfrm>
          <a:prstGeom prst="line">
            <a:avLst/>
          </a:prstGeom>
          <a:ln w="762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543" name="直接连接符 22542"/>
          <p:cNvSpPr/>
          <p:nvPr/>
        </p:nvSpPr>
        <p:spPr>
          <a:xfrm>
            <a:off x="1656160" y="4212923"/>
            <a:ext cx="6344840" cy="0"/>
          </a:xfrm>
          <a:prstGeom prst="line">
            <a:avLst/>
          </a:prstGeom>
          <a:ln w="76200" cap="flat" cmpd="sng">
            <a:solidFill>
              <a:srgbClr val="808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544" name="未知"/>
          <p:cNvSpPr/>
          <p:nvPr>
            <p:custDataLst>
              <p:tags r:id="rId11"/>
            </p:custDataLst>
          </p:nvPr>
        </p:nvSpPr>
        <p:spPr>
          <a:xfrm>
            <a:off x="1656160" y="1188736"/>
            <a:ext cx="142875" cy="4763"/>
          </a:xfrm>
          <a:custGeom>
            <a:rect l="0" t="0" r="0" b="0"/>
            <a:pathLst>
              <a:path w="120" h="4">
                <a:moveTo>
                  <a:pt x="0" y="0"/>
                </a:moveTo>
                <a:lnTo>
                  <a:pt x="120" y="4"/>
                </a:lnTo>
              </a:path>
            </a:pathLst>
          </a:custGeom>
          <a:noFill/>
          <a:ln w="25400" cap="flat" cmpd="sng">
            <a:solidFill>
              <a:schemeClr val="dk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545" name="矩形 22544" descr="斜纹布"/>
          <p:cNvSpPr/>
          <p:nvPr>
            <p:custDataLst>
              <p:tags r:id="rId12"/>
            </p:custDataLst>
          </p:nvPr>
        </p:nvSpPr>
        <p:spPr>
          <a:xfrm>
            <a:off x="3707606" y="1459007"/>
            <a:ext cx="3456385" cy="506016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400" normalizeH="1">
                <a:solidFill>
                  <a:schemeClr val="dk1"/>
                </a:solidFill>
                <a:effectLst/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细心体会哦!</a:t>
            </a:r>
            <a:endParaRPr lang="zh-CN" altLang="en-US" sz="2400" normalizeH="1">
              <a:solidFill>
                <a:schemeClr val="dk1"/>
              </a:solidFill>
              <a:effectLst/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2546" name="文本框 22545"/>
          <p:cNvSpPr txBox="1"/>
          <p:nvPr>
            <p:custDataLst>
              <p:tags r:id="rId13"/>
            </p:custDataLst>
          </p:nvPr>
        </p:nvSpPr>
        <p:spPr>
          <a:xfrm>
            <a:off x="1073150" y="3512121"/>
            <a:ext cx="58293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20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547" name="矩形 22546"/>
          <p:cNvSpPr/>
          <p:nvPr>
            <p:custDataLst>
              <p:tags r:id="rId14"/>
            </p:custDataLst>
          </p:nvPr>
        </p:nvSpPr>
        <p:spPr>
          <a:xfrm>
            <a:off x="1278573" y="4159345"/>
            <a:ext cx="338455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548" name="矩形 22547"/>
          <p:cNvSpPr/>
          <p:nvPr>
            <p:custDataLst>
              <p:tags r:id="rId15"/>
            </p:custDataLst>
          </p:nvPr>
        </p:nvSpPr>
        <p:spPr>
          <a:xfrm>
            <a:off x="1199277" y="2862754"/>
            <a:ext cx="48514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40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549" name="矩形 22548"/>
          <p:cNvSpPr/>
          <p:nvPr>
            <p:custDataLst>
              <p:tags r:id="rId16"/>
            </p:custDataLst>
          </p:nvPr>
        </p:nvSpPr>
        <p:spPr>
          <a:xfrm>
            <a:off x="1197372" y="2323401"/>
            <a:ext cx="48895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60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550" name="矩形 22549"/>
          <p:cNvSpPr/>
          <p:nvPr>
            <p:custDataLst>
              <p:tags r:id="rId17"/>
            </p:custDataLst>
          </p:nvPr>
        </p:nvSpPr>
        <p:spPr>
          <a:xfrm>
            <a:off x="1195150" y="1675701"/>
            <a:ext cx="493395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80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551" name="矩形 22550"/>
          <p:cNvSpPr/>
          <p:nvPr>
            <p:custDataLst>
              <p:tags r:id="rId18"/>
            </p:custDataLst>
          </p:nvPr>
        </p:nvSpPr>
        <p:spPr>
          <a:xfrm>
            <a:off x="1060608" y="1026811"/>
            <a:ext cx="588645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100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552" name="矩形 22551"/>
          <p:cNvSpPr/>
          <p:nvPr>
            <p:custDataLst>
              <p:tags r:id="rId19"/>
            </p:custDataLst>
          </p:nvPr>
        </p:nvSpPr>
        <p:spPr>
          <a:xfrm>
            <a:off x="1856502" y="269891"/>
            <a:ext cx="110998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单位</a:t>
            </a:r>
            <a:r>
              <a:rPr lang="en-US" altLang="zh-CN" sz="20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:cm</a:t>
            </a:r>
            <a:endParaRPr lang="en-US" altLang="zh-CN" sz="20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4533" name="文本框 18"/>
          <p:cNvSpPr txBox="1">
            <a:spLocks noChangeArrowheads="1"/>
          </p:cNvSpPr>
          <p:nvPr/>
        </p:nvSpPr>
        <p:spPr bwMode="auto">
          <a:xfrm>
            <a:off x="551815" y="-2730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20"/>
    </p:custData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dur="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0" presetClass="path" presetSubtype="0" dur="5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06 1.85185E-06 L 0.57483 0.21018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00" y="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5" presetClass="exit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3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06 2.83237E-06 L 0.41684 0.40508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00" y="2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5" presetClass="exit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47 -0.00185 L 0.3 0.49954" pathEditMode="relative" rAng="0" ptsTypes="AA">
                                      <p:cBhvr>
                                        <p:cTn id="53" dur="10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00" y="2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5" presetID="55" presetClass="exit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1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23555" name="文本框 23554"/>
          <p:cNvSpPr txBox="1"/>
          <p:nvPr>
            <p:custDataLst>
              <p:tags r:id="rId4"/>
            </p:custDataLst>
          </p:nvPr>
        </p:nvSpPr>
        <p:spPr>
          <a:xfrm>
            <a:off x="1816894" y="365806"/>
            <a:ext cx="3511153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下面是实验得到的数据：</a:t>
            </a:r>
            <a:endParaRPr lang="zh-CN" altLang="en-US" sz="2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23556" name="表格 23555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683816" y="799194"/>
          <a:ext cx="7200265" cy="972185"/>
        </p:xfrm>
        <a:graphic>
          <a:graphicData uri="http://schemas.openxmlformats.org/drawingml/2006/table">
            <a:tbl>
              <a:tblPr/>
              <a:tblGrid>
                <a:gridCol w="1889125"/>
                <a:gridCol w="454025"/>
                <a:gridCol w="570865"/>
                <a:gridCol w="514350"/>
                <a:gridCol w="514350"/>
                <a:gridCol w="514350"/>
                <a:gridCol w="583565"/>
                <a:gridCol w="559435"/>
                <a:gridCol w="571500"/>
                <a:gridCol w="514350"/>
                <a:gridCol w="514350"/>
              </a:tblGrid>
              <a:tr h="487045"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2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10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20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30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40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50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35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60</a:t>
                      </a:r>
                      <a:endParaRPr lang="en-US" altLang="zh-CN" sz="135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35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70</a:t>
                      </a:r>
                      <a:endParaRPr lang="en-US" altLang="zh-CN" sz="135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80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35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90</a:t>
                      </a:r>
                      <a:endParaRPr lang="en-US" altLang="zh-CN" sz="135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5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100</a:t>
                      </a:r>
                      <a:endParaRPr lang="en-US" altLang="zh-CN" sz="15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</a:tr>
              <a:tr h="485140"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2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350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FEC6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23594" name="矩形 23593"/>
          <p:cNvSpPr/>
          <p:nvPr>
            <p:custDataLst>
              <p:tags r:id="rId6"/>
            </p:custDataLst>
          </p:nvPr>
        </p:nvSpPr>
        <p:spPr>
          <a:xfrm>
            <a:off x="899088" y="2479677"/>
            <a:ext cx="7210425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）支撑物高度为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70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厘米时，小车下滑时间是</a:t>
            </a:r>
            <a:r>
              <a:rPr lang="zh-CN" altLang="en-US" sz="2100" b="1" u="sng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秒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r>
              <a:rPr lang="zh-CN" altLang="en-US" sz="21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</a:t>
            </a:r>
            <a:r>
              <a:rPr lang="zh-CN" altLang="en-US" sz="2100" b="1" u="sng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</a:t>
            </a:r>
            <a:endParaRPr lang="zh-CN" altLang="en-US" sz="2100" b="1" u="sng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595" name="矩形 23594"/>
          <p:cNvSpPr/>
          <p:nvPr>
            <p:custDataLst>
              <p:tags r:id="rId7"/>
            </p:custDataLst>
          </p:nvPr>
        </p:nvSpPr>
        <p:spPr>
          <a:xfrm>
            <a:off x="899009" y="2876998"/>
            <a:ext cx="6885384" cy="737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）如果用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（厘米）表示支撑物高度，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（秒）表示小车下滑时间，随着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逐渐变大，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的变化趋势是什么？</a:t>
            </a:r>
            <a:endParaRPr lang="zh-CN" altLang="en-US" sz="2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596" name="矩形 23595"/>
          <p:cNvSpPr/>
          <p:nvPr>
            <p:custDataLst>
              <p:tags r:id="rId8"/>
            </p:custDataLst>
          </p:nvPr>
        </p:nvSpPr>
        <p:spPr>
          <a:xfrm>
            <a:off x="924012" y="3849739"/>
            <a:ext cx="6481763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每增加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10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厘米，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的变化情况相同吗？</a:t>
            </a:r>
            <a:endParaRPr lang="zh-CN" altLang="en-US" sz="21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597" name="矩形 23596"/>
          <p:cNvSpPr/>
          <p:nvPr>
            <p:custDataLst>
              <p:tags r:id="rId9"/>
            </p:custDataLst>
          </p:nvPr>
        </p:nvSpPr>
        <p:spPr>
          <a:xfrm>
            <a:off x="925202" y="4173589"/>
            <a:ext cx="7119840" cy="414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4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）估计当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en-US" altLang="zh-CN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=110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厘米时，</a:t>
            </a:r>
            <a:r>
              <a:rPr lang="en-US" altLang="zh-CN" sz="2100" b="1" i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的值是多少</a:t>
            </a:r>
            <a:r>
              <a:rPr lang="zh-CN" altLang="en-US" sz="21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？你</a:t>
            </a:r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是怎样估计的</a:t>
            </a:r>
            <a:r>
              <a:rPr lang="zh-CN" altLang="en-US" sz="18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？</a:t>
            </a:r>
            <a:endParaRPr lang="zh-CN" altLang="en-US" sz="18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598" name="矩形 23597"/>
          <p:cNvSpPr/>
          <p:nvPr/>
        </p:nvSpPr>
        <p:spPr>
          <a:xfrm>
            <a:off x="2475389" y="1375457"/>
            <a:ext cx="6273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4.23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599" name="矩形 23598"/>
          <p:cNvSpPr/>
          <p:nvPr/>
        </p:nvSpPr>
        <p:spPr>
          <a:xfrm>
            <a:off x="7278291" y="1376647"/>
            <a:ext cx="663178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1.35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0" name="矩形 23599"/>
          <p:cNvSpPr/>
          <p:nvPr/>
        </p:nvSpPr>
        <p:spPr>
          <a:xfrm>
            <a:off x="6804422" y="1376647"/>
            <a:ext cx="647700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1.41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1" name="矩形 23600"/>
          <p:cNvSpPr/>
          <p:nvPr/>
        </p:nvSpPr>
        <p:spPr>
          <a:xfrm>
            <a:off x="6199585" y="1376647"/>
            <a:ext cx="701278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1.50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2" name="矩形 23601"/>
          <p:cNvSpPr/>
          <p:nvPr/>
        </p:nvSpPr>
        <p:spPr>
          <a:xfrm>
            <a:off x="5588794" y="1382600"/>
            <a:ext cx="788194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1.59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3" name="矩形 23602"/>
          <p:cNvSpPr/>
          <p:nvPr/>
        </p:nvSpPr>
        <p:spPr>
          <a:xfrm>
            <a:off x="5011341" y="1384982"/>
            <a:ext cx="809625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1.71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4" name="矩形 23603"/>
          <p:cNvSpPr/>
          <p:nvPr/>
        </p:nvSpPr>
        <p:spPr>
          <a:xfrm>
            <a:off x="4479131" y="1384982"/>
            <a:ext cx="787004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1.89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5" name="矩形 23604"/>
          <p:cNvSpPr/>
          <p:nvPr/>
        </p:nvSpPr>
        <p:spPr>
          <a:xfrm>
            <a:off x="4026694" y="1379028"/>
            <a:ext cx="676275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2.13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6" name="矩形 23605"/>
          <p:cNvSpPr/>
          <p:nvPr/>
        </p:nvSpPr>
        <p:spPr>
          <a:xfrm>
            <a:off x="3421856" y="1387363"/>
            <a:ext cx="841772" cy="47982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2.45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7" name="矩形 23606"/>
          <p:cNvSpPr/>
          <p:nvPr/>
        </p:nvSpPr>
        <p:spPr>
          <a:xfrm>
            <a:off x="2919413" y="1377838"/>
            <a:ext cx="788194" cy="378619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18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3.00</a:t>
            </a:r>
            <a:endParaRPr lang="en-US" altLang="zh-CN" sz="18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8" name="文本框 23607"/>
          <p:cNvSpPr txBox="1"/>
          <p:nvPr>
            <p:custDataLst>
              <p:tags r:id="rId10"/>
            </p:custDataLst>
          </p:nvPr>
        </p:nvSpPr>
        <p:spPr>
          <a:xfrm>
            <a:off x="853765" y="2175720"/>
            <a:ext cx="3257550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21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根据上表回答下列问题</a:t>
            </a:r>
            <a:r>
              <a:rPr lang="zh-CN" altLang="en-US" sz="210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：</a:t>
            </a:r>
            <a:endParaRPr lang="zh-CN" altLang="en-US" sz="2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09" name="矩形 23608"/>
          <p:cNvSpPr/>
          <p:nvPr>
            <p:custDataLst>
              <p:tags r:id="rId11"/>
            </p:custDataLst>
          </p:nvPr>
        </p:nvSpPr>
        <p:spPr>
          <a:xfrm>
            <a:off x="458470" y="895158"/>
            <a:ext cx="246126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</a:pPr>
            <a:r>
              <a:rPr lang="zh-CN" altLang="en-US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支撑物高度  </a:t>
            </a:r>
            <a:r>
              <a:rPr lang="en-US" altLang="zh-CN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</a:t>
            </a:r>
            <a:r>
              <a:rPr lang="zh-CN" altLang="en-US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厘米</a:t>
            </a:r>
            <a:r>
              <a:rPr lang="en-US" altLang="zh-CN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</a:t>
            </a:r>
            <a:endParaRPr lang="en-US" altLang="zh-CN" sz="16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610" name="矩形 23609"/>
          <p:cNvSpPr/>
          <p:nvPr>
            <p:custDataLst>
              <p:tags r:id="rId12"/>
            </p:custDataLst>
          </p:nvPr>
        </p:nvSpPr>
        <p:spPr>
          <a:xfrm>
            <a:off x="683895" y="1384743"/>
            <a:ext cx="201676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</a:pPr>
            <a:r>
              <a:rPr lang="zh-CN" altLang="en-US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小车下滑时间 </a:t>
            </a:r>
            <a:r>
              <a:rPr lang="en-US" altLang="zh-CN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</a:t>
            </a:r>
            <a:r>
              <a:rPr lang="zh-CN" altLang="en-US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秒</a:t>
            </a:r>
            <a:r>
              <a:rPr lang="en-US" altLang="zh-CN" sz="16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</a:t>
            </a:r>
            <a:endParaRPr lang="en-US" altLang="zh-CN" sz="16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611" name="文本框 23610"/>
          <p:cNvSpPr txBox="1"/>
          <p:nvPr/>
        </p:nvSpPr>
        <p:spPr>
          <a:xfrm>
            <a:off x="1611313" y="910398"/>
            <a:ext cx="432197" cy="321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5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h</a:t>
            </a:r>
            <a:endParaRPr lang="en-US" altLang="zh-CN" sz="15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12" name="矩形 23611"/>
          <p:cNvSpPr/>
          <p:nvPr/>
        </p:nvSpPr>
        <p:spPr>
          <a:xfrm>
            <a:off x="1911668" y="1421812"/>
            <a:ext cx="246380" cy="3219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5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t</a:t>
            </a:r>
            <a:endParaRPr lang="en-US" altLang="zh-CN" sz="1500" b="1" i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614" name="左大括号 23613"/>
          <p:cNvSpPr/>
          <p:nvPr>
            <p:custDataLst>
              <p:tags r:id="rId13"/>
            </p:custDataLst>
          </p:nvPr>
        </p:nvSpPr>
        <p:spPr>
          <a:xfrm rot="16200000">
            <a:off x="2924175" y="1692275"/>
            <a:ext cx="161925" cy="432435"/>
          </a:xfrm>
          <a:prstGeom prst="leftBrace">
            <a:avLst>
              <a:gd name="adj1" fmla="val 22242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15" name="文本框 23614"/>
          <p:cNvSpPr txBox="1"/>
          <p:nvPr/>
        </p:nvSpPr>
        <p:spPr>
          <a:xfrm>
            <a:off x="2789555" y="1988820"/>
            <a:ext cx="59436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1.23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17" name="左大括号 23616"/>
          <p:cNvSpPr/>
          <p:nvPr>
            <p:custDataLst>
              <p:tags r:id="rId14"/>
            </p:custDataLst>
          </p:nvPr>
        </p:nvSpPr>
        <p:spPr>
          <a:xfrm rot="16200000">
            <a:off x="3493135" y="1718310"/>
            <a:ext cx="161925" cy="378460"/>
          </a:xfrm>
          <a:prstGeom prst="leftBrace">
            <a:avLst>
              <a:gd name="adj1" fmla="val 19485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18" name="文本框 23617"/>
          <p:cNvSpPr txBox="1"/>
          <p:nvPr/>
        </p:nvSpPr>
        <p:spPr>
          <a:xfrm>
            <a:off x="3329940" y="1988820"/>
            <a:ext cx="59436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0.55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0" name="左大括号 23619"/>
          <p:cNvSpPr/>
          <p:nvPr>
            <p:custDataLst>
              <p:tags r:id="rId15"/>
            </p:custDataLst>
          </p:nvPr>
        </p:nvSpPr>
        <p:spPr>
          <a:xfrm rot="16200000">
            <a:off x="4031615" y="1718310"/>
            <a:ext cx="161925" cy="378460"/>
          </a:xfrm>
          <a:prstGeom prst="leftBrace">
            <a:avLst>
              <a:gd name="adj1" fmla="val 19485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1" name="文本框 23620"/>
          <p:cNvSpPr txBox="1"/>
          <p:nvPr/>
        </p:nvSpPr>
        <p:spPr>
          <a:xfrm>
            <a:off x="3869690" y="1988820"/>
            <a:ext cx="59436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0.32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3" name="左大括号 23622"/>
          <p:cNvSpPr/>
          <p:nvPr>
            <p:custDataLst>
              <p:tags r:id="rId16"/>
            </p:custDataLst>
          </p:nvPr>
        </p:nvSpPr>
        <p:spPr>
          <a:xfrm rot="16200000">
            <a:off x="4517390" y="1718310"/>
            <a:ext cx="161925" cy="378460"/>
          </a:xfrm>
          <a:prstGeom prst="leftBrace">
            <a:avLst>
              <a:gd name="adj1" fmla="val 19485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4" name="文本框 23623"/>
          <p:cNvSpPr txBox="1"/>
          <p:nvPr/>
        </p:nvSpPr>
        <p:spPr>
          <a:xfrm>
            <a:off x="4300855" y="1988820"/>
            <a:ext cx="59436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0.24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6" name="左大括号 23625"/>
          <p:cNvSpPr/>
          <p:nvPr>
            <p:custDataLst>
              <p:tags r:id="rId17"/>
            </p:custDataLst>
          </p:nvPr>
        </p:nvSpPr>
        <p:spPr>
          <a:xfrm rot="16200000">
            <a:off x="5019675" y="1691005"/>
            <a:ext cx="161925" cy="433705"/>
          </a:xfrm>
          <a:prstGeom prst="leftBrace">
            <a:avLst>
              <a:gd name="adj1" fmla="val 22303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7" name="文本框 23626"/>
          <p:cNvSpPr txBox="1"/>
          <p:nvPr/>
        </p:nvSpPr>
        <p:spPr>
          <a:xfrm>
            <a:off x="4883785" y="1988820"/>
            <a:ext cx="59436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0.18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29" name="左大括号 23628"/>
          <p:cNvSpPr/>
          <p:nvPr>
            <p:custDataLst>
              <p:tags r:id="rId18"/>
            </p:custDataLst>
          </p:nvPr>
        </p:nvSpPr>
        <p:spPr>
          <a:xfrm rot="16200000">
            <a:off x="5621020" y="1692275"/>
            <a:ext cx="161925" cy="432435"/>
          </a:xfrm>
          <a:prstGeom prst="leftBrace">
            <a:avLst>
              <a:gd name="adj1" fmla="val 22242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0" name="文本框 23629"/>
          <p:cNvSpPr txBox="1"/>
          <p:nvPr/>
        </p:nvSpPr>
        <p:spPr>
          <a:xfrm>
            <a:off x="5436235" y="1988820"/>
            <a:ext cx="59436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0.12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2" name="左大括号 23631"/>
          <p:cNvSpPr/>
          <p:nvPr>
            <p:custDataLst>
              <p:tags r:id="rId19"/>
            </p:custDataLst>
          </p:nvPr>
        </p:nvSpPr>
        <p:spPr>
          <a:xfrm rot="16200000">
            <a:off x="6161405" y="1685925"/>
            <a:ext cx="215265" cy="485775"/>
          </a:xfrm>
          <a:prstGeom prst="leftBrace">
            <a:avLst>
              <a:gd name="adj1" fmla="val 18784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3" name="文本框 23632"/>
          <p:cNvSpPr txBox="1"/>
          <p:nvPr/>
        </p:nvSpPr>
        <p:spPr>
          <a:xfrm>
            <a:off x="6083935" y="1982470"/>
            <a:ext cx="59436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0.09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5" name="左大括号 23634"/>
          <p:cNvSpPr/>
          <p:nvPr>
            <p:custDataLst>
              <p:tags r:id="rId20"/>
            </p:custDataLst>
          </p:nvPr>
        </p:nvSpPr>
        <p:spPr>
          <a:xfrm rot="16200000">
            <a:off x="6758940" y="1692275"/>
            <a:ext cx="161925" cy="432435"/>
          </a:xfrm>
          <a:prstGeom prst="leftBrace">
            <a:avLst>
              <a:gd name="adj1" fmla="val 22242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6" name="文本框 23635"/>
          <p:cNvSpPr txBox="1"/>
          <p:nvPr/>
        </p:nvSpPr>
        <p:spPr>
          <a:xfrm>
            <a:off x="6624955" y="1988820"/>
            <a:ext cx="59436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0.09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8" name="左大括号 23637"/>
          <p:cNvSpPr/>
          <p:nvPr>
            <p:custDataLst>
              <p:tags r:id="rId21"/>
            </p:custDataLst>
          </p:nvPr>
        </p:nvSpPr>
        <p:spPr>
          <a:xfrm rot="16200000">
            <a:off x="7298690" y="1692275"/>
            <a:ext cx="161925" cy="432435"/>
          </a:xfrm>
          <a:prstGeom prst="leftBrace">
            <a:avLst>
              <a:gd name="adj1" fmla="val 22242"/>
              <a:gd name="adj2" fmla="val 54338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39" name="文本框 23638"/>
          <p:cNvSpPr txBox="1"/>
          <p:nvPr/>
        </p:nvSpPr>
        <p:spPr>
          <a:xfrm>
            <a:off x="7164070" y="1988820"/>
            <a:ext cx="59436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0.06</a:t>
            </a:r>
            <a:endParaRPr lang="en-US" altLang="zh-CN" sz="1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40" name="文本框 23639"/>
          <p:cNvSpPr txBox="1"/>
          <p:nvPr>
            <p:custDataLst>
              <p:tags r:id="rId22"/>
            </p:custDataLst>
          </p:nvPr>
        </p:nvSpPr>
        <p:spPr>
          <a:xfrm>
            <a:off x="5853113" y="1344500"/>
            <a:ext cx="309880" cy="1066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41" name="矩形 23640"/>
          <p:cNvSpPr/>
          <p:nvPr/>
        </p:nvSpPr>
        <p:spPr>
          <a:xfrm>
            <a:off x="6325957" y="2446562"/>
            <a:ext cx="827405" cy="48006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8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US" altLang="zh-CN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1.59</a:t>
            </a:r>
            <a:endParaRPr lang="en-US" altLang="zh-CN" sz="21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642" name="文本框 23641"/>
          <p:cNvSpPr txBox="1"/>
          <p:nvPr/>
        </p:nvSpPr>
        <p:spPr>
          <a:xfrm>
            <a:off x="2383718" y="3554300"/>
            <a:ext cx="36718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随着</a:t>
            </a:r>
            <a:r>
              <a:rPr lang="en-US" altLang="zh-CN" sz="21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逐渐变大，</a:t>
            </a:r>
            <a:r>
              <a:rPr lang="en-US" altLang="zh-CN" sz="21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逐渐变小</a:t>
            </a:r>
            <a:r>
              <a:rPr lang="en-US" altLang="zh-CN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endParaRPr lang="en-US" altLang="zh-CN" sz="21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643" name="文本框 23642"/>
          <p:cNvSpPr txBox="1"/>
          <p:nvPr/>
        </p:nvSpPr>
        <p:spPr>
          <a:xfrm>
            <a:off x="6107244" y="3824572"/>
            <a:ext cx="2321719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1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的变化越来越小</a:t>
            </a:r>
            <a:endParaRPr lang="zh-CN" altLang="en-US" sz="21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3644" name="文本框 23643"/>
          <p:cNvSpPr txBox="1"/>
          <p:nvPr/>
        </p:nvSpPr>
        <p:spPr>
          <a:xfrm>
            <a:off x="2482540" y="4580928"/>
            <a:ext cx="3618310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1.35</a:t>
            </a: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秒到</a:t>
            </a:r>
            <a:r>
              <a:rPr lang="en-US" altLang="zh-CN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1.29</a:t>
            </a: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秒中的任一值</a:t>
            </a:r>
            <a:endParaRPr lang="zh-CN" altLang="en-US" sz="21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4533" name="文本框 18"/>
          <p:cNvSpPr txBox="1">
            <a:spLocks noChangeArrowheads="1"/>
          </p:cNvSpPr>
          <p:nvPr/>
        </p:nvSpPr>
        <p:spPr bwMode="auto">
          <a:xfrm>
            <a:off x="550545" y="-2794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3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3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3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3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3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3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3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3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4" dur="500"/>
                                        <p:tgtEl>
                                          <p:spTgt spid="23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5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9" dur="500"/>
                                        <p:tgtEl>
                                          <p:spTgt spid="23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dur="49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41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41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41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41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36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2" dur="500"/>
                                        <p:tgtEl>
                                          <p:spTgt spid="23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23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  <p:cond evt="onBegin" delay="0">
                          <p:tn val="83"/>
                        </p:cond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88" dur="500"/>
                                        <p:tgtEl>
                                          <p:spTgt spid="23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  <p:cond evt="onBegin" delay="0">
                          <p:tn val="88"/>
                        </p:cond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6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6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3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  <p:cond evt="onBegin" delay="0">
                          <p:tn val="95"/>
                        </p:cond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23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  <p:cond evt="onBegin" delay="0">
                          <p:tn val="100"/>
                        </p:cond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23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94" grpId="1"/>
      <p:bldP spid="23595" grpId="0"/>
      <p:bldP spid="23596" grpId="0"/>
      <p:bldP spid="23597" grpId="2"/>
      <p:bldP spid="23599" grpId="0"/>
      <p:bldP spid="23600" grpId="0"/>
      <p:bldP spid="23601" grpId="0"/>
      <p:bldP spid="23602" grpId="0"/>
      <p:bldP spid="23603" grpId="0"/>
      <p:bldP spid="23604" grpId="0"/>
      <p:bldP spid="23605" grpId="0"/>
      <p:bldP spid="23606" grpId="0"/>
      <p:bldP spid="23607" grpId="0"/>
      <p:bldP spid="23608" grpId="0"/>
      <p:bldP spid="23611" grpId="0"/>
      <p:bldP spid="23612" grpId="0"/>
      <p:bldP spid="23641" grpId="1"/>
      <p:bldP spid="23642" grpId="0"/>
      <p:bldP spid="23643" grpId="0"/>
      <p:bldP spid="236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8" name="圆角矩形 7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20040" y="714375"/>
            <a:ext cx="8345805" cy="3748405"/>
          </a:xfrm>
          <a:prstGeom prst="roundRect">
            <a:avLst>
              <a:gd name="adj" fmla="val 16667"/>
            </a:avLst>
          </a:prstGeom>
          <a:solidFill>
            <a:schemeClr val="accent6">
              <a:lumMod val="40000"/>
              <a:lumOff val="60000"/>
              <a:alpha val="39998"/>
            </a:schemeClr>
          </a:solidFill>
          <a:ln w="15240">
            <a:solidFill>
              <a:srgbClr val="0066FF"/>
            </a:solidFill>
            <a:round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en-US" altLang="zh-CN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2769" name="Text Box 9"/>
          <p:cNvSpPr txBox="1">
            <a:spLocks noChangeArrowheads="1"/>
          </p:cNvSpPr>
          <p:nvPr/>
        </p:nvSpPr>
        <p:spPr bwMode="auto">
          <a:xfrm>
            <a:off x="429260" y="714375"/>
            <a:ext cx="8090535" cy="1753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   </a:t>
            </a:r>
            <a:r>
              <a:rPr lang="zh-CN" altLang="en-US" sz="2400" b="1" smtClean="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在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前面的表格中，支撑物高度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和小车下滑时间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都在变化，它们都是变量．其中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随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的变化而变化，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h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是自变量，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t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是因变量．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33793" name="Text Box 9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14778" y="2511939"/>
            <a:ext cx="7974330" cy="1753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    </a:t>
            </a:r>
            <a:r>
              <a:rPr lang="zh-CN" altLang="en-US" sz="2400" b="1" smtClean="0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在</a:t>
            </a:r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这一变化过程中，小车下滑的距离（木板长度）一直没有变化．像这种在变化过程中数值始终不变的量叫做常量．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4533" name="文本框 18"/>
          <p:cNvSpPr txBox="1">
            <a:spLocks noChangeArrowheads="1"/>
          </p:cNvSpPr>
          <p:nvPr/>
        </p:nvSpPr>
        <p:spPr bwMode="auto">
          <a:xfrm>
            <a:off x="550545" y="-3619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15366" name="Text Box 8"/>
          <p:cNvSpPr txBox="1"/>
          <p:nvPr/>
        </p:nvSpPr>
        <p:spPr>
          <a:xfrm>
            <a:off x="296491" y="994781"/>
            <a:ext cx="8221133" cy="3784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例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 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某电动车厂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2014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年各月份生产电动车的数量情况如下表：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）为什么称电动车的月产量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为因变量？它是谁的因变量？ 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）哪个月份电动车的产量最高？哪个月份电动车的产量最低？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）哪两个月份之间产量相差最大？根据这两个月的产量，电动车厂的厂长应该怎么做？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graphicFrame>
        <p:nvGraphicFramePr>
          <p:cNvPr id="28" name="表格 27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438222" y="1454986"/>
          <a:ext cx="6301740" cy="642620"/>
        </p:xfrm>
        <a:graphic>
          <a:graphicData uri="http://schemas.openxmlformats.org/drawingml/2006/table">
            <a:tbl>
              <a:tblPr/>
              <a:tblGrid>
                <a:gridCol w="1401445"/>
                <a:gridCol w="372745"/>
                <a:gridCol w="421005"/>
                <a:gridCol w="359410"/>
                <a:gridCol w="384810"/>
                <a:gridCol w="360680"/>
                <a:gridCol w="359410"/>
                <a:gridCol w="371475"/>
                <a:gridCol w="397510"/>
                <a:gridCol w="384810"/>
                <a:gridCol w="384810"/>
                <a:gridCol w="533400"/>
                <a:gridCol w="570230"/>
              </a:tblGrid>
              <a:tr h="321310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时间</a:t>
                      </a:r>
                      <a:r>
                        <a:rPr kumimoji="0" lang="en-US" altLang="zh-CN" sz="15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x</a:t>
                      </a: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/</a:t>
                      </a:r>
                      <a:r>
                        <a:rPr kumimoji="0" lang="zh-CN" alt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月</a:t>
                      </a:r>
                      <a:endParaRPr kumimoji="0" lang="zh-CN" altLang="en-US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幼圆" panose="02010509060101010101" pitchFamily="49" charset="-122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2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3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4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5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6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7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8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9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10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11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12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310"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月产量</a:t>
                      </a:r>
                      <a:r>
                        <a:rPr kumimoji="0" lang="en-US" altLang="zh-CN" sz="15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y</a:t>
                      </a: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/</a:t>
                      </a:r>
                      <a:r>
                        <a:rPr kumimoji="0" lang="zh-CN" alt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幼圆" panose="02010509060101010101" pitchFamily="49" charset="-122"/>
                        </a:rPr>
                        <a:t>万辆</a:t>
                      </a:r>
                      <a:endParaRPr kumimoji="0" lang="zh-CN" altLang="en-US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幼圆" panose="02010509060101010101" pitchFamily="49" charset="-122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8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8.5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9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10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11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12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10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9.5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9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10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10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1pPr>
                      <a:lvl2pPr marL="742950" indent="-28575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2pPr>
                      <a:lvl3pPr marL="11430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3pPr>
                      <a:lvl4pPr marL="16002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4pPr>
                      <a:lvl5pPr marL="2057400" indent="-228600" eaLnBrk="0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5pPr>
                      <a:lvl6pPr marL="25146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6pPr>
                      <a:lvl7pPr marL="29718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7pPr>
                      <a:lvl8pPr marL="34290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8pPr>
                      <a:lvl9pPr marL="3886200" indent="-22860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Nexa Light"/>
                          <a:ea typeface="方正兰亭黑简体"/>
                          <a:cs typeface="方正兰亭黑简体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5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幼圆" panose="02010509060101010101" pitchFamily="49" charset="-122"/>
                          <a:ea typeface="幼圆" panose="02010509060101010101" pitchFamily="49" charset="-122"/>
                          <a:cs typeface="方正兰亭黑简体"/>
                        </a:rPr>
                        <a:t>10.5 </a:t>
                      </a:r>
                      <a:endParaRPr kumimoji="0" lang="en-US" altLang="zh-CN" sz="15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幼圆" panose="02010509060101010101" pitchFamily="49" charset="-122"/>
                        <a:ea typeface="幼圆" panose="02010509060101010101" pitchFamily="49" charset="-122"/>
                        <a:cs typeface="方正兰亭黑简体"/>
                      </a:endParaRPr>
                    </a:p>
                  </a:txBody>
                  <a:tcPr marL="51435" marR="51435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4533" name="文本框 18"/>
          <p:cNvSpPr txBox="1">
            <a:spLocks noChangeArrowheads="1"/>
          </p:cNvSpPr>
          <p:nvPr/>
        </p:nvSpPr>
        <p:spPr bwMode="auto">
          <a:xfrm>
            <a:off x="542290" y="-2857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6339" name="椭圆 5"/>
          <p:cNvSpPr>
            <a:spLocks noChangeArrowheads="1"/>
          </p:cNvSpPr>
          <p:nvPr/>
        </p:nvSpPr>
        <p:spPr bwMode="auto">
          <a:xfrm>
            <a:off x="1268730" y="527050"/>
            <a:ext cx="427355" cy="425450"/>
          </a:xfrm>
          <a:prstGeom prst="ellipse">
            <a:avLst/>
          </a:prstGeom>
          <a:solidFill>
            <a:srgbClr val="008BBB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</a14:hiddenLine>
            </a:ext>
          </a:extLst>
        </p:spPr>
        <p:txBody>
          <a:bodyPr lIns="91437" tIns="45718" rIns="91437" bIns="45718" anchor="ctr"/>
          <a:lstStyle>
            <a:defPPr>
              <a:defRPr lang="zh-CN"/>
            </a:defPPr>
            <a:lvl1pPr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6340" name="椭圆 8"/>
          <p:cNvSpPr>
            <a:spLocks noChangeArrowheads="1"/>
          </p:cNvSpPr>
          <p:nvPr/>
        </p:nvSpPr>
        <p:spPr bwMode="auto">
          <a:xfrm>
            <a:off x="1598930" y="527050"/>
            <a:ext cx="427355" cy="425450"/>
          </a:xfrm>
          <a:prstGeom prst="ellipse">
            <a:avLst/>
          </a:prstGeom>
          <a:solidFill>
            <a:srgbClr val="008BBB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</a14:hiddenLine>
            </a:ext>
          </a:extLst>
        </p:spPr>
        <p:txBody>
          <a:bodyPr lIns="91437" tIns="45718" rIns="91437" bIns="45718" anchor="ctr"/>
          <a:lstStyle>
            <a:defPPr>
              <a:defRPr lang="zh-CN"/>
            </a:defPPr>
            <a:lvl1pPr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6341" name="椭圆 9"/>
          <p:cNvSpPr>
            <a:spLocks noChangeArrowheads="1"/>
          </p:cNvSpPr>
          <p:nvPr/>
        </p:nvSpPr>
        <p:spPr bwMode="auto">
          <a:xfrm>
            <a:off x="1929130" y="527050"/>
            <a:ext cx="427355" cy="425450"/>
          </a:xfrm>
          <a:prstGeom prst="ellipse">
            <a:avLst/>
          </a:prstGeom>
          <a:solidFill>
            <a:srgbClr val="008BBB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</a14:hiddenLine>
            </a:ext>
          </a:extLst>
        </p:spPr>
        <p:txBody>
          <a:bodyPr lIns="91437" tIns="45718" rIns="91437" bIns="45718" anchor="ctr"/>
          <a:lstStyle>
            <a:defPPr>
              <a:defRPr lang="zh-CN"/>
            </a:defPPr>
            <a:lvl1pPr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6342" name="椭圆 24"/>
          <p:cNvSpPr>
            <a:spLocks noChangeArrowheads="1"/>
          </p:cNvSpPr>
          <p:nvPr/>
        </p:nvSpPr>
        <p:spPr bwMode="auto">
          <a:xfrm>
            <a:off x="2259330" y="527050"/>
            <a:ext cx="427355" cy="425450"/>
          </a:xfrm>
          <a:prstGeom prst="ellipse">
            <a:avLst/>
          </a:prstGeom>
          <a:solidFill>
            <a:srgbClr val="008BBB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</a14:hiddenLine>
            </a:ext>
          </a:extLst>
        </p:spPr>
        <p:txBody>
          <a:bodyPr lIns="91437" tIns="45718" rIns="91437" bIns="45718" anchor="ctr"/>
          <a:lstStyle>
            <a:defPPr>
              <a:defRPr lang="zh-CN"/>
            </a:defPPr>
            <a:lvl1pPr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6344" name="文本框 1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197610" y="492125"/>
            <a:ext cx="1830705" cy="45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7" tIns="45718" rIns="91437" bIns="45718">
            <a:spAutoFit/>
          </a:bodyPr>
          <a:lstStyle>
            <a:defPPr>
              <a:defRPr lang="zh-CN"/>
            </a:defPPr>
            <a:lvl1pPr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219200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0" hangingPunct="0"/>
            <a:r>
              <a:rPr lang="zh-CN" altLang="en-US" sz="2400" b="1">
                <a:solidFill>
                  <a:schemeClr val="lt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素养考点 </a:t>
            </a:r>
            <a:r>
              <a:rPr lang="en-US" altLang="zh-CN" sz="2400" b="1">
                <a:solidFill>
                  <a:schemeClr val="lt1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endParaRPr lang="en-US" altLang="zh-CN" sz="2400" b="1">
              <a:solidFill>
                <a:schemeClr val="lt1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56331" name="文本框 2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88005" y="513715"/>
            <a:ext cx="364680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变量、常量的应用</a:t>
            </a:r>
            <a:endParaRPr lang="zh-CN" altLang="en-US" sz="24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67724" y="2452106"/>
            <a:ext cx="8384646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1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）电动车的月产量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为随着时间的变化而变化，有一个时间就有唯一一个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，月产量是时间的因变量</a:t>
            </a:r>
            <a:r>
              <a:rPr lang="zh-CN" altLang="en-US" sz="2400" b="1" smtClean="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</a:t>
            </a:r>
            <a:endParaRPr lang="zh-CN" altLang="en-US" sz="2400" b="1" smtClean="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352762" y="3536662"/>
            <a:ext cx="8384646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457200"/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）六月份产量最高，一月份产量最低</a:t>
            </a:r>
            <a:r>
              <a:rPr lang="zh-CN" altLang="en-US" sz="2400" b="1" smtClean="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；</a:t>
            </a:r>
            <a:endParaRPr lang="zh-CN" altLang="en-US" sz="2400" b="1" smtClean="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24748" y="4610610"/>
            <a:ext cx="10108770" cy="414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457200"/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（</a:t>
            </a:r>
            <a:r>
              <a:rPr lang="en-US" altLang="zh-CN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3</a:t>
            </a:r>
            <a:r>
              <a:rPr lang="zh-CN" altLang="en-US" sz="21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）六月份和一月份相差最大，在一月份加紧生产，实现产量的增值</a:t>
            </a:r>
            <a:r>
              <a:rPr lang="zh-CN" altLang="en-US" sz="2100" b="1" smtClean="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．</a:t>
            </a:r>
            <a:endParaRPr lang="zh-CN" altLang="en-US" sz="2100" b="1" smtClean="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</p:spTree>
    <p:custDataLst>
      <p:tags r:id="rId7"/>
    </p:custDataLst>
  </p:cSld>
  <p:clrMapOvr>
    <a:masterClrMapping/>
  </p:clrMapOvr>
  <p:transition spd="med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9218" name="文本框 9217"/>
          <p:cNvSpPr txBox="1"/>
          <p:nvPr/>
        </p:nvSpPr>
        <p:spPr>
          <a:xfrm>
            <a:off x="948690" y="1252220"/>
            <a:ext cx="6851650" cy="27482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8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骆驼被称为“沙漠之舟”，它的体温随时间的变化而变化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在这一问题中，自变量是</a:t>
            </a:r>
            <a:r>
              <a:rPr lang="en-US" altLang="zh-CN" sz="2400" b="1" smtClean="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     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80000"/>
              </a:lnSpc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A.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沙漠     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B.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体温     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C.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时间      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D.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骆驼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80000"/>
              </a:lnSpc>
            </a:pP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198235" y="2110740"/>
            <a:ext cx="3759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Times New Roman" panose="02020603050405020304" pitchFamily="18" charset="0"/>
              </a:rPr>
              <a:t>C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1700" name="文本框 1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52450" y="-46355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chemeClr val="dk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巩固练习</a:t>
            </a:r>
            <a:endParaRPr lang="zh-CN" altLang="en-US" sz="2500" b="1">
              <a:solidFill>
                <a:schemeClr val="dk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" name="圆角矩形 20"/>
          <p:cNvSpPr/>
          <p:nvPr/>
        </p:nvSpPr>
        <p:spPr>
          <a:xfrm rot="555800">
            <a:off x="1401445" y="634365"/>
            <a:ext cx="442595" cy="419100"/>
          </a:xfrm>
          <a:prstGeom prst="roundRect">
            <a:avLst/>
          </a:prstGeom>
          <a:solidFill>
            <a:srgbClr val="BECE37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endParaRPr kumimoji="1" lang="zh-CN" altLang="en-US" sz="1800" kern="0">
              <a:solidFill>
                <a:prstClr val="black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2" name="圆角矩形 21"/>
          <p:cNvSpPr/>
          <p:nvPr/>
        </p:nvSpPr>
        <p:spPr>
          <a:xfrm rot="20470820">
            <a:off x="996950" y="640715"/>
            <a:ext cx="443230" cy="420370"/>
          </a:xfrm>
          <a:prstGeom prst="roundRect">
            <a:avLst/>
          </a:prstGeom>
          <a:solidFill>
            <a:srgbClr val="FFBF53">
              <a:lumMod val="50000"/>
            </a:srgbClr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endParaRPr kumimoji="1" lang="zh-CN" altLang="en-US" sz="1800" kern="0">
              <a:solidFill>
                <a:prstClr val="black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3" name="圆角矩形 22"/>
          <p:cNvSpPr/>
          <p:nvPr/>
        </p:nvSpPr>
        <p:spPr>
          <a:xfrm rot="319204">
            <a:off x="577850" y="640715"/>
            <a:ext cx="441325" cy="420370"/>
          </a:xfrm>
          <a:prstGeom prst="roundRect">
            <a:avLst/>
          </a:prstGeom>
          <a:solidFill>
            <a:srgbClr val="02B3C5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endParaRPr kumimoji="1" lang="zh-CN" altLang="en-US" sz="1800" kern="0">
              <a:solidFill>
                <a:prstClr val="black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4" name="圆角矩形 23"/>
          <p:cNvSpPr/>
          <p:nvPr/>
        </p:nvSpPr>
        <p:spPr>
          <a:xfrm rot="21148334">
            <a:off x="168275" y="648970"/>
            <a:ext cx="441325" cy="421005"/>
          </a:xfrm>
          <a:prstGeom prst="roundRect">
            <a:avLst/>
          </a:prstGeom>
          <a:solidFill>
            <a:srgbClr val="F07474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endParaRPr kumimoji="1" lang="zh-CN" altLang="en-US" sz="1800" kern="0">
              <a:solidFill>
                <a:prstClr val="black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5" name="矩形 1"/>
          <p:cNvSpPr>
            <a:spLocks noChangeArrowheads="1"/>
          </p:cNvSpPr>
          <p:nvPr/>
        </p:nvSpPr>
        <p:spPr bwMode="auto">
          <a:xfrm>
            <a:off x="133350" y="516890"/>
            <a:ext cx="1743075" cy="642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ts val="4300"/>
              </a:lnSpc>
              <a:buFontTx/>
              <a:buNone/>
            </a:pPr>
            <a:r>
              <a:rPr lang="zh-CN" altLang="en-US" sz="2800" b="1" kern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变式训练</a:t>
            </a:r>
            <a:endParaRPr lang="zh-CN" altLang="en-US" sz="2800" b="1" kern="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900308" y="3758064"/>
            <a:ext cx="1243692" cy="1385436"/>
          </a:xfrm>
          <a:prstGeom prst="rect">
            <a:avLst/>
          </a:prstGeom>
        </p:spPr>
      </p:pic>
      <p:sp>
        <p:nvSpPr>
          <p:cNvPr id="11265" name="文本框 12289"/>
          <p:cNvSpPr txBox="1"/>
          <p:nvPr/>
        </p:nvSpPr>
        <p:spPr>
          <a:xfrm>
            <a:off x="525780" y="730250"/>
            <a:ext cx="8091805" cy="37439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例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  <a:sym typeface="+mn-ea"/>
              </a:rPr>
              <a:t>2 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某布行购进了一批花布，销售的数量与销售收入之间的关系如下：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10000"/>
              </a:lnSpc>
            </a:pP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10000"/>
              </a:lnSpc>
            </a:pP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(1)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如果用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表示花布的销售数量，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表示花布的销售收入，随着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x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的逐渐变大，</a:t>
            </a:r>
            <a:r>
              <a:rPr lang="en-US" altLang="zh-CN" sz="2400" b="1" i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y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的变化趋势是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____________.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(2)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在这个变化过程中，自变量是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________,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因变量是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________.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  <a:p>
            <a:pPr algn="just">
              <a:lnSpc>
                <a:spcPct val="110000"/>
              </a:lnSpc>
            </a:pP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(3)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当花布销售数量由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米变到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6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米时，花布销售收入由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元变到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_____</a:t>
            </a:r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元</a:t>
            </a:r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幼圆" panose="02010509060101010101" pitchFamily="49" charset="-122"/>
              </a:rPr>
              <a:t>.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幼圆" panose="02010509060101010101" pitchFamily="49" charset="-122"/>
            </a:endParaRPr>
          </a:p>
        </p:txBody>
      </p:sp>
      <p:sp>
        <p:nvSpPr>
          <p:cNvPr id="64533" name="文本框 18"/>
          <p:cNvSpPr txBox="1">
            <a:spLocks noChangeArrowheads="1"/>
          </p:cNvSpPr>
          <p:nvPr/>
        </p:nvSpPr>
        <p:spPr bwMode="auto">
          <a:xfrm>
            <a:off x="550545" y="-27940"/>
            <a:ext cx="1455420" cy="47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5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探究新知</a:t>
            </a:r>
            <a:endParaRPr lang="zh-CN" altLang="en-US" sz="25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3" name="表格 3"/>
          <p:cNvGraphicFramePr>
            <a:graphicFrameLocks noGrp="1"/>
          </p:cNvGraphicFramePr>
          <p:nvPr/>
        </p:nvGraphicFramePr>
        <p:xfrm>
          <a:off x="651933" y="1576150"/>
          <a:ext cx="6589555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334"/>
                <a:gridCol w="821266"/>
                <a:gridCol w="838200"/>
                <a:gridCol w="711200"/>
                <a:gridCol w="846667"/>
                <a:gridCol w="719667"/>
                <a:gridCol w="83222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销售数量（米）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1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2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3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4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5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6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800" b="1"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销售收入（元）</a:t>
                      </a:r>
                      <a:endParaRPr lang="zh-CN" altLang="en-US" sz="1800" b="1"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8.3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16.6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24.9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33.2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41.5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solidFill>
                            <a:schemeClr val="tx1"/>
                          </a:solidFill>
                          <a:latin typeface="幼圆" panose="02010509060101010101" pitchFamily="49" charset="-122"/>
                          <a:ea typeface="幼圆" panose="02010509060101010101" pitchFamily="49" charset="-122"/>
                        </a:rPr>
                        <a:t>49.8</a:t>
                      </a:r>
                      <a:endParaRPr lang="en-US" altLang="zh-CN" sz="2000">
                        <a:solidFill>
                          <a:schemeClr val="tx1"/>
                        </a:solidFill>
                        <a:latin typeface="幼圆" panose="02010509060101010101" pitchFamily="49" charset="-122"/>
                        <a:ea typeface="幼圆" panose="02010509060101010101" pitchFamily="49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5334000" y="2727465"/>
            <a:ext cx="1600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仿宋" panose="02010609060101010101" pitchFamily="49" charset="-122"/>
              </a:rPr>
              <a:t>逐渐变大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仿宋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641288" y="3162954"/>
            <a:ext cx="1600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仿宋" panose="02010609060101010101" pitchFamily="49" charset="-122"/>
              </a:rPr>
              <a:t>销售数量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仿宋" panose="02010609060101010101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47279" y="3514865"/>
            <a:ext cx="1600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仿宋" panose="02010609060101010101" pitchFamily="49" charset="-122"/>
              </a:rPr>
              <a:t>销售收入</a:t>
            </a:r>
            <a:endParaRPr lang="zh-CN" altLang="en-US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仿宋" panose="02010609060101010101" pitchFamily="49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86530" y="4366258"/>
            <a:ext cx="1600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+mn-lt"/>
              </a:rPr>
              <a:t>16.6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+mn-lt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346510" y="4366257"/>
            <a:ext cx="1600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cs typeface="+mn-lt"/>
              </a:rPr>
              <a:t>49.8</a:t>
            </a:r>
            <a:endParaRPr lang="en-US" altLang="zh-CN" sz="24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  <a:cs typeface="+mn-lt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https://d.book118.com/687166133001006052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d*1"/>
  <p:tag name="KSO_WM_UNIT_INDEX" val="1"/>
  <p:tag name="KSO_WM_UNIT_LAYERLEVEL" val="1"/>
  <p:tag name="KSO_WM_UNIT_SUPPORT_UNIT_TYPE" val="[&quot;all&quot;]"/>
  <p:tag name="KSO_WM_UNIT_TYPE" val="d"/>
  <p:tag name="KSO_WM_UNIT_VALUE" val="168*166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7a2c01d0b19e42119ddd10cdf3477c98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2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37523a60b274aba975f39744cebda8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4c96db4d84f84e169f2531fc0e83cda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6458ce9444034a32b33a08d83fcd019c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253c004251d74733a6e2964b943b4a0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f5df0e8ace1540bc8948ea09e8f8b3b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045d3de5b06408892f879fb55911a6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8**"/>
  <p:tag name="KSO_WM_UNIT_LAYERLEVEL" val="1"/>
  <p:tag name="KSO_WM_UNIT_SM_LIMIT_TYPE" val="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47b43b4d11504787b0bbcc6946b0c848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e9e5cfed9f374fd0bf718812316bc3c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779b2ec1604249cdaea70979bd2fb6f6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84ac90d7c6b441948c9fe1bd70a63fc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b64143541aef4072b92fa717a2f0271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ce6279ade1543ad8dabd6a3485bca5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9**"/>
  <p:tag name="KSO_WM_UNIT_LAYERLEVEL" val="1"/>
  <p:tag name="KSO_WM_UNIT_SM_LIMIT_TYPE" val="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e0b7bf8b0ec245eeb15dc2f970d47579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SM_LIMIT_TYPE" val="2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903c914782e4a169bfc4a88a92ab60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0**"/>
  <p:tag name="KSO_WM_UNIT_LAYERLEVEL" val="1"/>
  <p:tag name="KSO_WM_UNIT_SM_LIMIT_TYPE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053bbe06ac414a9da2d396649f4565c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0**"/>
  <p:tag name="KSO_WM_UNIT_LAYERLEVEL" val="1"/>
  <p:tag name="KSO_WM_UNIT_SM_LIMIT_TYPE" val="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b37a1bfbf734b96bc7c7a15ec4648b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0**"/>
  <p:tag name="KSO_WM_UNIT_LAYERLEVEL" val="1"/>
  <p:tag name="KSO_WM_UNIT_SM_LIMIT_TYPE" val="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b6cab2d9453a493385db7feac3ab300f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655bada5a2dd47098b02ae7a73b3e1e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SM_LIMIT_TYPE" val="0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93576c163f6a4f34a445652488f6c14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SM_LIMI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SM_LIMIT_TYPE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SM_LIMIT_TYPE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SM_LIMIT_TYPE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SM_LIMIT_TYPE" val="0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af94717f956048208022447841c6e5d2"/>
  <p:tag name="KSO_WM_UNIT_DECORATE_INFO" val="{&quot;ReferentInfo&quot;:{&quot;Id&quot;:&quot;slide&quot;,&quot;X&quot;:{&quot;Pos&quot;:1},&quot;Y&quot;:{&quot;Pos&quot;:1}},&quot;DecorateInfoX&quot;:{&quot;Pos&quot;:2,&quot;IsAbs&quot;:true},&quot;DecorateInfoY&quot;:{&quot;Pos&quot;:2,&quot;IsAbs&quot;:tru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SM_LIMIT_TYPE" val="2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9b4d376ff34f402b922a08db21eeb88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SM_LIMIT_TYPE" val="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60143a173c947038a7be3199169f61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SM_LIMIT_TYPE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d4a49be00ca645b090de0a8f5c89f2b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SM_LIMIT_TYPE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fdeacf470a834e27bc4dab97dfe99a93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5fb8129296d648cd874062c0ae2087e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1b69015905b24e9da4ac9438424c9451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BLOCK" val="0"/>
  <p:tag name="KSO_WM_UNIT_COMPATIBLE" val="0"/>
  <p:tag name="KSO_WM_UNIT_DEC_AREA_ID" val="a5c748f0cbdc453ca153966774441a1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SM_LIMIT_TYPE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74f093c0053a43f2b5bd85aae2213268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64d0c9bcce244984a2b476b614f2b63b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a36283c78cb94d619b2e84d73b673503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05f9810f9dae4a738b8572bc34f66df1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SM_LIMIT_TYPE" val="0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437843016f6645d1b283ac8bc8420f5b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M_LIMIT_TYPE" val="0"/>
  <p:tag name="KSO_WM_UNIT_SUBTYPE" val="h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M_LIMIT_TYPE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ec0a811487a848e6841ff7248a2effbf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SM_LIMIT_TYPE" val="0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f91e83c5bca343d783b4c064a2cae4e5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968aa993baae4a5390c3b4988476d314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4b8a0bbad70344559006a0c901e4c41b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1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3e6c02ddf766408eb8c7a39aa2347d51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SM_LIMIT_TYPE" val="0"/>
</p:tagLst>
</file>

<file path=ppt/tags/tag10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75100e9df4e54c2d940240c6f894ce9f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af98841576014e08b48cfd6868679266"/>
  <p:tag name="KSO_WM_UNIT_DECORATE_INFO" val="{&quot;ReferentInfo&quot;:{&quot;Id&quot;:&quot;slide&quot;,&quot;X&quot;:{&quot;Pos&quot;:0},&quot;Y&quot;:{&quot;Pos&quot;:1}},&quot;DecorateInfoX&quot;:{&quot;Pos&quot;:0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5f7e0641e6044ac58faf50f944098ae6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2eceb86bcb664d6d9aeb884551bdb865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da60d7cf805b4229936ef236151546b2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3773c621e68340b9a228469f92bfd29b"/>
  <p:tag name="KSO_WM_UNIT_DECORATE_INFO" val="{&quot;ReferentInfo&quot;:{&quot;Id&quot;:&quot;af98841576014e08b48cfd6868679266&quot;,&quot;X&quot;:{&quot;Pos&quot;:0},&quot;Y&quot;:{&quot;Pos&quot;:2}},&quot;DecorateInfoX&quot;:{&quot;Pos&quot;:0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SM_LIMIT_TYPE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5fb7c2a3d89a49fba907d7974bc56fe4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SM_LIMIT_TYPE" val="0"/>
</p:tagLst>
</file>

<file path=ppt/tags/tag1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9e1cff06bac545828d50807a5cde4582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SM_LIMIT_TYPE" val="0"/>
</p:tagLst>
</file>

<file path=ppt/tags/tag1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8a7857967bff4b2c971c1c858293f963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SM_LIMIT_TYPE" val="0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51a840d4c71b4ae5a76d27d01c562679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d1958476fb5e47c0a26e7dee1a4beda5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d0ee0e19f5e74e578f99ef6ce176e18e"/>
  <p:tag name="KSO_WM_UNIT_DECORATE_INFO" val="{&quot;ReferentInfo&quot;:{&quot;Id&quot;:&quot;slide&quot;,&quot;X&quot;:{&quot;Pos&quot;:2},&quot;Y&quot;:{&quot;Pos&quot;:0}},&quot;DecorateInfoX&quot;:{&quot;Pos&quot;:2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5*i*7"/>
  <p:tag name="KSO_WM_UNIT_INDEX" val="7"/>
  <p:tag name="KSO_WM_UNIT_LAYERLEVEL" val="1"/>
  <p:tag name="KSO_WM_UNIT_SM_LIMIT_TYPE" val="0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e7e813c331bb4abbbadb27113d1901ed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d41885204fb84accac6ba8990ff6da3c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13f568d208cf4ab095d79e33a8ebee0a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b1d4f11204754733a7e944dc4622419b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7c374369d58c49a89ee668aff6e2eee5"/>
  <p:tag name="KSO_WM_UNIT_DIAGRAM_ISNUMVISUAL" val="0"/>
  <p:tag name="KSO_WM_UNIT_DIAGRAM_ISREFERUNIT" val="0"/>
  <p:tag name="KSO_WM_UNIT_HIGHLIGHT" val="0"/>
  <p:tag name="KSO_WM_UNIT_ID" val="_15**"/>
  <p:tag name="KSO_WM_UNIT_LAYERLEVEL" val="1"/>
  <p:tag name="KSO_WM_UNIT_SM_LIMIT_TYPE" val="0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d3e5541515404476a78eb7e2b1f62671"/>
  <p:tag name="KSO_WM_UNIT_DECORATE_INFO" val="{&quot;ReferentInfo&quot;:{&quot;Id&quot;:&quot;slide&quot;,&quot;X&quot;:{&quot;Pos&quot;:1},&quot;Y&quot;:{&quot;Pos&quot;:2}},&quot;DecorateInfoX&quot;:{&quot;Pos&quot;:1,&quot;IsAbs&quot;:true},&quot;DecorateInfoY&quot;:{&quot;Pos&quot;:2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e2d0ba7928f4197a2c93094ffddac32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5c6ad520022a431da855c698b7c3645b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SM_LIMI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7aee3bdb5b246cca3c839d993c014ee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f9898842d2a4dd0a98f72b3c2b81ed2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addc5371c684ffb86c0e8244bfdee99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SM_LIMIT_TYPE" val="0"/>
</p:tagLst>
</file>

<file path=ppt/tags/tag1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fd88e1c97a25446f8c57ebc271a27e32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ec0f95817b0b4340a7e18c64486ff2d6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b7215f7867e346a4a7b3b8e57695dc2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0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3f8c29ce16b7484a978d31097142f002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989e3180991b48faacff3b9e2063694c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c5e2028d2b674e5fa7a61a306c660bb7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a1cfa20934cf4214b3bda13369c67f5e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20ece7fbf343473a91c37bf5e9ae7686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a204d43e515d4ceebffec9172ec4731a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f384c68c68ce46d1850e0ba1cf411120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7cb39f055fbc4b68b4abc4bb4f9b5cce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01f5d671ecf34438bbd0f5342be7f50d"/>
  <p:tag name="KSO_WM_UNIT_DIAGRAM_ISNUMVISUAL" val="0"/>
  <p:tag name="KSO_WM_UNIT_DIAGRAM_ISREFERUNIT" val="0"/>
  <p:tag name="KSO_WM_UNIT_HIGHLIGHT" val="0"/>
  <p:tag name="KSO_WM_UNIT_ID" val="_17**"/>
  <p:tag name="KSO_WM_UNIT_LAYERLEVEL" val="1"/>
  <p:tag name="KSO_WM_UNIT_SM_LIMIT_TYPE" val="0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16e60772d4a9442fa0932c93865e2dd1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43df8a50d67c4d2580eb4df9dd447776"/>
  <p:tag name="KSO_WM_UNIT_DECORATE_INFO" val="{&quot;ReferentInfo&quot;:{&quot;Id&quot;:&quot;slide&quot;,&quot;X&quot;:{&quot;Pos&quot;:0},&quot;Y&quot;:{&quot;Pos&quot;:1}},&quot;DecorateInfoX&quot;:{&quot;Pos&quot;:0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SM_LIMIT_TYPE" val="0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69a3eaa148044dcb9ffddc005d1e67d3"/>
  <p:tag name="KSO_WM_UNIT_DECORATE_INFO" val="{&quot;ReferentInfo&quot;:{&quot;Id&quot;:&quot;slide&quot;,&quot;X&quot;:{&quot;Pos&quot;:2},&quot;Y&quot;:{&quot;Pos&quot;:1}},&quot;DecorateInfoX&quot;:{&quot;Pos&quot;:2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SM_LIMIT_TYPE" val="0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ff61accb1735497b98186a591f1698e6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f50881add38442c6b10456e17e483bfa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1f24b2a5e73641d98b590b2ee677a20a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2d2ac7febc43414798c69489ca78643c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41e6edba17d6482e84ed7360c2642009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SM_LIMIT_TYPE" val="0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369"/>
  <p:tag name="KSO_WM_TEMPLATE_MASTER_THUMB_INDEX" val="12"/>
  <p:tag name="KSO_WM_TEMPLATE_MASTER_TYPE" val="1"/>
  <p:tag name="KSO_WM_TEMPLATE_SUBCATEGORY" val="0"/>
  <p:tag name="KSO_WM_TEMPLATE_THUMBS_INDEX" val="1、4、7、8、9、10、11、13、17、18、19、20、21、22、23、2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主讲人：王XX老师"/>
  <p:tag name="KSO_WM_UNIT_TEXT_FILL_FORE_SCHEMECOLOR_INDEX" val="5"/>
  <p:tag name="KSO_WM_UNIT_TEXT_FILL_FORE_SCHEMECOLOR_INDEX_BRIGHTNESS" val="-0.25"/>
  <p:tag name="KSO_WM_UNIT_TEXT_FILL_TYPE" val="1"/>
  <p:tag name="KSO_WM_UNIT_TYPE" val="b"/>
  <p:tag name="KSO_WM_UNIT_VALUE" val="1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班级：X年级X班"/>
  <p:tag name="KSO_WM_UNIT_TEXT_FILL_FORE_SCHEMECOLOR_INDEX" val="5"/>
  <p:tag name="KSO_WM_UNIT_TEXT_FILL_FORE_SCHEMECOLOR_INDEX_BRIGHTNESS" val="-0.25"/>
  <p:tag name="KSO_WM_UNIT_TEXT_FILL_TYPE" val="1"/>
  <p:tag name="KSO_WM_UNIT_TYPE" val="b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XXX学校"/>
  <p:tag name="KSO_WM_UNIT_TEXT_FILL_FORE_SCHEMECOLOR_INDEX" val="5"/>
  <p:tag name="KSO_WM_UNIT_TEXT_FILL_FORE_SCHEMECOLOR_INDEX_BRIGHTNESS" val="-0.25"/>
  <p:tag name="KSO_WM_UNIT_TEXT_FILL_TYPE" val="1"/>
  <p:tag name="KSO_WM_UNIT_TYPE" val="b"/>
  <p:tag name="KSO_WM_UNIT_VALUE" val="7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369"/>
  <p:tag name="KSO_WM_UNIT_COMPATIBLE" val="0"/>
  <p:tag name="KSO_WM_UNIT_DIAGRAM_ISNUMVISUAL" val="0"/>
  <p:tag name="KSO_WM_UNIT_DIAGRAM_ISREFERUNIT" val="0"/>
  <p:tag name="KSO_WM_UNIT_HIGHLIGHT" val="0"/>
  <p:tag name="KSO_WM_UNIT_ID" val="custom2020236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公开课教学课件PPT"/>
  <p:tag name="KSO_WM_UNIT_TEXT_FILL_FORE_SCHEMECOLOR_INDEX" val="5"/>
  <p:tag name="KSO_WM_UNIT_TEXT_FILL_FORE_SCHEMECOLOR_INDEX_BRIGHTNESS" val="-0.25"/>
  <p:tag name="KSO_WM_UNIT_TEXT_FILL_TYPE" val="1"/>
  <p:tag name="KSO_WM_UNIT_TYPE" val="a"/>
  <p:tag name="KSO_WM_UNIT_VALUE" val="9"/>
</p:tagLst>
</file>

<file path=ppt/tags/tag155.xml><?xml version="1.0" encoding="utf-8"?>
<p:tagLst xmlns:p="http://schemas.openxmlformats.org/presentationml/2006/main">
  <p:tag name="KSO_WM_BEAUTIFY_FLAG" val="#wm#"/>
  <p:tag name="KSO_WM_SLIDE_ID" val="custom20202369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369"/>
  <p:tag name="KSO_WM_TEMPLATE_MASTER_THUMB_INDEX" val="12"/>
  <p:tag name="KSO_WM_TEMPLATE_MASTER_TYPE" val="1"/>
  <p:tag name="KSO_WM_TEMPLATE_SUBCATEGORY" val="0"/>
  <p:tag name="KSO_WM_TEMPLATE_THUMBS_INDEX" val="1、4、7、8、9、10、11、13、17、18、19、20、21、22、23、24"/>
</p:tagLst>
</file>

<file path=ppt/tags/tag1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5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6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6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8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  <p:tag name="KSO_WM_UNIT_TEXT_FILL_FORE_SCHEMECOLOR_INDEX" val="1"/>
  <p:tag name="KSO_WM_UNIT_TEXT_FILL_FORE_SCHEMECOLOR_INDEX_BRIGHTNESS" val="0"/>
  <p:tag name="KSO_WM_UNIT_TEXT_FILL_TYPE" val="1"/>
</p:tagLst>
</file>

<file path=ppt/tags/tag169.xml><?xml version="1.0" encoding="utf-8"?>
<p:tagLst xmlns:p="http://schemas.openxmlformats.org/presentationml/2006/main">
  <p:tag name="KSO_WM_UNIT_TEXT_FILL_FORE_SCHEMECOLOR_INDEX" val="14"/>
  <p:tag name="KSO_WM_UNIT_TEXT_FILL_FORE_SCHEMECOLOR_INDEX_BRIGHTNESS" val="0"/>
  <p:tag name="KSO_WM_UNIT_TEXT_FILL_TYPE" val="1"/>
</p:tagLst>
</file>

<file path=ppt/tags/tag1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7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7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8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0.xml><?xml version="1.0" encoding="utf-8"?>
<p:tagLst xmlns:p="http://schemas.openxmlformats.org/presentationml/2006/main">
  <p:tag name="KSO_WM_UNIT_TABLE_BEAUTIFY" val="smartTable{b2b5e6f2-a770-4b3b-82ee-8bcef82f8d00}"/>
</p:tagLst>
</file>

<file path=ppt/tags/tag19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10.xml><?xml version="1.0" encoding="utf-8"?>
<p:tagLst xmlns:p="http://schemas.openxmlformats.org/presentationml/2006/main">
  <p:tag name="KSO_WM_UNIT_FILL_FORE_SCHEMECOLOR_INDEX" val="10"/>
  <p:tag name="KSO_WM_UNIT_FILL_FORE_SCHEMECOLOR_INDEX_BRIGHTNESS" val="0.6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14.xml><?xml version="1.0" encoding="utf-8"?>
<p:tagLst xmlns:p="http://schemas.openxmlformats.org/presentationml/2006/main">
  <p:tag name="KSO_WM_UNIT_TABLE_BEAUTIFY" val="smartTable{8c098395-d049-4a7b-9e51-022f1400e63a}"/>
</p:tagLst>
</file>

<file path=ppt/tags/tag215.xml><?xml version="1.0" encoding="utf-8"?>
<p:tagLst xmlns:p="http://schemas.openxmlformats.org/presentationml/2006/main">
  <p:tag name="KSO_WM_UNIT_TEXT_FILL_FORE_SCHEMECOLOR_INDEX" val="14"/>
  <p:tag name="KSO_WM_UNIT_TEXT_FILL_FORE_SCHEMECOLOR_INDEX_BRIGHTNESS" val="0"/>
  <p:tag name="KSO_WM_UNIT_TEXT_FILL_TYPE" val="1"/>
</p:tagLst>
</file>

<file path=ppt/tags/tag21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1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953bd3d9190d4d4996cd0a287fe49163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2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AF3FA"/>
      </a:dk2>
      <a:lt2>
        <a:srgbClr val="FFFFFF"/>
      </a:lt2>
      <a:accent1>
        <a:srgbClr val="2E75B6"/>
      </a:accent1>
      <a:accent2>
        <a:srgbClr val="4084A6"/>
      </a:accent2>
      <a:accent3>
        <a:srgbClr val="519395"/>
      </a:accent3>
      <a:accent4>
        <a:srgbClr val="63A385"/>
      </a:accent4>
      <a:accent5>
        <a:srgbClr val="74B274"/>
      </a:accent5>
      <a:accent6>
        <a:srgbClr val="86C164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微软雅黑</vt:lpstr>
      <vt:lpstr>幼圆</vt:lpstr>
      <vt:lpstr>汉仪乐喵体W</vt:lpstr>
      <vt:lpstr>宋体</vt:lpstr>
      <vt:lpstr>黑体</vt:lpstr>
      <vt:lpstr>方正舒体</vt:lpstr>
      <vt:lpstr>Times New Roman</vt:lpstr>
      <vt:lpstr>Wingdings</vt:lpstr>
      <vt:lpstr>Nexa Light</vt:lpstr>
      <vt:lpstr>方正兰亭黑简体</vt:lpstr>
      <vt:lpstr>仿宋</vt:lpstr>
      <vt:lpstr>Office Theme</vt:lpstr>
      <vt:lpstr>3.1 用表格表示的变量间     关系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2024-09-25T07:18:32.241</cp:lastPrinted>
  <dcterms:created xsi:type="dcterms:W3CDTF">2024-09-24T23:18:32Z</dcterms:created>
  <dcterms:modified xsi:type="dcterms:W3CDTF">2024-09-24T23:18:38Z</dcterms:modified>
</cp:coreProperties>
</file>