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E1572-C9B1-4CF9-8BE7-07D85A7DD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465B5-0282-40F3-9DA8-032FFAFB5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5574C-6F2F-4414-BA7C-D68DB911F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BA060-09B2-4187-AD8C-81958CCC0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6D895-E60B-44F3-AF8C-A035A1638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DB765-1472-4135-ADBF-6DB5731A0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CCD28C-C434-49A7-9615-5DB9EB3F2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FD64E-A7AE-412C-8930-BB56B51BD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FEBB4-09A2-480B-BFD4-A09582BBE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0490B-581C-496B-9A05-1B0805B4A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E4D33-F264-4B81-BDE7-A88530192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10127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91386" y="2907506"/>
            <a:ext cx="181255" cy="18125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55554" y="2913980"/>
            <a:ext cx="168309" cy="168309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906776" y="2920453"/>
            <a:ext cx="155362" cy="155362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5329" y="2926927"/>
            <a:ext cx="142415" cy="142415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360657" y="2933400"/>
            <a:ext cx="129468" cy="129468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963911" y="1023804"/>
            <a:ext cx="6793492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炼油未来发展趋势报告ppt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59161" y="2993753"/>
            <a:ext cx="2369127" cy="19050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138604" y="3359818"/>
            <a:ext cx="3521603" cy="3521603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963911" y="3439581"/>
            <a:ext cx="6222254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963911" y="3915071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 rot="5400000">
            <a:off x="-2085815" y="1439799"/>
            <a:ext cx="6358696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04101" y="2011299"/>
            <a:ext cx="2833586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1406" y="868299"/>
            <a:ext cx="3625313" cy="2762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炼油行业概述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炼油行业市场现状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炼油行业发展趋势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炼油行业面临的挑战与机遇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炼油行业政策环境分析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炼油行业概述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9333" r="19333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炼油行业是指将原油通过物理和化学加工过程，转化为制成品油和其他石油产品的行业。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炼油行业主要包括原油采购、炼油厂建设与运营、油品销售等环节。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炼油行业定义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4703049" y="-1501342"/>
            <a:ext cx="7943824" cy="7943824"/>
          </a:xfrm>
          <a:prstGeom prst="ellipse">
            <a:avLst/>
          </a:prstGeom>
          <a:gradFill>
            <a:gsLst>
              <a:gs pos="0">
                <a:schemeClr val="lt1">
                  <a:alpha val="10000"/>
                </a:schemeClr>
              </a:gs>
              <a:gs pos="100000">
                <a:schemeClr val="accent2">
                  <a:alpha val="1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3121873" y="-1293006"/>
            <a:ext cx="7943824" cy="7943824"/>
          </a:xfrm>
          <a:prstGeom prst="ellipse">
            <a:avLst/>
          </a:prstGeom>
          <a:gradFill>
            <a:gsLst>
              <a:gs pos="0">
                <a:schemeClr val="lt1">
                  <a:alpha val="10000"/>
                </a:schemeClr>
              </a:gs>
              <a:gs pos="100000">
                <a:schemeClr val="accent2">
                  <a:alpha val="1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49576" y="1465982"/>
            <a:ext cx="2425849" cy="2425849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780220" y="1696627"/>
            <a:ext cx="1964559" cy="1964559"/>
          </a:xfrm>
          <a:prstGeom prst="ellipse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49257" y="1583531"/>
            <a:ext cx="2708420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炼油行业是全球经济发展的重要支柱之一。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06264" y="1583531"/>
            <a:ext cx="2708420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炼油行业的发展与全球经济增长密切相关，其发展水平直接影响着一个国家或地区的能源安全、经济发展和人民生活水平。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炼油行业在全球经济中的地位</a:t>
            </a:r>
          </a:p>
        </p:txBody>
      </p:sp>
      <p:sp>
        <p:nvSpPr>
          <p:cNvPr id="31" name="Freeform 31"/>
          <p:cNvSpPr/>
          <p:nvPr/>
        </p:nvSpPr>
        <p:spPr>
          <a:xfrm>
            <a:off x="4299809" y="2216215"/>
            <a:ext cx="925383" cy="92538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18449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3180" y="10327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炼油行业发展历程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46974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8192" y="2384023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0199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86744" y="3716272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118449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世界炼油行业发展历史悠久，从19世纪开始至今已有超过150年的历史。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2449330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全球炼油行业经历了从分散到集中、从传统到现代化的转变，目前已经形成了较为完善的产业链和市场体系。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3801997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随着全球经济的发展和科技的进步，炼油行业将继续保持稳定的发展态势，并不断向高效、环保、可持续方向迈进。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炼油行业市场现状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全球炼油行业市场概述</a:t>
            </a:r>
          </a:p>
        </p:txBody>
      </p:sp>
      <p:sp>
        <p:nvSpPr>
          <p:cNvPr id="25" name="AutoShape 25"/>
          <p:cNvSpPr/>
          <p:nvPr/>
        </p:nvSpPr>
        <p:spPr>
          <a:xfrm>
            <a:off x="7871079" y="-1095442"/>
            <a:ext cx="1953818" cy="195381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15683" y="1699833"/>
            <a:ext cx="7486645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随着全球经济的发展，对石油产品的需求不断增长，带动了炼油行业的稳步发展。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15683" y="1078568"/>
            <a:ext cx="7357045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全球炼油行业市场规模稳定增长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06158" y="3804858"/>
            <a:ext cx="7486645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全球炼油行业正在经历由欧美向亚太地区的转移，特别是中国和印度等发展中国家的需求增长迅速。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06158" y="3202643"/>
            <a:ext cx="7562946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区域结构调整</a:t>
            </a:r>
          </a:p>
        </p:txBody>
      </p:sp>
      <p:cxnSp>
        <p:nvCxnSpPr>
          <p:cNvPr id="32" name="Connector 32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rgbClr val="031A3E"/>
            </a:solidFill>
            <a:headEnd type="oval"/>
          </a:ln>
        </p:spPr>
      </p:cxnSp>
      <p:sp>
        <p:nvSpPr>
          <p:cNvPr id="33" name="AutoShape 33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rgbClr val="031A3E"/>
            </a:solidFill>
            <a:headEnd type="oval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6900" y="1622477"/>
            <a:ext cx="1018145" cy="101814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8942" y="1622477"/>
            <a:ext cx="1053103" cy="105310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0" y="5210859"/>
            <a:ext cx="9525000" cy="146954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640017" y="1811381"/>
            <a:ext cx="2709877" cy="0"/>
          </a:xfrm>
          <a:prstGeom prst="line">
            <a:avLst/>
          </a:prstGeom>
          <a:ln w="9525">
            <a:solidFill>
              <a:schemeClr val="dk1"/>
            </a:solidFill>
            <a:head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1534447" y="1831805"/>
            <a:ext cx="2991516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中国炼油行业市场规模持续增长，由于国内经济的快速发展，对石油产品的需求不断增加。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091237" y="1811381"/>
            <a:ext cx="2709877" cy="0"/>
          </a:xfrm>
          <a:prstGeom prst="line">
            <a:avLst/>
          </a:prstGeom>
          <a:ln w="9525">
            <a:solidFill>
              <a:schemeClr val="dk1"/>
            </a:solidFill>
            <a:head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4985668" y="1831805"/>
            <a:ext cx="2991516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虽然中国炼油行业市场规模不断扩大，但是产业结构不够合理，大型炼油企业占据主导地位，小型炼油企业数量较多但规模较小。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3501" y="1209839"/>
            <a:ext cx="3143274" cy="635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985668" y="1209839"/>
            <a:ext cx="3143274" cy="635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结构不合理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中国炼油行业市场概述</a:t>
            </a:r>
          </a:p>
        </p:txBody>
      </p:sp>
      <p:sp>
        <p:nvSpPr>
          <p:cNvPr id="34" name="Freeform 34"/>
          <p:cNvSpPr/>
          <p:nvPr/>
        </p:nvSpPr>
        <p:spPr>
          <a:xfrm>
            <a:off x="8407378" y="1900913"/>
            <a:ext cx="496232" cy="4962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20665" y="1876242"/>
            <a:ext cx="510616" cy="510616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44678" y="845676"/>
            <a:ext cx="0" cy="4512136"/>
          </a:xfrm>
          <a:prstGeom prst="line">
            <a:avLst/>
          </a:prstGeom>
          <a:ln w="19050">
            <a:solidFill>
              <a:schemeClr val="accent1"/>
            </a:solidFill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82184" y="104089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2096" y="113080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1022583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1151484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2396349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2525250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81278" y="3770115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99845" y="3899016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854050" y="986153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大型炼油企业主导市场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75643" y="1600247"/>
            <a:ext cx="7006708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全球炼油行业市场主要由大型炼油企业主导，由于其规模效应和技术优势，在市场竞争中占据主导地位。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70007" y="236265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中小型炼油企业面临压力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75643" y="2957054"/>
            <a:ext cx="6990751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相对于大型炼油企业，中小型炼油企业在资金、技术和管理等方面存在劣势，面临着较大的市场竞争压力。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98582" y="374154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产业整合是未来趋势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89930" y="4330820"/>
            <a:ext cx="6962176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随着市场竞争的加剧和环保要求的提高，炼油行业将出现更多的兼并与收购，产业整合将成为未来发展的趋势。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炼油行业市场竞争格局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2184" y="2396349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2096" y="2486260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2184" y="377011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72096" y="386002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炼油行业发展趋势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3261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/>
          </a:solidFill>
          <a:ln w="254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412455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/>
          </a:solidFill>
          <a:ln w="254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54450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/>
          </a:solidFill>
          <a:ln w="254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4120989" y="1041657"/>
            <a:ext cx="1283022" cy="1283022"/>
          </a:xfrm>
          <a:prstGeom prst="teardrop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580998" y="2659856"/>
            <a:ext cx="2363004" cy="2513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604443" y="3064936"/>
            <a:ext cx="2316114" cy="10057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环保要求日益严格，炼油行业将加大力度推广清洁生产技术和环保治理技术，减少污染物排放，实现可持续发展。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5471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171796" y="1041657"/>
            <a:ext cx="1283022" cy="1283022"/>
          </a:xfrm>
          <a:prstGeom prst="teardrop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31805" y="2659856"/>
            <a:ext cx="2363004" cy="2513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5249" y="3064936"/>
            <a:ext cx="2316114" cy="12343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随着技术的不断进步，炼油行业将更加注重提高产能和降低能耗，通过引进和推广先进的工艺和技术，优化生产流程，实现生产过程的高效化。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596278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7062985" y="1041657"/>
            <a:ext cx="1283022" cy="1283022"/>
          </a:xfrm>
          <a:prstGeom prst="teardrop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522993" y="2659856"/>
            <a:ext cx="2363004" cy="2513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6438" y="3064936"/>
            <a:ext cx="2316114" cy="10057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随着信息化和工业互联网的快速发展，炼油行业将逐步实现智能化生产，提高生产效率和产品质量，提升企业竞争力。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7487467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24780" r="24780"/>
          <a:stretch>
            <a:fillRect/>
          </a:stretch>
        </p:blipFill>
        <p:spPr>
          <a:xfrm>
            <a:off x="1236968" y="1106829"/>
            <a:ext cx="1152677" cy="115267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4186161" y="1106829"/>
            <a:ext cx="1152677" cy="115267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2500" r="12500"/>
          <a:stretch>
            <a:fillRect/>
          </a:stretch>
        </p:blipFill>
        <p:spPr>
          <a:xfrm>
            <a:off x="7125855" y="1106829"/>
            <a:ext cx="1152677" cy="115267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23" name="AutoShape 23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3" name="TextBox 43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炼油行业技术发展趋势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51809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1058802"/>
            <a:ext cx="224154" cy="251325"/>
          </a:xfrm>
          <a:prstGeom prst="triangl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2815" y="1790983"/>
            <a:ext cx="232798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随着市场需求的变化，炼油行业将逐步向产品多样化方向发展，不断开发出高附加值、高性能的油品、石化产品和其他新产品，满足市场需求。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炼油行业产品发展趋势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3474495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371943" y="1058802"/>
            <a:ext cx="224154" cy="251325"/>
          </a:xfrm>
          <a:prstGeom prst="triangl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655501" y="1790983"/>
            <a:ext cx="232798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消费者对油品和石化产品的质量要求不断提高，因此炼油行业将注重提高产品质量，推广高品质油品和石化产品，提高市场竞争力。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397182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94629" y="1058802"/>
            <a:ext cx="224154" cy="251325"/>
          </a:xfrm>
          <a:prstGeom prst="triangl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654387" y="1790983"/>
            <a:ext cx="232798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为了满足消费者的特定需求，炼油行业将加大力度开发具有特定功能的新产品，如生物柴油、润滑油、防水材料等。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32815" y="974798"/>
            <a:ext cx="238690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产品多样化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66427" y="974798"/>
            <a:ext cx="238690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高品质化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647472" y="974798"/>
            <a:ext cx="238690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https://d.book118.com/688010127012006036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2024-09-15T04:59:17.291</cp:lastPrinted>
  <dcterms:created xsi:type="dcterms:W3CDTF">2024-09-14T20:59:17Z</dcterms:created>
  <dcterms:modified xsi:type="dcterms:W3CDTF">2024-09-14T20:59:19Z</dcterms:modified>
</cp:coreProperties>
</file>