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1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defRPr/>
            </a:pPr>
            <a:fld id="{A34F56FC-7C4F-4E23-B774-418E1E162E2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>
              <a:defRPr/>
            </a:pPr>
            <a:fld id="{E48716CF-54AB-4B68-BD02-E8A5FFDD975D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6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6386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387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9AF7939-F88D-4D79-BC22-AC74283DD645}" type="slidenum"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fld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.xml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A45D6-61D6-4FE8-A947-C4FC1B412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D3A6E-6E5B-4A1F-AEDA-5070C627F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22C1B-7D59-43B4-9C64-A764F0F96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8CCF8-AF24-4565-ADF8-02F6F0329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F837A-F63F-4FED-A5D8-A59BAB677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3676B3-CB12-4F25-BAC1-CC8845ECC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6AE2A6-02FB-4E58-97E6-D89C190CB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16F94-5657-422F-956C-AA122F925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D9306-4D9F-4334-A777-AE77F4633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5B307-FB09-4D20-9D95-7521FE85D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F61FA-FE85-4863-86B4-1B8C9CC7F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69882" y="2588281"/>
            <a:ext cx="10852237" cy="899167"/>
          </a:xfrm>
        </p:spPr>
        <p:txBody>
          <a:bodyPr rIns="25400" anchor="t"/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69882" y="3566160"/>
            <a:ext cx="10852237" cy="950984"/>
          </a:xfrm>
        </p:spPr>
        <p:txBody>
          <a:bodyPr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87085-7B55-40DC-AA12-7FAEE02669A7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9F1A5-CF5C-4792-B93C-E303B3E36EA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32000"/>
            <a:ext cx="10852237" cy="648000"/>
          </a:xfrm>
        </p:spPr>
        <p:txBody>
          <a:bodyPr/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1296000"/>
            <a:ext cx="10852237" cy="5041355"/>
          </a:xfrm>
        </p:spPr>
        <p:txBody>
          <a:bodyPr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17FBAC-BD68-4004-8AA3-728203CF6CDC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25046-75E0-42F8-B13C-5FE6DFE5B991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3808730"/>
            <a:ext cx="10852237" cy="624845"/>
          </a:xfrm>
        </p:spPr>
        <p:txBody>
          <a:bodyPr rIns="63500" anchor="t"/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5" y="4511675"/>
            <a:ext cx="10852237" cy="1077985"/>
          </a:xfrm>
        </p:spPr>
        <p:txBody>
          <a:bodyPr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F608B-919F-4CA2-83E2-EDD329DFA0F9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02D4A-7E5C-42EA-9E57-FA3344D5DF3A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32000"/>
            <a:ext cx="10852237" cy="648000"/>
          </a:xfrm>
        </p:spPr>
        <p:txBody>
          <a:bodyPr/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1296000"/>
            <a:ext cx="5283242" cy="5040000"/>
          </a:xfrm>
        </p:spPr>
        <p:txBody>
          <a:bodyPr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5C30B9-DE98-46CE-8F00-249FE34F6C05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5E51C-03D7-44D2-ADA2-30D646C6761F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32000"/>
            <a:ext cx="10852237" cy="648000"/>
          </a:xfrm>
        </p:spPr>
        <p:txBody>
          <a:bodyPr/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30" y="1296000"/>
            <a:ext cx="5283242" cy="381003"/>
          </a:xfrm>
        </p:spPr>
        <p:txBody>
          <a:bodyPr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789043"/>
            <a:ext cx="5283200" cy="4552234"/>
          </a:xfrm>
        </p:spPr>
        <p:txBody>
          <a:bodyPr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35750" y="1296000"/>
            <a:ext cx="5283242" cy="381003"/>
          </a:xfrm>
        </p:spPr>
        <p:txBody>
          <a:bodyPr tIns="38100" rIns="76200" bIns="3810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789043"/>
            <a:ext cx="5283242" cy="4552234"/>
          </a:xfrm>
        </p:spPr>
        <p:txBody>
          <a:bodyPr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D8BE3-FF9A-4FE2-8E2B-74F9F669A46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CBEF5-BF88-431D-88FE-D3C79C6408D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27B33-6F66-4AA6-A12A-00B2278EB2FA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95AAD-75B5-425B-947E-14A760AE521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F2133-33C0-4262-9711-2EEF95B9671A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193DF-C871-4E32-9BD1-0474EAA2742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1296000"/>
            <a:ext cx="5283242" cy="5040000"/>
          </a:xfrm>
        </p:spPr>
        <p:txBody>
          <a:bodyPr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lang="zh-CN" altLang="en-US" noProof="1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1296000"/>
            <a:ext cx="5283242" cy="5040000"/>
          </a:xfrm>
        </p:spPr>
        <p:txBody>
          <a:bodyPr/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ECD2D-A381-4C90-9F53-9BBE31685F2C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DF27DD-CC64-4C87-B984-09B915D95FB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891AF-ACD8-4796-BFD1-FE4F47BDA877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8E7D0F-1153-4B52-8639-05D014EB2A4A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4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A73D4-72B9-458E-80F5-D16D904F15BF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5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6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D2486-32D9-4388-92E7-E69D1EA31396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2588281"/>
            <a:ext cx="10852237" cy="899167"/>
          </a:xfrm>
        </p:spPr>
        <p:txBody>
          <a:bodyPr rIns="25400" anchor="t"/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lang="zh-CN" altLang="en-US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CF09C-39D5-4FCB-8785-875C7E31EDD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309E6-6032-45EC-990C-1DF522E15981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4.xml" /><Relationship Id="rId13" Type="http://schemas.openxmlformats.org/officeDocument/2006/relationships/tags" Target="../tags/tag35.xml" /><Relationship Id="rId14" Type="http://schemas.openxmlformats.org/officeDocument/2006/relationships/tags" Target="../tags/tag36.xml" /><Relationship Id="rId15" Type="http://schemas.openxmlformats.org/officeDocument/2006/relationships/tags" Target="../tags/tag37.xml" /><Relationship Id="rId16" Type="http://schemas.openxmlformats.org/officeDocument/2006/relationships/tags" Target="../tags/tag38.xml" /><Relationship Id="rId17" Type="http://schemas.openxmlformats.org/officeDocument/2006/relationships/tags" Target="../tags/tag39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69925" y="431800"/>
            <a:ext cx="10852150" cy="6477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69925" y="1295400"/>
            <a:ext cx="10852150" cy="5040313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79475" y="6350000"/>
            <a:ext cx="2700338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ADD04FA0-FF34-4690-9CDB-412D0061ED67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388" y="6350000"/>
            <a:ext cx="3959225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ctr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0000"/>
            <a:ext cx="2700338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r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905F9F32-B5BE-462D-87B8-63225A96151D}" type="slidenum">
              <a:rPr lang="zh-CN" altLang="en-US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fontAlgn="base">
        <a:spcBef>
          <a:spcPct val="0"/>
        </a:spcBef>
        <a:spcAft>
          <a:spcPct val="0"/>
        </a:spcAft>
        <a:defRPr sz="2800" b="1" kern="1200" spc="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2pPr>
      <a:lvl3pPr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3pPr>
      <a:lvl4pPr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4pPr>
      <a:lvl5pPr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9pPr>
    </p:titleStyle>
    <p:bodyStyle>
      <a:lvl1pPr marL="228600" indent="-228600" algn="l" rtl="0" fontAlgn="base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kern="1200" spc="15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kern="1200" spc="15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kern="1200" spc="15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kern="1200" spc="15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kern="1200" spc="15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.xml" /><Relationship Id="rId4" Type="http://schemas.openxmlformats.org/officeDocument/2006/relationships/image" Target="../media/image1.jpeg" /><Relationship Id="rId5" Type="http://schemas.openxmlformats.org/officeDocument/2006/relationships/tags" Target="../tags/tag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ags" Target="../tags/tag4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ags" Target="../tags/tag4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ags" Target="../tags/tag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ags" Target="../tags/tag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.xml" /><Relationship Id="rId11" Type="http://schemas.openxmlformats.org/officeDocument/2006/relationships/tags" Target="../tags/tag55.xml" /><Relationship Id="rId12" Type="http://schemas.openxmlformats.org/officeDocument/2006/relationships/tags" Target="../tags/tag56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tags" Target="../tags/tag62.xml" /><Relationship Id="rId19" Type="http://schemas.openxmlformats.org/officeDocument/2006/relationships/tags" Target="../tags/tag63.xml" /><Relationship Id="rId2" Type="http://schemas.openxmlformats.org/officeDocument/2006/relationships/tags" Target="../tags/tag46.xml" /><Relationship Id="rId20" Type="http://schemas.openxmlformats.org/officeDocument/2006/relationships/tags" Target="../tags/tag64.xml" /><Relationship Id="rId21" Type="http://schemas.openxmlformats.org/officeDocument/2006/relationships/tags" Target="../tags/tag65.xml" /><Relationship Id="rId22" Type="http://schemas.openxmlformats.org/officeDocument/2006/relationships/tags" Target="../tags/tag66.xml" /><Relationship Id="rId23" Type="http://schemas.openxmlformats.org/officeDocument/2006/relationships/image" Target="../media/image1.jpeg" /><Relationship Id="rId24" Type="http://schemas.openxmlformats.org/officeDocument/2006/relationships/tags" Target="../tags/tag67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tags" Target="../tags/tag52.xml" /><Relationship Id="rId9" Type="http://schemas.openxmlformats.org/officeDocument/2006/relationships/tags" Target="../tags/tag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ags" Target="../tags/tag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ags" Target="../tags/tag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tags" Target="../tags/tag70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22" Type="http://schemas.openxmlformats.org/officeDocument/2006/relationships/tags" Target="../tags/tag90.xml" /><Relationship Id="rId23" Type="http://schemas.openxmlformats.org/officeDocument/2006/relationships/image" Target="../media/image1.jpeg" /><Relationship Id="rId24" Type="http://schemas.openxmlformats.org/officeDocument/2006/relationships/tags" Target="../tags/tag91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ags" Target="../tags/tag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ags" Target="../tags/tag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18" Type="http://schemas.openxmlformats.org/officeDocument/2006/relationships/tags" Target="../tags/tag110.xml" /><Relationship Id="rId19" Type="http://schemas.openxmlformats.org/officeDocument/2006/relationships/image" Target="../media/image1.jpeg" /><Relationship Id="rId2" Type="http://schemas.openxmlformats.org/officeDocument/2006/relationships/tags" Target="../tags/tag94.xml" /><Relationship Id="rId20" Type="http://schemas.openxmlformats.org/officeDocument/2006/relationships/tags" Target="../tags/tag11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ags" Target="../tags/tag1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ags" Target="../tags/tag1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2100411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69925" y="2143125"/>
            <a:ext cx="10852150" cy="900113"/>
          </a:xfrm>
        </p:spPr>
        <p:txBody>
          <a:bodyPr/>
          <a:lstStyle/>
          <a:p>
            <a:pPr fontAlgn="auto">
              <a:spcAft>
                <a:spcPct val="0"/>
              </a:spcAft>
              <a:defRPr/>
            </a:pPr>
            <a:r>
              <a:rPr lang="zh-CN" altLang="en-US" b="1">
                <a:latin typeface="微软雅黑" panose="020b0503020204020204" pitchFamily="34" charset="-122"/>
              </a:rPr>
              <a:t>护理分级及自理能力评分</a:t>
            </a:r>
            <a:endParaRPr lang="zh-CN" altLang="en-US" b="1">
              <a:latin typeface="微软雅黑" panose="020b0503020204020204" pitchFamily="34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文本框 1"/>
          <p:cNvSpPr txBox="1">
            <a:spLocks noChangeArrowheads="1"/>
          </p:cNvSpPr>
          <p:nvPr/>
        </p:nvSpPr>
        <p:spPr bwMode="auto">
          <a:xfrm>
            <a:off x="2816225" y="830263"/>
            <a:ext cx="6288088" cy="7064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latin typeface="微软雅黑" panose="020b0503020204020204" pitchFamily="34" charset="-122"/>
                <a:ea typeface="微软雅黑" panose="020b0503020204020204" pitchFamily="34" charset="-122"/>
              </a:rPr>
              <a:t>护理分级</a:t>
            </a:r>
            <a:endParaRPr lang="zh-CN" altLang="en-US" sz="4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410" name="文本框 2"/>
          <p:cNvSpPr txBox="1">
            <a:spLocks noChangeArrowheads="1"/>
          </p:cNvSpPr>
          <p:nvPr/>
        </p:nvSpPr>
        <p:spPr bwMode="auto">
          <a:xfrm>
            <a:off x="1704975" y="1905000"/>
            <a:ext cx="9912350" cy="1752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一、范围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、本标准规定了医院住院患者护理分级的方法、依据和实施要求。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、本标准适用于各级综合医院，其他类别医疗机构可参照执行。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25" y="763588"/>
            <a:ext cx="10852150" cy="649287"/>
          </a:xfrm>
        </p:spPr>
        <p:txBody>
          <a:bodyPr/>
          <a:lstStyle/>
          <a:p>
            <a:pPr algn="ctr">
              <a:spcAft>
                <a:spcPct val="0"/>
              </a:spcAft>
              <a:defRPr/>
            </a:pPr>
            <a:r>
              <a:rPr sz="4000">
                <a:latin typeface="微软雅黑" panose="020b0503020204020204" pitchFamily="34" charset="-122"/>
              </a:rPr>
              <a:t>护理分级</a:t>
            </a:r>
            <a:endParaRPr sz="4000">
              <a:latin typeface="微软雅黑" panose="020b0503020204020204" pitchFamily="34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9113" y="1627188"/>
            <a:ext cx="10852150" cy="5041900"/>
          </a:xfrm>
        </p:spPr>
        <p:txBody>
          <a:bodyPr/>
          <a:lstStyle/>
          <a:p>
            <a:pPr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0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术语和定义</a:t>
            </a:r>
            <a:r>
              <a:rPr lang="en-US" altLang="zh-CN" sz="20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	</a:t>
            </a:r>
            <a:endParaRPr lang="en-US" altLang="zh-CN" sz="20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0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护理分级：</a:t>
            </a:r>
            <a:endParaRPr sz="2000" b="1">
              <a:solidFill>
                <a:srgbClr val="FF33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0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患者在住院期间，医护人员根据患者病情和</a:t>
            </a:r>
            <a:r>
              <a:rPr lang="en-US" altLang="zh-CN" sz="20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</a:t>
            </a:r>
            <a:r>
              <a:rPr sz="20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或</a:t>
            </a:r>
            <a:r>
              <a:rPr lang="en-US" altLang="zh-CN" sz="20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</a:t>
            </a:r>
            <a:r>
              <a:rPr sz="20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自理能力进行评定而确定的护理级别。</a:t>
            </a:r>
            <a:endParaRPr sz="20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0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自理能力：</a:t>
            </a:r>
            <a:endParaRPr sz="2000" b="1">
              <a:solidFill>
                <a:srgbClr val="FF33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0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在日常生活中个体照料自己的行为能力。</a:t>
            </a:r>
            <a:endParaRPr sz="20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0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日常生活活动：</a:t>
            </a:r>
            <a:endParaRPr sz="2000" b="1">
              <a:solidFill>
                <a:srgbClr val="FF33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0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人们为了维护生存及适应生存环境而每天反复进行的、最基本的、具有共性的活动。</a:t>
            </a:r>
            <a:endParaRPr sz="20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00000"/>
              </a:lnSpc>
              <a:buFont typeface="Arial" pitchFamily="34" charset="0"/>
              <a:buNone/>
              <a:defRPr/>
            </a:pPr>
            <a:r>
              <a:rPr lang="en-US" altLang="zh-CN" sz="20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Barthel</a:t>
            </a:r>
            <a:r>
              <a:rPr sz="20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指数</a:t>
            </a:r>
            <a:r>
              <a:rPr lang="en-US" altLang="zh-CN" sz="20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Barthel lndex </a:t>
            </a:r>
            <a:r>
              <a:rPr sz="20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Bl</a:t>
            </a:r>
            <a:endParaRPr lang="en-US" altLang="zh-CN" sz="2000" b="1">
              <a:solidFill>
                <a:srgbClr val="FF33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0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对患者日常生活活动的功能状态进行测量，个体得分取决于对一系列独立行为的测量，总分范围在</a:t>
            </a:r>
            <a:r>
              <a:rPr lang="en-US" altLang="zh-CN" sz="20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0~100</a:t>
            </a:r>
            <a:r>
              <a:rPr sz="20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en-US" altLang="zh-CN" sz="20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00000"/>
              </a:lnSpc>
              <a:buFont typeface="Arial" pitchFamily="34" charset="0"/>
              <a:buNone/>
              <a:defRPr/>
            </a:pPr>
            <a:endParaRPr sz="20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00000"/>
              </a:lnSpc>
              <a:defRPr/>
            </a:pPr>
            <a:endParaRPr sz="2000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79438" y="960438"/>
            <a:ext cx="10852150" cy="647700"/>
          </a:xfrm>
        </p:spPr>
        <p:txBody>
          <a:bodyPr/>
          <a:lstStyle/>
          <a:p>
            <a:pPr algn="ctr">
              <a:spcAft>
                <a:spcPct val="0"/>
              </a:spcAft>
              <a:defRPr/>
            </a:pPr>
            <a:r>
              <a:rPr sz="4000">
                <a:latin typeface="微软雅黑" panose="020b0503020204020204" pitchFamily="34" charset="-122"/>
              </a:rPr>
              <a:t>护理级别</a:t>
            </a:r>
            <a:endParaRPr sz="4000">
              <a:latin typeface="微软雅黑" panose="020b0503020204020204" pitchFamily="34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925" y="1295400"/>
            <a:ext cx="10852150" cy="5041900"/>
          </a:xfrm>
        </p:spPr>
        <p:txBody>
          <a:bodyPr/>
          <a:lstStyle/>
          <a:p>
            <a:pPr>
              <a:buFont typeface="Arial" pitchFamily="34" charset="0"/>
              <a:buNone/>
              <a:defRPr/>
            </a:pPr>
            <a:r>
              <a:t>    </a:t>
            </a:r>
            <a:r>
              <a:rPr sz="2800"/>
              <a:t> </a:t>
            </a:r>
            <a:endParaRPr sz="2800"/>
          </a:p>
          <a:p>
            <a:pPr>
              <a:buFont typeface="Arial" pitchFamily="34" charset="0"/>
              <a:buNone/>
              <a:defRPr/>
            </a:pPr>
            <a:r>
              <a:rPr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依据患者病情和自理能力分为四个级别：</a:t>
            </a:r>
            <a:endParaRPr sz="28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Arial" pitchFamily="34" charset="0"/>
              <a:buNone/>
              <a:defRPr/>
            </a:pPr>
            <a:r>
              <a:rPr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特级护理</a:t>
            </a:r>
            <a:endParaRPr sz="28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Arial" pitchFamily="34" charset="0"/>
              <a:buNone/>
              <a:defRPr/>
            </a:pPr>
            <a:r>
              <a:rPr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一级护理</a:t>
            </a:r>
            <a:endParaRPr sz="28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Arial" pitchFamily="34" charset="0"/>
              <a:buNone/>
              <a:defRPr/>
            </a:pPr>
            <a:r>
              <a:rPr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二级护理</a:t>
            </a:r>
            <a:endParaRPr sz="28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Arial" pitchFamily="34" charset="0"/>
              <a:buNone/>
              <a:defRPr/>
            </a:pPr>
            <a:r>
              <a:rPr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三级护理</a:t>
            </a:r>
            <a:endParaRPr sz="28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defRPr/>
            </a:pPr>
            <a:endParaRPr sz="2800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3400" y="763588"/>
            <a:ext cx="10852150" cy="649287"/>
          </a:xfrm>
        </p:spPr>
        <p:txBody>
          <a:bodyPr/>
          <a:lstStyle/>
          <a:p>
            <a:pPr algn="ctr">
              <a:spcAft>
                <a:spcPct val="0"/>
              </a:spcAft>
              <a:defRPr/>
            </a:pPr>
            <a:r>
              <a:rPr sz="4000">
                <a:latin typeface="微软雅黑" panose="020b0503020204020204" pitchFamily="34" charset="-122"/>
                <a:cs typeface="微软雅黑" panose="020b0503020204020204" pitchFamily="34" charset="-122"/>
              </a:rPr>
              <a:t> 分级方法</a:t>
            </a:r>
            <a:endParaRPr sz="4000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33400" y="1816100"/>
            <a:ext cx="10852150" cy="5041900"/>
          </a:xfrm>
        </p:spPr>
        <p:txBody>
          <a:bodyPr/>
          <a:lstStyle/>
          <a:p>
            <a:pPr>
              <a:lnSpc>
                <a:spcPct val="150000"/>
              </a:lnSpc>
              <a:defRPr/>
            </a:pPr>
            <a:r>
              <a:rPr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患者入院后应根据患者</a:t>
            </a:r>
            <a:r>
              <a:rPr sz="28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病情</a:t>
            </a:r>
            <a:r>
              <a:rPr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严重程度确定病情等级。</a:t>
            </a:r>
            <a:endParaRPr sz="28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根据患者</a:t>
            </a:r>
            <a:r>
              <a:rPr lang="en-US" altLang="zh-CN"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Barthel</a:t>
            </a:r>
            <a:r>
              <a:rPr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指数总分，确定</a:t>
            </a:r>
            <a:r>
              <a:rPr sz="28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自理能力</a:t>
            </a:r>
            <a:r>
              <a:rPr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等级。</a:t>
            </a:r>
            <a:endParaRPr sz="28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根据</a:t>
            </a:r>
            <a:r>
              <a:rPr sz="28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病情等级和（或）自理能力等级</a:t>
            </a:r>
            <a:r>
              <a:rPr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确定患者护理分级。</a:t>
            </a:r>
            <a:endParaRPr sz="2800" b="1">
              <a:solidFill>
                <a:srgbClr val="008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sz="2800" b="1">
                <a:solidFill>
                  <a:srgbClr val="008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临床医护人员应</a:t>
            </a:r>
            <a:r>
              <a:rPr sz="28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根据患者病情和自理能力的变化动态调整患者护理分级。</a:t>
            </a:r>
            <a:endParaRPr sz="2800" b="1">
              <a:solidFill>
                <a:srgbClr val="FF33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endParaRPr sz="2800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87475" y="1004888"/>
            <a:ext cx="7880350" cy="647700"/>
          </a:xfrm>
        </p:spPr>
        <p:txBody>
          <a:bodyPr/>
          <a:lstStyle/>
          <a:p>
            <a:pPr>
              <a:spcAft>
                <a:spcPct val="0"/>
              </a:spcAft>
              <a:defRPr/>
            </a:pPr>
            <a:r>
              <a:t>（一）特级护理</a:t>
            </a:r>
          </a:p>
        </p:txBody>
      </p:sp>
      <p:cxnSp>
        <p:nvCxnSpPr>
          <p:cNvPr id="134" name="直接连接符 133"/>
          <p:cNvCxnSpPr/>
          <p:nvPr>
            <p:custDataLst>
              <p:tags r:id="rId2"/>
            </p:custDataLst>
          </p:nvPr>
        </p:nvCxnSpPr>
        <p:spPr>
          <a:xfrm>
            <a:off x="3651250" y="3381375"/>
            <a:ext cx="228600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sp>
        <p:nvSpPr>
          <p:cNvPr id="124" name="Freeform 122"/>
          <p:cNvSpPr/>
          <p:nvPr>
            <p:custDataLst>
              <p:tags r:id="rId3"/>
            </p:custDataLst>
          </p:nvPr>
        </p:nvSpPr>
        <p:spPr bwMode="auto">
          <a:xfrm>
            <a:off x="1387475" y="2624138"/>
            <a:ext cx="2192338" cy="1457325"/>
          </a:xfrm>
          <a:custGeom>
            <a:gdLst>
              <a:gd name="T0" fmla="*/ 1547 w 1551"/>
              <a:gd name="T1" fmla="*/ 2182 h 2182"/>
              <a:gd name="T2" fmla="*/ 0 w 1551"/>
              <a:gd name="T3" fmla="*/ 2181 h 2182"/>
              <a:gd name="T4" fmla="*/ 3 w 1551"/>
              <a:gd name="T5" fmla="*/ 0 h 2182"/>
              <a:gd name="T6" fmla="*/ 1551 w 1551"/>
              <a:gd name="T7" fmla="*/ 2 h 2182"/>
              <a:gd name="T8" fmla="*/ 1547 w 1551"/>
              <a:gd name="T9" fmla="*/ 2182 h 218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51" h="2182">
                <a:moveTo>
                  <a:pt x="1547" y="2182"/>
                </a:moveTo>
                <a:lnTo>
                  <a:pt x="0" y="2181"/>
                </a:lnTo>
                <a:lnTo>
                  <a:pt x="3" y="0"/>
                </a:lnTo>
                <a:lnTo>
                  <a:pt x="1551" y="2"/>
                </a:lnTo>
                <a:lnTo>
                  <a:pt x="1547" y="2182"/>
                </a:lnTo>
                <a:close/>
              </a:path>
            </a:pathLst>
          </a:custGeom>
          <a:solidFill>
            <a:sysClr val="window" lastClr="FFFFFF">
              <a:lumMod val="95000"/>
            </a:sysClr>
          </a:solidFill>
          <a:ln>
            <a:noFill/>
          </a:ln>
        </p:spPr>
        <p:txBody>
          <a:bodyPr lIns="68580" tIns="34290" rIns="68580" bIns="34290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25" name="Freeform 123"/>
          <p:cNvSpPr>
            <a:spLocks noEditPoints="1"/>
          </p:cNvSpPr>
          <p:nvPr>
            <p:custDataLst>
              <p:tags r:id="rId4"/>
            </p:custDataLst>
          </p:nvPr>
        </p:nvSpPr>
        <p:spPr bwMode="auto">
          <a:xfrm>
            <a:off x="1387475" y="2635250"/>
            <a:ext cx="2187575" cy="1436688"/>
          </a:xfrm>
          <a:custGeom>
            <a:gdLst>
              <a:gd name="T0" fmla="*/ 1480 w 1483"/>
              <a:gd name="T1" fmla="*/ 2116 h 2116"/>
              <a:gd name="T2" fmla="*/ 0 w 1483"/>
              <a:gd name="T3" fmla="*/ 2114 h 2116"/>
              <a:gd name="T4" fmla="*/ 1 w 1483"/>
              <a:gd name="T5" fmla="*/ 0 h 2116"/>
              <a:gd name="T6" fmla="*/ 1483 w 1483"/>
              <a:gd name="T7" fmla="*/ 2 h 2116"/>
              <a:gd name="T8" fmla="*/ 1480 w 1483"/>
              <a:gd name="T9" fmla="*/ 2116 h 2116"/>
              <a:gd name="T10" fmla="*/ 20 w 1483"/>
              <a:gd name="T11" fmla="*/ 2094 h 2116"/>
              <a:gd name="T12" fmla="*/ 1460 w 1483"/>
              <a:gd name="T13" fmla="*/ 2096 h 2116"/>
              <a:gd name="T14" fmla="*/ 1463 w 1483"/>
              <a:gd name="T15" fmla="*/ 22 h 2116"/>
              <a:gd name="T16" fmla="*/ 21 w 1483"/>
              <a:gd name="T17" fmla="*/ 21 h 2116"/>
              <a:gd name="T18" fmla="*/ 20 w 1483"/>
              <a:gd name="T19" fmla="*/ 2094 h 21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483" h="2116">
                <a:moveTo>
                  <a:pt x="1480" y="2116"/>
                </a:moveTo>
                <a:lnTo>
                  <a:pt x="0" y="2114"/>
                </a:lnTo>
                <a:lnTo>
                  <a:pt x="1" y="0"/>
                </a:lnTo>
                <a:lnTo>
                  <a:pt x="1483" y="2"/>
                </a:lnTo>
                <a:lnTo>
                  <a:pt x="1480" y="2116"/>
                </a:lnTo>
                <a:close/>
                <a:moveTo>
                  <a:pt x="20" y="2094"/>
                </a:moveTo>
                <a:lnTo>
                  <a:pt x="1460" y="2096"/>
                </a:lnTo>
                <a:lnTo>
                  <a:pt x="1463" y="22"/>
                </a:lnTo>
                <a:lnTo>
                  <a:pt x="21" y="21"/>
                </a:lnTo>
                <a:lnTo>
                  <a:pt x="20" y="2094"/>
                </a:lnTo>
                <a:close/>
              </a:path>
            </a:pathLst>
          </a:custGeom>
          <a:solidFill>
            <a:srgbClr val="4D576B">
              <a:lumMod val="60000"/>
              <a:lumOff val="40000"/>
            </a:srgbClr>
          </a:solidFill>
          <a:ln>
            <a:noFill/>
          </a:ln>
        </p:spPr>
        <p:txBody>
          <a:bodyPr lIns="68580" tIns="34290" rIns="68580" bIns="34290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3" name="矩形 172"/>
          <p:cNvSpPr/>
          <p:nvPr>
            <p:custDataLst>
              <p:tags r:id="rId5"/>
            </p:custDataLst>
          </p:nvPr>
        </p:nvSpPr>
        <p:spPr>
          <a:xfrm>
            <a:off x="1563370" y="3145155"/>
            <a:ext cx="1840865" cy="716280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 spc="300">
                <a:latin typeface="Arial" pitchFamily="34" charset="0"/>
                <a:ea typeface="微软雅黑" panose="020b0503020204020204" pitchFamily="34" charset="-122"/>
                <a:cs typeface="+mj-cs"/>
                <a:sym typeface="Arial" pitchFamily="34" charset="0"/>
              </a:rPr>
              <a:t>特级护理</a:t>
            </a:r>
            <a:endParaRPr lang="zh-CN" altLang="en-US" sz="2000" b="1" spc="300">
              <a:latin typeface="Arial" pitchFamily="34" charset="0"/>
              <a:ea typeface="微软雅黑" panose="020b0503020204020204" pitchFamily="34" charset="-122"/>
              <a:cs typeface="+mj-cs"/>
              <a:sym typeface="Arial" pitchFamily="34" charset="0"/>
            </a:endParaRPr>
          </a:p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 spc="3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Arial" pitchFamily="34" charset="0"/>
                <a:ea typeface="微软雅黑" panose="020b0503020204020204" pitchFamily="34" charset="-122"/>
                <a:cs typeface="+mj-cs"/>
                <a:sym typeface="Arial" pitchFamily="34" charset="0"/>
              </a:rPr>
              <a:t>依据</a:t>
            </a:r>
            <a:endParaRPr lang="zh-CN" altLang="en-US" sz="2000" b="1" spc="30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latin typeface="Arial" pitchFamily="34" charset="0"/>
              <a:ea typeface="微软雅黑" panose="020b0503020204020204" pitchFamily="34" charset="-122"/>
              <a:cs typeface="+mj-cs"/>
              <a:sym typeface="Arial" pitchFamily="34" charset="0"/>
            </a:endParaRPr>
          </a:p>
        </p:txBody>
      </p:sp>
      <p:sp>
        <p:nvSpPr>
          <p:cNvPr id="136" name="圆角矩形 135"/>
          <p:cNvSpPr/>
          <p:nvPr>
            <p:custDataLst>
              <p:tags r:id="rId6"/>
            </p:custDataLst>
          </p:nvPr>
        </p:nvSpPr>
        <p:spPr>
          <a:xfrm>
            <a:off x="4486275" y="2095500"/>
            <a:ext cx="571500" cy="495300"/>
          </a:xfrm>
          <a:prstGeom prst="roundRect">
            <a:avLst>
              <a:gd name="adj" fmla="val 50000"/>
            </a:avLst>
          </a:prstGeom>
          <a:solidFill>
            <a:srgbClr val="1F74AD"/>
          </a:solidFill>
          <a:ln>
            <a:solidFill>
              <a:srgbClr val="1F74AD">
                <a:lumMod val="75000"/>
              </a:srgbClr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sym typeface="Arial" pitchFamily="34" charset="0"/>
            </a:endParaRPr>
          </a:p>
        </p:txBody>
      </p:sp>
      <p:sp>
        <p:nvSpPr>
          <p:cNvPr id="166" name="Freeform 63"/>
          <p:cNvSpPr>
            <a:spLocks noEditPoints="1"/>
          </p:cNvSpPr>
          <p:nvPr>
            <p:custDataLst>
              <p:tags r:id="rId7"/>
            </p:custDataLst>
          </p:nvPr>
        </p:nvSpPr>
        <p:spPr bwMode="auto">
          <a:xfrm>
            <a:off x="4613275" y="2227263"/>
            <a:ext cx="269875" cy="227012"/>
          </a:xfrm>
          <a:custGeom>
            <a:gdLst>
              <a:gd name="T0" fmla="*/ 38 w 59"/>
              <a:gd name="T1" fmla="*/ 34 h 58"/>
              <a:gd name="T2" fmla="*/ 36 w 59"/>
              <a:gd name="T3" fmla="*/ 7 h 58"/>
              <a:gd name="T4" fmla="*/ 8 w 59"/>
              <a:gd name="T5" fmla="*/ 7 h 58"/>
              <a:gd name="T6" fmla="*/ 8 w 59"/>
              <a:gd name="T7" fmla="*/ 35 h 58"/>
              <a:gd name="T8" fmla="*/ 34 w 59"/>
              <a:gd name="T9" fmla="*/ 37 h 58"/>
              <a:gd name="T10" fmla="*/ 38 w 59"/>
              <a:gd name="T11" fmla="*/ 40 h 58"/>
              <a:gd name="T12" fmla="*/ 38 w 59"/>
              <a:gd name="T13" fmla="*/ 44 h 58"/>
              <a:gd name="T14" fmla="*/ 51 w 59"/>
              <a:gd name="T15" fmla="*/ 57 h 58"/>
              <a:gd name="T16" fmla="*/ 55 w 59"/>
              <a:gd name="T17" fmla="*/ 57 h 58"/>
              <a:gd name="T18" fmla="*/ 58 w 59"/>
              <a:gd name="T19" fmla="*/ 55 h 58"/>
              <a:gd name="T20" fmla="*/ 58 w 59"/>
              <a:gd name="T21" fmla="*/ 50 h 58"/>
              <a:gd name="T22" fmla="*/ 44 w 59"/>
              <a:gd name="T23" fmla="*/ 37 h 58"/>
              <a:gd name="T24" fmla="*/ 41 w 59"/>
              <a:gd name="T25" fmla="*/ 37 h 58"/>
              <a:gd name="T26" fmla="*/ 38 w 59"/>
              <a:gd name="T27" fmla="*/ 34 h 58"/>
              <a:gd name="T28" fmla="*/ 33 w 59"/>
              <a:gd name="T29" fmla="*/ 32 h 58"/>
              <a:gd name="T30" fmla="*/ 33 w 59"/>
              <a:gd name="T31" fmla="*/ 11 h 58"/>
              <a:gd name="T32" fmla="*/ 11 w 59"/>
              <a:gd name="T33" fmla="*/ 11 h 58"/>
              <a:gd name="T34" fmla="*/ 11 w 59"/>
              <a:gd name="T35" fmla="*/ 32 h 58"/>
              <a:gd name="T36" fmla="*/ 33 w 59"/>
              <a:gd name="T37" fmla="*/ 32 h 58"/>
              <a:gd name="T38" fmla="*/ 33 w 59"/>
              <a:gd name="T39" fmla="*/ 32 h 58"/>
              <a:gd name="T40" fmla="*/ 28 w 59"/>
              <a:gd name="T41" fmla="*/ 11 h 58"/>
              <a:gd name="T42" fmla="*/ 14 w 59"/>
              <a:gd name="T43" fmla="*/ 13 h 58"/>
              <a:gd name="T44" fmla="*/ 14 w 59"/>
              <a:gd name="T45" fmla="*/ 29 h 58"/>
              <a:gd name="T46" fmla="*/ 15 w 59"/>
              <a:gd name="T47" fmla="*/ 31 h 58"/>
              <a:gd name="T48" fmla="*/ 16 w 59"/>
              <a:gd name="T49" fmla="*/ 14 h 58"/>
              <a:gd name="T50" fmla="*/ 28 w 59"/>
              <a:gd name="T51" fmla="*/ 11 h 58"/>
              <a:gd name="T52" fmla="*/ 28 w 59"/>
              <a:gd name="T53" fmla="*/ 11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59" h="57">
                <a:moveTo>
                  <a:pt x="38" y="34"/>
                </a:moveTo>
                <a:cubicBezTo>
                  <a:pt x="44" y="26"/>
                  <a:pt x="43" y="14"/>
                  <a:pt x="36" y="7"/>
                </a:cubicBezTo>
                <a:cubicBezTo>
                  <a:pt x="28" y="0"/>
                  <a:pt x="16" y="0"/>
                  <a:pt x="8" y="7"/>
                </a:cubicBezTo>
                <a:cubicBezTo>
                  <a:pt x="0" y="15"/>
                  <a:pt x="0" y="28"/>
                  <a:pt x="8" y="35"/>
                </a:cubicBezTo>
                <a:cubicBezTo>
                  <a:pt x="15" y="42"/>
                  <a:pt x="27" y="43"/>
                  <a:pt x="34" y="37"/>
                </a:cubicBezTo>
                <a:cubicBezTo>
                  <a:pt x="38" y="40"/>
                  <a:pt x="38" y="40"/>
                  <a:pt x="38" y="40"/>
                </a:cubicBezTo>
                <a:cubicBezTo>
                  <a:pt x="37" y="41"/>
                  <a:pt x="37" y="43"/>
                  <a:pt x="38" y="44"/>
                </a:cubicBezTo>
                <a:cubicBezTo>
                  <a:pt x="51" y="57"/>
                  <a:pt x="51" y="57"/>
                  <a:pt x="51" y="57"/>
                </a:cubicBezTo>
                <a:cubicBezTo>
                  <a:pt x="52" y="58"/>
                  <a:pt x="54" y="58"/>
                  <a:pt x="55" y="57"/>
                </a:cubicBezTo>
                <a:cubicBezTo>
                  <a:pt x="58" y="55"/>
                  <a:pt x="58" y="55"/>
                  <a:pt x="58" y="55"/>
                </a:cubicBezTo>
                <a:cubicBezTo>
                  <a:pt x="59" y="53"/>
                  <a:pt x="59" y="51"/>
                  <a:pt x="58" y="50"/>
                </a:cubicBezTo>
                <a:cubicBezTo>
                  <a:pt x="44" y="37"/>
                  <a:pt x="44" y="37"/>
                  <a:pt x="44" y="37"/>
                </a:cubicBezTo>
                <a:cubicBezTo>
                  <a:pt x="44" y="36"/>
                  <a:pt x="42" y="36"/>
                  <a:pt x="41" y="37"/>
                </a:cubicBezTo>
                <a:cubicBezTo>
                  <a:pt x="38" y="34"/>
                  <a:pt x="38" y="34"/>
                  <a:pt x="38" y="34"/>
                </a:cubicBezTo>
                <a:close/>
                <a:moveTo>
                  <a:pt x="33" y="32"/>
                </a:moveTo>
                <a:cubicBezTo>
                  <a:pt x="38" y="26"/>
                  <a:pt x="38" y="17"/>
                  <a:pt x="33" y="11"/>
                </a:cubicBezTo>
                <a:cubicBezTo>
                  <a:pt x="27" y="5"/>
                  <a:pt x="17" y="5"/>
                  <a:pt x="11" y="11"/>
                </a:cubicBezTo>
                <a:cubicBezTo>
                  <a:pt x="6" y="17"/>
                  <a:pt x="6" y="26"/>
                  <a:pt x="11" y="32"/>
                </a:cubicBezTo>
                <a:cubicBezTo>
                  <a:pt x="17" y="38"/>
                  <a:pt x="27" y="38"/>
                  <a:pt x="33" y="32"/>
                </a:cubicBezTo>
                <a:cubicBezTo>
                  <a:pt x="33" y="32"/>
                  <a:pt x="33" y="32"/>
                  <a:pt x="33" y="32"/>
                </a:cubicBezTo>
                <a:close/>
                <a:moveTo>
                  <a:pt x="28" y="11"/>
                </a:moveTo>
                <a:cubicBezTo>
                  <a:pt x="23" y="9"/>
                  <a:pt x="18" y="9"/>
                  <a:pt x="14" y="13"/>
                </a:cubicBezTo>
                <a:cubicBezTo>
                  <a:pt x="9" y="18"/>
                  <a:pt x="9" y="25"/>
                  <a:pt x="14" y="29"/>
                </a:cubicBezTo>
                <a:cubicBezTo>
                  <a:pt x="14" y="30"/>
                  <a:pt x="15" y="30"/>
                  <a:pt x="15" y="31"/>
                </a:cubicBezTo>
                <a:cubicBezTo>
                  <a:pt x="12" y="26"/>
                  <a:pt x="12" y="19"/>
                  <a:pt x="16" y="14"/>
                </a:cubicBezTo>
                <a:cubicBezTo>
                  <a:pt x="19" y="11"/>
                  <a:pt x="24" y="10"/>
                  <a:pt x="28" y="11"/>
                </a:cubicBezTo>
                <a:cubicBezTo>
                  <a:pt x="28" y="11"/>
                  <a:pt x="28" y="11"/>
                  <a:pt x="28" y="11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 lIns="68580" tIns="34290" rIns="68580" bIns="34290">
            <a:normAutofit fontScale="575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5" name="文本框 174"/>
          <p:cNvSpPr txBox="1"/>
          <p:nvPr>
            <p:custDataLst>
              <p:tags r:id="rId8"/>
            </p:custDataLst>
          </p:nvPr>
        </p:nvSpPr>
        <p:spPr>
          <a:xfrm>
            <a:off x="5003800" y="1882775"/>
            <a:ext cx="6099175" cy="844550"/>
          </a:xfrm>
          <a:prstGeom prst="rect">
            <a:avLst/>
          </a:prstGeom>
          <a:noFill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>
                <a:latin typeface="+mn-lt"/>
                <a:ea typeface="+mn-ea"/>
                <a:sym typeface="+mn-ea"/>
              </a:rPr>
              <a:t>维持生命，实施抢救性治疗的重症监护患者</a:t>
            </a:r>
            <a:endParaRPr lang="zh-CN" altLang="en-US" sz="2000" b="1" spc="150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44" name="圆角矩形 143"/>
          <p:cNvSpPr/>
          <p:nvPr>
            <p:custDataLst>
              <p:tags r:id="rId9"/>
            </p:custDataLst>
          </p:nvPr>
        </p:nvSpPr>
        <p:spPr>
          <a:xfrm>
            <a:off x="4486275" y="2800350"/>
            <a:ext cx="571500" cy="495300"/>
          </a:xfrm>
          <a:prstGeom prst="roundRect">
            <a:avLst>
              <a:gd name="adj" fmla="val 50000"/>
            </a:avLst>
          </a:prstGeom>
          <a:solidFill>
            <a:srgbClr val="3498DB"/>
          </a:solidFill>
          <a:ln>
            <a:solidFill>
              <a:srgbClr val="3498DB">
                <a:lumMod val="75000"/>
              </a:srgbClr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sym typeface="Arial" pitchFamily="34" charset="0"/>
            </a:endParaRPr>
          </a:p>
        </p:txBody>
      </p:sp>
      <p:sp>
        <p:nvSpPr>
          <p:cNvPr id="176" name="文本框 175"/>
          <p:cNvSpPr txBox="1"/>
          <p:nvPr>
            <p:custDataLst>
              <p:tags r:id="rId10"/>
            </p:custDataLst>
          </p:nvPr>
        </p:nvSpPr>
        <p:spPr>
          <a:xfrm>
            <a:off x="5003800" y="2586038"/>
            <a:ext cx="6099175" cy="844550"/>
          </a:xfrm>
          <a:prstGeom prst="rect">
            <a:avLst/>
          </a:prstGeom>
          <a:noFill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>
                <a:latin typeface="+mn-lt"/>
                <a:ea typeface="+mn-ea"/>
                <a:sym typeface="+mn-ea"/>
              </a:rPr>
              <a:t>病情危重，随时可能发生病情变化需要进行监护、抢救的患者</a:t>
            </a:r>
            <a:endParaRPr lang="zh-CN" altLang="en-US" sz="2000" b="1" spc="150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40" name="圆角矩形 139"/>
          <p:cNvSpPr/>
          <p:nvPr>
            <p:custDataLst>
              <p:tags r:id="rId11"/>
            </p:custDataLst>
          </p:nvPr>
        </p:nvSpPr>
        <p:spPr>
          <a:xfrm rot="8707077">
            <a:off x="4479925" y="3479800"/>
            <a:ext cx="571500" cy="495300"/>
          </a:xfrm>
          <a:prstGeom prst="roundRect">
            <a:avLst>
              <a:gd name="adj" fmla="val 50000"/>
            </a:avLst>
          </a:prstGeom>
          <a:solidFill>
            <a:srgbClr val="1AA3AA"/>
          </a:solidFill>
          <a:ln>
            <a:solidFill>
              <a:srgbClr val="1AA3AA">
                <a:lumMod val="75000"/>
              </a:srgbClr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sym typeface="Arial" pitchFamily="34" charset="0"/>
            </a:endParaRPr>
          </a:p>
        </p:txBody>
      </p:sp>
      <p:sp>
        <p:nvSpPr>
          <p:cNvPr id="162" name="Freeform 64"/>
          <p:cNvSpPr>
            <a:spLocks noEditPoints="1"/>
          </p:cNvSpPr>
          <p:nvPr>
            <p:custDataLst>
              <p:tags r:id="rId12"/>
            </p:custDataLst>
          </p:nvPr>
        </p:nvSpPr>
        <p:spPr bwMode="auto">
          <a:xfrm>
            <a:off x="4638675" y="3613150"/>
            <a:ext cx="241300" cy="247650"/>
          </a:xfrm>
          <a:custGeom>
            <a:gdLst>
              <a:gd name="T0" fmla="*/ 34 w 53"/>
              <a:gd name="T1" fmla="*/ 54 h 63"/>
              <a:gd name="T2" fmla="*/ 35 w 53"/>
              <a:gd name="T3" fmla="*/ 56 h 63"/>
              <a:gd name="T4" fmla="*/ 19 w 53"/>
              <a:gd name="T5" fmla="*/ 57 h 63"/>
              <a:gd name="T6" fmla="*/ 18 w 53"/>
              <a:gd name="T7" fmla="*/ 55 h 63"/>
              <a:gd name="T8" fmla="*/ 19 w 53"/>
              <a:gd name="T9" fmla="*/ 54 h 63"/>
              <a:gd name="T10" fmla="*/ 32 w 53"/>
              <a:gd name="T11" fmla="*/ 61 h 63"/>
              <a:gd name="T12" fmla="*/ 23 w 53"/>
              <a:gd name="T13" fmla="*/ 63 h 63"/>
              <a:gd name="T14" fmla="*/ 21 w 53"/>
              <a:gd name="T15" fmla="*/ 59 h 63"/>
              <a:gd name="T16" fmla="*/ 26 w 53"/>
              <a:gd name="T17" fmla="*/ 15 h 63"/>
              <a:gd name="T18" fmla="*/ 33 w 53"/>
              <a:gd name="T19" fmla="*/ 52 h 63"/>
              <a:gd name="T20" fmla="*/ 12 w 53"/>
              <a:gd name="T21" fmla="*/ 29 h 63"/>
              <a:gd name="T22" fmla="*/ 26 w 53"/>
              <a:gd name="T23" fmla="*/ 15 h 63"/>
              <a:gd name="T24" fmla="*/ 29 w 53"/>
              <a:gd name="T25" fmla="*/ 17 h 63"/>
              <a:gd name="T26" fmla="*/ 32 w 53"/>
              <a:gd name="T27" fmla="*/ 19 h 63"/>
              <a:gd name="T28" fmla="*/ 29 w 53"/>
              <a:gd name="T29" fmla="*/ 18 h 63"/>
              <a:gd name="T30" fmla="*/ 20 w 53"/>
              <a:gd name="T31" fmla="*/ 22 h 63"/>
              <a:gd name="T32" fmla="*/ 17 w 53"/>
              <a:gd name="T33" fmla="*/ 29 h 63"/>
              <a:gd name="T34" fmla="*/ 16 w 53"/>
              <a:gd name="T35" fmla="*/ 34 h 63"/>
              <a:gd name="T36" fmla="*/ 15 w 53"/>
              <a:gd name="T37" fmla="*/ 31 h 63"/>
              <a:gd name="T38" fmla="*/ 15 w 53"/>
              <a:gd name="T39" fmla="*/ 25 h 63"/>
              <a:gd name="T40" fmla="*/ 19 w 53"/>
              <a:gd name="T41" fmla="*/ 20 h 63"/>
              <a:gd name="T42" fmla="*/ 26 w 53"/>
              <a:gd name="T43" fmla="*/ 17 h 63"/>
              <a:gd name="T44" fmla="*/ 28 w 53"/>
              <a:gd name="T45" fmla="*/ 17 h 63"/>
              <a:gd name="T46" fmla="*/ 28 w 53"/>
              <a:gd name="T47" fmla="*/ 0 h 63"/>
              <a:gd name="T48" fmla="*/ 27 w 53"/>
              <a:gd name="T49" fmla="*/ 10 h 63"/>
              <a:gd name="T50" fmla="*/ 25 w 53"/>
              <a:gd name="T51" fmla="*/ 0 h 63"/>
              <a:gd name="T52" fmla="*/ 47 w 53"/>
              <a:gd name="T53" fmla="*/ 10 h 63"/>
              <a:gd name="T54" fmla="*/ 38 w 53"/>
              <a:gd name="T55" fmla="*/ 14 h 63"/>
              <a:gd name="T56" fmla="*/ 14 w 53"/>
              <a:gd name="T57" fmla="*/ 42 h 63"/>
              <a:gd name="T58" fmla="*/ 6 w 53"/>
              <a:gd name="T59" fmla="*/ 45 h 63"/>
              <a:gd name="T60" fmla="*/ 14 w 53"/>
              <a:gd name="T61" fmla="*/ 42 h 63"/>
              <a:gd name="T62" fmla="*/ 9 w 53"/>
              <a:gd name="T63" fmla="*/ 7 h 63"/>
              <a:gd name="T64" fmla="*/ 13 w 53"/>
              <a:gd name="T65" fmla="*/ 16 h 63"/>
              <a:gd name="T66" fmla="*/ 9 w 53"/>
              <a:gd name="T67" fmla="*/ 7 h 63"/>
              <a:gd name="T68" fmla="*/ 44 w 53"/>
              <a:gd name="T69" fmla="*/ 47 h 63"/>
              <a:gd name="T70" fmla="*/ 42 w 53"/>
              <a:gd name="T71" fmla="*/ 40 h 63"/>
              <a:gd name="T72" fmla="*/ 39 w 53"/>
              <a:gd name="T73" fmla="*/ 42 h 63"/>
              <a:gd name="T74" fmla="*/ 53 w 53"/>
              <a:gd name="T75" fmla="*/ 29 h 63"/>
              <a:gd name="T76" fmla="*/ 45 w 53"/>
              <a:gd name="T77" fmla="*/ 29 h 63"/>
              <a:gd name="T78" fmla="*/ 53 w 53"/>
              <a:gd name="T79" fmla="*/ 26 h 63"/>
              <a:gd name="T80" fmla="*/ 0 w 53"/>
              <a:gd name="T81" fmla="*/ 29 h 63"/>
              <a:gd name="T82" fmla="*/ 8 w 53"/>
              <a:gd name="T83" fmla="*/ 26 h 63"/>
              <a:gd name="T84" fmla="*/ 8 w 53"/>
              <a:gd name="T85" fmla="*/ 29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52" h="62">
                <a:moveTo>
                  <a:pt x="19" y="54"/>
                </a:moveTo>
                <a:cubicBezTo>
                  <a:pt x="34" y="54"/>
                  <a:pt x="34" y="54"/>
                  <a:pt x="34" y="54"/>
                </a:cubicBezTo>
                <a:cubicBezTo>
                  <a:pt x="34" y="54"/>
                  <a:pt x="35" y="54"/>
                  <a:pt x="35" y="55"/>
                </a:cubicBezTo>
                <a:cubicBezTo>
                  <a:pt x="35" y="56"/>
                  <a:pt x="35" y="56"/>
                  <a:pt x="35" y="56"/>
                </a:cubicBezTo>
                <a:cubicBezTo>
                  <a:pt x="35" y="57"/>
                  <a:pt x="34" y="57"/>
                  <a:pt x="34" y="57"/>
                </a:cubicBezTo>
                <a:cubicBezTo>
                  <a:pt x="19" y="57"/>
                  <a:pt x="19" y="57"/>
                  <a:pt x="19" y="57"/>
                </a:cubicBezTo>
                <a:cubicBezTo>
                  <a:pt x="19" y="57"/>
                  <a:pt x="18" y="57"/>
                  <a:pt x="18" y="56"/>
                </a:cubicBezTo>
                <a:cubicBezTo>
                  <a:pt x="18" y="55"/>
                  <a:pt x="18" y="55"/>
                  <a:pt x="18" y="55"/>
                </a:cubicBezTo>
                <a:cubicBezTo>
                  <a:pt x="18" y="54"/>
                  <a:pt x="19" y="54"/>
                  <a:pt x="19" y="54"/>
                </a:cubicBezTo>
                <a:cubicBezTo>
                  <a:pt x="19" y="54"/>
                  <a:pt x="19" y="54"/>
                  <a:pt x="19" y="54"/>
                </a:cubicBezTo>
                <a:close/>
                <a:moveTo>
                  <a:pt x="32" y="59"/>
                </a:moveTo>
                <a:cubicBezTo>
                  <a:pt x="32" y="61"/>
                  <a:pt x="32" y="61"/>
                  <a:pt x="32" y="61"/>
                </a:cubicBezTo>
                <a:cubicBezTo>
                  <a:pt x="32" y="62"/>
                  <a:pt x="31" y="63"/>
                  <a:pt x="30" y="63"/>
                </a:cubicBezTo>
                <a:cubicBezTo>
                  <a:pt x="23" y="63"/>
                  <a:pt x="23" y="63"/>
                  <a:pt x="23" y="63"/>
                </a:cubicBezTo>
                <a:cubicBezTo>
                  <a:pt x="22" y="63"/>
                  <a:pt x="21" y="62"/>
                  <a:pt x="21" y="61"/>
                </a:cubicBezTo>
                <a:cubicBezTo>
                  <a:pt x="21" y="59"/>
                  <a:pt x="21" y="59"/>
                  <a:pt x="21" y="59"/>
                </a:cubicBezTo>
                <a:cubicBezTo>
                  <a:pt x="32" y="59"/>
                  <a:pt x="32" y="59"/>
                  <a:pt x="32" y="59"/>
                </a:cubicBezTo>
                <a:close/>
                <a:moveTo>
                  <a:pt x="26" y="15"/>
                </a:moveTo>
                <a:cubicBezTo>
                  <a:pt x="34" y="15"/>
                  <a:pt x="40" y="21"/>
                  <a:pt x="40" y="29"/>
                </a:cubicBezTo>
                <a:cubicBezTo>
                  <a:pt x="40" y="37"/>
                  <a:pt x="33" y="39"/>
                  <a:pt x="33" y="52"/>
                </a:cubicBezTo>
                <a:cubicBezTo>
                  <a:pt x="20" y="52"/>
                  <a:pt x="20" y="52"/>
                  <a:pt x="20" y="52"/>
                </a:cubicBezTo>
                <a:cubicBezTo>
                  <a:pt x="20" y="39"/>
                  <a:pt x="12" y="37"/>
                  <a:pt x="12" y="29"/>
                </a:cubicBezTo>
                <a:cubicBezTo>
                  <a:pt x="12" y="21"/>
                  <a:pt x="19" y="15"/>
                  <a:pt x="26" y="15"/>
                </a:cubicBezTo>
                <a:cubicBezTo>
                  <a:pt x="26" y="15"/>
                  <a:pt x="26" y="15"/>
                  <a:pt x="26" y="15"/>
                </a:cubicBezTo>
                <a:close/>
                <a:moveTo>
                  <a:pt x="28" y="17"/>
                </a:moveTo>
                <a:cubicBezTo>
                  <a:pt x="29" y="17"/>
                  <a:pt x="29" y="17"/>
                  <a:pt x="29" y="17"/>
                </a:cubicBezTo>
                <a:cubicBezTo>
                  <a:pt x="31" y="18"/>
                  <a:pt x="32" y="19"/>
                  <a:pt x="34" y="20"/>
                </a:cubicBezTo>
                <a:cubicBezTo>
                  <a:pt x="33" y="19"/>
                  <a:pt x="33" y="19"/>
                  <a:pt x="32" y="19"/>
                </a:cubicBezTo>
                <a:cubicBezTo>
                  <a:pt x="31" y="19"/>
                  <a:pt x="31" y="19"/>
                  <a:pt x="31" y="19"/>
                </a:cubicBezTo>
                <a:cubicBezTo>
                  <a:pt x="30" y="19"/>
                  <a:pt x="30" y="19"/>
                  <a:pt x="29" y="18"/>
                </a:cubicBezTo>
                <a:cubicBezTo>
                  <a:pt x="28" y="19"/>
                  <a:pt x="27" y="19"/>
                  <a:pt x="26" y="19"/>
                </a:cubicBezTo>
                <a:cubicBezTo>
                  <a:pt x="24" y="20"/>
                  <a:pt x="22" y="21"/>
                  <a:pt x="20" y="22"/>
                </a:cubicBezTo>
                <a:cubicBezTo>
                  <a:pt x="19" y="23"/>
                  <a:pt x="19" y="23"/>
                  <a:pt x="19" y="23"/>
                </a:cubicBezTo>
                <a:cubicBezTo>
                  <a:pt x="18" y="25"/>
                  <a:pt x="17" y="27"/>
                  <a:pt x="17" y="29"/>
                </a:cubicBezTo>
                <a:cubicBezTo>
                  <a:pt x="16" y="30"/>
                  <a:pt x="16" y="30"/>
                  <a:pt x="16" y="30"/>
                </a:cubicBezTo>
                <a:cubicBezTo>
                  <a:pt x="16" y="31"/>
                  <a:pt x="16" y="33"/>
                  <a:pt x="16" y="34"/>
                </a:cubicBezTo>
                <a:cubicBezTo>
                  <a:pt x="16" y="33"/>
                  <a:pt x="16" y="33"/>
                  <a:pt x="15" y="32"/>
                </a:cubicBezTo>
                <a:cubicBezTo>
                  <a:pt x="15" y="31"/>
                  <a:pt x="15" y="31"/>
                  <a:pt x="15" y="31"/>
                </a:cubicBezTo>
                <a:cubicBezTo>
                  <a:pt x="15" y="29"/>
                  <a:pt x="15" y="28"/>
                  <a:pt x="15" y="26"/>
                </a:cubicBezTo>
                <a:cubicBezTo>
                  <a:pt x="15" y="25"/>
                  <a:pt x="15" y="25"/>
                  <a:pt x="15" y="25"/>
                </a:cubicBezTo>
                <a:cubicBezTo>
                  <a:pt x="16" y="24"/>
                  <a:pt x="17" y="22"/>
                  <a:pt x="18" y="21"/>
                </a:cubicBezTo>
                <a:cubicBezTo>
                  <a:pt x="19" y="20"/>
                  <a:pt x="19" y="20"/>
                  <a:pt x="19" y="20"/>
                </a:cubicBezTo>
                <a:cubicBezTo>
                  <a:pt x="20" y="19"/>
                  <a:pt x="22" y="18"/>
                  <a:pt x="24" y="17"/>
                </a:cubicBezTo>
                <a:cubicBezTo>
                  <a:pt x="25" y="17"/>
                  <a:pt x="25" y="17"/>
                  <a:pt x="26" y="17"/>
                </a:cubicBezTo>
                <a:cubicBezTo>
                  <a:pt x="27" y="17"/>
                  <a:pt x="28" y="17"/>
                  <a:pt x="28" y="17"/>
                </a:cubicBezTo>
                <a:cubicBezTo>
                  <a:pt x="28" y="17"/>
                  <a:pt x="28" y="17"/>
                  <a:pt x="28" y="17"/>
                </a:cubicBezTo>
                <a:close/>
                <a:moveTo>
                  <a:pt x="25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10"/>
                  <a:pt x="28" y="10"/>
                  <a:pt x="28" y="10"/>
                </a:cubicBezTo>
                <a:cubicBezTo>
                  <a:pt x="28" y="10"/>
                  <a:pt x="27" y="10"/>
                  <a:pt x="27" y="10"/>
                </a:cubicBezTo>
                <a:cubicBezTo>
                  <a:pt x="26" y="10"/>
                  <a:pt x="25" y="10"/>
                  <a:pt x="25" y="10"/>
                </a:cubicBezTo>
                <a:cubicBezTo>
                  <a:pt x="25" y="0"/>
                  <a:pt x="25" y="0"/>
                  <a:pt x="25" y="0"/>
                </a:cubicBezTo>
                <a:close/>
                <a:moveTo>
                  <a:pt x="44" y="7"/>
                </a:moveTo>
                <a:cubicBezTo>
                  <a:pt x="47" y="10"/>
                  <a:pt x="47" y="10"/>
                  <a:pt x="47" y="10"/>
                </a:cubicBezTo>
                <a:cubicBezTo>
                  <a:pt x="40" y="16"/>
                  <a:pt x="40" y="16"/>
                  <a:pt x="40" y="16"/>
                </a:cubicBezTo>
                <a:cubicBezTo>
                  <a:pt x="40" y="15"/>
                  <a:pt x="39" y="14"/>
                  <a:pt x="38" y="14"/>
                </a:cubicBezTo>
                <a:cubicBezTo>
                  <a:pt x="44" y="7"/>
                  <a:pt x="44" y="7"/>
                  <a:pt x="44" y="7"/>
                </a:cubicBezTo>
                <a:close/>
                <a:moveTo>
                  <a:pt x="14" y="42"/>
                </a:moveTo>
                <a:cubicBezTo>
                  <a:pt x="9" y="47"/>
                  <a:pt x="9" y="47"/>
                  <a:pt x="9" y="47"/>
                </a:cubicBezTo>
                <a:cubicBezTo>
                  <a:pt x="6" y="45"/>
                  <a:pt x="6" y="45"/>
                  <a:pt x="6" y="45"/>
                </a:cubicBezTo>
                <a:cubicBezTo>
                  <a:pt x="11" y="40"/>
                  <a:pt x="11" y="40"/>
                  <a:pt x="11" y="40"/>
                </a:cubicBezTo>
                <a:cubicBezTo>
                  <a:pt x="12" y="41"/>
                  <a:pt x="13" y="42"/>
                  <a:pt x="14" y="42"/>
                </a:cubicBezTo>
                <a:cubicBezTo>
                  <a:pt x="14" y="42"/>
                  <a:pt x="14" y="42"/>
                  <a:pt x="14" y="42"/>
                </a:cubicBezTo>
                <a:close/>
                <a:moveTo>
                  <a:pt x="9" y="7"/>
                </a:moveTo>
                <a:cubicBezTo>
                  <a:pt x="6" y="10"/>
                  <a:pt x="6" y="10"/>
                  <a:pt x="6" y="10"/>
                </a:cubicBezTo>
                <a:cubicBezTo>
                  <a:pt x="13" y="16"/>
                  <a:pt x="13" y="16"/>
                  <a:pt x="13" y="16"/>
                </a:cubicBezTo>
                <a:cubicBezTo>
                  <a:pt x="14" y="15"/>
                  <a:pt x="14" y="14"/>
                  <a:pt x="15" y="14"/>
                </a:cubicBezTo>
                <a:cubicBezTo>
                  <a:pt x="9" y="7"/>
                  <a:pt x="9" y="7"/>
                  <a:pt x="9" y="7"/>
                </a:cubicBezTo>
                <a:close/>
                <a:moveTo>
                  <a:pt x="39" y="42"/>
                </a:moveTo>
                <a:cubicBezTo>
                  <a:pt x="44" y="47"/>
                  <a:pt x="44" y="47"/>
                  <a:pt x="44" y="47"/>
                </a:cubicBezTo>
                <a:cubicBezTo>
                  <a:pt x="47" y="45"/>
                  <a:pt x="47" y="45"/>
                  <a:pt x="47" y="45"/>
                </a:cubicBezTo>
                <a:cubicBezTo>
                  <a:pt x="42" y="40"/>
                  <a:pt x="42" y="40"/>
                  <a:pt x="42" y="40"/>
                </a:cubicBezTo>
                <a:cubicBezTo>
                  <a:pt x="41" y="41"/>
                  <a:pt x="40" y="42"/>
                  <a:pt x="39" y="42"/>
                </a:cubicBezTo>
                <a:cubicBezTo>
                  <a:pt x="39" y="42"/>
                  <a:pt x="39" y="42"/>
                  <a:pt x="39" y="42"/>
                </a:cubicBezTo>
                <a:close/>
                <a:moveTo>
                  <a:pt x="53" y="26"/>
                </a:moveTo>
                <a:cubicBezTo>
                  <a:pt x="53" y="29"/>
                  <a:pt x="53" y="29"/>
                  <a:pt x="53" y="29"/>
                </a:cubicBezTo>
                <a:cubicBezTo>
                  <a:pt x="45" y="29"/>
                  <a:pt x="45" y="29"/>
                  <a:pt x="45" y="29"/>
                </a:cubicBezTo>
                <a:cubicBezTo>
                  <a:pt x="45" y="29"/>
                  <a:pt x="45" y="29"/>
                  <a:pt x="45" y="29"/>
                </a:cubicBezTo>
                <a:cubicBezTo>
                  <a:pt x="45" y="28"/>
                  <a:pt x="45" y="27"/>
                  <a:pt x="45" y="26"/>
                </a:cubicBezTo>
                <a:cubicBezTo>
                  <a:pt x="53" y="26"/>
                  <a:pt x="53" y="26"/>
                  <a:pt x="53" y="26"/>
                </a:cubicBezTo>
                <a:close/>
                <a:moveTo>
                  <a:pt x="8" y="29"/>
                </a:moveTo>
                <a:cubicBezTo>
                  <a:pt x="0" y="29"/>
                  <a:pt x="0" y="29"/>
                  <a:pt x="0" y="29"/>
                </a:cubicBezTo>
                <a:cubicBezTo>
                  <a:pt x="0" y="26"/>
                  <a:pt x="0" y="26"/>
                  <a:pt x="0" y="26"/>
                </a:cubicBezTo>
                <a:cubicBezTo>
                  <a:pt x="8" y="26"/>
                  <a:pt x="8" y="26"/>
                  <a:pt x="8" y="26"/>
                </a:cubicBezTo>
                <a:cubicBezTo>
                  <a:pt x="8" y="27"/>
                  <a:pt x="8" y="28"/>
                  <a:pt x="8" y="29"/>
                </a:cubicBezTo>
                <a:cubicBezTo>
                  <a:pt x="8" y="29"/>
                  <a:pt x="8" y="29"/>
                  <a:pt x="8" y="29"/>
                </a:cubicBezTo>
                <a:cubicBezTo>
                  <a:pt x="8" y="29"/>
                  <a:pt x="8" y="29"/>
                  <a:pt x="8" y="29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 lIns="68580" tIns="34290" rIns="68580" bIns="34290">
            <a:normAutofit fontScale="75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7" name="文本框 176"/>
          <p:cNvSpPr txBox="1"/>
          <p:nvPr>
            <p:custDataLst>
              <p:tags r:id="rId13"/>
            </p:custDataLst>
          </p:nvPr>
        </p:nvSpPr>
        <p:spPr>
          <a:xfrm>
            <a:off x="5003800" y="3289300"/>
            <a:ext cx="6099175" cy="844550"/>
          </a:xfrm>
          <a:prstGeom prst="rect">
            <a:avLst/>
          </a:prstGeom>
          <a:noFill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>
                <a:latin typeface="+mn-lt"/>
                <a:ea typeface="+mn-ea"/>
                <a:sym typeface="+mn-ea"/>
              </a:rPr>
              <a:t>各种复杂或者大手术后的患者</a:t>
            </a:r>
            <a:endParaRPr lang="zh-CN" altLang="en-US" sz="2000" b="1" spc="150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48" name="圆角矩形 147"/>
          <p:cNvSpPr/>
          <p:nvPr>
            <p:custDataLst>
              <p:tags r:id="rId14"/>
            </p:custDataLst>
          </p:nvPr>
        </p:nvSpPr>
        <p:spPr>
          <a:xfrm>
            <a:off x="4486275" y="4206875"/>
            <a:ext cx="571500" cy="495300"/>
          </a:xfrm>
          <a:prstGeom prst="roundRect">
            <a:avLst>
              <a:gd name="adj" fmla="val 50000"/>
            </a:avLst>
          </a:prstGeom>
          <a:solidFill>
            <a:srgbClr val="69A35B"/>
          </a:solidFill>
          <a:ln>
            <a:solidFill>
              <a:srgbClr val="69A35B">
                <a:lumMod val="75000"/>
              </a:srgbClr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sym typeface="Arial" pitchFamily="34" charset="0"/>
            </a:endParaRPr>
          </a:p>
        </p:txBody>
      </p:sp>
      <p:sp>
        <p:nvSpPr>
          <p:cNvPr id="161" name="Freeform 60"/>
          <p:cNvSpPr>
            <a:spLocks noEditPoints="1"/>
          </p:cNvSpPr>
          <p:nvPr>
            <p:custDataLst>
              <p:tags r:id="rId15"/>
            </p:custDataLst>
          </p:nvPr>
        </p:nvSpPr>
        <p:spPr bwMode="auto">
          <a:xfrm>
            <a:off x="4621213" y="4368800"/>
            <a:ext cx="277812" cy="161925"/>
          </a:xfrm>
          <a:custGeom>
            <a:gdLst>
              <a:gd name="T0" fmla="*/ 56 w 61"/>
              <a:gd name="T1" fmla="*/ 3 h 41"/>
              <a:gd name="T2" fmla="*/ 55 w 61"/>
              <a:gd name="T3" fmla="*/ 0 h 41"/>
              <a:gd name="T4" fmla="*/ 47 w 61"/>
              <a:gd name="T5" fmla="*/ 1 h 41"/>
              <a:gd name="T6" fmla="*/ 10 w 61"/>
              <a:gd name="T7" fmla="*/ 3 h 41"/>
              <a:gd name="T8" fmla="*/ 9 w 61"/>
              <a:gd name="T9" fmla="*/ 0 h 41"/>
              <a:gd name="T10" fmla="*/ 6 w 61"/>
              <a:gd name="T11" fmla="*/ 1 h 41"/>
              <a:gd name="T12" fmla="*/ 2 w 61"/>
              <a:gd name="T13" fmla="*/ 3 h 41"/>
              <a:gd name="T14" fmla="*/ 0 w 61"/>
              <a:gd name="T15" fmla="*/ 40 h 41"/>
              <a:gd name="T16" fmla="*/ 59 w 61"/>
              <a:gd name="T17" fmla="*/ 41 h 41"/>
              <a:gd name="T18" fmla="*/ 61 w 61"/>
              <a:gd name="T19" fmla="*/ 4 h 41"/>
              <a:gd name="T20" fmla="*/ 59 w 61"/>
              <a:gd name="T21" fmla="*/ 3 h 41"/>
              <a:gd name="T22" fmla="*/ 5 w 61"/>
              <a:gd name="T23" fmla="*/ 8 h 41"/>
              <a:gd name="T24" fmla="*/ 10 w 61"/>
              <a:gd name="T25" fmla="*/ 8 h 41"/>
              <a:gd name="T26" fmla="*/ 8 w 61"/>
              <a:gd name="T27" fmla="*/ 5 h 41"/>
              <a:gd name="T28" fmla="*/ 48 w 61"/>
              <a:gd name="T29" fmla="*/ 6 h 41"/>
              <a:gd name="T30" fmla="*/ 47 w 61"/>
              <a:gd name="T31" fmla="*/ 8 h 41"/>
              <a:gd name="T32" fmla="*/ 55 w 61"/>
              <a:gd name="T33" fmla="*/ 9 h 41"/>
              <a:gd name="T34" fmla="*/ 56 w 61"/>
              <a:gd name="T35" fmla="*/ 7 h 41"/>
              <a:gd name="T36" fmla="*/ 55 w 61"/>
              <a:gd name="T37" fmla="*/ 6 h 41"/>
              <a:gd name="T38" fmla="*/ 48 w 61"/>
              <a:gd name="T39" fmla="*/ 22 h 41"/>
              <a:gd name="T40" fmla="*/ 14 w 61"/>
              <a:gd name="T41" fmla="*/ 22 h 41"/>
              <a:gd name="T42" fmla="*/ 31 w 61"/>
              <a:gd name="T43" fmla="*/ 5 h 41"/>
              <a:gd name="T44" fmla="*/ 44 w 61"/>
              <a:gd name="T45" fmla="*/ 22 h 41"/>
              <a:gd name="T46" fmla="*/ 17 w 61"/>
              <a:gd name="T47" fmla="*/ 22 h 41"/>
              <a:gd name="T48" fmla="*/ 31 w 61"/>
              <a:gd name="T49" fmla="*/ 8 h 41"/>
              <a:gd name="T50" fmla="*/ 40 w 61"/>
              <a:gd name="T51" fmla="*/ 22 h 41"/>
              <a:gd name="T52" fmla="*/ 21 w 61"/>
              <a:gd name="T53" fmla="*/ 22 h 41"/>
              <a:gd name="T54" fmla="*/ 31 w 61"/>
              <a:gd name="T55" fmla="*/ 12 h 41"/>
              <a:gd name="T56" fmla="*/ 36 w 61"/>
              <a:gd name="T57" fmla="*/ 17 h 41"/>
              <a:gd name="T58" fmla="*/ 24 w 61"/>
              <a:gd name="T59" fmla="*/ 24 h 41"/>
              <a:gd name="T60" fmla="*/ 23 w 61"/>
              <a:gd name="T61" fmla="*/ 22 h 41"/>
              <a:gd name="T62" fmla="*/ 31 w 61"/>
              <a:gd name="T63" fmla="*/ 15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1" h="41">
                <a:moveTo>
                  <a:pt x="59" y="3"/>
                </a:moveTo>
                <a:cubicBezTo>
                  <a:pt x="56" y="3"/>
                  <a:pt x="56" y="3"/>
                  <a:pt x="56" y="3"/>
                </a:cubicBezTo>
                <a:cubicBezTo>
                  <a:pt x="56" y="1"/>
                  <a:pt x="56" y="1"/>
                  <a:pt x="56" y="1"/>
                </a:cubicBezTo>
                <a:cubicBezTo>
                  <a:pt x="56" y="1"/>
                  <a:pt x="55" y="0"/>
                  <a:pt x="55" y="0"/>
                </a:cubicBezTo>
                <a:cubicBezTo>
                  <a:pt x="48" y="0"/>
                  <a:pt x="48" y="0"/>
                  <a:pt x="48" y="0"/>
                </a:cubicBezTo>
                <a:cubicBezTo>
                  <a:pt x="47" y="0"/>
                  <a:pt x="47" y="1"/>
                  <a:pt x="47" y="1"/>
                </a:cubicBezTo>
                <a:cubicBezTo>
                  <a:pt x="47" y="3"/>
                  <a:pt x="47" y="3"/>
                  <a:pt x="47" y="3"/>
                </a:cubicBezTo>
                <a:cubicBezTo>
                  <a:pt x="10" y="3"/>
                  <a:pt x="10" y="3"/>
                  <a:pt x="10" y="3"/>
                </a:cubicBezTo>
                <a:cubicBezTo>
                  <a:pt x="10" y="1"/>
                  <a:pt x="10" y="1"/>
                  <a:pt x="10" y="1"/>
                </a:cubicBezTo>
                <a:cubicBezTo>
                  <a:pt x="10" y="1"/>
                  <a:pt x="10" y="0"/>
                  <a:pt x="9" y="0"/>
                </a:cubicBezTo>
                <a:cubicBezTo>
                  <a:pt x="7" y="0"/>
                  <a:pt x="7" y="0"/>
                  <a:pt x="7" y="0"/>
                </a:cubicBezTo>
                <a:cubicBezTo>
                  <a:pt x="6" y="0"/>
                  <a:pt x="6" y="1"/>
                  <a:pt x="6" y="1"/>
                </a:cubicBezTo>
                <a:cubicBezTo>
                  <a:pt x="6" y="3"/>
                  <a:pt x="6" y="3"/>
                  <a:pt x="6" y="3"/>
                </a:cubicBezTo>
                <a:cubicBezTo>
                  <a:pt x="2" y="3"/>
                  <a:pt x="2" y="3"/>
                  <a:pt x="2" y="3"/>
                </a:cubicBezTo>
                <a:cubicBezTo>
                  <a:pt x="1" y="3"/>
                  <a:pt x="0" y="3"/>
                  <a:pt x="0" y="4"/>
                </a:cubicBezTo>
                <a:cubicBezTo>
                  <a:pt x="0" y="40"/>
                  <a:pt x="0" y="40"/>
                  <a:pt x="0" y="40"/>
                </a:cubicBezTo>
                <a:cubicBezTo>
                  <a:pt x="0" y="41"/>
                  <a:pt x="1" y="41"/>
                  <a:pt x="2" y="41"/>
                </a:cubicBezTo>
                <a:cubicBezTo>
                  <a:pt x="59" y="41"/>
                  <a:pt x="59" y="41"/>
                  <a:pt x="59" y="41"/>
                </a:cubicBezTo>
                <a:cubicBezTo>
                  <a:pt x="60" y="41"/>
                  <a:pt x="61" y="41"/>
                  <a:pt x="61" y="40"/>
                </a:cubicBezTo>
                <a:cubicBezTo>
                  <a:pt x="61" y="4"/>
                  <a:pt x="61" y="4"/>
                  <a:pt x="61" y="4"/>
                </a:cubicBezTo>
                <a:cubicBezTo>
                  <a:pt x="61" y="3"/>
                  <a:pt x="60" y="3"/>
                  <a:pt x="59" y="3"/>
                </a:cubicBezTo>
                <a:cubicBezTo>
                  <a:pt x="59" y="3"/>
                  <a:pt x="59" y="3"/>
                  <a:pt x="59" y="3"/>
                </a:cubicBezTo>
                <a:close/>
                <a:moveTo>
                  <a:pt x="8" y="5"/>
                </a:moveTo>
                <a:cubicBezTo>
                  <a:pt x="6" y="5"/>
                  <a:pt x="5" y="6"/>
                  <a:pt x="5" y="8"/>
                </a:cubicBezTo>
                <a:cubicBezTo>
                  <a:pt x="5" y="9"/>
                  <a:pt x="6" y="10"/>
                  <a:pt x="8" y="10"/>
                </a:cubicBezTo>
                <a:cubicBezTo>
                  <a:pt x="9" y="10"/>
                  <a:pt x="10" y="9"/>
                  <a:pt x="10" y="8"/>
                </a:cubicBezTo>
                <a:cubicBezTo>
                  <a:pt x="10" y="6"/>
                  <a:pt x="9" y="5"/>
                  <a:pt x="8" y="5"/>
                </a:cubicBezTo>
                <a:cubicBezTo>
                  <a:pt x="8" y="5"/>
                  <a:pt x="8" y="5"/>
                  <a:pt x="8" y="5"/>
                </a:cubicBezTo>
                <a:close/>
                <a:moveTo>
                  <a:pt x="55" y="6"/>
                </a:moveTo>
                <a:cubicBezTo>
                  <a:pt x="48" y="6"/>
                  <a:pt x="48" y="6"/>
                  <a:pt x="48" y="6"/>
                </a:cubicBezTo>
                <a:cubicBezTo>
                  <a:pt x="47" y="6"/>
                  <a:pt x="47" y="7"/>
                  <a:pt x="47" y="7"/>
                </a:cubicBezTo>
                <a:cubicBezTo>
                  <a:pt x="47" y="8"/>
                  <a:pt x="47" y="8"/>
                  <a:pt x="47" y="8"/>
                </a:cubicBezTo>
                <a:cubicBezTo>
                  <a:pt x="47" y="9"/>
                  <a:pt x="47" y="9"/>
                  <a:pt x="48" y="9"/>
                </a:cubicBezTo>
                <a:cubicBezTo>
                  <a:pt x="55" y="9"/>
                  <a:pt x="55" y="9"/>
                  <a:pt x="55" y="9"/>
                </a:cubicBezTo>
                <a:cubicBezTo>
                  <a:pt x="55" y="9"/>
                  <a:pt x="56" y="9"/>
                  <a:pt x="56" y="8"/>
                </a:cubicBezTo>
                <a:cubicBezTo>
                  <a:pt x="56" y="7"/>
                  <a:pt x="56" y="7"/>
                  <a:pt x="56" y="7"/>
                </a:cubicBezTo>
                <a:cubicBezTo>
                  <a:pt x="56" y="7"/>
                  <a:pt x="55" y="6"/>
                  <a:pt x="55" y="6"/>
                </a:cubicBezTo>
                <a:cubicBezTo>
                  <a:pt x="55" y="6"/>
                  <a:pt x="55" y="6"/>
                  <a:pt x="55" y="6"/>
                </a:cubicBezTo>
                <a:close/>
                <a:moveTo>
                  <a:pt x="31" y="5"/>
                </a:moveTo>
                <a:cubicBezTo>
                  <a:pt x="40" y="5"/>
                  <a:pt x="48" y="13"/>
                  <a:pt x="48" y="22"/>
                </a:cubicBezTo>
                <a:cubicBezTo>
                  <a:pt x="48" y="31"/>
                  <a:pt x="40" y="39"/>
                  <a:pt x="31" y="39"/>
                </a:cubicBezTo>
                <a:cubicBezTo>
                  <a:pt x="21" y="39"/>
                  <a:pt x="14" y="31"/>
                  <a:pt x="14" y="22"/>
                </a:cubicBezTo>
                <a:cubicBezTo>
                  <a:pt x="14" y="13"/>
                  <a:pt x="21" y="5"/>
                  <a:pt x="31" y="5"/>
                </a:cubicBezTo>
                <a:cubicBezTo>
                  <a:pt x="31" y="5"/>
                  <a:pt x="31" y="5"/>
                  <a:pt x="31" y="5"/>
                </a:cubicBezTo>
                <a:close/>
                <a:moveTo>
                  <a:pt x="31" y="8"/>
                </a:moveTo>
                <a:cubicBezTo>
                  <a:pt x="38" y="8"/>
                  <a:pt x="44" y="14"/>
                  <a:pt x="44" y="22"/>
                </a:cubicBezTo>
                <a:cubicBezTo>
                  <a:pt x="44" y="30"/>
                  <a:pt x="38" y="36"/>
                  <a:pt x="31" y="36"/>
                </a:cubicBezTo>
                <a:cubicBezTo>
                  <a:pt x="23" y="36"/>
                  <a:pt x="17" y="30"/>
                  <a:pt x="17" y="22"/>
                </a:cubicBezTo>
                <a:cubicBezTo>
                  <a:pt x="17" y="14"/>
                  <a:pt x="23" y="8"/>
                  <a:pt x="31" y="8"/>
                </a:cubicBezTo>
                <a:cubicBezTo>
                  <a:pt x="31" y="8"/>
                  <a:pt x="31" y="8"/>
                  <a:pt x="31" y="8"/>
                </a:cubicBezTo>
                <a:close/>
                <a:moveTo>
                  <a:pt x="31" y="12"/>
                </a:moveTo>
                <a:cubicBezTo>
                  <a:pt x="36" y="12"/>
                  <a:pt x="40" y="17"/>
                  <a:pt x="40" y="22"/>
                </a:cubicBezTo>
                <a:cubicBezTo>
                  <a:pt x="40" y="27"/>
                  <a:pt x="36" y="32"/>
                  <a:pt x="31" y="32"/>
                </a:cubicBezTo>
                <a:cubicBezTo>
                  <a:pt x="25" y="32"/>
                  <a:pt x="21" y="27"/>
                  <a:pt x="21" y="22"/>
                </a:cubicBezTo>
                <a:cubicBezTo>
                  <a:pt x="21" y="17"/>
                  <a:pt x="25" y="12"/>
                  <a:pt x="31" y="12"/>
                </a:cubicBezTo>
                <a:cubicBezTo>
                  <a:pt x="31" y="12"/>
                  <a:pt x="31" y="12"/>
                  <a:pt x="31" y="12"/>
                </a:cubicBezTo>
                <a:close/>
                <a:moveTo>
                  <a:pt x="31" y="15"/>
                </a:moveTo>
                <a:cubicBezTo>
                  <a:pt x="33" y="15"/>
                  <a:pt x="35" y="16"/>
                  <a:pt x="36" y="17"/>
                </a:cubicBezTo>
                <a:cubicBezTo>
                  <a:pt x="35" y="17"/>
                  <a:pt x="34" y="16"/>
                  <a:pt x="32" y="16"/>
                </a:cubicBezTo>
                <a:cubicBezTo>
                  <a:pt x="28" y="16"/>
                  <a:pt x="24" y="19"/>
                  <a:pt x="24" y="24"/>
                </a:cubicBezTo>
                <a:cubicBezTo>
                  <a:pt x="24" y="25"/>
                  <a:pt x="25" y="26"/>
                  <a:pt x="25" y="27"/>
                </a:cubicBezTo>
                <a:cubicBezTo>
                  <a:pt x="24" y="26"/>
                  <a:pt x="23" y="24"/>
                  <a:pt x="23" y="22"/>
                </a:cubicBezTo>
                <a:cubicBezTo>
                  <a:pt x="23" y="18"/>
                  <a:pt x="27" y="15"/>
                  <a:pt x="31" y="15"/>
                </a:cubicBezTo>
                <a:cubicBezTo>
                  <a:pt x="31" y="15"/>
                  <a:pt x="31" y="15"/>
                  <a:pt x="31" y="15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 lIns="68580" tIns="34290" rIns="68580" bIns="34290">
            <a:normAutofit fontScale="40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8" name="文本框 177"/>
          <p:cNvSpPr txBox="1"/>
          <p:nvPr>
            <p:custDataLst>
              <p:tags r:id="rId16"/>
            </p:custDataLst>
          </p:nvPr>
        </p:nvSpPr>
        <p:spPr>
          <a:xfrm>
            <a:off x="5003800" y="3992563"/>
            <a:ext cx="6099175" cy="844550"/>
          </a:xfrm>
          <a:prstGeom prst="rect">
            <a:avLst/>
          </a:prstGeom>
          <a:noFill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>
                <a:latin typeface="+mn-lt"/>
                <a:ea typeface="+mn-ea"/>
                <a:sym typeface="+mn-ea"/>
              </a:rPr>
              <a:t>严重创伤或大面积烧伤的患者</a:t>
            </a:r>
            <a:endParaRPr lang="zh-CN" altLang="en-US" sz="2000" b="1" spc="150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>
            <p:custDataLst>
              <p:tags r:id="rId17"/>
            </p:custDataLst>
          </p:nvPr>
        </p:nvCxnSpPr>
        <p:spPr>
          <a:xfrm flipH="1">
            <a:off x="3921125" y="2343150"/>
            <a:ext cx="0" cy="2124075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5" name="直接连接符 4"/>
          <p:cNvCxnSpPr>
            <a:stCxn id="136" idx="1"/>
          </p:cNvCxnSpPr>
          <p:nvPr>
            <p:custDataLst>
              <p:tags r:id="rId18"/>
            </p:custDataLst>
          </p:nvPr>
        </p:nvCxnSpPr>
        <p:spPr>
          <a:xfrm flipH="1">
            <a:off x="3829050" y="2359025"/>
            <a:ext cx="657225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6" name="直接连接符 5"/>
          <p:cNvCxnSpPr/>
          <p:nvPr>
            <p:custDataLst>
              <p:tags r:id="rId19"/>
            </p:custDataLst>
          </p:nvPr>
        </p:nvCxnSpPr>
        <p:spPr>
          <a:xfrm>
            <a:off x="3921125" y="3071813"/>
            <a:ext cx="657225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7" name="直接连接符 6"/>
          <p:cNvCxnSpPr/>
          <p:nvPr>
            <p:custDataLst>
              <p:tags r:id="rId20"/>
            </p:custDataLst>
          </p:nvPr>
        </p:nvCxnSpPr>
        <p:spPr>
          <a:xfrm>
            <a:off x="3921125" y="3757613"/>
            <a:ext cx="657225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128" name="直接连接符 127"/>
          <p:cNvCxnSpPr/>
          <p:nvPr>
            <p:custDataLst>
              <p:tags r:id="rId21"/>
            </p:custDataLst>
          </p:nvPr>
        </p:nvCxnSpPr>
        <p:spPr>
          <a:xfrm>
            <a:off x="3921125" y="4457700"/>
            <a:ext cx="657225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sp>
        <p:nvSpPr>
          <p:cNvPr id="22550" name="repairing-service_75668"/>
          <p:cNvSpPr>
            <a:spLocks noChangeAspect="1"/>
          </p:cNvSpPr>
          <p:nvPr>
            <p:custDataLst>
              <p:tags r:id="rId22"/>
            </p:custDataLst>
          </p:nvPr>
        </p:nvSpPr>
        <p:spPr bwMode="auto">
          <a:xfrm>
            <a:off x="4616450" y="2930525"/>
            <a:ext cx="271463" cy="233363"/>
          </a:xfrm>
          <a:custGeom>
            <a:gdLst>
              <a:gd name="T0" fmla="*/ 148058 w 3089"/>
              <a:gd name="T1" fmla="*/ 148058 h 3086"/>
              <a:gd name="T2" fmla="*/ 148058 w 3089"/>
              <a:gd name="T3" fmla="*/ 148058 h 3086"/>
              <a:gd name="T4" fmla="*/ 148058 w 3089"/>
              <a:gd name="T5" fmla="*/ 148058 h 3086"/>
              <a:gd name="T6" fmla="*/ 148058 w 3089"/>
              <a:gd name="T7" fmla="*/ 148058 h 3086"/>
              <a:gd name="T8" fmla="*/ 148058 w 3089"/>
              <a:gd name="T9" fmla="*/ 148058 h 3086"/>
              <a:gd name="T10" fmla="*/ 148058 w 3089"/>
              <a:gd name="T11" fmla="*/ 148058 h 3086"/>
              <a:gd name="T12" fmla="*/ 148058 w 3089"/>
              <a:gd name="T13" fmla="*/ 148058 h 3086"/>
              <a:gd name="T14" fmla="*/ 148058 w 3089"/>
              <a:gd name="T15" fmla="*/ 148058 h 3086"/>
              <a:gd name="T16" fmla="*/ 148058 w 3089"/>
              <a:gd name="T17" fmla="*/ 148058 h 3086"/>
              <a:gd name="T18" fmla="*/ 148058 w 3089"/>
              <a:gd name="T19" fmla="*/ 148058 h 3086"/>
              <a:gd name="T20" fmla="*/ 148058 w 3089"/>
              <a:gd name="T21" fmla="*/ 148058 h 3086"/>
              <a:gd name="T22" fmla="*/ 148058 w 3089"/>
              <a:gd name="T23" fmla="*/ 148058 h 3086"/>
              <a:gd name="T24" fmla="*/ 148058 w 3089"/>
              <a:gd name="T25" fmla="*/ 148058 h 3086"/>
              <a:gd name="T26" fmla="*/ 148058 w 3089"/>
              <a:gd name="T27" fmla="*/ 148058 h 3086"/>
              <a:gd name="T28" fmla="*/ 148058 w 3089"/>
              <a:gd name="T29" fmla="*/ 148058 h 3086"/>
              <a:gd name="T30" fmla="*/ 148058 w 3089"/>
              <a:gd name="T31" fmla="*/ 148058 h 3086"/>
              <a:gd name="T32" fmla="*/ 148058 w 3089"/>
              <a:gd name="T33" fmla="*/ 148058 h 3086"/>
              <a:gd name="T34" fmla="*/ 148058 w 3089"/>
              <a:gd name="T35" fmla="*/ 148058 h 3086"/>
              <a:gd name="T36" fmla="*/ 148058 w 3089"/>
              <a:gd name="T37" fmla="*/ 148058 h 3086"/>
              <a:gd name="T38" fmla="*/ 148058 w 3089"/>
              <a:gd name="T39" fmla="*/ 148058 h 3086"/>
              <a:gd name="T40" fmla="*/ 148058 w 3089"/>
              <a:gd name="T41" fmla="*/ 148058 h 3086"/>
              <a:gd name="T42" fmla="*/ 47166 w 3089"/>
              <a:gd name="T43" fmla="*/ 47166 h 3086"/>
              <a:gd name="T44" fmla="*/ 148058 w 3089"/>
              <a:gd name="T45" fmla="*/ 148058 h 3086"/>
              <a:gd name="T46" fmla="*/ 148058 w 3089"/>
              <a:gd name="T47" fmla="*/ 148058 h 3086"/>
              <a:gd name="T48" fmla="*/ 148058 w 3089"/>
              <a:gd name="T49" fmla="*/ 148058 h 3086"/>
              <a:gd name="T50" fmla="*/ 148058 w 3089"/>
              <a:gd name="T51" fmla="*/ 148058 h 3086"/>
              <a:gd name="T52" fmla="*/ 148058 w 3089"/>
              <a:gd name="T53" fmla="*/ 148058 h 3086"/>
              <a:gd name="T54" fmla="*/ 148058 w 3089"/>
              <a:gd name="T55" fmla="*/ 148058 h 3086"/>
              <a:gd name="T56" fmla="*/ 148058 w 3089"/>
              <a:gd name="T57" fmla="*/ 148058 h 3086"/>
              <a:gd name="T58" fmla="*/ 148058 w 3089"/>
              <a:gd name="T59" fmla="*/ 148058 h 3086"/>
              <a:gd name="T60" fmla="*/ 148058 w 3089"/>
              <a:gd name="T61" fmla="*/ 148058 h 3086"/>
              <a:gd name="T62" fmla="*/ 148058 w 3089"/>
              <a:gd name="T63" fmla="*/ 148058 h 3086"/>
              <a:gd name="T64" fmla="*/ 148058 w 3089"/>
              <a:gd name="T65" fmla="*/ 148058 h 3086"/>
              <a:gd name="T66" fmla="*/ 148058 w 3089"/>
              <a:gd name="T67" fmla="*/ 148058 h 3086"/>
              <a:gd name="T68" fmla="*/ 148058 w 3089"/>
              <a:gd name="T69" fmla="*/ 148058 h 3086"/>
              <a:gd name="T70" fmla="*/ 148058 w 3089"/>
              <a:gd name="T71" fmla="*/ 148058 h 3086"/>
              <a:gd name="T72" fmla="*/ 148058 w 3089"/>
              <a:gd name="T73" fmla="*/ 148058 h 308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3089"/>
              <a:gd name="T112" fmla="*/ 0 h 3086"/>
              <a:gd name="T113" fmla="*/ 3089 w 3089"/>
              <a:gd name="T114" fmla="*/ 3086 h 3086"/>
            </a:gdLst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3089" h="3086">
                <a:moveTo>
                  <a:pt x="3076" y="1373"/>
                </a:moveTo>
                <a:cubicBezTo>
                  <a:pt x="3072" y="1330"/>
                  <a:pt x="3021" y="1297"/>
                  <a:pt x="2977" y="1297"/>
                </a:cubicBezTo>
                <a:cubicBezTo>
                  <a:pt x="2836" y="1297"/>
                  <a:pt x="2711" y="1215"/>
                  <a:pt x="2658" y="1086"/>
                </a:cubicBezTo>
                <a:cubicBezTo>
                  <a:pt x="2604" y="955"/>
                  <a:pt x="2639" y="802"/>
                  <a:pt x="2744" y="705"/>
                </a:cubicBezTo>
                <a:cubicBezTo>
                  <a:pt x="2777" y="675"/>
                  <a:pt x="2781" y="624"/>
                  <a:pt x="2754" y="589"/>
                </a:cubicBezTo>
                <a:cubicBezTo>
                  <a:pt x="2681" y="497"/>
                  <a:pt x="2599" y="414"/>
                  <a:pt x="2509" y="342"/>
                </a:cubicBezTo>
                <a:cubicBezTo>
                  <a:pt x="2474" y="314"/>
                  <a:pt x="2423" y="318"/>
                  <a:pt x="2392" y="352"/>
                </a:cubicBezTo>
                <a:cubicBezTo>
                  <a:pt x="2300" y="453"/>
                  <a:pt x="2135" y="491"/>
                  <a:pt x="2008" y="438"/>
                </a:cubicBezTo>
                <a:cubicBezTo>
                  <a:pt x="1875" y="382"/>
                  <a:pt x="1791" y="248"/>
                  <a:pt x="1800" y="103"/>
                </a:cubicBezTo>
                <a:cubicBezTo>
                  <a:pt x="1802" y="58"/>
                  <a:pt x="1769" y="19"/>
                  <a:pt x="1724" y="13"/>
                </a:cubicBezTo>
                <a:cubicBezTo>
                  <a:pt x="1609" y="0"/>
                  <a:pt x="1493" y="0"/>
                  <a:pt x="1377" y="12"/>
                </a:cubicBezTo>
                <a:cubicBezTo>
                  <a:pt x="1332" y="17"/>
                  <a:pt x="1299" y="56"/>
                  <a:pt x="1301" y="101"/>
                </a:cubicBezTo>
                <a:cubicBezTo>
                  <a:pt x="1306" y="244"/>
                  <a:pt x="1221" y="376"/>
                  <a:pt x="1090" y="429"/>
                </a:cubicBezTo>
                <a:cubicBezTo>
                  <a:pt x="964" y="481"/>
                  <a:pt x="800" y="443"/>
                  <a:pt x="708" y="343"/>
                </a:cubicBezTo>
                <a:cubicBezTo>
                  <a:pt x="678" y="309"/>
                  <a:pt x="627" y="305"/>
                  <a:pt x="592" y="333"/>
                </a:cubicBezTo>
                <a:cubicBezTo>
                  <a:pt x="499" y="405"/>
                  <a:pt x="415" y="488"/>
                  <a:pt x="342" y="579"/>
                </a:cubicBezTo>
                <a:cubicBezTo>
                  <a:pt x="314" y="615"/>
                  <a:pt x="318" y="666"/>
                  <a:pt x="352" y="696"/>
                </a:cubicBezTo>
                <a:cubicBezTo>
                  <a:pt x="459" y="794"/>
                  <a:pt x="494" y="948"/>
                  <a:pt x="438" y="1081"/>
                </a:cubicBezTo>
                <a:cubicBezTo>
                  <a:pt x="385" y="1208"/>
                  <a:pt x="253" y="1290"/>
                  <a:pt x="102" y="1290"/>
                </a:cubicBezTo>
                <a:cubicBezTo>
                  <a:pt x="54" y="1288"/>
                  <a:pt x="19" y="1321"/>
                  <a:pt x="13" y="1365"/>
                </a:cubicBezTo>
                <a:cubicBezTo>
                  <a:pt x="0" y="1481"/>
                  <a:pt x="0" y="1599"/>
                  <a:pt x="13" y="1716"/>
                </a:cubicBezTo>
                <a:cubicBezTo>
                  <a:pt x="18" y="1759"/>
                  <a:pt x="70" y="1792"/>
                  <a:pt x="114" y="1792"/>
                </a:cubicBezTo>
                <a:cubicBezTo>
                  <a:pt x="248" y="1788"/>
                  <a:pt x="377" y="1871"/>
                  <a:pt x="431" y="2003"/>
                </a:cubicBezTo>
                <a:cubicBezTo>
                  <a:pt x="485" y="2134"/>
                  <a:pt x="450" y="2287"/>
                  <a:pt x="345" y="2384"/>
                </a:cubicBezTo>
                <a:cubicBezTo>
                  <a:pt x="312" y="2414"/>
                  <a:pt x="308" y="2465"/>
                  <a:pt x="335" y="2500"/>
                </a:cubicBezTo>
                <a:cubicBezTo>
                  <a:pt x="407" y="2591"/>
                  <a:pt x="489" y="2674"/>
                  <a:pt x="579" y="2747"/>
                </a:cubicBezTo>
                <a:cubicBezTo>
                  <a:pt x="615" y="2775"/>
                  <a:pt x="666" y="2771"/>
                  <a:pt x="697" y="2738"/>
                </a:cubicBezTo>
                <a:cubicBezTo>
                  <a:pt x="789" y="2636"/>
                  <a:pt x="954" y="2598"/>
                  <a:pt x="1081" y="2651"/>
                </a:cubicBezTo>
                <a:cubicBezTo>
                  <a:pt x="1214" y="2707"/>
                  <a:pt x="1298" y="2841"/>
                  <a:pt x="1289" y="2986"/>
                </a:cubicBezTo>
                <a:cubicBezTo>
                  <a:pt x="1287" y="3031"/>
                  <a:pt x="1320" y="3071"/>
                  <a:pt x="1365" y="3076"/>
                </a:cubicBezTo>
                <a:cubicBezTo>
                  <a:pt x="1424" y="3083"/>
                  <a:pt x="1483" y="3086"/>
                  <a:pt x="1543" y="3086"/>
                </a:cubicBezTo>
                <a:cubicBezTo>
                  <a:pt x="1599" y="3086"/>
                  <a:pt x="1656" y="3083"/>
                  <a:pt x="1712" y="3077"/>
                </a:cubicBezTo>
                <a:cubicBezTo>
                  <a:pt x="1757" y="3072"/>
                  <a:pt x="1790" y="3033"/>
                  <a:pt x="1788" y="2988"/>
                </a:cubicBezTo>
                <a:cubicBezTo>
                  <a:pt x="1783" y="2846"/>
                  <a:pt x="1868" y="2713"/>
                  <a:pt x="1999" y="2660"/>
                </a:cubicBezTo>
                <a:cubicBezTo>
                  <a:pt x="2126" y="2608"/>
                  <a:pt x="2289" y="2646"/>
                  <a:pt x="2381" y="2747"/>
                </a:cubicBezTo>
                <a:cubicBezTo>
                  <a:pt x="2411" y="2780"/>
                  <a:pt x="2462" y="2784"/>
                  <a:pt x="2497" y="2756"/>
                </a:cubicBezTo>
                <a:cubicBezTo>
                  <a:pt x="2589" y="2684"/>
                  <a:pt x="2673" y="2601"/>
                  <a:pt x="2747" y="2510"/>
                </a:cubicBezTo>
                <a:cubicBezTo>
                  <a:pt x="2775" y="2474"/>
                  <a:pt x="2771" y="2423"/>
                  <a:pt x="2737" y="2393"/>
                </a:cubicBezTo>
                <a:cubicBezTo>
                  <a:pt x="2630" y="2295"/>
                  <a:pt x="2595" y="2141"/>
                  <a:pt x="2651" y="2008"/>
                </a:cubicBezTo>
                <a:cubicBezTo>
                  <a:pt x="2703" y="1883"/>
                  <a:pt x="2830" y="1799"/>
                  <a:pt x="2966" y="1799"/>
                </a:cubicBezTo>
                <a:lnTo>
                  <a:pt x="2985" y="1800"/>
                </a:lnTo>
                <a:cubicBezTo>
                  <a:pt x="3030" y="1803"/>
                  <a:pt x="3070" y="1769"/>
                  <a:pt x="3076" y="1724"/>
                </a:cubicBezTo>
                <a:cubicBezTo>
                  <a:pt x="3089" y="1608"/>
                  <a:pt x="3089" y="1490"/>
                  <a:pt x="3076" y="1373"/>
                </a:cubicBezTo>
                <a:close/>
                <a:moveTo>
                  <a:pt x="1545" y="2433"/>
                </a:moveTo>
                <a:cubicBezTo>
                  <a:pt x="1054" y="2433"/>
                  <a:pt x="656" y="2035"/>
                  <a:pt x="656" y="1545"/>
                </a:cubicBezTo>
                <a:cubicBezTo>
                  <a:pt x="656" y="1054"/>
                  <a:pt x="1054" y="656"/>
                  <a:pt x="1545" y="656"/>
                </a:cubicBezTo>
                <a:cubicBezTo>
                  <a:pt x="2035" y="656"/>
                  <a:pt x="2433" y="1054"/>
                  <a:pt x="2433" y="1545"/>
                </a:cubicBezTo>
                <a:cubicBezTo>
                  <a:pt x="2433" y="1711"/>
                  <a:pt x="2387" y="1867"/>
                  <a:pt x="2308" y="2000"/>
                </a:cubicBezTo>
                <a:lnTo>
                  <a:pt x="1918" y="1611"/>
                </a:lnTo>
                <a:cubicBezTo>
                  <a:pt x="1947" y="1545"/>
                  <a:pt x="1961" y="1473"/>
                  <a:pt x="1961" y="1398"/>
                </a:cubicBezTo>
                <a:cubicBezTo>
                  <a:pt x="1961" y="1253"/>
                  <a:pt x="1905" y="1116"/>
                  <a:pt x="1802" y="1013"/>
                </a:cubicBezTo>
                <a:cubicBezTo>
                  <a:pt x="1699" y="910"/>
                  <a:pt x="1562" y="854"/>
                  <a:pt x="1417" y="854"/>
                </a:cubicBezTo>
                <a:cubicBezTo>
                  <a:pt x="1368" y="854"/>
                  <a:pt x="1320" y="860"/>
                  <a:pt x="1273" y="873"/>
                </a:cubicBezTo>
                <a:cubicBezTo>
                  <a:pt x="1253" y="878"/>
                  <a:pt x="1236" y="895"/>
                  <a:pt x="1230" y="916"/>
                </a:cubicBezTo>
                <a:cubicBezTo>
                  <a:pt x="1225" y="937"/>
                  <a:pt x="1231" y="958"/>
                  <a:pt x="1247" y="975"/>
                </a:cubicBezTo>
                <a:cubicBezTo>
                  <a:pt x="1247" y="975"/>
                  <a:pt x="1440" y="1168"/>
                  <a:pt x="1504" y="1232"/>
                </a:cubicBezTo>
                <a:cubicBezTo>
                  <a:pt x="1511" y="1239"/>
                  <a:pt x="1511" y="1255"/>
                  <a:pt x="1510" y="1261"/>
                </a:cubicBezTo>
                <a:lnTo>
                  <a:pt x="1509" y="1265"/>
                </a:lnTo>
                <a:cubicBezTo>
                  <a:pt x="1503" y="1336"/>
                  <a:pt x="1490" y="1421"/>
                  <a:pt x="1480" y="1453"/>
                </a:cubicBezTo>
                <a:cubicBezTo>
                  <a:pt x="1478" y="1455"/>
                  <a:pt x="1477" y="1456"/>
                  <a:pt x="1476" y="1457"/>
                </a:cubicBezTo>
                <a:cubicBezTo>
                  <a:pt x="1474" y="1459"/>
                  <a:pt x="1473" y="1460"/>
                  <a:pt x="1471" y="1462"/>
                </a:cubicBezTo>
                <a:cubicBezTo>
                  <a:pt x="1438" y="1472"/>
                  <a:pt x="1352" y="1485"/>
                  <a:pt x="1280" y="1491"/>
                </a:cubicBezTo>
                <a:lnTo>
                  <a:pt x="1277" y="1492"/>
                </a:lnTo>
                <a:cubicBezTo>
                  <a:pt x="1277" y="1492"/>
                  <a:pt x="1276" y="1492"/>
                  <a:pt x="1274" y="1492"/>
                </a:cubicBezTo>
                <a:cubicBezTo>
                  <a:pt x="1266" y="1492"/>
                  <a:pt x="1255" y="1490"/>
                  <a:pt x="1245" y="1479"/>
                </a:cubicBezTo>
                <a:cubicBezTo>
                  <a:pt x="1178" y="1412"/>
                  <a:pt x="993" y="1229"/>
                  <a:pt x="993" y="1229"/>
                </a:cubicBezTo>
                <a:cubicBezTo>
                  <a:pt x="977" y="1213"/>
                  <a:pt x="960" y="1209"/>
                  <a:pt x="948" y="1209"/>
                </a:cubicBezTo>
                <a:cubicBezTo>
                  <a:pt x="922" y="1209"/>
                  <a:pt x="898" y="1228"/>
                  <a:pt x="891" y="1256"/>
                </a:cubicBezTo>
                <a:cubicBezTo>
                  <a:pt x="840" y="1444"/>
                  <a:pt x="894" y="1646"/>
                  <a:pt x="1031" y="1784"/>
                </a:cubicBezTo>
                <a:cubicBezTo>
                  <a:pt x="1134" y="1886"/>
                  <a:pt x="1271" y="1943"/>
                  <a:pt x="1417" y="1943"/>
                </a:cubicBezTo>
                <a:cubicBezTo>
                  <a:pt x="1491" y="1943"/>
                  <a:pt x="1563" y="1928"/>
                  <a:pt x="1629" y="1900"/>
                </a:cubicBezTo>
                <a:lnTo>
                  <a:pt x="2023" y="2293"/>
                </a:lnTo>
                <a:cubicBezTo>
                  <a:pt x="1885" y="2382"/>
                  <a:pt x="1721" y="2433"/>
                  <a:pt x="1545" y="2433"/>
                </a:cubicBezTo>
                <a:close/>
              </a:path>
            </a:pathLst>
          </a:custGeom>
          <a:solidFill>
            <a:srgbClr val="FFFFFF"/>
          </a:solidFill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ea typeface="微软雅黑" panose="020b0503020204020204" pitchFamily="34" charset="-122"/>
              <a:sym typeface="Arial" pitchFamily="34" charset="0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017588" y="1023938"/>
            <a:ext cx="10158412" cy="5508625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sz="2800" b="1">
                <a:solidFill>
                  <a:schemeClr val="tx1"/>
                </a:solidFill>
              </a:rPr>
              <a:t>护理服务标准</a:t>
            </a:r>
            <a:endParaRPr sz="2800" b="1">
              <a:solidFill>
                <a:schemeClr val="tx1"/>
              </a:solidFill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严密观察患者病情变化，监测生命体征；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、根据医嘱，正确实施治疗、给药措施。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3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、根据医嘱，准确测量出入量；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4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、根据患者病情，正确实施基础和专科护理，如口腔护理、压力性损伤护理、气道护理及管路护理等，实施安全措施；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5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、保持患者的舒适和功能体位；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6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、神志清醒者提供护理相关的健康指导；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7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、实施床旁交接班。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25" y="749300"/>
            <a:ext cx="10852150" cy="647700"/>
          </a:xfrm>
        </p:spPr>
        <p:txBody>
          <a:bodyPr/>
          <a:lstStyle/>
          <a:p>
            <a:pPr>
              <a:spcAft>
                <a:spcPct val="0"/>
              </a:spcAft>
              <a:defRPr/>
            </a:pPr>
            <a:r>
              <a:t>护理服务内涵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925" y="1397000"/>
            <a:ext cx="10852150" cy="5041900"/>
          </a:xfrm>
        </p:spPr>
        <p:txBody>
          <a:bodyPr/>
          <a:lstStyle/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1.晨、晚间护理1次／日。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2.口腔护理2次／日，床上擦浴1次／2日。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3.更换床单被套1次／周，保持床单位清洁，有污染随时更换。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4.为患者修剪指甲、剃胡须、协助更衣。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5.协助患者使用使用便盆，做好失禁护理。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6.协助患者进食、进水、服药，鼻饲患者做好鼻饲管护理。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7.管道护理：留置导尿管的患者尿道口护理2次／日，更换尿袋2次／周，保持各导管固定、通畅。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lnSpc>
                <a:spcPct val="100000"/>
              </a:lnSpc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8.做好病人压疮预防及安全管理。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87475" y="1004888"/>
            <a:ext cx="7880350" cy="647700"/>
          </a:xfrm>
        </p:spPr>
        <p:txBody>
          <a:bodyPr/>
          <a:lstStyle/>
          <a:p>
            <a:pPr>
              <a:spcAft>
                <a:spcPct val="0"/>
              </a:spcAft>
              <a:defRPr/>
            </a:pPr>
            <a:r>
              <a:t>（一）一级护理</a:t>
            </a:r>
          </a:p>
        </p:txBody>
      </p:sp>
      <p:cxnSp>
        <p:nvCxnSpPr>
          <p:cNvPr id="134" name="直接连接符 133"/>
          <p:cNvCxnSpPr/>
          <p:nvPr>
            <p:custDataLst>
              <p:tags r:id="rId2"/>
            </p:custDataLst>
          </p:nvPr>
        </p:nvCxnSpPr>
        <p:spPr>
          <a:xfrm>
            <a:off x="3651250" y="3381375"/>
            <a:ext cx="228600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sp>
        <p:nvSpPr>
          <p:cNvPr id="124" name="Freeform 122"/>
          <p:cNvSpPr/>
          <p:nvPr>
            <p:custDataLst>
              <p:tags r:id="rId3"/>
            </p:custDataLst>
          </p:nvPr>
        </p:nvSpPr>
        <p:spPr bwMode="auto">
          <a:xfrm>
            <a:off x="1387475" y="2624138"/>
            <a:ext cx="2192338" cy="1457325"/>
          </a:xfrm>
          <a:custGeom>
            <a:gdLst>
              <a:gd name="T0" fmla="*/ 1547 w 1551"/>
              <a:gd name="T1" fmla="*/ 2182 h 2182"/>
              <a:gd name="T2" fmla="*/ 0 w 1551"/>
              <a:gd name="T3" fmla="*/ 2181 h 2182"/>
              <a:gd name="T4" fmla="*/ 3 w 1551"/>
              <a:gd name="T5" fmla="*/ 0 h 2182"/>
              <a:gd name="T6" fmla="*/ 1551 w 1551"/>
              <a:gd name="T7" fmla="*/ 2 h 2182"/>
              <a:gd name="T8" fmla="*/ 1547 w 1551"/>
              <a:gd name="T9" fmla="*/ 2182 h 218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51" h="2182">
                <a:moveTo>
                  <a:pt x="1547" y="2182"/>
                </a:moveTo>
                <a:lnTo>
                  <a:pt x="0" y="2181"/>
                </a:lnTo>
                <a:lnTo>
                  <a:pt x="3" y="0"/>
                </a:lnTo>
                <a:lnTo>
                  <a:pt x="1551" y="2"/>
                </a:lnTo>
                <a:lnTo>
                  <a:pt x="1547" y="2182"/>
                </a:lnTo>
                <a:close/>
              </a:path>
            </a:pathLst>
          </a:custGeom>
          <a:solidFill>
            <a:sysClr val="window" lastClr="FFFFFF">
              <a:lumMod val="95000"/>
            </a:sysClr>
          </a:solidFill>
          <a:ln>
            <a:noFill/>
          </a:ln>
        </p:spPr>
        <p:txBody>
          <a:bodyPr lIns="68580" tIns="34290" rIns="68580" bIns="34290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25" name="Freeform 123"/>
          <p:cNvSpPr>
            <a:spLocks noEditPoints="1"/>
          </p:cNvSpPr>
          <p:nvPr>
            <p:custDataLst>
              <p:tags r:id="rId4"/>
            </p:custDataLst>
          </p:nvPr>
        </p:nvSpPr>
        <p:spPr bwMode="auto">
          <a:xfrm>
            <a:off x="1387475" y="2635250"/>
            <a:ext cx="2187575" cy="1436688"/>
          </a:xfrm>
          <a:custGeom>
            <a:gdLst>
              <a:gd name="T0" fmla="*/ 1480 w 1483"/>
              <a:gd name="T1" fmla="*/ 2116 h 2116"/>
              <a:gd name="T2" fmla="*/ 0 w 1483"/>
              <a:gd name="T3" fmla="*/ 2114 h 2116"/>
              <a:gd name="T4" fmla="*/ 1 w 1483"/>
              <a:gd name="T5" fmla="*/ 0 h 2116"/>
              <a:gd name="T6" fmla="*/ 1483 w 1483"/>
              <a:gd name="T7" fmla="*/ 2 h 2116"/>
              <a:gd name="T8" fmla="*/ 1480 w 1483"/>
              <a:gd name="T9" fmla="*/ 2116 h 2116"/>
              <a:gd name="T10" fmla="*/ 20 w 1483"/>
              <a:gd name="T11" fmla="*/ 2094 h 2116"/>
              <a:gd name="T12" fmla="*/ 1460 w 1483"/>
              <a:gd name="T13" fmla="*/ 2096 h 2116"/>
              <a:gd name="T14" fmla="*/ 1463 w 1483"/>
              <a:gd name="T15" fmla="*/ 22 h 2116"/>
              <a:gd name="T16" fmla="*/ 21 w 1483"/>
              <a:gd name="T17" fmla="*/ 21 h 2116"/>
              <a:gd name="T18" fmla="*/ 20 w 1483"/>
              <a:gd name="T19" fmla="*/ 2094 h 21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483" h="2116">
                <a:moveTo>
                  <a:pt x="1480" y="2116"/>
                </a:moveTo>
                <a:lnTo>
                  <a:pt x="0" y="2114"/>
                </a:lnTo>
                <a:lnTo>
                  <a:pt x="1" y="0"/>
                </a:lnTo>
                <a:lnTo>
                  <a:pt x="1483" y="2"/>
                </a:lnTo>
                <a:lnTo>
                  <a:pt x="1480" y="2116"/>
                </a:lnTo>
                <a:close/>
                <a:moveTo>
                  <a:pt x="20" y="2094"/>
                </a:moveTo>
                <a:lnTo>
                  <a:pt x="1460" y="2096"/>
                </a:lnTo>
                <a:lnTo>
                  <a:pt x="1463" y="22"/>
                </a:lnTo>
                <a:lnTo>
                  <a:pt x="21" y="21"/>
                </a:lnTo>
                <a:lnTo>
                  <a:pt x="20" y="2094"/>
                </a:lnTo>
                <a:close/>
              </a:path>
            </a:pathLst>
          </a:custGeom>
          <a:solidFill>
            <a:srgbClr val="4D576B">
              <a:lumMod val="60000"/>
              <a:lumOff val="40000"/>
            </a:srgbClr>
          </a:solidFill>
          <a:ln>
            <a:noFill/>
          </a:ln>
        </p:spPr>
        <p:txBody>
          <a:bodyPr lIns="68580" tIns="34290" rIns="68580" bIns="34290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3" name="矩形 172"/>
          <p:cNvSpPr/>
          <p:nvPr>
            <p:custDataLst>
              <p:tags r:id="rId5"/>
            </p:custDataLst>
          </p:nvPr>
        </p:nvSpPr>
        <p:spPr>
          <a:xfrm>
            <a:off x="1563370" y="3115310"/>
            <a:ext cx="1840865" cy="415290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 spc="300">
                <a:latin typeface="Arial" pitchFamily="34" charset="0"/>
                <a:ea typeface="微软雅黑" panose="020b0503020204020204" pitchFamily="34" charset="-122"/>
                <a:cs typeface="+mj-cs"/>
                <a:sym typeface="Arial" pitchFamily="34" charset="0"/>
              </a:rPr>
              <a:t>一级护理</a:t>
            </a:r>
            <a:endParaRPr lang="zh-CN" altLang="en-US" sz="2000" b="1" spc="300">
              <a:latin typeface="Arial" pitchFamily="34" charset="0"/>
              <a:ea typeface="微软雅黑" panose="020b0503020204020204" pitchFamily="34" charset="-122"/>
              <a:cs typeface="+mj-cs"/>
              <a:sym typeface="Arial" pitchFamily="34" charset="0"/>
            </a:endParaRPr>
          </a:p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 spc="3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Arial" pitchFamily="34" charset="0"/>
                <a:ea typeface="微软雅黑" panose="020b0503020204020204" pitchFamily="34" charset="-122"/>
                <a:cs typeface="+mj-cs"/>
                <a:sym typeface="Arial" pitchFamily="34" charset="0"/>
              </a:rPr>
              <a:t>依据</a:t>
            </a:r>
            <a:endParaRPr lang="zh-CN" altLang="en-US" sz="2000" b="1" spc="30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latin typeface="Arial" pitchFamily="34" charset="0"/>
              <a:ea typeface="微软雅黑" panose="020b0503020204020204" pitchFamily="34" charset="-122"/>
              <a:cs typeface="+mj-cs"/>
              <a:sym typeface="Arial" pitchFamily="34" charset="0"/>
            </a:endParaRPr>
          </a:p>
        </p:txBody>
      </p:sp>
      <p:sp>
        <p:nvSpPr>
          <p:cNvPr id="136" name="圆角矩形 135"/>
          <p:cNvSpPr/>
          <p:nvPr>
            <p:custDataLst>
              <p:tags r:id="rId6"/>
            </p:custDataLst>
          </p:nvPr>
        </p:nvSpPr>
        <p:spPr>
          <a:xfrm>
            <a:off x="4486275" y="2095500"/>
            <a:ext cx="571500" cy="495300"/>
          </a:xfrm>
          <a:prstGeom prst="roundRect">
            <a:avLst>
              <a:gd name="adj" fmla="val 50000"/>
            </a:avLst>
          </a:prstGeom>
          <a:solidFill>
            <a:srgbClr val="1F74AD"/>
          </a:solidFill>
          <a:ln>
            <a:solidFill>
              <a:srgbClr val="1F74AD">
                <a:lumMod val="75000"/>
              </a:srgbClr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sym typeface="Arial" pitchFamily="34" charset="0"/>
            </a:endParaRPr>
          </a:p>
        </p:txBody>
      </p:sp>
      <p:sp>
        <p:nvSpPr>
          <p:cNvPr id="166" name="Freeform 63"/>
          <p:cNvSpPr>
            <a:spLocks noEditPoints="1"/>
          </p:cNvSpPr>
          <p:nvPr>
            <p:custDataLst>
              <p:tags r:id="rId7"/>
            </p:custDataLst>
          </p:nvPr>
        </p:nvSpPr>
        <p:spPr bwMode="auto">
          <a:xfrm>
            <a:off x="4613275" y="2227263"/>
            <a:ext cx="269875" cy="227012"/>
          </a:xfrm>
          <a:custGeom>
            <a:gdLst>
              <a:gd name="T0" fmla="*/ 38 w 59"/>
              <a:gd name="T1" fmla="*/ 34 h 58"/>
              <a:gd name="T2" fmla="*/ 36 w 59"/>
              <a:gd name="T3" fmla="*/ 7 h 58"/>
              <a:gd name="T4" fmla="*/ 8 w 59"/>
              <a:gd name="T5" fmla="*/ 7 h 58"/>
              <a:gd name="T6" fmla="*/ 8 w 59"/>
              <a:gd name="T7" fmla="*/ 35 h 58"/>
              <a:gd name="T8" fmla="*/ 34 w 59"/>
              <a:gd name="T9" fmla="*/ 37 h 58"/>
              <a:gd name="T10" fmla="*/ 38 w 59"/>
              <a:gd name="T11" fmla="*/ 40 h 58"/>
              <a:gd name="T12" fmla="*/ 38 w 59"/>
              <a:gd name="T13" fmla="*/ 44 h 58"/>
              <a:gd name="T14" fmla="*/ 51 w 59"/>
              <a:gd name="T15" fmla="*/ 57 h 58"/>
              <a:gd name="T16" fmla="*/ 55 w 59"/>
              <a:gd name="T17" fmla="*/ 57 h 58"/>
              <a:gd name="T18" fmla="*/ 58 w 59"/>
              <a:gd name="T19" fmla="*/ 55 h 58"/>
              <a:gd name="T20" fmla="*/ 58 w 59"/>
              <a:gd name="T21" fmla="*/ 50 h 58"/>
              <a:gd name="T22" fmla="*/ 44 w 59"/>
              <a:gd name="T23" fmla="*/ 37 h 58"/>
              <a:gd name="T24" fmla="*/ 41 w 59"/>
              <a:gd name="T25" fmla="*/ 37 h 58"/>
              <a:gd name="T26" fmla="*/ 38 w 59"/>
              <a:gd name="T27" fmla="*/ 34 h 58"/>
              <a:gd name="T28" fmla="*/ 33 w 59"/>
              <a:gd name="T29" fmla="*/ 32 h 58"/>
              <a:gd name="T30" fmla="*/ 33 w 59"/>
              <a:gd name="T31" fmla="*/ 11 h 58"/>
              <a:gd name="T32" fmla="*/ 11 w 59"/>
              <a:gd name="T33" fmla="*/ 11 h 58"/>
              <a:gd name="T34" fmla="*/ 11 w 59"/>
              <a:gd name="T35" fmla="*/ 32 h 58"/>
              <a:gd name="T36" fmla="*/ 33 w 59"/>
              <a:gd name="T37" fmla="*/ 32 h 58"/>
              <a:gd name="T38" fmla="*/ 33 w 59"/>
              <a:gd name="T39" fmla="*/ 32 h 58"/>
              <a:gd name="T40" fmla="*/ 28 w 59"/>
              <a:gd name="T41" fmla="*/ 11 h 58"/>
              <a:gd name="T42" fmla="*/ 14 w 59"/>
              <a:gd name="T43" fmla="*/ 13 h 58"/>
              <a:gd name="T44" fmla="*/ 14 w 59"/>
              <a:gd name="T45" fmla="*/ 29 h 58"/>
              <a:gd name="T46" fmla="*/ 15 w 59"/>
              <a:gd name="T47" fmla="*/ 31 h 58"/>
              <a:gd name="T48" fmla="*/ 16 w 59"/>
              <a:gd name="T49" fmla="*/ 14 h 58"/>
              <a:gd name="T50" fmla="*/ 28 w 59"/>
              <a:gd name="T51" fmla="*/ 11 h 58"/>
              <a:gd name="T52" fmla="*/ 28 w 59"/>
              <a:gd name="T53" fmla="*/ 11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59" h="57">
                <a:moveTo>
                  <a:pt x="38" y="34"/>
                </a:moveTo>
                <a:cubicBezTo>
                  <a:pt x="44" y="26"/>
                  <a:pt x="43" y="14"/>
                  <a:pt x="36" y="7"/>
                </a:cubicBezTo>
                <a:cubicBezTo>
                  <a:pt x="28" y="0"/>
                  <a:pt x="16" y="0"/>
                  <a:pt x="8" y="7"/>
                </a:cubicBezTo>
                <a:cubicBezTo>
                  <a:pt x="0" y="15"/>
                  <a:pt x="0" y="28"/>
                  <a:pt x="8" y="35"/>
                </a:cubicBezTo>
                <a:cubicBezTo>
                  <a:pt x="15" y="42"/>
                  <a:pt x="27" y="43"/>
                  <a:pt x="34" y="37"/>
                </a:cubicBezTo>
                <a:cubicBezTo>
                  <a:pt x="38" y="40"/>
                  <a:pt x="38" y="40"/>
                  <a:pt x="38" y="40"/>
                </a:cubicBezTo>
                <a:cubicBezTo>
                  <a:pt x="37" y="41"/>
                  <a:pt x="37" y="43"/>
                  <a:pt x="38" y="44"/>
                </a:cubicBezTo>
                <a:cubicBezTo>
                  <a:pt x="51" y="57"/>
                  <a:pt x="51" y="57"/>
                  <a:pt x="51" y="57"/>
                </a:cubicBezTo>
                <a:cubicBezTo>
                  <a:pt x="52" y="58"/>
                  <a:pt x="54" y="58"/>
                  <a:pt x="55" y="57"/>
                </a:cubicBezTo>
                <a:cubicBezTo>
                  <a:pt x="58" y="55"/>
                  <a:pt x="58" y="55"/>
                  <a:pt x="58" y="55"/>
                </a:cubicBezTo>
                <a:cubicBezTo>
                  <a:pt x="59" y="53"/>
                  <a:pt x="59" y="51"/>
                  <a:pt x="58" y="50"/>
                </a:cubicBezTo>
                <a:cubicBezTo>
                  <a:pt x="44" y="37"/>
                  <a:pt x="44" y="37"/>
                  <a:pt x="44" y="37"/>
                </a:cubicBezTo>
                <a:cubicBezTo>
                  <a:pt x="44" y="36"/>
                  <a:pt x="42" y="36"/>
                  <a:pt x="41" y="37"/>
                </a:cubicBezTo>
                <a:cubicBezTo>
                  <a:pt x="38" y="34"/>
                  <a:pt x="38" y="34"/>
                  <a:pt x="38" y="34"/>
                </a:cubicBezTo>
                <a:close/>
                <a:moveTo>
                  <a:pt x="33" y="32"/>
                </a:moveTo>
                <a:cubicBezTo>
                  <a:pt x="38" y="26"/>
                  <a:pt x="38" y="17"/>
                  <a:pt x="33" y="11"/>
                </a:cubicBezTo>
                <a:cubicBezTo>
                  <a:pt x="27" y="5"/>
                  <a:pt x="17" y="5"/>
                  <a:pt x="11" y="11"/>
                </a:cubicBezTo>
                <a:cubicBezTo>
                  <a:pt x="6" y="17"/>
                  <a:pt x="6" y="26"/>
                  <a:pt x="11" y="32"/>
                </a:cubicBezTo>
                <a:cubicBezTo>
                  <a:pt x="17" y="38"/>
                  <a:pt x="27" y="38"/>
                  <a:pt x="33" y="32"/>
                </a:cubicBezTo>
                <a:cubicBezTo>
                  <a:pt x="33" y="32"/>
                  <a:pt x="33" y="32"/>
                  <a:pt x="33" y="32"/>
                </a:cubicBezTo>
                <a:close/>
                <a:moveTo>
                  <a:pt x="28" y="11"/>
                </a:moveTo>
                <a:cubicBezTo>
                  <a:pt x="23" y="9"/>
                  <a:pt x="18" y="9"/>
                  <a:pt x="14" y="13"/>
                </a:cubicBezTo>
                <a:cubicBezTo>
                  <a:pt x="9" y="18"/>
                  <a:pt x="9" y="25"/>
                  <a:pt x="14" y="29"/>
                </a:cubicBezTo>
                <a:cubicBezTo>
                  <a:pt x="14" y="30"/>
                  <a:pt x="15" y="30"/>
                  <a:pt x="15" y="31"/>
                </a:cubicBezTo>
                <a:cubicBezTo>
                  <a:pt x="12" y="26"/>
                  <a:pt x="12" y="19"/>
                  <a:pt x="16" y="14"/>
                </a:cubicBezTo>
                <a:cubicBezTo>
                  <a:pt x="19" y="11"/>
                  <a:pt x="24" y="10"/>
                  <a:pt x="28" y="11"/>
                </a:cubicBezTo>
                <a:cubicBezTo>
                  <a:pt x="28" y="11"/>
                  <a:pt x="28" y="11"/>
                  <a:pt x="28" y="11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 lIns="68580" tIns="34290" rIns="68580" bIns="34290">
            <a:normAutofit fontScale="575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5" name="文本框 174"/>
          <p:cNvSpPr txBox="1"/>
          <p:nvPr>
            <p:custDataLst>
              <p:tags r:id="rId8"/>
            </p:custDataLst>
          </p:nvPr>
        </p:nvSpPr>
        <p:spPr>
          <a:xfrm>
            <a:off x="5003800" y="1882775"/>
            <a:ext cx="6099175" cy="844550"/>
          </a:xfrm>
          <a:prstGeom prst="rect">
            <a:avLst/>
          </a:prstGeom>
          <a:noFill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>
                <a:latin typeface="+mn-lt"/>
                <a:ea typeface="+mn-ea"/>
                <a:sym typeface="+mn-ea"/>
              </a:rPr>
              <a:t>病情趋向稳定的重症患者</a:t>
            </a:r>
            <a:endParaRPr lang="zh-CN" altLang="en-US" sz="2000" b="1" spc="150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44" name="圆角矩形 143"/>
          <p:cNvSpPr/>
          <p:nvPr>
            <p:custDataLst>
              <p:tags r:id="rId9"/>
            </p:custDataLst>
          </p:nvPr>
        </p:nvSpPr>
        <p:spPr>
          <a:xfrm>
            <a:off x="4486275" y="2800350"/>
            <a:ext cx="571500" cy="495300"/>
          </a:xfrm>
          <a:prstGeom prst="roundRect">
            <a:avLst>
              <a:gd name="adj" fmla="val 50000"/>
            </a:avLst>
          </a:prstGeom>
          <a:solidFill>
            <a:srgbClr val="3498DB"/>
          </a:solidFill>
          <a:ln>
            <a:solidFill>
              <a:srgbClr val="3498DB">
                <a:lumMod val="75000"/>
              </a:srgbClr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sym typeface="Arial" pitchFamily="34" charset="0"/>
            </a:endParaRPr>
          </a:p>
        </p:txBody>
      </p:sp>
      <p:sp>
        <p:nvSpPr>
          <p:cNvPr id="176" name="文本框 175"/>
          <p:cNvSpPr txBox="1"/>
          <p:nvPr>
            <p:custDataLst>
              <p:tags r:id="rId10"/>
            </p:custDataLst>
          </p:nvPr>
        </p:nvSpPr>
        <p:spPr>
          <a:xfrm>
            <a:off x="5003800" y="2586038"/>
            <a:ext cx="6099175" cy="844550"/>
          </a:xfrm>
          <a:prstGeom prst="rect">
            <a:avLst/>
          </a:prstGeom>
          <a:noFill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>
                <a:latin typeface="+mn-lt"/>
                <a:ea typeface="+mn-ea"/>
                <a:sym typeface="+mn-ea"/>
              </a:rPr>
              <a:t>病情不稳定或随时可能发生变化的患者</a:t>
            </a:r>
            <a:endParaRPr lang="zh-CN" altLang="en-US" sz="2000" b="1" spc="150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40" name="圆角矩形 139"/>
          <p:cNvSpPr/>
          <p:nvPr>
            <p:custDataLst>
              <p:tags r:id="rId11"/>
            </p:custDataLst>
          </p:nvPr>
        </p:nvSpPr>
        <p:spPr>
          <a:xfrm rot="8707077">
            <a:off x="4479925" y="3479800"/>
            <a:ext cx="571500" cy="495300"/>
          </a:xfrm>
          <a:prstGeom prst="roundRect">
            <a:avLst>
              <a:gd name="adj" fmla="val 50000"/>
            </a:avLst>
          </a:prstGeom>
          <a:solidFill>
            <a:srgbClr val="1AA3AA"/>
          </a:solidFill>
          <a:ln>
            <a:solidFill>
              <a:srgbClr val="1AA3AA">
                <a:lumMod val="75000"/>
              </a:srgbClr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sym typeface="Arial" pitchFamily="34" charset="0"/>
            </a:endParaRPr>
          </a:p>
        </p:txBody>
      </p:sp>
      <p:sp>
        <p:nvSpPr>
          <p:cNvPr id="162" name="Freeform 64"/>
          <p:cNvSpPr>
            <a:spLocks noEditPoints="1"/>
          </p:cNvSpPr>
          <p:nvPr>
            <p:custDataLst>
              <p:tags r:id="rId12"/>
            </p:custDataLst>
          </p:nvPr>
        </p:nvSpPr>
        <p:spPr bwMode="auto">
          <a:xfrm>
            <a:off x="4638675" y="3613150"/>
            <a:ext cx="241300" cy="247650"/>
          </a:xfrm>
          <a:custGeom>
            <a:gdLst>
              <a:gd name="T0" fmla="*/ 34 w 53"/>
              <a:gd name="T1" fmla="*/ 54 h 63"/>
              <a:gd name="T2" fmla="*/ 35 w 53"/>
              <a:gd name="T3" fmla="*/ 56 h 63"/>
              <a:gd name="T4" fmla="*/ 19 w 53"/>
              <a:gd name="T5" fmla="*/ 57 h 63"/>
              <a:gd name="T6" fmla="*/ 18 w 53"/>
              <a:gd name="T7" fmla="*/ 55 h 63"/>
              <a:gd name="T8" fmla="*/ 19 w 53"/>
              <a:gd name="T9" fmla="*/ 54 h 63"/>
              <a:gd name="T10" fmla="*/ 32 w 53"/>
              <a:gd name="T11" fmla="*/ 61 h 63"/>
              <a:gd name="T12" fmla="*/ 23 w 53"/>
              <a:gd name="T13" fmla="*/ 63 h 63"/>
              <a:gd name="T14" fmla="*/ 21 w 53"/>
              <a:gd name="T15" fmla="*/ 59 h 63"/>
              <a:gd name="T16" fmla="*/ 26 w 53"/>
              <a:gd name="T17" fmla="*/ 15 h 63"/>
              <a:gd name="T18" fmla="*/ 33 w 53"/>
              <a:gd name="T19" fmla="*/ 52 h 63"/>
              <a:gd name="T20" fmla="*/ 12 w 53"/>
              <a:gd name="T21" fmla="*/ 29 h 63"/>
              <a:gd name="T22" fmla="*/ 26 w 53"/>
              <a:gd name="T23" fmla="*/ 15 h 63"/>
              <a:gd name="T24" fmla="*/ 29 w 53"/>
              <a:gd name="T25" fmla="*/ 17 h 63"/>
              <a:gd name="T26" fmla="*/ 32 w 53"/>
              <a:gd name="T27" fmla="*/ 19 h 63"/>
              <a:gd name="T28" fmla="*/ 29 w 53"/>
              <a:gd name="T29" fmla="*/ 18 h 63"/>
              <a:gd name="T30" fmla="*/ 20 w 53"/>
              <a:gd name="T31" fmla="*/ 22 h 63"/>
              <a:gd name="T32" fmla="*/ 17 w 53"/>
              <a:gd name="T33" fmla="*/ 29 h 63"/>
              <a:gd name="T34" fmla="*/ 16 w 53"/>
              <a:gd name="T35" fmla="*/ 34 h 63"/>
              <a:gd name="T36" fmla="*/ 15 w 53"/>
              <a:gd name="T37" fmla="*/ 31 h 63"/>
              <a:gd name="T38" fmla="*/ 15 w 53"/>
              <a:gd name="T39" fmla="*/ 25 h 63"/>
              <a:gd name="T40" fmla="*/ 19 w 53"/>
              <a:gd name="T41" fmla="*/ 20 h 63"/>
              <a:gd name="T42" fmla="*/ 26 w 53"/>
              <a:gd name="T43" fmla="*/ 17 h 63"/>
              <a:gd name="T44" fmla="*/ 28 w 53"/>
              <a:gd name="T45" fmla="*/ 17 h 63"/>
              <a:gd name="T46" fmla="*/ 28 w 53"/>
              <a:gd name="T47" fmla="*/ 0 h 63"/>
              <a:gd name="T48" fmla="*/ 27 w 53"/>
              <a:gd name="T49" fmla="*/ 10 h 63"/>
              <a:gd name="T50" fmla="*/ 25 w 53"/>
              <a:gd name="T51" fmla="*/ 0 h 63"/>
              <a:gd name="T52" fmla="*/ 47 w 53"/>
              <a:gd name="T53" fmla="*/ 10 h 63"/>
              <a:gd name="T54" fmla="*/ 38 w 53"/>
              <a:gd name="T55" fmla="*/ 14 h 63"/>
              <a:gd name="T56" fmla="*/ 14 w 53"/>
              <a:gd name="T57" fmla="*/ 42 h 63"/>
              <a:gd name="T58" fmla="*/ 6 w 53"/>
              <a:gd name="T59" fmla="*/ 45 h 63"/>
              <a:gd name="T60" fmla="*/ 14 w 53"/>
              <a:gd name="T61" fmla="*/ 42 h 63"/>
              <a:gd name="T62" fmla="*/ 9 w 53"/>
              <a:gd name="T63" fmla="*/ 7 h 63"/>
              <a:gd name="T64" fmla="*/ 13 w 53"/>
              <a:gd name="T65" fmla="*/ 16 h 63"/>
              <a:gd name="T66" fmla="*/ 9 w 53"/>
              <a:gd name="T67" fmla="*/ 7 h 63"/>
              <a:gd name="T68" fmla="*/ 44 w 53"/>
              <a:gd name="T69" fmla="*/ 47 h 63"/>
              <a:gd name="T70" fmla="*/ 42 w 53"/>
              <a:gd name="T71" fmla="*/ 40 h 63"/>
              <a:gd name="T72" fmla="*/ 39 w 53"/>
              <a:gd name="T73" fmla="*/ 42 h 63"/>
              <a:gd name="T74" fmla="*/ 53 w 53"/>
              <a:gd name="T75" fmla="*/ 29 h 63"/>
              <a:gd name="T76" fmla="*/ 45 w 53"/>
              <a:gd name="T77" fmla="*/ 29 h 63"/>
              <a:gd name="T78" fmla="*/ 53 w 53"/>
              <a:gd name="T79" fmla="*/ 26 h 63"/>
              <a:gd name="T80" fmla="*/ 0 w 53"/>
              <a:gd name="T81" fmla="*/ 29 h 63"/>
              <a:gd name="T82" fmla="*/ 8 w 53"/>
              <a:gd name="T83" fmla="*/ 26 h 63"/>
              <a:gd name="T84" fmla="*/ 8 w 53"/>
              <a:gd name="T85" fmla="*/ 29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52" h="62">
                <a:moveTo>
                  <a:pt x="19" y="54"/>
                </a:moveTo>
                <a:cubicBezTo>
                  <a:pt x="34" y="54"/>
                  <a:pt x="34" y="54"/>
                  <a:pt x="34" y="54"/>
                </a:cubicBezTo>
                <a:cubicBezTo>
                  <a:pt x="34" y="54"/>
                  <a:pt x="35" y="54"/>
                  <a:pt x="35" y="55"/>
                </a:cubicBezTo>
                <a:cubicBezTo>
                  <a:pt x="35" y="56"/>
                  <a:pt x="35" y="56"/>
                  <a:pt x="35" y="56"/>
                </a:cubicBezTo>
                <a:cubicBezTo>
                  <a:pt x="35" y="57"/>
                  <a:pt x="34" y="57"/>
                  <a:pt x="34" y="57"/>
                </a:cubicBezTo>
                <a:cubicBezTo>
                  <a:pt x="19" y="57"/>
                  <a:pt x="19" y="57"/>
                  <a:pt x="19" y="57"/>
                </a:cubicBezTo>
                <a:cubicBezTo>
                  <a:pt x="19" y="57"/>
                  <a:pt x="18" y="57"/>
                  <a:pt x="18" y="56"/>
                </a:cubicBezTo>
                <a:cubicBezTo>
                  <a:pt x="18" y="55"/>
                  <a:pt x="18" y="55"/>
                  <a:pt x="18" y="55"/>
                </a:cubicBezTo>
                <a:cubicBezTo>
                  <a:pt x="18" y="54"/>
                  <a:pt x="19" y="54"/>
                  <a:pt x="19" y="54"/>
                </a:cubicBezTo>
                <a:cubicBezTo>
                  <a:pt x="19" y="54"/>
                  <a:pt x="19" y="54"/>
                  <a:pt x="19" y="54"/>
                </a:cubicBezTo>
                <a:close/>
                <a:moveTo>
                  <a:pt x="32" y="59"/>
                </a:moveTo>
                <a:cubicBezTo>
                  <a:pt x="32" y="61"/>
                  <a:pt x="32" y="61"/>
                  <a:pt x="32" y="61"/>
                </a:cubicBezTo>
                <a:cubicBezTo>
                  <a:pt x="32" y="62"/>
                  <a:pt x="31" y="63"/>
                  <a:pt x="30" y="63"/>
                </a:cubicBezTo>
                <a:cubicBezTo>
                  <a:pt x="23" y="63"/>
                  <a:pt x="23" y="63"/>
                  <a:pt x="23" y="63"/>
                </a:cubicBezTo>
                <a:cubicBezTo>
                  <a:pt x="22" y="63"/>
                  <a:pt x="21" y="62"/>
                  <a:pt x="21" y="61"/>
                </a:cubicBezTo>
                <a:cubicBezTo>
                  <a:pt x="21" y="59"/>
                  <a:pt x="21" y="59"/>
                  <a:pt x="21" y="59"/>
                </a:cubicBezTo>
                <a:cubicBezTo>
                  <a:pt x="32" y="59"/>
                  <a:pt x="32" y="59"/>
                  <a:pt x="32" y="59"/>
                </a:cubicBezTo>
                <a:close/>
                <a:moveTo>
                  <a:pt x="26" y="15"/>
                </a:moveTo>
                <a:cubicBezTo>
                  <a:pt x="34" y="15"/>
                  <a:pt x="40" y="21"/>
                  <a:pt x="40" y="29"/>
                </a:cubicBezTo>
                <a:cubicBezTo>
                  <a:pt x="40" y="37"/>
                  <a:pt x="33" y="39"/>
                  <a:pt x="33" y="52"/>
                </a:cubicBezTo>
                <a:cubicBezTo>
                  <a:pt x="20" y="52"/>
                  <a:pt x="20" y="52"/>
                  <a:pt x="20" y="52"/>
                </a:cubicBezTo>
                <a:cubicBezTo>
                  <a:pt x="20" y="39"/>
                  <a:pt x="12" y="37"/>
                  <a:pt x="12" y="29"/>
                </a:cubicBezTo>
                <a:cubicBezTo>
                  <a:pt x="12" y="21"/>
                  <a:pt x="19" y="15"/>
                  <a:pt x="26" y="15"/>
                </a:cubicBezTo>
                <a:cubicBezTo>
                  <a:pt x="26" y="15"/>
                  <a:pt x="26" y="15"/>
                  <a:pt x="26" y="15"/>
                </a:cubicBezTo>
                <a:close/>
                <a:moveTo>
                  <a:pt x="28" y="17"/>
                </a:moveTo>
                <a:cubicBezTo>
                  <a:pt x="29" y="17"/>
                  <a:pt x="29" y="17"/>
                  <a:pt x="29" y="17"/>
                </a:cubicBezTo>
                <a:cubicBezTo>
                  <a:pt x="31" y="18"/>
                  <a:pt x="32" y="19"/>
                  <a:pt x="34" y="20"/>
                </a:cubicBezTo>
                <a:cubicBezTo>
                  <a:pt x="33" y="19"/>
                  <a:pt x="33" y="19"/>
                  <a:pt x="32" y="19"/>
                </a:cubicBezTo>
                <a:cubicBezTo>
                  <a:pt x="31" y="19"/>
                  <a:pt x="31" y="19"/>
                  <a:pt x="31" y="19"/>
                </a:cubicBezTo>
                <a:cubicBezTo>
                  <a:pt x="30" y="19"/>
                  <a:pt x="30" y="19"/>
                  <a:pt x="29" y="18"/>
                </a:cubicBezTo>
                <a:cubicBezTo>
                  <a:pt x="28" y="19"/>
                  <a:pt x="27" y="19"/>
                  <a:pt x="26" y="19"/>
                </a:cubicBezTo>
                <a:cubicBezTo>
                  <a:pt x="24" y="20"/>
                  <a:pt x="22" y="21"/>
                  <a:pt x="20" y="22"/>
                </a:cubicBezTo>
                <a:cubicBezTo>
                  <a:pt x="19" y="23"/>
                  <a:pt x="19" y="23"/>
                  <a:pt x="19" y="23"/>
                </a:cubicBezTo>
                <a:cubicBezTo>
                  <a:pt x="18" y="25"/>
                  <a:pt x="17" y="27"/>
                  <a:pt x="17" y="29"/>
                </a:cubicBezTo>
                <a:cubicBezTo>
                  <a:pt x="16" y="30"/>
                  <a:pt x="16" y="30"/>
                  <a:pt x="16" y="30"/>
                </a:cubicBezTo>
                <a:cubicBezTo>
                  <a:pt x="16" y="31"/>
                  <a:pt x="16" y="33"/>
                  <a:pt x="16" y="34"/>
                </a:cubicBezTo>
                <a:cubicBezTo>
                  <a:pt x="16" y="33"/>
                  <a:pt x="16" y="33"/>
                  <a:pt x="15" y="32"/>
                </a:cubicBezTo>
                <a:cubicBezTo>
                  <a:pt x="15" y="31"/>
                  <a:pt x="15" y="31"/>
                  <a:pt x="15" y="31"/>
                </a:cubicBezTo>
                <a:cubicBezTo>
                  <a:pt x="15" y="29"/>
                  <a:pt x="15" y="28"/>
                  <a:pt x="15" y="26"/>
                </a:cubicBezTo>
                <a:cubicBezTo>
                  <a:pt x="15" y="25"/>
                  <a:pt x="15" y="25"/>
                  <a:pt x="15" y="25"/>
                </a:cubicBezTo>
                <a:cubicBezTo>
                  <a:pt x="16" y="24"/>
                  <a:pt x="17" y="22"/>
                  <a:pt x="18" y="21"/>
                </a:cubicBezTo>
                <a:cubicBezTo>
                  <a:pt x="19" y="20"/>
                  <a:pt x="19" y="20"/>
                  <a:pt x="19" y="20"/>
                </a:cubicBezTo>
                <a:cubicBezTo>
                  <a:pt x="20" y="19"/>
                  <a:pt x="22" y="18"/>
                  <a:pt x="24" y="17"/>
                </a:cubicBezTo>
                <a:cubicBezTo>
                  <a:pt x="25" y="17"/>
                  <a:pt x="25" y="17"/>
                  <a:pt x="26" y="17"/>
                </a:cubicBezTo>
                <a:cubicBezTo>
                  <a:pt x="27" y="17"/>
                  <a:pt x="28" y="17"/>
                  <a:pt x="28" y="17"/>
                </a:cubicBezTo>
                <a:cubicBezTo>
                  <a:pt x="28" y="17"/>
                  <a:pt x="28" y="17"/>
                  <a:pt x="28" y="17"/>
                </a:cubicBezTo>
                <a:close/>
                <a:moveTo>
                  <a:pt x="25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10"/>
                  <a:pt x="28" y="10"/>
                  <a:pt x="28" y="10"/>
                </a:cubicBezTo>
                <a:cubicBezTo>
                  <a:pt x="28" y="10"/>
                  <a:pt x="27" y="10"/>
                  <a:pt x="27" y="10"/>
                </a:cubicBezTo>
                <a:cubicBezTo>
                  <a:pt x="26" y="10"/>
                  <a:pt x="25" y="10"/>
                  <a:pt x="25" y="10"/>
                </a:cubicBezTo>
                <a:cubicBezTo>
                  <a:pt x="25" y="0"/>
                  <a:pt x="25" y="0"/>
                  <a:pt x="25" y="0"/>
                </a:cubicBezTo>
                <a:close/>
                <a:moveTo>
                  <a:pt x="44" y="7"/>
                </a:moveTo>
                <a:cubicBezTo>
                  <a:pt x="47" y="10"/>
                  <a:pt x="47" y="10"/>
                  <a:pt x="47" y="10"/>
                </a:cubicBezTo>
                <a:cubicBezTo>
                  <a:pt x="40" y="16"/>
                  <a:pt x="40" y="16"/>
                  <a:pt x="40" y="16"/>
                </a:cubicBezTo>
                <a:cubicBezTo>
                  <a:pt x="40" y="15"/>
                  <a:pt x="39" y="14"/>
                  <a:pt x="38" y="14"/>
                </a:cubicBezTo>
                <a:cubicBezTo>
                  <a:pt x="44" y="7"/>
                  <a:pt x="44" y="7"/>
                  <a:pt x="44" y="7"/>
                </a:cubicBezTo>
                <a:close/>
                <a:moveTo>
                  <a:pt x="14" y="42"/>
                </a:moveTo>
                <a:cubicBezTo>
                  <a:pt x="9" y="47"/>
                  <a:pt x="9" y="47"/>
                  <a:pt x="9" y="47"/>
                </a:cubicBezTo>
                <a:cubicBezTo>
                  <a:pt x="6" y="45"/>
                  <a:pt x="6" y="45"/>
                  <a:pt x="6" y="45"/>
                </a:cubicBezTo>
                <a:cubicBezTo>
                  <a:pt x="11" y="40"/>
                  <a:pt x="11" y="40"/>
                  <a:pt x="11" y="40"/>
                </a:cubicBezTo>
                <a:cubicBezTo>
                  <a:pt x="12" y="41"/>
                  <a:pt x="13" y="42"/>
                  <a:pt x="14" y="42"/>
                </a:cubicBezTo>
                <a:cubicBezTo>
                  <a:pt x="14" y="42"/>
                  <a:pt x="14" y="42"/>
                  <a:pt x="14" y="42"/>
                </a:cubicBezTo>
                <a:close/>
                <a:moveTo>
                  <a:pt x="9" y="7"/>
                </a:moveTo>
                <a:cubicBezTo>
                  <a:pt x="6" y="10"/>
                  <a:pt x="6" y="10"/>
                  <a:pt x="6" y="10"/>
                </a:cubicBezTo>
                <a:cubicBezTo>
                  <a:pt x="13" y="16"/>
                  <a:pt x="13" y="16"/>
                  <a:pt x="13" y="16"/>
                </a:cubicBezTo>
                <a:cubicBezTo>
                  <a:pt x="14" y="15"/>
                  <a:pt x="14" y="14"/>
                  <a:pt x="15" y="14"/>
                </a:cubicBezTo>
                <a:cubicBezTo>
                  <a:pt x="9" y="7"/>
                  <a:pt x="9" y="7"/>
                  <a:pt x="9" y="7"/>
                </a:cubicBezTo>
                <a:close/>
                <a:moveTo>
                  <a:pt x="39" y="42"/>
                </a:moveTo>
                <a:cubicBezTo>
                  <a:pt x="44" y="47"/>
                  <a:pt x="44" y="47"/>
                  <a:pt x="44" y="47"/>
                </a:cubicBezTo>
                <a:cubicBezTo>
                  <a:pt x="47" y="45"/>
                  <a:pt x="47" y="45"/>
                  <a:pt x="47" y="45"/>
                </a:cubicBezTo>
                <a:cubicBezTo>
                  <a:pt x="42" y="40"/>
                  <a:pt x="42" y="40"/>
                  <a:pt x="42" y="40"/>
                </a:cubicBezTo>
                <a:cubicBezTo>
                  <a:pt x="41" y="41"/>
                  <a:pt x="40" y="42"/>
                  <a:pt x="39" y="42"/>
                </a:cubicBezTo>
                <a:cubicBezTo>
                  <a:pt x="39" y="42"/>
                  <a:pt x="39" y="42"/>
                  <a:pt x="39" y="42"/>
                </a:cubicBezTo>
                <a:close/>
                <a:moveTo>
                  <a:pt x="53" y="26"/>
                </a:moveTo>
                <a:cubicBezTo>
                  <a:pt x="53" y="29"/>
                  <a:pt x="53" y="29"/>
                  <a:pt x="53" y="29"/>
                </a:cubicBezTo>
                <a:cubicBezTo>
                  <a:pt x="45" y="29"/>
                  <a:pt x="45" y="29"/>
                  <a:pt x="45" y="29"/>
                </a:cubicBezTo>
                <a:cubicBezTo>
                  <a:pt x="45" y="29"/>
                  <a:pt x="45" y="29"/>
                  <a:pt x="45" y="29"/>
                </a:cubicBezTo>
                <a:cubicBezTo>
                  <a:pt x="45" y="28"/>
                  <a:pt x="45" y="27"/>
                  <a:pt x="45" y="26"/>
                </a:cubicBezTo>
                <a:cubicBezTo>
                  <a:pt x="53" y="26"/>
                  <a:pt x="53" y="26"/>
                  <a:pt x="53" y="26"/>
                </a:cubicBezTo>
                <a:close/>
                <a:moveTo>
                  <a:pt x="8" y="29"/>
                </a:moveTo>
                <a:cubicBezTo>
                  <a:pt x="0" y="29"/>
                  <a:pt x="0" y="29"/>
                  <a:pt x="0" y="29"/>
                </a:cubicBezTo>
                <a:cubicBezTo>
                  <a:pt x="0" y="26"/>
                  <a:pt x="0" y="26"/>
                  <a:pt x="0" y="26"/>
                </a:cubicBezTo>
                <a:cubicBezTo>
                  <a:pt x="8" y="26"/>
                  <a:pt x="8" y="26"/>
                  <a:pt x="8" y="26"/>
                </a:cubicBezTo>
                <a:cubicBezTo>
                  <a:pt x="8" y="27"/>
                  <a:pt x="8" y="28"/>
                  <a:pt x="8" y="29"/>
                </a:cubicBezTo>
                <a:cubicBezTo>
                  <a:pt x="8" y="29"/>
                  <a:pt x="8" y="29"/>
                  <a:pt x="8" y="29"/>
                </a:cubicBezTo>
                <a:cubicBezTo>
                  <a:pt x="8" y="29"/>
                  <a:pt x="8" y="29"/>
                  <a:pt x="8" y="29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 lIns="68580" tIns="34290" rIns="68580" bIns="34290">
            <a:normAutofit fontScale="75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7" name="文本框 176"/>
          <p:cNvSpPr txBox="1"/>
          <p:nvPr>
            <p:custDataLst>
              <p:tags r:id="rId13"/>
            </p:custDataLst>
          </p:nvPr>
        </p:nvSpPr>
        <p:spPr>
          <a:xfrm>
            <a:off x="5003800" y="3289300"/>
            <a:ext cx="6099175" cy="844550"/>
          </a:xfrm>
          <a:prstGeom prst="rect">
            <a:avLst/>
          </a:prstGeom>
          <a:noFill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>
                <a:latin typeface="+mn-lt"/>
                <a:ea typeface="+mn-ea"/>
                <a:sym typeface="+mn-ea"/>
              </a:rPr>
              <a:t>手术后或者治疗期间需要严格卧床的患者</a:t>
            </a:r>
            <a:endParaRPr lang="zh-CN" altLang="en-US" sz="2000" b="1" spc="150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48" name="圆角矩形 147"/>
          <p:cNvSpPr/>
          <p:nvPr>
            <p:custDataLst>
              <p:tags r:id="rId14"/>
            </p:custDataLst>
          </p:nvPr>
        </p:nvSpPr>
        <p:spPr>
          <a:xfrm>
            <a:off x="4486275" y="4206875"/>
            <a:ext cx="571500" cy="495300"/>
          </a:xfrm>
          <a:prstGeom prst="roundRect">
            <a:avLst>
              <a:gd name="adj" fmla="val 50000"/>
            </a:avLst>
          </a:prstGeom>
          <a:solidFill>
            <a:srgbClr val="69A35B"/>
          </a:solidFill>
          <a:ln>
            <a:solidFill>
              <a:srgbClr val="69A35B">
                <a:lumMod val="75000"/>
              </a:srgbClr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sym typeface="Arial" pitchFamily="34" charset="0"/>
            </a:endParaRPr>
          </a:p>
        </p:txBody>
      </p:sp>
      <p:sp>
        <p:nvSpPr>
          <p:cNvPr id="161" name="Freeform 60"/>
          <p:cNvSpPr>
            <a:spLocks noEditPoints="1"/>
          </p:cNvSpPr>
          <p:nvPr>
            <p:custDataLst>
              <p:tags r:id="rId15"/>
            </p:custDataLst>
          </p:nvPr>
        </p:nvSpPr>
        <p:spPr bwMode="auto">
          <a:xfrm>
            <a:off x="4621213" y="4368800"/>
            <a:ext cx="277812" cy="161925"/>
          </a:xfrm>
          <a:custGeom>
            <a:gdLst>
              <a:gd name="T0" fmla="*/ 56 w 61"/>
              <a:gd name="T1" fmla="*/ 3 h 41"/>
              <a:gd name="T2" fmla="*/ 55 w 61"/>
              <a:gd name="T3" fmla="*/ 0 h 41"/>
              <a:gd name="T4" fmla="*/ 47 w 61"/>
              <a:gd name="T5" fmla="*/ 1 h 41"/>
              <a:gd name="T6" fmla="*/ 10 w 61"/>
              <a:gd name="T7" fmla="*/ 3 h 41"/>
              <a:gd name="T8" fmla="*/ 9 w 61"/>
              <a:gd name="T9" fmla="*/ 0 h 41"/>
              <a:gd name="T10" fmla="*/ 6 w 61"/>
              <a:gd name="T11" fmla="*/ 1 h 41"/>
              <a:gd name="T12" fmla="*/ 2 w 61"/>
              <a:gd name="T13" fmla="*/ 3 h 41"/>
              <a:gd name="T14" fmla="*/ 0 w 61"/>
              <a:gd name="T15" fmla="*/ 40 h 41"/>
              <a:gd name="T16" fmla="*/ 59 w 61"/>
              <a:gd name="T17" fmla="*/ 41 h 41"/>
              <a:gd name="T18" fmla="*/ 61 w 61"/>
              <a:gd name="T19" fmla="*/ 4 h 41"/>
              <a:gd name="T20" fmla="*/ 59 w 61"/>
              <a:gd name="T21" fmla="*/ 3 h 41"/>
              <a:gd name="T22" fmla="*/ 5 w 61"/>
              <a:gd name="T23" fmla="*/ 8 h 41"/>
              <a:gd name="T24" fmla="*/ 10 w 61"/>
              <a:gd name="T25" fmla="*/ 8 h 41"/>
              <a:gd name="T26" fmla="*/ 8 w 61"/>
              <a:gd name="T27" fmla="*/ 5 h 41"/>
              <a:gd name="T28" fmla="*/ 48 w 61"/>
              <a:gd name="T29" fmla="*/ 6 h 41"/>
              <a:gd name="T30" fmla="*/ 47 w 61"/>
              <a:gd name="T31" fmla="*/ 8 h 41"/>
              <a:gd name="T32" fmla="*/ 55 w 61"/>
              <a:gd name="T33" fmla="*/ 9 h 41"/>
              <a:gd name="T34" fmla="*/ 56 w 61"/>
              <a:gd name="T35" fmla="*/ 7 h 41"/>
              <a:gd name="T36" fmla="*/ 55 w 61"/>
              <a:gd name="T37" fmla="*/ 6 h 41"/>
              <a:gd name="T38" fmla="*/ 48 w 61"/>
              <a:gd name="T39" fmla="*/ 22 h 41"/>
              <a:gd name="T40" fmla="*/ 14 w 61"/>
              <a:gd name="T41" fmla="*/ 22 h 41"/>
              <a:gd name="T42" fmla="*/ 31 w 61"/>
              <a:gd name="T43" fmla="*/ 5 h 41"/>
              <a:gd name="T44" fmla="*/ 44 w 61"/>
              <a:gd name="T45" fmla="*/ 22 h 41"/>
              <a:gd name="T46" fmla="*/ 17 w 61"/>
              <a:gd name="T47" fmla="*/ 22 h 41"/>
              <a:gd name="T48" fmla="*/ 31 w 61"/>
              <a:gd name="T49" fmla="*/ 8 h 41"/>
              <a:gd name="T50" fmla="*/ 40 w 61"/>
              <a:gd name="T51" fmla="*/ 22 h 41"/>
              <a:gd name="T52" fmla="*/ 21 w 61"/>
              <a:gd name="T53" fmla="*/ 22 h 41"/>
              <a:gd name="T54" fmla="*/ 31 w 61"/>
              <a:gd name="T55" fmla="*/ 12 h 41"/>
              <a:gd name="T56" fmla="*/ 36 w 61"/>
              <a:gd name="T57" fmla="*/ 17 h 41"/>
              <a:gd name="T58" fmla="*/ 24 w 61"/>
              <a:gd name="T59" fmla="*/ 24 h 41"/>
              <a:gd name="T60" fmla="*/ 23 w 61"/>
              <a:gd name="T61" fmla="*/ 22 h 41"/>
              <a:gd name="T62" fmla="*/ 31 w 61"/>
              <a:gd name="T63" fmla="*/ 15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1" h="41">
                <a:moveTo>
                  <a:pt x="59" y="3"/>
                </a:moveTo>
                <a:cubicBezTo>
                  <a:pt x="56" y="3"/>
                  <a:pt x="56" y="3"/>
                  <a:pt x="56" y="3"/>
                </a:cubicBezTo>
                <a:cubicBezTo>
                  <a:pt x="56" y="1"/>
                  <a:pt x="56" y="1"/>
                  <a:pt x="56" y="1"/>
                </a:cubicBezTo>
                <a:cubicBezTo>
                  <a:pt x="56" y="1"/>
                  <a:pt x="55" y="0"/>
                  <a:pt x="55" y="0"/>
                </a:cubicBezTo>
                <a:cubicBezTo>
                  <a:pt x="48" y="0"/>
                  <a:pt x="48" y="0"/>
                  <a:pt x="48" y="0"/>
                </a:cubicBezTo>
                <a:cubicBezTo>
                  <a:pt x="47" y="0"/>
                  <a:pt x="47" y="1"/>
                  <a:pt x="47" y="1"/>
                </a:cubicBezTo>
                <a:cubicBezTo>
                  <a:pt x="47" y="3"/>
                  <a:pt x="47" y="3"/>
                  <a:pt x="47" y="3"/>
                </a:cubicBezTo>
                <a:cubicBezTo>
                  <a:pt x="10" y="3"/>
                  <a:pt x="10" y="3"/>
                  <a:pt x="10" y="3"/>
                </a:cubicBezTo>
                <a:cubicBezTo>
                  <a:pt x="10" y="1"/>
                  <a:pt x="10" y="1"/>
                  <a:pt x="10" y="1"/>
                </a:cubicBezTo>
                <a:cubicBezTo>
                  <a:pt x="10" y="1"/>
                  <a:pt x="10" y="0"/>
                  <a:pt x="9" y="0"/>
                </a:cubicBezTo>
                <a:cubicBezTo>
                  <a:pt x="7" y="0"/>
                  <a:pt x="7" y="0"/>
                  <a:pt x="7" y="0"/>
                </a:cubicBezTo>
                <a:cubicBezTo>
                  <a:pt x="6" y="0"/>
                  <a:pt x="6" y="1"/>
                  <a:pt x="6" y="1"/>
                </a:cubicBezTo>
                <a:cubicBezTo>
                  <a:pt x="6" y="3"/>
                  <a:pt x="6" y="3"/>
                  <a:pt x="6" y="3"/>
                </a:cubicBezTo>
                <a:cubicBezTo>
                  <a:pt x="2" y="3"/>
                  <a:pt x="2" y="3"/>
                  <a:pt x="2" y="3"/>
                </a:cubicBezTo>
                <a:cubicBezTo>
                  <a:pt x="1" y="3"/>
                  <a:pt x="0" y="3"/>
                  <a:pt x="0" y="4"/>
                </a:cubicBezTo>
                <a:cubicBezTo>
                  <a:pt x="0" y="40"/>
                  <a:pt x="0" y="40"/>
                  <a:pt x="0" y="40"/>
                </a:cubicBezTo>
                <a:cubicBezTo>
                  <a:pt x="0" y="41"/>
                  <a:pt x="1" y="41"/>
                  <a:pt x="2" y="41"/>
                </a:cubicBezTo>
                <a:cubicBezTo>
                  <a:pt x="59" y="41"/>
                  <a:pt x="59" y="41"/>
                  <a:pt x="59" y="41"/>
                </a:cubicBezTo>
                <a:cubicBezTo>
                  <a:pt x="60" y="41"/>
                  <a:pt x="61" y="41"/>
                  <a:pt x="61" y="40"/>
                </a:cubicBezTo>
                <a:cubicBezTo>
                  <a:pt x="61" y="4"/>
                  <a:pt x="61" y="4"/>
                  <a:pt x="61" y="4"/>
                </a:cubicBezTo>
                <a:cubicBezTo>
                  <a:pt x="61" y="3"/>
                  <a:pt x="60" y="3"/>
                  <a:pt x="59" y="3"/>
                </a:cubicBezTo>
                <a:cubicBezTo>
                  <a:pt x="59" y="3"/>
                  <a:pt x="59" y="3"/>
                  <a:pt x="59" y="3"/>
                </a:cubicBezTo>
                <a:close/>
                <a:moveTo>
                  <a:pt x="8" y="5"/>
                </a:moveTo>
                <a:cubicBezTo>
                  <a:pt x="6" y="5"/>
                  <a:pt x="5" y="6"/>
                  <a:pt x="5" y="8"/>
                </a:cubicBezTo>
                <a:cubicBezTo>
                  <a:pt x="5" y="9"/>
                  <a:pt x="6" y="10"/>
                  <a:pt x="8" y="10"/>
                </a:cubicBezTo>
                <a:cubicBezTo>
                  <a:pt x="9" y="10"/>
                  <a:pt x="10" y="9"/>
                  <a:pt x="10" y="8"/>
                </a:cubicBezTo>
                <a:cubicBezTo>
                  <a:pt x="10" y="6"/>
                  <a:pt x="9" y="5"/>
                  <a:pt x="8" y="5"/>
                </a:cubicBezTo>
                <a:cubicBezTo>
                  <a:pt x="8" y="5"/>
                  <a:pt x="8" y="5"/>
                  <a:pt x="8" y="5"/>
                </a:cubicBezTo>
                <a:close/>
                <a:moveTo>
                  <a:pt x="55" y="6"/>
                </a:moveTo>
                <a:cubicBezTo>
                  <a:pt x="48" y="6"/>
                  <a:pt x="48" y="6"/>
                  <a:pt x="48" y="6"/>
                </a:cubicBezTo>
                <a:cubicBezTo>
                  <a:pt x="47" y="6"/>
                  <a:pt x="47" y="7"/>
                  <a:pt x="47" y="7"/>
                </a:cubicBezTo>
                <a:cubicBezTo>
                  <a:pt x="47" y="8"/>
                  <a:pt x="47" y="8"/>
                  <a:pt x="47" y="8"/>
                </a:cubicBezTo>
                <a:cubicBezTo>
                  <a:pt x="47" y="9"/>
                  <a:pt x="47" y="9"/>
                  <a:pt x="48" y="9"/>
                </a:cubicBezTo>
                <a:cubicBezTo>
                  <a:pt x="55" y="9"/>
                  <a:pt x="55" y="9"/>
                  <a:pt x="55" y="9"/>
                </a:cubicBezTo>
                <a:cubicBezTo>
                  <a:pt x="55" y="9"/>
                  <a:pt x="56" y="9"/>
                  <a:pt x="56" y="8"/>
                </a:cubicBezTo>
                <a:cubicBezTo>
                  <a:pt x="56" y="7"/>
                  <a:pt x="56" y="7"/>
                  <a:pt x="56" y="7"/>
                </a:cubicBezTo>
                <a:cubicBezTo>
                  <a:pt x="56" y="7"/>
                  <a:pt x="55" y="6"/>
                  <a:pt x="55" y="6"/>
                </a:cubicBezTo>
                <a:cubicBezTo>
                  <a:pt x="55" y="6"/>
                  <a:pt x="55" y="6"/>
                  <a:pt x="55" y="6"/>
                </a:cubicBezTo>
                <a:close/>
                <a:moveTo>
                  <a:pt x="31" y="5"/>
                </a:moveTo>
                <a:cubicBezTo>
                  <a:pt x="40" y="5"/>
                  <a:pt x="48" y="13"/>
                  <a:pt x="48" y="22"/>
                </a:cubicBezTo>
                <a:cubicBezTo>
                  <a:pt x="48" y="31"/>
                  <a:pt x="40" y="39"/>
                  <a:pt x="31" y="39"/>
                </a:cubicBezTo>
                <a:cubicBezTo>
                  <a:pt x="21" y="39"/>
                  <a:pt x="14" y="31"/>
                  <a:pt x="14" y="22"/>
                </a:cubicBezTo>
                <a:cubicBezTo>
                  <a:pt x="14" y="13"/>
                  <a:pt x="21" y="5"/>
                  <a:pt x="31" y="5"/>
                </a:cubicBezTo>
                <a:cubicBezTo>
                  <a:pt x="31" y="5"/>
                  <a:pt x="31" y="5"/>
                  <a:pt x="31" y="5"/>
                </a:cubicBezTo>
                <a:close/>
                <a:moveTo>
                  <a:pt x="31" y="8"/>
                </a:moveTo>
                <a:cubicBezTo>
                  <a:pt x="38" y="8"/>
                  <a:pt x="44" y="14"/>
                  <a:pt x="44" y="22"/>
                </a:cubicBezTo>
                <a:cubicBezTo>
                  <a:pt x="44" y="30"/>
                  <a:pt x="38" y="36"/>
                  <a:pt x="31" y="36"/>
                </a:cubicBezTo>
                <a:cubicBezTo>
                  <a:pt x="23" y="36"/>
                  <a:pt x="17" y="30"/>
                  <a:pt x="17" y="22"/>
                </a:cubicBezTo>
                <a:cubicBezTo>
                  <a:pt x="17" y="14"/>
                  <a:pt x="23" y="8"/>
                  <a:pt x="31" y="8"/>
                </a:cubicBezTo>
                <a:cubicBezTo>
                  <a:pt x="31" y="8"/>
                  <a:pt x="31" y="8"/>
                  <a:pt x="31" y="8"/>
                </a:cubicBezTo>
                <a:close/>
                <a:moveTo>
                  <a:pt x="31" y="12"/>
                </a:moveTo>
                <a:cubicBezTo>
                  <a:pt x="36" y="12"/>
                  <a:pt x="40" y="17"/>
                  <a:pt x="40" y="22"/>
                </a:cubicBezTo>
                <a:cubicBezTo>
                  <a:pt x="40" y="27"/>
                  <a:pt x="36" y="32"/>
                  <a:pt x="31" y="32"/>
                </a:cubicBezTo>
                <a:cubicBezTo>
                  <a:pt x="25" y="32"/>
                  <a:pt x="21" y="27"/>
                  <a:pt x="21" y="22"/>
                </a:cubicBezTo>
                <a:cubicBezTo>
                  <a:pt x="21" y="17"/>
                  <a:pt x="25" y="12"/>
                  <a:pt x="31" y="12"/>
                </a:cubicBezTo>
                <a:cubicBezTo>
                  <a:pt x="31" y="12"/>
                  <a:pt x="31" y="12"/>
                  <a:pt x="31" y="12"/>
                </a:cubicBezTo>
                <a:close/>
                <a:moveTo>
                  <a:pt x="31" y="15"/>
                </a:moveTo>
                <a:cubicBezTo>
                  <a:pt x="33" y="15"/>
                  <a:pt x="35" y="16"/>
                  <a:pt x="36" y="17"/>
                </a:cubicBezTo>
                <a:cubicBezTo>
                  <a:pt x="35" y="17"/>
                  <a:pt x="34" y="16"/>
                  <a:pt x="32" y="16"/>
                </a:cubicBezTo>
                <a:cubicBezTo>
                  <a:pt x="28" y="16"/>
                  <a:pt x="24" y="19"/>
                  <a:pt x="24" y="24"/>
                </a:cubicBezTo>
                <a:cubicBezTo>
                  <a:pt x="24" y="25"/>
                  <a:pt x="25" y="26"/>
                  <a:pt x="25" y="27"/>
                </a:cubicBezTo>
                <a:cubicBezTo>
                  <a:pt x="24" y="26"/>
                  <a:pt x="23" y="24"/>
                  <a:pt x="23" y="22"/>
                </a:cubicBezTo>
                <a:cubicBezTo>
                  <a:pt x="23" y="18"/>
                  <a:pt x="27" y="15"/>
                  <a:pt x="31" y="15"/>
                </a:cubicBezTo>
                <a:cubicBezTo>
                  <a:pt x="31" y="15"/>
                  <a:pt x="31" y="15"/>
                  <a:pt x="31" y="15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 lIns="68580" tIns="34290" rIns="68580" bIns="34290">
            <a:normAutofit fontScale="40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8" name="文本框 177"/>
          <p:cNvSpPr txBox="1"/>
          <p:nvPr>
            <p:custDataLst>
              <p:tags r:id="rId16"/>
            </p:custDataLst>
          </p:nvPr>
        </p:nvSpPr>
        <p:spPr>
          <a:xfrm>
            <a:off x="5003800" y="3992563"/>
            <a:ext cx="6099175" cy="844550"/>
          </a:xfrm>
          <a:prstGeom prst="rect">
            <a:avLst/>
          </a:prstGeom>
          <a:noFill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>
                <a:latin typeface="+mn-lt"/>
                <a:ea typeface="+mn-ea"/>
                <a:sym typeface="+mn-ea"/>
              </a:rPr>
              <a:t>生活自理能力重度依赖（Barthel指数≤40分）的患者</a:t>
            </a:r>
            <a:endParaRPr lang="zh-CN" altLang="en-US" sz="2000" b="1" spc="150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>
            <p:custDataLst>
              <p:tags r:id="rId17"/>
            </p:custDataLst>
          </p:nvPr>
        </p:nvCxnSpPr>
        <p:spPr>
          <a:xfrm flipH="1">
            <a:off x="3921125" y="2343150"/>
            <a:ext cx="0" cy="2124075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5" name="直接连接符 4"/>
          <p:cNvCxnSpPr>
            <a:stCxn id="136" idx="1"/>
          </p:cNvCxnSpPr>
          <p:nvPr>
            <p:custDataLst>
              <p:tags r:id="rId18"/>
            </p:custDataLst>
          </p:nvPr>
        </p:nvCxnSpPr>
        <p:spPr>
          <a:xfrm flipH="1">
            <a:off x="3829050" y="2359025"/>
            <a:ext cx="657225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6" name="直接连接符 5"/>
          <p:cNvCxnSpPr/>
          <p:nvPr>
            <p:custDataLst>
              <p:tags r:id="rId19"/>
            </p:custDataLst>
          </p:nvPr>
        </p:nvCxnSpPr>
        <p:spPr>
          <a:xfrm>
            <a:off x="3921125" y="3071813"/>
            <a:ext cx="657225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7" name="直接连接符 6"/>
          <p:cNvCxnSpPr/>
          <p:nvPr>
            <p:custDataLst>
              <p:tags r:id="rId20"/>
            </p:custDataLst>
          </p:nvPr>
        </p:nvCxnSpPr>
        <p:spPr>
          <a:xfrm>
            <a:off x="3921125" y="3757613"/>
            <a:ext cx="657225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128" name="直接连接符 127"/>
          <p:cNvCxnSpPr/>
          <p:nvPr>
            <p:custDataLst>
              <p:tags r:id="rId21"/>
            </p:custDataLst>
          </p:nvPr>
        </p:nvCxnSpPr>
        <p:spPr>
          <a:xfrm>
            <a:off x="3921125" y="4457700"/>
            <a:ext cx="657225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sp>
        <p:nvSpPr>
          <p:cNvPr id="25622" name="repairing-service_75668"/>
          <p:cNvSpPr>
            <a:spLocks noChangeAspect="1"/>
          </p:cNvSpPr>
          <p:nvPr>
            <p:custDataLst>
              <p:tags r:id="rId22"/>
            </p:custDataLst>
          </p:nvPr>
        </p:nvSpPr>
        <p:spPr bwMode="auto">
          <a:xfrm>
            <a:off x="4616450" y="2930525"/>
            <a:ext cx="271463" cy="233363"/>
          </a:xfrm>
          <a:custGeom>
            <a:gdLst>
              <a:gd name="T0" fmla="*/ 148058 w 3089"/>
              <a:gd name="T1" fmla="*/ 148058 h 3086"/>
              <a:gd name="T2" fmla="*/ 148058 w 3089"/>
              <a:gd name="T3" fmla="*/ 148058 h 3086"/>
              <a:gd name="T4" fmla="*/ 148058 w 3089"/>
              <a:gd name="T5" fmla="*/ 148058 h 3086"/>
              <a:gd name="T6" fmla="*/ 148058 w 3089"/>
              <a:gd name="T7" fmla="*/ 148058 h 3086"/>
              <a:gd name="T8" fmla="*/ 148058 w 3089"/>
              <a:gd name="T9" fmla="*/ 148058 h 3086"/>
              <a:gd name="T10" fmla="*/ 148058 w 3089"/>
              <a:gd name="T11" fmla="*/ 148058 h 3086"/>
              <a:gd name="T12" fmla="*/ 148058 w 3089"/>
              <a:gd name="T13" fmla="*/ 148058 h 3086"/>
              <a:gd name="T14" fmla="*/ 148058 w 3089"/>
              <a:gd name="T15" fmla="*/ 148058 h 3086"/>
              <a:gd name="T16" fmla="*/ 148058 w 3089"/>
              <a:gd name="T17" fmla="*/ 148058 h 3086"/>
              <a:gd name="T18" fmla="*/ 148058 w 3089"/>
              <a:gd name="T19" fmla="*/ 148058 h 3086"/>
              <a:gd name="T20" fmla="*/ 148058 w 3089"/>
              <a:gd name="T21" fmla="*/ 148058 h 3086"/>
              <a:gd name="T22" fmla="*/ 148058 w 3089"/>
              <a:gd name="T23" fmla="*/ 148058 h 3086"/>
              <a:gd name="T24" fmla="*/ 148058 w 3089"/>
              <a:gd name="T25" fmla="*/ 148058 h 3086"/>
              <a:gd name="T26" fmla="*/ 148058 w 3089"/>
              <a:gd name="T27" fmla="*/ 148058 h 3086"/>
              <a:gd name="T28" fmla="*/ 148058 w 3089"/>
              <a:gd name="T29" fmla="*/ 148058 h 3086"/>
              <a:gd name="T30" fmla="*/ 148058 w 3089"/>
              <a:gd name="T31" fmla="*/ 148058 h 3086"/>
              <a:gd name="T32" fmla="*/ 148058 w 3089"/>
              <a:gd name="T33" fmla="*/ 148058 h 3086"/>
              <a:gd name="T34" fmla="*/ 148058 w 3089"/>
              <a:gd name="T35" fmla="*/ 148058 h 3086"/>
              <a:gd name="T36" fmla="*/ 148058 w 3089"/>
              <a:gd name="T37" fmla="*/ 148058 h 3086"/>
              <a:gd name="T38" fmla="*/ 148058 w 3089"/>
              <a:gd name="T39" fmla="*/ 148058 h 3086"/>
              <a:gd name="T40" fmla="*/ 148058 w 3089"/>
              <a:gd name="T41" fmla="*/ 148058 h 3086"/>
              <a:gd name="T42" fmla="*/ 47166 w 3089"/>
              <a:gd name="T43" fmla="*/ 47166 h 3086"/>
              <a:gd name="T44" fmla="*/ 148058 w 3089"/>
              <a:gd name="T45" fmla="*/ 148058 h 3086"/>
              <a:gd name="T46" fmla="*/ 148058 w 3089"/>
              <a:gd name="T47" fmla="*/ 148058 h 3086"/>
              <a:gd name="T48" fmla="*/ 148058 w 3089"/>
              <a:gd name="T49" fmla="*/ 148058 h 3086"/>
              <a:gd name="T50" fmla="*/ 148058 w 3089"/>
              <a:gd name="T51" fmla="*/ 148058 h 3086"/>
              <a:gd name="T52" fmla="*/ 148058 w 3089"/>
              <a:gd name="T53" fmla="*/ 148058 h 3086"/>
              <a:gd name="T54" fmla="*/ 148058 w 3089"/>
              <a:gd name="T55" fmla="*/ 148058 h 3086"/>
              <a:gd name="T56" fmla="*/ 148058 w 3089"/>
              <a:gd name="T57" fmla="*/ 148058 h 3086"/>
              <a:gd name="T58" fmla="*/ 148058 w 3089"/>
              <a:gd name="T59" fmla="*/ 148058 h 3086"/>
              <a:gd name="T60" fmla="*/ 148058 w 3089"/>
              <a:gd name="T61" fmla="*/ 148058 h 3086"/>
              <a:gd name="T62" fmla="*/ 148058 w 3089"/>
              <a:gd name="T63" fmla="*/ 148058 h 3086"/>
              <a:gd name="T64" fmla="*/ 148058 w 3089"/>
              <a:gd name="T65" fmla="*/ 148058 h 3086"/>
              <a:gd name="T66" fmla="*/ 148058 w 3089"/>
              <a:gd name="T67" fmla="*/ 148058 h 3086"/>
              <a:gd name="T68" fmla="*/ 148058 w 3089"/>
              <a:gd name="T69" fmla="*/ 148058 h 3086"/>
              <a:gd name="T70" fmla="*/ 148058 w 3089"/>
              <a:gd name="T71" fmla="*/ 148058 h 3086"/>
              <a:gd name="T72" fmla="*/ 148058 w 3089"/>
              <a:gd name="T73" fmla="*/ 148058 h 308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3089"/>
              <a:gd name="T112" fmla="*/ 0 h 3086"/>
              <a:gd name="T113" fmla="*/ 3089 w 3089"/>
              <a:gd name="T114" fmla="*/ 3086 h 3086"/>
            </a:gdLst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3089" h="3086">
                <a:moveTo>
                  <a:pt x="3076" y="1373"/>
                </a:moveTo>
                <a:cubicBezTo>
                  <a:pt x="3072" y="1330"/>
                  <a:pt x="3021" y="1297"/>
                  <a:pt x="2977" y="1297"/>
                </a:cubicBezTo>
                <a:cubicBezTo>
                  <a:pt x="2836" y="1297"/>
                  <a:pt x="2711" y="1215"/>
                  <a:pt x="2658" y="1086"/>
                </a:cubicBezTo>
                <a:cubicBezTo>
                  <a:pt x="2604" y="955"/>
                  <a:pt x="2639" y="802"/>
                  <a:pt x="2744" y="705"/>
                </a:cubicBezTo>
                <a:cubicBezTo>
                  <a:pt x="2777" y="675"/>
                  <a:pt x="2781" y="624"/>
                  <a:pt x="2754" y="589"/>
                </a:cubicBezTo>
                <a:cubicBezTo>
                  <a:pt x="2681" y="497"/>
                  <a:pt x="2599" y="414"/>
                  <a:pt x="2509" y="342"/>
                </a:cubicBezTo>
                <a:cubicBezTo>
                  <a:pt x="2474" y="314"/>
                  <a:pt x="2423" y="318"/>
                  <a:pt x="2392" y="352"/>
                </a:cubicBezTo>
                <a:cubicBezTo>
                  <a:pt x="2300" y="453"/>
                  <a:pt x="2135" y="491"/>
                  <a:pt x="2008" y="438"/>
                </a:cubicBezTo>
                <a:cubicBezTo>
                  <a:pt x="1875" y="382"/>
                  <a:pt x="1791" y="248"/>
                  <a:pt x="1800" y="103"/>
                </a:cubicBezTo>
                <a:cubicBezTo>
                  <a:pt x="1802" y="58"/>
                  <a:pt x="1769" y="19"/>
                  <a:pt x="1724" y="13"/>
                </a:cubicBezTo>
                <a:cubicBezTo>
                  <a:pt x="1609" y="0"/>
                  <a:pt x="1493" y="0"/>
                  <a:pt x="1377" y="12"/>
                </a:cubicBezTo>
                <a:cubicBezTo>
                  <a:pt x="1332" y="17"/>
                  <a:pt x="1299" y="56"/>
                  <a:pt x="1301" y="101"/>
                </a:cubicBezTo>
                <a:cubicBezTo>
                  <a:pt x="1306" y="244"/>
                  <a:pt x="1221" y="376"/>
                  <a:pt x="1090" y="429"/>
                </a:cubicBezTo>
                <a:cubicBezTo>
                  <a:pt x="964" y="481"/>
                  <a:pt x="800" y="443"/>
                  <a:pt x="708" y="343"/>
                </a:cubicBezTo>
                <a:cubicBezTo>
                  <a:pt x="678" y="309"/>
                  <a:pt x="627" y="305"/>
                  <a:pt x="592" y="333"/>
                </a:cubicBezTo>
                <a:cubicBezTo>
                  <a:pt x="499" y="405"/>
                  <a:pt x="415" y="488"/>
                  <a:pt x="342" y="579"/>
                </a:cubicBezTo>
                <a:cubicBezTo>
                  <a:pt x="314" y="615"/>
                  <a:pt x="318" y="666"/>
                  <a:pt x="352" y="696"/>
                </a:cubicBezTo>
                <a:cubicBezTo>
                  <a:pt x="459" y="794"/>
                  <a:pt x="494" y="948"/>
                  <a:pt x="438" y="1081"/>
                </a:cubicBezTo>
                <a:cubicBezTo>
                  <a:pt x="385" y="1208"/>
                  <a:pt x="253" y="1290"/>
                  <a:pt x="102" y="1290"/>
                </a:cubicBezTo>
                <a:cubicBezTo>
                  <a:pt x="54" y="1288"/>
                  <a:pt x="19" y="1321"/>
                  <a:pt x="13" y="1365"/>
                </a:cubicBezTo>
                <a:cubicBezTo>
                  <a:pt x="0" y="1481"/>
                  <a:pt x="0" y="1599"/>
                  <a:pt x="13" y="1716"/>
                </a:cubicBezTo>
                <a:cubicBezTo>
                  <a:pt x="18" y="1759"/>
                  <a:pt x="70" y="1792"/>
                  <a:pt x="114" y="1792"/>
                </a:cubicBezTo>
                <a:cubicBezTo>
                  <a:pt x="248" y="1788"/>
                  <a:pt x="377" y="1871"/>
                  <a:pt x="431" y="2003"/>
                </a:cubicBezTo>
                <a:cubicBezTo>
                  <a:pt x="485" y="2134"/>
                  <a:pt x="450" y="2287"/>
                  <a:pt x="345" y="2384"/>
                </a:cubicBezTo>
                <a:cubicBezTo>
                  <a:pt x="312" y="2414"/>
                  <a:pt x="308" y="2465"/>
                  <a:pt x="335" y="2500"/>
                </a:cubicBezTo>
                <a:cubicBezTo>
                  <a:pt x="407" y="2591"/>
                  <a:pt x="489" y="2674"/>
                  <a:pt x="579" y="2747"/>
                </a:cubicBezTo>
                <a:cubicBezTo>
                  <a:pt x="615" y="2775"/>
                  <a:pt x="666" y="2771"/>
                  <a:pt x="697" y="2738"/>
                </a:cubicBezTo>
                <a:cubicBezTo>
                  <a:pt x="789" y="2636"/>
                  <a:pt x="954" y="2598"/>
                  <a:pt x="1081" y="2651"/>
                </a:cubicBezTo>
                <a:cubicBezTo>
                  <a:pt x="1214" y="2707"/>
                  <a:pt x="1298" y="2841"/>
                  <a:pt x="1289" y="2986"/>
                </a:cubicBezTo>
                <a:cubicBezTo>
                  <a:pt x="1287" y="3031"/>
                  <a:pt x="1320" y="3071"/>
                  <a:pt x="1365" y="3076"/>
                </a:cubicBezTo>
                <a:cubicBezTo>
                  <a:pt x="1424" y="3083"/>
                  <a:pt x="1483" y="3086"/>
                  <a:pt x="1543" y="3086"/>
                </a:cubicBezTo>
                <a:cubicBezTo>
                  <a:pt x="1599" y="3086"/>
                  <a:pt x="1656" y="3083"/>
                  <a:pt x="1712" y="3077"/>
                </a:cubicBezTo>
                <a:cubicBezTo>
                  <a:pt x="1757" y="3072"/>
                  <a:pt x="1790" y="3033"/>
                  <a:pt x="1788" y="2988"/>
                </a:cubicBezTo>
                <a:cubicBezTo>
                  <a:pt x="1783" y="2846"/>
                  <a:pt x="1868" y="2713"/>
                  <a:pt x="1999" y="2660"/>
                </a:cubicBezTo>
                <a:cubicBezTo>
                  <a:pt x="2126" y="2608"/>
                  <a:pt x="2289" y="2646"/>
                  <a:pt x="2381" y="2747"/>
                </a:cubicBezTo>
                <a:cubicBezTo>
                  <a:pt x="2411" y="2780"/>
                  <a:pt x="2462" y="2784"/>
                  <a:pt x="2497" y="2756"/>
                </a:cubicBezTo>
                <a:cubicBezTo>
                  <a:pt x="2589" y="2684"/>
                  <a:pt x="2673" y="2601"/>
                  <a:pt x="2747" y="2510"/>
                </a:cubicBezTo>
                <a:cubicBezTo>
                  <a:pt x="2775" y="2474"/>
                  <a:pt x="2771" y="2423"/>
                  <a:pt x="2737" y="2393"/>
                </a:cubicBezTo>
                <a:cubicBezTo>
                  <a:pt x="2630" y="2295"/>
                  <a:pt x="2595" y="2141"/>
                  <a:pt x="2651" y="2008"/>
                </a:cubicBezTo>
                <a:cubicBezTo>
                  <a:pt x="2703" y="1883"/>
                  <a:pt x="2830" y="1799"/>
                  <a:pt x="2966" y="1799"/>
                </a:cubicBezTo>
                <a:lnTo>
                  <a:pt x="2985" y="1800"/>
                </a:lnTo>
                <a:cubicBezTo>
                  <a:pt x="3030" y="1803"/>
                  <a:pt x="3070" y="1769"/>
                  <a:pt x="3076" y="1724"/>
                </a:cubicBezTo>
                <a:cubicBezTo>
                  <a:pt x="3089" y="1608"/>
                  <a:pt x="3089" y="1490"/>
                  <a:pt x="3076" y="1373"/>
                </a:cubicBezTo>
                <a:close/>
                <a:moveTo>
                  <a:pt x="1545" y="2433"/>
                </a:moveTo>
                <a:cubicBezTo>
                  <a:pt x="1054" y="2433"/>
                  <a:pt x="656" y="2035"/>
                  <a:pt x="656" y="1545"/>
                </a:cubicBezTo>
                <a:cubicBezTo>
                  <a:pt x="656" y="1054"/>
                  <a:pt x="1054" y="656"/>
                  <a:pt x="1545" y="656"/>
                </a:cubicBezTo>
                <a:cubicBezTo>
                  <a:pt x="2035" y="656"/>
                  <a:pt x="2433" y="1054"/>
                  <a:pt x="2433" y="1545"/>
                </a:cubicBezTo>
                <a:cubicBezTo>
                  <a:pt x="2433" y="1711"/>
                  <a:pt x="2387" y="1867"/>
                  <a:pt x="2308" y="2000"/>
                </a:cubicBezTo>
                <a:lnTo>
                  <a:pt x="1918" y="1611"/>
                </a:lnTo>
                <a:cubicBezTo>
                  <a:pt x="1947" y="1545"/>
                  <a:pt x="1961" y="1473"/>
                  <a:pt x="1961" y="1398"/>
                </a:cubicBezTo>
                <a:cubicBezTo>
                  <a:pt x="1961" y="1253"/>
                  <a:pt x="1905" y="1116"/>
                  <a:pt x="1802" y="1013"/>
                </a:cubicBezTo>
                <a:cubicBezTo>
                  <a:pt x="1699" y="910"/>
                  <a:pt x="1562" y="854"/>
                  <a:pt x="1417" y="854"/>
                </a:cubicBezTo>
                <a:cubicBezTo>
                  <a:pt x="1368" y="854"/>
                  <a:pt x="1320" y="860"/>
                  <a:pt x="1273" y="873"/>
                </a:cubicBezTo>
                <a:cubicBezTo>
                  <a:pt x="1253" y="878"/>
                  <a:pt x="1236" y="895"/>
                  <a:pt x="1230" y="916"/>
                </a:cubicBezTo>
                <a:cubicBezTo>
                  <a:pt x="1225" y="937"/>
                  <a:pt x="1231" y="958"/>
                  <a:pt x="1247" y="975"/>
                </a:cubicBezTo>
                <a:cubicBezTo>
                  <a:pt x="1247" y="975"/>
                  <a:pt x="1440" y="1168"/>
                  <a:pt x="1504" y="1232"/>
                </a:cubicBezTo>
                <a:cubicBezTo>
                  <a:pt x="1511" y="1239"/>
                  <a:pt x="1511" y="1255"/>
                  <a:pt x="1510" y="1261"/>
                </a:cubicBezTo>
                <a:lnTo>
                  <a:pt x="1509" y="1265"/>
                </a:lnTo>
                <a:cubicBezTo>
                  <a:pt x="1503" y="1336"/>
                  <a:pt x="1490" y="1421"/>
                  <a:pt x="1480" y="1453"/>
                </a:cubicBezTo>
                <a:cubicBezTo>
                  <a:pt x="1478" y="1455"/>
                  <a:pt x="1477" y="1456"/>
                  <a:pt x="1476" y="1457"/>
                </a:cubicBezTo>
                <a:cubicBezTo>
                  <a:pt x="1474" y="1459"/>
                  <a:pt x="1473" y="1460"/>
                  <a:pt x="1471" y="1462"/>
                </a:cubicBezTo>
                <a:cubicBezTo>
                  <a:pt x="1438" y="1472"/>
                  <a:pt x="1352" y="1485"/>
                  <a:pt x="1280" y="1491"/>
                </a:cubicBezTo>
                <a:lnTo>
                  <a:pt x="1277" y="1492"/>
                </a:lnTo>
                <a:cubicBezTo>
                  <a:pt x="1277" y="1492"/>
                  <a:pt x="1276" y="1492"/>
                  <a:pt x="1274" y="1492"/>
                </a:cubicBezTo>
                <a:cubicBezTo>
                  <a:pt x="1266" y="1492"/>
                  <a:pt x="1255" y="1490"/>
                  <a:pt x="1245" y="1479"/>
                </a:cubicBezTo>
                <a:cubicBezTo>
                  <a:pt x="1178" y="1412"/>
                  <a:pt x="993" y="1229"/>
                  <a:pt x="993" y="1229"/>
                </a:cubicBezTo>
                <a:cubicBezTo>
                  <a:pt x="977" y="1213"/>
                  <a:pt x="960" y="1209"/>
                  <a:pt x="948" y="1209"/>
                </a:cubicBezTo>
                <a:cubicBezTo>
                  <a:pt x="922" y="1209"/>
                  <a:pt x="898" y="1228"/>
                  <a:pt x="891" y="1256"/>
                </a:cubicBezTo>
                <a:cubicBezTo>
                  <a:pt x="840" y="1444"/>
                  <a:pt x="894" y="1646"/>
                  <a:pt x="1031" y="1784"/>
                </a:cubicBezTo>
                <a:cubicBezTo>
                  <a:pt x="1134" y="1886"/>
                  <a:pt x="1271" y="1943"/>
                  <a:pt x="1417" y="1943"/>
                </a:cubicBezTo>
                <a:cubicBezTo>
                  <a:pt x="1491" y="1943"/>
                  <a:pt x="1563" y="1928"/>
                  <a:pt x="1629" y="1900"/>
                </a:cubicBezTo>
                <a:lnTo>
                  <a:pt x="2023" y="2293"/>
                </a:lnTo>
                <a:cubicBezTo>
                  <a:pt x="1885" y="2382"/>
                  <a:pt x="1721" y="2433"/>
                  <a:pt x="1545" y="2433"/>
                </a:cubicBezTo>
                <a:close/>
              </a:path>
            </a:pathLst>
          </a:custGeom>
          <a:solidFill>
            <a:srgbClr val="FFFFFF"/>
          </a:solidFill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ea typeface="微软雅黑" panose="020b0503020204020204" pitchFamily="34" charset="-122"/>
              <a:sym typeface="Arial" pitchFamily="34" charset="0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idx="1"/>
          </p:nvPr>
        </p:nvSpPr>
        <p:spPr>
          <a:xfrm>
            <a:off x="1016000" y="1023938"/>
            <a:ext cx="10158413" cy="4316412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sz="28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护理服务标准</a:t>
            </a:r>
            <a:endParaRPr sz="28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、每小时巡视患者，观察患者病情变化；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、根据患者病情，测量生命体征；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3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、根据医嘱，正确实施治疗、给药措施；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4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、根据患者病情，正确实施基础和专科护理，如口腔护理、压力性损伤护理、气道护理及管路护理等，实施安全措施；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5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、提供护理相关的健康指导。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25" y="749300"/>
            <a:ext cx="10852150" cy="647700"/>
          </a:xfrm>
        </p:spPr>
        <p:txBody>
          <a:bodyPr/>
          <a:lstStyle/>
          <a:p>
            <a:pPr>
              <a:spcAft>
                <a:spcPct val="0"/>
              </a:spcAft>
              <a:defRPr/>
            </a:pPr>
            <a:r>
              <a:t>护理服务内涵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925" y="1397000"/>
            <a:ext cx="10852150" cy="5041900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sz="20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1.晨、晚间护理1次／日。</a:t>
            </a:r>
            <a:endParaRPr sz="20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sz="20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2.更换床单被套1次／周，保持床单位清洁，有污染随时更换。</a:t>
            </a:r>
            <a:endParaRPr sz="20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sz="20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3.为患者修剪指甲、剃胡须、协助更衣。</a:t>
            </a:r>
            <a:endParaRPr sz="20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sz="20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4.协助患者使用使用便盆，做好失禁护理。</a:t>
            </a:r>
            <a:endParaRPr sz="20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sz="20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5.协助患者进食、进水、服药，鼻饲患者做好鼻饲管护理。</a:t>
            </a:r>
            <a:endParaRPr sz="20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sz="20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6.管道护理：留置导尿管的患者尿道口护理2次／日，更换尿袋2次／周，保持各导管固定、通畅。</a:t>
            </a:r>
            <a:endParaRPr sz="20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sz="20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7.做好病人压疮预防及安全管理。</a:t>
            </a:r>
            <a:endParaRPr sz="20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sz="20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8.落实围手术期病人的护理。</a:t>
            </a:r>
            <a:endParaRPr sz="20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87475" y="1004888"/>
            <a:ext cx="7880350" cy="647700"/>
          </a:xfrm>
        </p:spPr>
        <p:txBody>
          <a:bodyPr/>
          <a:lstStyle/>
          <a:p>
            <a:pPr>
              <a:spcAft>
                <a:spcPct val="0"/>
              </a:spcAft>
              <a:defRPr/>
            </a:pPr>
            <a:r>
              <a:t>（一）二级护理</a:t>
            </a:r>
          </a:p>
        </p:txBody>
      </p:sp>
      <p:cxnSp>
        <p:nvCxnSpPr>
          <p:cNvPr id="134" name="直接连接符 133"/>
          <p:cNvCxnSpPr/>
          <p:nvPr>
            <p:custDataLst>
              <p:tags r:id="rId2"/>
            </p:custDataLst>
          </p:nvPr>
        </p:nvCxnSpPr>
        <p:spPr>
          <a:xfrm>
            <a:off x="3651250" y="3381375"/>
            <a:ext cx="228600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sp>
        <p:nvSpPr>
          <p:cNvPr id="124" name="Freeform 122"/>
          <p:cNvSpPr/>
          <p:nvPr>
            <p:custDataLst>
              <p:tags r:id="rId3"/>
            </p:custDataLst>
          </p:nvPr>
        </p:nvSpPr>
        <p:spPr bwMode="auto">
          <a:xfrm>
            <a:off x="1387475" y="2624138"/>
            <a:ext cx="2192338" cy="1457325"/>
          </a:xfrm>
          <a:custGeom>
            <a:gdLst>
              <a:gd name="T0" fmla="*/ 1547 w 1551"/>
              <a:gd name="T1" fmla="*/ 2182 h 2182"/>
              <a:gd name="T2" fmla="*/ 0 w 1551"/>
              <a:gd name="T3" fmla="*/ 2181 h 2182"/>
              <a:gd name="T4" fmla="*/ 3 w 1551"/>
              <a:gd name="T5" fmla="*/ 0 h 2182"/>
              <a:gd name="T6" fmla="*/ 1551 w 1551"/>
              <a:gd name="T7" fmla="*/ 2 h 2182"/>
              <a:gd name="T8" fmla="*/ 1547 w 1551"/>
              <a:gd name="T9" fmla="*/ 2182 h 218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51" h="2182">
                <a:moveTo>
                  <a:pt x="1547" y="2182"/>
                </a:moveTo>
                <a:lnTo>
                  <a:pt x="0" y="2181"/>
                </a:lnTo>
                <a:lnTo>
                  <a:pt x="3" y="0"/>
                </a:lnTo>
                <a:lnTo>
                  <a:pt x="1551" y="2"/>
                </a:lnTo>
                <a:lnTo>
                  <a:pt x="1547" y="2182"/>
                </a:lnTo>
                <a:close/>
              </a:path>
            </a:pathLst>
          </a:custGeom>
          <a:solidFill>
            <a:sysClr val="window" lastClr="FFFFFF">
              <a:lumMod val="95000"/>
            </a:sysClr>
          </a:solidFill>
          <a:ln>
            <a:noFill/>
          </a:ln>
        </p:spPr>
        <p:txBody>
          <a:bodyPr lIns="68580" tIns="34290" rIns="68580" bIns="34290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25" name="Freeform 123"/>
          <p:cNvSpPr>
            <a:spLocks noEditPoints="1"/>
          </p:cNvSpPr>
          <p:nvPr>
            <p:custDataLst>
              <p:tags r:id="rId4"/>
            </p:custDataLst>
          </p:nvPr>
        </p:nvSpPr>
        <p:spPr bwMode="auto">
          <a:xfrm>
            <a:off x="1387475" y="2635250"/>
            <a:ext cx="2187575" cy="1436688"/>
          </a:xfrm>
          <a:custGeom>
            <a:gdLst>
              <a:gd name="T0" fmla="*/ 1480 w 1483"/>
              <a:gd name="T1" fmla="*/ 2116 h 2116"/>
              <a:gd name="T2" fmla="*/ 0 w 1483"/>
              <a:gd name="T3" fmla="*/ 2114 h 2116"/>
              <a:gd name="T4" fmla="*/ 1 w 1483"/>
              <a:gd name="T5" fmla="*/ 0 h 2116"/>
              <a:gd name="T6" fmla="*/ 1483 w 1483"/>
              <a:gd name="T7" fmla="*/ 2 h 2116"/>
              <a:gd name="T8" fmla="*/ 1480 w 1483"/>
              <a:gd name="T9" fmla="*/ 2116 h 2116"/>
              <a:gd name="T10" fmla="*/ 20 w 1483"/>
              <a:gd name="T11" fmla="*/ 2094 h 2116"/>
              <a:gd name="T12" fmla="*/ 1460 w 1483"/>
              <a:gd name="T13" fmla="*/ 2096 h 2116"/>
              <a:gd name="T14" fmla="*/ 1463 w 1483"/>
              <a:gd name="T15" fmla="*/ 22 h 2116"/>
              <a:gd name="T16" fmla="*/ 21 w 1483"/>
              <a:gd name="T17" fmla="*/ 21 h 2116"/>
              <a:gd name="T18" fmla="*/ 20 w 1483"/>
              <a:gd name="T19" fmla="*/ 2094 h 21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483" h="2116">
                <a:moveTo>
                  <a:pt x="1480" y="2116"/>
                </a:moveTo>
                <a:lnTo>
                  <a:pt x="0" y="2114"/>
                </a:lnTo>
                <a:lnTo>
                  <a:pt x="1" y="0"/>
                </a:lnTo>
                <a:lnTo>
                  <a:pt x="1483" y="2"/>
                </a:lnTo>
                <a:lnTo>
                  <a:pt x="1480" y="2116"/>
                </a:lnTo>
                <a:close/>
                <a:moveTo>
                  <a:pt x="20" y="2094"/>
                </a:moveTo>
                <a:lnTo>
                  <a:pt x="1460" y="2096"/>
                </a:lnTo>
                <a:lnTo>
                  <a:pt x="1463" y="22"/>
                </a:lnTo>
                <a:lnTo>
                  <a:pt x="21" y="21"/>
                </a:lnTo>
                <a:lnTo>
                  <a:pt x="20" y="2094"/>
                </a:lnTo>
                <a:close/>
              </a:path>
            </a:pathLst>
          </a:custGeom>
          <a:solidFill>
            <a:srgbClr val="4D576B">
              <a:lumMod val="60000"/>
              <a:lumOff val="40000"/>
            </a:srgbClr>
          </a:solidFill>
          <a:ln>
            <a:noFill/>
          </a:ln>
        </p:spPr>
        <p:txBody>
          <a:bodyPr lIns="68580" tIns="34290" rIns="68580" bIns="34290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3" name="矩形 172"/>
          <p:cNvSpPr/>
          <p:nvPr>
            <p:custDataLst>
              <p:tags r:id="rId5"/>
            </p:custDataLst>
          </p:nvPr>
        </p:nvSpPr>
        <p:spPr>
          <a:xfrm>
            <a:off x="1563370" y="3115310"/>
            <a:ext cx="1840865" cy="415290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 spc="300">
                <a:latin typeface="Arial" pitchFamily="34" charset="0"/>
                <a:ea typeface="微软雅黑" panose="020b0503020204020204" pitchFamily="34" charset="-122"/>
                <a:cs typeface="+mj-cs"/>
                <a:sym typeface="Arial" pitchFamily="34" charset="0"/>
              </a:rPr>
              <a:t>二级护理</a:t>
            </a:r>
            <a:endParaRPr lang="zh-CN" altLang="en-US" sz="2000" b="1" spc="300">
              <a:latin typeface="Arial" pitchFamily="34" charset="0"/>
              <a:ea typeface="微软雅黑" panose="020b0503020204020204" pitchFamily="34" charset="-122"/>
              <a:cs typeface="+mj-cs"/>
              <a:sym typeface="Arial" pitchFamily="34" charset="0"/>
            </a:endParaRPr>
          </a:p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 spc="3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Arial" pitchFamily="34" charset="0"/>
                <a:ea typeface="微软雅黑" panose="020b0503020204020204" pitchFamily="34" charset="-122"/>
                <a:cs typeface="+mj-cs"/>
                <a:sym typeface="Arial" pitchFamily="34" charset="0"/>
              </a:rPr>
              <a:t>依据</a:t>
            </a:r>
            <a:endParaRPr lang="zh-CN" altLang="en-US" sz="2000" b="1" spc="30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latin typeface="Arial" pitchFamily="34" charset="0"/>
              <a:ea typeface="微软雅黑" panose="020b0503020204020204" pitchFamily="34" charset="-122"/>
              <a:cs typeface="+mj-cs"/>
              <a:sym typeface="Arial" pitchFamily="34" charset="0"/>
            </a:endParaRPr>
          </a:p>
        </p:txBody>
      </p:sp>
      <p:sp>
        <p:nvSpPr>
          <p:cNvPr id="136" name="圆角矩形 135"/>
          <p:cNvSpPr/>
          <p:nvPr>
            <p:custDataLst>
              <p:tags r:id="rId6"/>
            </p:custDataLst>
          </p:nvPr>
        </p:nvSpPr>
        <p:spPr>
          <a:xfrm>
            <a:off x="4486275" y="2095500"/>
            <a:ext cx="571500" cy="495300"/>
          </a:xfrm>
          <a:prstGeom prst="roundRect">
            <a:avLst>
              <a:gd name="adj" fmla="val 50000"/>
            </a:avLst>
          </a:prstGeom>
          <a:solidFill>
            <a:srgbClr val="1F74AD"/>
          </a:solidFill>
          <a:ln>
            <a:solidFill>
              <a:srgbClr val="1F74AD">
                <a:lumMod val="75000"/>
              </a:srgbClr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sym typeface="Arial" pitchFamily="34" charset="0"/>
            </a:endParaRPr>
          </a:p>
        </p:txBody>
      </p:sp>
      <p:sp>
        <p:nvSpPr>
          <p:cNvPr id="166" name="Freeform 63"/>
          <p:cNvSpPr>
            <a:spLocks noEditPoints="1"/>
          </p:cNvSpPr>
          <p:nvPr>
            <p:custDataLst>
              <p:tags r:id="rId7"/>
            </p:custDataLst>
          </p:nvPr>
        </p:nvSpPr>
        <p:spPr bwMode="auto">
          <a:xfrm>
            <a:off x="4613275" y="2227263"/>
            <a:ext cx="269875" cy="227012"/>
          </a:xfrm>
          <a:custGeom>
            <a:gdLst>
              <a:gd name="T0" fmla="*/ 38 w 59"/>
              <a:gd name="T1" fmla="*/ 34 h 58"/>
              <a:gd name="T2" fmla="*/ 36 w 59"/>
              <a:gd name="T3" fmla="*/ 7 h 58"/>
              <a:gd name="T4" fmla="*/ 8 w 59"/>
              <a:gd name="T5" fmla="*/ 7 h 58"/>
              <a:gd name="T6" fmla="*/ 8 w 59"/>
              <a:gd name="T7" fmla="*/ 35 h 58"/>
              <a:gd name="T8" fmla="*/ 34 w 59"/>
              <a:gd name="T9" fmla="*/ 37 h 58"/>
              <a:gd name="T10" fmla="*/ 38 w 59"/>
              <a:gd name="T11" fmla="*/ 40 h 58"/>
              <a:gd name="T12" fmla="*/ 38 w 59"/>
              <a:gd name="T13" fmla="*/ 44 h 58"/>
              <a:gd name="T14" fmla="*/ 51 w 59"/>
              <a:gd name="T15" fmla="*/ 57 h 58"/>
              <a:gd name="T16" fmla="*/ 55 w 59"/>
              <a:gd name="T17" fmla="*/ 57 h 58"/>
              <a:gd name="T18" fmla="*/ 58 w 59"/>
              <a:gd name="T19" fmla="*/ 55 h 58"/>
              <a:gd name="T20" fmla="*/ 58 w 59"/>
              <a:gd name="T21" fmla="*/ 50 h 58"/>
              <a:gd name="T22" fmla="*/ 44 w 59"/>
              <a:gd name="T23" fmla="*/ 37 h 58"/>
              <a:gd name="T24" fmla="*/ 41 w 59"/>
              <a:gd name="T25" fmla="*/ 37 h 58"/>
              <a:gd name="T26" fmla="*/ 38 w 59"/>
              <a:gd name="T27" fmla="*/ 34 h 58"/>
              <a:gd name="T28" fmla="*/ 33 w 59"/>
              <a:gd name="T29" fmla="*/ 32 h 58"/>
              <a:gd name="T30" fmla="*/ 33 w 59"/>
              <a:gd name="T31" fmla="*/ 11 h 58"/>
              <a:gd name="T32" fmla="*/ 11 w 59"/>
              <a:gd name="T33" fmla="*/ 11 h 58"/>
              <a:gd name="T34" fmla="*/ 11 w 59"/>
              <a:gd name="T35" fmla="*/ 32 h 58"/>
              <a:gd name="T36" fmla="*/ 33 w 59"/>
              <a:gd name="T37" fmla="*/ 32 h 58"/>
              <a:gd name="T38" fmla="*/ 33 w 59"/>
              <a:gd name="T39" fmla="*/ 32 h 58"/>
              <a:gd name="T40" fmla="*/ 28 w 59"/>
              <a:gd name="T41" fmla="*/ 11 h 58"/>
              <a:gd name="T42" fmla="*/ 14 w 59"/>
              <a:gd name="T43" fmla="*/ 13 h 58"/>
              <a:gd name="T44" fmla="*/ 14 w 59"/>
              <a:gd name="T45" fmla="*/ 29 h 58"/>
              <a:gd name="T46" fmla="*/ 15 w 59"/>
              <a:gd name="T47" fmla="*/ 31 h 58"/>
              <a:gd name="T48" fmla="*/ 16 w 59"/>
              <a:gd name="T49" fmla="*/ 14 h 58"/>
              <a:gd name="T50" fmla="*/ 28 w 59"/>
              <a:gd name="T51" fmla="*/ 11 h 58"/>
              <a:gd name="T52" fmla="*/ 28 w 59"/>
              <a:gd name="T53" fmla="*/ 11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59" h="57">
                <a:moveTo>
                  <a:pt x="38" y="34"/>
                </a:moveTo>
                <a:cubicBezTo>
                  <a:pt x="44" y="26"/>
                  <a:pt x="43" y="14"/>
                  <a:pt x="36" y="7"/>
                </a:cubicBezTo>
                <a:cubicBezTo>
                  <a:pt x="28" y="0"/>
                  <a:pt x="16" y="0"/>
                  <a:pt x="8" y="7"/>
                </a:cubicBezTo>
                <a:cubicBezTo>
                  <a:pt x="0" y="15"/>
                  <a:pt x="0" y="28"/>
                  <a:pt x="8" y="35"/>
                </a:cubicBezTo>
                <a:cubicBezTo>
                  <a:pt x="15" y="42"/>
                  <a:pt x="27" y="43"/>
                  <a:pt x="34" y="37"/>
                </a:cubicBezTo>
                <a:cubicBezTo>
                  <a:pt x="38" y="40"/>
                  <a:pt x="38" y="40"/>
                  <a:pt x="38" y="40"/>
                </a:cubicBezTo>
                <a:cubicBezTo>
                  <a:pt x="37" y="41"/>
                  <a:pt x="37" y="43"/>
                  <a:pt x="38" y="44"/>
                </a:cubicBezTo>
                <a:cubicBezTo>
                  <a:pt x="51" y="57"/>
                  <a:pt x="51" y="57"/>
                  <a:pt x="51" y="57"/>
                </a:cubicBezTo>
                <a:cubicBezTo>
                  <a:pt x="52" y="58"/>
                  <a:pt x="54" y="58"/>
                  <a:pt x="55" y="57"/>
                </a:cubicBezTo>
                <a:cubicBezTo>
                  <a:pt x="58" y="55"/>
                  <a:pt x="58" y="55"/>
                  <a:pt x="58" y="55"/>
                </a:cubicBezTo>
                <a:cubicBezTo>
                  <a:pt x="59" y="53"/>
                  <a:pt x="59" y="51"/>
                  <a:pt x="58" y="50"/>
                </a:cubicBezTo>
                <a:cubicBezTo>
                  <a:pt x="44" y="37"/>
                  <a:pt x="44" y="37"/>
                  <a:pt x="44" y="37"/>
                </a:cubicBezTo>
                <a:cubicBezTo>
                  <a:pt x="44" y="36"/>
                  <a:pt x="42" y="36"/>
                  <a:pt x="41" y="37"/>
                </a:cubicBezTo>
                <a:cubicBezTo>
                  <a:pt x="38" y="34"/>
                  <a:pt x="38" y="34"/>
                  <a:pt x="38" y="34"/>
                </a:cubicBezTo>
                <a:close/>
                <a:moveTo>
                  <a:pt x="33" y="32"/>
                </a:moveTo>
                <a:cubicBezTo>
                  <a:pt x="38" y="26"/>
                  <a:pt x="38" y="17"/>
                  <a:pt x="33" y="11"/>
                </a:cubicBezTo>
                <a:cubicBezTo>
                  <a:pt x="27" y="5"/>
                  <a:pt x="17" y="5"/>
                  <a:pt x="11" y="11"/>
                </a:cubicBezTo>
                <a:cubicBezTo>
                  <a:pt x="6" y="17"/>
                  <a:pt x="6" y="26"/>
                  <a:pt x="11" y="32"/>
                </a:cubicBezTo>
                <a:cubicBezTo>
                  <a:pt x="17" y="38"/>
                  <a:pt x="27" y="38"/>
                  <a:pt x="33" y="32"/>
                </a:cubicBezTo>
                <a:cubicBezTo>
                  <a:pt x="33" y="32"/>
                  <a:pt x="33" y="32"/>
                  <a:pt x="33" y="32"/>
                </a:cubicBezTo>
                <a:close/>
                <a:moveTo>
                  <a:pt x="28" y="11"/>
                </a:moveTo>
                <a:cubicBezTo>
                  <a:pt x="23" y="9"/>
                  <a:pt x="18" y="9"/>
                  <a:pt x="14" y="13"/>
                </a:cubicBezTo>
                <a:cubicBezTo>
                  <a:pt x="9" y="18"/>
                  <a:pt x="9" y="25"/>
                  <a:pt x="14" y="29"/>
                </a:cubicBezTo>
                <a:cubicBezTo>
                  <a:pt x="14" y="30"/>
                  <a:pt x="15" y="30"/>
                  <a:pt x="15" y="31"/>
                </a:cubicBezTo>
                <a:cubicBezTo>
                  <a:pt x="12" y="26"/>
                  <a:pt x="12" y="19"/>
                  <a:pt x="16" y="14"/>
                </a:cubicBezTo>
                <a:cubicBezTo>
                  <a:pt x="19" y="11"/>
                  <a:pt x="24" y="10"/>
                  <a:pt x="28" y="11"/>
                </a:cubicBezTo>
                <a:cubicBezTo>
                  <a:pt x="28" y="11"/>
                  <a:pt x="28" y="11"/>
                  <a:pt x="28" y="11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 lIns="68580" tIns="34290" rIns="68580" bIns="34290">
            <a:normAutofit fontScale="575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5" name="文本框 174"/>
          <p:cNvSpPr txBox="1"/>
          <p:nvPr>
            <p:custDataLst>
              <p:tags r:id="rId8"/>
            </p:custDataLst>
          </p:nvPr>
        </p:nvSpPr>
        <p:spPr>
          <a:xfrm>
            <a:off x="5003800" y="1882775"/>
            <a:ext cx="6099175" cy="844550"/>
          </a:xfrm>
          <a:prstGeom prst="rect">
            <a:avLst/>
          </a:prstGeom>
          <a:noFill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>
                <a:latin typeface="+mn-lt"/>
                <a:ea typeface="+mn-ea"/>
                <a:sym typeface="+mn-ea"/>
              </a:rPr>
              <a:t>病情趋于稳定或未明确诊断前，仍需观察，且自理能力轻度依赖（Barthel指数61-99分）的患者</a:t>
            </a:r>
            <a:endParaRPr lang="zh-CN" altLang="en-US" sz="2000" b="1" spc="150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44" name="圆角矩形 143"/>
          <p:cNvSpPr/>
          <p:nvPr>
            <p:custDataLst>
              <p:tags r:id="rId9"/>
            </p:custDataLst>
          </p:nvPr>
        </p:nvSpPr>
        <p:spPr>
          <a:xfrm>
            <a:off x="4486275" y="3194050"/>
            <a:ext cx="571500" cy="495300"/>
          </a:xfrm>
          <a:prstGeom prst="roundRect">
            <a:avLst>
              <a:gd name="adj" fmla="val 50000"/>
            </a:avLst>
          </a:prstGeom>
          <a:solidFill>
            <a:srgbClr val="3498DB"/>
          </a:solidFill>
          <a:ln>
            <a:solidFill>
              <a:srgbClr val="3498DB">
                <a:lumMod val="75000"/>
              </a:srgbClr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sym typeface="Arial" pitchFamily="34" charset="0"/>
            </a:endParaRPr>
          </a:p>
        </p:txBody>
      </p:sp>
      <p:sp>
        <p:nvSpPr>
          <p:cNvPr id="176" name="文本框 175"/>
          <p:cNvSpPr txBox="1"/>
          <p:nvPr>
            <p:custDataLst>
              <p:tags r:id="rId10"/>
            </p:custDataLst>
          </p:nvPr>
        </p:nvSpPr>
        <p:spPr>
          <a:xfrm>
            <a:off x="5003800" y="2959100"/>
            <a:ext cx="6099175" cy="844550"/>
          </a:xfrm>
          <a:prstGeom prst="rect">
            <a:avLst/>
          </a:prstGeom>
          <a:noFill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>
                <a:latin typeface="+mn-lt"/>
                <a:ea typeface="+mn-ea"/>
                <a:sym typeface="+mn-ea"/>
              </a:rPr>
              <a:t>病情稳定，仍需卧床，且自理能力轻度依赖（Barthel指数61-99分）的患者</a:t>
            </a:r>
            <a:endParaRPr lang="zh-CN" altLang="en-US" sz="2000" b="1" spc="150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40" name="圆角矩形 139"/>
          <p:cNvSpPr/>
          <p:nvPr>
            <p:custDataLst>
              <p:tags r:id="rId11"/>
            </p:custDataLst>
          </p:nvPr>
        </p:nvSpPr>
        <p:spPr>
          <a:xfrm rot="8707077">
            <a:off x="4479925" y="4195763"/>
            <a:ext cx="571500" cy="495300"/>
          </a:xfrm>
          <a:prstGeom prst="roundRect">
            <a:avLst>
              <a:gd name="adj" fmla="val 50000"/>
            </a:avLst>
          </a:prstGeom>
          <a:solidFill>
            <a:srgbClr val="1AA3AA"/>
          </a:solidFill>
          <a:ln>
            <a:solidFill>
              <a:srgbClr val="1AA3AA">
                <a:lumMod val="75000"/>
              </a:srgbClr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sym typeface="Arial" pitchFamily="34" charset="0"/>
            </a:endParaRPr>
          </a:p>
        </p:txBody>
      </p:sp>
      <p:sp>
        <p:nvSpPr>
          <p:cNvPr id="162" name="Freeform 64"/>
          <p:cNvSpPr>
            <a:spLocks noEditPoints="1"/>
          </p:cNvSpPr>
          <p:nvPr>
            <p:custDataLst>
              <p:tags r:id="rId12"/>
            </p:custDataLst>
          </p:nvPr>
        </p:nvSpPr>
        <p:spPr bwMode="auto">
          <a:xfrm>
            <a:off x="4638675" y="4327525"/>
            <a:ext cx="241300" cy="249238"/>
          </a:xfrm>
          <a:custGeom>
            <a:gdLst>
              <a:gd name="T0" fmla="*/ 34 w 53"/>
              <a:gd name="T1" fmla="*/ 54 h 63"/>
              <a:gd name="T2" fmla="*/ 35 w 53"/>
              <a:gd name="T3" fmla="*/ 56 h 63"/>
              <a:gd name="T4" fmla="*/ 19 w 53"/>
              <a:gd name="T5" fmla="*/ 57 h 63"/>
              <a:gd name="T6" fmla="*/ 18 w 53"/>
              <a:gd name="T7" fmla="*/ 55 h 63"/>
              <a:gd name="T8" fmla="*/ 19 w 53"/>
              <a:gd name="T9" fmla="*/ 54 h 63"/>
              <a:gd name="T10" fmla="*/ 32 w 53"/>
              <a:gd name="T11" fmla="*/ 61 h 63"/>
              <a:gd name="T12" fmla="*/ 23 w 53"/>
              <a:gd name="T13" fmla="*/ 63 h 63"/>
              <a:gd name="T14" fmla="*/ 21 w 53"/>
              <a:gd name="T15" fmla="*/ 59 h 63"/>
              <a:gd name="T16" fmla="*/ 26 w 53"/>
              <a:gd name="T17" fmla="*/ 15 h 63"/>
              <a:gd name="T18" fmla="*/ 33 w 53"/>
              <a:gd name="T19" fmla="*/ 52 h 63"/>
              <a:gd name="T20" fmla="*/ 12 w 53"/>
              <a:gd name="T21" fmla="*/ 29 h 63"/>
              <a:gd name="T22" fmla="*/ 26 w 53"/>
              <a:gd name="T23" fmla="*/ 15 h 63"/>
              <a:gd name="T24" fmla="*/ 29 w 53"/>
              <a:gd name="T25" fmla="*/ 17 h 63"/>
              <a:gd name="T26" fmla="*/ 32 w 53"/>
              <a:gd name="T27" fmla="*/ 19 h 63"/>
              <a:gd name="T28" fmla="*/ 29 w 53"/>
              <a:gd name="T29" fmla="*/ 18 h 63"/>
              <a:gd name="T30" fmla="*/ 20 w 53"/>
              <a:gd name="T31" fmla="*/ 22 h 63"/>
              <a:gd name="T32" fmla="*/ 17 w 53"/>
              <a:gd name="T33" fmla="*/ 29 h 63"/>
              <a:gd name="T34" fmla="*/ 16 w 53"/>
              <a:gd name="T35" fmla="*/ 34 h 63"/>
              <a:gd name="T36" fmla="*/ 15 w 53"/>
              <a:gd name="T37" fmla="*/ 31 h 63"/>
              <a:gd name="T38" fmla="*/ 15 w 53"/>
              <a:gd name="T39" fmla="*/ 25 h 63"/>
              <a:gd name="T40" fmla="*/ 19 w 53"/>
              <a:gd name="T41" fmla="*/ 20 h 63"/>
              <a:gd name="T42" fmla="*/ 26 w 53"/>
              <a:gd name="T43" fmla="*/ 17 h 63"/>
              <a:gd name="T44" fmla="*/ 28 w 53"/>
              <a:gd name="T45" fmla="*/ 17 h 63"/>
              <a:gd name="T46" fmla="*/ 28 w 53"/>
              <a:gd name="T47" fmla="*/ 0 h 63"/>
              <a:gd name="T48" fmla="*/ 27 w 53"/>
              <a:gd name="T49" fmla="*/ 10 h 63"/>
              <a:gd name="T50" fmla="*/ 25 w 53"/>
              <a:gd name="T51" fmla="*/ 0 h 63"/>
              <a:gd name="T52" fmla="*/ 47 w 53"/>
              <a:gd name="T53" fmla="*/ 10 h 63"/>
              <a:gd name="T54" fmla="*/ 38 w 53"/>
              <a:gd name="T55" fmla="*/ 14 h 63"/>
              <a:gd name="T56" fmla="*/ 14 w 53"/>
              <a:gd name="T57" fmla="*/ 42 h 63"/>
              <a:gd name="T58" fmla="*/ 6 w 53"/>
              <a:gd name="T59" fmla="*/ 45 h 63"/>
              <a:gd name="T60" fmla="*/ 14 w 53"/>
              <a:gd name="T61" fmla="*/ 42 h 63"/>
              <a:gd name="T62" fmla="*/ 9 w 53"/>
              <a:gd name="T63" fmla="*/ 7 h 63"/>
              <a:gd name="T64" fmla="*/ 13 w 53"/>
              <a:gd name="T65" fmla="*/ 16 h 63"/>
              <a:gd name="T66" fmla="*/ 9 w 53"/>
              <a:gd name="T67" fmla="*/ 7 h 63"/>
              <a:gd name="T68" fmla="*/ 44 w 53"/>
              <a:gd name="T69" fmla="*/ 47 h 63"/>
              <a:gd name="T70" fmla="*/ 42 w 53"/>
              <a:gd name="T71" fmla="*/ 40 h 63"/>
              <a:gd name="T72" fmla="*/ 39 w 53"/>
              <a:gd name="T73" fmla="*/ 42 h 63"/>
              <a:gd name="T74" fmla="*/ 53 w 53"/>
              <a:gd name="T75" fmla="*/ 29 h 63"/>
              <a:gd name="T76" fmla="*/ 45 w 53"/>
              <a:gd name="T77" fmla="*/ 29 h 63"/>
              <a:gd name="T78" fmla="*/ 53 w 53"/>
              <a:gd name="T79" fmla="*/ 26 h 63"/>
              <a:gd name="T80" fmla="*/ 0 w 53"/>
              <a:gd name="T81" fmla="*/ 29 h 63"/>
              <a:gd name="T82" fmla="*/ 8 w 53"/>
              <a:gd name="T83" fmla="*/ 26 h 63"/>
              <a:gd name="T84" fmla="*/ 8 w 53"/>
              <a:gd name="T85" fmla="*/ 29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52" h="62">
                <a:moveTo>
                  <a:pt x="19" y="54"/>
                </a:moveTo>
                <a:cubicBezTo>
                  <a:pt x="34" y="54"/>
                  <a:pt x="34" y="54"/>
                  <a:pt x="34" y="54"/>
                </a:cubicBezTo>
                <a:cubicBezTo>
                  <a:pt x="34" y="54"/>
                  <a:pt x="35" y="54"/>
                  <a:pt x="35" y="55"/>
                </a:cubicBezTo>
                <a:cubicBezTo>
                  <a:pt x="35" y="56"/>
                  <a:pt x="35" y="56"/>
                  <a:pt x="35" y="56"/>
                </a:cubicBezTo>
                <a:cubicBezTo>
                  <a:pt x="35" y="57"/>
                  <a:pt x="34" y="57"/>
                  <a:pt x="34" y="57"/>
                </a:cubicBezTo>
                <a:cubicBezTo>
                  <a:pt x="19" y="57"/>
                  <a:pt x="19" y="57"/>
                  <a:pt x="19" y="57"/>
                </a:cubicBezTo>
                <a:cubicBezTo>
                  <a:pt x="19" y="57"/>
                  <a:pt x="18" y="57"/>
                  <a:pt x="18" y="56"/>
                </a:cubicBezTo>
                <a:cubicBezTo>
                  <a:pt x="18" y="55"/>
                  <a:pt x="18" y="55"/>
                  <a:pt x="18" y="55"/>
                </a:cubicBezTo>
                <a:cubicBezTo>
                  <a:pt x="18" y="54"/>
                  <a:pt x="19" y="54"/>
                  <a:pt x="19" y="54"/>
                </a:cubicBezTo>
                <a:cubicBezTo>
                  <a:pt x="19" y="54"/>
                  <a:pt x="19" y="54"/>
                  <a:pt x="19" y="54"/>
                </a:cubicBezTo>
                <a:close/>
                <a:moveTo>
                  <a:pt x="32" y="59"/>
                </a:moveTo>
                <a:cubicBezTo>
                  <a:pt x="32" y="61"/>
                  <a:pt x="32" y="61"/>
                  <a:pt x="32" y="61"/>
                </a:cubicBezTo>
                <a:cubicBezTo>
                  <a:pt x="32" y="62"/>
                  <a:pt x="31" y="63"/>
                  <a:pt x="30" y="63"/>
                </a:cubicBezTo>
                <a:cubicBezTo>
                  <a:pt x="23" y="63"/>
                  <a:pt x="23" y="63"/>
                  <a:pt x="23" y="63"/>
                </a:cubicBezTo>
                <a:cubicBezTo>
                  <a:pt x="22" y="63"/>
                  <a:pt x="21" y="62"/>
                  <a:pt x="21" y="61"/>
                </a:cubicBezTo>
                <a:cubicBezTo>
                  <a:pt x="21" y="59"/>
                  <a:pt x="21" y="59"/>
                  <a:pt x="21" y="59"/>
                </a:cubicBezTo>
                <a:cubicBezTo>
                  <a:pt x="32" y="59"/>
                  <a:pt x="32" y="59"/>
                  <a:pt x="32" y="59"/>
                </a:cubicBezTo>
                <a:close/>
                <a:moveTo>
                  <a:pt x="26" y="15"/>
                </a:moveTo>
                <a:cubicBezTo>
                  <a:pt x="34" y="15"/>
                  <a:pt x="40" y="21"/>
                  <a:pt x="40" y="29"/>
                </a:cubicBezTo>
                <a:cubicBezTo>
                  <a:pt x="40" y="37"/>
                  <a:pt x="33" y="39"/>
                  <a:pt x="33" y="52"/>
                </a:cubicBezTo>
                <a:cubicBezTo>
                  <a:pt x="20" y="52"/>
                  <a:pt x="20" y="52"/>
                  <a:pt x="20" y="52"/>
                </a:cubicBezTo>
                <a:cubicBezTo>
                  <a:pt x="20" y="39"/>
                  <a:pt x="12" y="37"/>
                  <a:pt x="12" y="29"/>
                </a:cubicBezTo>
                <a:cubicBezTo>
                  <a:pt x="12" y="21"/>
                  <a:pt x="19" y="15"/>
                  <a:pt x="26" y="15"/>
                </a:cubicBezTo>
                <a:cubicBezTo>
                  <a:pt x="26" y="15"/>
                  <a:pt x="26" y="15"/>
                  <a:pt x="26" y="15"/>
                </a:cubicBezTo>
                <a:close/>
                <a:moveTo>
                  <a:pt x="28" y="17"/>
                </a:moveTo>
                <a:cubicBezTo>
                  <a:pt x="29" y="17"/>
                  <a:pt x="29" y="17"/>
                  <a:pt x="29" y="17"/>
                </a:cubicBezTo>
                <a:cubicBezTo>
                  <a:pt x="31" y="18"/>
                  <a:pt x="32" y="19"/>
                  <a:pt x="34" y="20"/>
                </a:cubicBezTo>
                <a:cubicBezTo>
                  <a:pt x="33" y="19"/>
                  <a:pt x="33" y="19"/>
                  <a:pt x="32" y="19"/>
                </a:cubicBezTo>
                <a:cubicBezTo>
                  <a:pt x="31" y="19"/>
                  <a:pt x="31" y="19"/>
                  <a:pt x="31" y="19"/>
                </a:cubicBezTo>
                <a:cubicBezTo>
                  <a:pt x="30" y="19"/>
                  <a:pt x="30" y="19"/>
                  <a:pt x="29" y="18"/>
                </a:cubicBezTo>
                <a:cubicBezTo>
                  <a:pt x="28" y="19"/>
                  <a:pt x="27" y="19"/>
                  <a:pt x="26" y="19"/>
                </a:cubicBezTo>
                <a:cubicBezTo>
                  <a:pt x="24" y="20"/>
                  <a:pt x="22" y="21"/>
                  <a:pt x="20" y="22"/>
                </a:cubicBezTo>
                <a:cubicBezTo>
                  <a:pt x="19" y="23"/>
                  <a:pt x="19" y="23"/>
                  <a:pt x="19" y="23"/>
                </a:cubicBezTo>
                <a:cubicBezTo>
                  <a:pt x="18" y="25"/>
                  <a:pt x="17" y="27"/>
                  <a:pt x="17" y="29"/>
                </a:cubicBezTo>
                <a:cubicBezTo>
                  <a:pt x="16" y="30"/>
                  <a:pt x="16" y="30"/>
                  <a:pt x="16" y="30"/>
                </a:cubicBezTo>
                <a:cubicBezTo>
                  <a:pt x="16" y="31"/>
                  <a:pt x="16" y="33"/>
                  <a:pt x="16" y="34"/>
                </a:cubicBezTo>
                <a:cubicBezTo>
                  <a:pt x="16" y="33"/>
                  <a:pt x="16" y="33"/>
                  <a:pt x="15" y="32"/>
                </a:cubicBezTo>
                <a:cubicBezTo>
                  <a:pt x="15" y="31"/>
                  <a:pt x="15" y="31"/>
                  <a:pt x="15" y="31"/>
                </a:cubicBezTo>
                <a:cubicBezTo>
                  <a:pt x="15" y="29"/>
                  <a:pt x="15" y="28"/>
                  <a:pt x="15" y="26"/>
                </a:cubicBezTo>
                <a:cubicBezTo>
                  <a:pt x="15" y="25"/>
                  <a:pt x="15" y="25"/>
                  <a:pt x="15" y="25"/>
                </a:cubicBezTo>
                <a:cubicBezTo>
                  <a:pt x="16" y="24"/>
                  <a:pt x="17" y="22"/>
                  <a:pt x="18" y="21"/>
                </a:cubicBezTo>
                <a:cubicBezTo>
                  <a:pt x="19" y="20"/>
                  <a:pt x="19" y="20"/>
                  <a:pt x="19" y="20"/>
                </a:cubicBezTo>
                <a:cubicBezTo>
                  <a:pt x="20" y="19"/>
                  <a:pt x="22" y="18"/>
                  <a:pt x="24" y="17"/>
                </a:cubicBezTo>
                <a:cubicBezTo>
                  <a:pt x="25" y="17"/>
                  <a:pt x="25" y="17"/>
                  <a:pt x="26" y="17"/>
                </a:cubicBezTo>
                <a:cubicBezTo>
                  <a:pt x="27" y="17"/>
                  <a:pt x="28" y="17"/>
                  <a:pt x="28" y="17"/>
                </a:cubicBezTo>
                <a:cubicBezTo>
                  <a:pt x="28" y="17"/>
                  <a:pt x="28" y="17"/>
                  <a:pt x="28" y="17"/>
                </a:cubicBezTo>
                <a:close/>
                <a:moveTo>
                  <a:pt x="25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10"/>
                  <a:pt x="28" y="10"/>
                  <a:pt x="28" y="10"/>
                </a:cubicBezTo>
                <a:cubicBezTo>
                  <a:pt x="28" y="10"/>
                  <a:pt x="27" y="10"/>
                  <a:pt x="27" y="10"/>
                </a:cubicBezTo>
                <a:cubicBezTo>
                  <a:pt x="26" y="10"/>
                  <a:pt x="25" y="10"/>
                  <a:pt x="25" y="10"/>
                </a:cubicBezTo>
                <a:cubicBezTo>
                  <a:pt x="25" y="0"/>
                  <a:pt x="25" y="0"/>
                  <a:pt x="25" y="0"/>
                </a:cubicBezTo>
                <a:close/>
                <a:moveTo>
                  <a:pt x="44" y="7"/>
                </a:moveTo>
                <a:cubicBezTo>
                  <a:pt x="47" y="10"/>
                  <a:pt x="47" y="10"/>
                  <a:pt x="47" y="10"/>
                </a:cubicBezTo>
                <a:cubicBezTo>
                  <a:pt x="40" y="16"/>
                  <a:pt x="40" y="16"/>
                  <a:pt x="40" y="16"/>
                </a:cubicBezTo>
                <a:cubicBezTo>
                  <a:pt x="40" y="15"/>
                  <a:pt x="39" y="14"/>
                  <a:pt x="38" y="14"/>
                </a:cubicBezTo>
                <a:cubicBezTo>
                  <a:pt x="44" y="7"/>
                  <a:pt x="44" y="7"/>
                  <a:pt x="44" y="7"/>
                </a:cubicBezTo>
                <a:close/>
                <a:moveTo>
                  <a:pt x="14" y="42"/>
                </a:moveTo>
                <a:cubicBezTo>
                  <a:pt x="9" y="47"/>
                  <a:pt x="9" y="47"/>
                  <a:pt x="9" y="47"/>
                </a:cubicBezTo>
                <a:cubicBezTo>
                  <a:pt x="6" y="45"/>
                  <a:pt x="6" y="45"/>
                  <a:pt x="6" y="45"/>
                </a:cubicBezTo>
                <a:cubicBezTo>
                  <a:pt x="11" y="40"/>
                  <a:pt x="11" y="40"/>
                  <a:pt x="11" y="40"/>
                </a:cubicBezTo>
                <a:cubicBezTo>
                  <a:pt x="12" y="41"/>
                  <a:pt x="13" y="42"/>
                  <a:pt x="14" y="42"/>
                </a:cubicBezTo>
                <a:cubicBezTo>
                  <a:pt x="14" y="42"/>
                  <a:pt x="14" y="42"/>
                  <a:pt x="14" y="42"/>
                </a:cubicBezTo>
                <a:close/>
                <a:moveTo>
                  <a:pt x="9" y="7"/>
                </a:moveTo>
                <a:cubicBezTo>
                  <a:pt x="6" y="10"/>
                  <a:pt x="6" y="10"/>
                  <a:pt x="6" y="10"/>
                </a:cubicBezTo>
                <a:cubicBezTo>
                  <a:pt x="13" y="16"/>
                  <a:pt x="13" y="16"/>
                  <a:pt x="13" y="16"/>
                </a:cubicBezTo>
                <a:cubicBezTo>
                  <a:pt x="14" y="15"/>
                  <a:pt x="14" y="14"/>
                  <a:pt x="15" y="14"/>
                </a:cubicBezTo>
                <a:cubicBezTo>
                  <a:pt x="9" y="7"/>
                  <a:pt x="9" y="7"/>
                  <a:pt x="9" y="7"/>
                </a:cubicBezTo>
                <a:close/>
                <a:moveTo>
                  <a:pt x="39" y="42"/>
                </a:moveTo>
                <a:cubicBezTo>
                  <a:pt x="44" y="47"/>
                  <a:pt x="44" y="47"/>
                  <a:pt x="44" y="47"/>
                </a:cubicBezTo>
                <a:cubicBezTo>
                  <a:pt x="47" y="45"/>
                  <a:pt x="47" y="45"/>
                  <a:pt x="47" y="45"/>
                </a:cubicBezTo>
                <a:cubicBezTo>
                  <a:pt x="42" y="40"/>
                  <a:pt x="42" y="40"/>
                  <a:pt x="42" y="40"/>
                </a:cubicBezTo>
                <a:cubicBezTo>
                  <a:pt x="41" y="41"/>
                  <a:pt x="40" y="42"/>
                  <a:pt x="39" y="42"/>
                </a:cubicBezTo>
                <a:cubicBezTo>
                  <a:pt x="39" y="42"/>
                  <a:pt x="39" y="42"/>
                  <a:pt x="39" y="42"/>
                </a:cubicBezTo>
                <a:close/>
                <a:moveTo>
                  <a:pt x="53" y="26"/>
                </a:moveTo>
                <a:cubicBezTo>
                  <a:pt x="53" y="29"/>
                  <a:pt x="53" y="29"/>
                  <a:pt x="53" y="29"/>
                </a:cubicBezTo>
                <a:cubicBezTo>
                  <a:pt x="45" y="29"/>
                  <a:pt x="45" y="29"/>
                  <a:pt x="45" y="29"/>
                </a:cubicBezTo>
                <a:cubicBezTo>
                  <a:pt x="45" y="29"/>
                  <a:pt x="45" y="29"/>
                  <a:pt x="45" y="29"/>
                </a:cubicBezTo>
                <a:cubicBezTo>
                  <a:pt x="45" y="28"/>
                  <a:pt x="45" y="27"/>
                  <a:pt x="45" y="26"/>
                </a:cubicBezTo>
                <a:cubicBezTo>
                  <a:pt x="53" y="26"/>
                  <a:pt x="53" y="26"/>
                  <a:pt x="53" y="26"/>
                </a:cubicBezTo>
                <a:close/>
                <a:moveTo>
                  <a:pt x="8" y="29"/>
                </a:moveTo>
                <a:cubicBezTo>
                  <a:pt x="0" y="29"/>
                  <a:pt x="0" y="29"/>
                  <a:pt x="0" y="29"/>
                </a:cubicBezTo>
                <a:cubicBezTo>
                  <a:pt x="0" y="26"/>
                  <a:pt x="0" y="26"/>
                  <a:pt x="0" y="26"/>
                </a:cubicBezTo>
                <a:cubicBezTo>
                  <a:pt x="8" y="26"/>
                  <a:pt x="8" y="26"/>
                  <a:pt x="8" y="26"/>
                </a:cubicBezTo>
                <a:cubicBezTo>
                  <a:pt x="8" y="27"/>
                  <a:pt x="8" y="28"/>
                  <a:pt x="8" y="29"/>
                </a:cubicBezTo>
                <a:cubicBezTo>
                  <a:pt x="8" y="29"/>
                  <a:pt x="8" y="29"/>
                  <a:pt x="8" y="29"/>
                </a:cubicBezTo>
                <a:cubicBezTo>
                  <a:pt x="8" y="29"/>
                  <a:pt x="8" y="29"/>
                  <a:pt x="8" y="29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 lIns="68580" tIns="34290" rIns="68580" bIns="34290">
            <a:normAutofit fontScale="75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>
              <a:solidFill>
                <a:srgbClr val="4D576B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7" name="文本框 176"/>
          <p:cNvSpPr txBox="1"/>
          <p:nvPr>
            <p:custDataLst>
              <p:tags r:id="rId13"/>
            </p:custDataLst>
          </p:nvPr>
        </p:nvSpPr>
        <p:spPr>
          <a:xfrm>
            <a:off x="5003800" y="4005263"/>
            <a:ext cx="6099175" cy="844550"/>
          </a:xfrm>
          <a:prstGeom prst="rect">
            <a:avLst/>
          </a:prstGeom>
          <a:noFill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>
                <a:latin typeface="+mn-lt"/>
                <a:ea typeface="+mn-ea"/>
                <a:sym typeface="+mn-ea"/>
              </a:rPr>
              <a:t>病情稳定或处于康复期，且自理能力中度依赖（Barthel指数40-60分）的患者</a:t>
            </a:r>
            <a:endParaRPr lang="zh-CN" altLang="en-US" sz="2000" b="1" spc="150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cxnSp>
        <p:nvCxnSpPr>
          <p:cNvPr id="4" name="直接连接符 3"/>
          <p:cNvCxnSpPr/>
          <p:nvPr>
            <p:custDataLst>
              <p:tags r:id="rId14"/>
            </p:custDataLst>
          </p:nvPr>
        </p:nvCxnSpPr>
        <p:spPr>
          <a:xfrm flipH="1">
            <a:off x="3921125" y="2343150"/>
            <a:ext cx="0" cy="2124075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5" name="直接连接符 4"/>
          <p:cNvCxnSpPr>
            <a:stCxn id="136" idx="1"/>
          </p:cNvCxnSpPr>
          <p:nvPr>
            <p:custDataLst>
              <p:tags r:id="rId15"/>
            </p:custDataLst>
          </p:nvPr>
        </p:nvCxnSpPr>
        <p:spPr>
          <a:xfrm flipH="1">
            <a:off x="3829050" y="2359025"/>
            <a:ext cx="657225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6" name="直接连接符 5"/>
          <p:cNvCxnSpPr/>
          <p:nvPr>
            <p:custDataLst>
              <p:tags r:id="rId16"/>
            </p:custDataLst>
          </p:nvPr>
        </p:nvCxnSpPr>
        <p:spPr>
          <a:xfrm>
            <a:off x="3921125" y="3381375"/>
            <a:ext cx="657225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128" name="直接连接符 127"/>
          <p:cNvCxnSpPr/>
          <p:nvPr>
            <p:custDataLst>
              <p:tags r:id="rId17"/>
            </p:custDataLst>
          </p:nvPr>
        </p:nvCxnSpPr>
        <p:spPr>
          <a:xfrm>
            <a:off x="3921125" y="4457700"/>
            <a:ext cx="657225" cy="0"/>
          </a:xfrm>
          <a:prstGeom prst="line">
            <a:avLst/>
          </a:prstGeom>
          <a:ln w="12700">
            <a:prstDash val="dash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sp>
        <p:nvSpPr>
          <p:cNvPr id="28690" name="repairing-service_75668"/>
          <p:cNvSpPr>
            <a:spLocks noChangeAspect="1"/>
          </p:cNvSpPr>
          <p:nvPr>
            <p:custDataLst>
              <p:tags r:id="rId18"/>
            </p:custDataLst>
          </p:nvPr>
        </p:nvSpPr>
        <p:spPr bwMode="auto">
          <a:xfrm>
            <a:off x="4616450" y="3324225"/>
            <a:ext cx="271463" cy="234950"/>
          </a:xfrm>
          <a:custGeom>
            <a:gdLst>
              <a:gd name="T0" fmla="*/ 148058 w 3089"/>
              <a:gd name="T1" fmla="*/ 148058 h 3086"/>
              <a:gd name="T2" fmla="*/ 148058 w 3089"/>
              <a:gd name="T3" fmla="*/ 148058 h 3086"/>
              <a:gd name="T4" fmla="*/ 148058 w 3089"/>
              <a:gd name="T5" fmla="*/ 148058 h 3086"/>
              <a:gd name="T6" fmla="*/ 148058 w 3089"/>
              <a:gd name="T7" fmla="*/ 148058 h 3086"/>
              <a:gd name="T8" fmla="*/ 148058 w 3089"/>
              <a:gd name="T9" fmla="*/ 148058 h 3086"/>
              <a:gd name="T10" fmla="*/ 148058 w 3089"/>
              <a:gd name="T11" fmla="*/ 148058 h 3086"/>
              <a:gd name="T12" fmla="*/ 148058 w 3089"/>
              <a:gd name="T13" fmla="*/ 148058 h 3086"/>
              <a:gd name="T14" fmla="*/ 148058 w 3089"/>
              <a:gd name="T15" fmla="*/ 148058 h 3086"/>
              <a:gd name="T16" fmla="*/ 148058 w 3089"/>
              <a:gd name="T17" fmla="*/ 148058 h 3086"/>
              <a:gd name="T18" fmla="*/ 148058 w 3089"/>
              <a:gd name="T19" fmla="*/ 148058 h 3086"/>
              <a:gd name="T20" fmla="*/ 148058 w 3089"/>
              <a:gd name="T21" fmla="*/ 148058 h 3086"/>
              <a:gd name="T22" fmla="*/ 148058 w 3089"/>
              <a:gd name="T23" fmla="*/ 148058 h 3086"/>
              <a:gd name="T24" fmla="*/ 148058 w 3089"/>
              <a:gd name="T25" fmla="*/ 148058 h 3086"/>
              <a:gd name="T26" fmla="*/ 148058 w 3089"/>
              <a:gd name="T27" fmla="*/ 148058 h 3086"/>
              <a:gd name="T28" fmla="*/ 148058 w 3089"/>
              <a:gd name="T29" fmla="*/ 148058 h 3086"/>
              <a:gd name="T30" fmla="*/ 148058 w 3089"/>
              <a:gd name="T31" fmla="*/ 148058 h 3086"/>
              <a:gd name="T32" fmla="*/ 148058 w 3089"/>
              <a:gd name="T33" fmla="*/ 148058 h 3086"/>
              <a:gd name="T34" fmla="*/ 148058 w 3089"/>
              <a:gd name="T35" fmla="*/ 148058 h 3086"/>
              <a:gd name="T36" fmla="*/ 148058 w 3089"/>
              <a:gd name="T37" fmla="*/ 148058 h 3086"/>
              <a:gd name="T38" fmla="*/ 148058 w 3089"/>
              <a:gd name="T39" fmla="*/ 148058 h 3086"/>
              <a:gd name="T40" fmla="*/ 148058 w 3089"/>
              <a:gd name="T41" fmla="*/ 148058 h 3086"/>
              <a:gd name="T42" fmla="*/ 47166 w 3089"/>
              <a:gd name="T43" fmla="*/ 47166 h 3086"/>
              <a:gd name="T44" fmla="*/ 148058 w 3089"/>
              <a:gd name="T45" fmla="*/ 148058 h 3086"/>
              <a:gd name="T46" fmla="*/ 148058 w 3089"/>
              <a:gd name="T47" fmla="*/ 148058 h 3086"/>
              <a:gd name="T48" fmla="*/ 148058 w 3089"/>
              <a:gd name="T49" fmla="*/ 148058 h 3086"/>
              <a:gd name="T50" fmla="*/ 148058 w 3089"/>
              <a:gd name="T51" fmla="*/ 148058 h 3086"/>
              <a:gd name="T52" fmla="*/ 148058 w 3089"/>
              <a:gd name="T53" fmla="*/ 148058 h 3086"/>
              <a:gd name="T54" fmla="*/ 148058 w 3089"/>
              <a:gd name="T55" fmla="*/ 148058 h 3086"/>
              <a:gd name="T56" fmla="*/ 148058 w 3089"/>
              <a:gd name="T57" fmla="*/ 148058 h 3086"/>
              <a:gd name="T58" fmla="*/ 148058 w 3089"/>
              <a:gd name="T59" fmla="*/ 148058 h 3086"/>
              <a:gd name="T60" fmla="*/ 148058 w 3089"/>
              <a:gd name="T61" fmla="*/ 148058 h 3086"/>
              <a:gd name="T62" fmla="*/ 148058 w 3089"/>
              <a:gd name="T63" fmla="*/ 148058 h 3086"/>
              <a:gd name="T64" fmla="*/ 148058 w 3089"/>
              <a:gd name="T65" fmla="*/ 148058 h 3086"/>
              <a:gd name="T66" fmla="*/ 148058 w 3089"/>
              <a:gd name="T67" fmla="*/ 148058 h 3086"/>
              <a:gd name="T68" fmla="*/ 148058 w 3089"/>
              <a:gd name="T69" fmla="*/ 148058 h 3086"/>
              <a:gd name="T70" fmla="*/ 148058 w 3089"/>
              <a:gd name="T71" fmla="*/ 148058 h 3086"/>
              <a:gd name="T72" fmla="*/ 148058 w 3089"/>
              <a:gd name="T73" fmla="*/ 148058 h 308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3089"/>
              <a:gd name="T112" fmla="*/ 0 h 3086"/>
              <a:gd name="T113" fmla="*/ 3089 w 3089"/>
              <a:gd name="T114" fmla="*/ 3086 h 3086"/>
            </a:gdLst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3089" h="3086">
                <a:moveTo>
                  <a:pt x="3076" y="1373"/>
                </a:moveTo>
                <a:cubicBezTo>
                  <a:pt x="3072" y="1330"/>
                  <a:pt x="3021" y="1297"/>
                  <a:pt x="2977" y="1297"/>
                </a:cubicBezTo>
                <a:cubicBezTo>
                  <a:pt x="2836" y="1297"/>
                  <a:pt x="2711" y="1215"/>
                  <a:pt x="2658" y="1086"/>
                </a:cubicBezTo>
                <a:cubicBezTo>
                  <a:pt x="2604" y="955"/>
                  <a:pt x="2639" y="802"/>
                  <a:pt x="2744" y="705"/>
                </a:cubicBezTo>
                <a:cubicBezTo>
                  <a:pt x="2777" y="675"/>
                  <a:pt x="2781" y="624"/>
                  <a:pt x="2754" y="589"/>
                </a:cubicBezTo>
                <a:cubicBezTo>
                  <a:pt x="2681" y="497"/>
                  <a:pt x="2599" y="414"/>
                  <a:pt x="2509" y="342"/>
                </a:cubicBezTo>
                <a:cubicBezTo>
                  <a:pt x="2474" y="314"/>
                  <a:pt x="2423" y="318"/>
                  <a:pt x="2392" y="352"/>
                </a:cubicBezTo>
                <a:cubicBezTo>
                  <a:pt x="2300" y="453"/>
                  <a:pt x="2135" y="491"/>
                  <a:pt x="2008" y="438"/>
                </a:cubicBezTo>
                <a:cubicBezTo>
                  <a:pt x="1875" y="382"/>
                  <a:pt x="1791" y="248"/>
                  <a:pt x="1800" y="103"/>
                </a:cubicBezTo>
                <a:cubicBezTo>
                  <a:pt x="1802" y="58"/>
                  <a:pt x="1769" y="19"/>
                  <a:pt x="1724" y="13"/>
                </a:cubicBezTo>
                <a:cubicBezTo>
                  <a:pt x="1609" y="0"/>
                  <a:pt x="1493" y="0"/>
                  <a:pt x="1377" y="12"/>
                </a:cubicBezTo>
                <a:cubicBezTo>
                  <a:pt x="1332" y="17"/>
                  <a:pt x="1299" y="56"/>
                  <a:pt x="1301" y="101"/>
                </a:cubicBezTo>
                <a:cubicBezTo>
                  <a:pt x="1306" y="244"/>
                  <a:pt x="1221" y="376"/>
                  <a:pt x="1090" y="429"/>
                </a:cubicBezTo>
                <a:cubicBezTo>
                  <a:pt x="964" y="481"/>
                  <a:pt x="800" y="443"/>
                  <a:pt x="708" y="343"/>
                </a:cubicBezTo>
                <a:cubicBezTo>
                  <a:pt x="678" y="309"/>
                  <a:pt x="627" y="305"/>
                  <a:pt x="592" y="333"/>
                </a:cubicBezTo>
                <a:cubicBezTo>
                  <a:pt x="499" y="405"/>
                  <a:pt x="415" y="488"/>
                  <a:pt x="342" y="579"/>
                </a:cubicBezTo>
                <a:cubicBezTo>
                  <a:pt x="314" y="615"/>
                  <a:pt x="318" y="666"/>
                  <a:pt x="352" y="696"/>
                </a:cubicBezTo>
                <a:cubicBezTo>
                  <a:pt x="459" y="794"/>
                  <a:pt x="494" y="948"/>
                  <a:pt x="438" y="1081"/>
                </a:cubicBezTo>
                <a:cubicBezTo>
                  <a:pt x="385" y="1208"/>
                  <a:pt x="253" y="1290"/>
                  <a:pt x="102" y="1290"/>
                </a:cubicBezTo>
                <a:cubicBezTo>
                  <a:pt x="54" y="1288"/>
                  <a:pt x="19" y="1321"/>
                  <a:pt x="13" y="1365"/>
                </a:cubicBezTo>
                <a:cubicBezTo>
                  <a:pt x="0" y="1481"/>
                  <a:pt x="0" y="1599"/>
                  <a:pt x="13" y="1716"/>
                </a:cubicBezTo>
                <a:cubicBezTo>
                  <a:pt x="18" y="1759"/>
                  <a:pt x="70" y="1792"/>
                  <a:pt x="114" y="1792"/>
                </a:cubicBezTo>
                <a:cubicBezTo>
                  <a:pt x="248" y="1788"/>
                  <a:pt x="377" y="1871"/>
                  <a:pt x="431" y="2003"/>
                </a:cubicBezTo>
                <a:cubicBezTo>
                  <a:pt x="485" y="2134"/>
                  <a:pt x="450" y="2287"/>
                  <a:pt x="345" y="2384"/>
                </a:cubicBezTo>
                <a:cubicBezTo>
                  <a:pt x="312" y="2414"/>
                  <a:pt x="308" y="2465"/>
                  <a:pt x="335" y="2500"/>
                </a:cubicBezTo>
                <a:cubicBezTo>
                  <a:pt x="407" y="2591"/>
                  <a:pt x="489" y="2674"/>
                  <a:pt x="579" y="2747"/>
                </a:cubicBezTo>
                <a:cubicBezTo>
                  <a:pt x="615" y="2775"/>
                  <a:pt x="666" y="2771"/>
                  <a:pt x="697" y="2738"/>
                </a:cubicBezTo>
                <a:cubicBezTo>
                  <a:pt x="789" y="2636"/>
                  <a:pt x="954" y="2598"/>
                  <a:pt x="1081" y="2651"/>
                </a:cubicBezTo>
                <a:cubicBezTo>
                  <a:pt x="1214" y="2707"/>
                  <a:pt x="1298" y="2841"/>
                  <a:pt x="1289" y="2986"/>
                </a:cubicBezTo>
                <a:cubicBezTo>
                  <a:pt x="1287" y="3031"/>
                  <a:pt x="1320" y="3071"/>
                  <a:pt x="1365" y="3076"/>
                </a:cubicBezTo>
                <a:cubicBezTo>
                  <a:pt x="1424" y="3083"/>
                  <a:pt x="1483" y="3086"/>
                  <a:pt x="1543" y="3086"/>
                </a:cubicBezTo>
                <a:cubicBezTo>
                  <a:pt x="1599" y="3086"/>
                  <a:pt x="1656" y="3083"/>
                  <a:pt x="1712" y="3077"/>
                </a:cubicBezTo>
                <a:cubicBezTo>
                  <a:pt x="1757" y="3072"/>
                  <a:pt x="1790" y="3033"/>
                  <a:pt x="1788" y="2988"/>
                </a:cubicBezTo>
                <a:cubicBezTo>
                  <a:pt x="1783" y="2846"/>
                  <a:pt x="1868" y="2713"/>
                  <a:pt x="1999" y="2660"/>
                </a:cubicBezTo>
                <a:cubicBezTo>
                  <a:pt x="2126" y="2608"/>
                  <a:pt x="2289" y="2646"/>
                  <a:pt x="2381" y="2747"/>
                </a:cubicBezTo>
                <a:cubicBezTo>
                  <a:pt x="2411" y="2780"/>
                  <a:pt x="2462" y="2784"/>
                  <a:pt x="2497" y="2756"/>
                </a:cubicBezTo>
                <a:cubicBezTo>
                  <a:pt x="2589" y="2684"/>
                  <a:pt x="2673" y="2601"/>
                  <a:pt x="2747" y="2510"/>
                </a:cubicBezTo>
                <a:cubicBezTo>
                  <a:pt x="2775" y="2474"/>
                  <a:pt x="2771" y="2423"/>
                  <a:pt x="2737" y="2393"/>
                </a:cubicBezTo>
                <a:cubicBezTo>
                  <a:pt x="2630" y="2295"/>
                  <a:pt x="2595" y="2141"/>
                  <a:pt x="2651" y="2008"/>
                </a:cubicBezTo>
                <a:cubicBezTo>
                  <a:pt x="2703" y="1883"/>
                  <a:pt x="2830" y="1799"/>
                  <a:pt x="2966" y="1799"/>
                </a:cubicBezTo>
                <a:lnTo>
                  <a:pt x="2985" y="1800"/>
                </a:lnTo>
                <a:cubicBezTo>
                  <a:pt x="3030" y="1803"/>
                  <a:pt x="3070" y="1769"/>
                  <a:pt x="3076" y="1724"/>
                </a:cubicBezTo>
                <a:cubicBezTo>
                  <a:pt x="3089" y="1608"/>
                  <a:pt x="3089" y="1490"/>
                  <a:pt x="3076" y="1373"/>
                </a:cubicBezTo>
                <a:close/>
                <a:moveTo>
                  <a:pt x="1545" y="2433"/>
                </a:moveTo>
                <a:cubicBezTo>
                  <a:pt x="1054" y="2433"/>
                  <a:pt x="656" y="2035"/>
                  <a:pt x="656" y="1545"/>
                </a:cubicBezTo>
                <a:cubicBezTo>
                  <a:pt x="656" y="1054"/>
                  <a:pt x="1054" y="656"/>
                  <a:pt x="1545" y="656"/>
                </a:cubicBezTo>
                <a:cubicBezTo>
                  <a:pt x="2035" y="656"/>
                  <a:pt x="2433" y="1054"/>
                  <a:pt x="2433" y="1545"/>
                </a:cubicBezTo>
                <a:cubicBezTo>
                  <a:pt x="2433" y="1711"/>
                  <a:pt x="2387" y="1867"/>
                  <a:pt x="2308" y="2000"/>
                </a:cubicBezTo>
                <a:lnTo>
                  <a:pt x="1918" y="1611"/>
                </a:lnTo>
                <a:cubicBezTo>
                  <a:pt x="1947" y="1545"/>
                  <a:pt x="1961" y="1473"/>
                  <a:pt x="1961" y="1398"/>
                </a:cubicBezTo>
                <a:cubicBezTo>
                  <a:pt x="1961" y="1253"/>
                  <a:pt x="1905" y="1116"/>
                  <a:pt x="1802" y="1013"/>
                </a:cubicBezTo>
                <a:cubicBezTo>
                  <a:pt x="1699" y="910"/>
                  <a:pt x="1562" y="854"/>
                  <a:pt x="1417" y="854"/>
                </a:cubicBezTo>
                <a:cubicBezTo>
                  <a:pt x="1368" y="854"/>
                  <a:pt x="1320" y="860"/>
                  <a:pt x="1273" y="873"/>
                </a:cubicBezTo>
                <a:cubicBezTo>
                  <a:pt x="1253" y="878"/>
                  <a:pt x="1236" y="895"/>
                  <a:pt x="1230" y="916"/>
                </a:cubicBezTo>
                <a:cubicBezTo>
                  <a:pt x="1225" y="937"/>
                  <a:pt x="1231" y="958"/>
                  <a:pt x="1247" y="975"/>
                </a:cubicBezTo>
                <a:cubicBezTo>
                  <a:pt x="1247" y="975"/>
                  <a:pt x="1440" y="1168"/>
                  <a:pt x="1504" y="1232"/>
                </a:cubicBezTo>
                <a:cubicBezTo>
                  <a:pt x="1511" y="1239"/>
                  <a:pt x="1511" y="1255"/>
                  <a:pt x="1510" y="1261"/>
                </a:cubicBezTo>
                <a:lnTo>
                  <a:pt x="1509" y="1265"/>
                </a:lnTo>
                <a:cubicBezTo>
                  <a:pt x="1503" y="1336"/>
                  <a:pt x="1490" y="1421"/>
                  <a:pt x="1480" y="1453"/>
                </a:cubicBezTo>
                <a:cubicBezTo>
                  <a:pt x="1478" y="1455"/>
                  <a:pt x="1477" y="1456"/>
                  <a:pt x="1476" y="1457"/>
                </a:cubicBezTo>
                <a:cubicBezTo>
                  <a:pt x="1474" y="1459"/>
                  <a:pt x="1473" y="1460"/>
                  <a:pt x="1471" y="1462"/>
                </a:cubicBezTo>
                <a:cubicBezTo>
                  <a:pt x="1438" y="1472"/>
                  <a:pt x="1352" y="1485"/>
                  <a:pt x="1280" y="1491"/>
                </a:cubicBezTo>
                <a:lnTo>
                  <a:pt x="1277" y="1492"/>
                </a:lnTo>
                <a:cubicBezTo>
                  <a:pt x="1277" y="1492"/>
                  <a:pt x="1276" y="1492"/>
                  <a:pt x="1274" y="1492"/>
                </a:cubicBezTo>
                <a:cubicBezTo>
                  <a:pt x="1266" y="1492"/>
                  <a:pt x="1255" y="1490"/>
                  <a:pt x="1245" y="1479"/>
                </a:cubicBezTo>
                <a:cubicBezTo>
                  <a:pt x="1178" y="1412"/>
                  <a:pt x="993" y="1229"/>
                  <a:pt x="993" y="1229"/>
                </a:cubicBezTo>
                <a:cubicBezTo>
                  <a:pt x="977" y="1213"/>
                  <a:pt x="960" y="1209"/>
                  <a:pt x="948" y="1209"/>
                </a:cubicBezTo>
                <a:cubicBezTo>
                  <a:pt x="922" y="1209"/>
                  <a:pt x="898" y="1228"/>
                  <a:pt x="891" y="1256"/>
                </a:cubicBezTo>
                <a:cubicBezTo>
                  <a:pt x="840" y="1444"/>
                  <a:pt x="894" y="1646"/>
                  <a:pt x="1031" y="1784"/>
                </a:cubicBezTo>
                <a:cubicBezTo>
                  <a:pt x="1134" y="1886"/>
                  <a:pt x="1271" y="1943"/>
                  <a:pt x="1417" y="1943"/>
                </a:cubicBezTo>
                <a:cubicBezTo>
                  <a:pt x="1491" y="1943"/>
                  <a:pt x="1563" y="1928"/>
                  <a:pt x="1629" y="1900"/>
                </a:cubicBezTo>
                <a:lnTo>
                  <a:pt x="2023" y="2293"/>
                </a:lnTo>
                <a:cubicBezTo>
                  <a:pt x="1885" y="2382"/>
                  <a:pt x="1721" y="2433"/>
                  <a:pt x="1545" y="2433"/>
                </a:cubicBezTo>
                <a:close/>
              </a:path>
            </a:pathLst>
          </a:custGeom>
          <a:solidFill>
            <a:srgbClr val="FFFFFF"/>
          </a:solidFill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ea typeface="微软雅黑" panose="020b0503020204020204" pitchFamily="34" charset="-122"/>
              <a:sym typeface="Arial" pitchFamily="34" charset="0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idx="1"/>
          </p:nvPr>
        </p:nvSpPr>
        <p:spPr>
          <a:xfrm>
            <a:off x="1258888" y="993775"/>
            <a:ext cx="10158412" cy="4318000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sz="28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护理服务标准</a:t>
            </a:r>
            <a:endParaRPr sz="28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、每2小时巡视，观察患者病情变化。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、根据患者病情，测量生命体征；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3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、根据医嘱，正确实施治疗、给药措施；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4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、根据患者病情，正确实施护理措施和安全措施。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5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、提供护理相关的健康指导。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25" y="749300"/>
            <a:ext cx="10852150" cy="647700"/>
          </a:xfrm>
        </p:spPr>
        <p:txBody>
          <a:bodyPr/>
          <a:lstStyle/>
          <a:p>
            <a:pPr>
              <a:spcAft>
                <a:spcPct val="0"/>
              </a:spcAft>
              <a:defRPr/>
            </a:pPr>
            <a:r>
              <a:t>护理服务内涵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925" y="1533525"/>
            <a:ext cx="10852150" cy="5040313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1.晨、晚间护理1次／日。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2.根据患者病情督促做好，生活护理。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3.更换床单位被套1次／周，保持床单位清洁，有污染随时更换。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4.管道护理：留置导尿管的患者尿道口护理2次／日，更换尿袋2次／周，保持各导管固定、通畅。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5.指导患者功能锻炼。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6.做好心理护理和安全管理。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7.落实围手术期病人的护理。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https://d.book118.com/688021004115006043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41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4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4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4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4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4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i*1_1_1"/>
  <p:tag name="KSO_WM_UNIT_INDEX" val="1_1_1"/>
  <p:tag name="KSO_WM_UNIT_LAYERLEVEL" val="1_1_1"/>
  <p:tag name="KSO_WM_UNIT_LINE_FILL_TYPE" val="2"/>
  <p:tag name="KSO_WM_UNIT_LINE_FORE_SCHEMECOLOR_INDEX" val="5"/>
  <p:tag name="KSO_WM_UNIT_TYPE" val="n_h_i"/>
</p:tagLst>
</file>

<file path=ppt/tags/tag4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i*1_1_2"/>
  <p:tag name="KSO_WM_UNIT_INDEX" val="1_1_2"/>
  <p:tag name="KSO_WM_UNIT_LAYERLEVEL" val="1_1_1"/>
  <p:tag name="KSO_WM_UNIT_TEXT_FILL_FORE_SCHEMECOLOR_INDEX" val="13"/>
  <p:tag name="KSO_WM_UNIT_TEXT_FILL_TYPE" val="1"/>
  <p:tag name="KSO_WM_UNIT_TYPE" val="n_h_i"/>
</p:tagLst>
</file>

<file path=ppt/tags/tag4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5"/>
  <p:tag name="KSO_WM_UNIT_FILL_TYPE" val="1"/>
  <p:tag name="KSO_WM_UNIT_HIGHLIGHT" val="0"/>
  <p:tag name="KSO_WM_UNIT_ID" val="diagram20181194_3*n_h_i*1_1_3"/>
  <p:tag name="KSO_WM_UNIT_INDEX" val="1_1_3"/>
  <p:tag name="KSO_WM_UNIT_LAYERLEVEL" val="1_1_1"/>
  <p:tag name="KSO_WM_UNIT_TEXT_FILL_FORE_SCHEMECOLOR_INDEX" val="13"/>
  <p:tag name="KSO_WM_UNIT_TEXT_FILL_TYPE" val="1"/>
  <p:tag name="KSO_WM_UNIT_TYPE" val="n_h_i"/>
</p:tagLst>
</file>

<file path=ppt/tags/tag4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n_h_a"/>
  <p:tag name="KSO_WM_UNIT_VALUE" val="4"/>
</p:tagLst>
</file>

<file path=ppt/tags/tag5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1194_3*n_h_h_i*1_2_1_2"/>
  <p:tag name="KSO_WM_UNIT_INDEX" val="1_2_1_2"/>
  <p:tag name="KSO_WM_UNIT_LAYERLEVEL" val="1_1_1_1"/>
  <p:tag name="KSO_WM_UNIT_LINE_FILL_TYPE" val="2"/>
  <p:tag name="KSO_WM_UNIT_LINE_FORE_SCHEMECOLOR_INDEX" val="5"/>
  <p:tag name="KSO_WM_UNIT_TEXT_FILL_FORE_SCHEMECOLOR_INDEX" val="15"/>
  <p:tag name="KSO_WM_UNIT_TEXT_FILL_TYPE" val="1"/>
  <p:tag name="KSO_WM_UNIT_TYPE" val="n_h_h_i"/>
</p:tagLst>
</file>

<file path=ppt/tags/tag5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h_x*1_2_1_3"/>
  <p:tag name="KSO_WM_UNIT_INDEX" val="1_2_1_3"/>
  <p:tag name="KSO_WM_UNIT_LAYERLEVEL" val="1_1_1_1"/>
  <p:tag name="KSO_WM_UNIT_TEXT_FILL_FORE_SCHEMECOLOR_INDEX" val="15"/>
  <p:tag name="KSO_WM_UNIT_TEXT_FILL_TYPE" val="1"/>
  <p:tag name="KSO_WM_UNIT_TYPE" val="n_h_h_x"/>
  <p:tag name="KSO_WM_UNIT_VALUE" val="63*64"/>
</p:tagLst>
</file>

<file path=ppt/tags/tag52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f*1_2_1_1"/>
  <p:tag name="KSO_WM_UNIT_INDEX" val="1_2_1_1"/>
  <p:tag name="KSO_WM_UNIT_LAYERLEVEL" val="1_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n_h_h_f"/>
  <p:tag name="KSO_WM_UNIT_VALUE" val="24"/>
</p:tagLst>
</file>

<file path=ppt/tags/tag5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1194_3*n_h_h_i*1_2_2_2"/>
  <p:tag name="KSO_WM_UNIT_INDEX" val="1_2_2_2"/>
  <p:tag name="KSO_WM_UNIT_LAYERLEVEL" val="1_1_1_1"/>
  <p:tag name="KSO_WM_UNIT_LINE_FILL_TYPE" val="2"/>
  <p:tag name="KSO_WM_UNIT_LINE_FORE_SCHEMECOLOR_INDEX" val="6"/>
  <p:tag name="KSO_WM_UNIT_TEXT_FILL_FORE_SCHEMECOLOR_INDEX" val="15"/>
  <p:tag name="KSO_WM_UNIT_TEXT_FILL_TYPE" val="1"/>
  <p:tag name="KSO_WM_UNIT_TYPE" val="n_h_h_i"/>
</p:tagLst>
</file>

<file path=ppt/tags/tag5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f*1_2_2_1"/>
  <p:tag name="KSO_WM_UNIT_INDEX" val="1_2_2_1"/>
  <p:tag name="KSO_WM_UNIT_LAYERLEVEL" val="1_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n_h_h_f"/>
  <p:tag name="KSO_WM_UNIT_VALUE" val="24"/>
</p:tagLst>
</file>

<file path=ppt/tags/tag5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1194_3*n_h_h_i*1_2_3_1"/>
  <p:tag name="KSO_WM_UNIT_INDEX" val="1_2_3_1"/>
  <p:tag name="KSO_WM_UNIT_LAYERLEVEL" val="1_1_1_1"/>
  <p:tag name="KSO_WM_UNIT_LINE_FILL_TYPE" val="2"/>
  <p:tag name="KSO_WM_UNIT_LINE_FORE_SCHEMECOLOR_INDEX" val="7"/>
  <p:tag name="KSO_WM_UNIT_TEXT_FILL_FORE_SCHEMECOLOR_INDEX" val="15"/>
  <p:tag name="KSO_WM_UNIT_TEXT_FILL_TYPE" val="1"/>
  <p:tag name="KSO_WM_UNIT_TYPE" val="n_h_h_i"/>
</p:tagLst>
</file>

<file path=ppt/tags/tag5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h_x*1_2_3_3"/>
  <p:tag name="KSO_WM_UNIT_INDEX" val="1_2_3_3"/>
  <p:tag name="KSO_WM_UNIT_LAYERLEVEL" val="1_1_1_1"/>
  <p:tag name="KSO_WM_UNIT_TEXT_FILL_FORE_SCHEMECOLOR_INDEX" val="15"/>
  <p:tag name="KSO_WM_UNIT_TEXT_FILL_TYPE" val="1"/>
  <p:tag name="KSO_WM_UNIT_TYPE" val="n_h_h_x"/>
  <p:tag name="KSO_WM_UNIT_VALUE" val="69*58"/>
</p:tagLst>
</file>

<file path=ppt/tags/tag5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f*1_2_3_1"/>
  <p:tag name="KSO_WM_UNIT_INDEX" val="1_2_3_1"/>
  <p:tag name="KSO_WM_UNIT_LAYERLEVEL" val="1_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n_h_h_f"/>
  <p:tag name="KSO_WM_UNIT_VALUE" val="24"/>
</p:tagLst>
</file>

<file path=ppt/tags/tag5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181194_3*n_h_h_i*1_2_4_2"/>
  <p:tag name="KSO_WM_UNIT_INDEX" val="1_2_4_2"/>
  <p:tag name="KSO_WM_UNIT_LAYERLEVEL" val="1_1_1_1"/>
  <p:tag name="KSO_WM_UNIT_LINE_FILL_TYPE" val="2"/>
  <p:tag name="KSO_WM_UNIT_LINE_FORE_SCHEMECOLOR_INDEX" val="8"/>
  <p:tag name="KSO_WM_UNIT_TEXT_FILL_FORE_SCHEMECOLOR_INDEX" val="15"/>
  <p:tag name="KSO_WM_UNIT_TEXT_FILL_TYPE" val="1"/>
  <p:tag name="KSO_WM_UNIT_TYPE" val="n_h_h_i"/>
</p:tagLst>
</file>

<file path=ppt/tags/tag5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h_x*1_2_4_1"/>
  <p:tag name="KSO_WM_UNIT_INDEX" val="1_2_4_1"/>
  <p:tag name="KSO_WM_UNIT_LAYERLEVEL" val="1_1_1_1"/>
  <p:tag name="KSO_WM_UNIT_TEXT_FILL_FORE_SCHEMECOLOR_INDEX" val="15"/>
  <p:tag name="KSO_WM_UNIT_TEXT_FILL_TYPE" val="1"/>
  <p:tag name="KSO_WM_UNIT_TYPE" val="n_h_h_x"/>
  <p:tag name="KSO_WM_UNIT_VALUE" val="45*66"/>
</p:tagLst>
</file>

<file path=ppt/tags/tag6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f*1_2_4_1"/>
  <p:tag name="KSO_WM_UNIT_INDEX" val="1_2_4_1"/>
  <p:tag name="KSO_WM_UNIT_LAYERLEVEL" val="1_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n_h_h_f"/>
  <p:tag name="KSO_WM_UNIT_VALUE" val="24"/>
</p:tagLst>
</file>

<file path=ppt/tags/tag6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i*1_2_1"/>
  <p:tag name="KSO_WM_UNIT_INDEX" val="1_2_1"/>
  <p:tag name="KSO_WM_UNIT_LAYERLEVEL" val="1_1_1"/>
  <p:tag name="KSO_WM_UNIT_LINE_FILL_TYPE" val="2"/>
  <p:tag name="KSO_WM_UNIT_LINE_FORE_SCHEMECOLOR_INDEX" val="5"/>
  <p:tag name="KSO_WM_UNIT_TYPE" val="n_h_i"/>
</p:tagLst>
</file>

<file path=ppt/tags/tag62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i*1_2_1_1"/>
  <p:tag name="KSO_WM_UNIT_INDEX" val="1_2_1_1"/>
  <p:tag name="KSO_WM_UNIT_LAYERLEVEL" val="1_1_1_1"/>
  <p:tag name="KSO_WM_UNIT_LINE_FILL_TYPE" val="2"/>
  <p:tag name="KSO_WM_UNIT_LINE_FORE_SCHEMECOLOR_INDEX" val="5"/>
  <p:tag name="KSO_WM_UNIT_TYPE" val="n_h_h_i"/>
</p:tagLst>
</file>

<file path=ppt/tags/tag6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i*1_2_2_1"/>
  <p:tag name="KSO_WM_UNIT_INDEX" val="1_2_2_1"/>
  <p:tag name="KSO_WM_UNIT_LAYERLEVEL" val="1_1_1_1"/>
  <p:tag name="KSO_WM_UNIT_LINE_FILL_TYPE" val="2"/>
  <p:tag name="KSO_WM_UNIT_LINE_FORE_SCHEMECOLOR_INDEX" val="5"/>
  <p:tag name="KSO_WM_UNIT_TYPE" val="n_h_h_i"/>
</p:tagLst>
</file>

<file path=ppt/tags/tag6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i*1_2_3_2"/>
  <p:tag name="KSO_WM_UNIT_INDEX" val="1_2_3_2"/>
  <p:tag name="KSO_WM_UNIT_LAYERLEVEL" val="1_1_1_1"/>
  <p:tag name="KSO_WM_UNIT_LINE_FILL_TYPE" val="2"/>
  <p:tag name="KSO_WM_UNIT_LINE_FORE_SCHEMECOLOR_INDEX" val="5"/>
  <p:tag name="KSO_WM_UNIT_TYPE" val="n_h_h_i"/>
</p:tagLst>
</file>

<file path=ppt/tags/tag6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i*1_2_4_1"/>
  <p:tag name="KSO_WM_UNIT_INDEX" val="1_2_4_1"/>
  <p:tag name="KSO_WM_UNIT_LAYERLEVEL" val="1_1_1_1"/>
  <p:tag name="KSO_WM_UNIT_LINE_FILL_TYPE" val="2"/>
  <p:tag name="KSO_WM_UNIT_LINE_FORE_SCHEMECOLOR_INDEX" val="5"/>
  <p:tag name="KSO_WM_UNIT_TYPE" val="n_h_h_i"/>
</p:tagLst>
</file>

<file path=ppt/tags/tag6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h_x*1_2_2_1"/>
  <p:tag name="KSO_WM_UNIT_INDEX" val="1_2_2_1"/>
  <p:tag name="KSO_WM_UNIT_LAYERLEVEL" val="1_1_1_1"/>
  <p:tag name="KSO_WM_UNIT_TEXT_FILL_FORE_SCHEMECOLOR_INDEX" val="13"/>
  <p:tag name="KSO_WM_UNIT_TEXT_FILL_TYPE" val="1"/>
  <p:tag name="KSO_WM_UNIT_TYPE" val="n_h_h_x"/>
  <p:tag name="KSO_WM_UNIT_VALUE" val="65*65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i*1_1_1"/>
  <p:tag name="KSO_WM_UNIT_INDEX" val="1_1_1"/>
  <p:tag name="KSO_WM_UNIT_LAYERLEVEL" val="1_1_1"/>
  <p:tag name="KSO_WM_UNIT_LINE_FILL_TYPE" val="2"/>
  <p:tag name="KSO_WM_UNIT_LINE_FORE_SCHEMECOLOR_INDEX" val="5"/>
  <p:tag name="KSO_WM_UNIT_TYPE" val="n_h_i"/>
</p:tagLst>
</file>

<file path=ppt/tags/tag7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i*1_1_2"/>
  <p:tag name="KSO_WM_UNIT_INDEX" val="1_1_2"/>
  <p:tag name="KSO_WM_UNIT_LAYERLEVEL" val="1_1_1"/>
  <p:tag name="KSO_WM_UNIT_TEXT_FILL_FORE_SCHEMECOLOR_INDEX" val="13"/>
  <p:tag name="KSO_WM_UNIT_TEXT_FILL_TYPE" val="1"/>
  <p:tag name="KSO_WM_UNIT_TYPE" val="n_h_i"/>
</p:tagLst>
</file>

<file path=ppt/tags/tag72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5"/>
  <p:tag name="KSO_WM_UNIT_FILL_TYPE" val="1"/>
  <p:tag name="KSO_WM_UNIT_HIGHLIGHT" val="0"/>
  <p:tag name="KSO_WM_UNIT_ID" val="diagram20181194_3*n_h_i*1_1_3"/>
  <p:tag name="KSO_WM_UNIT_INDEX" val="1_1_3"/>
  <p:tag name="KSO_WM_UNIT_LAYERLEVEL" val="1_1_1"/>
  <p:tag name="KSO_WM_UNIT_TEXT_FILL_FORE_SCHEMECOLOR_INDEX" val="13"/>
  <p:tag name="KSO_WM_UNIT_TEXT_FILL_TYPE" val="1"/>
  <p:tag name="KSO_WM_UNIT_TYPE" val="n_h_i"/>
</p:tagLst>
</file>

<file path=ppt/tags/tag7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n_h_a"/>
  <p:tag name="KSO_WM_UNIT_VALUE" val="4"/>
</p:tagLst>
</file>

<file path=ppt/tags/tag7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1194_3*n_h_h_i*1_2_1_2"/>
  <p:tag name="KSO_WM_UNIT_INDEX" val="1_2_1_2"/>
  <p:tag name="KSO_WM_UNIT_LAYERLEVEL" val="1_1_1_1"/>
  <p:tag name="KSO_WM_UNIT_LINE_FILL_TYPE" val="2"/>
  <p:tag name="KSO_WM_UNIT_LINE_FORE_SCHEMECOLOR_INDEX" val="5"/>
  <p:tag name="KSO_WM_UNIT_TEXT_FILL_FORE_SCHEMECOLOR_INDEX" val="15"/>
  <p:tag name="KSO_WM_UNIT_TEXT_FILL_TYPE" val="1"/>
  <p:tag name="KSO_WM_UNIT_TYPE" val="n_h_h_i"/>
</p:tagLst>
</file>

<file path=ppt/tags/tag7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h_x*1_2_1_3"/>
  <p:tag name="KSO_WM_UNIT_INDEX" val="1_2_1_3"/>
  <p:tag name="KSO_WM_UNIT_LAYERLEVEL" val="1_1_1_1"/>
  <p:tag name="KSO_WM_UNIT_TEXT_FILL_FORE_SCHEMECOLOR_INDEX" val="15"/>
  <p:tag name="KSO_WM_UNIT_TEXT_FILL_TYPE" val="1"/>
  <p:tag name="KSO_WM_UNIT_TYPE" val="n_h_h_x"/>
  <p:tag name="KSO_WM_UNIT_VALUE" val="63*64"/>
</p:tagLst>
</file>

<file path=ppt/tags/tag7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f*1_2_1_1"/>
  <p:tag name="KSO_WM_UNIT_INDEX" val="1_2_1_1"/>
  <p:tag name="KSO_WM_UNIT_LAYERLEVEL" val="1_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n_h_h_f"/>
  <p:tag name="KSO_WM_UNIT_VALUE" val="24"/>
</p:tagLst>
</file>

<file path=ppt/tags/tag7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1194_3*n_h_h_i*1_2_2_2"/>
  <p:tag name="KSO_WM_UNIT_INDEX" val="1_2_2_2"/>
  <p:tag name="KSO_WM_UNIT_LAYERLEVEL" val="1_1_1_1"/>
  <p:tag name="KSO_WM_UNIT_LINE_FILL_TYPE" val="2"/>
  <p:tag name="KSO_WM_UNIT_LINE_FORE_SCHEMECOLOR_INDEX" val="6"/>
  <p:tag name="KSO_WM_UNIT_TEXT_FILL_FORE_SCHEMECOLOR_INDEX" val="15"/>
  <p:tag name="KSO_WM_UNIT_TEXT_FILL_TYPE" val="1"/>
  <p:tag name="KSO_WM_UNIT_TYPE" val="n_h_h_i"/>
</p:tagLst>
</file>

<file path=ppt/tags/tag7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f*1_2_2_1"/>
  <p:tag name="KSO_WM_UNIT_INDEX" val="1_2_2_1"/>
  <p:tag name="KSO_WM_UNIT_LAYERLEVEL" val="1_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n_h_h_f"/>
  <p:tag name="KSO_WM_UNIT_VALUE" val="24"/>
</p:tagLst>
</file>

<file path=ppt/tags/tag7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1194_3*n_h_h_i*1_2_3_1"/>
  <p:tag name="KSO_WM_UNIT_INDEX" val="1_2_3_1"/>
  <p:tag name="KSO_WM_UNIT_LAYERLEVEL" val="1_1_1_1"/>
  <p:tag name="KSO_WM_UNIT_LINE_FILL_TYPE" val="2"/>
  <p:tag name="KSO_WM_UNIT_LINE_FORE_SCHEMECOLOR_INDEX" val="7"/>
  <p:tag name="KSO_WM_UNIT_TEXT_FILL_FORE_SCHEMECOLOR_INDEX" val="15"/>
  <p:tag name="KSO_WM_UNIT_TEXT_FILL_TYPE" val="1"/>
  <p:tag name="KSO_WM_UNIT_TYPE" val="n_h_h_i"/>
</p:tagLst>
</file>

<file path=ppt/tags/tag8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h_x*1_2_3_3"/>
  <p:tag name="KSO_WM_UNIT_INDEX" val="1_2_3_3"/>
  <p:tag name="KSO_WM_UNIT_LAYERLEVEL" val="1_1_1_1"/>
  <p:tag name="KSO_WM_UNIT_TEXT_FILL_FORE_SCHEMECOLOR_INDEX" val="15"/>
  <p:tag name="KSO_WM_UNIT_TEXT_FILL_TYPE" val="1"/>
  <p:tag name="KSO_WM_UNIT_TYPE" val="n_h_h_x"/>
  <p:tag name="KSO_WM_UNIT_VALUE" val="69*58"/>
</p:tagLst>
</file>

<file path=ppt/tags/tag8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f*1_2_3_1"/>
  <p:tag name="KSO_WM_UNIT_INDEX" val="1_2_3_1"/>
  <p:tag name="KSO_WM_UNIT_LAYERLEVEL" val="1_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n_h_h_f"/>
  <p:tag name="KSO_WM_UNIT_VALUE" val="24"/>
</p:tagLst>
</file>

<file path=ppt/tags/tag82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181194_3*n_h_h_i*1_2_4_2"/>
  <p:tag name="KSO_WM_UNIT_INDEX" val="1_2_4_2"/>
  <p:tag name="KSO_WM_UNIT_LAYERLEVEL" val="1_1_1_1"/>
  <p:tag name="KSO_WM_UNIT_LINE_FILL_TYPE" val="2"/>
  <p:tag name="KSO_WM_UNIT_LINE_FORE_SCHEMECOLOR_INDEX" val="8"/>
  <p:tag name="KSO_WM_UNIT_TEXT_FILL_FORE_SCHEMECOLOR_INDEX" val="15"/>
  <p:tag name="KSO_WM_UNIT_TEXT_FILL_TYPE" val="1"/>
  <p:tag name="KSO_WM_UNIT_TYPE" val="n_h_h_i"/>
</p:tagLst>
</file>

<file path=ppt/tags/tag8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h_x*1_2_4_1"/>
  <p:tag name="KSO_WM_UNIT_INDEX" val="1_2_4_1"/>
  <p:tag name="KSO_WM_UNIT_LAYERLEVEL" val="1_1_1_1"/>
  <p:tag name="KSO_WM_UNIT_TEXT_FILL_FORE_SCHEMECOLOR_INDEX" val="15"/>
  <p:tag name="KSO_WM_UNIT_TEXT_FILL_TYPE" val="1"/>
  <p:tag name="KSO_WM_UNIT_TYPE" val="n_h_h_x"/>
  <p:tag name="KSO_WM_UNIT_VALUE" val="45*66"/>
</p:tagLst>
</file>

<file path=ppt/tags/tag8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f*1_2_4_1"/>
  <p:tag name="KSO_WM_UNIT_INDEX" val="1_2_4_1"/>
  <p:tag name="KSO_WM_UNIT_LAYERLEVEL" val="1_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n_h_h_f"/>
  <p:tag name="KSO_WM_UNIT_VALUE" val="24"/>
</p:tagLst>
</file>

<file path=ppt/tags/tag8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i*1_2_1"/>
  <p:tag name="KSO_WM_UNIT_INDEX" val="1_2_1"/>
  <p:tag name="KSO_WM_UNIT_LAYERLEVEL" val="1_1_1"/>
  <p:tag name="KSO_WM_UNIT_LINE_FILL_TYPE" val="2"/>
  <p:tag name="KSO_WM_UNIT_LINE_FORE_SCHEMECOLOR_INDEX" val="5"/>
  <p:tag name="KSO_WM_UNIT_TYPE" val="n_h_i"/>
</p:tagLst>
</file>

<file path=ppt/tags/tag8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i*1_2_1_1"/>
  <p:tag name="KSO_WM_UNIT_INDEX" val="1_2_1_1"/>
  <p:tag name="KSO_WM_UNIT_LAYERLEVEL" val="1_1_1_1"/>
  <p:tag name="KSO_WM_UNIT_LINE_FILL_TYPE" val="2"/>
  <p:tag name="KSO_WM_UNIT_LINE_FORE_SCHEMECOLOR_INDEX" val="5"/>
  <p:tag name="KSO_WM_UNIT_TYPE" val="n_h_h_i"/>
</p:tagLst>
</file>

<file path=ppt/tags/tag8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i*1_2_2_1"/>
  <p:tag name="KSO_WM_UNIT_INDEX" val="1_2_2_1"/>
  <p:tag name="KSO_WM_UNIT_LAYERLEVEL" val="1_1_1_1"/>
  <p:tag name="KSO_WM_UNIT_LINE_FILL_TYPE" val="2"/>
  <p:tag name="KSO_WM_UNIT_LINE_FORE_SCHEMECOLOR_INDEX" val="5"/>
  <p:tag name="KSO_WM_UNIT_TYPE" val="n_h_h_i"/>
</p:tagLst>
</file>

<file path=ppt/tags/tag8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i*1_2_3_2"/>
  <p:tag name="KSO_WM_UNIT_INDEX" val="1_2_3_2"/>
  <p:tag name="KSO_WM_UNIT_LAYERLEVEL" val="1_1_1_1"/>
  <p:tag name="KSO_WM_UNIT_LINE_FILL_TYPE" val="2"/>
  <p:tag name="KSO_WM_UNIT_LINE_FORE_SCHEMECOLOR_INDEX" val="5"/>
  <p:tag name="KSO_WM_UNIT_TYPE" val="n_h_h_i"/>
</p:tagLst>
</file>

<file path=ppt/tags/tag8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i*1_2_4_1"/>
  <p:tag name="KSO_WM_UNIT_INDEX" val="1_2_4_1"/>
  <p:tag name="KSO_WM_UNIT_LAYERLEVEL" val="1_1_1_1"/>
  <p:tag name="KSO_WM_UNIT_LINE_FILL_TYPE" val="2"/>
  <p:tag name="KSO_WM_UNIT_LINE_FORE_SCHEMECOLOR_INDEX" val="5"/>
  <p:tag name="KSO_WM_UNIT_TYPE" val="n_h_h_i"/>
</p:tagLst>
</file>

<file path=ppt/tags/tag9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h_x*1_2_2_1"/>
  <p:tag name="KSO_WM_UNIT_INDEX" val="1_2_2_1"/>
  <p:tag name="KSO_WM_UNIT_LAYERLEVEL" val="1_1_1_1"/>
  <p:tag name="KSO_WM_UNIT_TEXT_FILL_FORE_SCHEMECOLOR_INDEX" val="13"/>
  <p:tag name="KSO_WM_UNIT_TEXT_FILL_TYPE" val="1"/>
  <p:tag name="KSO_WM_UNIT_TYPE" val="n_h_h_x"/>
  <p:tag name="KSO_WM_UNIT_VALUE" val="65*65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i*1_1_1"/>
  <p:tag name="KSO_WM_UNIT_INDEX" val="1_1_1"/>
  <p:tag name="KSO_WM_UNIT_LAYERLEVEL" val="1_1_1"/>
  <p:tag name="KSO_WM_UNIT_LINE_FILL_TYPE" val="2"/>
  <p:tag name="KSO_WM_UNIT_LINE_FORE_SCHEMECOLOR_INDEX" val="5"/>
  <p:tag name="KSO_WM_UNIT_TYPE" val="n_h_i"/>
</p:tagLst>
</file>

<file path=ppt/tags/tag9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i*1_1_2"/>
  <p:tag name="KSO_WM_UNIT_INDEX" val="1_1_2"/>
  <p:tag name="KSO_WM_UNIT_LAYERLEVEL" val="1_1_1"/>
  <p:tag name="KSO_WM_UNIT_TEXT_FILL_FORE_SCHEMECOLOR_INDEX" val="13"/>
  <p:tag name="KSO_WM_UNIT_TEXT_FILL_TYPE" val="1"/>
  <p:tag name="KSO_WM_UNIT_TYPE" val="n_h_i"/>
</p:tagLst>
</file>

<file path=ppt/tags/tag9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5"/>
  <p:tag name="KSO_WM_UNIT_FILL_TYPE" val="1"/>
  <p:tag name="KSO_WM_UNIT_HIGHLIGHT" val="0"/>
  <p:tag name="KSO_WM_UNIT_ID" val="diagram20181194_3*n_h_i*1_1_3"/>
  <p:tag name="KSO_WM_UNIT_INDEX" val="1_1_3"/>
  <p:tag name="KSO_WM_UNIT_LAYERLEVEL" val="1_1_1"/>
  <p:tag name="KSO_WM_UNIT_TEXT_FILL_FORE_SCHEMECOLOR_INDEX" val="13"/>
  <p:tag name="KSO_WM_UNIT_TEXT_FILL_TYPE" val="1"/>
  <p:tag name="KSO_WM_UNIT_TYPE" val="n_h_i"/>
</p:tagLst>
</file>

<file path=ppt/tags/tag9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n_h_a"/>
  <p:tag name="KSO_WM_UNIT_VALUE" val="4"/>
</p:tagLst>
</file>

<file path=ppt/tags/tag9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1194_3*n_h_h_i*1_2_1_2"/>
  <p:tag name="KSO_WM_UNIT_INDEX" val="1_2_1_2"/>
  <p:tag name="KSO_WM_UNIT_LAYERLEVEL" val="1_1_1_1"/>
  <p:tag name="KSO_WM_UNIT_LINE_FILL_TYPE" val="2"/>
  <p:tag name="KSO_WM_UNIT_LINE_FORE_SCHEMECOLOR_INDEX" val="5"/>
  <p:tag name="KSO_WM_UNIT_TEXT_FILL_FORE_SCHEMECOLOR_INDEX" val="15"/>
  <p:tag name="KSO_WM_UNIT_TEXT_FILL_TYPE" val="1"/>
  <p:tag name="KSO_WM_UNIT_TYPE" val="n_h_h_i"/>
</p:tagLst>
</file>

<file path=ppt/tags/tag9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h_x*1_2_1_3"/>
  <p:tag name="KSO_WM_UNIT_INDEX" val="1_2_1_3"/>
  <p:tag name="KSO_WM_UNIT_LAYERLEVEL" val="1_1_1_1"/>
  <p:tag name="KSO_WM_UNIT_TEXT_FILL_FORE_SCHEMECOLOR_INDEX" val="15"/>
  <p:tag name="KSO_WM_UNIT_TEXT_FILL_TYPE" val="1"/>
  <p:tag name="KSO_WM_UNIT_TYPE" val="n_h_h_x"/>
  <p:tag name="KSO_WM_UNIT_VALUE" val="63*64"/>
</p:tagLst>
</file>

<file path=ppt/tags/tag10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f*1_2_1_1"/>
  <p:tag name="KSO_WM_UNIT_INDEX" val="1_2_1_1"/>
  <p:tag name="KSO_WM_UNIT_LAYERLEVEL" val="1_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n_h_h_f"/>
  <p:tag name="KSO_WM_UNIT_VALUE" val="24"/>
</p:tagLst>
</file>

<file path=ppt/tags/tag10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1194_3*n_h_h_i*1_2_2_2"/>
  <p:tag name="KSO_WM_UNIT_INDEX" val="1_2_2_2"/>
  <p:tag name="KSO_WM_UNIT_LAYERLEVEL" val="1_1_1_1"/>
  <p:tag name="KSO_WM_UNIT_LINE_FILL_TYPE" val="2"/>
  <p:tag name="KSO_WM_UNIT_LINE_FORE_SCHEMECOLOR_INDEX" val="6"/>
  <p:tag name="KSO_WM_UNIT_TEXT_FILL_FORE_SCHEMECOLOR_INDEX" val="15"/>
  <p:tag name="KSO_WM_UNIT_TEXT_FILL_TYPE" val="1"/>
  <p:tag name="KSO_WM_UNIT_TYPE" val="n_h_h_i"/>
</p:tagLst>
</file>

<file path=ppt/tags/tag102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f*1_2_2_1"/>
  <p:tag name="KSO_WM_UNIT_INDEX" val="1_2_2_1"/>
  <p:tag name="KSO_WM_UNIT_LAYERLEVEL" val="1_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n_h_h_f"/>
  <p:tag name="KSO_WM_UNIT_VALUE" val="24"/>
</p:tagLst>
</file>

<file path=ppt/tags/tag10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1194_3*n_h_h_i*1_2_3_1"/>
  <p:tag name="KSO_WM_UNIT_INDEX" val="1_2_3_1"/>
  <p:tag name="KSO_WM_UNIT_LAYERLEVEL" val="1_1_1_1"/>
  <p:tag name="KSO_WM_UNIT_LINE_FILL_TYPE" val="2"/>
  <p:tag name="KSO_WM_UNIT_LINE_FORE_SCHEMECOLOR_INDEX" val="7"/>
  <p:tag name="KSO_WM_UNIT_TEXT_FILL_FORE_SCHEMECOLOR_INDEX" val="15"/>
  <p:tag name="KSO_WM_UNIT_TEXT_FILL_TYPE" val="1"/>
  <p:tag name="KSO_WM_UNIT_TYPE" val="n_h_h_i"/>
</p:tagLst>
</file>

<file path=ppt/tags/tag10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h_x*1_2_3_3"/>
  <p:tag name="KSO_WM_UNIT_INDEX" val="1_2_3_3"/>
  <p:tag name="KSO_WM_UNIT_LAYERLEVEL" val="1_1_1_1"/>
  <p:tag name="KSO_WM_UNIT_TEXT_FILL_FORE_SCHEMECOLOR_INDEX" val="15"/>
  <p:tag name="KSO_WM_UNIT_TEXT_FILL_TYPE" val="1"/>
  <p:tag name="KSO_WM_UNIT_TYPE" val="n_h_h_x"/>
  <p:tag name="KSO_WM_UNIT_VALUE" val="69*58"/>
</p:tagLst>
</file>

<file path=ppt/tags/tag10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f*1_2_3_1"/>
  <p:tag name="KSO_WM_UNIT_INDEX" val="1_2_3_1"/>
  <p:tag name="KSO_WM_UNIT_LAYERLEVEL" val="1_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n_h_h_f"/>
  <p:tag name="KSO_WM_UNIT_VALUE" val="24"/>
</p:tagLst>
</file>

<file path=ppt/tags/tag10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i*1_2_1"/>
  <p:tag name="KSO_WM_UNIT_INDEX" val="1_2_1"/>
  <p:tag name="KSO_WM_UNIT_LAYERLEVEL" val="1_1_1"/>
  <p:tag name="KSO_WM_UNIT_LINE_FILL_TYPE" val="2"/>
  <p:tag name="KSO_WM_UNIT_LINE_FORE_SCHEMECOLOR_INDEX" val="5"/>
  <p:tag name="KSO_WM_UNIT_TYPE" val="n_h_i"/>
</p:tagLst>
</file>

<file path=ppt/tags/tag10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i*1_2_1_1"/>
  <p:tag name="KSO_WM_UNIT_INDEX" val="1_2_1_1"/>
  <p:tag name="KSO_WM_UNIT_LAYERLEVEL" val="1_1_1_1"/>
  <p:tag name="KSO_WM_UNIT_LINE_FILL_TYPE" val="2"/>
  <p:tag name="KSO_WM_UNIT_LINE_FORE_SCHEMECOLOR_INDEX" val="5"/>
  <p:tag name="KSO_WM_UNIT_TYPE" val="n_h_h_i"/>
</p:tagLst>
</file>

<file path=ppt/tags/tag10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i*1_2_2_1"/>
  <p:tag name="KSO_WM_UNIT_INDEX" val="1_2_2_1"/>
  <p:tag name="KSO_WM_UNIT_LAYERLEVEL" val="1_1_1_1"/>
  <p:tag name="KSO_WM_UNIT_LINE_FILL_TYPE" val="2"/>
  <p:tag name="KSO_WM_UNIT_LINE_FORE_SCHEMECOLOR_INDEX" val="5"/>
  <p:tag name="KSO_WM_UNIT_TYPE" val="n_h_h_i"/>
</p:tagLst>
</file>

<file path=ppt/tags/tag10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3*n_h_h_i*1_2_4_1"/>
  <p:tag name="KSO_WM_UNIT_INDEX" val="1_2_4_1"/>
  <p:tag name="KSO_WM_UNIT_LAYERLEVEL" val="1_1_1_1"/>
  <p:tag name="KSO_WM_UNIT_LINE_FILL_TYPE" val="2"/>
  <p:tag name="KSO_WM_UNIT_LINE_FORE_SCHEMECOLOR_INDEX" val="5"/>
  <p:tag name="KSO_WM_UNIT_TYPE" val="n_h_h_i"/>
</p:tagLst>
</file>

<file path=ppt/tags/tag11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1194_3*n_h_h_x*1_2_2_1"/>
  <p:tag name="KSO_WM_UNIT_INDEX" val="1_2_2_1"/>
  <p:tag name="KSO_WM_UNIT_LAYERLEVEL" val="1_1_1_1"/>
  <p:tag name="KSO_WM_UNIT_TEXT_FILL_FORE_SCHEMECOLOR_INDEX" val="13"/>
  <p:tag name="KSO_WM_UNIT_TEXT_FILL_TYPE" val="1"/>
  <p:tag name="KSO_WM_UNIT_TYPE" val="n_h_h_x"/>
  <p:tag name="KSO_WM_UNIT_VALUE" val="65*65"/>
</p:tagLst>
</file>

<file path=ppt/tags/tag11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1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1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等线 Light</vt:lpstr>
      <vt:lpstr>等线</vt:lpstr>
      <vt:lpstr>Office Theme</vt:lpstr>
      <vt:lpstr>护理分级及自理能力评分</vt:lpstr>
      <vt:lpstr>PowerPoint Presentation</vt:lpstr>
      <vt:lpstr>护理分级</vt:lpstr>
      <vt:lpstr>护理级别</vt:lpstr>
      <vt:lpstr> 分级方法</vt:lpstr>
      <vt:lpstr>（一）特级护理</vt:lpstr>
      <vt:lpstr>PowerPoint Presentation</vt:lpstr>
      <vt:lpstr>护理服务内涵</vt:lpstr>
      <vt:lpstr>（一）一级护理</vt:lpstr>
      <vt:lpstr>PowerPoint Presentation</vt:lpstr>
      <vt:lpstr>护理服务内涵</vt:lpstr>
      <vt:lpstr>（一）二级护理</vt:lpstr>
      <vt:lpstr>PowerPoint Presentation</vt:lpstr>
      <vt:lpstr>护理服务内涵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2024-09-23T10:56:40.013</cp:lastPrinted>
  <dcterms:created xsi:type="dcterms:W3CDTF">2024-09-23T02:56:40Z</dcterms:created>
  <dcterms:modified xsi:type="dcterms:W3CDTF">2024-09-23T02:56:42Z</dcterms:modified>
</cp:coreProperties>
</file>