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816B0-1D0D-47C5-8A70-7173F1C4B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7B6B4-4483-41AA-8357-67ABEB5AD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0056BF-49CF-499C-8935-7430B181C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4EBA29-ADE5-44CA-B090-BADC947F5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463A6F-4D30-4787-8FF3-E0D0D37040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AD3C4A-E9BF-411D-A8DE-73892C7B48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6A226E-BE79-432E-8EAE-5D83A80BAF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8175B-B25E-45F4-BD4F-964258738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7945AE-3ECF-4782-89FB-7325437B7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0CAED-0DCE-4466-AC22-AF9BE0EC7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B4D58-9EEF-4E48-B599-E4DF084EC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2405104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药物合成实验设计实验报告</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汇报人：&lt;XXX&gt;</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实验原理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实验材料</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实验步骤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结论与讨论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实验目的</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理解药物合成的基本原理</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掌握药物合成的基本步骤和原理，包括原料的选择、反应条件的控制、产物的分离和纯化等。</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了解不同类型药物合成的特点和技术要求，如有机合成、生物合成等。</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理解药物合成中的化学键形成和断裂机制，以及反应机理。</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01</a:t>
            </a:r>
          </a:p>
        </p:txBody>
      </p:sp>
      <p:sp>
        <p:nvSpPr>
          <p:cNvPr id="19" name="Freeform 19"/>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02</a:t>
            </a:r>
          </a:p>
        </p:txBody>
      </p:sp>
      <p:sp>
        <p:nvSpPr>
          <p:cNvPr id="23" name="Freeform 23"/>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03</a:t>
            </a:r>
          </a:p>
        </p:txBody>
      </p:sp>
      <p:sp>
        <p:nvSpPr>
          <p:cNvPr id="27" name="Freeform 27"/>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342361" y="1913983"/>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掌握实验操作的基本技能，如称量、溶解、加热、冷却、过滤、萃取等。</a:t>
            </a:r>
            <a:endParaRPr lang="en-US" sz="1100"/>
          </a:p>
        </p:txBody>
      </p:sp>
      <p:sp>
        <p:nvSpPr>
          <p:cNvPr id="29" name="AutoShape 29"/>
          <p:cNvSpPr/>
          <p:nvPr/>
        </p:nvSpPr>
        <p:spPr>
          <a:xfrm>
            <a:off x="6329284" y="3234910"/>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学习使用各种实验设备和仪器，如反应器、离心机、分液漏斗等。</a:t>
            </a:r>
            <a:endParaRPr lang="en-US" sz="1100"/>
          </a:p>
        </p:txBody>
      </p:sp>
      <p:sp>
        <p:nvSpPr>
          <p:cNvPr id="30" name="AutoShape 30"/>
          <p:cNvSpPr/>
          <p:nvPr/>
        </p:nvSpPr>
        <p:spPr>
          <a:xfrm>
            <a:off x="6329284" y="4521452"/>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了解实验安全和环保要求，掌握实验事故的预防和处理方法。</a:t>
            </a:r>
            <a:endParaRPr lang="en-US" sz="1100"/>
          </a:p>
        </p:txBody>
      </p:sp>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学习实验操作技能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掌握实验报告的撰写方法</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学习实验报告的基本格式和内容要求，包括实验目的、实验原理、实验步骤、实验结果和结论等。</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掌握实验数据的记录和处理方法，如表格制作、数据分析和图表绘制等。</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学习如何撰写科学、严谨、准确的实验报告，为今后的科研和工作打下基础。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实验原理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药物合成的基本步骤</a:t>
            </a:r>
          </a:p>
        </p:txBody>
      </p:sp>
      <p:sp>
        <p:nvSpPr>
          <p:cNvPr id="36" name="TextBox 36"/>
          <p:cNvSpPr txBox="1"/>
          <p:nvPr/>
        </p:nvSpPr>
        <p:spPr>
          <a:xfrm>
            <a:off x="4398507" y="1008278"/>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实验操作</a:t>
            </a:r>
          </a:p>
        </p:txBody>
      </p:sp>
      <p:sp>
        <p:nvSpPr>
          <p:cNvPr id="37" name="TextBox 37"/>
          <p:cNvSpPr txBox="1"/>
          <p:nvPr/>
        </p:nvSpPr>
        <p:spPr>
          <a:xfrm>
            <a:off x="4630337" y="13608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按照选择的合成路径，进行实验操作，包括反应条件的控制、原料的加入顺序和量、反应时间的控制等。</a:t>
            </a:r>
          </a:p>
        </p:txBody>
      </p:sp>
      <p:sp>
        <p:nvSpPr>
          <p:cNvPr id="38" name="TextBox 38"/>
          <p:cNvSpPr txBox="1"/>
          <p:nvPr/>
        </p:nvSpPr>
        <p:spPr>
          <a:xfrm>
            <a:off x="1070038" y="197557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选择合成路径</a:t>
            </a:r>
          </a:p>
        </p:txBody>
      </p:sp>
      <p:sp>
        <p:nvSpPr>
          <p:cNvPr id="39" name="TextBox 39"/>
          <p:cNvSpPr txBox="1"/>
          <p:nvPr/>
        </p:nvSpPr>
        <p:spPr>
          <a:xfrm>
            <a:off x="1301868" y="23281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根据目标分子的结构，选择合适的合成路径，包括起始原料、反应条件和试剂等。</a:t>
            </a:r>
          </a:p>
        </p:txBody>
      </p:sp>
      <p:sp>
        <p:nvSpPr>
          <p:cNvPr id="40" name="TextBox 40"/>
          <p:cNvSpPr txBox="1"/>
          <p:nvPr/>
        </p:nvSpPr>
        <p:spPr>
          <a:xfrm>
            <a:off x="303771" y="416177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目标分子的结构设计</a:t>
            </a:r>
          </a:p>
        </p:txBody>
      </p:sp>
      <p:sp>
        <p:nvSpPr>
          <p:cNvPr id="41" name="TextBox 41"/>
          <p:cNvSpPr txBox="1"/>
          <p:nvPr/>
        </p:nvSpPr>
        <p:spPr>
          <a:xfrm>
            <a:off x="535601" y="4514336"/>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根据药物的作用机制和靶点，设计出具有所需活性的目标分子结构。</a:t>
            </a:r>
          </a:p>
        </p:txBody>
      </p:sp>
      <p:sp>
        <p:nvSpPr>
          <p:cNvPr id="42" name="TextBox 42"/>
          <p:cNvSpPr txBox="1"/>
          <p:nvPr/>
        </p:nvSpPr>
        <p:spPr>
          <a:xfrm>
            <a:off x="7733442" y="197557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分离与纯化</a:t>
            </a:r>
          </a:p>
        </p:txBody>
      </p:sp>
      <p:sp>
        <p:nvSpPr>
          <p:cNvPr id="43" name="TextBox 43"/>
          <p:cNvSpPr txBox="1"/>
          <p:nvPr/>
        </p:nvSpPr>
        <p:spPr>
          <a:xfrm>
            <a:off x="7965273" y="232814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通过各种分离和纯化技术，如重结晶、萃取、柱层析等，将目标分子从反应混合物中分离出来。</a:t>
            </a:r>
          </a:p>
        </p:txBody>
      </p:sp>
      <p:sp>
        <p:nvSpPr>
          <p:cNvPr id="44" name="TextBox 44"/>
          <p:cNvSpPr txBox="1"/>
          <p:nvPr/>
        </p:nvSpPr>
        <p:spPr>
          <a:xfrm>
            <a:off x="8451818" y="416177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结构鉴定与活性测试</a:t>
            </a:r>
          </a:p>
        </p:txBody>
      </p:sp>
      <p:sp>
        <p:nvSpPr>
          <p:cNvPr id="45" name="TextBox 45"/>
          <p:cNvSpPr txBox="1"/>
          <p:nvPr/>
        </p:nvSpPr>
        <p:spPr>
          <a:xfrm>
            <a:off x="8683648" y="4514336"/>
            <a:ext cx="2931336"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对分离纯化后的目标分子进行结构鉴定和活性测试，以评估其是否符合预期要求。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亲核取代反应</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在合适的反应条件下，亲核试剂进攻并取代化合物中的某些原子或基团。</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酯化反应</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羧酸与醇在酸催化下生成酯和水的反应。</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氧化还原反应</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通过加入氧化剂或还原剂，使化合物中的某些原子或基团发生氧化或还原反应。</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缩合反应</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两个或多个分子通过脱去一分子或数分子水或其他小分子而连接在一起的反应。</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实验涉及的化学反应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实验中使用的试剂和溶剂</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试剂</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实验中需要使用各种试剂，如羧酸、醇、胺、氧化剂、还原剂等，这些试剂在实验中起到关键作用。</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溶剂</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溶剂在药物合成实验中起到重要作用，它能够影响化学反应的速率、选择性以及产物的分离与纯化。常用的溶剂有甲醇、乙醇、乙醚、丙酮等。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实验材料</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确保使用的原料药具有足够的纯度，以满足实验要求。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原料药的纯度</a:t>
            </a:r>
          </a:p>
        </p:txBody>
      </p:sp>
      <p:pic>
        <p:nvPicPr>
          <p:cNvPr id="5" name="Picture 5"/>
          <p:cNvPicPr>
            <a:picLocks noChangeAspect="1"/>
          </p:cNvPicPr>
          <p:nvPr/>
        </p:nvPicPr>
        <p:blipFill>
          <a:blip r:embed="rId2"/>
          <a:srcRect l="14625" r="14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了解原料药的储存条件，确保在实验前原料药处于良好的状态。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原料药的储存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在实验前对原料药进行质量检验，确保其符合质量标准。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原料药的质量检验</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原料药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试剂和溶剂的储存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了解试剂和溶剂的储存条件，以确保其在实验期间保持有效性。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试剂和溶剂的种类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根据实验需要选择适当的试剂和溶剂。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试剂和溶剂的纯度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确保所使用的试剂和溶剂具有足够的纯度。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试剂和溶剂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实验器具的清洁</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确保实验器具在使用前已经彻底清洗干净。</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实验器具和设备的维护</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定期对实验器具和设备进行维护，以确保其长期稳定运行。</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实验设备的校准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在使用实验设备前，应确保其处于良好的工作状态，并进行必要的校准。</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实验器具和设备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https://d.book118.com/688024051043006036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2024-09-15T13:02:21.887</cp:lastPrinted>
  <dcterms:created xsi:type="dcterms:W3CDTF">2024-09-15T05:02:21Z</dcterms:created>
  <dcterms:modified xsi:type="dcterms:W3CDTF">2024-09-15T05:02:24Z</dcterms:modified>
</cp:coreProperties>
</file>